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handoutMasterIdLst>
    <p:handoutMasterId r:id="rId30"/>
  </p:handoutMasterIdLst>
  <p:sldIdLst>
    <p:sldId id="658" r:id="rId2"/>
    <p:sldId id="604" r:id="rId3"/>
    <p:sldId id="620" r:id="rId4"/>
    <p:sldId id="622" r:id="rId5"/>
    <p:sldId id="623" r:id="rId6"/>
    <p:sldId id="624" r:id="rId7"/>
    <p:sldId id="612" r:id="rId8"/>
    <p:sldId id="611" r:id="rId9"/>
    <p:sldId id="630" r:id="rId10"/>
    <p:sldId id="637" r:id="rId11"/>
    <p:sldId id="638" r:id="rId12"/>
    <p:sldId id="639" r:id="rId13"/>
    <p:sldId id="636" r:id="rId14"/>
    <p:sldId id="635" r:id="rId15"/>
    <p:sldId id="634" r:id="rId16"/>
    <p:sldId id="641" r:id="rId17"/>
    <p:sldId id="642" r:id="rId18"/>
    <p:sldId id="645" r:id="rId19"/>
    <p:sldId id="646" r:id="rId20"/>
    <p:sldId id="650" r:id="rId21"/>
    <p:sldId id="651" r:id="rId22"/>
    <p:sldId id="649" r:id="rId23"/>
    <p:sldId id="653" r:id="rId24"/>
    <p:sldId id="656" r:id="rId25"/>
    <p:sldId id="654" r:id="rId26"/>
    <p:sldId id="655" r:id="rId27"/>
    <p:sldId id="652" r:id="rId28"/>
  </p:sldIdLst>
  <p:sldSz cx="9144000" cy="6858000" type="screen4x3"/>
  <p:notesSz cx="6881813" cy="9296400"/>
  <p:defaultTextStyle>
    <a:defPPr>
      <a:defRPr lang="ar-S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66"/>
    <a:srgbClr val="006600"/>
    <a:srgbClr val="D6EBF2"/>
    <a:srgbClr val="E4BAE1"/>
    <a:srgbClr val="006699"/>
    <a:srgbClr val="3871AA"/>
    <a:srgbClr val="08080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90824" autoAdjust="0"/>
    <p:restoredTop sz="93837" autoAdjust="0"/>
  </p:normalViewPr>
  <p:slideViewPr>
    <p:cSldViewPr>
      <p:cViewPr>
        <p:scale>
          <a:sx n="66" d="100"/>
          <a:sy n="66" d="100"/>
        </p:scale>
        <p:origin x="-1758"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272"/>
    </p:cViewPr>
  </p:sorterViewPr>
  <p:notesViewPr>
    <p:cSldViewPr>
      <p:cViewPr varScale="1">
        <p:scale>
          <a:sx n="49" d="100"/>
          <a:sy n="49" d="100"/>
        </p:scale>
        <p:origin x="-2124" y="-90"/>
      </p:cViewPr>
      <p:guideLst>
        <p:guide orient="horz" pos="2927"/>
        <p:guide pos="216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83712" cy="463357"/>
          </a:xfrm>
          <a:prstGeom prst="rect">
            <a:avLst/>
          </a:prstGeom>
          <a:noFill/>
          <a:ln w="9525">
            <a:noFill/>
            <a:miter lim="800000"/>
            <a:headEnd/>
            <a:tailEnd/>
          </a:ln>
          <a:effectLst/>
        </p:spPr>
        <p:txBody>
          <a:bodyPr vert="horz" wrap="square" lIns="94946" tIns="47474" rIns="94946" bIns="47474" numCol="1" anchor="t" anchorCtr="0" compatLnSpc="1">
            <a:prstTxWarp prst="textNoShape">
              <a:avLst/>
            </a:prstTxWarp>
          </a:bodyPr>
          <a:lstStyle>
            <a:lvl1pPr algn="l" defTabSz="949420" rtl="1">
              <a:defRPr sz="1200">
                <a:latin typeface="Arial" charset="0"/>
                <a:cs typeface="Arial" charset="0"/>
              </a:defRPr>
            </a:lvl1pPr>
          </a:lstStyle>
          <a:p>
            <a:pPr>
              <a:defRPr/>
            </a:pPr>
            <a:endParaRPr lang="en-US"/>
          </a:p>
        </p:txBody>
      </p:sp>
      <p:sp>
        <p:nvSpPr>
          <p:cNvPr id="80899" name="Rectangle 3"/>
          <p:cNvSpPr>
            <a:spLocks noGrp="1" noChangeArrowheads="1"/>
          </p:cNvSpPr>
          <p:nvPr>
            <p:ph type="dt" sz="quarter" idx="1"/>
          </p:nvPr>
        </p:nvSpPr>
        <p:spPr bwMode="auto">
          <a:xfrm>
            <a:off x="3896508" y="0"/>
            <a:ext cx="2983712" cy="463357"/>
          </a:xfrm>
          <a:prstGeom prst="rect">
            <a:avLst/>
          </a:prstGeom>
          <a:noFill/>
          <a:ln w="9525">
            <a:noFill/>
            <a:miter lim="800000"/>
            <a:headEnd/>
            <a:tailEnd/>
          </a:ln>
          <a:effectLst/>
        </p:spPr>
        <p:txBody>
          <a:bodyPr vert="horz" wrap="square" lIns="94946" tIns="47474" rIns="94946" bIns="47474" numCol="1" anchor="t" anchorCtr="0" compatLnSpc="1">
            <a:prstTxWarp prst="textNoShape">
              <a:avLst/>
            </a:prstTxWarp>
          </a:bodyPr>
          <a:lstStyle>
            <a:lvl1pPr algn="r" defTabSz="949420" rtl="1">
              <a:defRPr sz="1200">
                <a:latin typeface="Arial" charset="0"/>
                <a:cs typeface="Arial" charset="0"/>
              </a:defRPr>
            </a:lvl1pPr>
          </a:lstStyle>
          <a:p>
            <a:pPr>
              <a:defRPr/>
            </a:pPr>
            <a:endParaRPr lang="en-US"/>
          </a:p>
        </p:txBody>
      </p:sp>
      <p:sp>
        <p:nvSpPr>
          <p:cNvPr id="80900" name="Rectangle 4"/>
          <p:cNvSpPr>
            <a:spLocks noGrp="1" noChangeArrowheads="1"/>
          </p:cNvSpPr>
          <p:nvPr>
            <p:ph type="ftr" sz="quarter" idx="2"/>
          </p:nvPr>
        </p:nvSpPr>
        <p:spPr bwMode="auto">
          <a:xfrm>
            <a:off x="0" y="8831418"/>
            <a:ext cx="2983712" cy="463357"/>
          </a:xfrm>
          <a:prstGeom prst="rect">
            <a:avLst/>
          </a:prstGeom>
          <a:noFill/>
          <a:ln w="9525">
            <a:noFill/>
            <a:miter lim="800000"/>
            <a:headEnd/>
            <a:tailEnd/>
          </a:ln>
          <a:effectLst/>
        </p:spPr>
        <p:txBody>
          <a:bodyPr vert="horz" wrap="square" lIns="94946" tIns="47474" rIns="94946" bIns="47474" numCol="1" anchor="b" anchorCtr="0" compatLnSpc="1">
            <a:prstTxWarp prst="textNoShape">
              <a:avLst/>
            </a:prstTxWarp>
          </a:bodyPr>
          <a:lstStyle>
            <a:lvl1pPr algn="l" defTabSz="949420" rtl="1">
              <a:defRPr sz="1200">
                <a:latin typeface="Arial" charset="0"/>
                <a:cs typeface="Arial" charset="0"/>
              </a:defRPr>
            </a:lvl1pPr>
          </a:lstStyle>
          <a:p>
            <a:pPr>
              <a:defRPr/>
            </a:pPr>
            <a:endParaRPr lang="en-US"/>
          </a:p>
        </p:txBody>
      </p:sp>
      <p:sp>
        <p:nvSpPr>
          <p:cNvPr id="80901" name="Rectangle 5"/>
          <p:cNvSpPr>
            <a:spLocks noGrp="1" noChangeArrowheads="1"/>
          </p:cNvSpPr>
          <p:nvPr>
            <p:ph type="sldNum" sz="quarter" idx="3"/>
          </p:nvPr>
        </p:nvSpPr>
        <p:spPr bwMode="auto">
          <a:xfrm>
            <a:off x="3896508" y="8831418"/>
            <a:ext cx="2983712" cy="463357"/>
          </a:xfrm>
          <a:prstGeom prst="rect">
            <a:avLst/>
          </a:prstGeom>
          <a:noFill/>
          <a:ln w="9525">
            <a:noFill/>
            <a:miter lim="800000"/>
            <a:headEnd/>
            <a:tailEnd/>
          </a:ln>
          <a:effectLst/>
        </p:spPr>
        <p:txBody>
          <a:bodyPr vert="horz" wrap="square" lIns="94946" tIns="47474" rIns="94946" bIns="47474" numCol="1" anchor="b" anchorCtr="0" compatLnSpc="1">
            <a:prstTxWarp prst="textNoShape">
              <a:avLst/>
            </a:prstTxWarp>
          </a:bodyPr>
          <a:lstStyle>
            <a:lvl1pPr algn="r" defTabSz="949420" rtl="1">
              <a:defRPr sz="1200">
                <a:latin typeface="Arial" charset="0"/>
                <a:cs typeface="Arial" charset="0"/>
              </a:defRPr>
            </a:lvl1pPr>
          </a:lstStyle>
          <a:p>
            <a:pPr>
              <a:defRPr/>
            </a:pPr>
            <a:fld id="{4040C715-AE8A-4393-9035-5460E9694711}" type="slidenum">
              <a:rPr lang="ar-AE"/>
              <a:pPr>
                <a:defRPr/>
              </a:pPr>
              <a:t>‹#›</a:t>
            </a:fld>
            <a:endParaRPr lang="en-US"/>
          </a:p>
        </p:txBody>
      </p:sp>
    </p:spTree>
    <p:extLst>
      <p:ext uri="{BB962C8B-B14F-4D97-AF65-F5344CB8AC3E}">
        <p14:creationId xmlns="" xmlns:p14="http://schemas.microsoft.com/office/powerpoint/2010/main" val="1841248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2983712" cy="463357"/>
          </a:xfrm>
          <a:prstGeom prst="rect">
            <a:avLst/>
          </a:prstGeom>
          <a:noFill/>
          <a:ln w="9525">
            <a:noFill/>
            <a:miter lim="800000"/>
            <a:headEnd/>
            <a:tailEnd/>
          </a:ln>
          <a:effectLst/>
        </p:spPr>
        <p:txBody>
          <a:bodyPr vert="horz" wrap="square" lIns="94946" tIns="47474" rIns="94946" bIns="47474" numCol="1" anchor="t" anchorCtr="0" compatLnSpc="1">
            <a:prstTxWarp prst="textNoShape">
              <a:avLst/>
            </a:prstTxWarp>
          </a:bodyPr>
          <a:lstStyle>
            <a:lvl1pPr algn="l" defTabSz="949420" rtl="1">
              <a:defRPr sz="1200">
                <a:latin typeface="Arial" charset="0"/>
                <a:cs typeface="Arial" charset="0"/>
              </a:defRPr>
            </a:lvl1pPr>
          </a:lstStyle>
          <a:p>
            <a:pPr>
              <a:defRPr/>
            </a:pPr>
            <a:endParaRPr lang="en-US"/>
          </a:p>
        </p:txBody>
      </p:sp>
      <p:sp>
        <p:nvSpPr>
          <p:cNvPr id="160771" name="Rectangle 3"/>
          <p:cNvSpPr>
            <a:spLocks noGrp="1" noChangeArrowheads="1"/>
          </p:cNvSpPr>
          <p:nvPr>
            <p:ph type="dt" idx="1"/>
          </p:nvPr>
        </p:nvSpPr>
        <p:spPr bwMode="auto">
          <a:xfrm>
            <a:off x="3896508" y="0"/>
            <a:ext cx="2983712" cy="463357"/>
          </a:xfrm>
          <a:prstGeom prst="rect">
            <a:avLst/>
          </a:prstGeom>
          <a:noFill/>
          <a:ln w="9525">
            <a:noFill/>
            <a:miter lim="800000"/>
            <a:headEnd/>
            <a:tailEnd/>
          </a:ln>
          <a:effectLst/>
        </p:spPr>
        <p:txBody>
          <a:bodyPr vert="horz" wrap="square" lIns="94946" tIns="47474" rIns="94946" bIns="47474" numCol="1" anchor="t" anchorCtr="0" compatLnSpc="1">
            <a:prstTxWarp prst="textNoShape">
              <a:avLst/>
            </a:prstTxWarp>
          </a:bodyPr>
          <a:lstStyle>
            <a:lvl1pPr algn="r" defTabSz="949420" rtl="1">
              <a:defRPr sz="1200">
                <a:latin typeface="Arial" charset="0"/>
                <a:cs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16013" y="696913"/>
            <a:ext cx="4649787" cy="3487737"/>
          </a:xfrm>
          <a:prstGeom prst="rect">
            <a:avLst/>
          </a:prstGeom>
          <a:noFill/>
          <a:ln w="9525">
            <a:solidFill>
              <a:srgbClr val="000000"/>
            </a:solidFill>
            <a:miter lim="800000"/>
            <a:headEnd/>
            <a:tailEnd/>
          </a:ln>
        </p:spPr>
      </p:sp>
      <p:sp>
        <p:nvSpPr>
          <p:cNvPr id="160773" name="Rectangle 5"/>
          <p:cNvSpPr>
            <a:spLocks noGrp="1" noChangeArrowheads="1"/>
          </p:cNvSpPr>
          <p:nvPr>
            <p:ph type="body" sz="quarter" idx="3"/>
          </p:nvPr>
        </p:nvSpPr>
        <p:spPr bwMode="auto">
          <a:xfrm>
            <a:off x="686590" y="4415709"/>
            <a:ext cx="5508636" cy="4183218"/>
          </a:xfrm>
          <a:prstGeom prst="rect">
            <a:avLst/>
          </a:prstGeom>
          <a:noFill/>
          <a:ln w="9525">
            <a:noFill/>
            <a:miter lim="800000"/>
            <a:headEnd/>
            <a:tailEnd/>
          </a:ln>
          <a:effectLst/>
        </p:spPr>
        <p:txBody>
          <a:bodyPr vert="horz" wrap="square" lIns="94946" tIns="47474" rIns="94946" bIns="47474" numCol="1" anchor="t" anchorCtr="0" compatLnSpc="1">
            <a:prstTxWarp prst="textNoShape">
              <a:avLst/>
            </a:prstTxWarp>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160774" name="Rectangle 6"/>
          <p:cNvSpPr>
            <a:spLocks noGrp="1" noChangeArrowheads="1"/>
          </p:cNvSpPr>
          <p:nvPr>
            <p:ph type="ftr" sz="quarter" idx="4"/>
          </p:nvPr>
        </p:nvSpPr>
        <p:spPr bwMode="auto">
          <a:xfrm>
            <a:off x="0" y="8831418"/>
            <a:ext cx="2983712" cy="463357"/>
          </a:xfrm>
          <a:prstGeom prst="rect">
            <a:avLst/>
          </a:prstGeom>
          <a:noFill/>
          <a:ln w="9525">
            <a:noFill/>
            <a:miter lim="800000"/>
            <a:headEnd/>
            <a:tailEnd/>
          </a:ln>
          <a:effectLst/>
        </p:spPr>
        <p:txBody>
          <a:bodyPr vert="horz" wrap="square" lIns="94946" tIns="47474" rIns="94946" bIns="47474" numCol="1" anchor="b" anchorCtr="0" compatLnSpc="1">
            <a:prstTxWarp prst="textNoShape">
              <a:avLst/>
            </a:prstTxWarp>
          </a:bodyPr>
          <a:lstStyle>
            <a:lvl1pPr algn="l" defTabSz="949420" rtl="1">
              <a:defRPr sz="1200">
                <a:latin typeface="Arial" charset="0"/>
                <a:cs typeface="Arial" charset="0"/>
              </a:defRPr>
            </a:lvl1pPr>
          </a:lstStyle>
          <a:p>
            <a:pPr>
              <a:defRPr/>
            </a:pPr>
            <a:endParaRPr lang="en-US"/>
          </a:p>
        </p:txBody>
      </p:sp>
      <p:sp>
        <p:nvSpPr>
          <p:cNvPr id="160775" name="Rectangle 7"/>
          <p:cNvSpPr>
            <a:spLocks noGrp="1" noChangeArrowheads="1"/>
          </p:cNvSpPr>
          <p:nvPr>
            <p:ph type="sldNum" sz="quarter" idx="5"/>
          </p:nvPr>
        </p:nvSpPr>
        <p:spPr bwMode="auto">
          <a:xfrm>
            <a:off x="3896508" y="8831418"/>
            <a:ext cx="2983712" cy="463357"/>
          </a:xfrm>
          <a:prstGeom prst="rect">
            <a:avLst/>
          </a:prstGeom>
          <a:noFill/>
          <a:ln w="9525">
            <a:noFill/>
            <a:miter lim="800000"/>
            <a:headEnd/>
            <a:tailEnd/>
          </a:ln>
          <a:effectLst/>
        </p:spPr>
        <p:txBody>
          <a:bodyPr vert="horz" wrap="square" lIns="94946" tIns="47474" rIns="94946" bIns="47474" numCol="1" anchor="b" anchorCtr="0" compatLnSpc="1">
            <a:prstTxWarp prst="textNoShape">
              <a:avLst/>
            </a:prstTxWarp>
          </a:bodyPr>
          <a:lstStyle>
            <a:lvl1pPr algn="r" defTabSz="949420" rtl="1">
              <a:defRPr sz="1200">
                <a:latin typeface="Arial" charset="0"/>
                <a:cs typeface="Arial" charset="0"/>
              </a:defRPr>
            </a:lvl1pPr>
          </a:lstStyle>
          <a:p>
            <a:pPr>
              <a:defRPr/>
            </a:pPr>
            <a:fld id="{D6485AB0-DD11-4571-A037-1EF92F896A6B}" type="slidenum">
              <a:rPr lang="en-US"/>
              <a:pPr>
                <a:defRPr/>
              </a:pPr>
              <a:t>‹#›</a:t>
            </a:fld>
            <a:endParaRPr lang="en-US"/>
          </a:p>
        </p:txBody>
      </p:sp>
    </p:spTree>
    <p:extLst>
      <p:ext uri="{BB962C8B-B14F-4D97-AF65-F5344CB8AC3E}">
        <p14:creationId xmlns="" xmlns:p14="http://schemas.microsoft.com/office/powerpoint/2010/main" val="2157573804"/>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1EC9216D-06D9-45C9-9C8C-72EAFF38BE74}" type="slidenum">
              <a:rPr lang="en-GB"/>
              <a:pPr>
                <a:defRPr/>
              </a:pPr>
              <a:t>‹#›</a:t>
            </a:fld>
            <a:endParaRPr lang="en-GB"/>
          </a:p>
        </p:txBody>
      </p:sp>
      <p:sp>
        <p:nvSpPr>
          <p:cNvPr id="5" name="Rectangle 12"/>
          <p:cNvSpPr>
            <a:spLocks noGrp="1" noChangeArrowheads="1"/>
          </p:cNvSpPr>
          <p:nvPr>
            <p:ph type="dt" sz="half" idx="11"/>
          </p:nvPr>
        </p:nvSpPr>
        <p:spPr>
          <a:ln/>
        </p:spPr>
        <p:txBody>
          <a:bodyPr/>
          <a:lstStyle>
            <a:lvl1pPr>
              <a:defRPr/>
            </a:lvl1pPr>
          </a:lstStyle>
          <a:p>
            <a:pPr>
              <a:defRPr/>
            </a:pPr>
            <a:endParaRPr lang="en-GB"/>
          </a:p>
        </p:txBody>
      </p:sp>
      <p:sp>
        <p:nvSpPr>
          <p:cNvPr id="6" name="Rectangle 15"/>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3EA27F6E-792E-4331-BEDC-1D4456B9E9DF}" type="slidenum">
              <a:rPr lang="en-GB"/>
              <a:pPr>
                <a:defRPr/>
              </a:pPr>
              <a:t>‹#›</a:t>
            </a:fld>
            <a:endParaRPr lang="en-GB"/>
          </a:p>
        </p:txBody>
      </p:sp>
      <p:sp>
        <p:nvSpPr>
          <p:cNvPr id="5" name="Rectangle 12"/>
          <p:cNvSpPr>
            <a:spLocks noGrp="1" noChangeArrowheads="1"/>
          </p:cNvSpPr>
          <p:nvPr>
            <p:ph type="dt" sz="half" idx="11"/>
          </p:nvPr>
        </p:nvSpPr>
        <p:spPr>
          <a:ln/>
        </p:spPr>
        <p:txBody>
          <a:bodyPr/>
          <a:lstStyle>
            <a:lvl1pPr>
              <a:defRPr/>
            </a:lvl1pPr>
          </a:lstStyle>
          <a:p>
            <a:pPr>
              <a:defRPr/>
            </a:pPr>
            <a:endParaRPr lang="en-GB"/>
          </a:p>
        </p:txBody>
      </p:sp>
      <p:sp>
        <p:nvSpPr>
          <p:cNvPr id="6" name="Rectangle 15"/>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718C82DA-C73F-4F42-80B4-0247B78A659A}" type="slidenum">
              <a:rPr lang="en-GB"/>
              <a:pPr>
                <a:defRPr/>
              </a:pPr>
              <a:t>‹#›</a:t>
            </a:fld>
            <a:endParaRPr lang="en-GB"/>
          </a:p>
        </p:txBody>
      </p:sp>
      <p:sp>
        <p:nvSpPr>
          <p:cNvPr id="5" name="Rectangle 12"/>
          <p:cNvSpPr>
            <a:spLocks noGrp="1" noChangeArrowheads="1"/>
          </p:cNvSpPr>
          <p:nvPr>
            <p:ph type="dt" sz="half" idx="11"/>
          </p:nvPr>
        </p:nvSpPr>
        <p:spPr>
          <a:ln/>
        </p:spPr>
        <p:txBody>
          <a:bodyPr/>
          <a:lstStyle>
            <a:lvl1pPr>
              <a:defRPr/>
            </a:lvl1pPr>
          </a:lstStyle>
          <a:p>
            <a:pPr>
              <a:defRPr/>
            </a:pPr>
            <a:endParaRPr lang="en-GB"/>
          </a:p>
        </p:txBody>
      </p:sp>
      <p:sp>
        <p:nvSpPr>
          <p:cNvPr id="6" name="Rectangle 15"/>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0"/>
          <p:cNvSpPr>
            <a:spLocks noGrp="1" noChangeArrowheads="1"/>
          </p:cNvSpPr>
          <p:nvPr>
            <p:ph type="sldNum" sz="quarter" idx="10"/>
          </p:nvPr>
        </p:nvSpPr>
        <p:spPr>
          <a:ln/>
        </p:spPr>
        <p:txBody>
          <a:bodyPr/>
          <a:lstStyle>
            <a:lvl1pPr>
              <a:defRPr/>
            </a:lvl1pPr>
          </a:lstStyle>
          <a:p>
            <a:pPr>
              <a:defRPr/>
            </a:pPr>
            <a:fld id="{B06990D7-678A-410A-944F-B904C0A9E04A}" type="slidenum">
              <a:rPr lang="en-GB"/>
              <a:pPr>
                <a:defRPr/>
              </a:pPr>
              <a:t>‹#›</a:t>
            </a:fld>
            <a:endParaRPr lang="en-GB"/>
          </a:p>
        </p:txBody>
      </p:sp>
      <p:sp>
        <p:nvSpPr>
          <p:cNvPr id="4" name="Rectangle 12"/>
          <p:cNvSpPr>
            <a:spLocks noGrp="1" noChangeArrowheads="1"/>
          </p:cNvSpPr>
          <p:nvPr>
            <p:ph type="dt" sz="half" idx="11"/>
          </p:nvPr>
        </p:nvSpPr>
        <p:spPr>
          <a:ln/>
        </p:spPr>
        <p:txBody>
          <a:bodyPr/>
          <a:lstStyle>
            <a:lvl1pPr>
              <a:defRPr/>
            </a:lvl1pPr>
          </a:lstStyle>
          <a:p>
            <a:pPr>
              <a:defRPr/>
            </a:pPr>
            <a:endParaRPr lang="en-GB"/>
          </a:p>
        </p:txBody>
      </p:sp>
      <p:sp>
        <p:nvSpPr>
          <p:cNvPr id="5" name="Rectangle 15"/>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p:transition spd="med">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DC28FB46-AC87-488B-9642-E326A9D0D2C9}" type="slidenum">
              <a:rPr lang="en-GB"/>
              <a:pPr>
                <a:defRPr/>
              </a:pPr>
              <a:t>‹#›</a:t>
            </a:fld>
            <a:endParaRPr lang="en-GB"/>
          </a:p>
        </p:txBody>
      </p:sp>
      <p:sp>
        <p:nvSpPr>
          <p:cNvPr id="5" name="Rectangle 12"/>
          <p:cNvSpPr>
            <a:spLocks noGrp="1" noChangeArrowheads="1"/>
          </p:cNvSpPr>
          <p:nvPr>
            <p:ph type="dt" sz="half" idx="11"/>
          </p:nvPr>
        </p:nvSpPr>
        <p:spPr>
          <a:ln/>
        </p:spPr>
        <p:txBody>
          <a:bodyPr/>
          <a:lstStyle>
            <a:lvl1pPr>
              <a:defRPr/>
            </a:lvl1pPr>
          </a:lstStyle>
          <a:p>
            <a:pPr>
              <a:defRPr/>
            </a:pPr>
            <a:endParaRPr lang="en-GB"/>
          </a:p>
        </p:txBody>
      </p:sp>
      <p:sp>
        <p:nvSpPr>
          <p:cNvPr id="6" name="Rectangle 15"/>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DDF67205-732C-4CCF-9BF6-45058D062280}" type="slidenum">
              <a:rPr lang="en-GB"/>
              <a:pPr>
                <a:defRPr/>
              </a:pPr>
              <a:t>‹#›</a:t>
            </a:fld>
            <a:endParaRPr lang="en-GB"/>
          </a:p>
        </p:txBody>
      </p:sp>
      <p:sp>
        <p:nvSpPr>
          <p:cNvPr id="5" name="Rectangle 12"/>
          <p:cNvSpPr>
            <a:spLocks noGrp="1" noChangeArrowheads="1"/>
          </p:cNvSpPr>
          <p:nvPr>
            <p:ph type="dt" sz="half" idx="11"/>
          </p:nvPr>
        </p:nvSpPr>
        <p:spPr>
          <a:ln/>
        </p:spPr>
        <p:txBody>
          <a:bodyPr/>
          <a:lstStyle>
            <a:lvl1pPr>
              <a:defRPr/>
            </a:lvl1pPr>
          </a:lstStyle>
          <a:p>
            <a:pPr>
              <a:defRPr/>
            </a:pPr>
            <a:endParaRPr lang="en-GB"/>
          </a:p>
        </p:txBody>
      </p:sp>
      <p:sp>
        <p:nvSpPr>
          <p:cNvPr id="6" name="Rectangle 15"/>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4EEE930F-F6DA-43E5-B220-D1D0E3E6931E}" type="slidenum">
              <a:rPr lang="en-GB"/>
              <a:pPr>
                <a:defRPr/>
              </a:pPr>
              <a:t>‹#›</a:t>
            </a:fld>
            <a:endParaRPr lang="en-GB"/>
          </a:p>
        </p:txBody>
      </p:sp>
      <p:sp>
        <p:nvSpPr>
          <p:cNvPr id="6" name="Rectangle 12"/>
          <p:cNvSpPr>
            <a:spLocks noGrp="1" noChangeArrowheads="1"/>
          </p:cNvSpPr>
          <p:nvPr>
            <p:ph type="dt" sz="half" idx="11"/>
          </p:nvPr>
        </p:nvSpPr>
        <p:spPr>
          <a:ln/>
        </p:spPr>
        <p:txBody>
          <a:bodyPr/>
          <a:lstStyle>
            <a:lvl1pPr>
              <a:defRPr/>
            </a:lvl1pPr>
          </a:lstStyle>
          <a:p>
            <a:pPr>
              <a:defRPr/>
            </a:pPr>
            <a:endParaRPr lang="en-GB"/>
          </a:p>
        </p:txBody>
      </p:sp>
      <p:sp>
        <p:nvSpPr>
          <p:cNvPr id="7" name="Rectangle 15"/>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pPr>
              <a:defRPr/>
            </a:pPr>
            <a:fld id="{EC31046A-C40B-4528-9C9F-8596271356F8}" type="slidenum">
              <a:rPr lang="en-GB"/>
              <a:pPr>
                <a:defRPr/>
              </a:pPr>
              <a:t>‹#›</a:t>
            </a:fld>
            <a:endParaRPr lang="en-GB"/>
          </a:p>
        </p:txBody>
      </p:sp>
      <p:sp>
        <p:nvSpPr>
          <p:cNvPr id="8" name="Rectangle 12"/>
          <p:cNvSpPr>
            <a:spLocks noGrp="1" noChangeArrowheads="1"/>
          </p:cNvSpPr>
          <p:nvPr>
            <p:ph type="dt" sz="half" idx="11"/>
          </p:nvPr>
        </p:nvSpPr>
        <p:spPr>
          <a:ln/>
        </p:spPr>
        <p:txBody>
          <a:bodyPr/>
          <a:lstStyle>
            <a:lvl1pPr>
              <a:defRPr/>
            </a:lvl1pPr>
          </a:lstStyle>
          <a:p>
            <a:pPr>
              <a:defRPr/>
            </a:pPr>
            <a:endParaRPr lang="en-GB"/>
          </a:p>
        </p:txBody>
      </p:sp>
      <p:sp>
        <p:nvSpPr>
          <p:cNvPr id="9" name="Rectangle 15"/>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pPr>
              <a:defRPr/>
            </a:pPr>
            <a:fld id="{2FC09E5F-BE9A-4F32-9BD0-128C554FB70B}" type="slidenum">
              <a:rPr lang="en-GB"/>
              <a:pPr>
                <a:defRPr/>
              </a:pPr>
              <a:t>‹#›</a:t>
            </a:fld>
            <a:endParaRPr lang="en-GB"/>
          </a:p>
        </p:txBody>
      </p:sp>
      <p:sp>
        <p:nvSpPr>
          <p:cNvPr id="4" name="Rectangle 12"/>
          <p:cNvSpPr>
            <a:spLocks noGrp="1" noChangeArrowheads="1"/>
          </p:cNvSpPr>
          <p:nvPr>
            <p:ph type="dt" sz="half" idx="11"/>
          </p:nvPr>
        </p:nvSpPr>
        <p:spPr>
          <a:ln/>
        </p:spPr>
        <p:txBody>
          <a:bodyPr/>
          <a:lstStyle>
            <a:lvl1pPr>
              <a:defRPr/>
            </a:lvl1pPr>
          </a:lstStyle>
          <a:p>
            <a:pPr>
              <a:defRPr/>
            </a:pPr>
            <a:endParaRPr lang="en-GB"/>
          </a:p>
        </p:txBody>
      </p:sp>
      <p:sp>
        <p:nvSpPr>
          <p:cNvPr id="5" name="Rectangle 15"/>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CBFFA72F-D1BA-4DCE-8EBC-389237F55E71}" type="slidenum">
              <a:rPr lang="en-GB"/>
              <a:pPr>
                <a:defRPr/>
              </a:pPr>
              <a:t>‹#›</a:t>
            </a:fld>
            <a:endParaRPr lang="en-GB"/>
          </a:p>
        </p:txBody>
      </p:sp>
      <p:sp>
        <p:nvSpPr>
          <p:cNvPr id="3" name="Rectangle 12"/>
          <p:cNvSpPr>
            <a:spLocks noGrp="1" noChangeArrowheads="1"/>
          </p:cNvSpPr>
          <p:nvPr>
            <p:ph type="dt" sz="half" idx="11"/>
          </p:nvPr>
        </p:nvSpPr>
        <p:spPr>
          <a:ln/>
        </p:spPr>
        <p:txBody>
          <a:bodyPr/>
          <a:lstStyle>
            <a:lvl1pPr>
              <a:defRPr/>
            </a:lvl1pPr>
          </a:lstStyle>
          <a:p>
            <a:pPr>
              <a:defRPr/>
            </a:pPr>
            <a:endParaRPr lang="en-GB"/>
          </a:p>
        </p:txBody>
      </p:sp>
      <p:sp>
        <p:nvSpPr>
          <p:cNvPr id="4" name="Rectangle 15"/>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52BA9276-68EB-4C34-B130-57702F3252CE}" type="slidenum">
              <a:rPr lang="en-GB"/>
              <a:pPr>
                <a:defRPr/>
              </a:pPr>
              <a:t>‹#›</a:t>
            </a:fld>
            <a:endParaRPr lang="en-GB"/>
          </a:p>
        </p:txBody>
      </p:sp>
      <p:sp>
        <p:nvSpPr>
          <p:cNvPr id="6" name="Rectangle 12"/>
          <p:cNvSpPr>
            <a:spLocks noGrp="1" noChangeArrowheads="1"/>
          </p:cNvSpPr>
          <p:nvPr>
            <p:ph type="dt" sz="half" idx="11"/>
          </p:nvPr>
        </p:nvSpPr>
        <p:spPr>
          <a:ln/>
        </p:spPr>
        <p:txBody>
          <a:bodyPr/>
          <a:lstStyle>
            <a:lvl1pPr>
              <a:defRPr/>
            </a:lvl1pPr>
          </a:lstStyle>
          <a:p>
            <a:pPr>
              <a:defRPr/>
            </a:pPr>
            <a:endParaRPr lang="en-GB"/>
          </a:p>
        </p:txBody>
      </p:sp>
      <p:sp>
        <p:nvSpPr>
          <p:cNvPr id="7" name="Rectangle 15"/>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F81C23F7-150B-4668-9D32-50C92085581E}" type="slidenum">
              <a:rPr lang="en-GB"/>
              <a:pPr>
                <a:defRPr/>
              </a:pPr>
              <a:t>‹#›</a:t>
            </a:fld>
            <a:endParaRPr lang="en-GB"/>
          </a:p>
        </p:txBody>
      </p:sp>
      <p:sp>
        <p:nvSpPr>
          <p:cNvPr id="6" name="Rectangle 12"/>
          <p:cNvSpPr>
            <a:spLocks noGrp="1" noChangeArrowheads="1"/>
          </p:cNvSpPr>
          <p:nvPr>
            <p:ph type="dt" sz="half" idx="11"/>
          </p:nvPr>
        </p:nvSpPr>
        <p:spPr>
          <a:ln/>
        </p:spPr>
        <p:txBody>
          <a:bodyPr/>
          <a:lstStyle>
            <a:lvl1pPr>
              <a:defRPr/>
            </a:lvl1pPr>
          </a:lstStyle>
          <a:p>
            <a:pPr>
              <a:defRPr/>
            </a:pPr>
            <a:endParaRPr lang="en-GB"/>
          </a:p>
        </p:txBody>
      </p:sp>
      <p:sp>
        <p:nvSpPr>
          <p:cNvPr id="7" name="Rectangle 15"/>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header"/>
          <p:cNvPicPr>
            <a:picLocks noChangeAspect="1" noChangeArrowheads="1"/>
          </p:cNvPicPr>
          <p:nvPr userDrawn="1"/>
        </p:nvPicPr>
        <p:blipFill>
          <a:blip r:embed="rId15"/>
          <a:srcRect/>
          <a:stretch>
            <a:fillRect/>
          </a:stretch>
        </p:blipFill>
        <p:spPr bwMode="auto">
          <a:xfrm>
            <a:off x="0" y="0"/>
            <a:ext cx="9144000" cy="836613"/>
          </a:xfrm>
          <a:prstGeom prst="rect">
            <a:avLst/>
          </a:prstGeom>
          <a:noFill/>
          <a:ln w="9525">
            <a:noFill/>
            <a:miter lim="800000"/>
            <a:headEnd/>
            <a:tailEnd/>
          </a:ln>
        </p:spPr>
      </p:pic>
      <p:pic>
        <p:nvPicPr>
          <p:cNvPr id="1027" name="Picture 8" descr="buttonpowerpoint"/>
          <p:cNvPicPr>
            <a:picLocks noChangeAspect="1" noChangeArrowheads="1"/>
          </p:cNvPicPr>
          <p:nvPr userDrawn="1"/>
        </p:nvPicPr>
        <p:blipFill>
          <a:blip r:embed="rId16"/>
          <a:srcRect/>
          <a:stretch>
            <a:fillRect/>
          </a:stretch>
        </p:blipFill>
        <p:spPr bwMode="auto">
          <a:xfrm>
            <a:off x="0" y="6310313"/>
            <a:ext cx="9144000" cy="541337"/>
          </a:xfrm>
          <a:prstGeom prst="rect">
            <a:avLst/>
          </a:prstGeom>
          <a:noFill/>
          <a:ln w="9525">
            <a:noFill/>
            <a:miter lim="800000"/>
            <a:headEnd/>
            <a:tailEnd/>
          </a:ln>
        </p:spPr>
      </p:pic>
      <p:sp>
        <p:nvSpPr>
          <p:cNvPr id="1034" name="Rectangle 10"/>
          <p:cNvSpPr>
            <a:spLocks noGrp="1" noChangeArrowheads="1"/>
          </p:cNvSpPr>
          <p:nvPr>
            <p:ph type="sldNum" sz="quarter" idx="4"/>
          </p:nvPr>
        </p:nvSpPr>
        <p:spPr bwMode="auto">
          <a:xfrm>
            <a:off x="6588125" y="64531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400" b="1">
                <a:latin typeface="Arial" charset="0"/>
                <a:cs typeface="Arial" charset="0"/>
              </a:defRPr>
            </a:lvl1pPr>
          </a:lstStyle>
          <a:p>
            <a:pPr>
              <a:defRPr/>
            </a:pPr>
            <a:fld id="{329FF8E4-5074-4DEC-9062-6248591E0A6D}" type="slidenum">
              <a:rPr lang="en-GB"/>
              <a:pPr>
                <a:defRPr/>
              </a:pPr>
              <a:t>‹#›</a:t>
            </a:fld>
            <a:endParaRPr lang="en-GB"/>
          </a:p>
        </p:txBody>
      </p:sp>
      <p:sp>
        <p:nvSpPr>
          <p:cNvPr id="1036" name="Rectangle 12"/>
          <p:cNvSpPr>
            <a:spLocks noGrp="1" noChangeArrowheads="1"/>
          </p:cNvSpPr>
          <p:nvPr>
            <p:ph type="dt" sz="half" idx="2"/>
          </p:nvPr>
        </p:nvSpPr>
        <p:spPr bwMode="auto">
          <a:xfrm>
            <a:off x="782638"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000">
                <a:latin typeface="Arial Black" pitchFamily="34" charset="0"/>
                <a:cs typeface="Arial" charset="0"/>
              </a:defRPr>
            </a:lvl1pPr>
          </a:lstStyle>
          <a:p>
            <a:pPr>
              <a:defRPr/>
            </a:pPr>
            <a:endParaRPr lang="en-GB"/>
          </a:p>
        </p:txBody>
      </p:sp>
      <p:sp>
        <p:nvSpPr>
          <p:cNvPr id="1039" name="Rectangle 1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a:defRPr sz="1400">
                <a:latin typeface="Arial" charset="0"/>
                <a:cs typeface="Arial" charset="0"/>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p:timing>
    <p:tnLst>
      <p:par>
        <p:cTn id="1" dur="indefinite" restart="never" nodeType="tmRoot"/>
      </p:par>
    </p:tnLst>
  </p:timing>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audio" Target="file:///D:\All%20Sound\Part%20No%201\Track%20%202.wav" TargetMode="Externa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Libya" TargetMode="External"/><Relationship Id="rId3" Type="http://schemas.openxmlformats.org/officeDocument/2006/relationships/hyperlink" Target="https://en.wikipedia.org/wiki/Central_African_Republic" TargetMode="External"/><Relationship Id="rId7" Type="http://schemas.openxmlformats.org/officeDocument/2006/relationships/hyperlink" Target="https://en.wikipedia.org/wiki/Ethiopia"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en.wikipedia.org/wiki/Eritrea" TargetMode="External"/><Relationship Id="rId5" Type="http://schemas.openxmlformats.org/officeDocument/2006/relationships/hyperlink" Target="https://en.wikipedia.org/wiki/Egypt" TargetMode="External"/><Relationship Id="rId4" Type="http://schemas.openxmlformats.org/officeDocument/2006/relationships/hyperlink" Target="https://en.wikipedia.org/wiki/Chad" TargetMode="External"/><Relationship Id="rId9" Type="http://schemas.openxmlformats.org/officeDocument/2006/relationships/hyperlink" Target="https://en.wikipedia.org/wiki/South_Suda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audio" Target="file:///D:\All%20Sound\Part%20No%201\Track%20%202.wav" TargetMode="Externa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276600" y="549275"/>
            <a:ext cx="2590800" cy="366713"/>
          </a:xfrm>
          <a:prstGeom prst="rect">
            <a:avLst/>
          </a:prstGeom>
          <a:noFill/>
          <a:ln w="9525">
            <a:noFill/>
            <a:miter lim="800000"/>
            <a:headEnd/>
            <a:tailEnd/>
          </a:ln>
        </p:spPr>
        <p:txBody>
          <a:bodyPr>
            <a:spAutoFit/>
          </a:bodyPr>
          <a:lstStyle/>
          <a:p>
            <a:pPr algn="r" rtl="1">
              <a:spcBef>
                <a:spcPct val="50000"/>
              </a:spcBef>
            </a:pPr>
            <a:endParaRPr lang="en-US">
              <a:solidFill>
                <a:schemeClr val="bg1"/>
              </a:solidFill>
            </a:endParaRPr>
          </a:p>
        </p:txBody>
      </p:sp>
      <p:sp>
        <p:nvSpPr>
          <p:cNvPr id="48131" name="Text Box 3"/>
          <p:cNvSpPr txBox="1">
            <a:spLocks noChangeArrowheads="1"/>
          </p:cNvSpPr>
          <p:nvPr/>
        </p:nvSpPr>
        <p:spPr bwMode="auto">
          <a:xfrm>
            <a:off x="2555875" y="476250"/>
            <a:ext cx="3960813" cy="366713"/>
          </a:xfrm>
          <a:prstGeom prst="rect">
            <a:avLst/>
          </a:prstGeom>
          <a:noFill/>
          <a:ln w="9525">
            <a:noFill/>
            <a:miter lim="800000"/>
            <a:headEnd/>
            <a:tailEnd/>
          </a:ln>
        </p:spPr>
        <p:txBody>
          <a:bodyPr>
            <a:spAutoFit/>
          </a:bodyPr>
          <a:lstStyle/>
          <a:p>
            <a:pPr algn="r" rtl="1">
              <a:spcBef>
                <a:spcPct val="50000"/>
              </a:spcBef>
            </a:pPr>
            <a:endParaRPr lang="en-US">
              <a:solidFill>
                <a:schemeClr val="bg1"/>
              </a:solidFill>
            </a:endParaRPr>
          </a:p>
        </p:txBody>
      </p:sp>
      <p:pic>
        <p:nvPicPr>
          <p:cNvPr id="234502" name="Track  2.wav">
            <a:hlinkClick r:id="" action="ppaction://media"/>
          </p:cNvPr>
          <p:cNvPicPr>
            <a:picLocks noRot="1" noChangeAspect="1" noChangeArrowheads="1"/>
          </p:cNvPicPr>
          <p:nvPr>
            <a:audioFile r:link="rId1"/>
          </p:nvPr>
        </p:nvPicPr>
        <p:blipFill>
          <a:blip r:embed="rId4"/>
          <a:srcRect/>
          <a:stretch>
            <a:fillRect/>
          </a:stretch>
        </p:blipFill>
        <p:spPr bwMode="auto">
          <a:xfrm>
            <a:off x="10044113" y="6858000"/>
            <a:ext cx="304800" cy="304800"/>
          </a:xfrm>
          <a:prstGeom prst="rect">
            <a:avLst/>
          </a:prstGeom>
          <a:noFill/>
          <a:ln w="9525">
            <a:noFill/>
            <a:miter lim="800000"/>
            <a:headEnd/>
            <a:tailEnd/>
          </a:ln>
        </p:spPr>
      </p:pic>
      <p:pic>
        <p:nvPicPr>
          <p:cNvPr id="48133" name="Picture 7"/>
          <p:cNvPicPr>
            <a:picLocks noChangeAspect="1" noChangeArrowheads="1"/>
          </p:cNvPicPr>
          <p:nvPr/>
        </p:nvPicPr>
        <p:blipFill>
          <a:blip r:embed="rId5"/>
          <a:srcRect/>
          <a:stretch>
            <a:fillRect/>
          </a:stretch>
        </p:blipFill>
        <p:spPr bwMode="auto">
          <a:xfrm>
            <a:off x="2714625" y="2520950"/>
            <a:ext cx="3571875" cy="3422650"/>
          </a:xfrm>
          <a:prstGeom prst="rect">
            <a:avLst/>
          </a:prstGeom>
          <a:noFill/>
          <a:ln w="57150">
            <a:noFill/>
            <a:miter lim="800000"/>
            <a:headEnd/>
            <a:tailEnd/>
          </a:ln>
        </p:spPr>
      </p:pic>
      <p:sp>
        <p:nvSpPr>
          <p:cNvPr id="48134" name="Rectangle 4" descr="008-1-tasmim"/>
          <p:cNvSpPr>
            <a:spLocks noChangeArrowheads="1"/>
          </p:cNvSpPr>
          <p:nvPr/>
        </p:nvSpPr>
        <p:spPr bwMode="auto">
          <a:xfrm>
            <a:off x="1143000" y="928688"/>
            <a:ext cx="6572250" cy="1662112"/>
          </a:xfrm>
          <a:prstGeom prst="rect">
            <a:avLst/>
          </a:prstGeom>
          <a:blipFill dpi="0" rotWithShape="1">
            <a:blip r:embed="rId6"/>
            <a:srcRect/>
            <a:stretch>
              <a:fillRect/>
            </a:stretch>
          </a:blipFill>
          <a:ln w="9525" algn="ctr">
            <a:noFill/>
            <a:miter lim="800000"/>
            <a:headEnd/>
            <a:tailEnd/>
          </a:ln>
        </p:spPr>
        <p:txBody>
          <a:bodyPr anchor="ctr" anchorCtr="1"/>
          <a:lstStyle/>
          <a:p>
            <a:pPr lvl="0" algn="ctr" rtl="1">
              <a:defRPr/>
            </a:pPr>
            <a:r>
              <a:rPr lang="en-US" sz="2800" dirty="0" smtClean="0">
                <a:solidFill>
                  <a:schemeClr val="bg1"/>
                </a:solidFill>
              </a:rPr>
              <a:t>Republic of Sudan</a:t>
            </a:r>
            <a:endParaRPr lang="en-US" sz="2800" kern="0" dirty="0" smtClean="0">
              <a:solidFill>
                <a:schemeClr val="bg1"/>
              </a:solidFill>
            </a:endParaRPr>
          </a:p>
          <a:p>
            <a:pPr algn="ctr" rtl="1">
              <a:defRPr/>
            </a:pPr>
            <a:r>
              <a:rPr lang="en-US" sz="2800" kern="0" dirty="0" smtClean="0">
                <a:solidFill>
                  <a:schemeClr val="bg1"/>
                </a:solidFill>
              </a:rPr>
              <a:t>Ministry </a:t>
            </a:r>
            <a:r>
              <a:rPr lang="en-US" sz="2800" kern="0" dirty="0" smtClean="0">
                <a:solidFill>
                  <a:schemeClr val="bg1"/>
                </a:solidFill>
              </a:rPr>
              <a:t>of </a:t>
            </a:r>
            <a:r>
              <a:rPr lang="en-US" sz="2800" kern="0" dirty="0" smtClean="0">
                <a:solidFill>
                  <a:schemeClr val="bg1"/>
                </a:solidFill>
              </a:rPr>
              <a:t>interior</a:t>
            </a:r>
          </a:p>
          <a:p>
            <a:pPr algn="ctr" rtl="1">
              <a:defRPr/>
            </a:pPr>
            <a:r>
              <a:rPr lang="en-US" sz="2800" dirty="0" smtClean="0">
                <a:solidFill>
                  <a:schemeClr val="bg1"/>
                </a:solidFill>
              </a:rPr>
              <a:t>police forces headquarter </a:t>
            </a:r>
            <a:r>
              <a:rPr lang="en-US" sz="2800" kern="0" dirty="0" smtClean="0">
                <a:solidFill>
                  <a:schemeClr val="bg1"/>
                </a:solidFill>
              </a:rPr>
              <a:t/>
            </a:r>
            <a:br>
              <a:rPr lang="en-US" sz="2800" kern="0" dirty="0" smtClean="0">
                <a:solidFill>
                  <a:schemeClr val="bg1"/>
                </a:solidFill>
              </a:rPr>
            </a:br>
            <a:r>
              <a:rPr lang="en-US" sz="2800" dirty="0" smtClean="0">
                <a:solidFill>
                  <a:schemeClr val="bg1"/>
                </a:solidFill>
              </a:rPr>
              <a:t>General administration of the civil rolls</a:t>
            </a:r>
          </a:p>
        </p:txBody>
      </p:sp>
    </p:spTree>
  </p:cSld>
  <p:clrMapOvr>
    <a:masterClrMapping/>
  </p:clrMapOvr>
  <p:transition spd="med" advClick="0" advTm="5000">
    <p:pull dir="ld"/>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23450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714375" y="214313"/>
            <a:ext cx="4635500" cy="369887"/>
          </a:xfrm>
          <a:prstGeom prst="rect">
            <a:avLst/>
          </a:prstGeom>
          <a:noFill/>
          <a:ln w="9525">
            <a:noFill/>
            <a:miter lim="800000"/>
            <a:headEnd/>
            <a:tailEnd/>
          </a:ln>
        </p:spPr>
        <p:txBody>
          <a:bodyPr>
            <a:spAutoFit/>
          </a:bodyPr>
          <a:lstStyle/>
          <a:p>
            <a:pPr marL="838200" indent="-838200">
              <a:lnSpc>
                <a:spcPct val="90000"/>
              </a:lnSpc>
            </a:pPr>
            <a:r>
              <a:rPr lang="en-US" sz="2000">
                <a:solidFill>
                  <a:srgbClr val="000066"/>
                </a:solidFill>
                <a:latin typeface="Arial Black" pitchFamily="34" charset="0"/>
                <a:ea typeface="Calibri" pitchFamily="34" charset="0"/>
                <a:cs typeface="ArialMT"/>
              </a:rPr>
              <a:t>The Civil Registration System</a:t>
            </a:r>
            <a:endParaRPr lang="en-US" sz="2000">
              <a:solidFill>
                <a:srgbClr val="000066"/>
              </a:solidFill>
              <a:latin typeface="Arial MT Black"/>
              <a:ea typeface="Calibri" pitchFamily="34" charset="0"/>
              <a:cs typeface="ArialMT"/>
            </a:endParaRPr>
          </a:p>
        </p:txBody>
      </p:sp>
      <p:sp>
        <p:nvSpPr>
          <p:cNvPr id="50180" name="Slide Number Placeholder 4"/>
          <p:cNvSpPr txBox="1">
            <a:spLocks noGrp="1"/>
          </p:cNvSpPr>
          <p:nvPr/>
        </p:nvSpPr>
        <p:spPr bwMode="auto">
          <a:xfrm>
            <a:off x="6588125" y="6481763"/>
            <a:ext cx="2133600" cy="476250"/>
          </a:xfrm>
          <a:prstGeom prst="rect">
            <a:avLst/>
          </a:prstGeom>
          <a:noFill/>
          <a:ln w="9525">
            <a:noFill/>
            <a:miter lim="800000"/>
            <a:headEnd/>
            <a:tailEnd/>
          </a:ln>
        </p:spPr>
        <p:txBody>
          <a:bodyPr/>
          <a:lstStyle/>
          <a:p>
            <a:pPr algn="r" rtl="1"/>
            <a:fld id="{A0C610ED-A3CD-4E8B-AF6A-1A05463871F5}" type="slidenum">
              <a:rPr lang="en-GB" sz="1400" b="1"/>
              <a:pPr algn="r" rtl="1"/>
              <a:t>10</a:t>
            </a:fld>
            <a:endParaRPr lang="en-GB" sz="1400" b="1"/>
          </a:p>
        </p:txBody>
      </p:sp>
      <p:pic>
        <p:nvPicPr>
          <p:cNvPr id="512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87623" y="1052736"/>
            <a:ext cx="7534101" cy="51125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50607021"/>
      </p:ext>
    </p:extLst>
  </p:cSld>
  <p:clrMapOvr>
    <a:masterClrMapping/>
  </p:clrMapOvr>
  <p:transition spd="med">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714375" y="214313"/>
            <a:ext cx="4635500" cy="369887"/>
          </a:xfrm>
          <a:prstGeom prst="rect">
            <a:avLst/>
          </a:prstGeom>
          <a:noFill/>
          <a:ln w="9525">
            <a:noFill/>
            <a:miter lim="800000"/>
            <a:headEnd/>
            <a:tailEnd/>
          </a:ln>
        </p:spPr>
        <p:txBody>
          <a:bodyPr>
            <a:spAutoFit/>
          </a:bodyPr>
          <a:lstStyle/>
          <a:p>
            <a:pPr marL="838200" indent="-838200">
              <a:lnSpc>
                <a:spcPct val="90000"/>
              </a:lnSpc>
            </a:pPr>
            <a:r>
              <a:rPr lang="en-US" sz="2000" dirty="0">
                <a:solidFill>
                  <a:srgbClr val="000066"/>
                </a:solidFill>
                <a:latin typeface="Arial Black" pitchFamily="34" charset="0"/>
                <a:ea typeface="Calibri" pitchFamily="34" charset="0"/>
                <a:cs typeface="ArialMT"/>
              </a:rPr>
              <a:t>The </a:t>
            </a:r>
            <a:r>
              <a:rPr lang="en-US" sz="2000" dirty="0" smtClean="0">
                <a:solidFill>
                  <a:srgbClr val="000066"/>
                </a:solidFill>
                <a:latin typeface="Arial Black" pitchFamily="34" charset="0"/>
                <a:ea typeface="Calibri" pitchFamily="34" charset="0"/>
                <a:cs typeface="ArialMT"/>
              </a:rPr>
              <a:t>ID System</a:t>
            </a:r>
            <a:endParaRPr lang="en-US" sz="2000" dirty="0">
              <a:solidFill>
                <a:srgbClr val="000066"/>
              </a:solidFill>
              <a:latin typeface="Arial MT Black"/>
              <a:ea typeface="Calibri" pitchFamily="34" charset="0"/>
              <a:cs typeface="ArialMT"/>
            </a:endParaRPr>
          </a:p>
        </p:txBody>
      </p:sp>
      <p:sp>
        <p:nvSpPr>
          <p:cNvPr id="50180" name="Slide Number Placeholder 4"/>
          <p:cNvSpPr txBox="1">
            <a:spLocks noGrp="1"/>
          </p:cNvSpPr>
          <p:nvPr/>
        </p:nvSpPr>
        <p:spPr bwMode="auto">
          <a:xfrm>
            <a:off x="6588125" y="6481763"/>
            <a:ext cx="2133600" cy="476250"/>
          </a:xfrm>
          <a:prstGeom prst="rect">
            <a:avLst/>
          </a:prstGeom>
          <a:noFill/>
          <a:ln w="9525">
            <a:noFill/>
            <a:miter lim="800000"/>
            <a:headEnd/>
            <a:tailEnd/>
          </a:ln>
        </p:spPr>
        <p:txBody>
          <a:bodyPr/>
          <a:lstStyle/>
          <a:p>
            <a:pPr algn="r" rtl="1"/>
            <a:fld id="{A0C610ED-A3CD-4E8B-AF6A-1A05463871F5}" type="slidenum">
              <a:rPr lang="en-GB" sz="1400" b="1"/>
              <a:pPr algn="r" rtl="1"/>
              <a:t>11</a:t>
            </a:fld>
            <a:endParaRPr lang="en-GB" sz="1400" b="1"/>
          </a:p>
        </p:txBody>
      </p:sp>
      <p:pic>
        <p:nvPicPr>
          <p:cNvPr id="614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1520" y="692696"/>
            <a:ext cx="8470205" cy="57890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95921773"/>
      </p:ext>
    </p:extLst>
  </p:cSld>
  <p:clrMapOvr>
    <a:masterClrMapping/>
  </p:clrMapOvr>
  <p:transition spd="med">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714375" y="214313"/>
            <a:ext cx="4635500" cy="369887"/>
          </a:xfrm>
          <a:prstGeom prst="rect">
            <a:avLst/>
          </a:prstGeom>
          <a:noFill/>
          <a:ln w="9525">
            <a:noFill/>
            <a:miter lim="800000"/>
            <a:headEnd/>
            <a:tailEnd/>
          </a:ln>
        </p:spPr>
        <p:txBody>
          <a:bodyPr>
            <a:spAutoFit/>
          </a:bodyPr>
          <a:lstStyle/>
          <a:p>
            <a:pPr marL="838200" indent="-838200">
              <a:lnSpc>
                <a:spcPct val="90000"/>
              </a:lnSpc>
            </a:pPr>
            <a:r>
              <a:rPr lang="en-US" sz="2000" dirty="0">
                <a:solidFill>
                  <a:srgbClr val="000066"/>
                </a:solidFill>
                <a:latin typeface="Arial Black" pitchFamily="34" charset="0"/>
                <a:ea typeface="Calibri" pitchFamily="34" charset="0"/>
                <a:cs typeface="ArialMT"/>
              </a:rPr>
              <a:t>The </a:t>
            </a:r>
            <a:r>
              <a:rPr lang="en-US" sz="2000" dirty="0" smtClean="0">
                <a:solidFill>
                  <a:srgbClr val="000066"/>
                </a:solidFill>
                <a:latin typeface="Arial Black" pitchFamily="34" charset="0"/>
                <a:ea typeface="Calibri" pitchFamily="34" charset="0"/>
                <a:cs typeface="ArialMT"/>
              </a:rPr>
              <a:t>ID </a:t>
            </a:r>
            <a:r>
              <a:rPr lang="en-US" sz="2000" dirty="0">
                <a:solidFill>
                  <a:srgbClr val="000066"/>
                </a:solidFill>
                <a:latin typeface="Arial Black" pitchFamily="34" charset="0"/>
                <a:ea typeface="Calibri" pitchFamily="34" charset="0"/>
                <a:cs typeface="ArialMT"/>
              </a:rPr>
              <a:t>System</a:t>
            </a:r>
            <a:endParaRPr lang="en-US" sz="2000" dirty="0">
              <a:solidFill>
                <a:srgbClr val="000066"/>
              </a:solidFill>
              <a:latin typeface="Arial MT Black"/>
              <a:ea typeface="Calibri" pitchFamily="34" charset="0"/>
              <a:cs typeface="ArialMT"/>
            </a:endParaRPr>
          </a:p>
        </p:txBody>
      </p:sp>
      <p:sp>
        <p:nvSpPr>
          <p:cNvPr id="50180" name="Slide Number Placeholder 4"/>
          <p:cNvSpPr txBox="1">
            <a:spLocks noGrp="1"/>
          </p:cNvSpPr>
          <p:nvPr/>
        </p:nvSpPr>
        <p:spPr bwMode="auto">
          <a:xfrm>
            <a:off x="6588125" y="6481763"/>
            <a:ext cx="2133600" cy="476250"/>
          </a:xfrm>
          <a:prstGeom prst="rect">
            <a:avLst/>
          </a:prstGeom>
          <a:noFill/>
          <a:ln w="9525">
            <a:noFill/>
            <a:miter lim="800000"/>
            <a:headEnd/>
            <a:tailEnd/>
          </a:ln>
        </p:spPr>
        <p:txBody>
          <a:bodyPr/>
          <a:lstStyle/>
          <a:p>
            <a:pPr algn="r" rtl="1"/>
            <a:fld id="{A0C610ED-A3CD-4E8B-AF6A-1A05463871F5}" type="slidenum">
              <a:rPr lang="en-GB" sz="1400" b="1"/>
              <a:pPr algn="r" rtl="1"/>
              <a:t>12</a:t>
            </a:fld>
            <a:endParaRPr lang="en-GB" sz="1400" b="1"/>
          </a:p>
        </p:txBody>
      </p:sp>
      <p:pic>
        <p:nvPicPr>
          <p:cNvPr id="717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9552" y="1052513"/>
            <a:ext cx="7920880" cy="50407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20847178"/>
      </p:ext>
    </p:extLst>
  </p:cSld>
  <p:clrMapOvr>
    <a:masterClrMapping/>
  </p:clrMapOvr>
  <p:transition spd="med">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2"/>
          <p:cNvSpPr>
            <a:spLocks noGrp="1"/>
          </p:cNvSpPr>
          <p:nvPr>
            <p:ph type="sldNum" sz="quarter" idx="10"/>
          </p:nvPr>
        </p:nvSpPr>
        <p:spPr>
          <a:noFill/>
        </p:spPr>
        <p:txBody>
          <a:bodyPr/>
          <a:lstStyle/>
          <a:p>
            <a:fld id="{8A8E4D40-FD20-4599-BE4D-46C7CCA7690B}" type="slidenum">
              <a:rPr lang="en-GB" smtClean="0"/>
              <a:pPr/>
              <a:t>13</a:t>
            </a:fld>
            <a:endParaRPr lang="en-GB" smtClean="0"/>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525" y="2014538"/>
            <a:ext cx="9124950" cy="2828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0935272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2"/>
          <p:cNvSpPr>
            <a:spLocks noGrp="1"/>
          </p:cNvSpPr>
          <p:nvPr>
            <p:ph type="sldNum" sz="quarter" idx="10"/>
          </p:nvPr>
        </p:nvSpPr>
        <p:spPr>
          <a:noFill/>
        </p:spPr>
        <p:txBody>
          <a:bodyPr/>
          <a:lstStyle/>
          <a:p>
            <a:fld id="{8A8E4D40-FD20-4599-BE4D-46C7CCA7690B}" type="slidenum">
              <a:rPr lang="en-GB" smtClean="0"/>
              <a:pPr/>
              <a:t>14</a:t>
            </a:fld>
            <a:endParaRPr lang="en-GB" smtClean="0"/>
          </a:p>
        </p:txBody>
      </p:sp>
      <p:pic>
        <p:nvPicPr>
          <p:cNvPr id="30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6305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4237701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2"/>
          <p:cNvSpPr>
            <a:spLocks noGrp="1"/>
          </p:cNvSpPr>
          <p:nvPr>
            <p:ph type="sldNum" sz="quarter" idx="10"/>
          </p:nvPr>
        </p:nvSpPr>
        <p:spPr>
          <a:noFill/>
        </p:spPr>
        <p:txBody>
          <a:bodyPr/>
          <a:lstStyle/>
          <a:p>
            <a:fld id="{8A8E4D40-FD20-4599-BE4D-46C7CCA7690B}" type="slidenum">
              <a:rPr lang="en-GB" smtClean="0"/>
              <a:pPr/>
              <a:t>15</a:t>
            </a:fld>
            <a:endParaRPr lang="en-GB" smtClean="0"/>
          </a:p>
        </p:txBody>
      </p:sp>
      <p:sp>
        <p:nvSpPr>
          <p:cNvPr id="60418" name="Rectangle 6"/>
          <p:cNvSpPr>
            <a:spLocks noChangeArrowheads="1"/>
          </p:cNvSpPr>
          <p:nvPr/>
        </p:nvSpPr>
        <p:spPr bwMode="auto">
          <a:xfrm>
            <a:off x="1187624" y="764704"/>
            <a:ext cx="6744791" cy="830997"/>
          </a:xfrm>
          <a:prstGeom prst="rect">
            <a:avLst/>
          </a:prstGeom>
          <a:noFill/>
          <a:ln w="9525">
            <a:noFill/>
            <a:miter lim="800000"/>
            <a:headEnd/>
            <a:tailEnd/>
          </a:ln>
        </p:spPr>
        <p:txBody>
          <a:bodyPr wrap="square" anchor="ctr">
            <a:spAutoFit/>
          </a:bodyPr>
          <a:lstStyle/>
          <a:p>
            <a:pPr algn="ctr" rtl="1">
              <a:spcBef>
                <a:spcPct val="35000"/>
              </a:spcBef>
              <a:tabLst>
                <a:tab pos="914400" algn="l"/>
              </a:tabLst>
            </a:pPr>
            <a:r>
              <a:rPr lang="en-US" sz="4800" dirty="0"/>
              <a:t>Civil rolls project</a:t>
            </a:r>
            <a:endParaRPr lang="ar-AE" sz="19400" dirty="0">
              <a:solidFill>
                <a:srgbClr val="000066"/>
              </a:solidFill>
              <a:latin typeface="Arial Black" pitchFamily="34" charset="0"/>
              <a:cs typeface="PT Bold Heading" pitchFamily="2" charset="-78"/>
            </a:endParaRPr>
          </a:p>
        </p:txBody>
      </p:sp>
      <p:sp>
        <p:nvSpPr>
          <p:cNvPr id="5" name="Rectangle 4"/>
          <p:cNvSpPr/>
          <p:nvPr/>
        </p:nvSpPr>
        <p:spPr>
          <a:xfrm>
            <a:off x="179512" y="1453281"/>
            <a:ext cx="8572500" cy="5072063"/>
          </a:xfrm>
          <a:prstGeom prst="rect">
            <a:avLst/>
          </a:prstGeom>
        </p:spPr>
        <p:txBody>
          <a:bodyPr/>
          <a:lstStyle/>
          <a:p>
            <a:pPr algn="just" eaLnBrk="1" hangingPunct="1">
              <a:lnSpc>
                <a:spcPct val="150000"/>
              </a:lnSpc>
              <a:defRPr/>
            </a:pPr>
            <a:r>
              <a:rPr lang="en-US" dirty="0">
                <a:solidFill>
                  <a:srgbClr val="000066"/>
                </a:solidFill>
                <a:latin typeface="Arial Black" pitchFamily="34" charset="0"/>
                <a:ea typeface="Calibri" pitchFamily="34" charset="0"/>
                <a:cs typeface="ArialMT"/>
              </a:rPr>
              <a:t>The aim of the Civil Registry Department is to register all individuals present on the territory of Sudan in a central national database. The Civil Registry also intends to keep the central database updated with four events: births, deaths, marriages and divorces. The events will be recorded through continuous registration which will take place at government institutions dealing with the particular events as well as Civil Registry offices across the country.</a:t>
            </a:r>
          </a:p>
          <a:p>
            <a:pPr algn="just" eaLnBrk="1" hangingPunct="1">
              <a:defRPr/>
            </a:pPr>
            <a:endParaRPr lang="en-US" sz="2700" dirty="0"/>
          </a:p>
        </p:txBody>
      </p:sp>
    </p:spTree>
    <p:extLst>
      <p:ext uri="{BB962C8B-B14F-4D97-AF65-F5344CB8AC3E}">
        <p14:creationId xmlns="" xmlns:p14="http://schemas.microsoft.com/office/powerpoint/2010/main" val="44808872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2"/>
          <p:cNvSpPr>
            <a:spLocks noGrp="1"/>
          </p:cNvSpPr>
          <p:nvPr>
            <p:ph type="sldNum" sz="quarter" idx="10"/>
          </p:nvPr>
        </p:nvSpPr>
        <p:spPr>
          <a:noFill/>
        </p:spPr>
        <p:txBody>
          <a:bodyPr/>
          <a:lstStyle/>
          <a:p>
            <a:fld id="{8A8E4D40-FD20-4599-BE4D-46C7CCA7690B}" type="slidenum">
              <a:rPr lang="en-GB" smtClean="0"/>
              <a:pPr/>
              <a:t>16</a:t>
            </a:fld>
            <a:endParaRPr lang="en-GB" smtClean="0"/>
          </a:p>
        </p:txBody>
      </p:sp>
      <p:sp>
        <p:nvSpPr>
          <p:cNvPr id="60418" name="Rectangle 6"/>
          <p:cNvSpPr>
            <a:spLocks noChangeArrowheads="1"/>
          </p:cNvSpPr>
          <p:nvPr/>
        </p:nvSpPr>
        <p:spPr bwMode="auto">
          <a:xfrm>
            <a:off x="1187624" y="975210"/>
            <a:ext cx="6744791" cy="830997"/>
          </a:xfrm>
          <a:prstGeom prst="rect">
            <a:avLst/>
          </a:prstGeom>
          <a:noFill/>
          <a:ln w="9525">
            <a:noFill/>
            <a:miter lim="800000"/>
            <a:headEnd/>
            <a:tailEnd/>
          </a:ln>
        </p:spPr>
        <p:txBody>
          <a:bodyPr wrap="square" anchor="ctr">
            <a:spAutoFit/>
          </a:bodyPr>
          <a:lstStyle/>
          <a:p>
            <a:pPr algn="ctr" rtl="1">
              <a:spcBef>
                <a:spcPct val="35000"/>
              </a:spcBef>
              <a:tabLst>
                <a:tab pos="914400" algn="l"/>
              </a:tabLst>
            </a:pPr>
            <a:r>
              <a:rPr lang="en-US" sz="4800" dirty="0"/>
              <a:t>Civil rolls project</a:t>
            </a:r>
            <a:endParaRPr lang="ar-AE" sz="19400" dirty="0">
              <a:solidFill>
                <a:srgbClr val="000066"/>
              </a:solidFill>
              <a:latin typeface="Arial Black" pitchFamily="34" charset="0"/>
              <a:cs typeface="PT Bold Heading" pitchFamily="2" charset="-78"/>
            </a:endParaRPr>
          </a:p>
        </p:txBody>
      </p:sp>
      <p:sp>
        <p:nvSpPr>
          <p:cNvPr id="5" name="Rectangle 4"/>
          <p:cNvSpPr/>
          <p:nvPr/>
        </p:nvSpPr>
        <p:spPr>
          <a:xfrm>
            <a:off x="179512" y="1700808"/>
            <a:ext cx="8572500" cy="5072063"/>
          </a:xfrm>
          <a:prstGeom prst="rect">
            <a:avLst/>
          </a:prstGeom>
        </p:spPr>
        <p:txBody>
          <a:bodyPr/>
          <a:lstStyle/>
          <a:p>
            <a:pPr algn="just" eaLnBrk="1" hangingPunct="1">
              <a:lnSpc>
                <a:spcPct val="150000"/>
              </a:lnSpc>
              <a:defRPr/>
            </a:pPr>
            <a:r>
              <a:rPr lang="en-GB" dirty="0">
                <a:solidFill>
                  <a:srgbClr val="000066"/>
                </a:solidFill>
                <a:latin typeface="Arial Black" pitchFamily="34" charset="0"/>
                <a:ea typeface="Calibri" pitchFamily="34" charset="0"/>
                <a:cs typeface="ArialMT"/>
              </a:rPr>
              <a:t>The registration of Sudanese nationals and the issuance of the national number were commenced in Khartoum in May 2011. The procedure has since rolled out to most of the states in Sudan through the establishment of permanent Civil Registration Centres in each state capital. Teams using mobile registration units have been deployed outside the state capitals to reach populations in remote areas.</a:t>
            </a:r>
            <a:endParaRPr lang="en-US" dirty="0">
              <a:solidFill>
                <a:srgbClr val="000066"/>
              </a:solidFill>
              <a:latin typeface="Arial Black" pitchFamily="34" charset="0"/>
              <a:ea typeface="Calibri" pitchFamily="34" charset="0"/>
              <a:cs typeface="ArialMT"/>
            </a:endParaRPr>
          </a:p>
        </p:txBody>
      </p:sp>
    </p:spTree>
    <p:extLst>
      <p:ext uri="{BB962C8B-B14F-4D97-AF65-F5344CB8AC3E}">
        <p14:creationId xmlns="" xmlns:p14="http://schemas.microsoft.com/office/powerpoint/2010/main" val="89107312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2"/>
          <p:cNvSpPr>
            <a:spLocks noGrp="1"/>
          </p:cNvSpPr>
          <p:nvPr>
            <p:ph type="sldNum" sz="quarter" idx="10"/>
          </p:nvPr>
        </p:nvSpPr>
        <p:spPr>
          <a:noFill/>
        </p:spPr>
        <p:txBody>
          <a:bodyPr/>
          <a:lstStyle/>
          <a:p>
            <a:fld id="{8A8E4D40-FD20-4599-BE4D-46C7CCA7690B}" type="slidenum">
              <a:rPr lang="en-GB" smtClean="0"/>
              <a:pPr/>
              <a:t>17</a:t>
            </a:fld>
            <a:endParaRPr lang="en-GB" smtClean="0"/>
          </a:p>
        </p:txBody>
      </p:sp>
      <p:sp>
        <p:nvSpPr>
          <p:cNvPr id="7" name="Rectangle 2"/>
          <p:cNvSpPr txBox="1">
            <a:spLocks noRot="1" noChangeArrowheads="1"/>
          </p:cNvSpPr>
          <p:nvPr/>
        </p:nvSpPr>
        <p:spPr>
          <a:xfrm>
            <a:off x="457200" y="274638"/>
            <a:ext cx="8229600" cy="1143000"/>
          </a:xfrm>
          <a:prstGeom prst="rect">
            <a:avLst/>
          </a:prstGeom>
        </p:spPr>
        <p:txBody>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gn="ctr" rtl="0" eaLnBrk="1" hangingPunct="1">
              <a:buNone/>
              <a:defRPr/>
            </a:pPr>
            <a:r>
              <a:rPr lang="en-US" dirty="0" smtClean="0"/>
              <a:t>The objectives</a:t>
            </a:r>
          </a:p>
        </p:txBody>
      </p:sp>
      <p:sp>
        <p:nvSpPr>
          <p:cNvPr id="8" name="Rectangle 3"/>
          <p:cNvSpPr txBox="1">
            <a:spLocks noChangeArrowheads="1"/>
          </p:cNvSpPr>
          <p:nvPr/>
        </p:nvSpPr>
        <p:spPr>
          <a:xfrm>
            <a:off x="457200" y="1600200"/>
            <a:ext cx="8229600" cy="4525963"/>
          </a:xfrm>
          <a:prstGeom prst="rect">
            <a:avLst/>
          </a:prstGeom>
        </p:spPr>
        <p:txBody>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just" rtl="0" eaLnBrk="1" hangingPunct="1">
              <a:lnSpc>
                <a:spcPct val="150000"/>
              </a:lnSpc>
              <a:spcBef>
                <a:spcPct val="0"/>
              </a:spcBef>
              <a:defRPr/>
            </a:pPr>
            <a:r>
              <a:rPr lang="en-US" sz="1800" dirty="0" smtClean="0">
                <a:solidFill>
                  <a:srgbClr val="000066"/>
                </a:solidFill>
                <a:latin typeface="Arial Black" pitchFamily="34" charset="0"/>
                <a:ea typeface="Calibri" pitchFamily="34" charset="0"/>
                <a:cs typeface="ArialMT"/>
              </a:rPr>
              <a:t>Protecting and adjusting the Sudanese identity.</a:t>
            </a:r>
          </a:p>
          <a:p>
            <a:pPr algn="just" rtl="0" eaLnBrk="1" hangingPunct="1">
              <a:lnSpc>
                <a:spcPct val="150000"/>
              </a:lnSpc>
              <a:spcBef>
                <a:spcPct val="0"/>
              </a:spcBef>
              <a:defRPr/>
            </a:pPr>
            <a:r>
              <a:rPr lang="en-US" sz="1800" dirty="0" smtClean="0">
                <a:solidFill>
                  <a:srgbClr val="000066"/>
                </a:solidFill>
                <a:latin typeface="Arial Black" pitchFamily="34" charset="0"/>
                <a:ea typeface="Calibri" pitchFamily="34" charset="0"/>
                <a:cs typeface="ArialMT"/>
              </a:rPr>
              <a:t>Establishing central database for the population.</a:t>
            </a:r>
          </a:p>
          <a:p>
            <a:pPr algn="just" rtl="0" eaLnBrk="1" hangingPunct="1">
              <a:lnSpc>
                <a:spcPct val="150000"/>
              </a:lnSpc>
              <a:spcBef>
                <a:spcPct val="0"/>
              </a:spcBef>
              <a:defRPr/>
            </a:pPr>
            <a:r>
              <a:rPr lang="en-US" sz="1800" dirty="0" smtClean="0">
                <a:solidFill>
                  <a:srgbClr val="000066"/>
                </a:solidFill>
                <a:latin typeface="Arial Black" pitchFamily="34" charset="0"/>
                <a:ea typeface="Calibri" pitchFamily="34" charset="0"/>
                <a:cs typeface="ArialMT"/>
              </a:rPr>
              <a:t>To proof the familial origins, families connections and setting the inheritance.</a:t>
            </a:r>
          </a:p>
          <a:p>
            <a:pPr algn="just" rtl="0" eaLnBrk="1" hangingPunct="1">
              <a:lnSpc>
                <a:spcPct val="150000"/>
              </a:lnSpc>
              <a:spcBef>
                <a:spcPct val="0"/>
              </a:spcBef>
              <a:defRPr/>
            </a:pPr>
            <a:r>
              <a:rPr lang="en-US" sz="1800" dirty="0" smtClean="0">
                <a:solidFill>
                  <a:srgbClr val="000066"/>
                </a:solidFill>
                <a:latin typeface="Arial Black" pitchFamily="34" charset="0"/>
                <a:ea typeface="Calibri" pitchFamily="34" charset="0"/>
                <a:cs typeface="ArialMT"/>
              </a:rPr>
              <a:t>To continuously register, update and analyze the information. </a:t>
            </a:r>
          </a:p>
          <a:p>
            <a:pPr algn="just" rtl="0" eaLnBrk="1" hangingPunct="1">
              <a:lnSpc>
                <a:spcPct val="150000"/>
              </a:lnSpc>
              <a:spcBef>
                <a:spcPct val="0"/>
              </a:spcBef>
              <a:defRPr/>
            </a:pPr>
            <a:r>
              <a:rPr lang="en-US" sz="1800" dirty="0" smtClean="0">
                <a:solidFill>
                  <a:srgbClr val="000066"/>
                </a:solidFill>
                <a:latin typeface="Arial Black" pitchFamily="34" charset="0"/>
                <a:ea typeface="Calibri" pitchFamily="34" charset="0"/>
                <a:cs typeface="ArialMT"/>
              </a:rPr>
              <a:t>Issuing the identification documents and protecting them against counterfeiting and forgery.</a:t>
            </a:r>
          </a:p>
          <a:p>
            <a:pPr algn="just" rtl="0" eaLnBrk="1" hangingPunct="1">
              <a:lnSpc>
                <a:spcPct val="150000"/>
              </a:lnSpc>
              <a:spcBef>
                <a:spcPct val="0"/>
              </a:spcBef>
              <a:defRPr/>
            </a:pPr>
            <a:r>
              <a:rPr lang="en-US" sz="1800" dirty="0" smtClean="0">
                <a:solidFill>
                  <a:srgbClr val="000066"/>
                </a:solidFill>
                <a:latin typeface="Arial Black" pitchFamily="34" charset="0"/>
                <a:ea typeface="Calibri" pitchFamily="34" charset="0"/>
                <a:cs typeface="ArialMT"/>
              </a:rPr>
              <a:t>Coordinating with the other relevant bodies.</a:t>
            </a:r>
          </a:p>
          <a:p>
            <a:pPr algn="just" rtl="0" eaLnBrk="1" hangingPunct="1">
              <a:lnSpc>
                <a:spcPct val="150000"/>
              </a:lnSpc>
              <a:spcBef>
                <a:spcPct val="0"/>
              </a:spcBef>
              <a:defRPr/>
            </a:pPr>
            <a:r>
              <a:rPr lang="en-US" sz="1800" dirty="0" smtClean="0">
                <a:solidFill>
                  <a:srgbClr val="000066"/>
                </a:solidFill>
                <a:latin typeface="Arial Black" pitchFamily="34" charset="0"/>
                <a:ea typeface="Calibri" pitchFamily="34" charset="0"/>
                <a:cs typeface="ArialMT"/>
              </a:rPr>
              <a:t>The civil rolls is considered as a referential record that helps in preparing the lists for the political participations and in the other citizens rights that need it. </a:t>
            </a:r>
          </a:p>
          <a:p>
            <a:pPr algn="l" rtl="0" eaLnBrk="1" hangingPunct="1">
              <a:defRPr/>
            </a:pPr>
            <a:endParaRPr lang="en-US" sz="2000" dirty="0" smtClean="0"/>
          </a:p>
          <a:p>
            <a:pPr algn="l" rtl="0" eaLnBrk="1" hangingPunct="1">
              <a:defRPr/>
            </a:pPr>
            <a:endParaRPr lang="en-US" sz="2000" dirty="0" smtClean="0"/>
          </a:p>
        </p:txBody>
      </p:sp>
    </p:spTree>
    <p:extLst>
      <p:ext uri="{BB962C8B-B14F-4D97-AF65-F5344CB8AC3E}">
        <p14:creationId xmlns="" xmlns:p14="http://schemas.microsoft.com/office/powerpoint/2010/main" val="89107312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2"/>
          <p:cNvSpPr>
            <a:spLocks noGrp="1"/>
          </p:cNvSpPr>
          <p:nvPr>
            <p:ph type="sldNum" sz="quarter" idx="10"/>
          </p:nvPr>
        </p:nvSpPr>
        <p:spPr>
          <a:noFill/>
        </p:spPr>
        <p:txBody>
          <a:bodyPr/>
          <a:lstStyle/>
          <a:p>
            <a:fld id="{8A8E4D40-FD20-4599-BE4D-46C7CCA7690B}" type="slidenum">
              <a:rPr lang="en-GB" smtClean="0"/>
              <a:pPr/>
              <a:t>18</a:t>
            </a:fld>
            <a:endParaRPr lang="en-GB" smtClean="0"/>
          </a:p>
        </p:txBody>
      </p:sp>
      <p:sp>
        <p:nvSpPr>
          <p:cNvPr id="6" name="Rectangle 2"/>
          <p:cNvSpPr txBox="1">
            <a:spLocks noRot="1" noChangeArrowheads="1"/>
          </p:cNvSpPr>
          <p:nvPr/>
        </p:nvSpPr>
        <p:spPr>
          <a:xfrm>
            <a:off x="457200" y="274638"/>
            <a:ext cx="8229600" cy="1143000"/>
          </a:xfrm>
          <a:prstGeom prst="rect">
            <a:avLst/>
          </a:prstGeom>
        </p:spPr>
        <p:txBody>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gn="ctr" rtl="0" eaLnBrk="1" hangingPunct="1">
              <a:buNone/>
              <a:defRPr/>
            </a:pPr>
            <a:r>
              <a:rPr lang="en-US" dirty="0" smtClean="0"/>
              <a:t>The social importance of the civil rolls project</a:t>
            </a:r>
          </a:p>
        </p:txBody>
      </p:sp>
      <p:sp>
        <p:nvSpPr>
          <p:cNvPr id="7" name="Rectangle 3"/>
          <p:cNvSpPr txBox="1">
            <a:spLocks noChangeArrowheads="1"/>
          </p:cNvSpPr>
          <p:nvPr/>
        </p:nvSpPr>
        <p:spPr>
          <a:xfrm>
            <a:off x="457200" y="1556792"/>
            <a:ext cx="8229600" cy="4525963"/>
          </a:xfrm>
          <a:prstGeom prst="rect">
            <a:avLst/>
          </a:prstGeom>
        </p:spPr>
        <p:txBody>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just" rtl="0" eaLnBrk="1" hangingPunct="1">
              <a:lnSpc>
                <a:spcPct val="150000"/>
              </a:lnSpc>
              <a:spcBef>
                <a:spcPct val="0"/>
              </a:spcBef>
              <a:defRPr/>
            </a:pPr>
            <a:r>
              <a:rPr lang="en-US" sz="1600" dirty="0">
                <a:solidFill>
                  <a:srgbClr val="000066"/>
                </a:solidFill>
                <a:latin typeface="Arial Black" pitchFamily="34" charset="0"/>
                <a:ea typeface="Calibri" pitchFamily="34" charset="0"/>
                <a:cs typeface="ArialMT"/>
              </a:rPr>
              <a:t>Realizing the social justice by providing the basic services continuously.</a:t>
            </a:r>
          </a:p>
          <a:p>
            <a:pPr algn="just" rtl="0" eaLnBrk="1" hangingPunct="1">
              <a:lnSpc>
                <a:spcPct val="150000"/>
              </a:lnSpc>
              <a:spcBef>
                <a:spcPct val="0"/>
              </a:spcBef>
              <a:defRPr/>
            </a:pPr>
            <a:r>
              <a:rPr lang="en-US" sz="1600" dirty="0">
                <a:solidFill>
                  <a:srgbClr val="000066"/>
                </a:solidFill>
                <a:latin typeface="Arial Black" pitchFamily="34" charset="0"/>
                <a:ea typeface="Calibri" pitchFamily="34" charset="0"/>
                <a:cs typeface="ArialMT"/>
              </a:rPr>
              <a:t>Developing the services and providing it through advanced means to save the citizen time and efforts.</a:t>
            </a:r>
          </a:p>
          <a:p>
            <a:pPr algn="just" rtl="0" eaLnBrk="1" hangingPunct="1">
              <a:lnSpc>
                <a:spcPct val="150000"/>
              </a:lnSpc>
              <a:spcBef>
                <a:spcPct val="0"/>
              </a:spcBef>
              <a:defRPr/>
            </a:pPr>
            <a:r>
              <a:rPr lang="en-US" sz="1600" dirty="0">
                <a:solidFill>
                  <a:srgbClr val="000066"/>
                </a:solidFill>
                <a:latin typeface="Arial Black" pitchFamily="34" charset="0"/>
                <a:ea typeface="Calibri" pitchFamily="34" charset="0"/>
                <a:cs typeface="ArialMT"/>
              </a:rPr>
              <a:t>Organizing the familial and social relationships.</a:t>
            </a:r>
          </a:p>
          <a:p>
            <a:pPr algn="just" rtl="0" eaLnBrk="1" hangingPunct="1">
              <a:lnSpc>
                <a:spcPct val="150000"/>
              </a:lnSpc>
              <a:spcBef>
                <a:spcPct val="0"/>
              </a:spcBef>
              <a:defRPr/>
            </a:pPr>
            <a:r>
              <a:rPr lang="en-US" sz="1600" dirty="0">
                <a:solidFill>
                  <a:srgbClr val="000066"/>
                </a:solidFill>
                <a:latin typeface="Arial Black" pitchFamily="34" charset="0"/>
                <a:ea typeface="Calibri" pitchFamily="34" charset="0"/>
                <a:cs typeface="ArialMT"/>
              </a:rPr>
              <a:t>To be able to determine the genealogy and the familial origins.</a:t>
            </a:r>
          </a:p>
          <a:p>
            <a:pPr algn="just" rtl="0" eaLnBrk="1" hangingPunct="1">
              <a:lnSpc>
                <a:spcPct val="150000"/>
              </a:lnSpc>
              <a:spcBef>
                <a:spcPct val="0"/>
              </a:spcBef>
              <a:defRPr/>
            </a:pPr>
            <a:r>
              <a:rPr lang="en-US" sz="1600" dirty="0">
                <a:solidFill>
                  <a:srgbClr val="000066"/>
                </a:solidFill>
                <a:latin typeface="Arial Black" pitchFamily="34" charset="0"/>
                <a:ea typeface="Calibri" pitchFamily="34" charset="0"/>
                <a:cs typeface="ArialMT"/>
              </a:rPr>
              <a:t>To be able to determine the inheritance’s relationships.</a:t>
            </a:r>
          </a:p>
          <a:p>
            <a:pPr algn="just" rtl="0" eaLnBrk="1" hangingPunct="1">
              <a:lnSpc>
                <a:spcPct val="150000"/>
              </a:lnSpc>
              <a:spcBef>
                <a:spcPct val="0"/>
              </a:spcBef>
              <a:defRPr/>
            </a:pPr>
            <a:r>
              <a:rPr lang="en-US" sz="1600" dirty="0">
                <a:solidFill>
                  <a:srgbClr val="000066"/>
                </a:solidFill>
                <a:latin typeface="Arial Black" pitchFamily="34" charset="0"/>
                <a:ea typeface="Calibri" pitchFamily="34" charset="0"/>
                <a:cs typeface="ArialMT"/>
              </a:rPr>
              <a:t>The advanced social planning for social development purposes.</a:t>
            </a:r>
          </a:p>
          <a:p>
            <a:pPr algn="just" rtl="0" eaLnBrk="1" hangingPunct="1">
              <a:lnSpc>
                <a:spcPct val="150000"/>
              </a:lnSpc>
              <a:spcBef>
                <a:spcPct val="0"/>
              </a:spcBef>
              <a:defRPr/>
            </a:pPr>
            <a:r>
              <a:rPr lang="en-US" sz="1600" dirty="0">
                <a:solidFill>
                  <a:srgbClr val="000066"/>
                </a:solidFill>
                <a:latin typeface="Arial Black" pitchFamily="34" charset="0"/>
                <a:ea typeface="Calibri" pitchFamily="34" charset="0"/>
                <a:cs typeface="ArialMT"/>
              </a:rPr>
              <a:t>Better educational and health planning as the civil rolls provides statistical indicators of the population with high potentials that help in combating the negative phenomena as fast as possible.</a:t>
            </a:r>
          </a:p>
          <a:p>
            <a:pPr algn="just" rtl="0" eaLnBrk="1" hangingPunct="1">
              <a:lnSpc>
                <a:spcPct val="150000"/>
              </a:lnSpc>
              <a:spcBef>
                <a:spcPct val="0"/>
              </a:spcBef>
              <a:defRPr/>
            </a:pPr>
            <a:r>
              <a:rPr lang="en-US" sz="1600" dirty="0">
                <a:solidFill>
                  <a:srgbClr val="000066"/>
                </a:solidFill>
                <a:latin typeface="Arial Black" pitchFamily="34" charset="0"/>
                <a:ea typeface="Calibri" pitchFamily="34" charset="0"/>
                <a:cs typeface="ArialMT"/>
              </a:rPr>
              <a:t>Enable the state to develop the luxurious expenditure and provide services and aids to the different sectors of the population.  </a:t>
            </a:r>
          </a:p>
          <a:p>
            <a:pPr algn="just" rtl="0" eaLnBrk="1" hangingPunct="1">
              <a:defRPr/>
            </a:pPr>
            <a:endParaRPr lang="en-US" sz="2000" dirty="0" smtClean="0"/>
          </a:p>
          <a:p>
            <a:pPr algn="just" rtl="0" eaLnBrk="1" hangingPunct="1">
              <a:defRPr/>
            </a:pPr>
            <a:endParaRPr lang="en-US" sz="2000" dirty="0" smtClean="0"/>
          </a:p>
          <a:p>
            <a:pPr algn="just" rtl="0" eaLnBrk="1" hangingPunct="1">
              <a:defRPr/>
            </a:pPr>
            <a:endParaRPr lang="en-US" sz="2000" dirty="0" smtClean="0"/>
          </a:p>
          <a:p>
            <a:pPr algn="just" rtl="0" eaLnBrk="1" hangingPunct="1">
              <a:defRPr/>
            </a:pPr>
            <a:endParaRPr lang="en-US" sz="2000" dirty="0" smtClean="0"/>
          </a:p>
        </p:txBody>
      </p:sp>
    </p:spTree>
    <p:extLst>
      <p:ext uri="{BB962C8B-B14F-4D97-AF65-F5344CB8AC3E}">
        <p14:creationId xmlns="" xmlns:p14="http://schemas.microsoft.com/office/powerpoint/2010/main" val="105703066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2"/>
          <p:cNvSpPr>
            <a:spLocks noGrp="1"/>
          </p:cNvSpPr>
          <p:nvPr>
            <p:ph type="sldNum" sz="quarter" idx="10"/>
          </p:nvPr>
        </p:nvSpPr>
        <p:spPr>
          <a:noFill/>
        </p:spPr>
        <p:txBody>
          <a:bodyPr/>
          <a:lstStyle/>
          <a:p>
            <a:fld id="{8A8E4D40-FD20-4599-BE4D-46C7CCA7690B}" type="slidenum">
              <a:rPr lang="en-GB" smtClean="0"/>
              <a:pPr/>
              <a:t>19</a:t>
            </a:fld>
            <a:endParaRPr lang="en-GB" smtClean="0"/>
          </a:p>
        </p:txBody>
      </p:sp>
      <p:pic>
        <p:nvPicPr>
          <p:cNvPr id="6" name="Picture 2"/>
          <p:cNvPicPr>
            <a:picLocks noGrp="1" noChangeAspect="1" noChangeArrowheads="1"/>
          </p:cNvPicPr>
          <p:nvPr>
            <p:ph idx="4294967295"/>
          </p:nvPr>
        </p:nvPicPr>
        <p:blipFill>
          <a:blip r:embed="rId3">
            <a:extLst>
              <a:ext uri="{28A0092B-C50C-407E-A947-70E740481C1C}">
                <a14:useLocalDpi xmlns="" xmlns:a14="http://schemas.microsoft.com/office/drawing/2010/main" val="0"/>
              </a:ext>
            </a:extLst>
          </a:blip>
          <a:srcRect/>
          <a:stretch>
            <a:fillRect/>
          </a:stretch>
        </p:blipFill>
        <p:spPr>
          <a:xfrm>
            <a:off x="0" y="-23813"/>
            <a:ext cx="9144000" cy="68722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5703066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 name="Rectangle 4" descr="008-1-tasmim"/>
          <p:cNvSpPr>
            <a:spLocks noChangeArrowheads="1"/>
          </p:cNvSpPr>
          <p:nvPr/>
        </p:nvSpPr>
        <p:spPr bwMode="auto">
          <a:xfrm>
            <a:off x="304800" y="90488"/>
            <a:ext cx="5334000" cy="747712"/>
          </a:xfrm>
          <a:prstGeom prst="rect">
            <a:avLst/>
          </a:prstGeom>
          <a:blipFill dpi="0" rotWithShape="1">
            <a:blip r:embed="rId3"/>
            <a:srcRect/>
            <a:stretch>
              <a:fillRect/>
            </a:stretch>
          </a:blipFill>
          <a:ln w="9525" algn="ctr">
            <a:noFill/>
            <a:miter lim="800000"/>
            <a:headEnd/>
            <a:tailEnd/>
          </a:ln>
        </p:spPr>
        <p:txBody>
          <a:bodyPr anchor="ctr" anchorCtr="1"/>
          <a:lstStyle/>
          <a:p>
            <a:pPr lvl="0" algn="ctr" rtl="1">
              <a:defRPr/>
            </a:pPr>
            <a:endParaRPr lang="en-US" sz="2800" dirty="0" smtClean="0">
              <a:solidFill>
                <a:schemeClr val="bg1"/>
              </a:solidFill>
            </a:endParaRPr>
          </a:p>
        </p:txBody>
      </p:sp>
      <p:sp>
        <p:nvSpPr>
          <p:cNvPr id="23553" name="Slide Number Placeholder 4"/>
          <p:cNvSpPr>
            <a:spLocks noGrp="1"/>
          </p:cNvSpPr>
          <p:nvPr>
            <p:ph type="sldNum" sz="quarter" idx="10"/>
          </p:nvPr>
        </p:nvSpPr>
        <p:spPr>
          <a:xfrm>
            <a:off x="6643688" y="6381750"/>
            <a:ext cx="2133600" cy="476250"/>
          </a:xfrm>
          <a:noFill/>
        </p:spPr>
        <p:txBody>
          <a:bodyPr/>
          <a:lstStyle/>
          <a:p>
            <a:fld id="{E6A010CB-4402-415F-868B-26DAC95BC2A1}" type="slidenum">
              <a:rPr lang="en-GB" smtClean="0"/>
              <a:pPr/>
              <a:t>2</a:t>
            </a:fld>
            <a:endParaRPr lang="en-GB" smtClean="0"/>
          </a:p>
        </p:txBody>
      </p:sp>
      <p:grpSp>
        <p:nvGrpSpPr>
          <p:cNvPr id="9" name="Group 2"/>
          <p:cNvGrpSpPr>
            <a:grpSpLocks/>
          </p:cNvGrpSpPr>
          <p:nvPr/>
        </p:nvGrpSpPr>
        <p:grpSpPr bwMode="auto">
          <a:xfrm>
            <a:off x="5253038" y="979488"/>
            <a:ext cx="2209800" cy="1646237"/>
            <a:chOff x="1976" y="554"/>
            <a:chExt cx="1392" cy="1037"/>
          </a:xfrm>
        </p:grpSpPr>
        <p:sp>
          <p:nvSpPr>
            <p:cNvPr id="23644" name="Freeform 3"/>
            <p:cNvSpPr>
              <a:spLocks/>
            </p:cNvSpPr>
            <p:nvPr/>
          </p:nvSpPr>
          <p:spPr bwMode="auto">
            <a:xfrm>
              <a:off x="1976" y="554"/>
              <a:ext cx="1392" cy="1037"/>
            </a:xfrm>
            <a:custGeom>
              <a:avLst/>
              <a:gdLst>
                <a:gd name="T0" fmla="*/ 1344 w 1392"/>
                <a:gd name="T1" fmla="*/ 47 h 1037"/>
                <a:gd name="T2" fmla="*/ 1152 w 1392"/>
                <a:gd name="T3" fmla="*/ 47 h 1037"/>
                <a:gd name="T4" fmla="*/ 1110 w 1392"/>
                <a:gd name="T5" fmla="*/ 5 h 1037"/>
                <a:gd name="T6" fmla="*/ 1077 w 1392"/>
                <a:gd name="T7" fmla="*/ 8 h 1037"/>
                <a:gd name="T8" fmla="*/ 1038 w 1392"/>
                <a:gd name="T9" fmla="*/ 50 h 1037"/>
                <a:gd name="T10" fmla="*/ 0 w 1392"/>
                <a:gd name="T11" fmla="*/ 47 h 1037"/>
                <a:gd name="T12" fmla="*/ 0 w 1392"/>
                <a:gd name="T13" fmla="*/ 394 h 1037"/>
                <a:gd name="T14" fmla="*/ 480 w 1392"/>
                <a:gd name="T15" fmla="*/ 394 h 1037"/>
                <a:gd name="T16" fmla="*/ 480 w 1392"/>
                <a:gd name="T17" fmla="*/ 1037 h 1037"/>
                <a:gd name="T18" fmla="*/ 1228 w 1392"/>
                <a:gd name="T19" fmla="*/ 1030 h 1037"/>
                <a:gd name="T20" fmla="*/ 1260 w 1392"/>
                <a:gd name="T21" fmla="*/ 989 h 1037"/>
                <a:gd name="T22" fmla="*/ 1296 w 1392"/>
                <a:gd name="T23" fmla="*/ 938 h 1037"/>
                <a:gd name="T24" fmla="*/ 1392 w 1392"/>
                <a:gd name="T25" fmla="*/ 790 h 1037"/>
                <a:gd name="T26" fmla="*/ 1377 w 1392"/>
                <a:gd name="T27" fmla="*/ 737 h 1037"/>
                <a:gd name="T28" fmla="*/ 1332 w 1392"/>
                <a:gd name="T29" fmla="*/ 599 h 1037"/>
                <a:gd name="T30" fmla="*/ 1296 w 1392"/>
                <a:gd name="T31" fmla="*/ 592 h 1037"/>
                <a:gd name="T32" fmla="*/ 1308 w 1392"/>
                <a:gd name="T33" fmla="*/ 98 h 1037"/>
                <a:gd name="T34" fmla="*/ 1344 w 1392"/>
                <a:gd name="T35" fmla="*/ 47 h 10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92"/>
                <a:gd name="T55" fmla="*/ 0 h 1037"/>
                <a:gd name="T56" fmla="*/ 1392 w 1392"/>
                <a:gd name="T57" fmla="*/ 1037 h 10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92" h="1037">
                  <a:moveTo>
                    <a:pt x="1344" y="47"/>
                  </a:moveTo>
                  <a:lnTo>
                    <a:pt x="1152" y="47"/>
                  </a:lnTo>
                  <a:lnTo>
                    <a:pt x="1110" y="5"/>
                  </a:lnTo>
                  <a:cubicBezTo>
                    <a:pt x="1110" y="5"/>
                    <a:pt x="1100" y="0"/>
                    <a:pt x="1077" y="8"/>
                  </a:cubicBezTo>
                  <a:cubicBezTo>
                    <a:pt x="1057" y="29"/>
                    <a:pt x="1038" y="50"/>
                    <a:pt x="1038" y="50"/>
                  </a:cubicBezTo>
                  <a:lnTo>
                    <a:pt x="0" y="47"/>
                  </a:lnTo>
                  <a:lnTo>
                    <a:pt x="0" y="394"/>
                  </a:lnTo>
                  <a:lnTo>
                    <a:pt x="480" y="394"/>
                  </a:lnTo>
                  <a:lnTo>
                    <a:pt x="480" y="1037"/>
                  </a:lnTo>
                  <a:lnTo>
                    <a:pt x="1228" y="1030"/>
                  </a:lnTo>
                  <a:lnTo>
                    <a:pt x="1260" y="989"/>
                  </a:lnTo>
                  <a:lnTo>
                    <a:pt x="1296" y="938"/>
                  </a:lnTo>
                  <a:lnTo>
                    <a:pt x="1392" y="790"/>
                  </a:lnTo>
                  <a:lnTo>
                    <a:pt x="1377" y="737"/>
                  </a:lnTo>
                  <a:lnTo>
                    <a:pt x="1332" y="599"/>
                  </a:lnTo>
                  <a:lnTo>
                    <a:pt x="1296" y="592"/>
                  </a:lnTo>
                  <a:lnTo>
                    <a:pt x="1308" y="98"/>
                  </a:lnTo>
                  <a:lnTo>
                    <a:pt x="1344" y="47"/>
                  </a:lnTo>
                  <a:close/>
                </a:path>
              </a:pathLst>
            </a:custGeom>
            <a:solidFill>
              <a:srgbClr val="FF8A4F"/>
            </a:solidFill>
            <a:ln w="9525">
              <a:noFill/>
              <a:round/>
              <a:headEnd/>
              <a:tailEnd/>
            </a:ln>
          </p:spPr>
          <p:txBody>
            <a:bodyPr/>
            <a:lstStyle/>
            <a:p>
              <a:pPr algn="r" rtl="1"/>
              <a:endParaRPr lang="en-US"/>
            </a:p>
          </p:txBody>
        </p:sp>
        <p:sp>
          <p:nvSpPr>
            <p:cNvPr id="23645" name="Text Box 4"/>
            <p:cNvSpPr txBox="1">
              <a:spLocks noChangeArrowheads="1"/>
            </p:cNvSpPr>
            <p:nvPr/>
          </p:nvSpPr>
          <p:spPr bwMode="auto">
            <a:xfrm>
              <a:off x="2196" y="668"/>
              <a:ext cx="816" cy="250"/>
            </a:xfrm>
            <a:prstGeom prst="rect">
              <a:avLst/>
            </a:prstGeom>
            <a:noFill/>
            <a:ln w="9525">
              <a:noFill/>
              <a:miter lim="800000"/>
              <a:headEnd/>
              <a:tailEnd/>
            </a:ln>
          </p:spPr>
          <p:txBody>
            <a:bodyPr>
              <a:spAutoFit/>
            </a:bodyPr>
            <a:lstStyle/>
            <a:p>
              <a:pPr algn="ctr" rtl="1">
                <a:spcBef>
                  <a:spcPct val="50000"/>
                </a:spcBef>
              </a:pPr>
              <a:r>
                <a:rPr lang="en-US" sz="1000" b="1"/>
                <a:t>NORTHERN</a:t>
              </a:r>
              <a:br>
                <a:rPr lang="en-US" sz="1000" b="1"/>
              </a:br>
              <a:r>
                <a:rPr lang="en-US" sz="1000" b="1"/>
                <a:t>ESTATE</a:t>
              </a:r>
            </a:p>
          </p:txBody>
        </p:sp>
      </p:grpSp>
      <p:grpSp>
        <p:nvGrpSpPr>
          <p:cNvPr id="12" name="Group 5"/>
          <p:cNvGrpSpPr>
            <a:grpSpLocks/>
          </p:cNvGrpSpPr>
          <p:nvPr/>
        </p:nvGrpSpPr>
        <p:grpSpPr bwMode="auto">
          <a:xfrm>
            <a:off x="4868863" y="1604963"/>
            <a:ext cx="1219200" cy="2454275"/>
            <a:chOff x="1734" y="948"/>
            <a:chExt cx="768" cy="1546"/>
          </a:xfrm>
        </p:grpSpPr>
        <p:sp>
          <p:nvSpPr>
            <p:cNvPr id="23642" name="Freeform 6"/>
            <p:cNvSpPr>
              <a:spLocks/>
            </p:cNvSpPr>
            <p:nvPr/>
          </p:nvSpPr>
          <p:spPr bwMode="auto">
            <a:xfrm>
              <a:off x="1770" y="948"/>
              <a:ext cx="702" cy="1546"/>
            </a:xfrm>
            <a:custGeom>
              <a:avLst/>
              <a:gdLst>
                <a:gd name="T0" fmla="*/ 562 w 702"/>
                <a:gd name="T1" fmla="*/ 646 h 1546"/>
                <a:gd name="T2" fmla="*/ 698 w 702"/>
                <a:gd name="T3" fmla="*/ 642 h 1546"/>
                <a:gd name="T4" fmla="*/ 702 w 702"/>
                <a:gd name="T5" fmla="*/ 0 h 1546"/>
                <a:gd name="T6" fmla="*/ 26 w 702"/>
                <a:gd name="T7" fmla="*/ 0 h 1546"/>
                <a:gd name="T8" fmla="*/ 22 w 702"/>
                <a:gd name="T9" fmla="*/ 806 h 1546"/>
                <a:gd name="T10" fmla="*/ 36 w 702"/>
                <a:gd name="T11" fmla="*/ 820 h 1546"/>
                <a:gd name="T12" fmla="*/ 26 w 702"/>
                <a:gd name="T13" fmla="*/ 852 h 1546"/>
                <a:gd name="T14" fmla="*/ 10 w 702"/>
                <a:gd name="T15" fmla="*/ 888 h 1546"/>
                <a:gd name="T16" fmla="*/ 10 w 702"/>
                <a:gd name="T17" fmla="*/ 914 h 1546"/>
                <a:gd name="T18" fmla="*/ 0 w 702"/>
                <a:gd name="T19" fmla="*/ 938 h 1546"/>
                <a:gd name="T20" fmla="*/ 12 w 702"/>
                <a:gd name="T21" fmla="*/ 970 h 1546"/>
                <a:gd name="T22" fmla="*/ 36 w 702"/>
                <a:gd name="T23" fmla="*/ 1026 h 1546"/>
                <a:gd name="T24" fmla="*/ 54 w 702"/>
                <a:gd name="T25" fmla="*/ 1052 h 1546"/>
                <a:gd name="T26" fmla="*/ 56 w 702"/>
                <a:gd name="T27" fmla="*/ 1096 h 1546"/>
                <a:gd name="T28" fmla="*/ 26 w 702"/>
                <a:gd name="T29" fmla="*/ 1152 h 1546"/>
                <a:gd name="T30" fmla="*/ 30 w 702"/>
                <a:gd name="T31" fmla="*/ 1184 h 1546"/>
                <a:gd name="T32" fmla="*/ 36 w 702"/>
                <a:gd name="T33" fmla="*/ 1210 h 1546"/>
                <a:gd name="T34" fmla="*/ 50 w 702"/>
                <a:gd name="T35" fmla="*/ 1234 h 1546"/>
                <a:gd name="T36" fmla="*/ 74 w 702"/>
                <a:gd name="T37" fmla="*/ 1234 h 1546"/>
                <a:gd name="T38" fmla="*/ 94 w 702"/>
                <a:gd name="T39" fmla="*/ 1212 h 1546"/>
                <a:gd name="T40" fmla="*/ 122 w 702"/>
                <a:gd name="T41" fmla="*/ 1204 h 1546"/>
                <a:gd name="T42" fmla="*/ 140 w 702"/>
                <a:gd name="T43" fmla="*/ 1204 h 1546"/>
                <a:gd name="T44" fmla="*/ 142 w 702"/>
                <a:gd name="T45" fmla="*/ 1234 h 1546"/>
                <a:gd name="T46" fmla="*/ 128 w 702"/>
                <a:gd name="T47" fmla="*/ 1254 h 1546"/>
                <a:gd name="T48" fmla="*/ 134 w 702"/>
                <a:gd name="T49" fmla="*/ 1276 h 1546"/>
                <a:gd name="T50" fmla="*/ 168 w 702"/>
                <a:gd name="T51" fmla="*/ 1278 h 1546"/>
                <a:gd name="T52" fmla="*/ 182 w 702"/>
                <a:gd name="T53" fmla="*/ 1306 h 1546"/>
                <a:gd name="T54" fmla="*/ 208 w 702"/>
                <a:gd name="T55" fmla="*/ 1308 h 1546"/>
                <a:gd name="T56" fmla="*/ 240 w 702"/>
                <a:gd name="T57" fmla="*/ 1300 h 1546"/>
                <a:gd name="T58" fmla="*/ 268 w 702"/>
                <a:gd name="T59" fmla="*/ 1290 h 1546"/>
                <a:gd name="T60" fmla="*/ 290 w 702"/>
                <a:gd name="T61" fmla="*/ 1318 h 1546"/>
                <a:gd name="T62" fmla="*/ 328 w 702"/>
                <a:gd name="T63" fmla="*/ 1340 h 1546"/>
                <a:gd name="T64" fmla="*/ 338 w 702"/>
                <a:gd name="T65" fmla="*/ 1370 h 1546"/>
                <a:gd name="T66" fmla="*/ 380 w 702"/>
                <a:gd name="T67" fmla="*/ 1370 h 1546"/>
                <a:gd name="T68" fmla="*/ 412 w 702"/>
                <a:gd name="T69" fmla="*/ 1388 h 1546"/>
                <a:gd name="T70" fmla="*/ 414 w 702"/>
                <a:gd name="T71" fmla="*/ 1440 h 1546"/>
                <a:gd name="T72" fmla="*/ 434 w 702"/>
                <a:gd name="T73" fmla="*/ 1486 h 1546"/>
                <a:gd name="T74" fmla="*/ 478 w 702"/>
                <a:gd name="T75" fmla="*/ 1526 h 1546"/>
                <a:gd name="T76" fmla="*/ 530 w 702"/>
                <a:gd name="T77" fmla="*/ 1534 h 1546"/>
                <a:gd name="T78" fmla="*/ 568 w 702"/>
                <a:gd name="T79" fmla="*/ 1532 h 1546"/>
                <a:gd name="T80" fmla="*/ 604 w 702"/>
                <a:gd name="T81" fmla="*/ 1546 h 1546"/>
                <a:gd name="T82" fmla="*/ 638 w 702"/>
                <a:gd name="T83" fmla="*/ 1540 h 1546"/>
                <a:gd name="T84" fmla="*/ 610 w 702"/>
                <a:gd name="T85" fmla="*/ 1494 h 1546"/>
                <a:gd name="T86" fmla="*/ 614 w 702"/>
                <a:gd name="T87" fmla="*/ 1436 h 1546"/>
                <a:gd name="T88" fmla="*/ 630 w 702"/>
                <a:gd name="T89" fmla="*/ 1370 h 1546"/>
                <a:gd name="T90" fmla="*/ 624 w 702"/>
                <a:gd name="T91" fmla="*/ 1352 h 1546"/>
                <a:gd name="T92" fmla="*/ 638 w 702"/>
                <a:gd name="T93" fmla="*/ 1324 h 1546"/>
                <a:gd name="T94" fmla="*/ 670 w 702"/>
                <a:gd name="T95" fmla="*/ 1282 h 1546"/>
                <a:gd name="T96" fmla="*/ 698 w 702"/>
                <a:gd name="T97" fmla="*/ 1248 h 1546"/>
                <a:gd name="T98" fmla="*/ 688 w 702"/>
                <a:gd name="T99" fmla="*/ 1196 h 1546"/>
                <a:gd name="T100" fmla="*/ 684 w 702"/>
                <a:gd name="T101" fmla="*/ 1148 h 1546"/>
                <a:gd name="T102" fmla="*/ 680 w 702"/>
                <a:gd name="T103" fmla="*/ 1112 h 1546"/>
                <a:gd name="T104" fmla="*/ 664 w 702"/>
                <a:gd name="T105" fmla="*/ 1090 h 1546"/>
                <a:gd name="T106" fmla="*/ 650 w 702"/>
                <a:gd name="T107" fmla="*/ 1056 h 1546"/>
                <a:gd name="T108" fmla="*/ 642 w 702"/>
                <a:gd name="T109" fmla="*/ 1012 h 1546"/>
                <a:gd name="T110" fmla="*/ 606 w 702"/>
                <a:gd name="T111" fmla="*/ 978 h 1546"/>
                <a:gd name="T112" fmla="*/ 602 w 702"/>
                <a:gd name="T113" fmla="*/ 960 h 1546"/>
                <a:gd name="T114" fmla="*/ 586 w 702"/>
                <a:gd name="T115" fmla="*/ 910 h 1546"/>
                <a:gd name="T116" fmla="*/ 586 w 702"/>
                <a:gd name="T117" fmla="*/ 858 h 1546"/>
                <a:gd name="T118" fmla="*/ 562 w 702"/>
                <a:gd name="T119" fmla="*/ 646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02"/>
                <a:gd name="T181" fmla="*/ 0 h 1546"/>
                <a:gd name="T182" fmla="*/ 702 w 702"/>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02" h="1546">
                  <a:moveTo>
                    <a:pt x="562" y="646"/>
                  </a:moveTo>
                  <a:lnTo>
                    <a:pt x="698" y="642"/>
                  </a:lnTo>
                  <a:lnTo>
                    <a:pt x="702" y="0"/>
                  </a:lnTo>
                  <a:lnTo>
                    <a:pt x="26" y="0"/>
                  </a:lnTo>
                  <a:lnTo>
                    <a:pt x="22" y="806"/>
                  </a:lnTo>
                  <a:lnTo>
                    <a:pt x="36" y="820"/>
                  </a:lnTo>
                  <a:lnTo>
                    <a:pt x="26" y="852"/>
                  </a:lnTo>
                  <a:lnTo>
                    <a:pt x="10" y="888"/>
                  </a:lnTo>
                  <a:lnTo>
                    <a:pt x="10" y="914"/>
                  </a:lnTo>
                  <a:lnTo>
                    <a:pt x="0" y="938"/>
                  </a:lnTo>
                  <a:lnTo>
                    <a:pt x="12" y="970"/>
                  </a:lnTo>
                  <a:lnTo>
                    <a:pt x="36" y="1026"/>
                  </a:lnTo>
                  <a:lnTo>
                    <a:pt x="54" y="1052"/>
                  </a:lnTo>
                  <a:lnTo>
                    <a:pt x="56" y="1096"/>
                  </a:lnTo>
                  <a:lnTo>
                    <a:pt x="26" y="1152"/>
                  </a:lnTo>
                  <a:lnTo>
                    <a:pt x="30" y="1184"/>
                  </a:lnTo>
                  <a:lnTo>
                    <a:pt x="36" y="1210"/>
                  </a:lnTo>
                  <a:lnTo>
                    <a:pt x="50" y="1234"/>
                  </a:lnTo>
                  <a:lnTo>
                    <a:pt x="74" y="1234"/>
                  </a:lnTo>
                  <a:lnTo>
                    <a:pt x="94" y="1212"/>
                  </a:lnTo>
                  <a:lnTo>
                    <a:pt x="122" y="1204"/>
                  </a:lnTo>
                  <a:lnTo>
                    <a:pt x="140" y="1204"/>
                  </a:lnTo>
                  <a:lnTo>
                    <a:pt x="142" y="1234"/>
                  </a:lnTo>
                  <a:lnTo>
                    <a:pt x="128" y="1254"/>
                  </a:lnTo>
                  <a:lnTo>
                    <a:pt x="134" y="1276"/>
                  </a:lnTo>
                  <a:lnTo>
                    <a:pt x="168" y="1278"/>
                  </a:lnTo>
                  <a:lnTo>
                    <a:pt x="182" y="1306"/>
                  </a:lnTo>
                  <a:lnTo>
                    <a:pt x="208" y="1308"/>
                  </a:lnTo>
                  <a:lnTo>
                    <a:pt x="240" y="1300"/>
                  </a:lnTo>
                  <a:lnTo>
                    <a:pt x="268" y="1290"/>
                  </a:lnTo>
                  <a:lnTo>
                    <a:pt x="290" y="1318"/>
                  </a:lnTo>
                  <a:lnTo>
                    <a:pt x="328" y="1340"/>
                  </a:lnTo>
                  <a:lnTo>
                    <a:pt x="338" y="1370"/>
                  </a:lnTo>
                  <a:lnTo>
                    <a:pt x="380" y="1370"/>
                  </a:lnTo>
                  <a:lnTo>
                    <a:pt x="412" y="1388"/>
                  </a:lnTo>
                  <a:lnTo>
                    <a:pt x="414" y="1440"/>
                  </a:lnTo>
                  <a:lnTo>
                    <a:pt x="434" y="1486"/>
                  </a:lnTo>
                  <a:lnTo>
                    <a:pt x="478" y="1526"/>
                  </a:lnTo>
                  <a:lnTo>
                    <a:pt x="530" y="1534"/>
                  </a:lnTo>
                  <a:lnTo>
                    <a:pt x="568" y="1532"/>
                  </a:lnTo>
                  <a:lnTo>
                    <a:pt x="604" y="1546"/>
                  </a:lnTo>
                  <a:lnTo>
                    <a:pt x="638" y="1540"/>
                  </a:lnTo>
                  <a:lnTo>
                    <a:pt x="610" y="1494"/>
                  </a:lnTo>
                  <a:lnTo>
                    <a:pt x="614" y="1436"/>
                  </a:lnTo>
                  <a:lnTo>
                    <a:pt x="630" y="1370"/>
                  </a:lnTo>
                  <a:lnTo>
                    <a:pt x="624" y="1352"/>
                  </a:lnTo>
                  <a:lnTo>
                    <a:pt x="638" y="1324"/>
                  </a:lnTo>
                  <a:lnTo>
                    <a:pt x="670" y="1282"/>
                  </a:lnTo>
                  <a:lnTo>
                    <a:pt x="698" y="1248"/>
                  </a:lnTo>
                  <a:lnTo>
                    <a:pt x="688" y="1196"/>
                  </a:lnTo>
                  <a:lnTo>
                    <a:pt x="684" y="1148"/>
                  </a:lnTo>
                  <a:lnTo>
                    <a:pt x="680" y="1112"/>
                  </a:lnTo>
                  <a:lnTo>
                    <a:pt x="664" y="1090"/>
                  </a:lnTo>
                  <a:lnTo>
                    <a:pt x="650" y="1056"/>
                  </a:lnTo>
                  <a:lnTo>
                    <a:pt x="642" y="1012"/>
                  </a:lnTo>
                  <a:lnTo>
                    <a:pt x="606" y="978"/>
                  </a:lnTo>
                  <a:lnTo>
                    <a:pt x="602" y="960"/>
                  </a:lnTo>
                  <a:lnTo>
                    <a:pt x="586" y="910"/>
                  </a:lnTo>
                  <a:lnTo>
                    <a:pt x="586" y="858"/>
                  </a:lnTo>
                  <a:lnTo>
                    <a:pt x="562" y="646"/>
                  </a:lnTo>
                  <a:close/>
                </a:path>
              </a:pathLst>
            </a:custGeom>
            <a:solidFill>
              <a:srgbClr val="F27900"/>
            </a:solidFill>
            <a:ln w="9525">
              <a:noFill/>
              <a:round/>
              <a:headEnd/>
              <a:tailEnd/>
            </a:ln>
          </p:spPr>
          <p:txBody>
            <a:bodyPr/>
            <a:lstStyle/>
            <a:p>
              <a:pPr algn="r" rtl="1"/>
              <a:endParaRPr lang="en-US"/>
            </a:p>
          </p:txBody>
        </p:sp>
        <p:sp>
          <p:nvSpPr>
            <p:cNvPr id="23643" name="Text Box 7"/>
            <p:cNvSpPr txBox="1">
              <a:spLocks noChangeArrowheads="1"/>
            </p:cNvSpPr>
            <p:nvPr/>
          </p:nvSpPr>
          <p:spPr bwMode="auto">
            <a:xfrm>
              <a:off x="1734" y="1224"/>
              <a:ext cx="768" cy="250"/>
            </a:xfrm>
            <a:prstGeom prst="rect">
              <a:avLst/>
            </a:prstGeom>
            <a:noFill/>
            <a:ln w="9525">
              <a:noFill/>
              <a:miter lim="800000"/>
              <a:headEnd/>
              <a:tailEnd/>
            </a:ln>
          </p:spPr>
          <p:txBody>
            <a:bodyPr>
              <a:spAutoFit/>
            </a:bodyPr>
            <a:lstStyle/>
            <a:p>
              <a:pPr algn="ctr">
                <a:spcBef>
                  <a:spcPct val="50000"/>
                </a:spcBef>
              </a:pPr>
              <a:r>
                <a:rPr lang="en-US" sz="1000" b="1"/>
                <a:t>NORTHERN</a:t>
              </a:r>
              <a:br>
                <a:rPr lang="en-US" sz="1000" b="1"/>
              </a:br>
              <a:r>
                <a:rPr lang="en-US" sz="1000" b="1"/>
                <a:t>DARFUR</a:t>
              </a:r>
            </a:p>
          </p:txBody>
        </p:sp>
      </p:grpSp>
      <p:grpSp>
        <p:nvGrpSpPr>
          <p:cNvPr id="15" name="Group 8"/>
          <p:cNvGrpSpPr>
            <a:grpSpLocks/>
          </p:cNvGrpSpPr>
          <p:nvPr/>
        </p:nvGrpSpPr>
        <p:grpSpPr bwMode="auto">
          <a:xfrm>
            <a:off x="7472363" y="714375"/>
            <a:ext cx="1600200" cy="1760538"/>
            <a:chOff x="3374" y="387"/>
            <a:chExt cx="1008" cy="1109"/>
          </a:xfrm>
        </p:grpSpPr>
        <p:sp>
          <p:nvSpPr>
            <p:cNvPr id="23640" name="Freeform 9"/>
            <p:cNvSpPr>
              <a:spLocks/>
            </p:cNvSpPr>
            <p:nvPr/>
          </p:nvSpPr>
          <p:spPr bwMode="auto">
            <a:xfrm>
              <a:off x="3374" y="387"/>
              <a:ext cx="1008" cy="1109"/>
            </a:xfrm>
            <a:custGeom>
              <a:avLst/>
              <a:gdLst>
                <a:gd name="T0" fmla="*/ 488 w 1008"/>
                <a:gd name="T1" fmla="*/ 85 h 1109"/>
                <a:gd name="T2" fmla="*/ 549 w 1008"/>
                <a:gd name="T3" fmla="*/ 115 h 1109"/>
                <a:gd name="T4" fmla="*/ 605 w 1008"/>
                <a:gd name="T5" fmla="*/ 153 h 1109"/>
                <a:gd name="T6" fmla="*/ 686 w 1008"/>
                <a:gd name="T7" fmla="*/ 301 h 1109"/>
                <a:gd name="T8" fmla="*/ 737 w 1008"/>
                <a:gd name="T9" fmla="*/ 377 h 1109"/>
                <a:gd name="T10" fmla="*/ 698 w 1008"/>
                <a:gd name="T11" fmla="*/ 373 h 1109"/>
                <a:gd name="T12" fmla="*/ 731 w 1008"/>
                <a:gd name="T13" fmla="*/ 453 h 1109"/>
                <a:gd name="T14" fmla="*/ 747 w 1008"/>
                <a:gd name="T15" fmla="*/ 597 h 1109"/>
                <a:gd name="T16" fmla="*/ 755 w 1008"/>
                <a:gd name="T17" fmla="*/ 677 h 1109"/>
                <a:gd name="T18" fmla="*/ 787 w 1008"/>
                <a:gd name="T19" fmla="*/ 709 h 1109"/>
                <a:gd name="T20" fmla="*/ 804 w 1008"/>
                <a:gd name="T21" fmla="*/ 725 h 1109"/>
                <a:gd name="T22" fmla="*/ 836 w 1008"/>
                <a:gd name="T23" fmla="*/ 797 h 1109"/>
                <a:gd name="T24" fmla="*/ 903 w 1008"/>
                <a:gd name="T25" fmla="*/ 845 h 1109"/>
                <a:gd name="T26" fmla="*/ 998 w 1008"/>
                <a:gd name="T27" fmla="*/ 899 h 1109"/>
                <a:gd name="T28" fmla="*/ 990 w 1008"/>
                <a:gd name="T29" fmla="*/ 953 h 1109"/>
                <a:gd name="T30" fmla="*/ 957 w 1008"/>
                <a:gd name="T31" fmla="*/ 1003 h 1109"/>
                <a:gd name="T32" fmla="*/ 868 w 1008"/>
                <a:gd name="T33" fmla="*/ 1037 h 1109"/>
                <a:gd name="T34" fmla="*/ 812 w 1008"/>
                <a:gd name="T35" fmla="*/ 1097 h 1109"/>
                <a:gd name="T36" fmla="*/ 719 w 1008"/>
                <a:gd name="T37" fmla="*/ 1095 h 1109"/>
                <a:gd name="T38" fmla="*/ 571 w 1008"/>
                <a:gd name="T39" fmla="*/ 1105 h 1109"/>
                <a:gd name="T40" fmla="*/ 474 w 1008"/>
                <a:gd name="T41" fmla="*/ 1073 h 1109"/>
                <a:gd name="T42" fmla="*/ 407 w 1008"/>
                <a:gd name="T43" fmla="*/ 1035 h 1109"/>
                <a:gd name="T44" fmla="*/ 342 w 1008"/>
                <a:gd name="T45" fmla="*/ 927 h 1109"/>
                <a:gd name="T46" fmla="*/ 281 w 1008"/>
                <a:gd name="T47" fmla="*/ 873 h 1109"/>
                <a:gd name="T48" fmla="*/ 158 w 1008"/>
                <a:gd name="T49" fmla="*/ 729 h 1109"/>
                <a:gd name="T50" fmla="*/ 115 w 1008"/>
                <a:gd name="T51" fmla="*/ 469 h 1109"/>
                <a:gd name="T52" fmla="*/ 22 w 1008"/>
                <a:gd name="T53" fmla="*/ 377 h 1109"/>
                <a:gd name="T54" fmla="*/ 16 w 1008"/>
                <a:gd name="T55" fmla="*/ 291 h 1109"/>
                <a:gd name="T56" fmla="*/ 18 w 1008"/>
                <a:gd name="T57" fmla="*/ 233 h 1109"/>
                <a:gd name="T58" fmla="*/ 152 w 1008"/>
                <a:gd name="T59" fmla="*/ 241 h 1109"/>
                <a:gd name="T60" fmla="*/ 237 w 1008"/>
                <a:gd name="T61" fmla="*/ 151 h 1109"/>
                <a:gd name="T62" fmla="*/ 298 w 1008"/>
                <a:gd name="T63" fmla="*/ 29 h 1109"/>
                <a:gd name="T64" fmla="*/ 396 w 1008"/>
                <a:gd name="T65" fmla="*/ 3 h 1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8"/>
                <a:gd name="T100" fmla="*/ 0 h 1109"/>
                <a:gd name="T101" fmla="*/ 1008 w 1008"/>
                <a:gd name="T102" fmla="*/ 1109 h 1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8" h="1109">
                  <a:moveTo>
                    <a:pt x="457" y="35"/>
                  </a:moveTo>
                  <a:cubicBezTo>
                    <a:pt x="468" y="50"/>
                    <a:pt x="470" y="81"/>
                    <a:pt x="488" y="85"/>
                  </a:cubicBezTo>
                  <a:cubicBezTo>
                    <a:pt x="501" y="88"/>
                    <a:pt x="515" y="88"/>
                    <a:pt x="528" y="89"/>
                  </a:cubicBezTo>
                  <a:cubicBezTo>
                    <a:pt x="559" y="99"/>
                    <a:pt x="523" y="76"/>
                    <a:pt x="549" y="115"/>
                  </a:cubicBezTo>
                  <a:cubicBezTo>
                    <a:pt x="549" y="115"/>
                    <a:pt x="575" y="141"/>
                    <a:pt x="581" y="145"/>
                  </a:cubicBezTo>
                  <a:cubicBezTo>
                    <a:pt x="588" y="150"/>
                    <a:pt x="605" y="153"/>
                    <a:pt x="605" y="153"/>
                  </a:cubicBezTo>
                  <a:cubicBezTo>
                    <a:pt x="615" y="168"/>
                    <a:pt x="624" y="183"/>
                    <a:pt x="640" y="193"/>
                  </a:cubicBezTo>
                  <a:cubicBezTo>
                    <a:pt x="661" y="225"/>
                    <a:pt x="653" y="279"/>
                    <a:pt x="686" y="301"/>
                  </a:cubicBezTo>
                  <a:cubicBezTo>
                    <a:pt x="694" y="313"/>
                    <a:pt x="719" y="329"/>
                    <a:pt x="719" y="329"/>
                  </a:cubicBezTo>
                  <a:cubicBezTo>
                    <a:pt x="727" y="338"/>
                    <a:pt x="739" y="372"/>
                    <a:pt x="737" y="377"/>
                  </a:cubicBezTo>
                  <a:cubicBezTo>
                    <a:pt x="733" y="381"/>
                    <a:pt x="698" y="354"/>
                    <a:pt x="692" y="353"/>
                  </a:cubicBezTo>
                  <a:cubicBezTo>
                    <a:pt x="689" y="357"/>
                    <a:pt x="697" y="368"/>
                    <a:pt x="698" y="373"/>
                  </a:cubicBezTo>
                  <a:cubicBezTo>
                    <a:pt x="700" y="382"/>
                    <a:pt x="702" y="391"/>
                    <a:pt x="706" y="399"/>
                  </a:cubicBezTo>
                  <a:cubicBezTo>
                    <a:pt x="716" y="416"/>
                    <a:pt x="728" y="435"/>
                    <a:pt x="731" y="453"/>
                  </a:cubicBezTo>
                  <a:cubicBezTo>
                    <a:pt x="732" y="498"/>
                    <a:pt x="729" y="525"/>
                    <a:pt x="721" y="571"/>
                  </a:cubicBezTo>
                  <a:cubicBezTo>
                    <a:pt x="722" y="576"/>
                    <a:pt x="744" y="593"/>
                    <a:pt x="747" y="597"/>
                  </a:cubicBezTo>
                  <a:cubicBezTo>
                    <a:pt x="750" y="600"/>
                    <a:pt x="750" y="605"/>
                    <a:pt x="751" y="609"/>
                  </a:cubicBezTo>
                  <a:cubicBezTo>
                    <a:pt x="752" y="632"/>
                    <a:pt x="748" y="655"/>
                    <a:pt x="755" y="677"/>
                  </a:cubicBezTo>
                  <a:cubicBezTo>
                    <a:pt x="758" y="686"/>
                    <a:pt x="779" y="693"/>
                    <a:pt x="779" y="693"/>
                  </a:cubicBezTo>
                  <a:cubicBezTo>
                    <a:pt x="782" y="698"/>
                    <a:pt x="783" y="705"/>
                    <a:pt x="787" y="709"/>
                  </a:cubicBezTo>
                  <a:cubicBezTo>
                    <a:pt x="790" y="712"/>
                    <a:pt x="796" y="710"/>
                    <a:pt x="800" y="713"/>
                  </a:cubicBezTo>
                  <a:cubicBezTo>
                    <a:pt x="803" y="716"/>
                    <a:pt x="801" y="722"/>
                    <a:pt x="804" y="725"/>
                  </a:cubicBezTo>
                  <a:cubicBezTo>
                    <a:pt x="807" y="729"/>
                    <a:pt x="797" y="734"/>
                    <a:pt x="802" y="737"/>
                  </a:cubicBezTo>
                  <a:cubicBezTo>
                    <a:pt x="815" y="757"/>
                    <a:pt x="822" y="779"/>
                    <a:pt x="836" y="797"/>
                  </a:cubicBezTo>
                  <a:cubicBezTo>
                    <a:pt x="846" y="809"/>
                    <a:pt x="880" y="817"/>
                    <a:pt x="880" y="817"/>
                  </a:cubicBezTo>
                  <a:cubicBezTo>
                    <a:pt x="894" y="826"/>
                    <a:pt x="890" y="836"/>
                    <a:pt x="903" y="845"/>
                  </a:cubicBezTo>
                  <a:cubicBezTo>
                    <a:pt x="906" y="853"/>
                    <a:pt x="918" y="863"/>
                    <a:pt x="925" y="869"/>
                  </a:cubicBezTo>
                  <a:cubicBezTo>
                    <a:pt x="935" y="877"/>
                    <a:pt x="984" y="894"/>
                    <a:pt x="998" y="899"/>
                  </a:cubicBezTo>
                  <a:cubicBezTo>
                    <a:pt x="1008" y="908"/>
                    <a:pt x="999" y="914"/>
                    <a:pt x="998" y="923"/>
                  </a:cubicBezTo>
                  <a:cubicBezTo>
                    <a:pt x="997" y="932"/>
                    <a:pt x="992" y="939"/>
                    <a:pt x="990" y="953"/>
                  </a:cubicBezTo>
                  <a:cubicBezTo>
                    <a:pt x="989" y="970"/>
                    <a:pt x="993" y="989"/>
                    <a:pt x="986" y="1005"/>
                  </a:cubicBezTo>
                  <a:cubicBezTo>
                    <a:pt x="982" y="1013"/>
                    <a:pt x="964" y="998"/>
                    <a:pt x="957" y="1003"/>
                  </a:cubicBezTo>
                  <a:cubicBezTo>
                    <a:pt x="929" y="1021"/>
                    <a:pt x="954" y="1021"/>
                    <a:pt x="893" y="1025"/>
                  </a:cubicBezTo>
                  <a:cubicBezTo>
                    <a:pt x="886" y="1030"/>
                    <a:pt x="875" y="1031"/>
                    <a:pt x="868" y="1037"/>
                  </a:cubicBezTo>
                  <a:cubicBezTo>
                    <a:pt x="842" y="1058"/>
                    <a:pt x="878" y="1043"/>
                    <a:pt x="848" y="1053"/>
                  </a:cubicBezTo>
                  <a:cubicBezTo>
                    <a:pt x="843" y="1072"/>
                    <a:pt x="828" y="1086"/>
                    <a:pt x="812" y="1097"/>
                  </a:cubicBezTo>
                  <a:cubicBezTo>
                    <a:pt x="797" y="1105"/>
                    <a:pt x="786" y="1101"/>
                    <a:pt x="771" y="1101"/>
                  </a:cubicBezTo>
                  <a:cubicBezTo>
                    <a:pt x="756" y="1101"/>
                    <a:pt x="742" y="1095"/>
                    <a:pt x="719" y="1095"/>
                  </a:cubicBezTo>
                  <a:cubicBezTo>
                    <a:pt x="693" y="1098"/>
                    <a:pt x="658" y="1091"/>
                    <a:pt x="634" y="1099"/>
                  </a:cubicBezTo>
                  <a:cubicBezTo>
                    <a:pt x="609" y="1100"/>
                    <a:pt x="594" y="1109"/>
                    <a:pt x="571" y="1105"/>
                  </a:cubicBezTo>
                  <a:cubicBezTo>
                    <a:pt x="548" y="1101"/>
                    <a:pt x="512" y="1082"/>
                    <a:pt x="496" y="1077"/>
                  </a:cubicBezTo>
                  <a:cubicBezTo>
                    <a:pt x="475" y="1056"/>
                    <a:pt x="506" y="1084"/>
                    <a:pt x="474" y="1073"/>
                  </a:cubicBezTo>
                  <a:cubicBezTo>
                    <a:pt x="467" y="1067"/>
                    <a:pt x="450" y="1065"/>
                    <a:pt x="439" y="1059"/>
                  </a:cubicBezTo>
                  <a:cubicBezTo>
                    <a:pt x="428" y="1053"/>
                    <a:pt x="415" y="1041"/>
                    <a:pt x="407" y="1035"/>
                  </a:cubicBezTo>
                  <a:cubicBezTo>
                    <a:pt x="394" y="1020"/>
                    <a:pt x="369" y="989"/>
                    <a:pt x="358" y="971"/>
                  </a:cubicBezTo>
                  <a:cubicBezTo>
                    <a:pt x="347" y="953"/>
                    <a:pt x="348" y="939"/>
                    <a:pt x="342" y="927"/>
                  </a:cubicBezTo>
                  <a:cubicBezTo>
                    <a:pt x="336" y="914"/>
                    <a:pt x="322" y="901"/>
                    <a:pt x="322" y="901"/>
                  </a:cubicBezTo>
                  <a:cubicBezTo>
                    <a:pt x="316" y="882"/>
                    <a:pt x="298" y="882"/>
                    <a:pt x="281" y="873"/>
                  </a:cubicBezTo>
                  <a:cubicBezTo>
                    <a:pt x="260" y="861"/>
                    <a:pt x="215" y="854"/>
                    <a:pt x="200" y="835"/>
                  </a:cubicBezTo>
                  <a:cubicBezTo>
                    <a:pt x="181" y="813"/>
                    <a:pt x="170" y="765"/>
                    <a:pt x="158" y="729"/>
                  </a:cubicBezTo>
                  <a:cubicBezTo>
                    <a:pt x="146" y="693"/>
                    <a:pt x="133" y="662"/>
                    <a:pt x="125" y="619"/>
                  </a:cubicBezTo>
                  <a:cubicBezTo>
                    <a:pt x="125" y="609"/>
                    <a:pt x="124" y="493"/>
                    <a:pt x="115" y="469"/>
                  </a:cubicBezTo>
                  <a:cubicBezTo>
                    <a:pt x="112" y="460"/>
                    <a:pt x="99" y="458"/>
                    <a:pt x="91" y="453"/>
                  </a:cubicBezTo>
                  <a:cubicBezTo>
                    <a:pt x="63" y="434"/>
                    <a:pt x="33" y="411"/>
                    <a:pt x="22" y="377"/>
                  </a:cubicBezTo>
                  <a:cubicBezTo>
                    <a:pt x="19" y="344"/>
                    <a:pt x="23" y="334"/>
                    <a:pt x="2" y="313"/>
                  </a:cubicBezTo>
                  <a:cubicBezTo>
                    <a:pt x="0" y="298"/>
                    <a:pt x="10" y="297"/>
                    <a:pt x="16" y="291"/>
                  </a:cubicBezTo>
                  <a:cubicBezTo>
                    <a:pt x="22" y="285"/>
                    <a:pt x="36" y="287"/>
                    <a:pt x="36" y="277"/>
                  </a:cubicBezTo>
                  <a:cubicBezTo>
                    <a:pt x="37" y="264"/>
                    <a:pt x="5" y="240"/>
                    <a:pt x="18" y="233"/>
                  </a:cubicBezTo>
                  <a:cubicBezTo>
                    <a:pt x="35" y="223"/>
                    <a:pt x="87" y="245"/>
                    <a:pt x="107" y="245"/>
                  </a:cubicBezTo>
                  <a:cubicBezTo>
                    <a:pt x="122" y="245"/>
                    <a:pt x="137" y="242"/>
                    <a:pt x="152" y="241"/>
                  </a:cubicBezTo>
                  <a:cubicBezTo>
                    <a:pt x="167" y="219"/>
                    <a:pt x="156" y="169"/>
                    <a:pt x="188" y="165"/>
                  </a:cubicBezTo>
                  <a:cubicBezTo>
                    <a:pt x="204" y="163"/>
                    <a:pt x="221" y="152"/>
                    <a:pt x="237" y="151"/>
                  </a:cubicBezTo>
                  <a:cubicBezTo>
                    <a:pt x="248" y="134"/>
                    <a:pt x="259" y="131"/>
                    <a:pt x="265" y="113"/>
                  </a:cubicBezTo>
                  <a:cubicBezTo>
                    <a:pt x="267" y="80"/>
                    <a:pt x="261" y="41"/>
                    <a:pt x="298" y="29"/>
                  </a:cubicBezTo>
                  <a:cubicBezTo>
                    <a:pt x="313" y="34"/>
                    <a:pt x="307" y="49"/>
                    <a:pt x="322" y="53"/>
                  </a:cubicBezTo>
                  <a:cubicBezTo>
                    <a:pt x="341" y="47"/>
                    <a:pt x="374" y="7"/>
                    <a:pt x="396" y="3"/>
                  </a:cubicBezTo>
                  <a:cubicBezTo>
                    <a:pt x="418" y="0"/>
                    <a:pt x="440" y="25"/>
                    <a:pt x="457" y="35"/>
                  </a:cubicBezTo>
                  <a:close/>
                </a:path>
              </a:pathLst>
            </a:custGeom>
            <a:solidFill>
              <a:srgbClr val="669900"/>
            </a:solidFill>
            <a:ln w="9525">
              <a:noFill/>
              <a:round/>
              <a:headEnd/>
              <a:tailEnd/>
            </a:ln>
          </p:spPr>
          <p:txBody>
            <a:bodyPr/>
            <a:lstStyle/>
            <a:p>
              <a:pPr algn="r" rtl="1"/>
              <a:endParaRPr lang="en-US"/>
            </a:p>
          </p:txBody>
        </p:sp>
        <p:sp>
          <p:nvSpPr>
            <p:cNvPr id="23641" name="Text Box 10"/>
            <p:cNvSpPr txBox="1">
              <a:spLocks noChangeArrowheads="1"/>
            </p:cNvSpPr>
            <p:nvPr/>
          </p:nvSpPr>
          <p:spPr bwMode="auto">
            <a:xfrm>
              <a:off x="3456" y="768"/>
              <a:ext cx="624" cy="154"/>
            </a:xfrm>
            <a:prstGeom prst="rect">
              <a:avLst/>
            </a:prstGeom>
            <a:noFill/>
            <a:ln w="9525">
              <a:noFill/>
              <a:miter lim="800000"/>
              <a:headEnd/>
              <a:tailEnd/>
            </a:ln>
          </p:spPr>
          <p:txBody>
            <a:bodyPr>
              <a:spAutoFit/>
            </a:bodyPr>
            <a:lstStyle/>
            <a:p>
              <a:pPr algn="ctr">
                <a:spcBef>
                  <a:spcPct val="50000"/>
                </a:spcBef>
              </a:pPr>
              <a:r>
                <a:rPr lang="en-US" sz="1000" b="1"/>
                <a:t>RED SEA</a:t>
              </a:r>
            </a:p>
          </p:txBody>
        </p:sp>
      </p:grpSp>
      <p:grpSp>
        <p:nvGrpSpPr>
          <p:cNvPr id="18" name="Group 11"/>
          <p:cNvGrpSpPr>
            <a:grpSpLocks/>
          </p:cNvGrpSpPr>
          <p:nvPr/>
        </p:nvGrpSpPr>
        <p:grpSpPr bwMode="auto">
          <a:xfrm>
            <a:off x="7859713" y="2403475"/>
            <a:ext cx="857250" cy="854075"/>
            <a:chOff x="3618" y="1451"/>
            <a:chExt cx="540" cy="538"/>
          </a:xfrm>
        </p:grpSpPr>
        <p:sp>
          <p:nvSpPr>
            <p:cNvPr id="23638" name="Freeform 12"/>
            <p:cNvSpPr>
              <a:spLocks/>
            </p:cNvSpPr>
            <p:nvPr/>
          </p:nvSpPr>
          <p:spPr bwMode="auto">
            <a:xfrm>
              <a:off x="3652" y="1451"/>
              <a:ext cx="506" cy="538"/>
            </a:xfrm>
            <a:custGeom>
              <a:avLst/>
              <a:gdLst>
                <a:gd name="T0" fmla="*/ 491 w 506"/>
                <a:gd name="T1" fmla="*/ 26 h 538"/>
                <a:gd name="T2" fmla="*/ 420 w 506"/>
                <a:gd name="T3" fmla="*/ 19 h 538"/>
                <a:gd name="T4" fmla="*/ 354 w 506"/>
                <a:gd name="T5" fmla="*/ 31 h 538"/>
                <a:gd name="T6" fmla="*/ 326 w 506"/>
                <a:gd name="T7" fmla="*/ 31 h 538"/>
                <a:gd name="T8" fmla="*/ 278 w 506"/>
                <a:gd name="T9" fmla="*/ 29 h 538"/>
                <a:gd name="T10" fmla="*/ 225 w 506"/>
                <a:gd name="T11" fmla="*/ 4 h 538"/>
                <a:gd name="T12" fmla="*/ 202 w 506"/>
                <a:gd name="T13" fmla="*/ 3 h 538"/>
                <a:gd name="T14" fmla="*/ 210 w 506"/>
                <a:gd name="T15" fmla="*/ 53 h 538"/>
                <a:gd name="T16" fmla="*/ 212 w 506"/>
                <a:gd name="T17" fmla="*/ 101 h 538"/>
                <a:gd name="T18" fmla="*/ 186 w 506"/>
                <a:gd name="T19" fmla="*/ 115 h 538"/>
                <a:gd name="T20" fmla="*/ 92 w 506"/>
                <a:gd name="T21" fmla="*/ 139 h 538"/>
                <a:gd name="T22" fmla="*/ 62 w 506"/>
                <a:gd name="T23" fmla="*/ 149 h 538"/>
                <a:gd name="T24" fmla="*/ 21 w 506"/>
                <a:gd name="T25" fmla="*/ 160 h 538"/>
                <a:gd name="T26" fmla="*/ 12 w 506"/>
                <a:gd name="T27" fmla="*/ 166 h 538"/>
                <a:gd name="T28" fmla="*/ 0 w 506"/>
                <a:gd name="T29" fmla="*/ 208 h 538"/>
                <a:gd name="T30" fmla="*/ 3 w 506"/>
                <a:gd name="T31" fmla="*/ 229 h 538"/>
                <a:gd name="T32" fmla="*/ 9 w 506"/>
                <a:gd name="T33" fmla="*/ 238 h 538"/>
                <a:gd name="T34" fmla="*/ 12 w 506"/>
                <a:gd name="T35" fmla="*/ 277 h 538"/>
                <a:gd name="T36" fmla="*/ 42 w 506"/>
                <a:gd name="T37" fmla="*/ 286 h 538"/>
                <a:gd name="T38" fmla="*/ 66 w 506"/>
                <a:gd name="T39" fmla="*/ 334 h 538"/>
                <a:gd name="T40" fmla="*/ 88 w 506"/>
                <a:gd name="T41" fmla="*/ 355 h 538"/>
                <a:gd name="T42" fmla="*/ 98 w 506"/>
                <a:gd name="T43" fmla="*/ 369 h 538"/>
                <a:gd name="T44" fmla="*/ 135 w 506"/>
                <a:gd name="T45" fmla="*/ 415 h 538"/>
                <a:gd name="T46" fmla="*/ 156 w 506"/>
                <a:gd name="T47" fmla="*/ 443 h 538"/>
                <a:gd name="T48" fmla="*/ 192 w 506"/>
                <a:gd name="T49" fmla="*/ 489 h 538"/>
                <a:gd name="T50" fmla="*/ 216 w 506"/>
                <a:gd name="T51" fmla="*/ 517 h 538"/>
                <a:gd name="T52" fmla="*/ 260 w 506"/>
                <a:gd name="T53" fmla="*/ 483 h 538"/>
                <a:gd name="T54" fmla="*/ 330 w 506"/>
                <a:gd name="T55" fmla="*/ 514 h 538"/>
                <a:gd name="T56" fmla="*/ 362 w 506"/>
                <a:gd name="T57" fmla="*/ 525 h 538"/>
                <a:gd name="T58" fmla="*/ 424 w 506"/>
                <a:gd name="T59" fmla="*/ 526 h 538"/>
                <a:gd name="T60" fmla="*/ 405 w 506"/>
                <a:gd name="T61" fmla="*/ 454 h 538"/>
                <a:gd name="T62" fmla="*/ 390 w 506"/>
                <a:gd name="T63" fmla="*/ 401 h 538"/>
                <a:gd name="T64" fmla="*/ 396 w 506"/>
                <a:gd name="T65" fmla="*/ 370 h 538"/>
                <a:gd name="T66" fmla="*/ 417 w 506"/>
                <a:gd name="T67" fmla="*/ 349 h 538"/>
                <a:gd name="T68" fmla="*/ 423 w 506"/>
                <a:gd name="T69" fmla="*/ 331 h 538"/>
                <a:gd name="T70" fmla="*/ 441 w 506"/>
                <a:gd name="T71" fmla="*/ 265 h 538"/>
                <a:gd name="T72" fmla="*/ 450 w 506"/>
                <a:gd name="T73" fmla="*/ 235 h 538"/>
                <a:gd name="T74" fmla="*/ 478 w 506"/>
                <a:gd name="T75" fmla="*/ 183 h 538"/>
                <a:gd name="T76" fmla="*/ 474 w 506"/>
                <a:gd name="T77" fmla="*/ 137 h 538"/>
                <a:gd name="T78" fmla="*/ 466 w 506"/>
                <a:gd name="T79" fmla="*/ 103 h 538"/>
                <a:gd name="T80" fmla="*/ 466 w 506"/>
                <a:gd name="T81" fmla="*/ 73 h 538"/>
                <a:gd name="T82" fmla="*/ 491 w 506"/>
                <a:gd name="T83" fmla="*/ 26 h 5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6"/>
                <a:gd name="T127" fmla="*/ 0 h 538"/>
                <a:gd name="T128" fmla="*/ 506 w 506"/>
                <a:gd name="T129" fmla="*/ 538 h 5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6" h="538">
                  <a:moveTo>
                    <a:pt x="491" y="26"/>
                  </a:moveTo>
                  <a:cubicBezTo>
                    <a:pt x="460" y="24"/>
                    <a:pt x="441" y="33"/>
                    <a:pt x="420" y="19"/>
                  </a:cubicBezTo>
                  <a:cubicBezTo>
                    <a:pt x="392" y="21"/>
                    <a:pt x="378" y="23"/>
                    <a:pt x="354" y="31"/>
                  </a:cubicBezTo>
                  <a:cubicBezTo>
                    <a:pt x="345" y="34"/>
                    <a:pt x="326" y="31"/>
                    <a:pt x="326" y="31"/>
                  </a:cubicBezTo>
                  <a:cubicBezTo>
                    <a:pt x="307" y="30"/>
                    <a:pt x="294" y="39"/>
                    <a:pt x="278" y="29"/>
                  </a:cubicBezTo>
                  <a:cubicBezTo>
                    <a:pt x="259" y="17"/>
                    <a:pt x="247" y="11"/>
                    <a:pt x="225" y="4"/>
                  </a:cubicBezTo>
                  <a:cubicBezTo>
                    <a:pt x="222" y="5"/>
                    <a:pt x="203" y="0"/>
                    <a:pt x="202" y="3"/>
                  </a:cubicBezTo>
                  <a:cubicBezTo>
                    <a:pt x="202" y="4"/>
                    <a:pt x="209" y="46"/>
                    <a:pt x="210" y="53"/>
                  </a:cubicBezTo>
                  <a:cubicBezTo>
                    <a:pt x="209" y="70"/>
                    <a:pt x="216" y="84"/>
                    <a:pt x="212" y="101"/>
                  </a:cubicBezTo>
                  <a:cubicBezTo>
                    <a:pt x="211" y="107"/>
                    <a:pt x="191" y="112"/>
                    <a:pt x="186" y="115"/>
                  </a:cubicBezTo>
                  <a:cubicBezTo>
                    <a:pt x="166" y="123"/>
                    <a:pt x="113" y="133"/>
                    <a:pt x="92" y="139"/>
                  </a:cubicBezTo>
                  <a:cubicBezTo>
                    <a:pt x="71" y="145"/>
                    <a:pt x="74" y="146"/>
                    <a:pt x="62" y="149"/>
                  </a:cubicBezTo>
                  <a:cubicBezTo>
                    <a:pt x="46" y="154"/>
                    <a:pt x="42" y="146"/>
                    <a:pt x="21" y="160"/>
                  </a:cubicBezTo>
                  <a:cubicBezTo>
                    <a:pt x="18" y="162"/>
                    <a:pt x="12" y="166"/>
                    <a:pt x="12" y="166"/>
                  </a:cubicBezTo>
                  <a:cubicBezTo>
                    <a:pt x="2" y="181"/>
                    <a:pt x="2" y="189"/>
                    <a:pt x="0" y="208"/>
                  </a:cubicBezTo>
                  <a:cubicBezTo>
                    <a:pt x="1" y="215"/>
                    <a:pt x="1" y="222"/>
                    <a:pt x="3" y="229"/>
                  </a:cubicBezTo>
                  <a:cubicBezTo>
                    <a:pt x="4" y="232"/>
                    <a:pt x="8" y="234"/>
                    <a:pt x="9" y="238"/>
                  </a:cubicBezTo>
                  <a:cubicBezTo>
                    <a:pt x="11" y="251"/>
                    <a:pt x="6" y="265"/>
                    <a:pt x="12" y="277"/>
                  </a:cubicBezTo>
                  <a:cubicBezTo>
                    <a:pt x="13" y="279"/>
                    <a:pt x="38" y="285"/>
                    <a:pt x="42" y="286"/>
                  </a:cubicBezTo>
                  <a:cubicBezTo>
                    <a:pt x="52" y="300"/>
                    <a:pt x="54" y="322"/>
                    <a:pt x="66" y="334"/>
                  </a:cubicBezTo>
                  <a:cubicBezTo>
                    <a:pt x="73" y="341"/>
                    <a:pt x="80" y="349"/>
                    <a:pt x="88" y="355"/>
                  </a:cubicBezTo>
                  <a:cubicBezTo>
                    <a:pt x="97" y="381"/>
                    <a:pt x="81" y="345"/>
                    <a:pt x="98" y="369"/>
                  </a:cubicBezTo>
                  <a:cubicBezTo>
                    <a:pt x="109" y="385"/>
                    <a:pt x="124" y="399"/>
                    <a:pt x="135" y="415"/>
                  </a:cubicBezTo>
                  <a:cubicBezTo>
                    <a:pt x="139" y="430"/>
                    <a:pt x="140" y="438"/>
                    <a:pt x="156" y="443"/>
                  </a:cubicBezTo>
                  <a:cubicBezTo>
                    <a:pt x="169" y="463"/>
                    <a:pt x="172" y="476"/>
                    <a:pt x="192" y="489"/>
                  </a:cubicBezTo>
                  <a:cubicBezTo>
                    <a:pt x="195" y="499"/>
                    <a:pt x="213" y="507"/>
                    <a:pt x="216" y="517"/>
                  </a:cubicBezTo>
                  <a:cubicBezTo>
                    <a:pt x="225" y="491"/>
                    <a:pt x="235" y="487"/>
                    <a:pt x="260" y="483"/>
                  </a:cubicBezTo>
                  <a:cubicBezTo>
                    <a:pt x="309" y="488"/>
                    <a:pt x="296" y="492"/>
                    <a:pt x="330" y="514"/>
                  </a:cubicBezTo>
                  <a:cubicBezTo>
                    <a:pt x="345" y="522"/>
                    <a:pt x="347" y="523"/>
                    <a:pt x="362" y="525"/>
                  </a:cubicBezTo>
                  <a:cubicBezTo>
                    <a:pt x="378" y="527"/>
                    <a:pt x="417" y="538"/>
                    <a:pt x="424" y="526"/>
                  </a:cubicBezTo>
                  <a:cubicBezTo>
                    <a:pt x="422" y="505"/>
                    <a:pt x="416" y="474"/>
                    <a:pt x="405" y="454"/>
                  </a:cubicBezTo>
                  <a:cubicBezTo>
                    <a:pt x="395" y="436"/>
                    <a:pt x="410" y="416"/>
                    <a:pt x="390" y="401"/>
                  </a:cubicBezTo>
                  <a:cubicBezTo>
                    <a:pt x="393" y="384"/>
                    <a:pt x="380" y="375"/>
                    <a:pt x="396" y="370"/>
                  </a:cubicBezTo>
                  <a:cubicBezTo>
                    <a:pt x="403" y="359"/>
                    <a:pt x="412" y="361"/>
                    <a:pt x="417" y="349"/>
                  </a:cubicBezTo>
                  <a:cubicBezTo>
                    <a:pt x="420" y="343"/>
                    <a:pt x="423" y="331"/>
                    <a:pt x="423" y="331"/>
                  </a:cubicBezTo>
                  <a:cubicBezTo>
                    <a:pt x="438" y="291"/>
                    <a:pt x="416" y="282"/>
                    <a:pt x="441" y="265"/>
                  </a:cubicBezTo>
                  <a:cubicBezTo>
                    <a:pt x="455" y="243"/>
                    <a:pt x="441" y="253"/>
                    <a:pt x="450" y="235"/>
                  </a:cubicBezTo>
                  <a:cubicBezTo>
                    <a:pt x="453" y="221"/>
                    <a:pt x="470" y="194"/>
                    <a:pt x="478" y="183"/>
                  </a:cubicBezTo>
                  <a:cubicBezTo>
                    <a:pt x="478" y="166"/>
                    <a:pt x="476" y="150"/>
                    <a:pt x="474" y="137"/>
                  </a:cubicBezTo>
                  <a:cubicBezTo>
                    <a:pt x="472" y="124"/>
                    <a:pt x="467" y="114"/>
                    <a:pt x="466" y="103"/>
                  </a:cubicBezTo>
                  <a:cubicBezTo>
                    <a:pt x="465" y="92"/>
                    <a:pt x="462" y="86"/>
                    <a:pt x="466" y="73"/>
                  </a:cubicBezTo>
                  <a:cubicBezTo>
                    <a:pt x="474" y="49"/>
                    <a:pt x="506" y="55"/>
                    <a:pt x="491" y="26"/>
                  </a:cubicBezTo>
                  <a:close/>
                </a:path>
              </a:pathLst>
            </a:custGeom>
            <a:solidFill>
              <a:srgbClr val="FC5528"/>
            </a:solidFill>
            <a:ln w="9525">
              <a:noFill/>
              <a:round/>
              <a:headEnd/>
              <a:tailEnd/>
            </a:ln>
          </p:spPr>
          <p:txBody>
            <a:bodyPr/>
            <a:lstStyle/>
            <a:p>
              <a:pPr algn="r" rtl="1"/>
              <a:endParaRPr lang="en-US"/>
            </a:p>
          </p:txBody>
        </p:sp>
        <p:sp>
          <p:nvSpPr>
            <p:cNvPr id="23639" name="Text Box 13"/>
            <p:cNvSpPr txBox="1">
              <a:spLocks noChangeArrowheads="1"/>
            </p:cNvSpPr>
            <p:nvPr/>
          </p:nvSpPr>
          <p:spPr bwMode="auto">
            <a:xfrm>
              <a:off x="3618" y="1578"/>
              <a:ext cx="528" cy="154"/>
            </a:xfrm>
            <a:prstGeom prst="rect">
              <a:avLst/>
            </a:prstGeom>
            <a:noFill/>
            <a:ln w="9525">
              <a:noFill/>
              <a:miter lim="800000"/>
              <a:headEnd/>
              <a:tailEnd/>
            </a:ln>
          </p:spPr>
          <p:txBody>
            <a:bodyPr>
              <a:spAutoFit/>
            </a:bodyPr>
            <a:lstStyle/>
            <a:p>
              <a:pPr algn="ctr">
                <a:spcBef>
                  <a:spcPct val="50000"/>
                </a:spcBef>
              </a:pPr>
              <a:r>
                <a:rPr lang="en-US" sz="1000" b="1"/>
                <a:t>KASSALA</a:t>
              </a:r>
            </a:p>
          </p:txBody>
        </p:sp>
      </p:grpSp>
      <p:grpSp>
        <p:nvGrpSpPr>
          <p:cNvPr id="21" name="Group 14"/>
          <p:cNvGrpSpPr>
            <a:grpSpLocks/>
          </p:cNvGrpSpPr>
          <p:nvPr/>
        </p:nvGrpSpPr>
        <p:grpSpPr bwMode="auto">
          <a:xfrm>
            <a:off x="5810250" y="2608263"/>
            <a:ext cx="1574800" cy="1314450"/>
            <a:chOff x="2327" y="1580"/>
            <a:chExt cx="992" cy="828"/>
          </a:xfrm>
        </p:grpSpPr>
        <p:sp>
          <p:nvSpPr>
            <p:cNvPr id="23636" name="Freeform 15"/>
            <p:cNvSpPr>
              <a:spLocks/>
            </p:cNvSpPr>
            <p:nvPr/>
          </p:nvSpPr>
          <p:spPr bwMode="auto">
            <a:xfrm>
              <a:off x="2327" y="1580"/>
              <a:ext cx="992" cy="828"/>
            </a:xfrm>
            <a:custGeom>
              <a:avLst/>
              <a:gdLst>
                <a:gd name="T0" fmla="*/ 873 w 992"/>
                <a:gd name="T1" fmla="*/ 0 h 828"/>
                <a:gd name="T2" fmla="*/ 1 w 992"/>
                <a:gd name="T3" fmla="*/ 6 h 828"/>
                <a:gd name="T4" fmla="*/ 13 w 992"/>
                <a:gd name="T5" fmla="*/ 118 h 828"/>
                <a:gd name="T6" fmla="*/ 19 w 992"/>
                <a:gd name="T7" fmla="*/ 174 h 828"/>
                <a:gd name="T8" fmla="*/ 33 w 992"/>
                <a:gd name="T9" fmla="*/ 298 h 828"/>
                <a:gd name="T10" fmla="*/ 35 w 992"/>
                <a:gd name="T11" fmla="*/ 328 h 828"/>
                <a:gd name="T12" fmla="*/ 41 w 992"/>
                <a:gd name="T13" fmla="*/ 332 h 828"/>
                <a:gd name="T14" fmla="*/ 57 w 992"/>
                <a:gd name="T15" fmla="*/ 362 h 828"/>
                <a:gd name="T16" fmla="*/ 69 w 992"/>
                <a:gd name="T17" fmla="*/ 374 h 828"/>
                <a:gd name="T18" fmla="*/ 89 w 992"/>
                <a:gd name="T19" fmla="*/ 416 h 828"/>
                <a:gd name="T20" fmla="*/ 109 w 992"/>
                <a:gd name="T21" fmla="*/ 466 h 828"/>
                <a:gd name="T22" fmla="*/ 211 w 992"/>
                <a:gd name="T23" fmla="*/ 508 h 828"/>
                <a:gd name="T24" fmla="*/ 281 w 992"/>
                <a:gd name="T25" fmla="*/ 522 h 828"/>
                <a:gd name="T26" fmla="*/ 333 w 992"/>
                <a:gd name="T27" fmla="*/ 542 h 828"/>
                <a:gd name="T28" fmla="*/ 367 w 992"/>
                <a:gd name="T29" fmla="*/ 562 h 828"/>
                <a:gd name="T30" fmla="*/ 393 w 992"/>
                <a:gd name="T31" fmla="*/ 582 h 828"/>
                <a:gd name="T32" fmla="*/ 409 w 992"/>
                <a:gd name="T33" fmla="*/ 604 h 828"/>
                <a:gd name="T34" fmla="*/ 427 w 992"/>
                <a:gd name="T35" fmla="*/ 616 h 828"/>
                <a:gd name="T36" fmla="*/ 445 w 992"/>
                <a:gd name="T37" fmla="*/ 632 h 828"/>
                <a:gd name="T38" fmla="*/ 449 w 992"/>
                <a:gd name="T39" fmla="*/ 654 h 828"/>
                <a:gd name="T40" fmla="*/ 451 w 992"/>
                <a:gd name="T41" fmla="*/ 644 h 828"/>
                <a:gd name="T42" fmla="*/ 475 w 992"/>
                <a:gd name="T43" fmla="*/ 674 h 828"/>
                <a:gd name="T44" fmla="*/ 495 w 992"/>
                <a:gd name="T45" fmla="*/ 700 h 828"/>
                <a:gd name="T46" fmla="*/ 523 w 992"/>
                <a:gd name="T47" fmla="*/ 740 h 828"/>
                <a:gd name="T48" fmla="*/ 535 w 992"/>
                <a:gd name="T49" fmla="*/ 746 h 828"/>
                <a:gd name="T50" fmla="*/ 583 w 992"/>
                <a:gd name="T51" fmla="*/ 742 h 828"/>
                <a:gd name="T52" fmla="*/ 605 w 992"/>
                <a:gd name="T53" fmla="*/ 762 h 828"/>
                <a:gd name="T54" fmla="*/ 633 w 992"/>
                <a:gd name="T55" fmla="*/ 782 h 828"/>
                <a:gd name="T56" fmla="*/ 659 w 992"/>
                <a:gd name="T57" fmla="*/ 790 h 828"/>
                <a:gd name="T58" fmla="*/ 667 w 992"/>
                <a:gd name="T59" fmla="*/ 800 h 828"/>
                <a:gd name="T60" fmla="*/ 693 w 992"/>
                <a:gd name="T61" fmla="*/ 828 h 828"/>
                <a:gd name="T62" fmla="*/ 723 w 992"/>
                <a:gd name="T63" fmla="*/ 804 h 828"/>
                <a:gd name="T64" fmla="*/ 737 w 992"/>
                <a:gd name="T65" fmla="*/ 784 h 828"/>
                <a:gd name="T66" fmla="*/ 767 w 992"/>
                <a:gd name="T67" fmla="*/ 756 h 828"/>
                <a:gd name="T68" fmla="*/ 781 w 992"/>
                <a:gd name="T69" fmla="*/ 754 h 828"/>
                <a:gd name="T70" fmla="*/ 885 w 992"/>
                <a:gd name="T71" fmla="*/ 752 h 828"/>
                <a:gd name="T72" fmla="*/ 897 w 992"/>
                <a:gd name="T73" fmla="*/ 736 h 828"/>
                <a:gd name="T74" fmla="*/ 939 w 992"/>
                <a:gd name="T75" fmla="*/ 672 h 828"/>
                <a:gd name="T76" fmla="*/ 949 w 992"/>
                <a:gd name="T77" fmla="*/ 638 h 828"/>
                <a:gd name="T78" fmla="*/ 931 w 992"/>
                <a:gd name="T79" fmla="*/ 574 h 828"/>
                <a:gd name="T80" fmla="*/ 907 w 992"/>
                <a:gd name="T81" fmla="*/ 544 h 828"/>
                <a:gd name="T82" fmla="*/ 897 w 992"/>
                <a:gd name="T83" fmla="*/ 524 h 828"/>
                <a:gd name="T84" fmla="*/ 857 w 992"/>
                <a:gd name="T85" fmla="*/ 492 h 828"/>
                <a:gd name="T86" fmla="*/ 847 w 992"/>
                <a:gd name="T87" fmla="*/ 464 h 828"/>
                <a:gd name="T88" fmla="*/ 857 w 992"/>
                <a:gd name="T89" fmla="*/ 408 h 828"/>
                <a:gd name="T90" fmla="*/ 869 w 992"/>
                <a:gd name="T91" fmla="*/ 388 h 828"/>
                <a:gd name="T92" fmla="*/ 883 w 992"/>
                <a:gd name="T93" fmla="*/ 368 h 828"/>
                <a:gd name="T94" fmla="*/ 905 w 992"/>
                <a:gd name="T95" fmla="*/ 364 h 828"/>
                <a:gd name="T96" fmla="*/ 927 w 992"/>
                <a:gd name="T97" fmla="*/ 324 h 828"/>
                <a:gd name="T98" fmla="*/ 981 w 992"/>
                <a:gd name="T99" fmla="*/ 252 h 828"/>
                <a:gd name="T100" fmla="*/ 989 w 992"/>
                <a:gd name="T101" fmla="*/ 234 h 828"/>
                <a:gd name="T102" fmla="*/ 983 w 992"/>
                <a:gd name="T103" fmla="*/ 218 h 828"/>
                <a:gd name="T104" fmla="*/ 957 w 992"/>
                <a:gd name="T105" fmla="*/ 152 h 828"/>
                <a:gd name="T106" fmla="*/ 939 w 992"/>
                <a:gd name="T107" fmla="*/ 132 h 828"/>
                <a:gd name="T108" fmla="*/ 933 w 992"/>
                <a:gd name="T109" fmla="*/ 128 h 828"/>
                <a:gd name="T110" fmla="*/ 921 w 992"/>
                <a:gd name="T111" fmla="*/ 102 h 828"/>
                <a:gd name="T112" fmla="*/ 905 w 992"/>
                <a:gd name="T113" fmla="*/ 74 h 828"/>
                <a:gd name="T114" fmla="*/ 867 w 992"/>
                <a:gd name="T115" fmla="*/ 40 h 828"/>
                <a:gd name="T116" fmla="*/ 873 w 992"/>
                <a:gd name="T117" fmla="*/ 0 h 8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92"/>
                <a:gd name="T178" fmla="*/ 0 h 828"/>
                <a:gd name="T179" fmla="*/ 992 w 992"/>
                <a:gd name="T180" fmla="*/ 828 h 8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92" h="828">
                  <a:moveTo>
                    <a:pt x="873" y="0"/>
                  </a:moveTo>
                  <a:cubicBezTo>
                    <a:pt x="579" y="1"/>
                    <a:pt x="293" y="3"/>
                    <a:pt x="1" y="6"/>
                  </a:cubicBezTo>
                  <a:cubicBezTo>
                    <a:pt x="11" y="45"/>
                    <a:pt x="0" y="79"/>
                    <a:pt x="13" y="118"/>
                  </a:cubicBezTo>
                  <a:cubicBezTo>
                    <a:pt x="14" y="135"/>
                    <a:pt x="9" y="160"/>
                    <a:pt x="19" y="174"/>
                  </a:cubicBezTo>
                  <a:cubicBezTo>
                    <a:pt x="25" y="203"/>
                    <a:pt x="13" y="285"/>
                    <a:pt x="33" y="298"/>
                  </a:cubicBezTo>
                  <a:cubicBezTo>
                    <a:pt x="34" y="308"/>
                    <a:pt x="33" y="318"/>
                    <a:pt x="35" y="328"/>
                  </a:cubicBezTo>
                  <a:cubicBezTo>
                    <a:pt x="36" y="330"/>
                    <a:pt x="39" y="330"/>
                    <a:pt x="41" y="332"/>
                  </a:cubicBezTo>
                  <a:cubicBezTo>
                    <a:pt x="46" y="338"/>
                    <a:pt x="50" y="357"/>
                    <a:pt x="57" y="362"/>
                  </a:cubicBezTo>
                  <a:cubicBezTo>
                    <a:pt x="64" y="367"/>
                    <a:pt x="69" y="374"/>
                    <a:pt x="69" y="374"/>
                  </a:cubicBezTo>
                  <a:cubicBezTo>
                    <a:pt x="71" y="406"/>
                    <a:pt x="83" y="397"/>
                    <a:pt x="89" y="416"/>
                  </a:cubicBezTo>
                  <a:cubicBezTo>
                    <a:pt x="91" y="446"/>
                    <a:pt x="91" y="448"/>
                    <a:pt x="109" y="466"/>
                  </a:cubicBezTo>
                  <a:cubicBezTo>
                    <a:pt x="127" y="519"/>
                    <a:pt x="135" y="506"/>
                    <a:pt x="211" y="508"/>
                  </a:cubicBezTo>
                  <a:cubicBezTo>
                    <a:pt x="231" y="528"/>
                    <a:pt x="240" y="520"/>
                    <a:pt x="281" y="522"/>
                  </a:cubicBezTo>
                  <a:cubicBezTo>
                    <a:pt x="301" y="527"/>
                    <a:pt x="314" y="536"/>
                    <a:pt x="333" y="542"/>
                  </a:cubicBezTo>
                  <a:cubicBezTo>
                    <a:pt x="345" y="546"/>
                    <a:pt x="355" y="558"/>
                    <a:pt x="367" y="562"/>
                  </a:cubicBezTo>
                  <a:cubicBezTo>
                    <a:pt x="376" y="565"/>
                    <a:pt x="384" y="578"/>
                    <a:pt x="393" y="582"/>
                  </a:cubicBezTo>
                  <a:cubicBezTo>
                    <a:pt x="400" y="592"/>
                    <a:pt x="404" y="593"/>
                    <a:pt x="409" y="604"/>
                  </a:cubicBezTo>
                  <a:cubicBezTo>
                    <a:pt x="412" y="612"/>
                    <a:pt x="419" y="611"/>
                    <a:pt x="427" y="616"/>
                  </a:cubicBezTo>
                  <a:cubicBezTo>
                    <a:pt x="435" y="621"/>
                    <a:pt x="437" y="627"/>
                    <a:pt x="445" y="632"/>
                  </a:cubicBezTo>
                  <a:cubicBezTo>
                    <a:pt x="446" y="634"/>
                    <a:pt x="447" y="652"/>
                    <a:pt x="449" y="654"/>
                  </a:cubicBezTo>
                  <a:cubicBezTo>
                    <a:pt x="451" y="656"/>
                    <a:pt x="449" y="642"/>
                    <a:pt x="451" y="644"/>
                  </a:cubicBezTo>
                  <a:cubicBezTo>
                    <a:pt x="460" y="654"/>
                    <a:pt x="464" y="667"/>
                    <a:pt x="475" y="674"/>
                  </a:cubicBezTo>
                  <a:cubicBezTo>
                    <a:pt x="481" y="684"/>
                    <a:pt x="485" y="693"/>
                    <a:pt x="495" y="700"/>
                  </a:cubicBezTo>
                  <a:cubicBezTo>
                    <a:pt x="499" y="713"/>
                    <a:pt x="513" y="732"/>
                    <a:pt x="523" y="740"/>
                  </a:cubicBezTo>
                  <a:cubicBezTo>
                    <a:pt x="526" y="743"/>
                    <a:pt x="531" y="744"/>
                    <a:pt x="535" y="746"/>
                  </a:cubicBezTo>
                  <a:cubicBezTo>
                    <a:pt x="557" y="744"/>
                    <a:pt x="562" y="740"/>
                    <a:pt x="583" y="742"/>
                  </a:cubicBezTo>
                  <a:cubicBezTo>
                    <a:pt x="593" y="747"/>
                    <a:pt x="596" y="756"/>
                    <a:pt x="605" y="762"/>
                  </a:cubicBezTo>
                  <a:cubicBezTo>
                    <a:pt x="613" y="768"/>
                    <a:pt x="623" y="779"/>
                    <a:pt x="633" y="782"/>
                  </a:cubicBezTo>
                  <a:cubicBezTo>
                    <a:pt x="642" y="787"/>
                    <a:pt x="653" y="787"/>
                    <a:pt x="659" y="790"/>
                  </a:cubicBezTo>
                  <a:cubicBezTo>
                    <a:pt x="671" y="808"/>
                    <a:pt x="661" y="795"/>
                    <a:pt x="667" y="800"/>
                  </a:cubicBezTo>
                  <a:cubicBezTo>
                    <a:pt x="672" y="805"/>
                    <a:pt x="687" y="824"/>
                    <a:pt x="693" y="828"/>
                  </a:cubicBezTo>
                  <a:cubicBezTo>
                    <a:pt x="700" y="827"/>
                    <a:pt x="716" y="806"/>
                    <a:pt x="723" y="804"/>
                  </a:cubicBezTo>
                  <a:cubicBezTo>
                    <a:pt x="724" y="804"/>
                    <a:pt x="736" y="785"/>
                    <a:pt x="737" y="784"/>
                  </a:cubicBezTo>
                  <a:cubicBezTo>
                    <a:pt x="749" y="766"/>
                    <a:pt x="749" y="768"/>
                    <a:pt x="767" y="756"/>
                  </a:cubicBezTo>
                  <a:cubicBezTo>
                    <a:pt x="771" y="753"/>
                    <a:pt x="776" y="754"/>
                    <a:pt x="781" y="754"/>
                  </a:cubicBezTo>
                  <a:cubicBezTo>
                    <a:pt x="816" y="753"/>
                    <a:pt x="850" y="753"/>
                    <a:pt x="885" y="752"/>
                  </a:cubicBezTo>
                  <a:cubicBezTo>
                    <a:pt x="894" y="749"/>
                    <a:pt x="895" y="745"/>
                    <a:pt x="897" y="736"/>
                  </a:cubicBezTo>
                  <a:cubicBezTo>
                    <a:pt x="900" y="690"/>
                    <a:pt x="899" y="685"/>
                    <a:pt x="939" y="672"/>
                  </a:cubicBezTo>
                  <a:cubicBezTo>
                    <a:pt x="945" y="655"/>
                    <a:pt x="947" y="664"/>
                    <a:pt x="949" y="638"/>
                  </a:cubicBezTo>
                  <a:cubicBezTo>
                    <a:pt x="948" y="613"/>
                    <a:pt x="953" y="589"/>
                    <a:pt x="931" y="574"/>
                  </a:cubicBezTo>
                  <a:cubicBezTo>
                    <a:pt x="924" y="564"/>
                    <a:pt x="916" y="553"/>
                    <a:pt x="907" y="544"/>
                  </a:cubicBezTo>
                  <a:cubicBezTo>
                    <a:pt x="905" y="535"/>
                    <a:pt x="904" y="531"/>
                    <a:pt x="897" y="524"/>
                  </a:cubicBezTo>
                  <a:cubicBezTo>
                    <a:pt x="891" y="505"/>
                    <a:pt x="872" y="502"/>
                    <a:pt x="857" y="492"/>
                  </a:cubicBezTo>
                  <a:cubicBezTo>
                    <a:pt x="853" y="479"/>
                    <a:pt x="849" y="481"/>
                    <a:pt x="847" y="464"/>
                  </a:cubicBezTo>
                  <a:cubicBezTo>
                    <a:pt x="848" y="454"/>
                    <a:pt x="855" y="422"/>
                    <a:pt x="857" y="408"/>
                  </a:cubicBezTo>
                  <a:cubicBezTo>
                    <a:pt x="858" y="401"/>
                    <a:pt x="869" y="388"/>
                    <a:pt x="869" y="388"/>
                  </a:cubicBezTo>
                  <a:cubicBezTo>
                    <a:pt x="872" y="377"/>
                    <a:pt x="872" y="372"/>
                    <a:pt x="883" y="368"/>
                  </a:cubicBezTo>
                  <a:cubicBezTo>
                    <a:pt x="889" y="366"/>
                    <a:pt x="905" y="364"/>
                    <a:pt x="905" y="364"/>
                  </a:cubicBezTo>
                  <a:cubicBezTo>
                    <a:pt x="908" y="355"/>
                    <a:pt x="917" y="327"/>
                    <a:pt x="927" y="324"/>
                  </a:cubicBezTo>
                  <a:cubicBezTo>
                    <a:pt x="943" y="299"/>
                    <a:pt x="949" y="258"/>
                    <a:pt x="981" y="252"/>
                  </a:cubicBezTo>
                  <a:cubicBezTo>
                    <a:pt x="984" y="243"/>
                    <a:pt x="992" y="248"/>
                    <a:pt x="989" y="234"/>
                  </a:cubicBezTo>
                  <a:cubicBezTo>
                    <a:pt x="988" y="230"/>
                    <a:pt x="983" y="218"/>
                    <a:pt x="983" y="218"/>
                  </a:cubicBezTo>
                  <a:cubicBezTo>
                    <a:pt x="980" y="192"/>
                    <a:pt x="965" y="176"/>
                    <a:pt x="957" y="152"/>
                  </a:cubicBezTo>
                  <a:cubicBezTo>
                    <a:pt x="954" y="142"/>
                    <a:pt x="948" y="138"/>
                    <a:pt x="939" y="132"/>
                  </a:cubicBezTo>
                  <a:cubicBezTo>
                    <a:pt x="937" y="131"/>
                    <a:pt x="933" y="128"/>
                    <a:pt x="933" y="128"/>
                  </a:cubicBezTo>
                  <a:cubicBezTo>
                    <a:pt x="928" y="120"/>
                    <a:pt x="929" y="107"/>
                    <a:pt x="921" y="102"/>
                  </a:cubicBezTo>
                  <a:cubicBezTo>
                    <a:pt x="917" y="91"/>
                    <a:pt x="915" y="81"/>
                    <a:pt x="905" y="74"/>
                  </a:cubicBezTo>
                  <a:cubicBezTo>
                    <a:pt x="897" y="61"/>
                    <a:pt x="878" y="51"/>
                    <a:pt x="867" y="40"/>
                  </a:cubicBezTo>
                  <a:cubicBezTo>
                    <a:pt x="863" y="29"/>
                    <a:pt x="864" y="9"/>
                    <a:pt x="873" y="0"/>
                  </a:cubicBezTo>
                  <a:close/>
                </a:path>
              </a:pathLst>
            </a:custGeom>
            <a:solidFill>
              <a:srgbClr val="B6793C"/>
            </a:solidFill>
            <a:ln w="9525">
              <a:noFill/>
              <a:round/>
              <a:headEnd/>
              <a:tailEnd/>
            </a:ln>
          </p:spPr>
          <p:txBody>
            <a:bodyPr/>
            <a:lstStyle/>
            <a:p>
              <a:pPr algn="r" rtl="1"/>
              <a:endParaRPr lang="en-US"/>
            </a:p>
          </p:txBody>
        </p:sp>
        <p:sp>
          <p:nvSpPr>
            <p:cNvPr id="23637" name="Text Box 16"/>
            <p:cNvSpPr txBox="1">
              <a:spLocks noChangeArrowheads="1"/>
            </p:cNvSpPr>
            <p:nvPr/>
          </p:nvSpPr>
          <p:spPr bwMode="auto">
            <a:xfrm>
              <a:off x="2424" y="1656"/>
              <a:ext cx="816" cy="250"/>
            </a:xfrm>
            <a:prstGeom prst="rect">
              <a:avLst/>
            </a:prstGeom>
            <a:noFill/>
            <a:ln w="9525">
              <a:noFill/>
              <a:miter lim="800000"/>
              <a:headEnd/>
              <a:tailEnd/>
            </a:ln>
          </p:spPr>
          <p:txBody>
            <a:bodyPr>
              <a:spAutoFit/>
            </a:bodyPr>
            <a:lstStyle/>
            <a:p>
              <a:pPr algn="ctr" rtl="1">
                <a:spcBef>
                  <a:spcPct val="50000"/>
                </a:spcBef>
              </a:pPr>
              <a:r>
                <a:rPr lang="en-US" sz="1000" b="1"/>
                <a:t>NORTH</a:t>
              </a:r>
              <a:br>
                <a:rPr lang="en-US" sz="1000" b="1"/>
              </a:br>
              <a:r>
                <a:rPr lang="en-US" sz="1000" b="1"/>
                <a:t>KORDOFAN</a:t>
              </a:r>
            </a:p>
          </p:txBody>
        </p:sp>
      </p:grpSp>
      <p:grpSp>
        <p:nvGrpSpPr>
          <p:cNvPr id="24" name="Group 17"/>
          <p:cNvGrpSpPr>
            <a:grpSpLocks/>
          </p:cNvGrpSpPr>
          <p:nvPr/>
        </p:nvGrpSpPr>
        <p:grpSpPr bwMode="auto">
          <a:xfrm>
            <a:off x="4402138" y="2727325"/>
            <a:ext cx="1295400" cy="1484313"/>
            <a:chOff x="1242" y="1730"/>
            <a:chExt cx="816" cy="935"/>
          </a:xfrm>
        </p:grpSpPr>
        <p:sp>
          <p:nvSpPr>
            <p:cNvPr id="23634" name="Freeform 18"/>
            <p:cNvSpPr>
              <a:spLocks/>
            </p:cNvSpPr>
            <p:nvPr/>
          </p:nvSpPr>
          <p:spPr bwMode="auto">
            <a:xfrm>
              <a:off x="1425" y="1730"/>
              <a:ext cx="504" cy="935"/>
            </a:xfrm>
            <a:custGeom>
              <a:avLst/>
              <a:gdLst>
                <a:gd name="T0" fmla="*/ 387 w 504"/>
                <a:gd name="T1" fmla="*/ 32 h 935"/>
                <a:gd name="T2" fmla="*/ 333 w 504"/>
                <a:gd name="T3" fmla="*/ 4 h 935"/>
                <a:gd name="T4" fmla="*/ 294 w 504"/>
                <a:gd name="T5" fmla="*/ 20 h 935"/>
                <a:gd name="T6" fmla="*/ 240 w 504"/>
                <a:gd name="T7" fmla="*/ 26 h 935"/>
                <a:gd name="T8" fmla="*/ 195 w 504"/>
                <a:gd name="T9" fmla="*/ 50 h 935"/>
                <a:gd name="T10" fmla="*/ 183 w 504"/>
                <a:gd name="T11" fmla="*/ 92 h 935"/>
                <a:gd name="T12" fmla="*/ 162 w 504"/>
                <a:gd name="T13" fmla="*/ 167 h 935"/>
                <a:gd name="T14" fmla="*/ 132 w 504"/>
                <a:gd name="T15" fmla="*/ 212 h 935"/>
                <a:gd name="T16" fmla="*/ 117 w 504"/>
                <a:gd name="T17" fmla="*/ 251 h 935"/>
                <a:gd name="T18" fmla="*/ 99 w 504"/>
                <a:gd name="T19" fmla="*/ 260 h 935"/>
                <a:gd name="T20" fmla="*/ 93 w 504"/>
                <a:gd name="T21" fmla="*/ 278 h 935"/>
                <a:gd name="T22" fmla="*/ 90 w 504"/>
                <a:gd name="T23" fmla="*/ 287 h 935"/>
                <a:gd name="T24" fmla="*/ 93 w 504"/>
                <a:gd name="T25" fmla="*/ 332 h 935"/>
                <a:gd name="T26" fmla="*/ 63 w 504"/>
                <a:gd name="T27" fmla="*/ 344 h 935"/>
                <a:gd name="T28" fmla="*/ 39 w 504"/>
                <a:gd name="T29" fmla="*/ 380 h 935"/>
                <a:gd name="T30" fmla="*/ 57 w 504"/>
                <a:gd name="T31" fmla="*/ 425 h 935"/>
                <a:gd name="T32" fmla="*/ 48 w 504"/>
                <a:gd name="T33" fmla="*/ 509 h 935"/>
                <a:gd name="T34" fmla="*/ 21 w 504"/>
                <a:gd name="T35" fmla="*/ 521 h 935"/>
                <a:gd name="T36" fmla="*/ 6 w 504"/>
                <a:gd name="T37" fmla="*/ 557 h 935"/>
                <a:gd name="T38" fmla="*/ 0 w 504"/>
                <a:gd name="T39" fmla="*/ 575 h 935"/>
                <a:gd name="T40" fmla="*/ 12 w 504"/>
                <a:gd name="T41" fmla="*/ 602 h 935"/>
                <a:gd name="T42" fmla="*/ 30 w 504"/>
                <a:gd name="T43" fmla="*/ 608 h 935"/>
                <a:gd name="T44" fmla="*/ 72 w 504"/>
                <a:gd name="T45" fmla="*/ 602 h 935"/>
                <a:gd name="T46" fmla="*/ 84 w 504"/>
                <a:gd name="T47" fmla="*/ 683 h 935"/>
                <a:gd name="T48" fmla="*/ 99 w 504"/>
                <a:gd name="T49" fmla="*/ 740 h 935"/>
                <a:gd name="T50" fmla="*/ 114 w 504"/>
                <a:gd name="T51" fmla="*/ 779 h 935"/>
                <a:gd name="T52" fmla="*/ 162 w 504"/>
                <a:gd name="T53" fmla="*/ 836 h 935"/>
                <a:gd name="T54" fmla="*/ 186 w 504"/>
                <a:gd name="T55" fmla="*/ 863 h 935"/>
                <a:gd name="T56" fmla="*/ 195 w 504"/>
                <a:gd name="T57" fmla="*/ 932 h 935"/>
                <a:gd name="T58" fmla="*/ 198 w 504"/>
                <a:gd name="T59" fmla="*/ 923 h 935"/>
                <a:gd name="T60" fmla="*/ 234 w 504"/>
                <a:gd name="T61" fmla="*/ 908 h 935"/>
                <a:gd name="T62" fmla="*/ 252 w 504"/>
                <a:gd name="T63" fmla="*/ 860 h 935"/>
                <a:gd name="T64" fmla="*/ 261 w 504"/>
                <a:gd name="T65" fmla="*/ 857 h 935"/>
                <a:gd name="T66" fmla="*/ 291 w 504"/>
                <a:gd name="T67" fmla="*/ 869 h 935"/>
                <a:gd name="T68" fmla="*/ 309 w 504"/>
                <a:gd name="T69" fmla="*/ 881 h 935"/>
                <a:gd name="T70" fmla="*/ 348 w 504"/>
                <a:gd name="T71" fmla="*/ 860 h 935"/>
                <a:gd name="T72" fmla="*/ 351 w 504"/>
                <a:gd name="T73" fmla="*/ 839 h 935"/>
                <a:gd name="T74" fmla="*/ 354 w 504"/>
                <a:gd name="T75" fmla="*/ 722 h 935"/>
                <a:gd name="T76" fmla="*/ 372 w 504"/>
                <a:gd name="T77" fmla="*/ 695 h 935"/>
                <a:gd name="T78" fmla="*/ 369 w 504"/>
                <a:gd name="T79" fmla="*/ 665 h 935"/>
                <a:gd name="T80" fmla="*/ 363 w 504"/>
                <a:gd name="T81" fmla="*/ 647 h 935"/>
                <a:gd name="T82" fmla="*/ 384 w 504"/>
                <a:gd name="T83" fmla="*/ 614 h 935"/>
                <a:gd name="T84" fmla="*/ 399 w 504"/>
                <a:gd name="T85" fmla="*/ 602 h 935"/>
                <a:gd name="T86" fmla="*/ 423 w 504"/>
                <a:gd name="T87" fmla="*/ 578 h 935"/>
                <a:gd name="T88" fmla="*/ 438 w 504"/>
                <a:gd name="T89" fmla="*/ 557 h 935"/>
                <a:gd name="T90" fmla="*/ 444 w 504"/>
                <a:gd name="T91" fmla="*/ 548 h 935"/>
                <a:gd name="T92" fmla="*/ 453 w 504"/>
                <a:gd name="T93" fmla="*/ 545 h 935"/>
                <a:gd name="T94" fmla="*/ 465 w 504"/>
                <a:gd name="T95" fmla="*/ 527 h 935"/>
                <a:gd name="T96" fmla="*/ 480 w 504"/>
                <a:gd name="T97" fmla="*/ 497 h 935"/>
                <a:gd name="T98" fmla="*/ 479 w 504"/>
                <a:gd name="T99" fmla="*/ 404 h 935"/>
                <a:gd name="T100" fmla="*/ 426 w 504"/>
                <a:gd name="T101" fmla="*/ 434 h 935"/>
                <a:gd name="T102" fmla="*/ 408 w 504"/>
                <a:gd name="T103" fmla="*/ 446 h 935"/>
                <a:gd name="T104" fmla="*/ 387 w 504"/>
                <a:gd name="T105" fmla="*/ 413 h 935"/>
                <a:gd name="T106" fmla="*/ 407 w 504"/>
                <a:gd name="T107" fmla="*/ 318 h 935"/>
                <a:gd name="T108" fmla="*/ 384 w 504"/>
                <a:gd name="T109" fmla="*/ 236 h 935"/>
                <a:gd name="T110" fmla="*/ 372 w 504"/>
                <a:gd name="T111" fmla="*/ 209 h 935"/>
                <a:gd name="T112" fmla="*/ 357 w 504"/>
                <a:gd name="T113" fmla="*/ 164 h 935"/>
                <a:gd name="T114" fmla="*/ 369 w 504"/>
                <a:gd name="T115" fmla="*/ 86 h 935"/>
                <a:gd name="T116" fmla="*/ 387 w 504"/>
                <a:gd name="T117" fmla="*/ 32 h 9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4"/>
                <a:gd name="T178" fmla="*/ 0 h 935"/>
                <a:gd name="T179" fmla="*/ 504 w 504"/>
                <a:gd name="T180" fmla="*/ 935 h 9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4" h="935">
                  <a:moveTo>
                    <a:pt x="387" y="32"/>
                  </a:moveTo>
                  <a:cubicBezTo>
                    <a:pt x="347" y="19"/>
                    <a:pt x="384" y="13"/>
                    <a:pt x="333" y="4"/>
                  </a:cubicBezTo>
                  <a:cubicBezTo>
                    <a:pt x="321" y="0"/>
                    <a:pt x="294" y="20"/>
                    <a:pt x="294" y="20"/>
                  </a:cubicBezTo>
                  <a:cubicBezTo>
                    <a:pt x="281" y="29"/>
                    <a:pt x="256" y="24"/>
                    <a:pt x="240" y="26"/>
                  </a:cubicBezTo>
                  <a:cubicBezTo>
                    <a:pt x="230" y="41"/>
                    <a:pt x="210" y="40"/>
                    <a:pt x="195" y="50"/>
                  </a:cubicBezTo>
                  <a:cubicBezTo>
                    <a:pt x="185" y="65"/>
                    <a:pt x="185" y="73"/>
                    <a:pt x="183" y="92"/>
                  </a:cubicBezTo>
                  <a:cubicBezTo>
                    <a:pt x="186" y="123"/>
                    <a:pt x="190" y="148"/>
                    <a:pt x="162" y="167"/>
                  </a:cubicBezTo>
                  <a:cubicBezTo>
                    <a:pt x="152" y="183"/>
                    <a:pt x="142" y="197"/>
                    <a:pt x="132" y="212"/>
                  </a:cubicBezTo>
                  <a:cubicBezTo>
                    <a:pt x="129" y="223"/>
                    <a:pt x="125" y="243"/>
                    <a:pt x="117" y="251"/>
                  </a:cubicBezTo>
                  <a:cubicBezTo>
                    <a:pt x="112" y="256"/>
                    <a:pt x="105" y="256"/>
                    <a:pt x="99" y="260"/>
                  </a:cubicBezTo>
                  <a:cubicBezTo>
                    <a:pt x="97" y="266"/>
                    <a:pt x="95" y="272"/>
                    <a:pt x="93" y="278"/>
                  </a:cubicBezTo>
                  <a:cubicBezTo>
                    <a:pt x="92" y="281"/>
                    <a:pt x="90" y="287"/>
                    <a:pt x="90" y="287"/>
                  </a:cubicBezTo>
                  <a:cubicBezTo>
                    <a:pt x="92" y="298"/>
                    <a:pt x="101" y="321"/>
                    <a:pt x="93" y="332"/>
                  </a:cubicBezTo>
                  <a:cubicBezTo>
                    <a:pt x="92" y="334"/>
                    <a:pt x="67" y="341"/>
                    <a:pt x="63" y="344"/>
                  </a:cubicBezTo>
                  <a:cubicBezTo>
                    <a:pt x="56" y="366"/>
                    <a:pt x="55" y="364"/>
                    <a:pt x="39" y="380"/>
                  </a:cubicBezTo>
                  <a:cubicBezTo>
                    <a:pt x="41" y="402"/>
                    <a:pt x="39" y="413"/>
                    <a:pt x="57" y="425"/>
                  </a:cubicBezTo>
                  <a:cubicBezTo>
                    <a:pt x="76" y="453"/>
                    <a:pt x="65" y="484"/>
                    <a:pt x="48" y="509"/>
                  </a:cubicBezTo>
                  <a:cubicBezTo>
                    <a:pt x="43" y="517"/>
                    <a:pt x="29" y="516"/>
                    <a:pt x="21" y="521"/>
                  </a:cubicBezTo>
                  <a:cubicBezTo>
                    <a:pt x="13" y="532"/>
                    <a:pt x="11" y="545"/>
                    <a:pt x="6" y="557"/>
                  </a:cubicBezTo>
                  <a:cubicBezTo>
                    <a:pt x="3" y="563"/>
                    <a:pt x="0" y="575"/>
                    <a:pt x="0" y="575"/>
                  </a:cubicBezTo>
                  <a:cubicBezTo>
                    <a:pt x="2" y="588"/>
                    <a:pt x="0" y="595"/>
                    <a:pt x="12" y="602"/>
                  </a:cubicBezTo>
                  <a:cubicBezTo>
                    <a:pt x="18" y="605"/>
                    <a:pt x="30" y="608"/>
                    <a:pt x="30" y="608"/>
                  </a:cubicBezTo>
                  <a:cubicBezTo>
                    <a:pt x="49" y="605"/>
                    <a:pt x="54" y="598"/>
                    <a:pt x="72" y="602"/>
                  </a:cubicBezTo>
                  <a:cubicBezTo>
                    <a:pt x="103" y="618"/>
                    <a:pt x="95" y="651"/>
                    <a:pt x="84" y="683"/>
                  </a:cubicBezTo>
                  <a:cubicBezTo>
                    <a:pt x="87" y="711"/>
                    <a:pt x="91" y="717"/>
                    <a:pt x="99" y="740"/>
                  </a:cubicBezTo>
                  <a:cubicBezTo>
                    <a:pt x="101" y="757"/>
                    <a:pt x="99" y="769"/>
                    <a:pt x="114" y="779"/>
                  </a:cubicBezTo>
                  <a:cubicBezTo>
                    <a:pt x="121" y="801"/>
                    <a:pt x="142" y="823"/>
                    <a:pt x="162" y="836"/>
                  </a:cubicBezTo>
                  <a:cubicBezTo>
                    <a:pt x="169" y="847"/>
                    <a:pt x="175" y="856"/>
                    <a:pt x="186" y="863"/>
                  </a:cubicBezTo>
                  <a:cubicBezTo>
                    <a:pt x="204" y="890"/>
                    <a:pt x="187" y="861"/>
                    <a:pt x="195" y="932"/>
                  </a:cubicBezTo>
                  <a:cubicBezTo>
                    <a:pt x="195" y="935"/>
                    <a:pt x="195" y="925"/>
                    <a:pt x="198" y="923"/>
                  </a:cubicBezTo>
                  <a:cubicBezTo>
                    <a:pt x="203" y="919"/>
                    <a:pt x="227" y="910"/>
                    <a:pt x="234" y="908"/>
                  </a:cubicBezTo>
                  <a:cubicBezTo>
                    <a:pt x="236" y="901"/>
                    <a:pt x="249" y="864"/>
                    <a:pt x="252" y="860"/>
                  </a:cubicBezTo>
                  <a:cubicBezTo>
                    <a:pt x="254" y="858"/>
                    <a:pt x="258" y="858"/>
                    <a:pt x="261" y="857"/>
                  </a:cubicBezTo>
                  <a:cubicBezTo>
                    <a:pt x="294" y="862"/>
                    <a:pt x="272" y="854"/>
                    <a:pt x="291" y="869"/>
                  </a:cubicBezTo>
                  <a:cubicBezTo>
                    <a:pt x="297" y="873"/>
                    <a:pt x="309" y="881"/>
                    <a:pt x="309" y="881"/>
                  </a:cubicBezTo>
                  <a:cubicBezTo>
                    <a:pt x="338" y="878"/>
                    <a:pt x="340" y="883"/>
                    <a:pt x="348" y="860"/>
                  </a:cubicBezTo>
                  <a:cubicBezTo>
                    <a:pt x="349" y="853"/>
                    <a:pt x="351" y="846"/>
                    <a:pt x="351" y="839"/>
                  </a:cubicBezTo>
                  <a:cubicBezTo>
                    <a:pt x="353" y="800"/>
                    <a:pt x="350" y="761"/>
                    <a:pt x="354" y="722"/>
                  </a:cubicBezTo>
                  <a:cubicBezTo>
                    <a:pt x="355" y="711"/>
                    <a:pt x="372" y="695"/>
                    <a:pt x="372" y="695"/>
                  </a:cubicBezTo>
                  <a:cubicBezTo>
                    <a:pt x="371" y="685"/>
                    <a:pt x="371" y="675"/>
                    <a:pt x="369" y="665"/>
                  </a:cubicBezTo>
                  <a:cubicBezTo>
                    <a:pt x="368" y="659"/>
                    <a:pt x="363" y="647"/>
                    <a:pt x="363" y="647"/>
                  </a:cubicBezTo>
                  <a:cubicBezTo>
                    <a:pt x="366" y="627"/>
                    <a:pt x="365" y="620"/>
                    <a:pt x="384" y="614"/>
                  </a:cubicBezTo>
                  <a:cubicBezTo>
                    <a:pt x="401" y="588"/>
                    <a:pt x="378" y="619"/>
                    <a:pt x="399" y="602"/>
                  </a:cubicBezTo>
                  <a:cubicBezTo>
                    <a:pt x="408" y="595"/>
                    <a:pt x="413" y="585"/>
                    <a:pt x="423" y="578"/>
                  </a:cubicBezTo>
                  <a:cubicBezTo>
                    <a:pt x="430" y="557"/>
                    <a:pt x="423" y="562"/>
                    <a:pt x="438" y="557"/>
                  </a:cubicBezTo>
                  <a:cubicBezTo>
                    <a:pt x="440" y="554"/>
                    <a:pt x="441" y="550"/>
                    <a:pt x="444" y="548"/>
                  </a:cubicBezTo>
                  <a:cubicBezTo>
                    <a:pt x="446" y="546"/>
                    <a:pt x="451" y="547"/>
                    <a:pt x="453" y="545"/>
                  </a:cubicBezTo>
                  <a:cubicBezTo>
                    <a:pt x="458" y="540"/>
                    <a:pt x="465" y="527"/>
                    <a:pt x="465" y="527"/>
                  </a:cubicBezTo>
                  <a:cubicBezTo>
                    <a:pt x="468" y="516"/>
                    <a:pt x="480" y="497"/>
                    <a:pt x="480" y="497"/>
                  </a:cubicBezTo>
                  <a:cubicBezTo>
                    <a:pt x="483" y="471"/>
                    <a:pt x="504" y="421"/>
                    <a:pt x="479" y="404"/>
                  </a:cubicBezTo>
                  <a:cubicBezTo>
                    <a:pt x="460" y="410"/>
                    <a:pt x="443" y="423"/>
                    <a:pt x="426" y="434"/>
                  </a:cubicBezTo>
                  <a:cubicBezTo>
                    <a:pt x="420" y="438"/>
                    <a:pt x="408" y="446"/>
                    <a:pt x="408" y="446"/>
                  </a:cubicBezTo>
                  <a:cubicBezTo>
                    <a:pt x="396" y="438"/>
                    <a:pt x="395" y="425"/>
                    <a:pt x="387" y="413"/>
                  </a:cubicBezTo>
                  <a:cubicBezTo>
                    <a:pt x="384" y="379"/>
                    <a:pt x="401" y="350"/>
                    <a:pt x="407" y="318"/>
                  </a:cubicBezTo>
                  <a:cubicBezTo>
                    <a:pt x="406" y="289"/>
                    <a:pt x="411" y="254"/>
                    <a:pt x="384" y="236"/>
                  </a:cubicBezTo>
                  <a:cubicBezTo>
                    <a:pt x="381" y="226"/>
                    <a:pt x="375" y="219"/>
                    <a:pt x="372" y="209"/>
                  </a:cubicBezTo>
                  <a:cubicBezTo>
                    <a:pt x="367" y="158"/>
                    <a:pt x="367" y="195"/>
                    <a:pt x="357" y="164"/>
                  </a:cubicBezTo>
                  <a:cubicBezTo>
                    <a:pt x="361" y="138"/>
                    <a:pt x="363" y="111"/>
                    <a:pt x="369" y="86"/>
                  </a:cubicBezTo>
                  <a:cubicBezTo>
                    <a:pt x="375" y="59"/>
                    <a:pt x="387" y="58"/>
                    <a:pt x="387" y="32"/>
                  </a:cubicBezTo>
                  <a:close/>
                </a:path>
              </a:pathLst>
            </a:custGeom>
            <a:solidFill>
              <a:srgbClr val="99CC00"/>
            </a:solidFill>
            <a:ln w="9525">
              <a:noFill/>
              <a:round/>
              <a:headEnd/>
              <a:tailEnd/>
            </a:ln>
          </p:spPr>
          <p:txBody>
            <a:bodyPr/>
            <a:lstStyle/>
            <a:p>
              <a:pPr algn="r" rtl="1"/>
              <a:endParaRPr lang="en-US"/>
            </a:p>
          </p:txBody>
        </p:sp>
        <p:sp>
          <p:nvSpPr>
            <p:cNvPr id="23635" name="Text Box 19"/>
            <p:cNvSpPr txBox="1">
              <a:spLocks noChangeArrowheads="1"/>
            </p:cNvSpPr>
            <p:nvPr/>
          </p:nvSpPr>
          <p:spPr bwMode="auto">
            <a:xfrm>
              <a:off x="1242" y="1968"/>
              <a:ext cx="816" cy="230"/>
            </a:xfrm>
            <a:prstGeom prst="rect">
              <a:avLst/>
            </a:prstGeom>
            <a:noFill/>
            <a:ln w="9525">
              <a:noFill/>
              <a:miter lim="800000"/>
              <a:headEnd/>
              <a:tailEnd/>
            </a:ln>
          </p:spPr>
          <p:txBody>
            <a:bodyPr>
              <a:spAutoFit/>
            </a:bodyPr>
            <a:lstStyle/>
            <a:p>
              <a:pPr algn="ctr">
                <a:spcBef>
                  <a:spcPct val="50000"/>
                </a:spcBef>
              </a:pPr>
              <a:r>
                <a:rPr lang="en-US" sz="900" b="1"/>
                <a:t>WEST</a:t>
              </a:r>
              <a:br>
                <a:rPr lang="en-US" sz="900" b="1"/>
              </a:br>
              <a:r>
                <a:rPr lang="en-US" sz="900" b="1"/>
                <a:t>DARFUR</a:t>
              </a:r>
            </a:p>
          </p:txBody>
        </p:sp>
      </p:grpSp>
      <p:grpSp>
        <p:nvGrpSpPr>
          <p:cNvPr id="27" name="Group 20"/>
          <p:cNvGrpSpPr>
            <a:grpSpLocks/>
          </p:cNvGrpSpPr>
          <p:nvPr/>
        </p:nvGrpSpPr>
        <p:grpSpPr bwMode="auto">
          <a:xfrm>
            <a:off x="4630738" y="3551238"/>
            <a:ext cx="1504950" cy="1462087"/>
            <a:chOff x="1584" y="2174"/>
            <a:chExt cx="948" cy="921"/>
          </a:xfrm>
        </p:grpSpPr>
        <p:sp>
          <p:nvSpPr>
            <p:cNvPr id="23632" name="Freeform 21"/>
            <p:cNvSpPr>
              <a:spLocks/>
            </p:cNvSpPr>
            <p:nvPr/>
          </p:nvSpPr>
          <p:spPr bwMode="auto">
            <a:xfrm>
              <a:off x="1612" y="2174"/>
              <a:ext cx="920" cy="921"/>
            </a:xfrm>
            <a:custGeom>
              <a:avLst/>
              <a:gdLst>
                <a:gd name="T0" fmla="*/ 909 w 920"/>
                <a:gd name="T1" fmla="*/ 689 h 873"/>
                <a:gd name="T2" fmla="*/ 889 w 920"/>
                <a:gd name="T3" fmla="*/ 642 h 873"/>
                <a:gd name="T4" fmla="*/ 865 w 920"/>
                <a:gd name="T5" fmla="*/ 590 h 873"/>
                <a:gd name="T6" fmla="*/ 853 w 920"/>
                <a:gd name="T7" fmla="*/ 533 h 873"/>
                <a:gd name="T8" fmla="*/ 829 w 920"/>
                <a:gd name="T9" fmla="*/ 478 h 873"/>
                <a:gd name="T10" fmla="*/ 821 w 920"/>
                <a:gd name="T11" fmla="*/ 421 h 873"/>
                <a:gd name="T12" fmla="*/ 783 w 920"/>
                <a:gd name="T13" fmla="*/ 284 h 873"/>
                <a:gd name="T14" fmla="*/ 741 w 920"/>
                <a:gd name="T15" fmla="*/ 280 h 873"/>
                <a:gd name="T16" fmla="*/ 643 w 920"/>
                <a:gd name="T17" fmla="*/ 265 h 873"/>
                <a:gd name="T18" fmla="*/ 607 w 920"/>
                <a:gd name="T19" fmla="*/ 237 h 873"/>
                <a:gd name="T20" fmla="*/ 597 w 920"/>
                <a:gd name="T21" fmla="*/ 229 h 873"/>
                <a:gd name="T22" fmla="*/ 587 w 920"/>
                <a:gd name="T23" fmla="*/ 191 h 873"/>
                <a:gd name="T24" fmla="*/ 563 w 920"/>
                <a:gd name="T25" fmla="*/ 121 h 873"/>
                <a:gd name="T26" fmla="*/ 477 w 920"/>
                <a:gd name="T27" fmla="*/ 69 h 873"/>
                <a:gd name="T28" fmla="*/ 447 w 920"/>
                <a:gd name="T29" fmla="*/ 43 h 873"/>
                <a:gd name="T30" fmla="*/ 397 w 920"/>
                <a:gd name="T31" fmla="*/ 26 h 873"/>
                <a:gd name="T32" fmla="*/ 331 w 920"/>
                <a:gd name="T33" fmla="*/ 16 h 873"/>
                <a:gd name="T34" fmla="*/ 297 w 920"/>
                <a:gd name="T35" fmla="*/ 7 h 873"/>
                <a:gd name="T36" fmla="*/ 269 w 920"/>
                <a:gd name="T37" fmla="*/ 35 h 873"/>
                <a:gd name="T38" fmla="*/ 219 w 920"/>
                <a:gd name="T39" fmla="*/ 104 h 873"/>
                <a:gd name="T40" fmla="*/ 181 w 920"/>
                <a:gd name="T41" fmla="*/ 134 h 873"/>
                <a:gd name="T42" fmla="*/ 175 w 920"/>
                <a:gd name="T43" fmla="*/ 206 h 873"/>
                <a:gd name="T44" fmla="*/ 155 w 920"/>
                <a:gd name="T45" fmla="*/ 356 h 873"/>
                <a:gd name="T46" fmla="*/ 93 w 920"/>
                <a:gd name="T47" fmla="*/ 394 h 873"/>
                <a:gd name="T48" fmla="*/ 45 w 920"/>
                <a:gd name="T49" fmla="*/ 431 h 873"/>
                <a:gd name="T50" fmla="*/ 23 w 920"/>
                <a:gd name="T51" fmla="*/ 505 h 873"/>
                <a:gd name="T52" fmla="*/ 63 w 920"/>
                <a:gd name="T53" fmla="*/ 539 h 873"/>
                <a:gd name="T54" fmla="*/ 93 w 920"/>
                <a:gd name="T55" fmla="*/ 569 h 873"/>
                <a:gd name="T56" fmla="*/ 133 w 920"/>
                <a:gd name="T57" fmla="*/ 623 h 873"/>
                <a:gd name="T58" fmla="*/ 153 w 920"/>
                <a:gd name="T59" fmla="*/ 668 h 873"/>
                <a:gd name="T60" fmla="*/ 149 w 920"/>
                <a:gd name="T61" fmla="*/ 723 h 873"/>
                <a:gd name="T62" fmla="*/ 119 w 920"/>
                <a:gd name="T63" fmla="*/ 805 h 873"/>
                <a:gd name="T64" fmla="*/ 117 w 920"/>
                <a:gd name="T65" fmla="*/ 858 h 873"/>
                <a:gd name="T66" fmla="*/ 205 w 920"/>
                <a:gd name="T67" fmla="*/ 915 h 873"/>
                <a:gd name="T68" fmla="*/ 269 w 920"/>
                <a:gd name="T69" fmla="*/ 913 h 873"/>
                <a:gd name="T70" fmla="*/ 357 w 920"/>
                <a:gd name="T71" fmla="*/ 851 h 873"/>
                <a:gd name="T72" fmla="*/ 375 w 920"/>
                <a:gd name="T73" fmla="*/ 687 h 873"/>
                <a:gd name="T74" fmla="*/ 415 w 920"/>
                <a:gd name="T75" fmla="*/ 623 h 873"/>
                <a:gd name="T76" fmla="*/ 491 w 920"/>
                <a:gd name="T77" fmla="*/ 594 h 873"/>
                <a:gd name="T78" fmla="*/ 523 w 920"/>
                <a:gd name="T79" fmla="*/ 583 h 873"/>
                <a:gd name="T80" fmla="*/ 573 w 920"/>
                <a:gd name="T81" fmla="*/ 659 h 873"/>
                <a:gd name="T82" fmla="*/ 607 w 920"/>
                <a:gd name="T83" fmla="*/ 725 h 873"/>
                <a:gd name="T84" fmla="*/ 651 w 920"/>
                <a:gd name="T85" fmla="*/ 740 h 873"/>
                <a:gd name="T86" fmla="*/ 735 w 920"/>
                <a:gd name="T87" fmla="*/ 716 h 873"/>
                <a:gd name="T88" fmla="*/ 805 w 920"/>
                <a:gd name="T89" fmla="*/ 723 h 873"/>
                <a:gd name="T90" fmla="*/ 917 w 920"/>
                <a:gd name="T91" fmla="*/ 702 h 8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0"/>
                <a:gd name="T139" fmla="*/ 0 h 873"/>
                <a:gd name="T140" fmla="*/ 920 w 920"/>
                <a:gd name="T141" fmla="*/ 873 h 87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0" h="873">
                  <a:moveTo>
                    <a:pt x="917" y="665"/>
                  </a:moveTo>
                  <a:cubicBezTo>
                    <a:pt x="914" y="661"/>
                    <a:pt x="912" y="657"/>
                    <a:pt x="909" y="653"/>
                  </a:cubicBezTo>
                  <a:cubicBezTo>
                    <a:pt x="906" y="649"/>
                    <a:pt x="897" y="645"/>
                    <a:pt x="897" y="645"/>
                  </a:cubicBezTo>
                  <a:cubicBezTo>
                    <a:pt x="893" y="633"/>
                    <a:pt x="893" y="621"/>
                    <a:pt x="889" y="609"/>
                  </a:cubicBezTo>
                  <a:cubicBezTo>
                    <a:pt x="887" y="592"/>
                    <a:pt x="888" y="577"/>
                    <a:pt x="873" y="567"/>
                  </a:cubicBezTo>
                  <a:cubicBezTo>
                    <a:pt x="868" y="551"/>
                    <a:pt x="876" y="570"/>
                    <a:pt x="865" y="559"/>
                  </a:cubicBezTo>
                  <a:cubicBezTo>
                    <a:pt x="864" y="558"/>
                    <a:pt x="861" y="545"/>
                    <a:pt x="861" y="545"/>
                  </a:cubicBezTo>
                  <a:cubicBezTo>
                    <a:pt x="860" y="534"/>
                    <a:pt x="860" y="516"/>
                    <a:pt x="853" y="505"/>
                  </a:cubicBezTo>
                  <a:cubicBezTo>
                    <a:pt x="845" y="494"/>
                    <a:pt x="835" y="482"/>
                    <a:pt x="831" y="469"/>
                  </a:cubicBezTo>
                  <a:cubicBezTo>
                    <a:pt x="830" y="464"/>
                    <a:pt x="830" y="458"/>
                    <a:pt x="829" y="453"/>
                  </a:cubicBezTo>
                  <a:cubicBezTo>
                    <a:pt x="828" y="449"/>
                    <a:pt x="825" y="441"/>
                    <a:pt x="825" y="441"/>
                  </a:cubicBezTo>
                  <a:cubicBezTo>
                    <a:pt x="824" y="427"/>
                    <a:pt x="829" y="411"/>
                    <a:pt x="821" y="399"/>
                  </a:cubicBezTo>
                  <a:cubicBezTo>
                    <a:pt x="817" y="393"/>
                    <a:pt x="803" y="385"/>
                    <a:pt x="803" y="385"/>
                  </a:cubicBezTo>
                  <a:cubicBezTo>
                    <a:pt x="791" y="348"/>
                    <a:pt x="805" y="303"/>
                    <a:pt x="783" y="269"/>
                  </a:cubicBezTo>
                  <a:cubicBezTo>
                    <a:pt x="771" y="273"/>
                    <a:pt x="775" y="273"/>
                    <a:pt x="753" y="269"/>
                  </a:cubicBezTo>
                  <a:cubicBezTo>
                    <a:pt x="749" y="268"/>
                    <a:pt x="741" y="265"/>
                    <a:pt x="741" y="265"/>
                  </a:cubicBezTo>
                  <a:cubicBezTo>
                    <a:pt x="735" y="255"/>
                    <a:pt x="693" y="259"/>
                    <a:pt x="685" y="259"/>
                  </a:cubicBezTo>
                  <a:cubicBezTo>
                    <a:pt x="663" y="252"/>
                    <a:pt x="677" y="256"/>
                    <a:pt x="643" y="251"/>
                  </a:cubicBezTo>
                  <a:cubicBezTo>
                    <a:pt x="635" y="246"/>
                    <a:pt x="632" y="241"/>
                    <a:pt x="623" y="239"/>
                  </a:cubicBezTo>
                  <a:cubicBezTo>
                    <a:pt x="617" y="233"/>
                    <a:pt x="615" y="228"/>
                    <a:pt x="607" y="225"/>
                  </a:cubicBezTo>
                  <a:cubicBezTo>
                    <a:pt x="606" y="223"/>
                    <a:pt x="605" y="221"/>
                    <a:pt x="603" y="219"/>
                  </a:cubicBezTo>
                  <a:cubicBezTo>
                    <a:pt x="601" y="218"/>
                    <a:pt x="598" y="218"/>
                    <a:pt x="597" y="217"/>
                  </a:cubicBezTo>
                  <a:cubicBezTo>
                    <a:pt x="594" y="214"/>
                    <a:pt x="590" y="203"/>
                    <a:pt x="589" y="199"/>
                  </a:cubicBezTo>
                  <a:cubicBezTo>
                    <a:pt x="588" y="193"/>
                    <a:pt x="589" y="187"/>
                    <a:pt x="587" y="181"/>
                  </a:cubicBezTo>
                  <a:cubicBezTo>
                    <a:pt x="585" y="176"/>
                    <a:pt x="579" y="169"/>
                    <a:pt x="579" y="169"/>
                  </a:cubicBezTo>
                  <a:cubicBezTo>
                    <a:pt x="574" y="151"/>
                    <a:pt x="583" y="122"/>
                    <a:pt x="563" y="115"/>
                  </a:cubicBezTo>
                  <a:cubicBezTo>
                    <a:pt x="549" y="95"/>
                    <a:pt x="521" y="94"/>
                    <a:pt x="499" y="93"/>
                  </a:cubicBezTo>
                  <a:cubicBezTo>
                    <a:pt x="495" y="82"/>
                    <a:pt x="487" y="71"/>
                    <a:pt x="477" y="65"/>
                  </a:cubicBezTo>
                  <a:cubicBezTo>
                    <a:pt x="474" y="57"/>
                    <a:pt x="466" y="53"/>
                    <a:pt x="459" y="49"/>
                  </a:cubicBezTo>
                  <a:cubicBezTo>
                    <a:pt x="455" y="47"/>
                    <a:pt x="447" y="41"/>
                    <a:pt x="447" y="41"/>
                  </a:cubicBezTo>
                  <a:cubicBezTo>
                    <a:pt x="444" y="32"/>
                    <a:pt x="429" y="20"/>
                    <a:pt x="419" y="17"/>
                  </a:cubicBezTo>
                  <a:cubicBezTo>
                    <a:pt x="412" y="22"/>
                    <a:pt x="406" y="24"/>
                    <a:pt x="397" y="25"/>
                  </a:cubicBezTo>
                  <a:cubicBezTo>
                    <a:pt x="388" y="26"/>
                    <a:pt x="369" y="29"/>
                    <a:pt x="369" y="29"/>
                  </a:cubicBezTo>
                  <a:cubicBezTo>
                    <a:pt x="335" y="27"/>
                    <a:pt x="347" y="31"/>
                    <a:pt x="331" y="15"/>
                  </a:cubicBezTo>
                  <a:cubicBezTo>
                    <a:pt x="328" y="7"/>
                    <a:pt x="325" y="6"/>
                    <a:pt x="317" y="3"/>
                  </a:cubicBezTo>
                  <a:cubicBezTo>
                    <a:pt x="300" y="9"/>
                    <a:pt x="327" y="0"/>
                    <a:pt x="297" y="7"/>
                  </a:cubicBezTo>
                  <a:cubicBezTo>
                    <a:pt x="293" y="8"/>
                    <a:pt x="285" y="11"/>
                    <a:pt x="285" y="11"/>
                  </a:cubicBezTo>
                  <a:cubicBezTo>
                    <a:pt x="279" y="20"/>
                    <a:pt x="278" y="27"/>
                    <a:pt x="269" y="33"/>
                  </a:cubicBezTo>
                  <a:cubicBezTo>
                    <a:pt x="260" y="47"/>
                    <a:pt x="255" y="56"/>
                    <a:pt x="241" y="65"/>
                  </a:cubicBezTo>
                  <a:cubicBezTo>
                    <a:pt x="239" y="72"/>
                    <a:pt x="226" y="95"/>
                    <a:pt x="219" y="99"/>
                  </a:cubicBezTo>
                  <a:cubicBezTo>
                    <a:pt x="210" y="113"/>
                    <a:pt x="207" y="111"/>
                    <a:pt x="193" y="119"/>
                  </a:cubicBezTo>
                  <a:cubicBezTo>
                    <a:pt x="189" y="121"/>
                    <a:pt x="181" y="127"/>
                    <a:pt x="181" y="127"/>
                  </a:cubicBezTo>
                  <a:cubicBezTo>
                    <a:pt x="176" y="141"/>
                    <a:pt x="179" y="135"/>
                    <a:pt x="173" y="145"/>
                  </a:cubicBezTo>
                  <a:cubicBezTo>
                    <a:pt x="169" y="161"/>
                    <a:pt x="170" y="179"/>
                    <a:pt x="175" y="195"/>
                  </a:cubicBezTo>
                  <a:cubicBezTo>
                    <a:pt x="172" y="214"/>
                    <a:pt x="164" y="231"/>
                    <a:pt x="161" y="251"/>
                  </a:cubicBezTo>
                  <a:cubicBezTo>
                    <a:pt x="160" y="290"/>
                    <a:pt x="157" y="304"/>
                    <a:pt x="155" y="337"/>
                  </a:cubicBezTo>
                  <a:cubicBezTo>
                    <a:pt x="154" y="351"/>
                    <a:pt x="161" y="382"/>
                    <a:pt x="141" y="389"/>
                  </a:cubicBezTo>
                  <a:cubicBezTo>
                    <a:pt x="119" y="385"/>
                    <a:pt x="113" y="375"/>
                    <a:pt x="93" y="373"/>
                  </a:cubicBezTo>
                  <a:cubicBezTo>
                    <a:pt x="81" y="365"/>
                    <a:pt x="67" y="367"/>
                    <a:pt x="55" y="375"/>
                  </a:cubicBezTo>
                  <a:cubicBezTo>
                    <a:pt x="51" y="387"/>
                    <a:pt x="52" y="398"/>
                    <a:pt x="45" y="409"/>
                  </a:cubicBezTo>
                  <a:cubicBezTo>
                    <a:pt x="41" y="424"/>
                    <a:pt x="28" y="424"/>
                    <a:pt x="15" y="427"/>
                  </a:cubicBezTo>
                  <a:cubicBezTo>
                    <a:pt x="0" y="442"/>
                    <a:pt x="6" y="467"/>
                    <a:pt x="23" y="479"/>
                  </a:cubicBezTo>
                  <a:cubicBezTo>
                    <a:pt x="33" y="494"/>
                    <a:pt x="27" y="496"/>
                    <a:pt x="45" y="501"/>
                  </a:cubicBezTo>
                  <a:cubicBezTo>
                    <a:pt x="52" y="503"/>
                    <a:pt x="63" y="511"/>
                    <a:pt x="63" y="511"/>
                  </a:cubicBezTo>
                  <a:cubicBezTo>
                    <a:pt x="67" y="522"/>
                    <a:pt x="70" y="524"/>
                    <a:pt x="81" y="531"/>
                  </a:cubicBezTo>
                  <a:cubicBezTo>
                    <a:pt x="85" y="534"/>
                    <a:pt x="93" y="539"/>
                    <a:pt x="93" y="539"/>
                  </a:cubicBezTo>
                  <a:cubicBezTo>
                    <a:pt x="100" y="560"/>
                    <a:pt x="102" y="565"/>
                    <a:pt x="125" y="571"/>
                  </a:cubicBezTo>
                  <a:cubicBezTo>
                    <a:pt x="130" y="578"/>
                    <a:pt x="131" y="583"/>
                    <a:pt x="133" y="591"/>
                  </a:cubicBezTo>
                  <a:cubicBezTo>
                    <a:pt x="136" y="619"/>
                    <a:pt x="130" y="601"/>
                    <a:pt x="141" y="615"/>
                  </a:cubicBezTo>
                  <a:cubicBezTo>
                    <a:pt x="145" y="621"/>
                    <a:pt x="153" y="633"/>
                    <a:pt x="153" y="633"/>
                  </a:cubicBezTo>
                  <a:cubicBezTo>
                    <a:pt x="150" y="653"/>
                    <a:pt x="148" y="645"/>
                    <a:pt x="143" y="659"/>
                  </a:cubicBezTo>
                  <a:cubicBezTo>
                    <a:pt x="144" y="668"/>
                    <a:pt x="148" y="676"/>
                    <a:pt x="149" y="685"/>
                  </a:cubicBezTo>
                  <a:cubicBezTo>
                    <a:pt x="150" y="699"/>
                    <a:pt x="141" y="716"/>
                    <a:pt x="137" y="729"/>
                  </a:cubicBezTo>
                  <a:cubicBezTo>
                    <a:pt x="136" y="744"/>
                    <a:pt x="135" y="758"/>
                    <a:pt x="119" y="763"/>
                  </a:cubicBezTo>
                  <a:cubicBezTo>
                    <a:pt x="110" y="777"/>
                    <a:pt x="113" y="770"/>
                    <a:pt x="109" y="781"/>
                  </a:cubicBezTo>
                  <a:cubicBezTo>
                    <a:pt x="111" y="796"/>
                    <a:pt x="109" y="802"/>
                    <a:pt x="117" y="813"/>
                  </a:cubicBezTo>
                  <a:cubicBezTo>
                    <a:pt x="122" y="843"/>
                    <a:pt x="122" y="841"/>
                    <a:pt x="149" y="845"/>
                  </a:cubicBezTo>
                  <a:cubicBezTo>
                    <a:pt x="163" y="866"/>
                    <a:pt x="182" y="865"/>
                    <a:pt x="205" y="867"/>
                  </a:cubicBezTo>
                  <a:cubicBezTo>
                    <a:pt x="212" y="869"/>
                    <a:pt x="225" y="873"/>
                    <a:pt x="225" y="873"/>
                  </a:cubicBezTo>
                  <a:cubicBezTo>
                    <a:pt x="260" y="871"/>
                    <a:pt x="249" y="872"/>
                    <a:pt x="269" y="865"/>
                  </a:cubicBezTo>
                  <a:cubicBezTo>
                    <a:pt x="276" y="855"/>
                    <a:pt x="285" y="837"/>
                    <a:pt x="297" y="833"/>
                  </a:cubicBezTo>
                  <a:cubicBezTo>
                    <a:pt x="311" y="819"/>
                    <a:pt x="339" y="819"/>
                    <a:pt x="357" y="807"/>
                  </a:cubicBezTo>
                  <a:cubicBezTo>
                    <a:pt x="358" y="775"/>
                    <a:pt x="359" y="679"/>
                    <a:pt x="363" y="653"/>
                  </a:cubicBezTo>
                  <a:cubicBezTo>
                    <a:pt x="364" y="649"/>
                    <a:pt x="371" y="652"/>
                    <a:pt x="375" y="651"/>
                  </a:cubicBezTo>
                  <a:cubicBezTo>
                    <a:pt x="379" y="640"/>
                    <a:pt x="383" y="615"/>
                    <a:pt x="391" y="607"/>
                  </a:cubicBezTo>
                  <a:cubicBezTo>
                    <a:pt x="398" y="600"/>
                    <a:pt x="408" y="598"/>
                    <a:pt x="415" y="591"/>
                  </a:cubicBezTo>
                  <a:cubicBezTo>
                    <a:pt x="425" y="561"/>
                    <a:pt x="439" y="570"/>
                    <a:pt x="475" y="567"/>
                  </a:cubicBezTo>
                  <a:cubicBezTo>
                    <a:pt x="480" y="566"/>
                    <a:pt x="487" y="567"/>
                    <a:pt x="491" y="563"/>
                  </a:cubicBezTo>
                  <a:cubicBezTo>
                    <a:pt x="497" y="557"/>
                    <a:pt x="493" y="552"/>
                    <a:pt x="503" y="549"/>
                  </a:cubicBezTo>
                  <a:cubicBezTo>
                    <a:pt x="503" y="549"/>
                    <a:pt x="521" y="552"/>
                    <a:pt x="523" y="553"/>
                  </a:cubicBezTo>
                  <a:cubicBezTo>
                    <a:pt x="529" y="557"/>
                    <a:pt x="530" y="562"/>
                    <a:pt x="539" y="565"/>
                  </a:cubicBezTo>
                  <a:cubicBezTo>
                    <a:pt x="555" y="589"/>
                    <a:pt x="538" y="618"/>
                    <a:pt x="573" y="625"/>
                  </a:cubicBezTo>
                  <a:cubicBezTo>
                    <a:pt x="589" y="636"/>
                    <a:pt x="583" y="660"/>
                    <a:pt x="597" y="669"/>
                  </a:cubicBezTo>
                  <a:cubicBezTo>
                    <a:pt x="600" y="677"/>
                    <a:pt x="599" y="682"/>
                    <a:pt x="607" y="687"/>
                  </a:cubicBezTo>
                  <a:cubicBezTo>
                    <a:pt x="620" y="684"/>
                    <a:pt x="624" y="682"/>
                    <a:pt x="635" y="689"/>
                  </a:cubicBezTo>
                  <a:cubicBezTo>
                    <a:pt x="640" y="696"/>
                    <a:pt x="644" y="696"/>
                    <a:pt x="651" y="701"/>
                  </a:cubicBezTo>
                  <a:cubicBezTo>
                    <a:pt x="673" y="700"/>
                    <a:pt x="693" y="695"/>
                    <a:pt x="715" y="693"/>
                  </a:cubicBezTo>
                  <a:cubicBezTo>
                    <a:pt x="720" y="688"/>
                    <a:pt x="728" y="682"/>
                    <a:pt x="735" y="679"/>
                  </a:cubicBezTo>
                  <a:cubicBezTo>
                    <a:pt x="739" y="677"/>
                    <a:pt x="747" y="675"/>
                    <a:pt x="747" y="675"/>
                  </a:cubicBezTo>
                  <a:cubicBezTo>
                    <a:pt x="772" y="677"/>
                    <a:pt x="783" y="682"/>
                    <a:pt x="805" y="685"/>
                  </a:cubicBezTo>
                  <a:cubicBezTo>
                    <a:pt x="847" y="682"/>
                    <a:pt x="867" y="678"/>
                    <a:pt x="915" y="677"/>
                  </a:cubicBezTo>
                  <a:cubicBezTo>
                    <a:pt x="920" y="669"/>
                    <a:pt x="920" y="673"/>
                    <a:pt x="917" y="665"/>
                  </a:cubicBezTo>
                  <a:close/>
                </a:path>
              </a:pathLst>
            </a:custGeom>
            <a:solidFill>
              <a:srgbClr val="339966"/>
            </a:solidFill>
            <a:ln w="9525">
              <a:noFill/>
              <a:round/>
              <a:headEnd/>
              <a:tailEnd/>
            </a:ln>
          </p:spPr>
          <p:txBody>
            <a:bodyPr/>
            <a:lstStyle/>
            <a:p>
              <a:pPr algn="r" rtl="1"/>
              <a:endParaRPr lang="en-US"/>
            </a:p>
          </p:txBody>
        </p:sp>
        <p:sp>
          <p:nvSpPr>
            <p:cNvPr id="23633" name="Text Box 22"/>
            <p:cNvSpPr txBox="1">
              <a:spLocks noChangeArrowheads="1"/>
            </p:cNvSpPr>
            <p:nvPr/>
          </p:nvSpPr>
          <p:spPr bwMode="auto">
            <a:xfrm>
              <a:off x="1584" y="2516"/>
              <a:ext cx="816" cy="250"/>
            </a:xfrm>
            <a:prstGeom prst="rect">
              <a:avLst/>
            </a:prstGeom>
            <a:noFill/>
            <a:ln w="9525">
              <a:noFill/>
              <a:miter lim="800000"/>
              <a:headEnd/>
              <a:tailEnd/>
            </a:ln>
          </p:spPr>
          <p:txBody>
            <a:bodyPr>
              <a:spAutoFit/>
            </a:bodyPr>
            <a:lstStyle/>
            <a:p>
              <a:pPr algn="ctr" rtl="1">
                <a:spcBef>
                  <a:spcPct val="50000"/>
                </a:spcBef>
              </a:pPr>
              <a:r>
                <a:rPr lang="en-US" sz="1000" b="1"/>
                <a:t>SOUTH</a:t>
              </a:r>
              <a:br>
                <a:rPr lang="en-US" sz="1000" b="1"/>
              </a:br>
              <a:r>
                <a:rPr lang="en-US" sz="1000" b="1"/>
                <a:t>DARFUR</a:t>
              </a:r>
            </a:p>
          </p:txBody>
        </p:sp>
      </p:grpSp>
      <p:grpSp>
        <p:nvGrpSpPr>
          <p:cNvPr id="30" name="Group 23"/>
          <p:cNvGrpSpPr>
            <a:grpSpLocks/>
          </p:cNvGrpSpPr>
          <p:nvPr/>
        </p:nvGrpSpPr>
        <p:grpSpPr bwMode="auto">
          <a:xfrm>
            <a:off x="5716588" y="3395663"/>
            <a:ext cx="1100137" cy="1404937"/>
            <a:chOff x="2268" y="2076"/>
            <a:chExt cx="693" cy="885"/>
          </a:xfrm>
        </p:grpSpPr>
        <p:sp>
          <p:nvSpPr>
            <p:cNvPr id="23630" name="Freeform 24"/>
            <p:cNvSpPr>
              <a:spLocks/>
            </p:cNvSpPr>
            <p:nvPr/>
          </p:nvSpPr>
          <p:spPr bwMode="auto">
            <a:xfrm>
              <a:off x="2366" y="2076"/>
              <a:ext cx="595" cy="885"/>
            </a:xfrm>
            <a:custGeom>
              <a:avLst/>
              <a:gdLst>
                <a:gd name="T0" fmla="*/ 566 w 595"/>
                <a:gd name="T1" fmla="*/ 684 h 885"/>
                <a:gd name="T2" fmla="*/ 518 w 595"/>
                <a:gd name="T3" fmla="*/ 652 h 885"/>
                <a:gd name="T4" fmla="*/ 462 w 595"/>
                <a:gd name="T5" fmla="*/ 622 h 885"/>
                <a:gd name="T6" fmla="*/ 448 w 595"/>
                <a:gd name="T7" fmla="*/ 586 h 885"/>
                <a:gd name="T8" fmla="*/ 466 w 595"/>
                <a:gd name="T9" fmla="*/ 576 h 885"/>
                <a:gd name="T10" fmla="*/ 428 w 595"/>
                <a:gd name="T11" fmla="*/ 468 h 885"/>
                <a:gd name="T12" fmla="*/ 410 w 595"/>
                <a:gd name="T13" fmla="*/ 416 h 885"/>
                <a:gd name="T14" fmla="*/ 424 w 595"/>
                <a:gd name="T15" fmla="*/ 340 h 885"/>
                <a:gd name="T16" fmla="*/ 472 w 595"/>
                <a:gd name="T17" fmla="*/ 274 h 885"/>
                <a:gd name="T18" fmla="*/ 488 w 595"/>
                <a:gd name="T19" fmla="*/ 250 h 885"/>
                <a:gd name="T20" fmla="*/ 460 w 595"/>
                <a:gd name="T21" fmla="*/ 202 h 885"/>
                <a:gd name="T22" fmla="*/ 418 w 595"/>
                <a:gd name="T23" fmla="*/ 146 h 885"/>
                <a:gd name="T24" fmla="*/ 386 w 595"/>
                <a:gd name="T25" fmla="*/ 114 h 885"/>
                <a:gd name="T26" fmla="*/ 354 w 595"/>
                <a:gd name="T27" fmla="*/ 82 h 885"/>
                <a:gd name="T28" fmla="*/ 288 w 595"/>
                <a:gd name="T29" fmla="*/ 40 h 885"/>
                <a:gd name="T30" fmla="*/ 126 w 595"/>
                <a:gd name="T31" fmla="*/ 4 h 885"/>
                <a:gd name="T32" fmla="*/ 82 w 595"/>
                <a:gd name="T33" fmla="*/ 44 h 885"/>
                <a:gd name="T34" fmla="*/ 88 w 595"/>
                <a:gd name="T35" fmla="*/ 126 h 885"/>
                <a:gd name="T36" fmla="*/ 58 w 595"/>
                <a:gd name="T37" fmla="*/ 150 h 885"/>
                <a:gd name="T38" fmla="*/ 30 w 595"/>
                <a:gd name="T39" fmla="*/ 200 h 885"/>
                <a:gd name="T40" fmla="*/ 16 w 595"/>
                <a:gd name="T41" fmla="*/ 286 h 885"/>
                <a:gd name="T42" fmla="*/ 10 w 595"/>
                <a:gd name="T43" fmla="*/ 318 h 885"/>
                <a:gd name="T44" fmla="*/ 30 w 595"/>
                <a:gd name="T45" fmla="*/ 412 h 885"/>
                <a:gd name="T46" fmla="*/ 38 w 595"/>
                <a:gd name="T47" fmla="*/ 450 h 885"/>
                <a:gd name="T48" fmla="*/ 50 w 595"/>
                <a:gd name="T49" fmla="*/ 530 h 885"/>
                <a:gd name="T50" fmla="*/ 74 w 595"/>
                <a:gd name="T51" fmla="*/ 608 h 885"/>
                <a:gd name="T52" fmla="*/ 114 w 595"/>
                <a:gd name="T53" fmla="*/ 710 h 885"/>
                <a:gd name="T54" fmla="*/ 144 w 595"/>
                <a:gd name="T55" fmla="*/ 788 h 885"/>
                <a:gd name="T56" fmla="*/ 170 w 595"/>
                <a:gd name="T57" fmla="*/ 822 h 885"/>
                <a:gd name="T58" fmla="*/ 190 w 595"/>
                <a:gd name="T59" fmla="*/ 840 h 885"/>
                <a:gd name="T60" fmla="*/ 224 w 595"/>
                <a:gd name="T61" fmla="*/ 866 h 885"/>
                <a:gd name="T62" fmla="*/ 248 w 595"/>
                <a:gd name="T63" fmla="*/ 882 h 885"/>
                <a:gd name="T64" fmla="*/ 352 w 595"/>
                <a:gd name="T65" fmla="*/ 864 h 885"/>
                <a:gd name="T66" fmla="*/ 470 w 595"/>
                <a:gd name="T67" fmla="*/ 786 h 885"/>
                <a:gd name="T68" fmla="*/ 588 w 595"/>
                <a:gd name="T69" fmla="*/ 716 h 8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5"/>
                <a:gd name="T106" fmla="*/ 0 h 885"/>
                <a:gd name="T107" fmla="*/ 595 w 595"/>
                <a:gd name="T108" fmla="*/ 885 h 8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5" h="885">
                  <a:moveTo>
                    <a:pt x="590" y="692"/>
                  </a:moveTo>
                  <a:cubicBezTo>
                    <a:pt x="582" y="686"/>
                    <a:pt x="576" y="686"/>
                    <a:pt x="566" y="684"/>
                  </a:cubicBezTo>
                  <a:cubicBezTo>
                    <a:pt x="563" y="680"/>
                    <a:pt x="552" y="669"/>
                    <a:pt x="548" y="666"/>
                  </a:cubicBezTo>
                  <a:cubicBezTo>
                    <a:pt x="544" y="653"/>
                    <a:pt x="531" y="654"/>
                    <a:pt x="518" y="652"/>
                  </a:cubicBezTo>
                  <a:cubicBezTo>
                    <a:pt x="508" y="637"/>
                    <a:pt x="510" y="639"/>
                    <a:pt x="492" y="636"/>
                  </a:cubicBezTo>
                  <a:cubicBezTo>
                    <a:pt x="483" y="630"/>
                    <a:pt x="471" y="628"/>
                    <a:pt x="462" y="622"/>
                  </a:cubicBezTo>
                  <a:cubicBezTo>
                    <a:pt x="458" y="619"/>
                    <a:pt x="450" y="614"/>
                    <a:pt x="450" y="614"/>
                  </a:cubicBezTo>
                  <a:cubicBezTo>
                    <a:pt x="447" y="605"/>
                    <a:pt x="443" y="596"/>
                    <a:pt x="448" y="586"/>
                  </a:cubicBezTo>
                  <a:cubicBezTo>
                    <a:pt x="449" y="584"/>
                    <a:pt x="452" y="585"/>
                    <a:pt x="454" y="584"/>
                  </a:cubicBezTo>
                  <a:cubicBezTo>
                    <a:pt x="458" y="582"/>
                    <a:pt x="466" y="576"/>
                    <a:pt x="466" y="576"/>
                  </a:cubicBezTo>
                  <a:cubicBezTo>
                    <a:pt x="473" y="555"/>
                    <a:pt x="479" y="527"/>
                    <a:pt x="460" y="514"/>
                  </a:cubicBezTo>
                  <a:cubicBezTo>
                    <a:pt x="457" y="498"/>
                    <a:pt x="440" y="480"/>
                    <a:pt x="428" y="468"/>
                  </a:cubicBezTo>
                  <a:cubicBezTo>
                    <a:pt x="425" y="459"/>
                    <a:pt x="426" y="449"/>
                    <a:pt x="422" y="440"/>
                  </a:cubicBezTo>
                  <a:cubicBezTo>
                    <a:pt x="418" y="432"/>
                    <a:pt x="413" y="425"/>
                    <a:pt x="410" y="416"/>
                  </a:cubicBezTo>
                  <a:cubicBezTo>
                    <a:pt x="411" y="393"/>
                    <a:pt x="408" y="370"/>
                    <a:pt x="412" y="348"/>
                  </a:cubicBezTo>
                  <a:cubicBezTo>
                    <a:pt x="413" y="343"/>
                    <a:pt x="424" y="340"/>
                    <a:pt x="424" y="340"/>
                  </a:cubicBezTo>
                  <a:cubicBezTo>
                    <a:pt x="427" y="329"/>
                    <a:pt x="428" y="322"/>
                    <a:pt x="438" y="316"/>
                  </a:cubicBezTo>
                  <a:cubicBezTo>
                    <a:pt x="443" y="301"/>
                    <a:pt x="456" y="279"/>
                    <a:pt x="472" y="274"/>
                  </a:cubicBezTo>
                  <a:cubicBezTo>
                    <a:pt x="476" y="268"/>
                    <a:pt x="480" y="262"/>
                    <a:pt x="484" y="256"/>
                  </a:cubicBezTo>
                  <a:cubicBezTo>
                    <a:pt x="485" y="254"/>
                    <a:pt x="488" y="250"/>
                    <a:pt x="488" y="250"/>
                  </a:cubicBezTo>
                  <a:cubicBezTo>
                    <a:pt x="486" y="240"/>
                    <a:pt x="487" y="235"/>
                    <a:pt x="478" y="232"/>
                  </a:cubicBezTo>
                  <a:cubicBezTo>
                    <a:pt x="475" y="222"/>
                    <a:pt x="467" y="209"/>
                    <a:pt x="460" y="202"/>
                  </a:cubicBezTo>
                  <a:cubicBezTo>
                    <a:pt x="457" y="192"/>
                    <a:pt x="452" y="186"/>
                    <a:pt x="444" y="180"/>
                  </a:cubicBezTo>
                  <a:cubicBezTo>
                    <a:pt x="439" y="166"/>
                    <a:pt x="430" y="154"/>
                    <a:pt x="418" y="146"/>
                  </a:cubicBezTo>
                  <a:cubicBezTo>
                    <a:pt x="409" y="132"/>
                    <a:pt x="414" y="137"/>
                    <a:pt x="404" y="130"/>
                  </a:cubicBezTo>
                  <a:cubicBezTo>
                    <a:pt x="401" y="125"/>
                    <a:pt x="391" y="116"/>
                    <a:pt x="386" y="114"/>
                  </a:cubicBezTo>
                  <a:cubicBezTo>
                    <a:pt x="384" y="108"/>
                    <a:pt x="376" y="100"/>
                    <a:pt x="370" y="98"/>
                  </a:cubicBezTo>
                  <a:cubicBezTo>
                    <a:pt x="364" y="92"/>
                    <a:pt x="362" y="85"/>
                    <a:pt x="354" y="82"/>
                  </a:cubicBezTo>
                  <a:cubicBezTo>
                    <a:pt x="351" y="73"/>
                    <a:pt x="344" y="65"/>
                    <a:pt x="336" y="62"/>
                  </a:cubicBezTo>
                  <a:cubicBezTo>
                    <a:pt x="322" y="48"/>
                    <a:pt x="307" y="46"/>
                    <a:pt x="288" y="40"/>
                  </a:cubicBezTo>
                  <a:cubicBezTo>
                    <a:pt x="245" y="26"/>
                    <a:pt x="248" y="22"/>
                    <a:pt x="196" y="20"/>
                  </a:cubicBezTo>
                  <a:cubicBezTo>
                    <a:pt x="167" y="1"/>
                    <a:pt x="172" y="6"/>
                    <a:pt x="126" y="4"/>
                  </a:cubicBezTo>
                  <a:cubicBezTo>
                    <a:pt x="109" y="1"/>
                    <a:pt x="99" y="0"/>
                    <a:pt x="80" y="2"/>
                  </a:cubicBezTo>
                  <a:cubicBezTo>
                    <a:pt x="74" y="8"/>
                    <a:pt x="80" y="28"/>
                    <a:pt x="82" y="44"/>
                  </a:cubicBezTo>
                  <a:cubicBezTo>
                    <a:pt x="84" y="60"/>
                    <a:pt x="89" y="82"/>
                    <a:pt x="90" y="96"/>
                  </a:cubicBezTo>
                  <a:cubicBezTo>
                    <a:pt x="89" y="106"/>
                    <a:pt x="91" y="117"/>
                    <a:pt x="88" y="126"/>
                  </a:cubicBezTo>
                  <a:cubicBezTo>
                    <a:pt x="86" y="131"/>
                    <a:pt x="76" y="134"/>
                    <a:pt x="76" y="134"/>
                  </a:cubicBezTo>
                  <a:cubicBezTo>
                    <a:pt x="73" y="139"/>
                    <a:pt x="63" y="148"/>
                    <a:pt x="58" y="150"/>
                  </a:cubicBezTo>
                  <a:cubicBezTo>
                    <a:pt x="56" y="162"/>
                    <a:pt x="52" y="175"/>
                    <a:pt x="42" y="182"/>
                  </a:cubicBezTo>
                  <a:cubicBezTo>
                    <a:pt x="39" y="190"/>
                    <a:pt x="34" y="193"/>
                    <a:pt x="30" y="200"/>
                  </a:cubicBezTo>
                  <a:cubicBezTo>
                    <a:pt x="26" y="207"/>
                    <a:pt x="27" y="216"/>
                    <a:pt x="24" y="224"/>
                  </a:cubicBezTo>
                  <a:cubicBezTo>
                    <a:pt x="21" y="288"/>
                    <a:pt x="26" y="257"/>
                    <a:pt x="16" y="286"/>
                  </a:cubicBezTo>
                  <a:cubicBezTo>
                    <a:pt x="15" y="293"/>
                    <a:pt x="15" y="299"/>
                    <a:pt x="14" y="306"/>
                  </a:cubicBezTo>
                  <a:cubicBezTo>
                    <a:pt x="13" y="310"/>
                    <a:pt x="10" y="318"/>
                    <a:pt x="10" y="318"/>
                  </a:cubicBezTo>
                  <a:cubicBezTo>
                    <a:pt x="8" y="339"/>
                    <a:pt x="0" y="374"/>
                    <a:pt x="16" y="390"/>
                  </a:cubicBezTo>
                  <a:cubicBezTo>
                    <a:pt x="19" y="399"/>
                    <a:pt x="23" y="407"/>
                    <a:pt x="30" y="412"/>
                  </a:cubicBezTo>
                  <a:cubicBezTo>
                    <a:pt x="31" y="419"/>
                    <a:pt x="32" y="430"/>
                    <a:pt x="34" y="438"/>
                  </a:cubicBezTo>
                  <a:cubicBezTo>
                    <a:pt x="35" y="442"/>
                    <a:pt x="38" y="450"/>
                    <a:pt x="38" y="450"/>
                  </a:cubicBezTo>
                  <a:cubicBezTo>
                    <a:pt x="37" y="458"/>
                    <a:pt x="33" y="478"/>
                    <a:pt x="36" y="488"/>
                  </a:cubicBezTo>
                  <a:cubicBezTo>
                    <a:pt x="38" y="505"/>
                    <a:pt x="36" y="520"/>
                    <a:pt x="50" y="530"/>
                  </a:cubicBezTo>
                  <a:cubicBezTo>
                    <a:pt x="53" y="539"/>
                    <a:pt x="61" y="542"/>
                    <a:pt x="64" y="552"/>
                  </a:cubicBezTo>
                  <a:cubicBezTo>
                    <a:pt x="65" y="563"/>
                    <a:pt x="59" y="598"/>
                    <a:pt x="74" y="608"/>
                  </a:cubicBezTo>
                  <a:cubicBezTo>
                    <a:pt x="78" y="619"/>
                    <a:pt x="76" y="629"/>
                    <a:pt x="86" y="636"/>
                  </a:cubicBezTo>
                  <a:cubicBezTo>
                    <a:pt x="98" y="660"/>
                    <a:pt x="95" y="691"/>
                    <a:pt x="114" y="710"/>
                  </a:cubicBezTo>
                  <a:cubicBezTo>
                    <a:pt x="118" y="721"/>
                    <a:pt x="122" y="731"/>
                    <a:pt x="128" y="740"/>
                  </a:cubicBezTo>
                  <a:cubicBezTo>
                    <a:pt x="129" y="760"/>
                    <a:pt x="125" y="779"/>
                    <a:pt x="144" y="788"/>
                  </a:cubicBezTo>
                  <a:cubicBezTo>
                    <a:pt x="153" y="802"/>
                    <a:pt x="148" y="797"/>
                    <a:pt x="158" y="804"/>
                  </a:cubicBezTo>
                  <a:cubicBezTo>
                    <a:pt x="162" y="810"/>
                    <a:pt x="164" y="818"/>
                    <a:pt x="170" y="822"/>
                  </a:cubicBezTo>
                  <a:cubicBezTo>
                    <a:pt x="174" y="825"/>
                    <a:pt x="182" y="830"/>
                    <a:pt x="182" y="830"/>
                  </a:cubicBezTo>
                  <a:cubicBezTo>
                    <a:pt x="187" y="845"/>
                    <a:pt x="180" y="827"/>
                    <a:pt x="190" y="840"/>
                  </a:cubicBezTo>
                  <a:cubicBezTo>
                    <a:pt x="198" y="850"/>
                    <a:pt x="185" y="842"/>
                    <a:pt x="196" y="852"/>
                  </a:cubicBezTo>
                  <a:cubicBezTo>
                    <a:pt x="204" y="859"/>
                    <a:pt x="214" y="863"/>
                    <a:pt x="224" y="866"/>
                  </a:cubicBezTo>
                  <a:cubicBezTo>
                    <a:pt x="230" y="870"/>
                    <a:pt x="236" y="874"/>
                    <a:pt x="242" y="878"/>
                  </a:cubicBezTo>
                  <a:cubicBezTo>
                    <a:pt x="244" y="879"/>
                    <a:pt x="248" y="882"/>
                    <a:pt x="248" y="882"/>
                  </a:cubicBezTo>
                  <a:cubicBezTo>
                    <a:pt x="269" y="881"/>
                    <a:pt x="290" y="885"/>
                    <a:pt x="310" y="878"/>
                  </a:cubicBezTo>
                  <a:cubicBezTo>
                    <a:pt x="324" y="873"/>
                    <a:pt x="337" y="867"/>
                    <a:pt x="352" y="864"/>
                  </a:cubicBezTo>
                  <a:cubicBezTo>
                    <a:pt x="361" y="826"/>
                    <a:pt x="377" y="794"/>
                    <a:pt x="418" y="786"/>
                  </a:cubicBezTo>
                  <a:cubicBezTo>
                    <a:pt x="428" y="787"/>
                    <a:pt x="464" y="792"/>
                    <a:pt x="470" y="786"/>
                  </a:cubicBezTo>
                  <a:cubicBezTo>
                    <a:pt x="478" y="779"/>
                    <a:pt x="467" y="753"/>
                    <a:pt x="478" y="742"/>
                  </a:cubicBezTo>
                  <a:cubicBezTo>
                    <a:pt x="497" y="723"/>
                    <a:pt x="561" y="718"/>
                    <a:pt x="588" y="716"/>
                  </a:cubicBezTo>
                  <a:cubicBezTo>
                    <a:pt x="595" y="705"/>
                    <a:pt x="592" y="712"/>
                    <a:pt x="590" y="692"/>
                  </a:cubicBezTo>
                  <a:close/>
                </a:path>
              </a:pathLst>
            </a:custGeom>
            <a:solidFill>
              <a:srgbClr val="FF4F25"/>
            </a:solidFill>
            <a:ln w="9525">
              <a:noFill/>
              <a:round/>
              <a:headEnd/>
              <a:tailEnd/>
            </a:ln>
          </p:spPr>
          <p:txBody>
            <a:bodyPr/>
            <a:lstStyle/>
            <a:p>
              <a:pPr algn="r" rtl="1"/>
              <a:endParaRPr lang="en-US"/>
            </a:p>
          </p:txBody>
        </p:sp>
        <p:sp>
          <p:nvSpPr>
            <p:cNvPr id="23631" name="Text Box 25"/>
            <p:cNvSpPr txBox="1">
              <a:spLocks noChangeArrowheads="1"/>
            </p:cNvSpPr>
            <p:nvPr/>
          </p:nvSpPr>
          <p:spPr bwMode="auto">
            <a:xfrm>
              <a:off x="2268" y="2190"/>
              <a:ext cx="672" cy="230"/>
            </a:xfrm>
            <a:prstGeom prst="rect">
              <a:avLst/>
            </a:prstGeom>
            <a:noFill/>
            <a:ln w="9525">
              <a:noFill/>
              <a:miter lim="800000"/>
              <a:headEnd/>
              <a:tailEnd/>
            </a:ln>
          </p:spPr>
          <p:txBody>
            <a:bodyPr>
              <a:spAutoFit/>
            </a:bodyPr>
            <a:lstStyle/>
            <a:p>
              <a:pPr algn="ctr" rtl="1">
                <a:spcBef>
                  <a:spcPct val="50000"/>
                </a:spcBef>
              </a:pPr>
              <a:r>
                <a:rPr lang="en-US" sz="900" b="1"/>
                <a:t>WEST</a:t>
              </a:r>
              <a:br>
                <a:rPr lang="en-US" sz="900" b="1"/>
              </a:br>
              <a:r>
                <a:rPr lang="en-US" sz="900" b="1"/>
                <a:t> KORDOFAN</a:t>
              </a:r>
            </a:p>
          </p:txBody>
        </p:sp>
      </p:grpSp>
      <p:grpSp>
        <p:nvGrpSpPr>
          <p:cNvPr id="33" name="Group 26"/>
          <p:cNvGrpSpPr>
            <a:grpSpLocks/>
          </p:cNvGrpSpPr>
          <p:nvPr/>
        </p:nvGrpSpPr>
        <p:grpSpPr bwMode="auto">
          <a:xfrm>
            <a:off x="6450013" y="3762375"/>
            <a:ext cx="1066800" cy="882650"/>
            <a:chOff x="2730" y="2307"/>
            <a:chExt cx="672" cy="556"/>
          </a:xfrm>
        </p:grpSpPr>
        <p:sp>
          <p:nvSpPr>
            <p:cNvPr id="23628" name="Freeform 27"/>
            <p:cNvSpPr>
              <a:spLocks/>
            </p:cNvSpPr>
            <p:nvPr/>
          </p:nvSpPr>
          <p:spPr bwMode="auto">
            <a:xfrm>
              <a:off x="2761" y="2307"/>
              <a:ext cx="599" cy="556"/>
            </a:xfrm>
            <a:custGeom>
              <a:avLst/>
              <a:gdLst>
                <a:gd name="T0" fmla="*/ 585 w 599"/>
                <a:gd name="T1" fmla="*/ 291 h 556"/>
                <a:gd name="T2" fmla="*/ 577 w 599"/>
                <a:gd name="T3" fmla="*/ 265 h 556"/>
                <a:gd name="T4" fmla="*/ 557 w 599"/>
                <a:gd name="T5" fmla="*/ 165 h 556"/>
                <a:gd name="T6" fmla="*/ 537 w 599"/>
                <a:gd name="T7" fmla="*/ 149 h 556"/>
                <a:gd name="T8" fmla="*/ 535 w 599"/>
                <a:gd name="T9" fmla="*/ 143 h 556"/>
                <a:gd name="T10" fmla="*/ 533 w 599"/>
                <a:gd name="T11" fmla="*/ 133 h 556"/>
                <a:gd name="T12" fmla="*/ 511 w 599"/>
                <a:gd name="T13" fmla="*/ 113 h 556"/>
                <a:gd name="T14" fmla="*/ 477 w 599"/>
                <a:gd name="T15" fmla="*/ 81 h 556"/>
                <a:gd name="T16" fmla="*/ 469 w 599"/>
                <a:gd name="T17" fmla="*/ 33 h 556"/>
                <a:gd name="T18" fmla="*/ 441 w 599"/>
                <a:gd name="T19" fmla="*/ 17 h 556"/>
                <a:gd name="T20" fmla="*/ 323 w 599"/>
                <a:gd name="T21" fmla="*/ 25 h 556"/>
                <a:gd name="T22" fmla="*/ 307 w 599"/>
                <a:gd name="T23" fmla="*/ 39 h 556"/>
                <a:gd name="T24" fmla="*/ 279 w 599"/>
                <a:gd name="T25" fmla="*/ 71 h 556"/>
                <a:gd name="T26" fmla="*/ 267 w 599"/>
                <a:gd name="T27" fmla="*/ 79 h 556"/>
                <a:gd name="T28" fmla="*/ 251 w 599"/>
                <a:gd name="T29" fmla="*/ 85 h 556"/>
                <a:gd name="T30" fmla="*/ 191 w 599"/>
                <a:gd name="T31" fmla="*/ 47 h 556"/>
                <a:gd name="T32" fmla="*/ 177 w 599"/>
                <a:gd name="T33" fmla="*/ 33 h 556"/>
                <a:gd name="T34" fmla="*/ 163 w 599"/>
                <a:gd name="T35" fmla="*/ 21 h 556"/>
                <a:gd name="T36" fmla="*/ 101 w 599"/>
                <a:gd name="T37" fmla="*/ 15 h 556"/>
                <a:gd name="T38" fmla="*/ 77 w 599"/>
                <a:gd name="T39" fmla="*/ 27 h 556"/>
                <a:gd name="T40" fmla="*/ 71 w 599"/>
                <a:gd name="T41" fmla="*/ 31 h 556"/>
                <a:gd name="T42" fmla="*/ 53 w 599"/>
                <a:gd name="T43" fmla="*/ 57 h 556"/>
                <a:gd name="T44" fmla="*/ 25 w 599"/>
                <a:gd name="T45" fmla="*/ 75 h 556"/>
                <a:gd name="T46" fmla="*/ 9 w 599"/>
                <a:gd name="T47" fmla="*/ 105 h 556"/>
                <a:gd name="T48" fmla="*/ 7 w 599"/>
                <a:gd name="T49" fmla="*/ 157 h 556"/>
                <a:gd name="T50" fmla="*/ 27 w 599"/>
                <a:gd name="T51" fmla="*/ 229 h 556"/>
                <a:gd name="T52" fmla="*/ 37 w 599"/>
                <a:gd name="T53" fmla="*/ 259 h 556"/>
                <a:gd name="T54" fmla="*/ 49 w 599"/>
                <a:gd name="T55" fmla="*/ 267 h 556"/>
                <a:gd name="T56" fmla="*/ 63 w 599"/>
                <a:gd name="T57" fmla="*/ 289 h 556"/>
                <a:gd name="T58" fmla="*/ 69 w 599"/>
                <a:gd name="T59" fmla="*/ 315 h 556"/>
                <a:gd name="T60" fmla="*/ 45 w 599"/>
                <a:gd name="T61" fmla="*/ 349 h 556"/>
                <a:gd name="T62" fmla="*/ 97 w 599"/>
                <a:gd name="T63" fmla="*/ 409 h 556"/>
                <a:gd name="T64" fmla="*/ 111 w 599"/>
                <a:gd name="T65" fmla="*/ 413 h 556"/>
                <a:gd name="T66" fmla="*/ 117 w 599"/>
                <a:gd name="T67" fmla="*/ 425 h 556"/>
                <a:gd name="T68" fmla="*/ 149 w 599"/>
                <a:gd name="T69" fmla="*/ 431 h 556"/>
                <a:gd name="T70" fmla="*/ 173 w 599"/>
                <a:gd name="T71" fmla="*/ 457 h 556"/>
                <a:gd name="T72" fmla="*/ 197 w 599"/>
                <a:gd name="T73" fmla="*/ 463 h 556"/>
                <a:gd name="T74" fmla="*/ 219 w 599"/>
                <a:gd name="T75" fmla="*/ 477 h 556"/>
                <a:gd name="T76" fmla="*/ 225 w 599"/>
                <a:gd name="T77" fmla="*/ 479 h 556"/>
                <a:gd name="T78" fmla="*/ 257 w 599"/>
                <a:gd name="T79" fmla="*/ 505 h 556"/>
                <a:gd name="T80" fmla="*/ 269 w 599"/>
                <a:gd name="T81" fmla="*/ 513 h 556"/>
                <a:gd name="T82" fmla="*/ 289 w 599"/>
                <a:gd name="T83" fmla="*/ 533 h 556"/>
                <a:gd name="T84" fmla="*/ 309 w 599"/>
                <a:gd name="T85" fmla="*/ 549 h 556"/>
                <a:gd name="T86" fmla="*/ 321 w 599"/>
                <a:gd name="T87" fmla="*/ 553 h 556"/>
                <a:gd name="T88" fmla="*/ 379 w 599"/>
                <a:gd name="T89" fmla="*/ 547 h 556"/>
                <a:gd name="T90" fmla="*/ 391 w 599"/>
                <a:gd name="T91" fmla="*/ 537 h 556"/>
                <a:gd name="T92" fmla="*/ 403 w 599"/>
                <a:gd name="T93" fmla="*/ 533 h 556"/>
                <a:gd name="T94" fmla="*/ 421 w 599"/>
                <a:gd name="T95" fmla="*/ 519 h 556"/>
                <a:gd name="T96" fmla="*/ 449 w 599"/>
                <a:gd name="T97" fmla="*/ 481 h 556"/>
                <a:gd name="T98" fmla="*/ 479 w 599"/>
                <a:gd name="T99" fmla="*/ 463 h 556"/>
                <a:gd name="T100" fmla="*/ 503 w 599"/>
                <a:gd name="T101" fmla="*/ 421 h 556"/>
                <a:gd name="T102" fmla="*/ 503 w 599"/>
                <a:gd name="T103" fmla="*/ 401 h 556"/>
                <a:gd name="T104" fmla="*/ 507 w 599"/>
                <a:gd name="T105" fmla="*/ 395 h 556"/>
                <a:gd name="T106" fmla="*/ 523 w 599"/>
                <a:gd name="T107" fmla="*/ 373 h 556"/>
                <a:gd name="T108" fmla="*/ 521 w 599"/>
                <a:gd name="T109" fmla="*/ 363 h 556"/>
                <a:gd name="T110" fmla="*/ 541 w 599"/>
                <a:gd name="T111" fmla="*/ 359 h 556"/>
                <a:gd name="T112" fmla="*/ 531 w 599"/>
                <a:gd name="T113" fmla="*/ 355 h 556"/>
                <a:gd name="T114" fmla="*/ 569 w 599"/>
                <a:gd name="T115" fmla="*/ 323 h 556"/>
                <a:gd name="T116" fmla="*/ 575 w 599"/>
                <a:gd name="T117" fmla="*/ 313 h 556"/>
                <a:gd name="T118" fmla="*/ 583 w 599"/>
                <a:gd name="T119" fmla="*/ 293 h 556"/>
                <a:gd name="T120" fmla="*/ 585 w 599"/>
                <a:gd name="T121" fmla="*/ 291 h 5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9"/>
                <a:gd name="T184" fmla="*/ 0 h 556"/>
                <a:gd name="T185" fmla="*/ 599 w 599"/>
                <a:gd name="T186" fmla="*/ 556 h 5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9" h="556">
                  <a:moveTo>
                    <a:pt x="585" y="291"/>
                  </a:moveTo>
                  <a:cubicBezTo>
                    <a:pt x="583" y="279"/>
                    <a:pt x="583" y="274"/>
                    <a:pt x="577" y="265"/>
                  </a:cubicBezTo>
                  <a:cubicBezTo>
                    <a:pt x="576" y="212"/>
                    <a:pt x="599" y="179"/>
                    <a:pt x="557" y="165"/>
                  </a:cubicBezTo>
                  <a:cubicBezTo>
                    <a:pt x="552" y="160"/>
                    <a:pt x="542" y="151"/>
                    <a:pt x="537" y="149"/>
                  </a:cubicBezTo>
                  <a:cubicBezTo>
                    <a:pt x="536" y="147"/>
                    <a:pt x="536" y="144"/>
                    <a:pt x="535" y="143"/>
                  </a:cubicBezTo>
                  <a:cubicBezTo>
                    <a:pt x="534" y="142"/>
                    <a:pt x="534" y="135"/>
                    <a:pt x="533" y="133"/>
                  </a:cubicBezTo>
                  <a:cubicBezTo>
                    <a:pt x="523" y="119"/>
                    <a:pt x="526" y="123"/>
                    <a:pt x="511" y="113"/>
                  </a:cubicBezTo>
                  <a:cubicBezTo>
                    <a:pt x="507" y="101"/>
                    <a:pt x="490" y="85"/>
                    <a:pt x="477" y="81"/>
                  </a:cubicBezTo>
                  <a:cubicBezTo>
                    <a:pt x="466" y="64"/>
                    <a:pt x="473" y="58"/>
                    <a:pt x="469" y="33"/>
                  </a:cubicBezTo>
                  <a:cubicBezTo>
                    <a:pt x="467" y="22"/>
                    <a:pt x="441" y="17"/>
                    <a:pt x="441" y="17"/>
                  </a:cubicBezTo>
                  <a:cubicBezTo>
                    <a:pt x="403" y="20"/>
                    <a:pt x="354" y="4"/>
                    <a:pt x="323" y="25"/>
                  </a:cubicBezTo>
                  <a:cubicBezTo>
                    <a:pt x="319" y="31"/>
                    <a:pt x="307" y="39"/>
                    <a:pt x="307" y="39"/>
                  </a:cubicBezTo>
                  <a:cubicBezTo>
                    <a:pt x="302" y="53"/>
                    <a:pt x="291" y="63"/>
                    <a:pt x="279" y="71"/>
                  </a:cubicBezTo>
                  <a:cubicBezTo>
                    <a:pt x="275" y="74"/>
                    <a:pt x="267" y="79"/>
                    <a:pt x="267" y="79"/>
                  </a:cubicBezTo>
                  <a:cubicBezTo>
                    <a:pt x="262" y="87"/>
                    <a:pt x="260" y="88"/>
                    <a:pt x="251" y="85"/>
                  </a:cubicBezTo>
                  <a:cubicBezTo>
                    <a:pt x="242" y="59"/>
                    <a:pt x="216" y="51"/>
                    <a:pt x="191" y="47"/>
                  </a:cubicBezTo>
                  <a:cubicBezTo>
                    <a:pt x="185" y="41"/>
                    <a:pt x="185" y="36"/>
                    <a:pt x="177" y="33"/>
                  </a:cubicBezTo>
                  <a:cubicBezTo>
                    <a:pt x="174" y="25"/>
                    <a:pt x="171" y="24"/>
                    <a:pt x="163" y="21"/>
                  </a:cubicBezTo>
                  <a:cubicBezTo>
                    <a:pt x="156" y="0"/>
                    <a:pt x="109" y="15"/>
                    <a:pt x="101" y="15"/>
                  </a:cubicBezTo>
                  <a:cubicBezTo>
                    <a:pt x="84" y="21"/>
                    <a:pt x="93" y="17"/>
                    <a:pt x="77" y="27"/>
                  </a:cubicBezTo>
                  <a:cubicBezTo>
                    <a:pt x="75" y="28"/>
                    <a:pt x="71" y="31"/>
                    <a:pt x="71" y="31"/>
                  </a:cubicBezTo>
                  <a:cubicBezTo>
                    <a:pt x="65" y="40"/>
                    <a:pt x="63" y="54"/>
                    <a:pt x="53" y="57"/>
                  </a:cubicBezTo>
                  <a:cubicBezTo>
                    <a:pt x="47" y="65"/>
                    <a:pt x="28" y="66"/>
                    <a:pt x="25" y="75"/>
                  </a:cubicBezTo>
                  <a:cubicBezTo>
                    <a:pt x="23" y="92"/>
                    <a:pt x="22" y="96"/>
                    <a:pt x="9" y="105"/>
                  </a:cubicBezTo>
                  <a:cubicBezTo>
                    <a:pt x="0" y="119"/>
                    <a:pt x="12" y="141"/>
                    <a:pt x="7" y="157"/>
                  </a:cubicBezTo>
                  <a:cubicBezTo>
                    <a:pt x="9" y="193"/>
                    <a:pt x="10" y="203"/>
                    <a:pt x="27" y="229"/>
                  </a:cubicBezTo>
                  <a:cubicBezTo>
                    <a:pt x="29" y="238"/>
                    <a:pt x="29" y="252"/>
                    <a:pt x="37" y="259"/>
                  </a:cubicBezTo>
                  <a:cubicBezTo>
                    <a:pt x="41" y="262"/>
                    <a:pt x="49" y="267"/>
                    <a:pt x="49" y="267"/>
                  </a:cubicBezTo>
                  <a:cubicBezTo>
                    <a:pt x="55" y="276"/>
                    <a:pt x="54" y="283"/>
                    <a:pt x="63" y="289"/>
                  </a:cubicBezTo>
                  <a:cubicBezTo>
                    <a:pt x="66" y="298"/>
                    <a:pt x="66" y="306"/>
                    <a:pt x="69" y="315"/>
                  </a:cubicBezTo>
                  <a:cubicBezTo>
                    <a:pt x="66" y="351"/>
                    <a:pt x="63" y="337"/>
                    <a:pt x="45" y="349"/>
                  </a:cubicBezTo>
                  <a:cubicBezTo>
                    <a:pt x="47" y="388"/>
                    <a:pt x="58" y="403"/>
                    <a:pt x="97" y="409"/>
                  </a:cubicBezTo>
                  <a:cubicBezTo>
                    <a:pt x="102" y="411"/>
                    <a:pt x="107" y="410"/>
                    <a:pt x="111" y="413"/>
                  </a:cubicBezTo>
                  <a:cubicBezTo>
                    <a:pt x="126" y="425"/>
                    <a:pt x="98" y="413"/>
                    <a:pt x="117" y="425"/>
                  </a:cubicBezTo>
                  <a:cubicBezTo>
                    <a:pt x="125" y="430"/>
                    <a:pt x="141" y="430"/>
                    <a:pt x="149" y="431"/>
                  </a:cubicBezTo>
                  <a:cubicBezTo>
                    <a:pt x="153" y="442"/>
                    <a:pt x="160" y="455"/>
                    <a:pt x="173" y="457"/>
                  </a:cubicBezTo>
                  <a:cubicBezTo>
                    <a:pt x="181" y="458"/>
                    <a:pt x="197" y="463"/>
                    <a:pt x="197" y="463"/>
                  </a:cubicBezTo>
                  <a:cubicBezTo>
                    <a:pt x="203" y="472"/>
                    <a:pt x="208" y="473"/>
                    <a:pt x="219" y="477"/>
                  </a:cubicBezTo>
                  <a:cubicBezTo>
                    <a:pt x="221" y="478"/>
                    <a:pt x="225" y="479"/>
                    <a:pt x="225" y="479"/>
                  </a:cubicBezTo>
                  <a:cubicBezTo>
                    <a:pt x="229" y="490"/>
                    <a:pt x="247" y="499"/>
                    <a:pt x="257" y="505"/>
                  </a:cubicBezTo>
                  <a:cubicBezTo>
                    <a:pt x="261" y="507"/>
                    <a:pt x="269" y="513"/>
                    <a:pt x="269" y="513"/>
                  </a:cubicBezTo>
                  <a:cubicBezTo>
                    <a:pt x="275" y="522"/>
                    <a:pt x="278" y="529"/>
                    <a:pt x="289" y="533"/>
                  </a:cubicBezTo>
                  <a:cubicBezTo>
                    <a:pt x="291" y="540"/>
                    <a:pt x="302" y="547"/>
                    <a:pt x="309" y="549"/>
                  </a:cubicBezTo>
                  <a:cubicBezTo>
                    <a:pt x="313" y="550"/>
                    <a:pt x="321" y="553"/>
                    <a:pt x="321" y="553"/>
                  </a:cubicBezTo>
                  <a:cubicBezTo>
                    <a:pt x="343" y="538"/>
                    <a:pt x="314" y="556"/>
                    <a:pt x="379" y="547"/>
                  </a:cubicBezTo>
                  <a:cubicBezTo>
                    <a:pt x="384" y="546"/>
                    <a:pt x="386" y="539"/>
                    <a:pt x="391" y="537"/>
                  </a:cubicBezTo>
                  <a:cubicBezTo>
                    <a:pt x="395" y="535"/>
                    <a:pt x="403" y="533"/>
                    <a:pt x="403" y="533"/>
                  </a:cubicBezTo>
                  <a:cubicBezTo>
                    <a:pt x="407" y="522"/>
                    <a:pt x="410" y="521"/>
                    <a:pt x="421" y="519"/>
                  </a:cubicBezTo>
                  <a:cubicBezTo>
                    <a:pt x="429" y="507"/>
                    <a:pt x="435" y="486"/>
                    <a:pt x="449" y="481"/>
                  </a:cubicBezTo>
                  <a:cubicBezTo>
                    <a:pt x="455" y="472"/>
                    <a:pt x="469" y="466"/>
                    <a:pt x="479" y="463"/>
                  </a:cubicBezTo>
                  <a:cubicBezTo>
                    <a:pt x="488" y="450"/>
                    <a:pt x="495" y="433"/>
                    <a:pt x="503" y="421"/>
                  </a:cubicBezTo>
                  <a:cubicBezTo>
                    <a:pt x="507" y="415"/>
                    <a:pt x="499" y="407"/>
                    <a:pt x="503" y="401"/>
                  </a:cubicBezTo>
                  <a:cubicBezTo>
                    <a:pt x="504" y="399"/>
                    <a:pt x="507" y="395"/>
                    <a:pt x="507" y="395"/>
                  </a:cubicBezTo>
                  <a:cubicBezTo>
                    <a:pt x="508" y="387"/>
                    <a:pt x="520" y="380"/>
                    <a:pt x="523" y="373"/>
                  </a:cubicBezTo>
                  <a:cubicBezTo>
                    <a:pt x="525" y="369"/>
                    <a:pt x="521" y="363"/>
                    <a:pt x="521" y="363"/>
                  </a:cubicBezTo>
                  <a:cubicBezTo>
                    <a:pt x="522" y="361"/>
                    <a:pt x="539" y="361"/>
                    <a:pt x="541" y="359"/>
                  </a:cubicBezTo>
                  <a:cubicBezTo>
                    <a:pt x="543" y="358"/>
                    <a:pt x="530" y="357"/>
                    <a:pt x="531" y="355"/>
                  </a:cubicBezTo>
                  <a:cubicBezTo>
                    <a:pt x="542" y="339"/>
                    <a:pt x="545" y="329"/>
                    <a:pt x="569" y="323"/>
                  </a:cubicBezTo>
                  <a:cubicBezTo>
                    <a:pt x="573" y="321"/>
                    <a:pt x="572" y="316"/>
                    <a:pt x="575" y="313"/>
                  </a:cubicBezTo>
                  <a:cubicBezTo>
                    <a:pt x="582" y="308"/>
                    <a:pt x="579" y="299"/>
                    <a:pt x="583" y="293"/>
                  </a:cubicBezTo>
                  <a:cubicBezTo>
                    <a:pt x="584" y="291"/>
                    <a:pt x="595" y="286"/>
                    <a:pt x="585" y="291"/>
                  </a:cubicBezTo>
                  <a:close/>
                </a:path>
              </a:pathLst>
            </a:custGeom>
            <a:solidFill>
              <a:srgbClr val="FFCC00"/>
            </a:solidFill>
            <a:ln w="9525">
              <a:noFill/>
              <a:round/>
              <a:headEnd/>
              <a:tailEnd/>
            </a:ln>
          </p:spPr>
          <p:txBody>
            <a:bodyPr/>
            <a:lstStyle/>
            <a:p>
              <a:pPr algn="r" rtl="1"/>
              <a:endParaRPr lang="en-US"/>
            </a:p>
          </p:txBody>
        </p:sp>
        <p:sp>
          <p:nvSpPr>
            <p:cNvPr id="23629" name="Text Box 28"/>
            <p:cNvSpPr txBox="1">
              <a:spLocks noChangeArrowheads="1"/>
            </p:cNvSpPr>
            <p:nvPr/>
          </p:nvSpPr>
          <p:spPr bwMode="auto">
            <a:xfrm>
              <a:off x="2730" y="2518"/>
              <a:ext cx="672" cy="230"/>
            </a:xfrm>
            <a:prstGeom prst="rect">
              <a:avLst/>
            </a:prstGeom>
            <a:noFill/>
            <a:ln w="9525">
              <a:noFill/>
              <a:miter lim="800000"/>
              <a:headEnd/>
              <a:tailEnd/>
            </a:ln>
          </p:spPr>
          <p:txBody>
            <a:bodyPr>
              <a:spAutoFit/>
            </a:bodyPr>
            <a:lstStyle/>
            <a:p>
              <a:pPr algn="ctr" rtl="1">
                <a:spcBef>
                  <a:spcPct val="50000"/>
                </a:spcBef>
              </a:pPr>
              <a:r>
                <a:rPr lang="en-US" sz="900" b="1"/>
                <a:t>SOUTH KORDOFAN</a:t>
              </a:r>
            </a:p>
          </p:txBody>
        </p:sp>
      </p:grpSp>
      <p:grpSp>
        <p:nvGrpSpPr>
          <p:cNvPr id="48" name="Group 41"/>
          <p:cNvGrpSpPr>
            <a:grpSpLocks/>
          </p:cNvGrpSpPr>
          <p:nvPr/>
        </p:nvGrpSpPr>
        <p:grpSpPr bwMode="auto">
          <a:xfrm>
            <a:off x="7145338" y="1041400"/>
            <a:ext cx="1219200" cy="1728788"/>
            <a:chOff x="3168" y="593"/>
            <a:chExt cx="768" cy="1089"/>
          </a:xfrm>
        </p:grpSpPr>
        <p:sp>
          <p:nvSpPr>
            <p:cNvPr id="23618" name="Freeform 42"/>
            <p:cNvSpPr>
              <a:spLocks/>
            </p:cNvSpPr>
            <p:nvPr/>
          </p:nvSpPr>
          <p:spPr bwMode="auto">
            <a:xfrm>
              <a:off x="3222" y="593"/>
              <a:ext cx="656" cy="1089"/>
            </a:xfrm>
            <a:custGeom>
              <a:avLst/>
              <a:gdLst>
                <a:gd name="T0" fmla="*/ 188 w 656"/>
                <a:gd name="T1" fmla="*/ 27 h 1089"/>
                <a:gd name="T2" fmla="*/ 172 w 656"/>
                <a:gd name="T3" fmla="*/ 7 h 1089"/>
                <a:gd name="T4" fmla="*/ 134 w 656"/>
                <a:gd name="T5" fmla="*/ 1 h 1089"/>
                <a:gd name="T6" fmla="*/ 86 w 656"/>
                <a:gd name="T7" fmla="*/ 5 h 1089"/>
                <a:gd name="T8" fmla="*/ 54 w 656"/>
                <a:gd name="T9" fmla="*/ 33 h 1089"/>
                <a:gd name="T10" fmla="*/ 50 w 656"/>
                <a:gd name="T11" fmla="*/ 75 h 1089"/>
                <a:gd name="T12" fmla="*/ 46 w 656"/>
                <a:gd name="T13" fmla="*/ 137 h 1089"/>
                <a:gd name="T14" fmla="*/ 46 w 656"/>
                <a:gd name="T15" fmla="*/ 325 h 1089"/>
                <a:gd name="T16" fmla="*/ 48 w 656"/>
                <a:gd name="T17" fmla="*/ 541 h 1089"/>
                <a:gd name="T18" fmla="*/ 78 w 656"/>
                <a:gd name="T19" fmla="*/ 563 h 1089"/>
                <a:gd name="T20" fmla="*/ 102 w 656"/>
                <a:gd name="T21" fmla="*/ 625 h 1089"/>
                <a:gd name="T22" fmla="*/ 124 w 656"/>
                <a:gd name="T23" fmla="*/ 745 h 1089"/>
                <a:gd name="T24" fmla="*/ 18 w 656"/>
                <a:gd name="T25" fmla="*/ 925 h 1089"/>
                <a:gd name="T26" fmla="*/ 18 w 656"/>
                <a:gd name="T27" fmla="*/ 951 h 1089"/>
                <a:gd name="T28" fmla="*/ 32 w 656"/>
                <a:gd name="T29" fmla="*/ 973 h 1089"/>
                <a:gd name="T30" fmla="*/ 92 w 656"/>
                <a:gd name="T31" fmla="*/ 1005 h 1089"/>
                <a:gd name="T32" fmla="*/ 156 w 656"/>
                <a:gd name="T33" fmla="*/ 1029 h 1089"/>
                <a:gd name="T34" fmla="*/ 196 w 656"/>
                <a:gd name="T35" fmla="*/ 1057 h 1089"/>
                <a:gd name="T36" fmla="*/ 302 w 656"/>
                <a:gd name="T37" fmla="*/ 1059 h 1089"/>
                <a:gd name="T38" fmla="*/ 356 w 656"/>
                <a:gd name="T39" fmla="*/ 1079 h 1089"/>
                <a:gd name="T40" fmla="*/ 422 w 656"/>
                <a:gd name="T41" fmla="*/ 1083 h 1089"/>
                <a:gd name="T42" fmla="*/ 436 w 656"/>
                <a:gd name="T43" fmla="*/ 1045 h 1089"/>
                <a:gd name="T44" fmla="*/ 468 w 656"/>
                <a:gd name="T45" fmla="*/ 1015 h 1089"/>
                <a:gd name="T46" fmla="*/ 514 w 656"/>
                <a:gd name="T47" fmla="*/ 1007 h 1089"/>
                <a:gd name="T48" fmla="*/ 578 w 656"/>
                <a:gd name="T49" fmla="*/ 1001 h 1089"/>
                <a:gd name="T50" fmla="*/ 636 w 656"/>
                <a:gd name="T51" fmla="*/ 975 h 1089"/>
                <a:gd name="T52" fmla="*/ 654 w 656"/>
                <a:gd name="T53" fmla="*/ 933 h 1089"/>
                <a:gd name="T54" fmla="*/ 648 w 656"/>
                <a:gd name="T55" fmla="*/ 877 h 1089"/>
                <a:gd name="T56" fmla="*/ 620 w 656"/>
                <a:gd name="T57" fmla="*/ 859 h 1089"/>
                <a:gd name="T58" fmla="*/ 564 w 656"/>
                <a:gd name="T59" fmla="*/ 823 h 1089"/>
                <a:gd name="T60" fmla="*/ 512 w 656"/>
                <a:gd name="T61" fmla="*/ 743 h 1089"/>
                <a:gd name="T62" fmla="*/ 488 w 656"/>
                <a:gd name="T63" fmla="*/ 695 h 1089"/>
                <a:gd name="T64" fmla="*/ 458 w 656"/>
                <a:gd name="T65" fmla="*/ 671 h 1089"/>
                <a:gd name="T66" fmla="*/ 366 w 656"/>
                <a:gd name="T67" fmla="*/ 627 h 1089"/>
                <a:gd name="T68" fmla="*/ 336 w 656"/>
                <a:gd name="T69" fmla="*/ 561 h 1089"/>
                <a:gd name="T70" fmla="*/ 296 w 656"/>
                <a:gd name="T71" fmla="*/ 443 h 1089"/>
                <a:gd name="T72" fmla="*/ 284 w 656"/>
                <a:gd name="T73" fmla="*/ 313 h 1089"/>
                <a:gd name="T74" fmla="*/ 272 w 656"/>
                <a:gd name="T75" fmla="*/ 255 h 1089"/>
                <a:gd name="T76" fmla="*/ 246 w 656"/>
                <a:gd name="T77" fmla="*/ 243 h 1089"/>
                <a:gd name="T78" fmla="*/ 194 w 656"/>
                <a:gd name="T79" fmla="*/ 189 h 1089"/>
                <a:gd name="T80" fmla="*/ 178 w 656"/>
                <a:gd name="T81" fmla="*/ 131 h 1089"/>
                <a:gd name="T82" fmla="*/ 182 w 656"/>
                <a:gd name="T83" fmla="*/ 83 h 1089"/>
                <a:gd name="T84" fmla="*/ 190 w 656"/>
                <a:gd name="T85" fmla="*/ 77 h 1089"/>
                <a:gd name="T86" fmla="*/ 214 w 656"/>
                <a:gd name="T87" fmla="*/ 71 h 1089"/>
                <a:gd name="T88" fmla="*/ 198 w 656"/>
                <a:gd name="T89" fmla="*/ 37 h 1089"/>
                <a:gd name="T90" fmla="*/ 188 w 656"/>
                <a:gd name="T91" fmla="*/ 27 h 10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6"/>
                <a:gd name="T139" fmla="*/ 0 h 1089"/>
                <a:gd name="T140" fmla="*/ 656 w 656"/>
                <a:gd name="T141" fmla="*/ 1089 h 10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6" h="1089">
                  <a:moveTo>
                    <a:pt x="188" y="27"/>
                  </a:moveTo>
                  <a:cubicBezTo>
                    <a:pt x="184" y="22"/>
                    <a:pt x="181" y="11"/>
                    <a:pt x="172" y="7"/>
                  </a:cubicBezTo>
                  <a:cubicBezTo>
                    <a:pt x="163" y="3"/>
                    <a:pt x="148" y="1"/>
                    <a:pt x="134" y="1"/>
                  </a:cubicBezTo>
                  <a:cubicBezTo>
                    <a:pt x="120" y="1"/>
                    <a:pt x="99" y="0"/>
                    <a:pt x="86" y="5"/>
                  </a:cubicBezTo>
                  <a:cubicBezTo>
                    <a:pt x="73" y="10"/>
                    <a:pt x="60" y="21"/>
                    <a:pt x="54" y="33"/>
                  </a:cubicBezTo>
                  <a:cubicBezTo>
                    <a:pt x="48" y="45"/>
                    <a:pt x="51" y="58"/>
                    <a:pt x="50" y="75"/>
                  </a:cubicBezTo>
                  <a:cubicBezTo>
                    <a:pt x="49" y="92"/>
                    <a:pt x="47" y="95"/>
                    <a:pt x="46" y="137"/>
                  </a:cubicBezTo>
                  <a:cubicBezTo>
                    <a:pt x="45" y="179"/>
                    <a:pt x="46" y="258"/>
                    <a:pt x="46" y="325"/>
                  </a:cubicBezTo>
                  <a:cubicBezTo>
                    <a:pt x="46" y="392"/>
                    <a:pt x="43" y="501"/>
                    <a:pt x="48" y="541"/>
                  </a:cubicBezTo>
                  <a:cubicBezTo>
                    <a:pt x="53" y="581"/>
                    <a:pt x="69" y="549"/>
                    <a:pt x="78" y="563"/>
                  </a:cubicBezTo>
                  <a:cubicBezTo>
                    <a:pt x="87" y="577"/>
                    <a:pt x="94" y="595"/>
                    <a:pt x="102" y="625"/>
                  </a:cubicBezTo>
                  <a:cubicBezTo>
                    <a:pt x="110" y="655"/>
                    <a:pt x="138" y="695"/>
                    <a:pt x="124" y="745"/>
                  </a:cubicBezTo>
                  <a:cubicBezTo>
                    <a:pt x="110" y="795"/>
                    <a:pt x="36" y="891"/>
                    <a:pt x="18" y="925"/>
                  </a:cubicBezTo>
                  <a:cubicBezTo>
                    <a:pt x="0" y="959"/>
                    <a:pt x="16" y="943"/>
                    <a:pt x="18" y="951"/>
                  </a:cubicBezTo>
                  <a:cubicBezTo>
                    <a:pt x="20" y="959"/>
                    <a:pt x="20" y="964"/>
                    <a:pt x="32" y="973"/>
                  </a:cubicBezTo>
                  <a:cubicBezTo>
                    <a:pt x="44" y="982"/>
                    <a:pt x="71" y="996"/>
                    <a:pt x="92" y="1005"/>
                  </a:cubicBezTo>
                  <a:cubicBezTo>
                    <a:pt x="113" y="1014"/>
                    <a:pt x="139" y="1020"/>
                    <a:pt x="156" y="1029"/>
                  </a:cubicBezTo>
                  <a:cubicBezTo>
                    <a:pt x="173" y="1038"/>
                    <a:pt x="172" y="1052"/>
                    <a:pt x="196" y="1057"/>
                  </a:cubicBezTo>
                  <a:cubicBezTo>
                    <a:pt x="220" y="1062"/>
                    <a:pt x="275" y="1055"/>
                    <a:pt x="302" y="1059"/>
                  </a:cubicBezTo>
                  <a:cubicBezTo>
                    <a:pt x="329" y="1063"/>
                    <a:pt x="336" y="1075"/>
                    <a:pt x="356" y="1079"/>
                  </a:cubicBezTo>
                  <a:cubicBezTo>
                    <a:pt x="376" y="1083"/>
                    <a:pt x="409" y="1089"/>
                    <a:pt x="422" y="1083"/>
                  </a:cubicBezTo>
                  <a:cubicBezTo>
                    <a:pt x="435" y="1077"/>
                    <a:pt x="428" y="1056"/>
                    <a:pt x="436" y="1045"/>
                  </a:cubicBezTo>
                  <a:cubicBezTo>
                    <a:pt x="444" y="1034"/>
                    <a:pt x="455" y="1021"/>
                    <a:pt x="468" y="1015"/>
                  </a:cubicBezTo>
                  <a:cubicBezTo>
                    <a:pt x="481" y="1009"/>
                    <a:pt x="496" y="1009"/>
                    <a:pt x="514" y="1007"/>
                  </a:cubicBezTo>
                  <a:cubicBezTo>
                    <a:pt x="532" y="1005"/>
                    <a:pt x="558" y="1006"/>
                    <a:pt x="578" y="1001"/>
                  </a:cubicBezTo>
                  <a:cubicBezTo>
                    <a:pt x="598" y="996"/>
                    <a:pt x="623" y="986"/>
                    <a:pt x="636" y="975"/>
                  </a:cubicBezTo>
                  <a:cubicBezTo>
                    <a:pt x="649" y="964"/>
                    <a:pt x="652" y="949"/>
                    <a:pt x="654" y="933"/>
                  </a:cubicBezTo>
                  <a:cubicBezTo>
                    <a:pt x="656" y="917"/>
                    <a:pt x="654" y="889"/>
                    <a:pt x="648" y="877"/>
                  </a:cubicBezTo>
                  <a:cubicBezTo>
                    <a:pt x="642" y="865"/>
                    <a:pt x="634" y="868"/>
                    <a:pt x="620" y="859"/>
                  </a:cubicBezTo>
                  <a:cubicBezTo>
                    <a:pt x="606" y="850"/>
                    <a:pt x="582" y="842"/>
                    <a:pt x="564" y="823"/>
                  </a:cubicBezTo>
                  <a:cubicBezTo>
                    <a:pt x="546" y="804"/>
                    <a:pt x="525" y="764"/>
                    <a:pt x="512" y="743"/>
                  </a:cubicBezTo>
                  <a:cubicBezTo>
                    <a:pt x="499" y="722"/>
                    <a:pt x="497" y="707"/>
                    <a:pt x="488" y="695"/>
                  </a:cubicBezTo>
                  <a:cubicBezTo>
                    <a:pt x="479" y="683"/>
                    <a:pt x="478" y="682"/>
                    <a:pt x="458" y="671"/>
                  </a:cubicBezTo>
                  <a:cubicBezTo>
                    <a:pt x="438" y="660"/>
                    <a:pt x="386" y="645"/>
                    <a:pt x="366" y="627"/>
                  </a:cubicBezTo>
                  <a:cubicBezTo>
                    <a:pt x="346" y="609"/>
                    <a:pt x="348" y="592"/>
                    <a:pt x="336" y="561"/>
                  </a:cubicBezTo>
                  <a:cubicBezTo>
                    <a:pt x="324" y="530"/>
                    <a:pt x="305" y="484"/>
                    <a:pt x="296" y="443"/>
                  </a:cubicBezTo>
                  <a:cubicBezTo>
                    <a:pt x="287" y="402"/>
                    <a:pt x="288" y="344"/>
                    <a:pt x="284" y="313"/>
                  </a:cubicBezTo>
                  <a:cubicBezTo>
                    <a:pt x="280" y="282"/>
                    <a:pt x="278" y="267"/>
                    <a:pt x="272" y="255"/>
                  </a:cubicBezTo>
                  <a:cubicBezTo>
                    <a:pt x="266" y="243"/>
                    <a:pt x="259" y="254"/>
                    <a:pt x="246" y="243"/>
                  </a:cubicBezTo>
                  <a:cubicBezTo>
                    <a:pt x="233" y="232"/>
                    <a:pt x="205" y="208"/>
                    <a:pt x="194" y="189"/>
                  </a:cubicBezTo>
                  <a:cubicBezTo>
                    <a:pt x="183" y="170"/>
                    <a:pt x="180" y="149"/>
                    <a:pt x="178" y="131"/>
                  </a:cubicBezTo>
                  <a:cubicBezTo>
                    <a:pt x="176" y="113"/>
                    <a:pt x="180" y="92"/>
                    <a:pt x="182" y="83"/>
                  </a:cubicBezTo>
                  <a:cubicBezTo>
                    <a:pt x="184" y="74"/>
                    <a:pt x="185" y="79"/>
                    <a:pt x="190" y="77"/>
                  </a:cubicBezTo>
                  <a:cubicBezTo>
                    <a:pt x="195" y="75"/>
                    <a:pt x="213" y="78"/>
                    <a:pt x="214" y="71"/>
                  </a:cubicBezTo>
                  <a:cubicBezTo>
                    <a:pt x="215" y="64"/>
                    <a:pt x="202" y="44"/>
                    <a:pt x="198" y="37"/>
                  </a:cubicBezTo>
                  <a:cubicBezTo>
                    <a:pt x="194" y="30"/>
                    <a:pt x="192" y="32"/>
                    <a:pt x="188" y="27"/>
                  </a:cubicBezTo>
                  <a:close/>
                </a:path>
              </a:pathLst>
            </a:custGeom>
            <a:solidFill>
              <a:srgbClr val="BBE0E3"/>
            </a:solidFill>
            <a:ln w="9525">
              <a:noFill/>
              <a:round/>
              <a:headEnd/>
              <a:tailEnd/>
            </a:ln>
          </p:spPr>
          <p:txBody>
            <a:bodyPr/>
            <a:lstStyle/>
            <a:p>
              <a:pPr algn="r" rtl="1"/>
              <a:endParaRPr lang="en-US"/>
            </a:p>
          </p:txBody>
        </p:sp>
        <p:sp>
          <p:nvSpPr>
            <p:cNvPr id="23619" name="Text Box 43"/>
            <p:cNvSpPr txBox="1">
              <a:spLocks noChangeArrowheads="1"/>
            </p:cNvSpPr>
            <p:nvPr/>
          </p:nvSpPr>
          <p:spPr bwMode="auto">
            <a:xfrm>
              <a:off x="3168" y="1432"/>
              <a:ext cx="768" cy="230"/>
            </a:xfrm>
            <a:prstGeom prst="rect">
              <a:avLst/>
            </a:prstGeom>
            <a:noFill/>
            <a:ln w="9525">
              <a:noFill/>
              <a:miter lim="800000"/>
              <a:headEnd/>
              <a:tailEnd/>
            </a:ln>
          </p:spPr>
          <p:txBody>
            <a:bodyPr>
              <a:spAutoFit/>
            </a:bodyPr>
            <a:lstStyle/>
            <a:p>
              <a:pPr algn="ctr" rtl="1">
                <a:spcBef>
                  <a:spcPct val="50000"/>
                </a:spcBef>
              </a:pPr>
              <a:r>
                <a:rPr lang="en-US" sz="900" b="1"/>
                <a:t>NAHR ELNIL</a:t>
              </a:r>
              <a:br>
                <a:rPr lang="en-US" sz="900" b="1"/>
              </a:br>
              <a:r>
                <a:rPr lang="en-US" sz="900" b="1"/>
                <a:t>STATE</a:t>
              </a:r>
            </a:p>
          </p:txBody>
        </p:sp>
      </p:grpSp>
      <p:grpSp>
        <p:nvGrpSpPr>
          <p:cNvPr id="51" name="Group 44"/>
          <p:cNvGrpSpPr>
            <a:grpSpLocks/>
          </p:cNvGrpSpPr>
          <p:nvPr/>
        </p:nvGrpSpPr>
        <p:grpSpPr bwMode="auto">
          <a:xfrm>
            <a:off x="7694613" y="2836863"/>
            <a:ext cx="895350" cy="1168400"/>
            <a:chOff x="3514" y="1724"/>
            <a:chExt cx="564" cy="736"/>
          </a:xfrm>
        </p:grpSpPr>
        <p:sp>
          <p:nvSpPr>
            <p:cNvPr id="23616" name="Freeform 45"/>
            <p:cNvSpPr>
              <a:spLocks/>
            </p:cNvSpPr>
            <p:nvPr/>
          </p:nvSpPr>
          <p:spPr bwMode="auto">
            <a:xfrm>
              <a:off x="3514" y="1724"/>
              <a:ext cx="564" cy="606"/>
            </a:xfrm>
            <a:custGeom>
              <a:avLst/>
              <a:gdLst>
                <a:gd name="T0" fmla="*/ 562 w 564"/>
                <a:gd name="T1" fmla="*/ 246 h 606"/>
                <a:gd name="T2" fmla="*/ 493 w 564"/>
                <a:gd name="T3" fmla="*/ 244 h 606"/>
                <a:gd name="T4" fmla="*/ 470 w 564"/>
                <a:gd name="T5" fmla="*/ 230 h 606"/>
                <a:gd name="T6" fmla="*/ 442 w 564"/>
                <a:gd name="T7" fmla="*/ 210 h 606"/>
                <a:gd name="T8" fmla="*/ 430 w 564"/>
                <a:gd name="T9" fmla="*/ 206 h 606"/>
                <a:gd name="T10" fmla="*/ 381 w 564"/>
                <a:gd name="T11" fmla="*/ 208 h 606"/>
                <a:gd name="T12" fmla="*/ 353 w 564"/>
                <a:gd name="T13" fmla="*/ 220 h 606"/>
                <a:gd name="T14" fmla="*/ 351 w 564"/>
                <a:gd name="T15" fmla="*/ 230 h 606"/>
                <a:gd name="T16" fmla="*/ 338 w 564"/>
                <a:gd name="T17" fmla="*/ 216 h 606"/>
                <a:gd name="T18" fmla="*/ 302 w 564"/>
                <a:gd name="T19" fmla="*/ 174 h 606"/>
                <a:gd name="T20" fmla="*/ 276 w 564"/>
                <a:gd name="T21" fmla="*/ 132 h 606"/>
                <a:gd name="T22" fmla="*/ 256 w 564"/>
                <a:gd name="T23" fmla="*/ 115 h 606"/>
                <a:gd name="T24" fmla="*/ 244 w 564"/>
                <a:gd name="T25" fmla="*/ 98 h 606"/>
                <a:gd name="T26" fmla="*/ 224 w 564"/>
                <a:gd name="T27" fmla="*/ 72 h 606"/>
                <a:gd name="T28" fmla="*/ 199 w 564"/>
                <a:gd name="T29" fmla="*/ 42 h 606"/>
                <a:gd name="T30" fmla="*/ 190 w 564"/>
                <a:gd name="T31" fmla="*/ 15 h 606"/>
                <a:gd name="T32" fmla="*/ 160 w 564"/>
                <a:gd name="T33" fmla="*/ 0 h 606"/>
                <a:gd name="T34" fmla="*/ 94 w 564"/>
                <a:gd name="T35" fmla="*/ 12 h 606"/>
                <a:gd name="T36" fmla="*/ 74 w 564"/>
                <a:gd name="T37" fmla="*/ 30 h 606"/>
                <a:gd name="T38" fmla="*/ 26 w 564"/>
                <a:gd name="T39" fmla="*/ 34 h 606"/>
                <a:gd name="T40" fmla="*/ 13 w 564"/>
                <a:gd name="T41" fmla="*/ 50 h 606"/>
                <a:gd name="T42" fmla="*/ 0 w 564"/>
                <a:gd name="T43" fmla="*/ 75 h 606"/>
                <a:gd name="T44" fmla="*/ 21 w 564"/>
                <a:gd name="T45" fmla="*/ 97 h 606"/>
                <a:gd name="T46" fmla="*/ 40 w 564"/>
                <a:gd name="T47" fmla="*/ 103 h 606"/>
                <a:gd name="T48" fmla="*/ 62 w 564"/>
                <a:gd name="T49" fmla="*/ 117 h 606"/>
                <a:gd name="T50" fmla="*/ 89 w 564"/>
                <a:gd name="T51" fmla="*/ 127 h 606"/>
                <a:gd name="T52" fmla="*/ 98 w 564"/>
                <a:gd name="T53" fmla="*/ 154 h 606"/>
                <a:gd name="T54" fmla="*/ 106 w 564"/>
                <a:gd name="T55" fmla="*/ 172 h 606"/>
                <a:gd name="T56" fmla="*/ 104 w 564"/>
                <a:gd name="T57" fmla="*/ 232 h 606"/>
                <a:gd name="T58" fmla="*/ 79 w 564"/>
                <a:gd name="T59" fmla="*/ 285 h 606"/>
                <a:gd name="T60" fmla="*/ 113 w 564"/>
                <a:gd name="T61" fmla="*/ 341 h 606"/>
                <a:gd name="T62" fmla="*/ 128 w 564"/>
                <a:gd name="T63" fmla="*/ 358 h 606"/>
                <a:gd name="T64" fmla="*/ 140 w 564"/>
                <a:gd name="T65" fmla="*/ 366 h 606"/>
                <a:gd name="T66" fmla="*/ 155 w 564"/>
                <a:gd name="T67" fmla="*/ 400 h 606"/>
                <a:gd name="T68" fmla="*/ 196 w 564"/>
                <a:gd name="T69" fmla="*/ 463 h 606"/>
                <a:gd name="T70" fmla="*/ 215 w 564"/>
                <a:gd name="T71" fmla="*/ 473 h 606"/>
                <a:gd name="T72" fmla="*/ 221 w 564"/>
                <a:gd name="T73" fmla="*/ 477 h 606"/>
                <a:gd name="T74" fmla="*/ 245 w 564"/>
                <a:gd name="T75" fmla="*/ 505 h 606"/>
                <a:gd name="T76" fmla="*/ 281 w 564"/>
                <a:gd name="T77" fmla="*/ 546 h 606"/>
                <a:gd name="T78" fmla="*/ 313 w 564"/>
                <a:gd name="T79" fmla="*/ 556 h 606"/>
                <a:gd name="T80" fmla="*/ 357 w 564"/>
                <a:gd name="T81" fmla="*/ 578 h 606"/>
                <a:gd name="T82" fmla="*/ 387 w 564"/>
                <a:gd name="T83" fmla="*/ 586 h 606"/>
                <a:gd name="T84" fmla="*/ 412 w 564"/>
                <a:gd name="T85" fmla="*/ 606 h 606"/>
                <a:gd name="T86" fmla="*/ 445 w 564"/>
                <a:gd name="T87" fmla="*/ 588 h 606"/>
                <a:gd name="T88" fmla="*/ 510 w 564"/>
                <a:gd name="T89" fmla="*/ 574 h 606"/>
                <a:gd name="T90" fmla="*/ 521 w 564"/>
                <a:gd name="T91" fmla="*/ 525 h 606"/>
                <a:gd name="T92" fmla="*/ 542 w 564"/>
                <a:gd name="T93" fmla="*/ 449 h 606"/>
                <a:gd name="T94" fmla="*/ 557 w 564"/>
                <a:gd name="T95" fmla="*/ 392 h 606"/>
                <a:gd name="T96" fmla="*/ 559 w 564"/>
                <a:gd name="T97" fmla="*/ 321 h 606"/>
                <a:gd name="T98" fmla="*/ 562 w 564"/>
                <a:gd name="T99" fmla="*/ 246 h 6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4"/>
                <a:gd name="T151" fmla="*/ 0 h 606"/>
                <a:gd name="T152" fmla="*/ 564 w 564"/>
                <a:gd name="T153" fmla="*/ 606 h 6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4" h="606">
                  <a:moveTo>
                    <a:pt x="562" y="246"/>
                  </a:moveTo>
                  <a:cubicBezTo>
                    <a:pt x="534" y="245"/>
                    <a:pt x="520" y="247"/>
                    <a:pt x="493" y="244"/>
                  </a:cubicBezTo>
                  <a:cubicBezTo>
                    <a:pt x="483" y="241"/>
                    <a:pt x="480" y="233"/>
                    <a:pt x="470" y="230"/>
                  </a:cubicBezTo>
                  <a:cubicBezTo>
                    <a:pt x="467" y="222"/>
                    <a:pt x="452" y="213"/>
                    <a:pt x="442" y="210"/>
                  </a:cubicBezTo>
                  <a:cubicBezTo>
                    <a:pt x="438" y="209"/>
                    <a:pt x="430" y="206"/>
                    <a:pt x="430" y="206"/>
                  </a:cubicBezTo>
                  <a:cubicBezTo>
                    <a:pt x="414" y="207"/>
                    <a:pt x="397" y="207"/>
                    <a:pt x="381" y="208"/>
                  </a:cubicBezTo>
                  <a:cubicBezTo>
                    <a:pt x="370" y="209"/>
                    <a:pt x="353" y="220"/>
                    <a:pt x="353" y="220"/>
                  </a:cubicBezTo>
                  <a:cubicBezTo>
                    <a:pt x="352" y="223"/>
                    <a:pt x="354" y="228"/>
                    <a:pt x="351" y="230"/>
                  </a:cubicBezTo>
                  <a:cubicBezTo>
                    <a:pt x="345" y="234"/>
                    <a:pt x="340" y="219"/>
                    <a:pt x="338" y="216"/>
                  </a:cubicBezTo>
                  <a:cubicBezTo>
                    <a:pt x="324" y="199"/>
                    <a:pt x="318" y="189"/>
                    <a:pt x="302" y="174"/>
                  </a:cubicBezTo>
                  <a:cubicBezTo>
                    <a:pt x="298" y="163"/>
                    <a:pt x="286" y="139"/>
                    <a:pt x="276" y="132"/>
                  </a:cubicBezTo>
                  <a:cubicBezTo>
                    <a:pt x="271" y="121"/>
                    <a:pt x="266" y="121"/>
                    <a:pt x="256" y="115"/>
                  </a:cubicBezTo>
                  <a:cubicBezTo>
                    <a:pt x="253" y="107"/>
                    <a:pt x="251" y="103"/>
                    <a:pt x="244" y="98"/>
                  </a:cubicBezTo>
                  <a:cubicBezTo>
                    <a:pt x="240" y="88"/>
                    <a:pt x="234" y="75"/>
                    <a:pt x="224" y="72"/>
                  </a:cubicBezTo>
                  <a:cubicBezTo>
                    <a:pt x="220" y="63"/>
                    <a:pt x="208" y="47"/>
                    <a:pt x="199" y="42"/>
                  </a:cubicBezTo>
                  <a:cubicBezTo>
                    <a:pt x="193" y="33"/>
                    <a:pt x="196" y="22"/>
                    <a:pt x="190" y="15"/>
                  </a:cubicBezTo>
                  <a:cubicBezTo>
                    <a:pt x="184" y="8"/>
                    <a:pt x="176" y="0"/>
                    <a:pt x="160" y="0"/>
                  </a:cubicBezTo>
                  <a:cubicBezTo>
                    <a:pt x="137" y="2"/>
                    <a:pt x="116" y="9"/>
                    <a:pt x="94" y="12"/>
                  </a:cubicBezTo>
                  <a:cubicBezTo>
                    <a:pt x="83" y="15"/>
                    <a:pt x="84" y="28"/>
                    <a:pt x="74" y="30"/>
                  </a:cubicBezTo>
                  <a:cubicBezTo>
                    <a:pt x="58" y="33"/>
                    <a:pt x="41" y="32"/>
                    <a:pt x="26" y="34"/>
                  </a:cubicBezTo>
                  <a:cubicBezTo>
                    <a:pt x="18" y="39"/>
                    <a:pt x="16" y="42"/>
                    <a:pt x="13" y="50"/>
                  </a:cubicBezTo>
                  <a:cubicBezTo>
                    <a:pt x="10" y="69"/>
                    <a:pt x="10" y="62"/>
                    <a:pt x="0" y="75"/>
                  </a:cubicBezTo>
                  <a:cubicBezTo>
                    <a:pt x="4" y="81"/>
                    <a:pt x="15" y="93"/>
                    <a:pt x="21" y="97"/>
                  </a:cubicBezTo>
                  <a:cubicBezTo>
                    <a:pt x="28" y="100"/>
                    <a:pt x="40" y="103"/>
                    <a:pt x="40" y="103"/>
                  </a:cubicBezTo>
                  <a:cubicBezTo>
                    <a:pt x="48" y="110"/>
                    <a:pt x="54" y="111"/>
                    <a:pt x="62" y="117"/>
                  </a:cubicBezTo>
                  <a:cubicBezTo>
                    <a:pt x="66" y="120"/>
                    <a:pt x="89" y="127"/>
                    <a:pt x="89" y="127"/>
                  </a:cubicBezTo>
                  <a:cubicBezTo>
                    <a:pt x="95" y="134"/>
                    <a:pt x="90" y="149"/>
                    <a:pt x="98" y="154"/>
                  </a:cubicBezTo>
                  <a:cubicBezTo>
                    <a:pt x="100" y="161"/>
                    <a:pt x="104" y="165"/>
                    <a:pt x="106" y="172"/>
                  </a:cubicBezTo>
                  <a:cubicBezTo>
                    <a:pt x="105" y="192"/>
                    <a:pt x="106" y="212"/>
                    <a:pt x="104" y="232"/>
                  </a:cubicBezTo>
                  <a:cubicBezTo>
                    <a:pt x="102" y="250"/>
                    <a:pt x="85" y="267"/>
                    <a:pt x="79" y="285"/>
                  </a:cubicBezTo>
                  <a:cubicBezTo>
                    <a:pt x="81" y="314"/>
                    <a:pt x="82" y="331"/>
                    <a:pt x="113" y="341"/>
                  </a:cubicBezTo>
                  <a:cubicBezTo>
                    <a:pt x="118" y="346"/>
                    <a:pt x="121" y="354"/>
                    <a:pt x="128" y="358"/>
                  </a:cubicBezTo>
                  <a:cubicBezTo>
                    <a:pt x="132" y="361"/>
                    <a:pt x="140" y="366"/>
                    <a:pt x="140" y="366"/>
                  </a:cubicBezTo>
                  <a:cubicBezTo>
                    <a:pt x="147" y="377"/>
                    <a:pt x="148" y="390"/>
                    <a:pt x="155" y="400"/>
                  </a:cubicBezTo>
                  <a:cubicBezTo>
                    <a:pt x="165" y="444"/>
                    <a:pt x="148" y="457"/>
                    <a:pt x="196" y="463"/>
                  </a:cubicBezTo>
                  <a:cubicBezTo>
                    <a:pt x="207" y="467"/>
                    <a:pt x="200" y="464"/>
                    <a:pt x="215" y="473"/>
                  </a:cubicBezTo>
                  <a:cubicBezTo>
                    <a:pt x="217" y="474"/>
                    <a:pt x="221" y="477"/>
                    <a:pt x="221" y="477"/>
                  </a:cubicBezTo>
                  <a:cubicBezTo>
                    <a:pt x="228" y="486"/>
                    <a:pt x="236" y="499"/>
                    <a:pt x="245" y="505"/>
                  </a:cubicBezTo>
                  <a:cubicBezTo>
                    <a:pt x="249" y="518"/>
                    <a:pt x="266" y="544"/>
                    <a:pt x="281" y="546"/>
                  </a:cubicBezTo>
                  <a:cubicBezTo>
                    <a:pt x="292" y="548"/>
                    <a:pt x="303" y="550"/>
                    <a:pt x="313" y="556"/>
                  </a:cubicBezTo>
                  <a:cubicBezTo>
                    <a:pt x="323" y="572"/>
                    <a:pt x="337" y="575"/>
                    <a:pt x="357" y="578"/>
                  </a:cubicBezTo>
                  <a:cubicBezTo>
                    <a:pt x="367" y="581"/>
                    <a:pt x="387" y="586"/>
                    <a:pt x="387" y="586"/>
                  </a:cubicBezTo>
                  <a:cubicBezTo>
                    <a:pt x="396" y="594"/>
                    <a:pt x="401" y="603"/>
                    <a:pt x="412" y="606"/>
                  </a:cubicBezTo>
                  <a:cubicBezTo>
                    <a:pt x="425" y="604"/>
                    <a:pt x="433" y="592"/>
                    <a:pt x="445" y="588"/>
                  </a:cubicBezTo>
                  <a:cubicBezTo>
                    <a:pt x="456" y="571"/>
                    <a:pt x="494" y="575"/>
                    <a:pt x="510" y="574"/>
                  </a:cubicBezTo>
                  <a:cubicBezTo>
                    <a:pt x="521" y="559"/>
                    <a:pt x="519" y="542"/>
                    <a:pt x="521" y="525"/>
                  </a:cubicBezTo>
                  <a:cubicBezTo>
                    <a:pt x="525" y="504"/>
                    <a:pt x="536" y="471"/>
                    <a:pt x="542" y="449"/>
                  </a:cubicBezTo>
                  <a:cubicBezTo>
                    <a:pt x="549" y="428"/>
                    <a:pt x="554" y="414"/>
                    <a:pt x="557" y="392"/>
                  </a:cubicBezTo>
                  <a:cubicBezTo>
                    <a:pt x="558" y="368"/>
                    <a:pt x="557" y="345"/>
                    <a:pt x="559" y="321"/>
                  </a:cubicBezTo>
                  <a:cubicBezTo>
                    <a:pt x="561" y="291"/>
                    <a:pt x="564" y="286"/>
                    <a:pt x="562" y="246"/>
                  </a:cubicBezTo>
                  <a:close/>
                </a:path>
              </a:pathLst>
            </a:custGeom>
            <a:solidFill>
              <a:srgbClr val="82B000"/>
            </a:solidFill>
            <a:ln w="9525">
              <a:noFill/>
              <a:round/>
              <a:headEnd/>
              <a:tailEnd/>
            </a:ln>
          </p:spPr>
          <p:txBody>
            <a:bodyPr/>
            <a:lstStyle/>
            <a:p>
              <a:pPr algn="r" rtl="1"/>
              <a:endParaRPr lang="en-US"/>
            </a:p>
          </p:txBody>
        </p:sp>
        <p:sp>
          <p:nvSpPr>
            <p:cNvPr id="23617" name="Text Box 46"/>
            <p:cNvSpPr txBox="1">
              <a:spLocks noChangeArrowheads="1"/>
            </p:cNvSpPr>
            <p:nvPr/>
          </p:nvSpPr>
          <p:spPr bwMode="auto">
            <a:xfrm rot="3241184">
              <a:off x="3428" y="2025"/>
              <a:ext cx="717" cy="154"/>
            </a:xfrm>
            <a:prstGeom prst="rect">
              <a:avLst/>
            </a:prstGeom>
            <a:noFill/>
            <a:ln w="9525">
              <a:noFill/>
              <a:miter lim="800000"/>
              <a:headEnd/>
              <a:tailEnd/>
            </a:ln>
          </p:spPr>
          <p:txBody>
            <a:bodyPr>
              <a:spAutoFit/>
            </a:bodyPr>
            <a:lstStyle/>
            <a:p>
              <a:pPr algn="ctr" rtl="1">
                <a:spcBef>
                  <a:spcPct val="50000"/>
                </a:spcBef>
              </a:pPr>
              <a:r>
                <a:rPr lang="en-US" sz="1000" b="1"/>
                <a:t>EL GEDARIF</a:t>
              </a:r>
            </a:p>
          </p:txBody>
        </p:sp>
      </p:grpSp>
      <p:grpSp>
        <p:nvGrpSpPr>
          <p:cNvPr id="54" name="Group 47"/>
          <p:cNvGrpSpPr>
            <a:grpSpLocks/>
          </p:cNvGrpSpPr>
          <p:nvPr/>
        </p:nvGrpSpPr>
        <p:grpSpPr bwMode="auto">
          <a:xfrm>
            <a:off x="7135813" y="2538413"/>
            <a:ext cx="904875" cy="488950"/>
            <a:chOff x="3162" y="1536"/>
            <a:chExt cx="570" cy="308"/>
          </a:xfrm>
        </p:grpSpPr>
        <p:sp>
          <p:nvSpPr>
            <p:cNvPr id="23614" name="Freeform 48"/>
            <p:cNvSpPr>
              <a:spLocks/>
            </p:cNvSpPr>
            <p:nvPr/>
          </p:nvSpPr>
          <p:spPr bwMode="auto">
            <a:xfrm>
              <a:off x="3188" y="1536"/>
              <a:ext cx="478" cy="308"/>
            </a:xfrm>
            <a:custGeom>
              <a:avLst/>
              <a:gdLst>
                <a:gd name="T0" fmla="*/ 468 w 478"/>
                <a:gd name="T1" fmla="*/ 118 h 308"/>
                <a:gd name="T2" fmla="*/ 458 w 478"/>
                <a:gd name="T3" fmla="*/ 138 h 308"/>
                <a:gd name="T4" fmla="*/ 408 w 478"/>
                <a:gd name="T5" fmla="*/ 136 h 308"/>
                <a:gd name="T6" fmla="*/ 346 w 478"/>
                <a:gd name="T7" fmla="*/ 108 h 308"/>
                <a:gd name="T8" fmla="*/ 234 w 478"/>
                <a:gd name="T9" fmla="*/ 106 h 308"/>
                <a:gd name="T10" fmla="*/ 222 w 478"/>
                <a:gd name="T11" fmla="*/ 100 h 308"/>
                <a:gd name="T12" fmla="*/ 214 w 478"/>
                <a:gd name="T13" fmla="*/ 92 h 308"/>
                <a:gd name="T14" fmla="*/ 160 w 478"/>
                <a:gd name="T15" fmla="*/ 64 h 308"/>
                <a:gd name="T16" fmla="*/ 148 w 478"/>
                <a:gd name="T17" fmla="*/ 56 h 308"/>
                <a:gd name="T18" fmla="*/ 100 w 478"/>
                <a:gd name="T19" fmla="*/ 36 h 308"/>
                <a:gd name="T20" fmla="*/ 72 w 478"/>
                <a:gd name="T21" fmla="*/ 20 h 308"/>
                <a:gd name="T22" fmla="*/ 60 w 478"/>
                <a:gd name="T23" fmla="*/ 12 h 308"/>
                <a:gd name="T24" fmla="*/ 42 w 478"/>
                <a:gd name="T25" fmla="*/ 0 h 308"/>
                <a:gd name="T26" fmla="*/ 20 w 478"/>
                <a:gd name="T27" fmla="*/ 14 h 308"/>
                <a:gd name="T28" fmla="*/ 2 w 478"/>
                <a:gd name="T29" fmla="*/ 60 h 308"/>
                <a:gd name="T30" fmla="*/ 12 w 478"/>
                <a:gd name="T31" fmla="*/ 92 h 308"/>
                <a:gd name="T32" fmla="*/ 28 w 478"/>
                <a:gd name="T33" fmla="*/ 114 h 308"/>
                <a:gd name="T34" fmla="*/ 46 w 478"/>
                <a:gd name="T35" fmla="*/ 126 h 308"/>
                <a:gd name="T36" fmla="*/ 68 w 478"/>
                <a:gd name="T37" fmla="*/ 174 h 308"/>
                <a:gd name="T38" fmla="*/ 80 w 478"/>
                <a:gd name="T39" fmla="*/ 182 h 308"/>
                <a:gd name="T40" fmla="*/ 88 w 478"/>
                <a:gd name="T41" fmla="*/ 196 h 308"/>
                <a:gd name="T42" fmla="*/ 96 w 478"/>
                <a:gd name="T43" fmla="*/ 208 h 308"/>
                <a:gd name="T44" fmla="*/ 100 w 478"/>
                <a:gd name="T45" fmla="*/ 224 h 308"/>
                <a:gd name="T46" fmla="*/ 104 w 478"/>
                <a:gd name="T47" fmla="*/ 236 h 308"/>
                <a:gd name="T48" fmla="*/ 116 w 478"/>
                <a:gd name="T49" fmla="*/ 308 h 308"/>
                <a:gd name="T50" fmla="*/ 166 w 478"/>
                <a:gd name="T51" fmla="*/ 296 h 308"/>
                <a:gd name="T52" fmla="*/ 196 w 478"/>
                <a:gd name="T53" fmla="*/ 290 h 308"/>
                <a:gd name="T54" fmla="*/ 228 w 478"/>
                <a:gd name="T55" fmla="*/ 276 h 308"/>
                <a:gd name="T56" fmla="*/ 250 w 478"/>
                <a:gd name="T57" fmla="*/ 290 h 308"/>
                <a:gd name="T58" fmla="*/ 290 w 478"/>
                <a:gd name="T59" fmla="*/ 282 h 308"/>
                <a:gd name="T60" fmla="*/ 308 w 478"/>
                <a:gd name="T61" fmla="*/ 262 h 308"/>
                <a:gd name="T62" fmla="*/ 358 w 478"/>
                <a:gd name="T63" fmla="*/ 262 h 308"/>
                <a:gd name="T64" fmla="*/ 364 w 478"/>
                <a:gd name="T65" fmla="*/ 240 h 308"/>
                <a:gd name="T66" fmla="*/ 386 w 478"/>
                <a:gd name="T67" fmla="*/ 224 h 308"/>
                <a:gd name="T68" fmla="*/ 414 w 478"/>
                <a:gd name="T69" fmla="*/ 220 h 308"/>
                <a:gd name="T70" fmla="*/ 438 w 478"/>
                <a:gd name="T71" fmla="*/ 208 h 308"/>
                <a:gd name="T72" fmla="*/ 478 w 478"/>
                <a:gd name="T73" fmla="*/ 202 h 308"/>
                <a:gd name="T74" fmla="*/ 476 w 478"/>
                <a:gd name="T75" fmla="*/ 130 h 308"/>
                <a:gd name="T76" fmla="*/ 468 w 478"/>
                <a:gd name="T77" fmla="*/ 118 h 3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8"/>
                <a:gd name="T118" fmla="*/ 0 h 308"/>
                <a:gd name="T119" fmla="*/ 478 w 478"/>
                <a:gd name="T120" fmla="*/ 308 h 3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8" h="308">
                  <a:moveTo>
                    <a:pt x="468" y="118"/>
                  </a:moveTo>
                  <a:cubicBezTo>
                    <a:pt x="459" y="124"/>
                    <a:pt x="460" y="128"/>
                    <a:pt x="458" y="138"/>
                  </a:cubicBezTo>
                  <a:cubicBezTo>
                    <a:pt x="441" y="137"/>
                    <a:pt x="425" y="138"/>
                    <a:pt x="408" y="136"/>
                  </a:cubicBezTo>
                  <a:cubicBezTo>
                    <a:pt x="395" y="135"/>
                    <a:pt x="372" y="109"/>
                    <a:pt x="346" y="108"/>
                  </a:cubicBezTo>
                  <a:cubicBezTo>
                    <a:pt x="309" y="107"/>
                    <a:pt x="271" y="107"/>
                    <a:pt x="234" y="106"/>
                  </a:cubicBezTo>
                  <a:cubicBezTo>
                    <a:pt x="230" y="104"/>
                    <a:pt x="225" y="103"/>
                    <a:pt x="222" y="100"/>
                  </a:cubicBezTo>
                  <a:cubicBezTo>
                    <a:pt x="211" y="89"/>
                    <a:pt x="230" y="97"/>
                    <a:pt x="214" y="92"/>
                  </a:cubicBezTo>
                  <a:cubicBezTo>
                    <a:pt x="203" y="75"/>
                    <a:pt x="178" y="70"/>
                    <a:pt x="160" y="64"/>
                  </a:cubicBezTo>
                  <a:cubicBezTo>
                    <a:pt x="155" y="62"/>
                    <a:pt x="153" y="58"/>
                    <a:pt x="148" y="56"/>
                  </a:cubicBezTo>
                  <a:cubicBezTo>
                    <a:pt x="131" y="50"/>
                    <a:pt x="116" y="41"/>
                    <a:pt x="100" y="36"/>
                  </a:cubicBezTo>
                  <a:cubicBezTo>
                    <a:pt x="94" y="27"/>
                    <a:pt x="82" y="25"/>
                    <a:pt x="72" y="20"/>
                  </a:cubicBezTo>
                  <a:cubicBezTo>
                    <a:pt x="68" y="18"/>
                    <a:pt x="60" y="12"/>
                    <a:pt x="60" y="12"/>
                  </a:cubicBezTo>
                  <a:cubicBezTo>
                    <a:pt x="55" y="4"/>
                    <a:pt x="50" y="5"/>
                    <a:pt x="42" y="0"/>
                  </a:cubicBezTo>
                  <a:cubicBezTo>
                    <a:pt x="36" y="8"/>
                    <a:pt x="28" y="9"/>
                    <a:pt x="20" y="14"/>
                  </a:cubicBezTo>
                  <a:cubicBezTo>
                    <a:pt x="11" y="28"/>
                    <a:pt x="11" y="46"/>
                    <a:pt x="2" y="60"/>
                  </a:cubicBezTo>
                  <a:cubicBezTo>
                    <a:pt x="3" y="76"/>
                    <a:pt x="0" y="84"/>
                    <a:pt x="12" y="92"/>
                  </a:cubicBezTo>
                  <a:cubicBezTo>
                    <a:pt x="14" y="94"/>
                    <a:pt x="27" y="113"/>
                    <a:pt x="28" y="114"/>
                  </a:cubicBezTo>
                  <a:cubicBezTo>
                    <a:pt x="33" y="119"/>
                    <a:pt x="46" y="126"/>
                    <a:pt x="46" y="126"/>
                  </a:cubicBezTo>
                  <a:cubicBezTo>
                    <a:pt x="50" y="137"/>
                    <a:pt x="61" y="167"/>
                    <a:pt x="68" y="174"/>
                  </a:cubicBezTo>
                  <a:cubicBezTo>
                    <a:pt x="71" y="177"/>
                    <a:pt x="80" y="182"/>
                    <a:pt x="80" y="182"/>
                  </a:cubicBezTo>
                  <a:cubicBezTo>
                    <a:pt x="84" y="202"/>
                    <a:pt x="78" y="185"/>
                    <a:pt x="88" y="196"/>
                  </a:cubicBezTo>
                  <a:cubicBezTo>
                    <a:pt x="91" y="200"/>
                    <a:pt x="96" y="208"/>
                    <a:pt x="96" y="208"/>
                  </a:cubicBezTo>
                  <a:cubicBezTo>
                    <a:pt x="97" y="213"/>
                    <a:pt x="99" y="219"/>
                    <a:pt x="100" y="224"/>
                  </a:cubicBezTo>
                  <a:cubicBezTo>
                    <a:pt x="101" y="228"/>
                    <a:pt x="104" y="236"/>
                    <a:pt x="104" y="236"/>
                  </a:cubicBezTo>
                  <a:cubicBezTo>
                    <a:pt x="107" y="257"/>
                    <a:pt x="116" y="288"/>
                    <a:pt x="116" y="308"/>
                  </a:cubicBezTo>
                  <a:cubicBezTo>
                    <a:pt x="156" y="305"/>
                    <a:pt x="144" y="303"/>
                    <a:pt x="166" y="296"/>
                  </a:cubicBezTo>
                  <a:cubicBezTo>
                    <a:pt x="174" y="284"/>
                    <a:pt x="182" y="288"/>
                    <a:pt x="196" y="290"/>
                  </a:cubicBezTo>
                  <a:cubicBezTo>
                    <a:pt x="220" y="287"/>
                    <a:pt x="212" y="281"/>
                    <a:pt x="228" y="276"/>
                  </a:cubicBezTo>
                  <a:cubicBezTo>
                    <a:pt x="239" y="281"/>
                    <a:pt x="243" y="280"/>
                    <a:pt x="250" y="290"/>
                  </a:cubicBezTo>
                  <a:cubicBezTo>
                    <a:pt x="279" y="288"/>
                    <a:pt x="272" y="288"/>
                    <a:pt x="290" y="282"/>
                  </a:cubicBezTo>
                  <a:cubicBezTo>
                    <a:pt x="293" y="273"/>
                    <a:pt x="300" y="265"/>
                    <a:pt x="308" y="262"/>
                  </a:cubicBezTo>
                  <a:cubicBezTo>
                    <a:pt x="317" y="263"/>
                    <a:pt x="346" y="266"/>
                    <a:pt x="358" y="262"/>
                  </a:cubicBezTo>
                  <a:cubicBezTo>
                    <a:pt x="365" y="259"/>
                    <a:pt x="362" y="247"/>
                    <a:pt x="364" y="240"/>
                  </a:cubicBezTo>
                  <a:cubicBezTo>
                    <a:pt x="367" y="229"/>
                    <a:pt x="376" y="226"/>
                    <a:pt x="386" y="224"/>
                  </a:cubicBezTo>
                  <a:cubicBezTo>
                    <a:pt x="396" y="217"/>
                    <a:pt x="402" y="218"/>
                    <a:pt x="414" y="220"/>
                  </a:cubicBezTo>
                  <a:cubicBezTo>
                    <a:pt x="436" y="217"/>
                    <a:pt x="427" y="219"/>
                    <a:pt x="438" y="208"/>
                  </a:cubicBezTo>
                  <a:cubicBezTo>
                    <a:pt x="444" y="202"/>
                    <a:pt x="478" y="202"/>
                    <a:pt x="478" y="202"/>
                  </a:cubicBezTo>
                  <a:cubicBezTo>
                    <a:pt x="477" y="178"/>
                    <a:pt x="478" y="154"/>
                    <a:pt x="476" y="130"/>
                  </a:cubicBezTo>
                  <a:cubicBezTo>
                    <a:pt x="475" y="123"/>
                    <a:pt x="463" y="123"/>
                    <a:pt x="468" y="118"/>
                  </a:cubicBezTo>
                  <a:close/>
                </a:path>
              </a:pathLst>
            </a:custGeom>
            <a:solidFill>
              <a:srgbClr val="3399FF"/>
            </a:solidFill>
            <a:ln w="9525">
              <a:noFill/>
              <a:round/>
              <a:headEnd/>
              <a:tailEnd/>
            </a:ln>
          </p:spPr>
          <p:txBody>
            <a:bodyPr/>
            <a:lstStyle/>
            <a:p>
              <a:pPr algn="r" rtl="1"/>
              <a:endParaRPr lang="en-US"/>
            </a:p>
          </p:txBody>
        </p:sp>
        <p:sp>
          <p:nvSpPr>
            <p:cNvPr id="23615" name="Text Box 49"/>
            <p:cNvSpPr txBox="1">
              <a:spLocks noChangeArrowheads="1"/>
            </p:cNvSpPr>
            <p:nvPr/>
          </p:nvSpPr>
          <p:spPr bwMode="auto">
            <a:xfrm>
              <a:off x="3162" y="1638"/>
              <a:ext cx="570" cy="135"/>
            </a:xfrm>
            <a:prstGeom prst="rect">
              <a:avLst/>
            </a:prstGeom>
            <a:noFill/>
            <a:ln w="9525">
              <a:noFill/>
              <a:miter lim="800000"/>
              <a:headEnd/>
              <a:tailEnd/>
            </a:ln>
          </p:spPr>
          <p:txBody>
            <a:bodyPr>
              <a:spAutoFit/>
            </a:bodyPr>
            <a:lstStyle/>
            <a:p>
              <a:pPr algn="ctr" rtl="1">
                <a:spcBef>
                  <a:spcPct val="50000"/>
                </a:spcBef>
              </a:pPr>
              <a:r>
                <a:rPr lang="en-US" sz="800" b="1"/>
                <a:t>KHARTOUM</a:t>
              </a:r>
            </a:p>
          </p:txBody>
        </p:sp>
      </p:grpSp>
      <p:grpSp>
        <p:nvGrpSpPr>
          <p:cNvPr id="57" name="Group 50"/>
          <p:cNvGrpSpPr>
            <a:grpSpLocks/>
          </p:cNvGrpSpPr>
          <p:nvPr/>
        </p:nvGrpSpPr>
        <p:grpSpPr bwMode="auto">
          <a:xfrm>
            <a:off x="7412038" y="2703513"/>
            <a:ext cx="468312" cy="914400"/>
            <a:chOff x="3336" y="1640"/>
            <a:chExt cx="295" cy="576"/>
          </a:xfrm>
        </p:grpSpPr>
        <p:sp>
          <p:nvSpPr>
            <p:cNvPr id="23612" name="Freeform 51"/>
            <p:cNvSpPr>
              <a:spLocks/>
            </p:cNvSpPr>
            <p:nvPr/>
          </p:nvSpPr>
          <p:spPr bwMode="auto">
            <a:xfrm>
              <a:off x="3336" y="1792"/>
              <a:ext cx="295" cy="346"/>
            </a:xfrm>
            <a:custGeom>
              <a:avLst/>
              <a:gdLst>
                <a:gd name="T0" fmla="*/ 268 w 295"/>
                <a:gd name="T1" fmla="*/ 244 h 346"/>
                <a:gd name="T2" fmla="*/ 284 w 295"/>
                <a:gd name="T3" fmla="*/ 172 h 346"/>
                <a:gd name="T4" fmla="*/ 276 w 295"/>
                <a:gd name="T5" fmla="*/ 76 h 346"/>
                <a:gd name="T6" fmla="*/ 274 w 295"/>
                <a:gd name="T7" fmla="*/ 58 h 346"/>
                <a:gd name="T8" fmla="*/ 262 w 295"/>
                <a:gd name="T9" fmla="*/ 52 h 346"/>
                <a:gd name="T10" fmla="*/ 218 w 295"/>
                <a:gd name="T11" fmla="*/ 30 h 346"/>
                <a:gd name="T12" fmla="*/ 212 w 295"/>
                <a:gd name="T13" fmla="*/ 26 h 346"/>
                <a:gd name="T14" fmla="*/ 206 w 295"/>
                <a:gd name="T15" fmla="*/ 24 h 346"/>
                <a:gd name="T16" fmla="*/ 194 w 295"/>
                <a:gd name="T17" fmla="*/ 16 h 346"/>
                <a:gd name="T18" fmla="*/ 166 w 295"/>
                <a:gd name="T19" fmla="*/ 0 h 346"/>
                <a:gd name="T20" fmla="*/ 136 w 295"/>
                <a:gd name="T21" fmla="*/ 22 h 346"/>
                <a:gd name="T22" fmla="*/ 118 w 295"/>
                <a:gd name="T23" fmla="*/ 28 h 346"/>
                <a:gd name="T24" fmla="*/ 104 w 295"/>
                <a:gd name="T25" fmla="*/ 22 h 346"/>
                <a:gd name="T26" fmla="*/ 92 w 295"/>
                <a:gd name="T27" fmla="*/ 18 h 346"/>
                <a:gd name="T28" fmla="*/ 24 w 295"/>
                <a:gd name="T29" fmla="*/ 28 h 346"/>
                <a:gd name="T30" fmla="*/ 24 w 295"/>
                <a:gd name="T31" fmla="*/ 78 h 346"/>
                <a:gd name="T32" fmla="*/ 32 w 295"/>
                <a:gd name="T33" fmla="*/ 98 h 346"/>
                <a:gd name="T34" fmla="*/ 20 w 295"/>
                <a:gd name="T35" fmla="*/ 156 h 346"/>
                <a:gd name="T36" fmla="*/ 18 w 295"/>
                <a:gd name="T37" fmla="*/ 162 h 346"/>
                <a:gd name="T38" fmla="*/ 12 w 295"/>
                <a:gd name="T39" fmla="*/ 166 h 346"/>
                <a:gd name="T40" fmla="*/ 0 w 295"/>
                <a:gd name="T41" fmla="*/ 196 h 346"/>
                <a:gd name="T42" fmla="*/ 14 w 295"/>
                <a:gd name="T43" fmla="*/ 258 h 346"/>
                <a:gd name="T44" fmla="*/ 12 w 295"/>
                <a:gd name="T45" fmla="*/ 308 h 346"/>
                <a:gd name="T46" fmla="*/ 40 w 295"/>
                <a:gd name="T47" fmla="*/ 332 h 346"/>
                <a:gd name="T48" fmla="*/ 58 w 295"/>
                <a:gd name="T49" fmla="*/ 322 h 346"/>
                <a:gd name="T50" fmla="*/ 98 w 295"/>
                <a:gd name="T51" fmla="*/ 334 h 346"/>
                <a:gd name="T52" fmla="*/ 118 w 295"/>
                <a:gd name="T53" fmla="*/ 338 h 346"/>
                <a:gd name="T54" fmla="*/ 124 w 295"/>
                <a:gd name="T55" fmla="*/ 320 h 346"/>
                <a:gd name="T56" fmla="*/ 150 w 295"/>
                <a:gd name="T57" fmla="*/ 278 h 346"/>
                <a:gd name="T58" fmla="*/ 172 w 295"/>
                <a:gd name="T59" fmla="*/ 286 h 346"/>
                <a:gd name="T60" fmla="*/ 184 w 295"/>
                <a:gd name="T61" fmla="*/ 294 h 346"/>
                <a:gd name="T62" fmla="*/ 218 w 295"/>
                <a:gd name="T63" fmla="*/ 280 h 346"/>
                <a:gd name="T64" fmla="*/ 236 w 295"/>
                <a:gd name="T65" fmla="*/ 260 h 346"/>
                <a:gd name="T66" fmla="*/ 246 w 295"/>
                <a:gd name="T67" fmla="*/ 260 h 346"/>
                <a:gd name="T68" fmla="*/ 264 w 295"/>
                <a:gd name="T69" fmla="*/ 256 h 346"/>
                <a:gd name="T70" fmla="*/ 268 w 295"/>
                <a:gd name="T71" fmla="*/ 244 h 3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5"/>
                <a:gd name="T109" fmla="*/ 0 h 346"/>
                <a:gd name="T110" fmla="*/ 295 w 295"/>
                <a:gd name="T111" fmla="*/ 346 h 3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5" h="346">
                  <a:moveTo>
                    <a:pt x="268" y="244"/>
                  </a:moveTo>
                  <a:cubicBezTo>
                    <a:pt x="259" y="217"/>
                    <a:pt x="276" y="196"/>
                    <a:pt x="284" y="172"/>
                  </a:cubicBezTo>
                  <a:cubicBezTo>
                    <a:pt x="283" y="138"/>
                    <a:pt x="295" y="104"/>
                    <a:pt x="276" y="76"/>
                  </a:cubicBezTo>
                  <a:cubicBezTo>
                    <a:pt x="275" y="70"/>
                    <a:pt x="276" y="64"/>
                    <a:pt x="274" y="58"/>
                  </a:cubicBezTo>
                  <a:cubicBezTo>
                    <a:pt x="272" y="54"/>
                    <a:pt x="266" y="54"/>
                    <a:pt x="262" y="52"/>
                  </a:cubicBezTo>
                  <a:cubicBezTo>
                    <a:pt x="247" y="45"/>
                    <a:pt x="234" y="34"/>
                    <a:pt x="218" y="30"/>
                  </a:cubicBezTo>
                  <a:cubicBezTo>
                    <a:pt x="216" y="29"/>
                    <a:pt x="214" y="27"/>
                    <a:pt x="212" y="26"/>
                  </a:cubicBezTo>
                  <a:cubicBezTo>
                    <a:pt x="210" y="25"/>
                    <a:pt x="208" y="25"/>
                    <a:pt x="206" y="24"/>
                  </a:cubicBezTo>
                  <a:cubicBezTo>
                    <a:pt x="202" y="22"/>
                    <a:pt x="194" y="16"/>
                    <a:pt x="194" y="16"/>
                  </a:cubicBezTo>
                  <a:cubicBezTo>
                    <a:pt x="189" y="9"/>
                    <a:pt x="175" y="3"/>
                    <a:pt x="166" y="0"/>
                  </a:cubicBezTo>
                  <a:cubicBezTo>
                    <a:pt x="149" y="3"/>
                    <a:pt x="150" y="14"/>
                    <a:pt x="136" y="22"/>
                  </a:cubicBezTo>
                  <a:cubicBezTo>
                    <a:pt x="130" y="25"/>
                    <a:pt x="118" y="28"/>
                    <a:pt x="118" y="28"/>
                  </a:cubicBezTo>
                  <a:cubicBezTo>
                    <a:pt x="97" y="23"/>
                    <a:pt x="122" y="30"/>
                    <a:pt x="104" y="22"/>
                  </a:cubicBezTo>
                  <a:cubicBezTo>
                    <a:pt x="100" y="20"/>
                    <a:pt x="92" y="18"/>
                    <a:pt x="92" y="18"/>
                  </a:cubicBezTo>
                  <a:cubicBezTo>
                    <a:pt x="66" y="20"/>
                    <a:pt x="51" y="26"/>
                    <a:pt x="24" y="28"/>
                  </a:cubicBezTo>
                  <a:cubicBezTo>
                    <a:pt x="4" y="41"/>
                    <a:pt x="13" y="61"/>
                    <a:pt x="24" y="78"/>
                  </a:cubicBezTo>
                  <a:cubicBezTo>
                    <a:pt x="26" y="86"/>
                    <a:pt x="27" y="91"/>
                    <a:pt x="32" y="98"/>
                  </a:cubicBezTo>
                  <a:cubicBezTo>
                    <a:pt x="31" y="128"/>
                    <a:pt x="40" y="142"/>
                    <a:pt x="20" y="156"/>
                  </a:cubicBezTo>
                  <a:cubicBezTo>
                    <a:pt x="19" y="158"/>
                    <a:pt x="19" y="160"/>
                    <a:pt x="18" y="162"/>
                  </a:cubicBezTo>
                  <a:cubicBezTo>
                    <a:pt x="16" y="164"/>
                    <a:pt x="13" y="164"/>
                    <a:pt x="12" y="166"/>
                  </a:cubicBezTo>
                  <a:cubicBezTo>
                    <a:pt x="8" y="172"/>
                    <a:pt x="2" y="189"/>
                    <a:pt x="0" y="196"/>
                  </a:cubicBezTo>
                  <a:cubicBezTo>
                    <a:pt x="2" y="221"/>
                    <a:pt x="8" y="235"/>
                    <a:pt x="14" y="258"/>
                  </a:cubicBezTo>
                  <a:cubicBezTo>
                    <a:pt x="15" y="272"/>
                    <a:pt x="26" y="299"/>
                    <a:pt x="12" y="308"/>
                  </a:cubicBezTo>
                  <a:cubicBezTo>
                    <a:pt x="15" y="331"/>
                    <a:pt x="23" y="324"/>
                    <a:pt x="40" y="332"/>
                  </a:cubicBezTo>
                  <a:cubicBezTo>
                    <a:pt x="55" y="327"/>
                    <a:pt x="49" y="331"/>
                    <a:pt x="58" y="322"/>
                  </a:cubicBezTo>
                  <a:cubicBezTo>
                    <a:pt x="73" y="324"/>
                    <a:pt x="84" y="329"/>
                    <a:pt x="98" y="334"/>
                  </a:cubicBezTo>
                  <a:cubicBezTo>
                    <a:pt x="104" y="340"/>
                    <a:pt x="107" y="346"/>
                    <a:pt x="118" y="338"/>
                  </a:cubicBezTo>
                  <a:cubicBezTo>
                    <a:pt x="118" y="338"/>
                    <a:pt x="123" y="323"/>
                    <a:pt x="124" y="320"/>
                  </a:cubicBezTo>
                  <a:cubicBezTo>
                    <a:pt x="131" y="300"/>
                    <a:pt x="130" y="288"/>
                    <a:pt x="150" y="278"/>
                  </a:cubicBezTo>
                  <a:cubicBezTo>
                    <a:pt x="185" y="282"/>
                    <a:pt x="159" y="274"/>
                    <a:pt x="172" y="286"/>
                  </a:cubicBezTo>
                  <a:cubicBezTo>
                    <a:pt x="176" y="289"/>
                    <a:pt x="184" y="294"/>
                    <a:pt x="184" y="294"/>
                  </a:cubicBezTo>
                  <a:cubicBezTo>
                    <a:pt x="207" y="291"/>
                    <a:pt x="203" y="290"/>
                    <a:pt x="218" y="280"/>
                  </a:cubicBezTo>
                  <a:cubicBezTo>
                    <a:pt x="230" y="262"/>
                    <a:pt x="202" y="280"/>
                    <a:pt x="236" y="260"/>
                  </a:cubicBezTo>
                  <a:cubicBezTo>
                    <a:pt x="240" y="258"/>
                    <a:pt x="245" y="264"/>
                    <a:pt x="246" y="260"/>
                  </a:cubicBezTo>
                  <a:cubicBezTo>
                    <a:pt x="248" y="254"/>
                    <a:pt x="258" y="257"/>
                    <a:pt x="264" y="256"/>
                  </a:cubicBezTo>
                  <a:cubicBezTo>
                    <a:pt x="265" y="252"/>
                    <a:pt x="267" y="248"/>
                    <a:pt x="268" y="244"/>
                  </a:cubicBezTo>
                  <a:close/>
                </a:path>
              </a:pathLst>
            </a:custGeom>
            <a:solidFill>
              <a:srgbClr val="FF9933"/>
            </a:solidFill>
            <a:ln w="9525">
              <a:noFill/>
              <a:round/>
              <a:headEnd/>
              <a:tailEnd/>
            </a:ln>
          </p:spPr>
          <p:txBody>
            <a:bodyPr/>
            <a:lstStyle/>
            <a:p>
              <a:pPr algn="r" rtl="1"/>
              <a:endParaRPr lang="en-US"/>
            </a:p>
          </p:txBody>
        </p:sp>
        <p:sp>
          <p:nvSpPr>
            <p:cNvPr id="23613" name="Text Box 52"/>
            <p:cNvSpPr txBox="1">
              <a:spLocks noChangeArrowheads="1"/>
            </p:cNvSpPr>
            <p:nvPr/>
          </p:nvSpPr>
          <p:spPr bwMode="auto">
            <a:xfrm rot="3095979">
              <a:off x="3206" y="1860"/>
              <a:ext cx="576" cy="135"/>
            </a:xfrm>
            <a:prstGeom prst="rect">
              <a:avLst/>
            </a:prstGeom>
            <a:noFill/>
            <a:ln w="9525">
              <a:noFill/>
              <a:miter lim="800000"/>
              <a:headEnd/>
              <a:tailEnd/>
            </a:ln>
          </p:spPr>
          <p:txBody>
            <a:bodyPr>
              <a:spAutoFit/>
            </a:bodyPr>
            <a:lstStyle/>
            <a:p>
              <a:pPr algn="ctr" rtl="1">
                <a:spcBef>
                  <a:spcPct val="50000"/>
                </a:spcBef>
              </a:pPr>
              <a:r>
                <a:rPr lang="en-US" sz="800" b="1"/>
                <a:t>ELGEZIERA</a:t>
              </a:r>
            </a:p>
          </p:txBody>
        </p:sp>
      </p:grpSp>
      <p:grpSp>
        <p:nvGrpSpPr>
          <p:cNvPr id="60" name="Group 53"/>
          <p:cNvGrpSpPr>
            <a:grpSpLocks/>
          </p:cNvGrpSpPr>
          <p:nvPr/>
        </p:nvGrpSpPr>
        <p:grpSpPr bwMode="auto">
          <a:xfrm>
            <a:off x="7516813" y="3341688"/>
            <a:ext cx="914400" cy="711200"/>
            <a:chOff x="3402" y="2042"/>
            <a:chExt cx="576" cy="448"/>
          </a:xfrm>
        </p:grpSpPr>
        <p:sp>
          <p:nvSpPr>
            <p:cNvPr id="23610" name="Freeform 54"/>
            <p:cNvSpPr>
              <a:spLocks/>
            </p:cNvSpPr>
            <p:nvPr/>
          </p:nvSpPr>
          <p:spPr bwMode="auto">
            <a:xfrm>
              <a:off x="3426" y="2042"/>
              <a:ext cx="500" cy="448"/>
            </a:xfrm>
            <a:custGeom>
              <a:avLst/>
              <a:gdLst>
                <a:gd name="T0" fmla="*/ 500 w 500"/>
                <a:gd name="T1" fmla="*/ 288 h 448"/>
                <a:gd name="T2" fmla="*/ 442 w 500"/>
                <a:gd name="T3" fmla="*/ 258 h 448"/>
                <a:gd name="T4" fmla="*/ 412 w 500"/>
                <a:gd name="T5" fmla="*/ 244 h 448"/>
                <a:gd name="T6" fmla="*/ 400 w 500"/>
                <a:gd name="T7" fmla="*/ 236 h 448"/>
                <a:gd name="T8" fmla="*/ 374 w 500"/>
                <a:gd name="T9" fmla="*/ 224 h 448"/>
                <a:gd name="T10" fmla="*/ 356 w 500"/>
                <a:gd name="T11" fmla="*/ 212 h 448"/>
                <a:gd name="T12" fmla="*/ 338 w 500"/>
                <a:gd name="T13" fmla="*/ 194 h 448"/>
                <a:gd name="T14" fmla="*/ 314 w 500"/>
                <a:gd name="T15" fmla="*/ 160 h 448"/>
                <a:gd name="T16" fmla="*/ 258 w 500"/>
                <a:gd name="T17" fmla="*/ 130 h 448"/>
                <a:gd name="T18" fmla="*/ 252 w 500"/>
                <a:gd name="T19" fmla="*/ 112 h 448"/>
                <a:gd name="T20" fmla="*/ 240 w 500"/>
                <a:gd name="T21" fmla="*/ 68 h 448"/>
                <a:gd name="T22" fmla="*/ 226 w 500"/>
                <a:gd name="T23" fmla="*/ 40 h 448"/>
                <a:gd name="T24" fmla="*/ 194 w 500"/>
                <a:gd name="T25" fmla="*/ 16 h 448"/>
                <a:gd name="T26" fmla="*/ 176 w 500"/>
                <a:gd name="T27" fmla="*/ 0 h 448"/>
                <a:gd name="T28" fmla="*/ 140 w 500"/>
                <a:gd name="T29" fmla="*/ 6 h 448"/>
                <a:gd name="T30" fmla="*/ 128 w 500"/>
                <a:gd name="T31" fmla="*/ 14 h 448"/>
                <a:gd name="T32" fmla="*/ 110 w 500"/>
                <a:gd name="T33" fmla="*/ 34 h 448"/>
                <a:gd name="T34" fmla="*/ 54 w 500"/>
                <a:gd name="T35" fmla="*/ 28 h 448"/>
                <a:gd name="T36" fmla="*/ 50 w 500"/>
                <a:gd name="T37" fmla="*/ 34 h 448"/>
                <a:gd name="T38" fmla="*/ 44 w 500"/>
                <a:gd name="T39" fmla="*/ 36 h 448"/>
                <a:gd name="T40" fmla="*/ 36 w 500"/>
                <a:gd name="T41" fmla="*/ 54 h 448"/>
                <a:gd name="T42" fmla="*/ 28 w 500"/>
                <a:gd name="T43" fmla="*/ 66 h 448"/>
                <a:gd name="T44" fmla="*/ 18 w 500"/>
                <a:gd name="T45" fmla="*/ 92 h 448"/>
                <a:gd name="T46" fmla="*/ 6 w 500"/>
                <a:gd name="T47" fmla="*/ 100 h 448"/>
                <a:gd name="T48" fmla="*/ 4 w 500"/>
                <a:gd name="T49" fmla="*/ 132 h 448"/>
                <a:gd name="T50" fmla="*/ 0 w 500"/>
                <a:gd name="T51" fmla="*/ 144 h 448"/>
                <a:gd name="T52" fmla="*/ 12 w 500"/>
                <a:gd name="T53" fmla="*/ 172 h 448"/>
                <a:gd name="T54" fmla="*/ 26 w 500"/>
                <a:gd name="T55" fmla="*/ 198 h 448"/>
                <a:gd name="T56" fmla="*/ 40 w 500"/>
                <a:gd name="T57" fmla="*/ 264 h 448"/>
                <a:gd name="T58" fmla="*/ 50 w 500"/>
                <a:gd name="T59" fmla="*/ 280 h 448"/>
                <a:gd name="T60" fmla="*/ 76 w 500"/>
                <a:gd name="T61" fmla="*/ 324 h 448"/>
                <a:gd name="T62" fmla="*/ 100 w 500"/>
                <a:gd name="T63" fmla="*/ 394 h 448"/>
                <a:gd name="T64" fmla="*/ 130 w 500"/>
                <a:gd name="T65" fmla="*/ 378 h 448"/>
                <a:gd name="T66" fmla="*/ 136 w 500"/>
                <a:gd name="T67" fmla="*/ 374 h 448"/>
                <a:gd name="T68" fmla="*/ 142 w 500"/>
                <a:gd name="T69" fmla="*/ 372 h 448"/>
                <a:gd name="T70" fmla="*/ 154 w 500"/>
                <a:gd name="T71" fmla="*/ 364 h 448"/>
                <a:gd name="T72" fmla="*/ 188 w 500"/>
                <a:gd name="T73" fmla="*/ 338 h 448"/>
                <a:gd name="T74" fmla="*/ 218 w 500"/>
                <a:gd name="T75" fmla="*/ 306 h 448"/>
                <a:gd name="T76" fmla="*/ 230 w 500"/>
                <a:gd name="T77" fmla="*/ 300 h 448"/>
                <a:gd name="T78" fmla="*/ 234 w 500"/>
                <a:gd name="T79" fmla="*/ 294 h 448"/>
                <a:gd name="T80" fmla="*/ 246 w 500"/>
                <a:gd name="T81" fmla="*/ 290 h 448"/>
                <a:gd name="T82" fmla="*/ 316 w 500"/>
                <a:gd name="T83" fmla="*/ 290 h 448"/>
                <a:gd name="T84" fmla="*/ 334 w 500"/>
                <a:gd name="T85" fmla="*/ 298 h 448"/>
                <a:gd name="T86" fmla="*/ 346 w 500"/>
                <a:gd name="T87" fmla="*/ 306 h 448"/>
                <a:gd name="T88" fmla="*/ 360 w 500"/>
                <a:gd name="T89" fmla="*/ 322 h 448"/>
                <a:gd name="T90" fmla="*/ 392 w 500"/>
                <a:gd name="T91" fmla="*/ 386 h 448"/>
                <a:gd name="T92" fmla="*/ 402 w 500"/>
                <a:gd name="T93" fmla="*/ 406 h 448"/>
                <a:gd name="T94" fmla="*/ 408 w 500"/>
                <a:gd name="T95" fmla="*/ 440 h 448"/>
                <a:gd name="T96" fmla="*/ 420 w 500"/>
                <a:gd name="T97" fmla="*/ 448 h 448"/>
                <a:gd name="T98" fmla="*/ 434 w 500"/>
                <a:gd name="T99" fmla="*/ 422 h 448"/>
                <a:gd name="T100" fmla="*/ 474 w 500"/>
                <a:gd name="T101" fmla="*/ 400 h 448"/>
                <a:gd name="T102" fmla="*/ 472 w 500"/>
                <a:gd name="T103" fmla="*/ 368 h 448"/>
                <a:gd name="T104" fmla="*/ 482 w 500"/>
                <a:gd name="T105" fmla="*/ 322 h 448"/>
                <a:gd name="T106" fmla="*/ 490 w 500"/>
                <a:gd name="T107" fmla="*/ 314 h 448"/>
                <a:gd name="T108" fmla="*/ 500 w 500"/>
                <a:gd name="T109" fmla="*/ 288 h 4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0"/>
                <a:gd name="T166" fmla="*/ 0 h 448"/>
                <a:gd name="T167" fmla="*/ 500 w 500"/>
                <a:gd name="T168" fmla="*/ 448 h 4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0" h="448">
                  <a:moveTo>
                    <a:pt x="500" y="288"/>
                  </a:moveTo>
                  <a:cubicBezTo>
                    <a:pt x="477" y="265"/>
                    <a:pt x="479" y="261"/>
                    <a:pt x="442" y="258"/>
                  </a:cubicBezTo>
                  <a:cubicBezTo>
                    <a:pt x="432" y="252"/>
                    <a:pt x="421" y="250"/>
                    <a:pt x="412" y="244"/>
                  </a:cubicBezTo>
                  <a:cubicBezTo>
                    <a:pt x="408" y="241"/>
                    <a:pt x="400" y="236"/>
                    <a:pt x="400" y="236"/>
                  </a:cubicBezTo>
                  <a:cubicBezTo>
                    <a:pt x="393" y="225"/>
                    <a:pt x="384" y="230"/>
                    <a:pt x="374" y="224"/>
                  </a:cubicBezTo>
                  <a:cubicBezTo>
                    <a:pt x="368" y="220"/>
                    <a:pt x="356" y="212"/>
                    <a:pt x="356" y="212"/>
                  </a:cubicBezTo>
                  <a:cubicBezTo>
                    <a:pt x="353" y="208"/>
                    <a:pt x="342" y="197"/>
                    <a:pt x="338" y="194"/>
                  </a:cubicBezTo>
                  <a:cubicBezTo>
                    <a:pt x="334" y="181"/>
                    <a:pt x="326" y="168"/>
                    <a:pt x="314" y="160"/>
                  </a:cubicBezTo>
                  <a:cubicBezTo>
                    <a:pt x="309" y="144"/>
                    <a:pt x="274" y="135"/>
                    <a:pt x="258" y="130"/>
                  </a:cubicBezTo>
                  <a:cubicBezTo>
                    <a:pt x="256" y="124"/>
                    <a:pt x="252" y="112"/>
                    <a:pt x="252" y="112"/>
                  </a:cubicBezTo>
                  <a:cubicBezTo>
                    <a:pt x="250" y="96"/>
                    <a:pt x="249" y="81"/>
                    <a:pt x="240" y="68"/>
                  </a:cubicBezTo>
                  <a:cubicBezTo>
                    <a:pt x="237" y="57"/>
                    <a:pt x="237" y="44"/>
                    <a:pt x="226" y="40"/>
                  </a:cubicBezTo>
                  <a:cubicBezTo>
                    <a:pt x="223" y="30"/>
                    <a:pt x="204" y="22"/>
                    <a:pt x="194" y="16"/>
                  </a:cubicBezTo>
                  <a:cubicBezTo>
                    <a:pt x="187" y="12"/>
                    <a:pt x="176" y="0"/>
                    <a:pt x="176" y="0"/>
                  </a:cubicBezTo>
                  <a:cubicBezTo>
                    <a:pt x="167" y="1"/>
                    <a:pt x="150" y="1"/>
                    <a:pt x="140" y="6"/>
                  </a:cubicBezTo>
                  <a:cubicBezTo>
                    <a:pt x="136" y="8"/>
                    <a:pt x="128" y="14"/>
                    <a:pt x="128" y="14"/>
                  </a:cubicBezTo>
                  <a:cubicBezTo>
                    <a:pt x="122" y="23"/>
                    <a:pt x="120" y="31"/>
                    <a:pt x="110" y="34"/>
                  </a:cubicBezTo>
                  <a:cubicBezTo>
                    <a:pt x="75" y="30"/>
                    <a:pt x="103" y="25"/>
                    <a:pt x="54" y="28"/>
                  </a:cubicBezTo>
                  <a:cubicBezTo>
                    <a:pt x="53" y="30"/>
                    <a:pt x="52" y="32"/>
                    <a:pt x="50" y="34"/>
                  </a:cubicBezTo>
                  <a:cubicBezTo>
                    <a:pt x="48" y="35"/>
                    <a:pt x="45" y="35"/>
                    <a:pt x="44" y="36"/>
                  </a:cubicBezTo>
                  <a:cubicBezTo>
                    <a:pt x="40" y="40"/>
                    <a:pt x="39" y="49"/>
                    <a:pt x="36" y="54"/>
                  </a:cubicBezTo>
                  <a:cubicBezTo>
                    <a:pt x="34" y="58"/>
                    <a:pt x="28" y="66"/>
                    <a:pt x="28" y="66"/>
                  </a:cubicBezTo>
                  <a:cubicBezTo>
                    <a:pt x="27" y="77"/>
                    <a:pt x="25" y="85"/>
                    <a:pt x="18" y="92"/>
                  </a:cubicBezTo>
                  <a:cubicBezTo>
                    <a:pt x="15" y="95"/>
                    <a:pt x="6" y="100"/>
                    <a:pt x="6" y="100"/>
                  </a:cubicBezTo>
                  <a:cubicBezTo>
                    <a:pt x="0" y="109"/>
                    <a:pt x="6" y="119"/>
                    <a:pt x="4" y="132"/>
                  </a:cubicBezTo>
                  <a:cubicBezTo>
                    <a:pt x="3" y="136"/>
                    <a:pt x="0" y="144"/>
                    <a:pt x="0" y="144"/>
                  </a:cubicBezTo>
                  <a:cubicBezTo>
                    <a:pt x="3" y="167"/>
                    <a:pt x="2" y="158"/>
                    <a:pt x="12" y="172"/>
                  </a:cubicBezTo>
                  <a:cubicBezTo>
                    <a:pt x="14" y="184"/>
                    <a:pt x="16" y="191"/>
                    <a:pt x="26" y="198"/>
                  </a:cubicBezTo>
                  <a:cubicBezTo>
                    <a:pt x="32" y="215"/>
                    <a:pt x="25" y="254"/>
                    <a:pt x="40" y="264"/>
                  </a:cubicBezTo>
                  <a:cubicBezTo>
                    <a:pt x="45" y="278"/>
                    <a:pt x="40" y="274"/>
                    <a:pt x="50" y="280"/>
                  </a:cubicBezTo>
                  <a:cubicBezTo>
                    <a:pt x="62" y="297"/>
                    <a:pt x="69" y="304"/>
                    <a:pt x="76" y="324"/>
                  </a:cubicBezTo>
                  <a:cubicBezTo>
                    <a:pt x="78" y="343"/>
                    <a:pt x="78" y="387"/>
                    <a:pt x="100" y="394"/>
                  </a:cubicBezTo>
                  <a:cubicBezTo>
                    <a:pt x="110" y="384"/>
                    <a:pt x="116" y="380"/>
                    <a:pt x="130" y="378"/>
                  </a:cubicBezTo>
                  <a:cubicBezTo>
                    <a:pt x="132" y="377"/>
                    <a:pt x="134" y="375"/>
                    <a:pt x="136" y="374"/>
                  </a:cubicBezTo>
                  <a:cubicBezTo>
                    <a:pt x="138" y="373"/>
                    <a:pt x="140" y="373"/>
                    <a:pt x="142" y="372"/>
                  </a:cubicBezTo>
                  <a:cubicBezTo>
                    <a:pt x="146" y="370"/>
                    <a:pt x="154" y="364"/>
                    <a:pt x="154" y="364"/>
                  </a:cubicBezTo>
                  <a:cubicBezTo>
                    <a:pt x="163" y="350"/>
                    <a:pt x="172" y="343"/>
                    <a:pt x="188" y="338"/>
                  </a:cubicBezTo>
                  <a:cubicBezTo>
                    <a:pt x="199" y="321"/>
                    <a:pt x="194" y="309"/>
                    <a:pt x="218" y="306"/>
                  </a:cubicBezTo>
                  <a:cubicBezTo>
                    <a:pt x="222" y="304"/>
                    <a:pt x="227" y="303"/>
                    <a:pt x="230" y="300"/>
                  </a:cubicBezTo>
                  <a:cubicBezTo>
                    <a:pt x="232" y="298"/>
                    <a:pt x="232" y="295"/>
                    <a:pt x="234" y="294"/>
                  </a:cubicBezTo>
                  <a:cubicBezTo>
                    <a:pt x="238" y="292"/>
                    <a:pt x="246" y="290"/>
                    <a:pt x="246" y="290"/>
                  </a:cubicBezTo>
                  <a:cubicBezTo>
                    <a:pt x="264" y="272"/>
                    <a:pt x="293" y="284"/>
                    <a:pt x="316" y="290"/>
                  </a:cubicBezTo>
                  <a:cubicBezTo>
                    <a:pt x="321" y="294"/>
                    <a:pt x="329" y="294"/>
                    <a:pt x="334" y="298"/>
                  </a:cubicBezTo>
                  <a:cubicBezTo>
                    <a:pt x="338" y="301"/>
                    <a:pt x="346" y="306"/>
                    <a:pt x="346" y="306"/>
                  </a:cubicBezTo>
                  <a:cubicBezTo>
                    <a:pt x="355" y="320"/>
                    <a:pt x="350" y="315"/>
                    <a:pt x="360" y="322"/>
                  </a:cubicBezTo>
                  <a:cubicBezTo>
                    <a:pt x="367" y="342"/>
                    <a:pt x="374" y="374"/>
                    <a:pt x="392" y="386"/>
                  </a:cubicBezTo>
                  <a:cubicBezTo>
                    <a:pt x="394" y="393"/>
                    <a:pt x="402" y="406"/>
                    <a:pt x="402" y="406"/>
                  </a:cubicBezTo>
                  <a:cubicBezTo>
                    <a:pt x="404" y="415"/>
                    <a:pt x="404" y="433"/>
                    <a:pt x="408" y="440"/>
                  </a:cubicBezTo>
                  <a:cubicBezTo>
                    <a:pt x="411" y="444"/>
                    <a:pt x="420" y="448"/>
                    <a:pt x="420" y="448"/>
                  </a:cubicBezTo>
                  <a:cubicBezTo>
                    <a:pt x="424" y="437"/>
                    <a:pt x="423" y="429"/>
                    <a:pt x="434" y="422"/>
                  </a:cubicBezTo>
                  <a:cubicBezTo>
                    <a:pt x="443" y="408"/>
                    <a:pt x="461" y="409"/>
                    <a:pt x="474" y="400"/>
                  </a:cubicBezTo>
                  <a:cubicBezTo>
                    <a:pt x="477" y="389"/>
                    <a:pt x="476" y="379"/>
                    <a:pt x="472" y="368"/>
                  </a:cubicBezTo>
                  <a:cubicBezTo>
                    <a:pt x="470" y="353"/>
                    <a:pt x="464" y="328"/>
                    <a:pt x="482" y="322"/>
                  </a:cubicBezTo>
                  <a:cubicBezTo>
                    <a:pt x="487" y="306"/>
                    <a:pt x="479" y="325"/>
                    <a:pt x="490" y="314"/>
                  </a:cubicBezTo>
                  <a:cubicBezTo>
                    <a:pt x="497" y="307"/>
                    <a:pt x="499" y="299"/>
                    <a:pt x="500" y="288"/>
                  </a:cubicBezTo>
                  <a:close/>
                </a:path>
              </a:pathLst>
            </a:custGeom>
            <a:solidFill>
              <a:srgbClr val="FF9396"/>
            </a:solidFill>
            <a:ln w="9525">
              <a:noFill/>
              <a:round/>
              <a:headEnd/>
              <a:tailEnd/>
            </a:ln>
          </p:spPr>
          <p:txBody>
            <a:bodyPr/>
            <a:lstStyle/>
            <a:p>
              <a:pPr algn="r" rtl="1"/>
              <a:endParaRPr lang="en-US"/>
            </a:p>
          </p:txBody>
        </p:sp>
        <p:sp>
          <p:nvSpPr>
            <p:cNvPr id="23611" name="Text Box 55"/>
            <p:cNvSpPr txBox="1">
              <a:spLocks noChangeArrowheads="1"/>
            </p:cNvSpPr>
            <p:nvPr/>
          </p:nvSpPr>
          <p:spPr bwMode="auto">
            <a:xfrm rot="2283806">
              <a:off x="3402" y="2160"/>
              <a:ext cx="576" cy="144"/>
            </a:xfrm>
            <a:prstGeom prst="rect">
              <a:avLst/>
            </a:prstGeom>
            <a:noFill/>
            <a:ln w="9525">
              <a:noFill/>
              <a:miter lim="800000"/>
              <a:headEnd/>
              <a:tailEnd/>
            </a:ln>
          </p:spPr>
          <p:txBody>
            <a:bodyPr>
              <a:spAutoFit/>
            </a:bodyPr>
            <a:lstStyle/>
            <a:p>
              <a:pPr algn="ctr" rtl="1">
                <a:spcBef>
                  <a:spcPct val="50000"/>
                </a:spcBef>
              </a:pPr>
              <a:r>
                <a:rPr lang="en-US" sz="900" b="1"/>
                <a:t>SENNAR</a:t>
              </a:r>
            </a:p>
          </p:txBody>
        </p:sp>
      </p:grpSp>
      <p:grpSp>
        <p:nvGrpSpPr>
          <p:cNvPr id="63" name="Group 56"/>
          <p:cNvGrpSpPr>
            <a:grpSpLocks/>
          </p:cNvGrpSpPr>
          <p:nvPr/>
        </p:nvGrpSpPr>
        <p:grpSpPr bwMode="auto">
          <a:xfrm>
            <a:off x="7119938" y="2890838"/>
            <a:ext cx="587375" cy="1219200"/>
            <a:chOff x="3152" y="1758"/>
            <a:chExt cx="370" cy="768"/>
          </a:xfrm>
        </p:grpSpPr>
        <p:sp>
          <p:nvSpPr>
            <p:cNvPr id="23608" name="Freeform 57"/>
            <p:cNvSpPr>
              <a:spLocks/>
            </p:cNvSpPr>
            <p:nvPr/>
          </p:nvSpPr>
          <p:spPr bwMode="auto">
            <a:xfrm>
              <a:off x="3152" y="1824"/>
              <a:ext cx="370" cy="622"/>
            </a:xfrm>
            <a:custGeom>
              <a:avLst/>
              <a:gdLst>
                <a:gd name="T0" fmla="*/ 202 w 370"/>
                <a:gd name="T1" fmla="*/ 0 h 622"/>
                <a:gd name="T2" fmla="*/ 148 w 370"/>
                <a:gd name="T3" fmla="*/ 10 h 622"/>
                <a:gd name="T4" fmla="*/ 120 w 370"/>
                <a:gd name="T5" fmla="*/ 30 h 622"/>
                <a:gd name="T6" fmla="*/ 106 w 370"/>
                <a:gd name="T7" fmla="*/ 52 h 622"/>
                <a:gd name="T8" fmla="*/ 92 w 370"/>
                <a:gd name="T9" fmla="*/ 74 h 622"/>
                <a:gd name="T10" fmla="*/ 88 w 370"/>
                <a:gd name="T11" fmla="*/ 86 h 622"/>
                <a:gd name="T12" fmla="*/ 42 w 370"/>
                <a:gd name="T13" fmla="*/ 132 h 622"/>
                <a:gd name="T14" fmla="*/ 26 w 370"/>
                <a:gd name="T15" fmla="*/ 154 h 622"/>
                <a:gd name="T16" fmla="*/ 30 w 370"/>
                <a:gd name="T17" fmla="*/ 254 h 622"/>
                <a:gd name="T18" fmla="*/ 58 w 370"/>
                <a:gd name="T19" fmla="*/ 272 h 622"/>
                <a:gd name="T20" fmla="*/ 70 w 370"/>
                <a:gd name="T21" fmla="*/ 288 h 622"/>
                <a:gd name="T22" fmla="*/ 92 w 370"/>
                <a:gd name="T23" fmla="*/ 320 h 622"/>
                <a:gd name="T24" fmla="*/ 110 w 370"/>
                <a:gd name="T25" fmla="*/ 348 h 622"/>
                <a:gd name="T26" fmla="*/ 120 w 370"/>
                <a:gd name="T27" fmla="*/ 364 h 622"/>
                <a:gd name="T28" fmla="*/ 96 w 370"/>
                <a:gd name="T29" fmla="*/ 428 h 622"/>
                <a:gd name="T30" fmla="*/ 72 w 370"/>
                <a:gd name="T31" fmla="*/ 436 h 622"/>
                <a:gd name="T32" fmla="*/ 62 w 370"/>
                <a:gd name="T33" fmla="*/ 486 h 622"/>
                <a:gd name="T34" fmla="*/ 78 w 370"/>
                <a:gd name="T35" fmla="*/ 540 h 622"/>
                <a:gd name="T36" fmla="*/ 86 w 370"/>
                <a:gd name="T37" fmla="*/ 574 h 622"/>
                <a:gd name="T38" fmla="*/ 106 w 370"/>
                <a:gd name="T39" fmla="*/ 582 h 622"/>
                <a:gd name="T40" fmla="*/ 108 w 370"/>
                <a:gd name="T41" fmla="*/ 590 h 622"/>
                <a:gd name="T42" fmla="*/ 136 w 370"/>
                <a:gd name="T43" fmla="*/ 610 h 622"/>
                <a:gd name="T44" fmla="*/ 146 w 370"/>
                <a:gd name="T45" fmla="*/ 618 h 622"/>
                <a:gd name="T46" fmla="*/ 148 w 370"/>
                <a:gd name="T47" fmla="*/ 604 h 622"/>
                <a:gd name="T48" fmla="*/ 192 w 370"/>
                <a:gd name="T49" fmla="*/ 598 h 622"/>
                <a:gd name="T50" fmla="*/ 220 w 370"/>
                <a:gd name="T51" fmla="*/ 596 h 622"/>
                <a:gd name="T52" fmla="*/ 238 w 370"/>
                <a:gd name="T53" fmla="*/ 608 h 622"/>
                <a:gd name="T54" fmla="*/ 256 w 370"/>
                <a:gd name="T55" fmla="*/ 582 h 622"/>
                <a:gd name="T56" fmla="*/ 288 w 370"/>
                <a:gd name="T57" fmla="*/ 562 h 622"/>
                <a:gd name="T58" fmla="*/ 344 w 370"/>
                <a:gd name="T59" fmla="*/ 552 h 622"/>
                <a:gd name="T60" fmla="*/ 336 w 370"/>
                <a:gd name="T61" fmla="*/ 508 h 622"/>
                <a:gd name="T62" fmla="*/ 314 w 370"/>
                <a:gd name="T63" fmla="*/ 480 h 622"/>
                <a:gd name="T64" fmla="*/ 292 w 370"/>
                <a:gd name="T65" fmla="*/ 400 h 622"/>
                <a:gd name="T66" fmla="*/ 286 w 370"/>
                <a:gd name="T67" fmla="*/ 382 h 622"/>
                <a:gd name="T68" fmla="*/ 290 w 370"/>
                <a:gd name="T69" fmla="*/ 348 h 622"/>
                <a:gd name="T70" fmla="*/ 280 w 370"/>
                <a:gd name="T71" fmla="*/ 328 h 622"/>
                <a:gd name="T72" fmla="*/ 298 w 370"/>
                <a:gd name="T73" fmla="*/ 316 h 622"/>
                <a:gd name="T74" fmla="*/ 282 w 370"/>
                <a:gd name="T75" fmla="*/ 292 h 622"/>
                <a:gd name="T76" fmla="*/ 252 w 370"/>
                <a:gd name="T77" fmla="*/ 284 h 622"/>
                <a:gd name="T78" fmla="*/ 220 w 370"/>
                <a:gd name="T79" fmla="*/ 286 h 622"/>
                <a:gd name="T80" fmla="*/ 202 w 370"/>
                <a:gd name="T81" fmla="*/ 274 h 622"/>
                <a:gd name="T82" fmla="*/ 204 w 370"/>
                <a:gd name="T83" fmla="*/ 206 h 622"/>
                <a:gd name="T84" fmla="*/ 192 w 370"/>
                <a:gd name="T85" fmla="*/ 182 h 622"/>
                <a:gd name="T86" fmla="*/ 188 w 370"/>
                <a:gd name="T87" fmla="*/ 170 h 622"/>
                <a:gd name="T88" fmla="*/ 198 w 370"/>
                <a:gd name="T89" fmla="*/ 142 h 622"/>
                <a:gd name="T90" fmla="*/ 222 w 370"/>
                <a:gd name="T91" fmla="*/ 116 h 622"/>
                <a:gd name="T92" fmla="*/ 224 w 370"/>
                <a:gd name="T93" fmla="*/ 80 h 622"/>
                <a:gd name="T94" fmla="*/ 210 w 370"/>
                <a:gd name="T95" fmla="*/ 34 h 622"/>
                <a:gd name="T96" fmla="*/ 202 w 370"/>
                <a:gd name="T97" fmla="*/ 0 h 6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0"/>
                <a:gd name="T148" fmla="*/ 0 h 622"/>
                <a:gd name="T149" fmla="*/ 370 w 370"/>
                <a:gd name="T150" fmla="*/ 622 h 6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0" h="622">
                  <a:moveTo>
                    <a:pt x="202" y="0"/>
                  </a:moveTo>
                  <a:cubicBezTo>
                    <a:pt x="180" y="6"/>
                    <a:pt x="177" y="8"/>
                    <a:pt x="148" y="10"/>
                  </a:cubicBezTo>
                  <a:cubicBezTo>
                    <a:pt x="133" y="15"/>
                    <a:pt x="132" y="22"/>
                    <a:pt x="120" y="30"/>
                  </a:cubicBezTo>
                  <a:cubicBezTo>
                    <a:pt x="116" y="41"/>
                    <a:pt x="116" y="46"/>
                    <a:pt x="106" y="52"/>
                  </a:cubicBezTo>
                  <a:cubicBezTo>
                    <a:pt x="103" y="61"/>
                    <a:pt x="96" y="65"/>
                    <a:pt x="92" y="74"/>
                  </a:cubicBezTo>
                  <a:cubicBezTo>
                    <a:pt x="90" y="78"/>
                    <a:pt x="88" y="86"/>
                    <a:pt x="88" y="86"/>
                  </a:cubicBezTo>
                  <a:cubicBezTo>
                    <a:pt x="83" y="122"/>
                    <a:pt x="68" y="115"/>
                    <a:pt x="42" y="132"/>
                  </a:cubicBezTo>
                  <a:cubicBezTo>
                    <a:pt x="37" y="139"/>
                    <a:pt x="33" y="149"/>
                    <a:pt x="26" y="154"/>
                  </a:cubicBezTo>
                  <a:cubicBezTo>
                    <a:pt x="18" y="177"/>
                    <a:pt x="0" y="247"/>
                    <a:pt x="30" y="254"/>
                  </a:cubicBezTo>
                  <a:cubicBezTo>
                    <a:pt x="35" y="261"/>
                    <a:pt x="51" y="267"/>
                    <a:pt x="58" y="272"/>
                  </a:cubicBezTo>
                  <a:cubicBezTo>
                    <a:pt x="63" y="287"/>
                    <a:pt x="58" y="282"/>
                    <a:pt x="70" y="288"/>
                  </a:cubicBezTo>
                  <a:cubicBezTo>
                    <a:pt x="79" y="301"/>
                    <a:pt x="83" y="307"/>
                    <a:pt x="92" y="320"/>
                  </a:cubicBezTo>
                  <a:cubicBezTo>
                    <a:pt x="94" y="332"/>
                    <a:pt x="100" y="341"/>
                    <a:pt x="110" y="348"/>
                  </a:cubicBezTo>
                  <a:cubicBezTo>
                    <a:pt x="115" y="362"/>
                    <a:pt x="110" y="358"/>
                    <a:pt x="120" y="364"/>
                  </a:cubicBezTo>
                  <a:cubicBezTo>
                    <a:pt x="118" y="409"/>
                    <a:pt x="120" y="404"/>
                    <a:pt x="96" y="428"/>
                  </a:cubicBezTo>
                  <a:cubicBezTo>
                    <a:pt x="94" y="440"/>
                    <a:pt x="80" y="428"/>
                    <a:pt x="72" y="436"/>
                  </a:cubicBezTo>
                  <a:cubicBezTo>
                    <a:pt x="68" y="449"/>
                    <a:pt x="66" y="473"/>
                    <a:pt x="62" y="486"/>
                  </a:cubicBezTo>
                  <a:cubicBezTo>
                    <a:pt x="64" y="505"/>
                    <a:pt x="75" y="522"/>
                    <a:pt x="78" y="540"/>
                  </a:cubicBezTo>
                  <a:cubicBezTo>
                    <a:pt x="79" y="559"/>
                    <a:pt x="75" y="563"/>
                    <a:pt x="86" y="574"/>
                  </a:cubicBezTo>
                  <a:cubicBezTo>
                    <a:pt x="92" y="580"/>
                    <a:pt x="99" y="578"/>
                    <a:pt x="106" y="582"/>
                  </a:cubicBezTo>
                  <a:cubicBezTo>
                    <a:pt x="110" y="584"/>
                    <a:pt x="108" y="590"/>
                    <a:pt x="108" y="590"/>
                  </a:cubicBezTo>
                  <a:cubicBezTo>
                    <a:pt x="112" y="596"/>
                    <a:pt x="130" y="608"/>
                    <a:pt x="136" y="610"/>
                  </a:cubicBezTo>
                  <a:cubicBezTo>
                    <a:pt x="138" y="614"/>
                    <a:pt x="144" y="622"/>
                    <a:pt x="146" y="618"/>
                  </a:cubicBezTo>
                  <a:cubicBezTo>
                    <a:pt x="149" y="614"/>
                    <a:pt x="146" y="608"/>
                    <a:pt x="148" y="604"/>
                  </a:cubicBezTo>
                  <a:cubicBezTo>
                    <a:pt x="153" y="593"/>
                    <a:pt x="183" y="599"/>
                    <a:pt x="192" y="598"/>
                  </a:cubicBezTo>
                  <a:cubicBezTo>
                    <a:pt x="202" y="595"/>
                    <a:pt x="210" y="594"/>
                    <a:pt x="220" y="596"/>
                  </a:cubicBezTo>
                  <a:cubicBezTo>
                    <a:pt x="226" y="600"/>
                    <a:pt x="238" y="608"/>
                    <a:pt x="238" y="608"/>
                  </a:cubicBezTo>
                  <a:cubicBezTo>
                    <a:pt x="251" y="605"/>
                    <a:pt x="249" y="592"/>
                    <a:pt x="256" y="582"/>
                  </a:cubicBezTo>
                  <a:cubicBezTo>
                    <a:pt x="259" y="556"/>
                    <a:pt x="261" y="560"/>
                    <a:pt x="288" y="562"/>
                  </a:cubicBezTo>
                  <a:cubicBezTo>
                    <a:pt x="328" y="575"/>
                    <a:pt x="322" y="566"/>
                    <a:pt x="344" y="552"/>
                  </a:cubicBezTo>
                  <a:cubicBezTo>
                    <a:pt x="370" y="557"/>
                    <a:pt x="349" y="517"/>
                    <a:pt x="336" y="508"/>
                  </a:cubicBezTo>
                  <a:cubicBezTo>
                    <a:pt x="333" y="498"/>
                    <a:pt x="322" y="488"/>
                    <a:pt x="314" y="480"/>
                  </a:cubicBezTo>
                  <a:cubicBezTo>
                    <a:pt x="306" y="457"/>
                    <a:pt x="324" y="411"/>
                    <a:pt x="292" y="400"/>
                  </a:cubicBezTo>
                  <a:cubicBezTo>
                    <a:pt x="290" y="394"/>
                    <a:pt x="286" y="382"/>
                    <a:pt x="286" y="382"/>
                  </a:cubicBezTo>
                  <a:cubicBezTo>
                    <a:pt x="281" y="366"/>
                    <a:pt x="273" y="354"/>
                    <a:pt x="290" y="348"/>
                  </a:cubicBezTo>
                  <a:cubicBezTo>
                    <a:pt x="288" y="336"/>
                    <a:pt x="283" y="338"/>
                    <a:pt x="280" y="328"/>
                  </a:cubicBezTo>
                  <a:cubicBezTo>
                    <a:pt x="287" y="324"/>
                    <a:pt x="290" y="319"/>
                    <a:pt x="298" y="316"/>
                  </a:cubicBezTo>
                  <a:cubicBezTo>
                    <a:pt x="308" y="301"/>
                    <a:pt x="295" y="295"/>
                    <a:pt x="282" y="292"/>
                  </a:cubicBezTo>
                  <a:cubicBezTo>
                    <a:pt x="272" y="285"/>
                    <a:pt x="264" y="286"/>
                    <a:pt x="252" y="284"/>
                  </a:cubicBezTo>
                  <a:cubicBezTo>
                    <a:pt x="241" y="280"/>
                    <a:pt x="231" y="284"/>
                    <a:pt x="220" y="286"/>
                  </a:cubicBezTo>
                  <a:cubicBezTo>
                    <a:pt x="211" y="284"/>
                    <a:pt x="207" y="282"/>
                    <a:pt x="202" y="274"/>
                  </a:cubicBezTo>
                  <a:cubicBezTo>
                    <a:pt x="211" y="247"/>
                    <a:pt x="211" y="252"/>
                    <a:pt x="204" y="206"/>
                  </a:cubicBezTo>
                  <a:cubicBezTo>
                    <a:pt x="203" y="197"/>
                    <a:pt x="195" y="190"/>
                    <a:pt x="192" y="182"/>
                  </a:cubicBezTo>
                  <a:cubicBezTo>
                    <a:pt x="191" y="178"/>
                    <a:pt x="188" y="170"/>
                    <a:pt x="188" y="170"/>
                  </a:cubicBezTo>
                  <a:cubicBezTo>
                    <a:pt x="189" y="157"/>
                    <a:pt x="186" y="146"/>
                    <a:pt x="198" y="142"/>
                  </a:cubicBezTo>
                  <a:cubicBezTo>
                    <a:pt x="203" y="128"/>
                    <a:pt x="216" y="126"/>
                    <a:pt x="222" y="116"/>
                  </a:cubicBezTo>
                  <a:cubicBezTo>
                    <a:pt x="224" y="99"/>
                    <a:pt x="219" y="95"/>
                    <a:pt x="224" y="80"/>
                  </a:cubicBezTo>
                  <a:cubicBezTo>
                    <a:pt x="223" y="62"/>
                    <a:pt x="223" y="47"/>
                    <a:pt x="210" y="34"/>
                  </a:cubicBezTo>
                  <a:cubicBezTo>
                    <a:pt x="206" y="21"/>
                    <a:pt x="208" y="12"/>
                    <a:pt x="202" y="0"/>
                  </a:cubicBezTo>
                  <a:close/>
                </a:path>
              </a:pathLst>
            </a:custGeom>
            <a:solidFill>
              <a:srgbClr val="4F7600"/>
            </a:solidFill>
            <a:ln w="9525">
              <a:noFill/>
              <a:round/>
              <a:headEnd/>
              <a:tailEnd/>
            </a:ln>
          </p:spPr>
          <p:txBody>
            <a:bodyPr/>
            <a:lstStyle/>
            <a:p>
              <a:pPr algn="r" rtl="1"/>
              <a:endParaRPr lang="en-US"/>
            </a:p>
          </p:txBody>
        </p:sp>
        <p:sp>
          <p:nvSpPr>
            <p:cNvPr id="23609" name="Text Box 58"/>
            <p:cNvSpPr txBox="1">
              <a:spLocks noChangeArrowheads="1"/>
            </p:cNvSpPr>
            <p:nvPr/>
          </p:nvSpPr>
          <p:spPr bwMode="auto">
            <a:xfrm rot="4065059">
              <a:off x="2904" y="2070"/>
              <a:ext cx="768" cy="144"/>
            </a:xfrm>
            <a:prstGeom prst="rect">
              <a:avLst/>
            </a:prstGeom>
            <a:noFill/>
            <a:ln w="9525">
              <a:noFill/>
              <a:miter lim="800000"/>
              <a:headEnd/>
              <a:tailEnd/>
            </a:ln>
          </p:spPr>
          <p:txBody>
            <a:bodyPr>
              <a:spAutoFit/>
            </a:bodyPr>
            <a:lstStyle/>
            <a:p>
              <a:pPr algn="ctr" rtl="1">
                <a:spcBef>
                  <a:spcPct val="50000"/>
                </a:spcBef>
              </a:pPr>
              <a:r>
                <a:rPr lang="en-US" sz="900" b="1"/>
                <a:t>WHITE NILE</a:t>
              </a:r>
            </a:p>
          </p:txBody>
        </p:sp>
      </p:grpSp>
      <p:grpSp>
        <p:nvGrpSpPr>
          <p:cNvPr id="66" name="Group 59"/>
          <p:cNvGrpSpPr>
            <a:grpSpLocks/>
          </p:cNvGrpSpPr>
          <p:nvPr/>
        </p:nvGrpSpPr>
        <p:grpSpPr bwMode="auto">
          <a:xfrm>
            <a:off x="7632700" y="3771900"/>
            <a:ext cx="593725" cy="962025"/>
            <a:chOff x="3475" y="2313"/>
            <a:chExt cx="374" cy="606"/>
          </a:xfrm>
        </p:grpSpPr>
        <p:sp>
          <p:nvSpPr>
            <p:cNvPr id="23606" name="Freeform 60"/>
            <p:cNvSpPr>
              <a:spLocks/>
            </p:cNvSpPr>
            <p:nvPr/>
          </p:nvSpPr>
          <p:spPr bwMode="auto">
            <a:xfrm>
              <a:off x="3475" y="2313"/>
              <a:ext cx="374" cy="606"/>
            </a:xfrm>
            <a:custGeom>
              <a:avLst/>
              <a:gdLst>
                <a:gd name="T0" fmla="*/ 371 w 374"/>
                <a:gd name="T1" fmla="*/ 174 h 606"/>
                <a:gd name="T2" fmla="*/ 368 w 374"/>
                <a:gd name="T3" fmla="*/ 165 h 606"/>
                <a:gd name="T4" fmla="*/ 359 w 374"/>
                <a:gd name="T5" fmla="*/ 162 h 606"/>
                <a:gd name="T6" fmla="*/ 344 w 374"/>
                <a:gd name="T7" fmla="*/ 114 h 606"/>
                <a:gd name="T8" fmla="*/ 323 w 374"/>
                <a:gd name="T9" fmla="*/ 78 h 606"/>
                <a:gd name="T10" fmla="*/ 287 w 374"/>
                <a:gd name="T11" fmla="*/ 24 h 606"/>
                <a:gd name="T12" fmla="*/ 230 w 374"/>
                <a:gd name="T13" fmla="*/ 9 h 606"/>
                <a:gd name="T14" fmla="*/ 194 w 374"/>
                <a:gd name="T15" fmla="*/ 9 h 606"/>
                <a:gd name="T16" fmla="*/ 167 w 374"/>
                <a:gd name="T17" fmla="*/ 24 h 606"/>
                <a:gd name="T18" fmla="*/ 149 w 374"/>
                <a:gd name="T19" fmla="*/ 30 h 606"/>
                <a:gd name="T20" fmla="*/ 110 w 374"/>
                <a:gd name="T21" fmla="*/ 81 h 606"/>
                <a:gd name="T22" fmla="*/ 92 w 374"/>
                <a:gd name="T23" fmla="*/ 87 h 606"/>
                <a:gd name="T24" fmla="*/ 41 w 374"/>
                <a:gd name="T25" fmla="*/ 126 h 606"/>
                <a:gd name="T26" fmla="*/ 32 w 374"/>
                <a:gd name="T27" fmla="*/ 165 h 606"/>
                <a:gd name="T28" fmla="*/ 29 w 374"/>
                <a:gd name="T29" fmla="*/ 174 h 606"/>
                <a:gd name="T30" fmla="*/ 56 w 374"/>
                <a:gd name="T31" fmla="*/ 375 h 606"/>
                <a:gd name="T32" fmla="*/ 104 w 374"/>
                <a:gd name="T33" fmla="*/ 402 h 606"/>
                <a:gd name="T34" fmla="*/ 125 w 374"/>
                <a:gd name="T35" fmla="*/ 426 h 606"/>
                <a:gd name="T36" fmla="*/ 140 w 374"/>
                <a:gd name="T37" fmla="*/ 465 h 606"/>
                <a:gd name="T38" fmla="*/ 155 w 374"/>
                <a:gd name="T39" fmla="*/ 588 h 606"/>
                <a:gd name="T40" fmla="*/ 170 w 374"/>
                <a:gd name="T41" fmla="*/ 600 h 606"/>
                <a:gd name="T42" fmla="*/ 188 w 374"/>
                <a:gd name="T43" fmla="*/ 606 h 606"/>
                <a:gd name="T44" fmla="*/ 206 w 374"/>
                <a:gd name="T45" fmla="*/ 513 h 606"/>
                <a:gd name="T46" fmla="*/ 224 w 374"/>
                <a:gd name="T47" fmla="*/ 504 h 606"/>
                <a:gd name="T48" fmla="*/ 230 w 374"/>
                <a:gd name="T49" fmla="*/ 486 h 606"/>
                <a:gd name="T50" fmla="*/ 233 w 374"/>
                <a:gd name="T51" fmla="*/ 477 h 606"/>
                <a:gd name="T52" fmla="*/ 239 w 374"/>
                <a:gd name="T53" fmla="*/ 414 h 606"/>
                <a:gd name="T54" fmla="*/ 272 w 374"/>
                <a:gd name="T55" fmla="*/ 330 h 606"/>
                <a:gd name="T56" fmla="*/ 299 w 374"/>
                <a:gd name="T57" fmla="*/ 348 h 606"/>
                <a:gd name="T58" fmla="*/ 332 w 374"/>
                <a:gd name="T59" fmla="*/ 345 h 606"/>
                <a:gd name="T60" fmla="*/ 338 w 374"/>
                <a:gd name="T61" fmla="*/ 324 h 606"/>
                <a:gd name="T62" fmla="*/ 344 w 374"/>
                <a:gd name="T63" fmla="*/ 306 h 606"/>
                <a:gd name="T64" fmla="*/ 362 w 374"/>
                <a:gd name="T65" fmla="*/ 258 h 606"/>
                <a:gd name="T66" fmla="*/ 374 w 374"/>
                <a:gd name="T67" fmla="*/ 231 h 606"/>
                <a:gd name="T68" fmla="*/ 371 w 374"/>
                <a:gd name="T69" fmla="*/ 177 h 606"/>
                <a:gd name="T70" fmla="*/ 365 w 374"/>
                <a:gd name="T71" fmla="*/ 168 h 606"/>
                <a:gd name="T72" fmla="*/ 371 w 374"/>
                <a:gd name="T73" fmla="*/ 174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4"/>
                <a:gd name="T112" fmla="*/ 0 h 606"/>
                <a:gd name="T113" fmla="*/ 374 w 374"/>
                <a:gd name="T114" fmla="*/ 606 h 6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4" h="606">
                  <a:moveTo>
                    <a:pt x="371" y="174"/>
                  </a:moveTo>
                  <a:cubicBezTo>
                    <a:pt x="370" y="171"/>
                    <a:pt x="370" y="167"/>
                    <a:pt x="368" y="165"/>
                  </a:cubicBezTo>
                  <a:cubicBezTo>
                    <a:pt x="366" y="163"/>
                    <a:pt x="360" y="165"/>
                    <a:pt x="359" y="162"/>
                  </a:cubicBezTo>
                  <a:cubicBezTo>
                    <a:pt x="352" y="141"/>
                    <a:pt x="366" y="121"/>
                    <a:pt x="344" y="114"/>
                  </a:cubicBezTo>
                  <a:cubicBezTo>
                    <a:pt x="339" y="100"/>
                    <a:pt x="327" y="91"/>
                    <a:pt x="323" y="78"/>
                  </a:cubicBezTo>
                  <a:cubicBezTo>
                    <a:pt x="316" y="57"/>
                    <a:pt x="310" y="32"/>
                    <a:pt x="287" y="24"/>
                  </a:cubicBezTo>
                  <a:cubicBezTo>
                    <a:pt x="274" y="4"/>
                    <a:pt x="256" y="11"/>
                    <a:pt x="230" y="9"/>
                  </a:cubicBezTo>
                  <a:cubicBezTo>
                    <a:pt x="217" y="0"/>
                    <a:pt x="209" y="5"/>
                    <a:pt x="194" y="9"/>
                  </a:cubicBezTo>
                  <a:cubicBezTo>
                    <a:pt x="186" y="14"/>
                    <a:pt x="176" y="20"/>
                    <a:pt x="167" y="24"/>
                  </a:cubicBezTo>
                  <a:cubicBezTo>
                    <a:pt x="161" y="27"/>
                    <a:pt x="149" y="30"/>
                    <a:pt x="149" y="30"/>
                  </a:cubicBezTo>
                  <a:cubicBezTo>
                    <a:pt x="147" y="37"/>
                    <a:pt x="119" y="76"/>
                    <a:pt x="110" y="81"/>
                  </a:cubicBezTo>
                  <a:cubicBezTo>
                    <a:pt x="105" y="84"/>
                    <a:pt x="92" y="87"/>
                    <a:pt x="92" y="87"/>
                  </a:cubicBezTo>
                  <a:cubicBezTo>
                    <a:pt x="75" y="104"/>
                    <a:pt x="56" y="104"/>
                    <a:pt x="41" y="126"/>
                  </a:cubicBezTo>
                  <a:cubicBezTo>
                    <a:pt x="37" y="153"/>
                    <a:pt x="40" y="140"/>
                    <a:pt x="32" y="165"/>
                  </a:cubicBezTo>
                  <a:cubicBezTo>
                    <a:pt x="31" y="168"/>
                    <a:pt x="29" y="174"/>
                    <a:pt x="29" y="174"/>
                  </a:cubicBezTo>
                  <a:cubicBezTo>
                    <a:pt x="30" y="242"/>
                    <a:pt x="0" y="338"/>
                    <a:pt x="56" y="375"/>
                  </a:cubicBezTo>
                  <a:cubicBezTo>
                    <a:pt x="66" y="389"/>
                    <a:pt x="89" y="392"/>
                    <a:pt x="104" y="402"/>
                  </a:cubicBezTo>
                  <a:cubicBezTo>
                    <a:pt x="118" y="423"/>
                    <a:pt x="110" y="416"/>
                    <a:pt x="125" y="426"/>
                  </a:cubicBezTo>
                  <a:cubicBezTo>
                    <a:pt x="133" y="438"/>
                    <a:pt x="137" y="451"/>
                    <a:pt x="140" y="465"/>
                  </a:cubicBezTo>
                  <a:cubicBezTo>
                    <a:pt x="144" y="504"/>
                    <a:pt x="127" y="560"/>
                    <a:pt x="155" y="588"/>
                  </a:cubicBezTo>
                  <a:cubicBezTo>
                    <a:pt x="160" y="602"/>
                    <a:pt x="155" y="595"/>
                    <a:pt x="170" y="600"/>
                  </a:cubicBezTo>
                  <a:cubicBezTo>
                    <a:pt x="176" y="602"/>
                    <a:pt x="188" y="606"/>
                    <a:pt x="188" y="606"/>
                  </a:cubicBezTo>
                  <a:cubicBezTo>
                    <a:pt x="220" y="598"/>
                    <a:pt x="203" y="530"/>
                    <a:pt x="206" y="513"/>
                  </a:cubicBezTo>
                  <a:cubicBezTo>
                    <a:pt x="207" y="506"/>
                    <a:pt x="218" y="508"/>
                    <a:pt x="224" y="504"/>
                  </a:cubicBezTo>
                  <a:cubicBezTo>
                    <a:pt x="226" y="498"/>
                    <a:pt x="228" y="492"/>
                    <a:pt x="230" y="486"/>
                  </a:cubicBezTo>
                  <a:cubicBezTo>
                    <a:pt x="231" y="483"/>
                    <a:pt x="233" y="477"/>
                    <a:pt x="233" y="477"/>
                  </a:cubicBezTo>
                  <a:cubicBezTo>
                    <a:pt x="230" y="451"/>
                    <a:pt x="224" y="436"/>
                    <a:pt x="239" y="414"/>
                  </a:cubicBezTo>
                  <a:cubicBezTo>
                    <a:pt x="241" y="376"/>
                    <a:pt x="231" y="340"/>
                    <a:pt x="272" y="330"/>
                  </a:cubicBezTo>
                  <a:cubicBezTo>
                    <a:pt x="293" y="334"/>
                    <a:pt x="284" y="338"/>
                    <a:pt x="299" y="348"/>
                  </a:cubicBezTo>
                  <a:cubicBezTo>
                    <a:pt x="310" y="347"/>
                    <a:pt x="322" y="348"/>
                    <a:pt x="332" y="345"/>
                  </a:cubicBezTo>
                  <a:cubicBezTo>
                    <a:pt x="339" y="343"/>
                    <a:pt x="336" y="331"/>
                    <a:pt x="338" y="324"/>
                  </a:cubicBezTo>
                  <a:cubicBezTo>
                    <a:pt x="340" y="318"/>
                    <a:pt x="344" y="306"/>
                    <a:pt x="344" y="306"/>
                  </a:cubicBezTo>
                  <a:cubicBezTo>
                    <a:pt x="347" y="288"/>
                    <a:pt x="346" y="269"/>
                    <a:pt x="362" y="258"/>
                  </a:cubicBezTo>
                  <a:cubicBezTo>
                    <a:pt x="365" y="248"/>
                    <a:pt x="371" y="241"/>
                    <a:pt x="374" y="231"/>
                  </a:cubicBezTo>
                  <a:cubicBezTo>
                    <a:pt x="373" y="213"/>
                    <a:pt x="374" y="195"/>
                    <a:pt x="371" y="177"/>
                  </a:cubicBezTo>
                  <a:cubicBezTo>
                    <a:pt x="370" y="173"/>
                    <a:pt x="365" y="172"/>
                    <a:pt x="365" y="168"/>
                  </a:cubicBezTo>
                  <a:cubicBezTo>
                    <a:pt x="365" y="165"/>
                    <a:pt x="369" y="172"/>
                    <a:pt x="371" y="174"/>
                  </a:cubicBezTo>
                  <a:close/>
                </a:path>
              </a:pathLst>
            </a:custGeom>
            <a:solidFill>
              <a:srgbClr val="FF552D"/>
            </a:solidFill>
            <a:ln w="9525">
              <a:noFill/>
              <a:round/>
              <a:headEnd/>
              <a:tailEnd/>
            </a:ln>
          </p:spPr>
          <p:txBody>
            <a:bodyPr/>
            <a:lstStyle/>
            <a:p>
              <a:pPr algn="r" rtl="1"/>
              <a:endParaRPr lang="en-US"/>
            </a:p>
          </p:txBody>
        </p:sp>
        <p:sp>
          <p:nvSpPr>
            <p:cNvPr id="23607" name="Text Box 61"/>
            <p:cNvSpPr txBox="1">
              <a:spLocks noChangeArrowheads="1"/>
            </p:cNvSpPr>
            <p:nvPr/>
          </p:nvSpPr>
          <p:spPr bwMode="auto">
            <a:xfrm rot="4324325">
              <a:off x="3354" y="2526"/>
              <a:ext cx="528" cy="144"/>
            </a:xfrm>
            <a:prstGeom prst="rect">
              <a:avLst/>
            </a:prstGeom>
            <a:noFill/>
            <a:ln w="9525">
              <a:noFill/>
              <a:miter lim="800000"/>
              <a:headEnd/>
              <a:tailEnd/>
            </a:ln>
          </p:spPr>
          <p:txBody>
            <a:bodyPr>
              <a:spAutoFit/>
            </a:bodyPr>
            <a:lstStyle/>
            <a:p>
              <a:pPr algn="ctr" rtl="1">
                <a:spcBef>
                  <a:spcPct val="50000"/>
                </a:spcBef>
              </a:pPr>
              <a:r>
                <a:rPr lang="en-US" sz="900" b="1"/>
                <a:t>BLUE NILE</a:t>
              </a:r>
            </a:p>
          </p:txBody>
        </p:sp>
      </p:grpSp>
      <p:grpSp>
        <p:nvGrpSpPr>
          <p:cNvPr id="87" name="Group 80"/>
          <p:cNvGrpSpPr>
            <a:grpSpLocks/>
          </p:cNvGrpSpPr>
          <p:nvPr/>
        </p:nvGrpSpPr>
        <p:grpSpPr bwMode="auto">
          <a:xfrm>
            <a:off x="5011738" y="752475"/>
            <a:ext cx="3721100" cy="5651500"/>
            <a:chOff x="1746" y="480"/>
            <a:chExt cx="2344" cy="3560"/>
          </a:xfrm>
        </p:grpSpPr>
        <p:grpSp>
          <p:nvGrpSpPr>
            <p:cNvPr id="23583" name="Group 81"/>
            <p:cNvGrpSpPr>
              <a:grpSpLocks/>
            </p:cNvGrpSpPr>
            <p:nvPr/>
          </p:nvGrpSpPr>
          <p:grpSpPr bwMode="auto">
            <a:xfrm>
              <a:off x="1746" y="507"/>
              <a:ext cx="2344" cy="3533"/>
              <a:chOff x="1752" y="507"/>
              <a:chExt cx="2344" cy="3533"/>
            </a:xfrm>
          </p:grpSpPr>
          <p:sp>
            <p:nvSpPr>
              <p:cNvPr id="23585" name="Freeform 82"/>
              <p:cNvSpPr>
                <a:spLocks/>
              </p:cNvSpPr>
              <p:nvPr/>
            </p:nvSpPr>
            <p:spPr bwMode="auto">
              <a:xfrm>
                <a:off x="3536" y="1344"/>
                <a:ext cx="560" cy="864"/>
              </a:xfrm>
              <a:custGeom>
                <a:avLst/>
                <a:gdLst>
                  <a:gd name="T0" fmla="*/ 0 w 560"/>
                  <a:gd name="T1" fmla="*/ 0 h 864"/>
                  <a:gd name="T2" fmla="*/ 100 w 560"/>
                  <a:gd name="T3" fmla="*/ 93 h 864"/>
                  <a:gd name="T4" fmla="*/ 181 w 560"/>
                  <a:gd name="T5" fmla="*/ 138 h 864"/>
                  <a:gd name="T6" fmla="*/ 217 w 560"/>
                  <a:gd name="T7" fmla="*/ 186 h 864"/>
                  <a:gd name="T8" fmla="*/ 295 w 560"/>
                  <a:gd name="T9" fmla="*/ 300 h 864"/>
                  <a:gd name="T10" fmla="*/ 296 w 560"/>
                  <a:gd name="T11" fmla="*/ 336 h 864"/>
                  <a:gd name="T12" fmla="*/ 331 w 560"/>
                  <a:gd name="T13" fmla="*/ 414 h 864"/>
                  <a:gd name="T14" fmla="*/ 344 w 560"/>
                  <a:gd name="T15" fmla="*/ 488 h 864"/>
                  <a:gd name="T16" fmla="*/ 352 w 560"/>
                  <a:gd name="T17" fmla="*/ 512 h 864"/>
                  <a:gd name="T18" fmla="*/ 394 w 560"/>
                  <a:gd name="T19" fmla="*/ 714 h 864"/>
                  <a:gd name="T20" fmla="*/ 445 w 560"/>
                  <a:gd name="T21" fmla="*/ 753 h 864"/>
                  <a:gd name="T22" fmla="*/ 488 w 560"/>
                  <a:gd name="T23" fmla="*/ 776 h 864"/>
                  <a:gd name="T24" fmla="*/ 520 w 560"/>
                  <a:gd name="T25" fmla="*/ 824 h 864"/>
                  <a:gd name="T26" fmla="*/ 560 w 560"/>
                  <a:gd name="T27" fmla="*/ 864 h 8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0"/>
                  <a:gd name="T43" fmla="*/ 0 h 864"/>
                  <a:gd name="T44" fmla="*/ 560 w 560"/>
                  <a:gd name="T45" fmla="*/ 864 h 8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0" h="864">
                    <a:moveTo>
                      <a:pt x="0" y="0"/>
                    </a:moveTo>
                    <a:cubicBezTo>
                      <a:pt x="14" y="10"/>
                      <a:pt x="88" y="89"/>
                      <a:pt x="100" y="93"/>
                    </a:cubicBezTo>
                    <a:cubicBezTo>
                      <a:pt x="126" y="116"/>
                      <a:pt x="162" y="123"/>
                      <a:pt x="181" y="138"/>
                    </a:cubicBezTo>
                    <a:cubicBezTo>
                      <a:pt x="200" y="153"/>
                      <a:pt x="198" y="159"/>
                      <a:pt x="217" y="186"/>
                    </a:cubicBezTo>
                    <a:cubicBezTo>
                      <a:pt x="234" y="215"/>
                      <a:pt x="282" y="275"/>
                      <a:pt x="295" y="300"/>
                    </a:cubicBezTo>
                    <a:cubicBezTo>
                      <a:pt x="298" y="309"/>
                      <a:pt x="292" y="327"/>
                      <a:pt x="296" y="336"/>
                    </a:cubicBezTo>
                    <a:cubicBezTo>
                      <a:pt x="313" y="375"/>
                      <a:pt x="320" y="378"/>
                      <a:pt x="331" y="414"/>
                    </a:cubicBezTo>
                    <a:cubicBezTo>
                      <a:pt x="331" y="414"/>
                      <a:pt x="340" y="476"/>
                      <a:pt x="344" y="488"/>
                    </a:cubicBezTo>
                    <a:cubicBezTo>
                      <a:pt x="347" y="496"/>
                      <a:pt x="352" y="512"/>
                      <a:pt x="352" y="512"/>
                    </a:cubicBezTo>
                    <a:cubicBezTo>
                      <a:pt x="360" y="578"/>
                      <a:pt x="368" y="652"/>
                      <a:pt x="394" y="714"/>
                    </a:cubicBezTo>
                    <a:cubicBezTo>
                      <a:pt x="399" y="726"/>
                      <a:pt x="434" y="747"/>
                      <a:pt x="445" y="753"/>
                    </a:cubicBezTo>
                    <a:cubicBezTo>
                      <a:pt x="460" y="761"/>
                      <a:pt x="488" y="776"/>
                      <a:pt x="488" y="776"/>
                    </a:cubicBezTo>
                    <a:cubicBezTo>
                      <a:pt x="507" y="833"/>
                      <a:pt x="480" y="764"/>
                      <a:pt x="520" y="824"/>
                    </a:cubicBezTo>
                    <a:cubicBezTo>
                      <a:pt x="533" y="843"/>
                      <a:pt x="528" y="864"/>
                      <a:pt x="560" y="864"/>
                    </a:cubicBezTo>
                  </a:path>
                </a:pathLst>
              </a:custGeom>
              <a:noFill/>
              <a:ln w="19050">
                <a:solidFill>
                  <a:schemeClr val="accent2"/>
                </a:solidFill>
                <a:round/>
                <a:headEnd/>
                <a:tailEnd/>
              </a:ln>
            </p:spPr>
            <p:txBody>
              <a:bodyPr/>
              <a:lstStyle/>
              <a:p>
                <a:pPr algn="r" rtl="1"/>
                <a:endParaRPr lang="en-US"/>
              </a:p>
            </p:txBody>
          </p:sp>
          <p:sp>
            <p:nvSpPr>
              <p:cNvPr id="23586" name="Freeform 83"/>
              <p:cNvSpPr>
                <a:spLocks/>
              </p:cNvSpPr>
              <p:nvPr/>
            </p:nvSpPr>
            <p:spPr bwMode="auto">
              <a:xfrm>
                <a:off x="3298" y="1757"/>
                <a:ext cx="600" cy="952"/>
              </a:xfrm>
              <a:custGeom>
                <a:avLst/>
                <a:gdLst>
                  <a:gd name="T0" fmla="*/ 0 w 600"/>
                  <a:gd name="T1" fmla="*/ 0 h 952"/>
                  <a:gd name="T2" fmla="*/ 56 w 600"/>
                  <a:gd name="T3" fmla="*/ 56 h 952"/>
                  <a:gd name="T4" fmla="*/ 72 w 600"/>
                  <a:gd name="T5" fmla="*/ 80 h 952"/>
                  <a:gd name="T6" fmla="*/ 96 w 600"/>
                  <a:gd name="T7" fmla="*/ 96 h 952"/>
                  <a:gd name="T8" fmla="*/ 104 w 600"/>
                  <a:gd name="T9" fmla="*/ 136 h 952"/>
                  <a:gd name="T10" fmla="*/ 152 w 600"/>
                  <a:gd name="T11" fmla="*/ 224 h 952"/>
                  <a:gd name="T12" fmla="*/ 200 w 600"/>
                  <a:gd name="T13" fmla="*/ 296 h 952"/>
                  <a:gd name="T14" fmla="*/ 216 w 600"/>
                  <a:gd name="T15" fmla="*/ 320 h 952"/>
                  <a:gd name="T16" fmla="*/ 221 w 600"/>
                  <a:gd name="T17" fmla="*/ 385 h 952"/>
                  <a:gd name="T18" fmla="*/ 272 w 600"/>
                  <a:gd name="T19" fmla="*/ 456 h 952"/>
                  <a:gd name="T20" fmla="*/ 311 w 600"/>
                  <a:gd name="T21" fmla="*/ 547 h 952"/>
                  <a:gd name="T22" fmla="*/ 336 w 600"/>
                  <a:gd name="T23" fmla="*/ 624 h 952"/>
                  <a:gd name="T24" fmla="*/ 431 w 600"/>
                  <a:gd name="T25" fmla="*/ 775 h 952"/>
                  <a:gd name="T26" fmla="*/ 480 w 600"/>
                  <a:gd name="T27" fmla="*/ 840 h 952"/>
                  <a:gd name="T28" fmla="*/ 576 w 600"/>
                  <a:gd name="T29" fmla="*/ 896 h 952"/>
                  <a:gd name="T30" fmla="*/ 600 w 600"/>
                  <a:gd name="T31" fmla="*/ 952 h 9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952"/>
                  <a:gd name="T50" fmla="*/ 600 w 600"/>
                  <a:gd name="T51" fmla="*/ 952 h 9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952">
                    <a:moveTo>
                      <a:pt x="0" y="0"/>
                    </a:moveTo>
                    <a:cubicBezTo>
                      <a:pt x="29" y="19"/>
                      <a:pt x="27" y="37"/>
                      <a:pt x="56" y="56"/>
                    </a:cubicBezTo>
                    <a:cubicBezTo>
                      <a:pt x="61" y="64"/>
                      <a:pt x="65" y="73"/>
                      <a:pt x="72" y="80"/>
                    </a:cubicBezTo>
                    <a:cubicBezTo>
                      <a:pt x="79" y="87"/>
                      <a:pt x="91" y="88"/>
                      <a:pt x="96" y="96"/>
                    </a:cubicBezTo>
                    <a:cubicBezTo>
                      <a:pt x="103" y="108"/>
                      <a:pt x="100" y="123"/>
                      <a:pt x="104" y="136"/>
                    </a:cubicBezTo>
                    <a:cubicBezTo>
                      <a:pt x="116" y="181"/>
                      <a:pt x="117" y="201"/>
                      <a:pt x="152" y="224"/>
                    </a:cubicBezTo>
                    <a:cubicBezTo>
                      <a:pt x="168" y="248"/>
                      <a:pt x="184" y="272"/>
                      <a:pt x="200" y="296"/>
                    </a:cubicBezTo>
                    <a:cubicBezTo>
                      <a:pt x="205" y="304"/>
                      <a:pt x="216" y="320"/>
                      <a:pt x="216" y="320"/>
                    </a:cubicBezTo>
                    <a:cubicBezTo>
                      <a:pt x="221" y="334"/>
                      <a:pt x="212" y="362"/>
                      <a:pt x="221" y="385"/>
                    </a:cubicBezTo>
                    <a:cubicBezTo>
                      <a:pt x="230" y="408"/>
                      <a:pt x="257" y="429"/>
                      <a:pt x="272" y="456"/>
                    </a:cubicBezTo>
                    <a:cubicBezTo>
                      <a:pt x="284" y="485"/>
                      <a:pt x="300" y="519"/>
                      <a:pt x="311" y="547"/>
                    </a:cubicBezTo>
                    <a:cubicBezTo>
                      <a:pt x="322" y="575"/>
                      <a:pt x="316" y="586"/>
                      <a:pt x="336" y="624"/>
                    </a:cubicBezTo>
                    <a:cubicBezTo>
                      <a:pt x="349" y="677"/>
                      <a:pt x="385" y="744"/>
                      <a:pt x="431" y="775"/>
                    </a:cubicBezTo>
                    <a:cubicBezTo>
                      <a:pt x="447" y="799"/>
                      <a:pt x="464" y="816"/>
                      <a:pt x="480" y="840"/>
                    </a:cubicBezTo>
                    <a:cubicBezTo>
                      <a:pt x="497" y="866"/>
                      <a:pt x="551" y="879"/>
                      <a:pt x="576" y="896"/>
                    </a:cubicBezTo>
                    <a:cubicBezTo>
                      <a:pt x="582" y="914"/>
                      <a:pt x="600" y="935"/>
                      <a:pt x="600" y="952"/>
                    </a:cubicBezTo>
                  </a:path>
                </a:pathLst>
              </a:custGeom>
              <a:noFill/>
              <a:ln w="28575">
                <a:solidFill>
                  <a:schemeClr val="accent2"/>
                </a:solidFill>
                <a:round/>
                <a:headEnd/>
                <a:tailEnd/>
              </a:ln>
            </p:spPr>
            <p:txBody>
              <a:bodyPr/>
              <a:lstStyle/>
              <a:p>
                <a:pPr algn="r" rtl="1"/>
                <a:endParaRPr lang="en-US"/>
              </a:p>
            </p:txBody>
          </p:sp>
          <p:grpSp>
            <p:nvGrpSpPr>
              <p:cNvPr id="23587" name="Group 91"/>
              <p:cNvGrpSpPr>
                <a:grpSpLocks/>
              </p:cNvGrpSpPr>
              <p:nvPr/>
            </p:nvGrpSpPr>
            <p:grpSpPr bwMode="auto">
              <a:xfrm>
                <a:off x="1752" y="507"/>
                <a:ext cx="1784" cy="3533"/>
                <a:chOff x="1752" y="507"/>
                <a:chExt cx="1784" cy="3533"/>
              </a:xfrm>
            </p:grpSpPr>
            <p:grpSp>
              <p:nvGrpSpPr>
                <p:cNvPr id="23588" name="Group 92"/>
                <p:cNvGrpSpPr>
                  <a:grpSpLocks/>
                </p:cNvGrpSpPr>
                <p:nvPr/>
              </p:nvGrpSpPr>
              <p:grpSpPr bwMode="auto">
                <a:xfrm>
                  <a:off x="1752" y="507"/>
                  <a:ext cx="1784" cy="3418"/>
                  <a:chOff x="1752" y="507"/>
                  <a:chExt cx="1784" cy="3418"/>
                </a:xfrm>
              </p:grpSpPr>
              <p:grpSp>
                <p:nvGrpSpPr>
                  <p:cNvPr id="23590" name="Group 86"/>
                  <p:cNvGrpSpPr>
                    <a:grpSpLocks/>
                  </p:cNvGrpSpPr>
                  <p:nvPr/>
                </p:nvGrpSpPr>
                <p:grpSpPr bwMode="auto">
                  <a:xfrm>
                    <a:off x="1752" y="507"/>
                    <a:ext cx="1784" cy="3136"/>
                    <a:chOff x="1752" y="507"/>
                    <a:chExt cx="1784" cy="3136"/>
                  </a:xfrm>
                </p:grpSpPr>
                <p:sp>
                  <p:nvSpPr>
                    <p:cNvPr id="23592" name="Freeform 87"/>
                    <p:cNvSpPr>
                      <a:spLocks/>
                    </p:cNvSpPr>
                    <p:nvPr/>
                  </p:nvSpPr>
                  <p:spPr bwMode="auto">
                    <a:xfrm>
                      <a:off x="1752" y="507"/>
                      <a:ext cx="1784" cy="2478"/>
                    </a:xfrm>
                    <a:custGeom>
                      <a:avLst/>
                      <a:gdLst>
                        <a:gd name="T0" fmla="*/ 1344 w 1784"/>
                        <a:gd name="T1" fmla="*/ 0 h 2478"/>
                        <a:gd name="T2" fmla="*/ 1317 w 1784"/>
                        <a:gd name="T3" fmla="*/ 69 h 2478"/>
                        <a:gd name="T4" fmla="*/ 1280 w 1784"/>
                        <a:gd name="T5" fmla="*/ 93 h 2478"/>
                        <a:gd name="T6" fmla="*/ 1248 w 1784"/>
                        <a:gd name="T7" fmla="*/ 141 h 2478"/>
                        <a:gd name="T8" fmla="*/ 1224 w 1784"/>
                        <a:gd name="T9" fmla="*/ 195 h 2478"/>
                        <a:gd name="T10" fmla="*/ 1184 w 1784"/>
                        <a:gd name="T11" fmla="*/ 237 h 2478"/>
                        <a:gd name="T12" fmla="*/ 1152 w 1784"/>
                        <a:gd name="T13" fmla="*/ 285 h 2478"/>
                        <a:gd name="T14" fmla="*/ 1112 w 1784"/>
                        <a:gd name="T15" fmla="*/ 365 h 2478"/>
                        <a:gd name="T16" fmla="*/ 1120 w 1784"/>
                        <a:gd name="T17" fmla="*/ 397 h 2478"/>
                        <a:gd name="T18" fmla="*/ 1161 w 1784"/>
                        <a:gd name="T19" fmla="*/ 432 h 2478"/>
                        <a:gd name="T20" fmla="*/ 1144 w 1784"/>
                        <a:gd name="T21" fmla="*/ 501 h 2478"/>
                        <a:gd name="T22" fmla="*/ 1113 w 1784"/>
                        <a:gd name="T23" fmla="*/ 543 h 2478"/>
                        <a:gd name="T24" fmla="*/ 1152 w 1784"/>
                        <a:gd name="T25" fmla="*/ 669 h 2478"/>
                        <a:gd name="T26" fmla="*/ 1188 w 1784"/>
                        <a:gd name="T27" fmla="*/ 768 h 2478"/>
                        <a:gd name="T28" fmla="*/ 1208 w 1784"/>
                        <a:gd name="T29" fmla="*/ 789 h 2478"/>
                        <a:gd name="T30" fmla="*/ 1272 w 1784"/>
                        <a:gd name="T31" fmla="*/ 834 h 2478"/>
                        <a:gd name="T32" fmla="*/ 1356 w 1784"/>
                        <a:gd name="T33" fmla="*/ 825 h 2478"/>
                        <a:gd name="T34" fmla="*/ 1432 w 1784"/>
                        <a:gd name="T35" fmla="*/ 733 h 2478"/>
                        <a:gd name="T36" fmla="*/ 1448 w 1784"/>
                        <a:gd name="T37" fmla="*/ 709 h 2478"/>
                        <a:gd name="T38" fmla="*/ 1528 w 1784"/>
                        <a:gd name="T39" fmla="*/ 629 h 2478"/>
                        <a:gd name="T40" fmla="*/ 1578 w 1784"/>
                        <a:gd name="T41" fmla="*/ 567 h 2478"/>
                        <a:gd name="T42" fmla="*/ 1686 w 1784"/>
                        <a:gd name="T43" fmla="*/ 528 h 2478"/>
                        <a:gd name="T44" fmla="*/ 1725 w 1784"/>
                        <a:gd name="T45" fmla="*/ 681 h 2478"/>
                        <a:gd name="T46" fmla="*/ 1760 w 1784"/>
                        <a:gd name="T47" fmla="*/ 749 h 2478"/>
                        <a:gd name="T48" fmla="*/ 1776 w 1784"/>
                        <a:gd name="T49" fmla="*/ 797 h 2478"/>
                        <a:gd name="T50" fmla="*/ 1784 w 1784"/>
                        <a:gd name="T51" fmla="*/ 821 h 2478"/>
                        <a:gd name="T52" fmla="*/ 1768 w 1784"/>
                        <a:gd name="T53" fmla="*/ 917 h 2478"/>
                        <a:gd name="T54" fmla="*/ 1695 w 1784"/>
                        <a:gd name="T55" fmla="*/ 1038 h 2478"/>
                        <a:gd name="T56" fmla="*/ 1644 w 1784"/>
                        <a:gd name="T57" fmla="*/ 1071 h 2478"/>
                        <a:gd name="T58" fmla="*/ 1605 w 1784"/>
                        <a:gd name="T59" fmla="*/ 1116 h 2478"/>
                        <a:gd name="T60" fmla="*/ 1576 w 1784"/>
                        <a:gd name="T61" fmla="*/ 1157 h 2478"/>
                        <a:gd name="T62" fmla="*/ 1539 w 1784"/>
                        <a:gd name="T63" fmla="*/ 1269 h 2478"/>
                        <a:gd name="T64" fmla="*/ 1524 w 1784"/>
                        <a:gd name="T65" fmla="*/ 1344 h 2478"/>
                        <a:gd name="T66" fmla="*/ 1536 w 1784"/>
                        <a:gd name="T67" fmla="*/ 1429 h 2478"/>
                        <a:gd name="T68" fmla="*/ 1503 w 1784"/>
                        <a:gd name="T69" fmla="*/ 1500 h 2478"/>
                        <a:gd name="T70" fmla="*/ 1504 w 1784"/>
                        <a:gd name="T71" fmla="*/ 1565 h 2478"/>
                        <a:gd name="T72" fmla="*/ 1533 w 1784"/>
                        <a:gd name="T73" fmla="*/ 1590 h 2478"/>
                        <a:gd name="T74" fmla="*/ 1576 w 1784"/>
                        <a:gd name="T75" fmla="*/ 1661 h 2478"/>
                        <a:gd name="T76" fmla="*/ 1608 w 1784"/>
                        <a:gd name="T77" fmla="*/ 1731 h 2478"/>
                        <a:gd name="T78" fmla="*/ 1624 w 1784"/>
                        <a:gd name="T79" fmla="*/ 1821 h 2478"/>
                        <a:gd name="T80" fmla="*/ 1632 w 1784"/>
                        <a:gd name="T81" fmla="*/ 1959 h 2478"/>
                        <a:gd name="T82" fmla="*/ 1616 w 1784"/>
                        <a:gd name="T83" fmla="*/ 2117 h 2478"/>
                        <a:gd name="T84" fmla="*/ 1584 w 1784"/>
                        <a:gd name="T85" fmla="*/ 2165 h 2478"/>
                        <a:gd name="T86" fmla="*/ 1500 w 1784"/>
                        <a:gd name="T87" fmla="*/ 2277 h 2478"/>
                        <a:gd name="T88" fmla="*/ 1431 w 1784"/>
                        <a:gd name="T89" fmla="*/ 2355 h 2478"/>
                        <a:gd name="T90" fmla="*/ 1240 w 1784"/>
                        <a:gd name="T91" fmla="*/ 2421 h 2478"/>
                        <a:gd name="T92" fmla="*/ 1088 w 1784"/>
                        <a:gd name="T93" fmla="*/ 2477 h 2478"/>
                        <a:gd name="T94" fmla="*/ 1016 w 1784"/>
                        <a:gd name="T95" fmla="*/ 2461 h 2478"/>
                        <a:gd name="T96" fmla="*/ 981 w 1784"/>
                        <a:gd name="T97" fmla="*/ 2439 h 2478"/>
                        <a:gd name="T98" fmla="*/ 891 w 1784"/>
                        <a:gd name="T99" fmla="*/ 2388 h 2478"/>
                        <a:gd name="T100" fmla="*/ 816 w 1784"/>
                        <a:gd name="T101" fmla="*/ 2346 h 2478"/>
                        <a:gd name="T102" fmla="*/ 784 w 1784"/>
                        <a:gd name="T103" fmla="*/ 2333 h 2478"/>
                        <a:gd name="T104" fmla="*/ 712 w 1784"/>
                        <a:gd name="T105" fmla="*/ 2357 h 2478"/>
                        <a:gd name="T106" fmla="*/ 688 w 1784"/>
                        <a:gd name="T107" fmla="*/ 2365 h 2478"/>
                        <a:gd name="T108" fmla="*/ 489 w 1784"/>
                        <a:gd name="T109" fmla="*/ 2340 h 2478"/>
                        <a:gd name="T110" fmla="*/ 378 w 1784"/>
                        <a:gd name="T111" fmla="*/ 2319 h 2478"/>
                        <a:gd name="T112" fmla="*/ 272 w 1784"/>
                        <a:gd name="T113" fmla="*/ 2341 h 2478"/>
                        <a:gd name="T114" fmla="*/ 192 w 1784"/>
                        <a:gd name="T115" fmla="*/ 2373 h 2478"/>
                        <a:gd name="T116" fmla="*/ 0 w 1784"/>
                        <a:gd name="T117" fmla="*/ 2394 h 24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84"/>
                        <a:gd name="T178" fmla="*/ 0 h 2478"/>
                        <a:gd name="T179" fmla="*/ 1784 w 1784"/>
                        <a:gd name="T180" fmla="*/ 2478 h 24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84" h="2478">
                          <a:moveTo>
                            <a:pt x="1344" y="0"/>
                          </a:moveTo>
                          <a:cubicBezTo>
                            <a:pt x="1341" y="19"/>
                            <a:pt x="1329" y="54"/>
                            <a:pt x="1317" y="69"/>
                          </a:cubicBezTo>
                          <a:cubicBezTo>
                            <a:pt x="1307" y="82"/>
                            <a:pt x="1280" y="93"/>
                            <a:pt x="1280" y="93"/>
                          </a:cubicBezTo>
                          <a:cubicBezTo>
                            <a:pt x="1269" y="109"/>
                            <a:pt x="1254" y="123"/>
                            <a:pt x="1248" y="141"/>
                          </a:cubicBezTo>
                          <a:cubicBezTo>
                            <a:pt x="1242" y="159"/>
                            <a:pt x="1234" y="178"/>
                            <a:pt x="1224" y="195"/>
                          </a:cubicBezTo>
                          <a:cubicBezTo>
                            <a:pt x="1215" y="212"/>
                            <a:pt x="1199" y="227"/>
                            <a:pt x="1184" y="237"/>
                          </a:cubicBezTo>
                          <a:cubicBezTo>
                            <a:pt x="1173" y="253"/>
                            <a:pt x="1156" y="266"/>
                            <a:pt x="1152" y="285"/>
                          </a:cubicBezTo>
                          <a:cubicBezTo>
                            <a:pt x="1144" y="326"/>
                            <a:pt x="1146" y="342"/>
                            <a:pt x="1112" y="365"/>
                          </a:cubicBezTo>
                          <a:cubicBezTo>
                            <a:pt x="1115" y="376"/>
                            <a:pt x="1113" y="389"/>
                            <a:pt x="1120" y="397"/>
                          </a:cubicBezTo>
                          <a:cubicBezTo>
                            <a:pt x="1133" y="411"/>
                            <a:pt x="1161" y="432"/>
                            <a:pt x="1161" y="432"/>
                          </a:cubicBezTo>
                          <a:cubicBezTo>
                            <a:pt x="1143" y="540"/>
                            <a:pt x="1174" y="434"/>
                            <a:pt x="1144" y="501"/>
                          </a:cubicBezTo>
                          <a:cubicBezTo>
                            <a:pt x="1137" y="516"/>
                            <a:pt x="1113" y="543"/>
                            <a:pt x="1113" y="543"/>
                          </a:cubicBezTo>
                          <a:cubicBezTo>
                            <a:pt x="1144" y="635"/>
                            <a:pt x="1132" y="551"/>
                            <a:pt x="1152" y="669"/>
                          </a:cubicBezTo>
                          <a:cubicBezTo>
                            <a:pt x="1158" y="703"/>
                            <a:pt x="1173" y="738"/>
                            <a:pt x="1188" y="768"/>
                          </a:cubicBezTo>
                          <a:cubicBezTo>
                            <a:pt x="1192" y="776"/>
                            <a:pt x="1203" y="782"/>
                            <a:pt x="1208" y="789"/>
                          </a:cubicBezTo>
                          <a:cubicBezTo>
                            <a:pt x="1224" y="810"/>
                            <a:pt x="1272" y="834"/>
                            <a:pt x="1272" y="834"/>
                          </a:cubicBezTo>
                          <a:cubicBezTo>
                            <a:pt x="1296" y="831"/>
                            <a:pt x="1333" y="833"/>
                            <a:pt x="1356" y="825"/>
                          </a:cubicBezTo>
                          <a:cubicBezTo>
                            <a:pt x="1391" y="813"/>
                            <a:pt x="1385" y="749"/>
                            <a:pt x="1432" y="733"/>
                          </a:cubicBezTo>
                          <a:cubicBezTo>
                            <a:pt x="1437" y="725"/>
                            <a:pt x="1440" y="715"/>
                            <a:pt x="1448" y="709"/>
                          </a:cubicBezTo>
                          <a:cubicBezTo>
                            <a:pt x="1464" y="692"/>
                            <a:pt x="1506" y="653"/>
                            <a:pt x="1528" y="629"/>
                          </a:cubicBezTo>
                          <a:cubicBezTo>
                            <a:pt x="1539" y="597"/>
                            <a:pt x="1546" y="578"/>
                            <a:pt x="1578" y="567"/>
                          </a:cubicBezTo>
                          <a:cubicBezTo>
                            <a:pt x="1619" y="526"/>
                            <a:pt x="1632" y="489"/>
                            <a:pt x="1686" y="528"/>
                          </a:cubicBezTo>
                          <a:cubicBezTo>
                            <a:pt x="1707" y="546"/>
                            <a:pt x="1713" y="644"/>
                            <a:pt x="1725" y="681"/>
                          </a:cubicBezTo>
                          <a:cubicBezTo>
                            <a:pt x="1737" y="718"/>
                            <a:pt x="1752" y="730"/>
                            <a:pt x="1760" y="749"/>
                          </a:cubicBezTo>
                          <a:cubicBezTo>
                            <a:pt x="1765" y="765"/>
                            <a:pt x="1771" y="781"/>
                            <a:pt x="1776" y="797"/>
                          </a:cubicBezTo>
                          <a:cubicBezTo>
                            <a:pt x="1779" y="805"/>
                            <a:pt x="1784" y="821"/>
                            <a:pt x="1784" y="821"/>
                          </a:cubicBezTo>
                          <a:cubicBezTo>
                            <a:pt x="1780" y="853"/>
                            <a:pt x="1772" y="885"/>
                            <a:pt x="1768" y="917"/>
                          </a:cubicBezTo>
                          <a:cubicBezTo>
                            <a:pt x="1763" y="963"/>
                            <a:pt x="1732" y="1001"/>
                            <a:pt x="1695" y="1038"/>
                          </a:cubicBezTo>
                          <a:cubicBezTo>
                            <a:pt x="1676" y="1057"/>
                            <a:pt x="1668" y="1063"/>
                            <a:pt x="1644" y="1071"/>
                          </a:cubicBezTo>
                          <a:cubicBezTo>
                            <a:pt x="1626" y="1077"/>
                            <a:pt x="1621" y="1105"/>
                            <a:pt x="1605" y="1116"/>
                          </a:cubicBezTo>
                          <a:cubicBezTo>
                            <a:pt x="1589" y="1127"/>
                            <a:pt x="1576" y="1157"/>
                            <a:pt x="1576" y="1157"/>
                          </a:cubicBezTo>
                          <a:cubicBezTo>
                            <a:pt x="1567" y="1182"/>
                            <a:pt x="1544" y="1237"/>
                            <a:pt x="1539" y="1269"/>
                          </a:cubicBezTo>
                          <a:cubicBezTo>
                            <a:pt x="1530" y="1300"/>
                            <a:pt x="1524" y="1317"/>
                            <a:pt x="1524" y="1344"/>
                          </a:cubicBezTo>
                          <a:cubicBezTo>
                            <a:pt x="1521" y="1371"/>
                            <a:pt x="1544" y="1403"/>
                            <a:pt x="1536" y="1429"/>
                          </a:cubicBezTo>
                          <a:cubicBezTo>
                            <a:pt x="1528" y="1455"/>
                            <a:pt x="1512" y="1474"/>
                            <a:pt x="1503" y="1500"/>
                          </a:cubicBezTo>
                          <a:cubicBezTo>
                            <a:pt x="1506" y="1521"/>
                            <a:pt x="1496" y="1545"/>
                            <a:pt x="1504" y="1565"/>
                          </a:cubicBezTo>
                          <a:cubicBezTo>
                            <a:pt x="1508" y="1574"/>
                            <a:pt x="1527" y="1583"/>
                            <a:pt x="1533" y="1590"/>
                          </a:cubicBezTo>
                          <a:cubicBezTo>
                            <a:pt x="1556" y="1616"/>
                            <a:pt x="1561" y="1632"/>
                            <a:pt x="1576" y="1661"/>
                          </a:cubicBezTo>
                          <a:cubicBezTo>
                            <a:pt x="1586" y="1684"/>
                            <a:pt x="1600" y="1704"/>
                            <a:pt x="1608" y="1731"/>
                          </a:cubicBezTo>
                          <a:cubicBezTo>
                            <a:pt x="1616" y="1758"/>
                            <a:pt x="1620" y="1783"/>
                            <a:pt x="1624" y="1821"/>
                          </a:cubicBezTo>
                          <a:cubicBezTo>
                            <a:pt x="1626" y="1859"/>
                            <a:pt x="1633" y="1910"/>
                            <a:pt x="1632" y="1959"/>
                          </a:cubicBezTo>
                          <a:cubicBezTo>
                            <a:pt x="1631" y="2008"/>
                            <a:pt x="1624" y="2083"/>
                            <a:pt x="1616" y="2117"/>
                          </a:cubicBezTo>
                          <a:cubicBezTo>
                            <a:pt x="1614" y="2136"/>
                            <a:pt x="1595" y="2149"/>
                            <a:pt x="1584" y="2165"/>
                          </a:cubicBezTo>
                          <a:cubicBezTo>
                            <a:pt x="1561" y="2200"/>
                            <a:pt x="1533" y="2248"/>
                            <a:pt x="1500" y="2277"/>
                          </a:cubicBezTo>
                          <a:cubicBezTo>
                            <a:pt x="1462" y="2310"/>
                            <a:pt x="1471" y="2328"/>
                            <a:pt x="1431" y="2355"/>
                          </a:cubicBezTo>
                          <a:cubicBezTo>
                            <a:pt x="1383" y="2427"/>
                            <a:pt x="1331" y="2414"/>
                            <a:pt x="1240" y="2421"/>
                          </a:cubicBezTo>
                          <a:cubicBezTo>
                            <a:pt x="1189" y="2438"/>
                            <a:pt x="1133" y="2447"/>
                            <a:pt x="1088" y="2477"/>
                          </a:cubicBezTo>
                          <a:cubicBezTo>
                            <a:pt x="1064" y="2473"/>
                            <a:pt x="1033" y="2478"/>
                            <a:pt x="1016" y="2461"/>
                          </a:cubicBezTo>
                          <a:cubicBezTo>
                            <a:pt x="1010" y="2455"/>
                            <a:pt x="987" y="2445"/>
                            <a:pt x="981" y="2439"/>
                          </a:cubicBezTo>
                          <a:cubicBezTo>
                            <a:pt x="950" y="2408"/>
                            <a:pt x="931" y="2398"/>
                            <a:pt x="891" y="2388"/>
                          </a:cubicBezTo>
                          <a:cubicBezTo>
                            <a:pt x="869" y="2373"/>
                            <a:pt x="840" y="2357"/>
                            <a:pt x="816" y="2346"/>
                          </a:cubicBezTo>
                          <a:cubicBezTo>
                            <a:pt x="801" y="2339"/>
                            <a:pt x="784" y="2333"/>
                            <a:pt x="784" y="2333"/>
                          </a:cubicBezTo>
                          <a:cubicBezTo>
                            <a:pt x="760" y="2341"/>
                            <a:pt x="736" y="2349"/>
                            <a:pt x="712" y="2357"/>
                          </a:cubicBezTo>
                          <a:cubicBezTo>
                            <a:pt x="704" y="2360"/>
                            <a:pt x="688" y="2365"/>
                            <a:pt x="688" y="2365"/>
                          </a:cubicBezTo>
                          <a:cubicBezTo>
                            <a:pt x="591" y="2360"/>
                            <a:pt x="555" y="2384"/>
                            <a:pt x="489" y="2340"/>
                          </a:cubicBezTo>
                          <a:cubicBezTo>
                            <a:pt x="437" y="2335"/>
                            <a:pt x="414" y="2319"/>
                            <a:pt x="378" y="2319"/>
                          </a:cubicBezTo>
                          <a:cubicBezTo>
                            <a:pt x="342" y="2319"/>
                            <a:pt x="303" y="2332"/>
                            <a:pt x="272" y="2341"/>
                          </a:cubicBezTo>
                          <a:cubicBezTo>
                            <a:pt x="241" y="2343"/>
                            <a:pt x="219" y="2369"/>
                            <a:pt x="192" y="2373"/>
                          </a:cubicBezTo>
                          <a:cubicBezTo>
                            <a:pt x="61" y="2394"/>
                            <a:pt x="18" y="2343"/>
                            <a:pt x="0" y="2394"/>
                          </a:cubicBezTo>
                        </a:path>
                      </a:pathLst>
                    </a:custGeom>
                    <a:noFill/>
                    <a:ln w="25400">
                      <a:solidFill>
                        <a:schemeClr val="accent2"/>
                      </a:solidFill>
                      <a:round/>
                      <a:headEnd/>
                      <a:tailEnd/>
                    </a:ln>
                  </p:spPr>
                  <p:txBody>
                    <a:bodyPr/>
                    <a:lstStyle/>
                    <a:p>
                      <a:pPr algn="r" rtl="1"/>
                      <a:endParaRPr lang="en-US"/>
                    </a:p>
                  </p:txBody>
                </p:sp>
                <p:sp>
                  <p:nvSpPr>
                    <p:cNvPr id="23593" name="Freeform 88"/>
                    <p:cNvSpPr>
                      <a:spLocks/>
                    </p:cNvSpPr>
                    <p:nvPr/>
                  </p:nvSpPr>
                  <p:spPr bwMode="auto">
                    <a:xfrm>
                      <a:off x="2320" y="2978"/>
                      <a:ext cx="464" cy="665"/>
                    </a:xfrm>
                    <a:custGeom>
                      <a:avLst/>
                      <a:gdLst>
                        <a:gd name="T0" fmla="*/ 464 w 464"/>
                        <a:gd name="T1" fmla="*/ 0 h 665"/>
                        <a:gd name="T2" fmla="*/ 432 w 464"/>
                        <a:gd name="T3" fmla="*/ 8 h 665"/>
                        <a:gd name="T4" fmla="*/ 392 w 464"/>
                        <a:gd name="T5" fmla="*/ 72 h 665"/>
                        <a:gd name="T6" fmla="*/ 288 w 464"/>
                        <a:gd name="T7" fmla="*/ 104 h 665"/>
                        <a:gd name="T8" fmla="*/ 240 w 464"/>
                        <a:gd name="T9" fmla="*/ 136 h 665"/>
                        <a:gd name="T10" fmla="*/ 212 w 464"/>
                        <a:gd name="T11" fmla="*/ 304 h 665"/>
                        <a:gd name="T12" fmla="*/ 146 w 464"/>
                        <a:gd name="T13" fmla="*/ 352 h 665"/>
                        <a:gd name="T14" fmla="*/ 101 w 464"/>
                        <a:gd name="T15" fmla="*/ 535 h 665"/>
                        <a:gd name="T16" fmla="*/ 96 w 464"/>
                        <a:gd name="T17" fmla="*/ 568 h 665"/>
                        <a:gd name="T18" fmla="*/ 88 w 464"/>
                        <a:gd name="T19" fmla="*/ 592 h 665"/>
                        <a:gd name="T20" fmla="*/ 40 w 464"/>
                        <a:gd name="T21" fmla="*/ 624 h 665"/>
                        <a:gd name="T22" fmla="*/ 0 w 464"/>
                        <a:gd name="T23" fmla="*/ 664 h 6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4"/>
                        <a:gd name="T37" fmla="*/ 0 h 665"/>
                        <a:gd name="T38" fmla="*/ 464 w 464"/>
                        <a:gd name="T39" fmla="*/ 665 h 6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4" h="665">
                          <a:moveTo>
                            <a:pt x="464" y="0"/>
                          </a:moveTo>
                          <a:cubicBezTo>
                            <a:pt x="453" y="3"/>
                            <a:pt x="439" y="0"/>
                            <a:pt x="432" y="8"/>
                          </a:cubicBezTo>
                          <a:cubicBezTo>
                            <a:pt x="387" y="60"/>
                            <a:pt x="445" y="49"/>
                            <a:pt x="392" y="72"/>
                          </a:cubicBezTo>
                          <a:cubicBezTo>
                            <a:pt x="360" y="86"/>
                            <a:pt x="317" y="85"/>
                            <a:pt x="288" y="104"/>
                          </a:cubicBezTo>
                          <a:cubicBezTo>
                            <a:pt x="272" y="115"/>
                            <a:pt x="240" y="136"/>
                            <a:pt x="240" y="136"/>
                          </a:cubicBezTo>
                          <a:cubicBezTo>
                            <a:pt x="203" y="192"/>
                            <a:pt x="239" y="244"/>
                            <a:pt x="212" y="304"/>
                          </a:cubicBezTo>
                          <a:cubicBezTo>
                            <a:pt x="210" y="309"/>
                            <a:pt x="155" y="346"/>
                            <a:pt x="146" y="352"/>
                          </a:cubicBezTo>
                          <a:cubicBezTo>
                            <a:pt x="101" y="448"/>
                            <a:pt x="129" y="360"/>
                            <a:pt x="101" y="535"/>
                          </a:cubicBezTo>
                          <a:cubicBezTo>
                            <a:pt x="100" y="544"/>
                            <a:pt x="100" y="559"/>
                            <a:pt x="96" y="568"/>
                          </a:cubicBezTo>
                          <a:cubicBezTo>
                            <a:pt x="92" y="576"/>
                            <a:pt x="94" y="586"/>
                            <a:pt x="88" y="592"/>
                          </a:cubicBezTo>
                          <a:cubicBezTo>
                            <a:pt x="74" y="606"/>
                            <a:pt x="40" y="624"/>
                            <a:pt x="40" y="624"/>
                          </a:cubicBezTo>
                          <a:cubicBezTo>
                            <a:pt x="26" y="665"/>
                            <a:pt x="25" y="639"/>
                            <a:pt x="0" y="664"/>
                          </a:cubicBezTo>
                        </a:path>
                      </a:pathLst>
                    </a:custGeom>
                    <a:noFill/>
                    <a:ln w="28575">
                      <a:solidFill>
                        <a:schemeClr val="accent2"/>
                      </a:solidFill>
                      <a:round/>
                      <a:headEnd/>
                      <a:tailEnd/>
                    </a:ln>
                  </p:spPr>
                  <p:txBody>
                    <a:bodyPr/>
                    <a:lstStyle/>
                    <a:p>
                      <a:pPr algn="r" rtl="1"/>
                      <a:endParaRPr lang="en-US"/>
                    </a:p>
                  </p:txBody>
                </p:sp>
              </p:grpSp>
              <p:sp>
                <p:nvSpPr>
                  <p:cNvPr id="23591" name="Freeform 89"/>
                  <p:cNvSpPr>
                    <a:spLocks/>
                  </p:cNvSpPr>
                  <p:nvPr/>
                </p:nvSpPr>
                <p:spPr bwMode="auto">
                  <a:xfrm>
                    <a:off x="2912" y="2931"/>
                    <a:ext cx="112" cy="994"/>
                  </a:xfrm>
                  <a:custGeom>
                    <a:avLst/>
                    <a:gdLst>
                      <a:gd name="T0" fmla="*/ 76 w 112"/>
                      <a:gd name="T1" fmla="*/ 0 h 994"/>
                      <a:gd name="T2" fmla="*/ 55 w 112"/>
                      <a:gd name="T3" fmla="*/ 123 h 994"/>
                      <a:gd name="T4" fmla="*/ 64 w 112"/>
                      <a:gd name="T5" fmla="*/ 246 h 994"/>
                      <a:gd name="T6" fmla="*/ 103 w 112"/>
                      <a:gd name="T7" fmla="*/ 300 h 994"/>
                      <a:gd name="T8" fmla="*/ 112 w 112"/>
                      <a:gd name="T9" fmla="*/ 346 h 994"/>
                      <a:gd name="T10" fmla="*/ 85 w 112"/>
                      <a:gd name="T11" fmla="*/ 420 h 994"/>
                      <a:gd name="T12" fmla="*/ 61 w 112"/>
                      <a:gd name="T13" fmla="*/ 489 h 994"/>
                      <a:gd name="T14" fmla="*/ 49 w 112"/>
                      <a:gd name="T15" fmla="*/ 615 h 994"/>
                      <a:gd name="T16" fmla="*/ 64 w 112"/>
                      <a:gd name="T17" fmla="*/ 720 h 994"/>
                      <a:gd name="T18" fmla="*/ 79 w 112"/>
                      <a:gd name="T19" fmla="*/ 792 h 994"/>
                      <a:gd name="T20" fmla="*/ 72 w 112"/>
                      <a:gd name="T21" fmla="*/ 858 h 994"/>
                      <a:gd name="T22" fmla="*/ 52 w 112"/>
                      <a:gd name="T23" fmla="*/ 918 h 994"/>
                      <a:gd name="T24" fmla="*/ 28 w 112"/>
                      <a:gd name="T25" fmla="*/ 954 h 994"/>
                      <a:gd name="T26" fmla="*/ 24 w 112"/>
                      <a:gd name="T27" fmla="*/ 978 h 994"/>
                      <a:gd name="T28" fmla="*/ 0 w 112"/>
                      <a:gd name="T29" fmla="*/ 994 h 9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
                      <a:gd name="T46" fmla="*/ 0 h 994"/>
                      <a:gd name="T47" fmla="*/ 112 w 112"/>
                      <a:gd name="T48" fmla="*/ 994 h 9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 h="994">
                        <a:moveTo>
                          <a:pt x="76" y="0"/>
                        </a:moveTo>
                        <a:cubicBezTo>
                          <a:pt x="74" y="20"/>
                          <a:pt x="54" y="81"/>
                          <a:pt x="55" y="123"/>
                        </a:cubicBezTo>
                        <a:cubicBezTo>
                          <a:pt x="53" y="164"/>
                          <a:pt x="56" y="217"/>
                          <a:pt x="64" y="246"/>
                        </a:cubicBezTo>
                        <a:cubicBezTo>
                          <a:pt x="64" y="246"/>
                          <a:pt x="99" y="288"/>
                          <a:pt x="103" y="300"/>
                        </a:cubicBezTo>
                        <a:cubicBezTo>
                          <a:pt x="106" y="308"/>
                          <a:pt x="112" y="346"/>
                          <a:pt x="112" y="346"/>
                        </a:cubicBezTo>
                        <a:cubicBezTo>
                          <a:pt x="109" y="373"/>
                          <a:pt x="91" y="394"/>
                          <a:pt x="85" y="420"/>
                        </a:cubicBezTo>
                        <a:cubicBezTo>
                          <a:pt x="80" y="443"/>
                          <a:pt x="71" y="468"/>
                          <a:pt x="61" y="489"/>
                        </a:cubicBezTo>
                        <a:cubicBezTo>
                          <a:pt x="46" y="522"/>
                          <a:pt x="60" y="581"/>
                          <a:pt x="49" y="615"/>
                        </a:cubicBezTo>
                        <a:cubicBezTo>
                          <a:pt x="46" y="653"/>
                          <a:pt x="59" y="691"/>
                          <a:pt x="64" y="720"/>
                        </a:cubicBezTo>
                        <a:cubicBezTo>
                          <a:pt x="69" y="749"/>
                          <a:pt x="78" y="769"/>
                          <a:pt x="79" y="792"/>
                        </a:cubicBezTo>
                        <a:cubicBezTo>
                          <a:pt x="80" y="815"/>
                          <a:pt x="76" y="837"/>
                          <a:pt x="72" y="858"/>
                        </a:cubicBezTo>
                        <a:cubicBezTo>
                          <a:pt x="70" y="880"/>
                          <a:pt x="56" y="899"/>
                          <a:pt x="52" y="918"/>
                        </a:cubicBezTo>
                        <a:cubicBezTo>
                          <a:pt x="45" y="934"/>
                          <a:pt x="33" y="944"/>
                          <a:pt x="28" y="954"/>
                        </a:cubicBezTo>
                        <a:cubicBezTo>
                          <a:pt x="21" y="959"/>
                          <a:pt x="32" y="974"/>
                          <a:pt x="24" y="978"/>
                        </a:cubicBezTo>
                        <a:cubicBezTo>
                          <a:pt x="15" y="982"/>
                          <a:pt x="0" y="994"/>
                          <a:pt x="0" y="994"/>
                        </a:cubicBezTo>
                      </a:path>
                    </a:pathLst>
                  </a:custGeom>
                  <a:noFill/>
                  <a:ln w="28575">
                    <a:solidFill>
                      <a:schemeClr val="accent2"/>
                    </a:solidFill>
                    <a:round/>
                    <a:headEnd/>
                    <a:tailEnd/>
                  </a:ln>
                </p:spPr>
                <p:txBody>
                  <a:bodyPr/>
                  <a:lstStyle/>
                  <a:p>
                    <a:pPr algn="r" rtl="1"/>
                    <a:endParaRPr lang="en-US"/>
                  </a:p>
                </p:txBody>
              </p:sp>
            </p:grpSp>
            <p:sp>
              <p:nvSpPr>
                <p:cNvPr id="23589" name="Freeform 90"/>
                <p:cNvSpPr>
                  <a:spLocks/>
                </p:cNvSpPr>
                <p:nvPr/>
              </p:nvSpPr>
              <p:spPr bwMode="auto">
                <a:xfrm>
                  <a:off x="3016" y="3288"/>
                  <a:ext cx="272" cy="752"/>
                </a:xfrm>
                <a:custGeom>
                  <a:avLst/>
                  <a:gdLst>
                    <a:gd name="T0" fmla="*/ 0 w 272"/>
                    <a:gd name="T1" fmla="*/ 0 h 752"/>
                    <a:gd name="T2" fmla="*/ 56 w 272"/>
                    <a:gd name="T3" fmla="*/ 40 h 752"/>
                    <a:gd name="T4" fmla="*/ 95 w 272"/>
                    <a:gd name="T5" fmla="*/ 72 h 752"/>
                    <a:gd name="T6" fmla="*/ 161 w 272"/>
                    <a:gd name="T7" fmla="*/ 120 h 752"/>
                    <a:gd name="T8" fmla="*/ 200 w 272"/>
                    <a:gd name="T9" fmla="*/ 240 h 752"/>
                    <a:gd name="T10" fmla="*/ 208 w 272"/>
                    <a:gd name="T11" fmla="*/ 264 h 752"/>
                    <a:gd name="T12" fmla="*/ 236 w 272"/>
                    <a:gd name="T13" fmla="*/ 321 h 752"/>
                    <a:gd name="T14" fmla="*/ 218 w 272"/>
                    <a:gd name="T15" fmla="*/ 498 h 752"/>
                    <a:gd name="T16" fmla="*/ 203 w 272"/>
                    <a:gd name="T17" fmla="*/ 549 h 752"/>
                    <a:gd name="T18" fmla="*/ 240 w 272"/>
                    <a:gd name="T19" fmla="*/ 664 h 752"/>
                    <a:gd name="T20" fmla="*/ 272 w 272"/>
                    <a:gd name="T21" fmla="*/ 752 h 7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2"/>
                    <a:gd name="T34" fmla="*/ 0 h 752"/>
                    <a:gd name="T35" fmla="*/ 272 w 272"/>
                    <a:gd name="T36" fmla="*/ 752 h 7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2" h="752">
                      <a:moveTo>
                        <a:pt x="0" y="0"/>
                      </a:moveTo>
                      <a:cubicBezTo>
                        <a:pt x="13" y="40"/>
                        <a:pt x="0" y="21"/>
                        <a:pt x="56" y="40"/>
                      </a:cubicBezTo>
                      <a:cubicBezTo>
                        <a:pt x="72" y="45"/>
                        <a:pt x="95" y="72"/>
                        <a:pt x="95" y="72"/>
                      </a:cubicBezTo>
                      <a:cubicBezTo>
                        <a:pt x="118" y="95"/>
                        <a:pt x="131" y="93"/>
                        <a:pt x="161" y="120"/>
                      </a:cubicBezTo>
                      <a:cubicBezTo>
                        <a:pt x="174" y="160"/>
                        <a:pt x="187" y="200"/>
                        <a:pt x="200" y="240"/>
                      </a:cubicBezTo>
                      <a:cubicBezTo>
                        <a:pt x="203" y="248"/>
                        <a:pt x="200" y="260"/>
                        <a:pt x="208" y="264"/>
                      </a:cubicBezTo>
                      <a:cubicBezTo>
                        <a:pt x="219" y="269"/>
                        <a:pt x="225" y="316"/>
                        <a:pt x="236" y="321"/>
                      </a:cubicBezTo>
                      <a:cubicBezTo>
                        <a:pt x="224" y="423"/>
                        <a:pt x="234" y="339"/>
                        <a:pt x="218" y="498"/>
                      </a:cubicBezTo>
                      <a:cubicBezTo>
                        <a:pt x="216" y="515"/>
                        <a:pt x="203" y="549"/>
                        <a:pt x="203" y="549"/>
                      </a:cubicBezTo>
                      <a:cubicBezTo>
                        <a:pt x="206" y="576"/>
                        <a:pt x="228" y="632"/>
                        <a:pt x="240" y="664"/>
                      </a:cubicBezTo>
                      <a:cubicBezTo>
                        <a:pt x="254" y="702"/>
                        <a:pt x="272" y="710"/>
                        <a:pt x="272" y="752"/>
                      </a:cubicBezTo>
                    </a:path>
                  </a:pathLst>
                </a:custGeom>
                <a:noFill/>
                <a:ln w="19050">
                  <a:solidFill>
                    <a:schemeClr val="accent2"/>
                  </a:solidFill>
                  <a:round/>
                  <a:headEnd/>
                  <a:tailEnd/>
                </a:ln>
              </p:spPr>
              <p:txBody>
                <a:bodyPr/>
                <a:lstStyle/>
                <a:p>
                  <a:pPr algn="r" rtl="1"/>
                  <a:endParaRPr lang="en-US"/>
                </a:p>
              </p:txBody>
            </p:sp>
          </p:grpSp>
        </p:grpSp>
        <p:sp>
          <p:nvSpPr>
            <p:cNvPr id="23584" name="Freeform 91"/>
            <p:cNvSpPr>
              <a:spLocks/>
            </p:cNvSpPr>
            <p:nvPr/>
          </p:nvSpPr>
          <p:spPr bwMode="auto">
            <a:xfrm rot="-421456">
              <a:off x="2937" y="480"/>
              <a:ext cx="180" cy="237"/>
            </a:xfrm>
            <a:custGeom>
              <a:avLst/>
              <a:gdLst>
                <a:gd name="T0" fmla="*/ 180 w 129"/>
                <a:gd name="T1" fmla="*/ 0 h 171"/>
                <a:gd name="T2" fmla="*/ 142 w 129"/>
                <a:gd name="T3" fmla="*/ 62 h 171"/>
                <a:gd name="T4" fmla="*/ 117 w 129"/>
                <a:gd name="T5" fmla="*/ 79 h 171"/>
                <a:gd name="T6" fmla="*/ 59 w 129"/>
                <a:gd name="T7" fmla="*/ 175 h 171"/>
                <a:gd name="T8" fmla="*/ 50 w 129"/>
                <a:gd name="T9" fmla="*/ 187 h 171"/>
                <a:gd name="T10" fmla="*/ 38 w 129"/>
                <a:gd name="T11" fmla="*/ 191 h 171"/>
                <a:gd name="T12" fmla="*/ 17 w 129"/>
                <a:gd name="T13" fmla="*/ 220 h 171"/>
                <a:gd name="T14" fmla="*/ 0 w 129"/>
                <a:gd name="T15" fmla="*/ 237 h 171"/>
                <a:gd name="T16" fmla="*/ 0 60000 65536"/>
                <a:gd name="T17" fmla="*/ 0 60000 65536"/>
                <a:gd name="T18" fmla="*/ 0 60000 65536"/>
                <a:gd name="T19" fmla="*/ 0 60000 65536"/>
                <a:gd name="T20" fmla="*/ 0 60000 65536"/>
                <a:gd name="T21" fmla="*/ 0 60000 65536"/>
                <a:gd name="T22" fmla="*/ 0 60000 65536"/>
                <a:gd name="T23" fmla="*/ 0 60000 65536"/>
                <a:gd name="T24" fmla="*/ 0 w 129"/>
                <a:gd name="T25" fmla="*/ 0 h 171"/>
                <a:gd name="T26" fmla="*/ 129 w 129"/>
                <a:gd name="T27" fmla="*/ 171 h 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 h="171">
                  <a:moveTo>
                    <a:pt x="129" y="0"/>
                  </a:moveTo>
                  <a:cubicBezTo>
                    <a:pt x="124" y="7"/>
                    <a:pt x="108" y="41"/>
                    <a:pt x="102" y="45"/>
                  </a:cubicBezTo>
                  <a:cubicBezTo>
                    <a:pt x="96" y="49"/>
                    <a:pt x="84" y="57"/>
                    <a:pt x="84" y="57"/>
                  </a:cubicBezTo>
                  <a:cubicBezTo>
                    <a:pt x="68" y="82"/>
                    <a:pt x="74" y="115"/>
                    <a:pt x="42" y="126"/>
                  </a:cubicBezTo>
                  <a:cubicBezTo>
                    <a:pt x="40" y="129"/>
                    <a:pt x="39" y="133"/>
                    <a:pt x="36" y="135"/>
                  </a:cubicBezTo>
                  <a:cubicBezTo>
                    <a:pt x="34" y="137"/>
                    <a:pt x="29" y="135"/>
                    <a:pt x="27" y="138"/>
                  </a:cubicBezTo>
                  <a:cubicBezTo>
                    <a:pt x="9" y="163"/>
                    <a:pt x="32" y="152"/>
                    <a:pt x="12" y="159"/>
                  </a:cubicBezTo>
                  <a:cubicBezTo>
                    <a:pt x="5" y="170"/>
                    <a:pt x="9" y="166"/>
                    <a:pt x="0" y="171"/>
                  </a:cubicBezTo>
                </a:path>
              </a:pathLst>
            </a:custGeom>
            <a:noFill/>
            <a:ln w="38100">
              <a:solidFill>
                <a:schemeClr val="accent2"/>
              </a:solidFill>
              <a:round/>
              <a:headEnd/>
              <a:tailEnd/>
            </a:ln>
          </p:spPr>
          <p:txBody>
            <a:bodyPr/>
            <a:lstStyle/>
            <a:p>
              <a:pPr algn="r" rtl="1"/>
              <a:endParaRPr lang="en-US"/>
            </a:p>
          </p:txBody>
        </p:sp>
      </p:grpSp>
      <p:sp>
        <p:nvSpPr>
          <p:cNvPr id="23581" name="Rectangle 98"/>
          <p:cNvSpPr>
            <a:spLocks noChangeArrowheads="1"/>
          </p:cNvSpPr>
          <p:nvPr/>
        </p:nvSpPr>
        <p:spPr bwMode="auto">
          <a:xfrm>
            <a:off x="448697" y="205669"/>
            <a:ext cx="2980303" cy="480131"/>
          </a:xfrm>
          <a:prstGeom prst="rect">
            <a:avLst/>
          </a:prstGeom>
          <a:noFill/>
          <a:ln w="9525">
            <a:noFill/>
            <a:miter lim="800000"/>
            <a:headEnd/>
            <a:tailEnd/>
          </a:ln>
        </p:spPr>
        <p:txBody>
          <a:bodyPr wrap="none">
            <a:spAutoFit/>
          </a:bodyPr>
          <a:lstStyle/>
          <a:p>
            <a:pPr marL="838200" indent="-838200" algn="r" rtl="1">
              <a:lnSpc>
                <a:spcPct val="90000"/>
              </a:lnSpc>
            </a:pPr>
            <a:r>
              <a:rPr lang="en-US" sz="2800" b="1" dirty="0">
                <a:solidFill>
                  <a:schemeClr val="bg1"/>
                </a:solidFill>
                <a:latin typeface="Arial MT Black"/>
              </a:rPr>
              <a:t>Sudan Overview</a:t>
            </a:r>
          </a:p>
        </p:txBody>
      </p:sp>
      <p:sp>
        <p:nvSpPr>
          <p:cNvPr id="23582" name="Rectangle 99"/>
          <p:cNvSpPr>
            <a:spLocks noChangeArrowheads="1"/>
          </p:cNvSpPr>
          <p:nvPr/>
        </p:nvSpPr>
        <p:spPr bwMode="auto">
          <a:xfrm>
            <a:off x="-285750" y="857250"/>
            <a:ext cx="4785742" cy="5546726"/>
          </a:xfrm>
          <a:prstGeom prst="rect">
            <a:avLst/>
          </a:prstGeom>
          <a:noFill/>
          <a:ln w="9525">
            <a:noFill/>
            <a:miter lim="800000"/>
            <a:headEnd/>
            <a:tailEnd/>
          </a:ln>
        </p:spPr>
        <p:txBody>
          <a:bodyPr/>
          <a:lstStyle/>
          <a:p>
            <a:pPr marL="1042988" indent="-350838" eaLnBrk="0" hangingPunct="0">
              <a:lnSpc>
                <a:spcPct val="150000"/>
              </a:lnSpc>
              <a:buFont typeface="Wingdings" pitchFamily="2" charset="2"/>
              <a:buChar char="q"/>
            </a:pPr>
            <a:r>
              <a:rPr lang="en-US" dirty="0" smtClean="0">
                <a:solidFill>
                  <a:srgbClr val="000066"/>
                </a:solidFill>
                <a:latin typeface="Arial Black" pitchFamily="34" charset="0"/>
                <a:ea typeface="Calibri" pitchFamily="34" charset="0"/>
                <a:cs typeface="ArialMT"/>
              </a:rPr>
              <a:t>30 </a:t>
            </a:r>
            <a:r>
              <a:rPr lang="en-US" dirty="0">
                <a:solidFill>
                  <a:srgbClr val="000066"/>
                </a:solidFill>
                <a:latin typeface="Arial Black" pitchFamily="34" charset="0"/>
                <a:ea typeface="Calibri" pitchFamily="34" charset="0"/>
                <a:cs typeface="ArialMT"/>
              </a:rPr>
              <a:t>Million Population (More than 60% of the Population is under 24 Years of age)</a:t>
            </a:r>
            <a:endParaRPr lang="en-US" dirty="0">
              <a:solidFill>
                <a:srgbClr val="000066"/>
              </a:solidFill>
              <a:latin typeface="Arial Black" pitchFamily="34" charset="0"/>
              <a:ea typeface="Calibri" pitchFamily="34" charset="0"/>
            </a:endParaRPr>
          </a:p>
          <a:p>
            <a:pPr marL="1042988" indent="-350838" eaLnBrk="0" hangingPunct="0">
              <a:lnSpc>
                <a:spcPct val="150000"/>
              </a:lnSpc>
              <a:buFont typeface="Wingdings" pitchFamily="2" charset="2"/>
              <a:buChar char="q"/>
            </a:pPr>
            <a:r>
              <a:rPr lang="en-US" dirty="0">
                <a:solidFill>
                  <a:srgbClr val="000066"/>
                </a:solidFill>
                <a:latin typeface="Arial Black" pitchFamily="34" charset="0"/>
                <a:ea typeface="Calibri" pitchFamily="34" charset="0"/>
              </a:rPr>
              <a:t>(35%) Urban Population</a:t>
            </a:r>
          </a:p>
          <a:p>
            <a:pPr marL="1042988" indent="-350838" eaLnBrk="0" hangingPunct="0">
              <a:lnSpc>
                <a:spcPct val="150000"/>
              </a:lnSpc>
              <a:buFont typeface="Wingdings" pitchFamily="2" charset="2"/>
              <a:buChar char="q"/>
            </a:pPr>
            <a:r>
              <a:rPr lang="en-US" dirty="0">
                <a:solidFill>
                  <a:srgbClr val="000066"/>
                </a:solidFill>
                <a:latin typeface="Arial Black" pitchFamily="34" charset="0"/>
                <a:ea typeface="Calibri" pitchFamily="34" charset="0"/>
              </a:rPr>
              <a:t>A Federal System with </a:t>
            </a:r>
            <a:r>
              <a:rPr lang="en-US" dirty="0" smtClean="0">
                <a:solidFill>
                  <a:srgbClr val="000066"/>
                </a:solidFill>
                <a:latin typeface="Arial Black" pitchFamily="34" charset="0"/>
                <a:ea typeface="Calibri" pitchFamily="34" charset="0"/>
              </a:rPr>
              <a:t>(18) </a:t>
            </a:r>
            <a:r>
              <a:rPr lang="en-US" dirty="0">
                <a:solidFill>
                  <a:srgbClr val="000066"/>
                </a:solidFill>
                <a:latin typeface="Arial Black" pitchFamily="34" charset="0"/>
                <a:ea typeface="Calibri" pitchFamily="34" charset="0"/>
              </a:rPr>
              <a:t>States.</a:t>
            </a:r>
          </a:p>
          <a:p>
            <a:pPr marL="1042988" indent="-350838" eaLnBrk="0" hangingPunct="0">
              <a:lnSpc>
                <a:spcPct val="150000"/>
              </a:lnSpc>
              <a:buFont typeface="Wingdings" pitchFamily="2" charset="2"/>
              <a:buChar char="q"/>
            </a:pPr>
            <a:r>
              <a:rPr lang="en-US" dirty="0" smtClean="0">
                <a:solidFill>
                  <a:srgbClr val="000066"/>
                </a:solidFill>
                <a:latin typeface="Arial Black" pitchFamily="34" charset="0"/>
                <a:ea typeface="Calibri" pitchFamily="34" charset="0"/>
              </a:rPr>
              <a:t>A </a:t>
            </a:r>
            <a:r>
              <a:rPr lang="en-US" dirty="0">
                <a:solidFill>
                  <a:srgbClr val="000066"/>
                </a:solidFill>
                <a:latin typeface="Arial Black" pitchFamily="34" charset="0"/>
                <a:ea typeface="Calibri" pitchFamily="34" charset="0"/>
              </a:rPr>
              <a:t>gate way between North, East and Central Africa.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000" fill="hold"/>
                                        <p:tgtEl>
                                          <p:spTgt spid="48"/>
                                        </p:tgtEl>
                                        <p:attrNameLst>
                                          <p:attrName>ppt_x</p:attrName>
                                        </p:attrNameLst>
                                      </p:cBhvr>
                                      <p:tavLst>
                                        <p:tav tm="0">
                                          <p:val>
                                            <p:strVal val="#ppt_x"/>
                                          </p:val>
                                        </p:tav>
                                        <p:tav tm="100000">
                                          <p:val>
                                            <p:strVal val="#ppt_x"/>
                                          </p:val>
                                        </p:tav>
                                      </p:tavLst>
                                    </p:anim>
                                    <p:anim calcmode="lin" valueType="num">
                                      <p:cBhvr additive="base">
                                        <p:cTn id="12" dur="20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2000" fill="hold"/>
                                        <p:tgtEl>
                                          <p:spTgt spid="15"/>
                                        </p:tgtEl>
                                        <p:attrNameLst>
                                          <p:attrName>ppt_x</p:attrName>
                                        </p:attrNameLst>
                                      </p:cBhvr>
                                      <p:tavLst>
                                        <p:tav tm="0">
                                          <p:val>
                                            <p:strVal val="1+#ppt_w/2"/>
                                          </p:val>
                                        </p:tav>
                                        <p:tav tm="100000">
                                          <p:val>
                                            <p:strVal val="#ppt_x"/>
                                          </p:val>
                                        </p:tav>
                                      </p:tavLst>
                                    </p:anim>
                                    <p:anim calcmode="lin" valueType="num">
                                      <p:cBhvr additive="base">
                                        <p:cTn id="16" dur="2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2000" fill="hold"/>
                                        <p:tgtEl>
                                          <p:spTgt spid="18"/>
                                        </p:tgtEl>
                                        <p:attrNameLst>
                                          <p:attrName>ppt_x</p:attrName>
                                        </p:attrNameLst>
                                      </p:cBhvr>
                                      <p:tavLst>
                                        <p:tav tm="0">
                                          <p:val>
                                            <p:strVal val="1+#ppt_w/2"/>
                                          </p:val>
                                        </p:tav>
                                        <p:tav tm="100000">
                                          <p:val>
                                            <p:strVal val="#ppt_x"/>
                                          </p:val>
                                        </p:tav>
                                      </p:tavLst>
                                    </p:anim>
                                    <p:anim calcmode="lin" valueType="num">
                                      <p:cBhvr additive="base">
                                        <p:cTn id="20" dur="20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50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2000" fill="hold"/>
                                        <p:tgtEl>
                                          <p:spTgt spid="51"/>
                                        </p:tgtEl>
                                        <p:attrNameLst>
                                          <p:attrName>ppt_x</p:attrName>
                                        </p:attrNameLst>
                                      </p:cBhvr>
                                      <p:tavLst>
                                        <p:tav tm="0">
                                          <p:val>
                                            <p:strVal val="1+#ppt_w/2"/>
                                          </p:val>
                                        </p:tav>
                                        <p:tav tm="100000">
                                          <p:val>
                                            <p:strVal val="#ppt_x"/>
                                          </p:val>
                                        </p:tav>
                                      </p:tavLst>
                                    </p:anim>
                                    <p:anim calcmode="lin" valueType="num">
                                      <p:cBhvr additive="base">
                                        <p:cTn id="24" dur="2000" fill="hold"/>
                                        <p:tgtEl>
                                          <p:spTgt spid="51"/>
                                        </p:tgtEl>
                                        <p:attrNameLst>
                                          <p:attrName>ppt_y</p:attrName>
                                        </p:attrNameLst>
                                      </p:cBhvr>
                                      <p:tavLst>
                                        <p:tav tm="0">
                                          <p:val>
                                            <p:strVal val="#ppt_y"/>
                                          </p:val>
                                        </p:tav>
                                        <p:tav tm="100000">
                                          <p:val>
                                            <p:strVal val="#ppt_y"/>
                                          </p:val>
                                        </p:tav>
                                      </p:tavLst>
                                    </p:anim>
                                  </p:childTnLst>
                                </p:cTn>
                              </p:par>
                              <p:par>
                                <p:cTn id="25" presetID="23" presetClass="entr" presetSubtype="16" fill="hold" nodeType="withEffect">
                                  <p:stCondLst>
                                    <p:cond delay="500"/>
                                  </p:stCondLst>
                                  <p:childTnLst>
                                    <p:set>
                                      <p:cBhvr>
                                        <p:cTn id="26" dur="1" fill="hold">
                                          <p:stCondLst>
                                            <p:cond delay="0"/>
                                          </p:stCondLst>
                                        </p:cTn>
                                        <p:tgtEl>
                                          <p:spTgt spid="54"/>
                                        </p:tgtEl>
                                        <p:attrNameLst>
                                          <p:attrName>style.visibility</p:attrName>
                                        </p:attrNameLst>
                                      </p:cBhvr>
                                      <p:to>
                                        <p:strVal val="visible"/>
                                      </p:to>
                                    </p:set>
                                    <p:anim calcmode="lin" valueType="num">
                                      <p:cBhvr>
                                        <p:cTn id="27" dur="2000" fill="hold"/>
                                        <p:tgtEl>
                                          <p:spTgt spid="54"/>
                                        </p:tgtEl>
                                        <p:attrNameLst>
                                          <p:attrName>ppt_w</p:attrName>
                                        </p:attrNameLst>
                                      </p:cBhvr>
                                      <p:tavLst>
                                        <p:tav tm="0">
                                          <p:val>
                                            <p:fltVal val="0"/>
                                          </p:val>
                                        </p:tav>
                                        <p:tav tm="100000">
                                          <p:val>
                                            <p:strVal val="#ppt_w"/>
                                          </p:val>
                                        </p:tav>
                                      </p:tavLst>
                                    </p:anim>
                                    <p:anim calcmode="lin" valueType="num">
                                      <p:cBhvr>
                                        <p:cTn id="28" dur="2000" fill="hold"/>
                                        <p:tgtEl>
                                          <p:spTgt spid="54"/>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500"/>
                                  </p:stCondLst>
                                  <p:childTnLst>
                                    <p:set>
                                      <p:cBhvr>
                                        <p:cTn id="30" dur="1" fill="hold">
                                          <p:stCondLst>
                                            <p:cond delay="0"/>
                                          </p:stCondLst>
                                        </p:cTn>
                                        <p:tgtEl>
                                          <p:spTgt spid="57"/>
                                        </p:tgtEl>
                                        <p:attrNameLst>
                                          <p:attrName>style.visibility</p:attrName>
                                        </p:attrNameLst>
                                      </p:cBhvr>
                                      <p:to>
                                        <p:strVal val="visible"/>
                                      </p:to>
                                    </p:set>
                                    <p:anim calcmode="lin" valueType="num">
                                      <p:cBhvr>
                                        <p:cTn id="31" dur="2000" fill="hold"/>
                                        <p:tgtEl>
                                          <p:spTgt spid="57"/>
                                        </p:tgtEl>
                                        <p:attrNameLst>
                                          <p:attrName>ppt_w</p:attrName>
                                        </p:attrNameLst>
                                      </p:cBhvr>
                                      <p:tavLst>
                                        <p:tav tm="0">
                                          <p:val>
                                            <p:fltVal val="0"/>
                                          </p:val>
                                        </p:tav>
                                        <p:tav tm="100000">
                                          <p:val>
                                            <p:strVal val="#ppt_w"/>
                                          </p:val>
                                        </p:tav>
                                      </p:tavLst>
                                    </p:anim>
                                    <p:anim calcmode="lin" valueType="num">
                                      <p:cBhvr>
                                        <p:cTn id="32" dur="2000" fill="hold"/>
                                        <p:tgtEl>
                                          <p:spTgt spid="5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500"/>
                                  </p:stCondLst>
                                  <p:childTnLst>
                                    <p:set>
                                      <p:cBhvr>
                                        <p:cTn id="34" dur="1" fill="hold">
                                          <p:stCondLst>
                                            <p:cond delay="0"/>
                                          </p:stCondLst>
                                        </p:cTn>
                                        <p:tgtEl>
                                          <p:spTgt spid="60"/>
                                        </p:tgtEl>
                                        <p:attrNameLst>
                                          <p:attrName>style.visibility</p:attrName>
                                        </p:attrNameLst>
                                      </p:cBhvr>
                                      <p:to>
                                        <p:strVal val="visible"/>
                                      </p:to>
                                    </p:set>
                                    <p:anim calcmode="lin" valueType="num">
                                      <p:cBhvr>
                                        <p:cTn id="35" dur="2000" fill="hold"/>
                                        <p:tgtEl>
                                          <p:spTgt spid="60"/>
                                        </p:tgtEl>
                                        <p:attrNameLst>
                                          <p:attrName>ppt_w</p:attrName>
                                        </p:attrNameLst>
                                      </p:cBhvr>
                                      <p:tavLst>
                                        <p:tav tm="0">
                                          <p:val>
                                            <p:fltVal val="0"/>
                                          </p:val>
                                        </p:tav>
                                        <p:tav tm="100000">
                                          <p:val>
                                            <p:strVal val="#ppt_w"/>
                                          </p:val>
                                        </p:tav>
                                      </p:tavLst>
                                    </p:anim>
                                    <p:anim calcmode="lin" valueType="num">
                                      <p:cBhvr>
                                        <p:cTn id="36" dur="2000" fill="hold"/>
                                        <p:tgtEl>
                                          <p:spTgt spid="6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500"/>
                                  </p:stCondLst>
                                  <p:childTnLst>
                                    <p:set>
                                      <p:cBhvr>
                                        <p:cTn id="38" dur="1" fill="hold">
                                          <p:stCondLst>
                                            <p:cond delay="0"/>
                                          </p:stCondLst>
                                        </p:cTn>
                                        <p:tgtEl>
                                          <p:spTgt spid="63"/>
                                        </p:tgtEl>
                                        <p:attrNameLst>
                                          <p:attrName>style.visibility</p:attrName>
                                        </p:attrNameLst>
                                      </p:cBhvr>
                                      <p:to>
                                        <p:strVal val="visible"/>
                                      </p:to>
                                    </p:set>
                                    <p:anim calcmode="lin" valueType="num">
                                      <p:cBhvr>
                                        <p:cTn id="39" dur="2000" fill="hold"/>
                                        <p:tgtEl>
                                          <p:spTgt spid="63"/>
                                        </p:tgtEl>
                                        <p:attrNameLst>
                                          <p:attrName>ppt_w</p:attrName>
                                        </p:attrNameLst>
                                      </p:cBhvr>
                                      <p:tavLst>
                                        <p:tav tm="0">
                                          <p:val>
                                            <p:fltVal val="0"/>
                                          </p:val>
                                        </p:tav>
                                        <p:tav tm="100000">
                                          <p:val>
                                            <p:strVal val="#ppt_w"/>
                                          </p:val>
                                        </p:tav>
                                      </p:tavLst>
                                    </p:anim>
                                    <p:anim calcmode="lin" valueType="num">
                                      <p:cBhvr>
                                        <p:cTn id="40" dur="2000" fill="hold"/>
                                        <p:tgtEl>
                                          <p:spTgt spid="63"/>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500"/>
                                  </p:stCondLst>
                                  <p:childTnLst>
                                    <p:set>
                                      <p:cBhvr>
                                        <p:cTn id="42" dur="1" fill="hold">
                                          <p:stCondLst>
                                            <p:cond delay="0"/>
                                          </p:stCondLst>
                                        </p:cTn>
                                        <p:tgtEl>
                                          <p:spTgt spid="21"/>
                                        </p:tgtEl>
                                        <p:attrNameLst>
                                          <p:attrName>style.visibility</p:attrName>
                                        </p:attrNameLst>
                                      </p:cBhvr>
                                      <p:to>
                                        <p:strVal val="visible"/>
                                      </p:to>
                                    </p:set>
                                    <p:anim calcmode="lin" valueType="num">
                                      <p:cBhvr>
                                        <p:cTn id="43" dur="2000" fill="hold"/>
                                        <p:tgtEl>
                                          <p:spTgt spid="21"/>
                                        </p:tgtEl>
                                        <p:attrNameLst>
                                          <p:attrName>ppt_w</p:attrName>
                                        </p:attrNameLst>
                                      </p:cBhvr>
                                      <p:tavLst>
                                        <p:tav tm="0">
                                          <p:val>
                                            <p:fltVal val="0"/>
                                          </p:val>
                                        </p:tav>
                                        <p:tav tm="100000">
                                          <p:val>
                                            <p:strVal val="#ppt_w"/>
                                          </p:val>
                                        </p:tav>
                                      </p:tavLst>
                                    </p:anim>
                                    <p:anim calcmode="lin" valueType="num">
                                      <p:cBhvr>
                                        <p:cTn id="44" dur="2000" fill="hold"/>
                                        <p:tgtEl>
                                          <p:spTgt spid="21"/>
                                        </p:tgtEl>
                                        <p:attrNameLst>
                                          <p:attrName>ppt_h</p:attrName>
                                        </p:attrNameLst>
                                      </p:cBhvr>
                                      <p:tavLst>
                                        <p:tav tm="0">
                                          <p:val>
                                            <p:fltVal val="0"/>
                                          </p:val>
                                        </p:tav>
                                        <p:tav tm="100000">
                                          <p:val>
                                            <p:strVal val="#ppt_h"/>
                                          </p:val>
                                        </p:tav>
                                      </p:tavLst>
                                    </p:anim>
                                  </p:childTnLst>
                                </p:cTn>
                              </p:par>
                              <p:par>
                                <p:cTn id="45" presetID="2" presetClass="entr" presetSubtype="8" fill="hold"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000" fill="hold"/>
                                        <p:tgtEl>
                                          <p:spTgt spid="12"/>
                                        </p:tgtEl>
                                        <p:attrNameLst>
                                          <p:attrName>ppt_x</p:attrName>
                                        </p:attrNameLst>
                                      </p:cBhvr>
                                      <p:tavLst>
                                        <p:tav tm="0">
                                          <p:val>
                                            <p:strVal val="0-#ppt_w/2"/>
                                          </p:val>
                                        </p:tav>
                                        <p:tav tm="100000">
                                          <p:val>
                                            <p:strVal val="#ppt_x"/>
                                          </p:val>
                                        </p:tav>
                                      </p:tavLst>
                                    </p:anim>
                                    <p:anim calcmode="lin" valueType="num">
                                      <p:cBhvr additive="base">
                                        <p:cTn id="48" dur="2000" fill="hold"/>
                                        <p:tgtEl>
                                          <p:spTgt spid="12"/>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50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2000" fill="hold"/>
                                        <p:tgtEl>
                                          <p:spTgt spid="24"/>
                                        </p:tgtEl>
                                        <p:attrNameLst>
                                          <p:attrName>ppt_x</p:attrName>
                                        </p:attrNameLst>
                                      </p:cBhvr>
                                      <p:tavLst>
                                        <p:tav tm="0">
                                          <p:val>
                                            <p:strVal val="0-#ppt_w/2"/>
                                          </p:val>
                                        </p:tav>
                                        <p:tav tm="100000">
                                          <p:val>
                                            <p:strVal val="#ppt_x"/>
                                          </p:val>
                                        </p:tav>
                                      </p:tavLst>
                                    </p:anim>
                                    <p:anim calcmode="lin" valueType="num">
                                      <p:cBhvr additive="base">
                                        <p:cTn id="52" dur="2000" fill="hold"/>
                                        <p:tgtEl>
                                          <p:spTgt spid="24"/>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50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2000" fill="hold"/>
                                        <p:tgtEl>
                                          <p:spTgt spid="27"/>
                                        </p:tgtEl>
                                        <p:attrNameLst>
                                          <p:attrName>ppt_x</p:attrName>
                                        </p:attrNameLst>
                                      </p:cBhvr>
                                      <p:tavLst>
                                        <p:tav tm="0">
                                          <p:val>
                                            <p:strVal val="0-#ppt_w/2"/>
                                          </p:val>
                                        </p:tav>
                                        <p:tav tm="100000">
                                          <p:val>
                                            <p:strVal val="#ppt_x"/>
                                          </p:val>
                                        </p:tav>
                                      </p:tavLst>
                                    </p:anim>
                                    <p:anim calcmode="lin" valueType="num">
                                      <p:cBhvr additive="base">
                                        <p:cTn id="56" dur="2000" fill="hold"/>
                                        <p:tgtEl>
                                          <p:spTgt spid="27"/>
                                        </p:tgtEl>
                                        <p:attrNameLst>
                                          <p:attrName>ppt_y</p:attrName>
                                        </p:attrNameLst>
                                      </p:cBhvr>
                                      <p:tavLst>
                                        <p:tav tm="0">
                                          <p:val>
                                            <p:strVal val="#ppt_y"/>
                                          </p:val>
                                        </p:tav>
                                        <p:tav tm="100000">
                                          <p:val>
                                            <p:strVal val="#ppt_y"/>
                                          </p:val>
                                        </p:tav>
                                      </p:tavLst>
                                    </p:anim>
                                  </p:childTnLst>
                                </p:cTn>
                              </p:par>
                              <p:par>
                                <p:cTn id="57" presetID="23" presetClass="entr" presetSubtype="16" fill="hold" nodeType="withEffect">
                                  <p:stCondLst>
                                    <p:cond delay="500"/>
                                  </p:stCondLst>
                                  <p:childTnLst>
                                    <p:set>
                                      <p:cBhvr>
                                        <p:cTn id="58" dur="1" fill="hold">
                                          <p:stCondLst>
                                            <p:cond delay="0"/>
                                          </p:stCondLst>
                                        </p:cTn>
                                        <p:tgtEl>
                                          <p:spTgt spid="30"/>
                                        </p:tgtEl>
                                        <p:attrNameLst>
                                          <p:attrName>style.visibility</p:attrName>
                                        </p:attrNameLst>
                                      </p:cBhvr>
                                      <p:to>
                                        <p:strVal val="visible"/>
                                      </p:to>
                                    </p:set>
                                    <p:anim calcmode="lin" valueType="num">
                                      <p:cBhvr>
                                        <p:cTn id="59" dur="2000" fill="hold"/>
                                        <p:tgtEl>
                                          <p:spTgt spid="30"/>
                                        </p:tgtEl>
                                        <p:attrNameLst>
                                          <p:attrName>ppt_w</p:attrName>
                                        </p:attrNameLst>
                                      </p:cBhvr>
                                      <p:tavLst>
                                        <p:tav tm="0">
                                          <p:val>
                                            <p:fltVal val="0"/>
                                          </p:val>
                                        </p:tav>
                                        <p:tav tm="100000">
                                          <p:val>
                                            <p:strVal val="#ppt_w"/>
                                          </p:val>
                                        </p:tav>
                                      </p:tavLst>
                                    </p:anim>
                                    <p:anim calcmode="lin" valueType="num">
                                      <p:cBhvr>
                                        <p:cTn id="60" dur="2000" fill="hold"/>
                                        <p:tgtEl>
                                          <p:spTgt spid="30"/>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500"/>
                                  </p:stCondLst>
                                  <p:childTnLst>
                                    <p:set>
                                      <p:cBhvr>
                                        <p:cTn id="62" dur="1" fill="hold">
                                          <p:stCondLst>
                                            <p:cond delay="0"/>
                                          </p:stCondLst>
                                        </p:cTn>
                                        <p:tgtEl>
                                          <p:spTgt spid="33"/>
                                        </p:tgtEl>
                                        <p:attrNameLst>
                                          <p:attrName>style.visibility</p:attrName>
                                        </p:attrNameLst>
                                      </p:cBhvr>
                                      <p:to>
                                        <p:strVal val="visible"/>
                                      </p:to>
                                    </p:set>
                                    <p:anim calcmode="lin" valueType="num">
                                      <p:cBhvr>
                                        <p:cTn id="63" dur="2000" fill="hold"/>
                                        <p:tgtEl>
                                          <p:spTgt spid="33"/>
                                        </p:tgtEl>
                                        <p:attrNameLst>
                                          <p:attrName>ppt_w</p:attrName>
                                        </p:attrNameLst>
                                      </p:cBhvr>
                                      <p:tavLst>
                                        <p:tav tm="0">
                                          <p:val>
                                            <p:fltVal val="0"/>
                                          </p:val>
                                        </p:tav>
                                        <p:tav tm="100000">
                                          <p:val>
                                            <p:strVal val="#ppt_w"/>
                                          </p:val>
                                        </p:tav>
                                      </p:tavLst>
                                    </p:anim>
                                    <p:anim calcmode="lin" valueType="num">
                                      <p:cBhvr>
                                        <p:cTn id="64" dur="2000" fill="hold"/>
                                        <p:tgtEl>
                                          <p:spTgt spid="33"/>
                                        </p:tgtEl>
                                        <p:attrNameLst>
                                          <p:attrName>ppt_h</p:attrName>
                                        </p:attrNameLst>
                                      </p:cBhvr>
                                      <p:tavLst>
                                        <p:tav tm="0">
                                          <p:val>
                                            <p:fltVal val="0"/>
                                          </p:val>
                                        </p:tav>
                                        <p:tav tm="100000">
                                          <p:val>
                                            <p:strVal val="#ppt_h"/>
                                          </p:val>
                                        </p:tav>
                                      </p:tavLst>
                                    </p:anim>
                                  </p:childTnLst>
                                </p:cTn>
                              </p:par>
                              <p:par>
                                <p:cTn id="65" presetID="2" presetClass="entr" presetSubtype="2" fill="hold" nodeType="withEffect">
                                  <p:stCondLst>
                                    <p:cond delay="50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2000" fill="hold"/>
                                        <p:tgtEl>
                                          <p:spTgt spid="66"/>
                                        </p:tgtEl>
                                        <p:attrNameLst>
                                          <p:attrName>ppt_x</p:attrName>
                                        </p:attrNameLst>
                                      </p:cBhvr>
                                      <p:tavLst>
                                        <p:tav tm="0">
                                          <p:val>
                                            <p:strVal val="1+#ppt_w/2"/>
                                          </p:val>
                                        </p:tav>
                                        <p:tav tm="100000">
                                          <p:val>
                                            <p:strVal val="#ppt_x"/>
                                          </p:val>
                                        </p:tav>
                                      </p:tavLst>
                                    </p:anim>
                                    <p:anim calcmode="lin" valueType="num">
                                      <p:cBhvr additive="base">
                                        <p:cTn id="68" dur="2000" fill="hold"/>
                                        <p:tgtEl>
                                          <p:spTgt spid="66"/>
                                        </p:tgtEl>
                                        <p:attrNameLst>
                                          <p:attrName>ppt_y</p:attrName>
                                        </p:attrNameLst>
                                      </p:cBhvr>
                                      <p:tavLst>
                                        <p:tav tm="0">
                                          <p:val>
                                            <p:strVal val="#ppt_y"/>
                                          </p:val>
                                        </p:tav>
                                        <p:tav tm="100000">
                                          <p:val>
                                            <p:strVal val="#ppt_y"/>
                                          </p:val>
                                        </p:tav>
                                      </p:tavLst>
                                    </p:anim>
                                  </p:childTnLst>
                                </p:cTn>
                              </p:par>
                            </p:childTnLst>
                          </p:cTn>
                        </p:par>
                        <p:par>
                          <p:cTn id="69" fill="hold">
                            <p:stCondLst>
                              <p:cond delay="2500"/>
                            </p:stCondLst>
                            <p:childTnLst>
                              <p:par>
                                <p:cTn id="70" presetID="22" presetClass="entr" presetSubtype="4" fill="hold"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wipe(down)">
                                      <p:cBhvr>
                                        <p:cTn id="72" dur="5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2"/>
          <p:cNvSpPr>
            <a:spLocks noGrp="1"/>
          </p:cNvSpPr>
          <p:nvPr>
            <p:ph type="sldNum" sz="quarter" idx="10"/>
          </p:nvPr>
        </p:nvSpPr>
        <p:spPr>
          <a:noFill/>
        </p:spPr>
        <p:txBody>
          <a:bodyPr/>
          <a:lstStyle/>
          <a:p>
            <a:fld id="{8A8E4D40-FD20-4599-BE4D-46C7CCA7690B}" type="slidenum">
              <a:rPr lang="en-GB" smtClean="0"/>
              <a:pPr/>
              <a:t>20</a:t>
            </a:fld>
            <a:endParaRPr lang="en-GB" smtClean="0"/>
          </a:p>
        </p:txBody>
      </p:sp>
      <p:sp>
        <p:nvSpPr>
          <p:cNvPr id="3" name="Rectangle 3"/>
          <p:cNvSpPr txBox="1">
            <a:spLocks noChangeArrowheads="1"/>
          </p:cNvSpPr>
          <p:nvPr/>
        </p:nvSpPr>
        <p:spPr>
          <a:xfrm>
            <a:off x="457200" y="933797"/>
            <a:ext cx="8229600" cy="5162203"/>
          </a:xfrm>
          <a:prstGeom prst="rect">
            <a:avLst/>
          </a:prstGeom>
        </p:spPr>
        <p:txBody>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just" rtl="0" eaLnBrk="1" hangingPunct="1">
              <a:lnSpc>
                <a:spcPct val="150000"/>
              </a:lnSpc>
              <a:spcBef>
                <a:spcPct val="0"/>
              </a:spcBef>
              <a:defRPr/>
            </a:pPr>
            <a:r>
              <a:rPr lang="en-US" sz="1600" dirty="0" smtClean="0">
                <a:solidFill>
                  <a:srgbClr val="000066"/>
                </a:solidFill>
                <a:latin typeface="Arial Black" pitchFamily="34" charset="0"/>
                <a:ea typeface="Calibri" pitchFamily="34" charset="0"/>
                <a:cs typeface="ArialMT"/>
              </a:rPr>
              <a:t>Networks and communications</a:t>
            </a:r>
          </a:p>
          <a:p>
            <a:pPr algn="just" rtl="0" eaLnBrk="1" hangingPunct="1">
              <a:lnSpc>
                <a:spcPct val="150000"/>
              </a:lnSpc>
              <a:spcBef>
                <a:spcPct val="0"/>
              </a:spcBef>
              <a:buFont typeface="Wingdings" pitchFamily="2" charset="2"/>
              <a:buChar char="•"/>
              <a:defRPr/>
            </a:pPr>
            <a:r>
              <a:rPr lang="en-US" sz="1600" dirty="0" smtClean="0">
                <a:solidFill>
                  <a:srgbClr val="000066"/>
                </a:solidFill>
                <a:latin typeface="Arial Black" pitchFamily="34" charset="0"/>
                <a:ea typeface="Calibri" pitchFamily="34" charset="0"/>
                <a:cs typeface="ArialMT"/>
              </a:rPr>
              <a:t>A communication network has been built to meet the requirements of the working operating system. </a:t>
            </a:r>
          </a:p>
          <a:p>
            <a:pPr algn="just" rtl="0" eaLnBrk="1" hangingPunct="1">
              <a:lnSpc>
                <a:spcPct val="150000"/>
              </a:lnSpc>
              <a:spcBef>
                <a:spcPct val="0"/>
              </a:spcBef>
              <a:defRPr/>
            </a:pPr>
            <a:r>
              <a:rPr lang="en-US" sz="1600" dirty="0" smtClean="0">
                <a:solidFill>
                  <a:srgbClr val="000066"/>
                </a:solidFill>
                <a:latin typeface="Arial Black" pitchFamily="34" charset="0"/>
                <a:ea typeface="Calibri" pitchFamily="34" charset="0"/>
                <a:cs typeface="ArialMT"/>
              </a:rPr>
              <a:t>The most important features of the network:</a:t>
            </a:r>
          </a:p>
          <a:p>
            <a:pPr algn="just" rtl="0" eaLnBrk="1" hangingPunct="1">
              <a:lnSpc>
                <a:spcPct val="150000"/>
              </a:lnSpc>
              <a:spcBef>
                <a:spcPct val="0"/>
              </a:spcBef>
              <a:buFont typeface="Wingdings" pitchFamily="2" charset="2"/>
              <a:buChar char="•"/>
              <a:defRPr/>
            </a:pPr>
            <a:r>
              <a:rPr lang="en-US" sz="1600" dirty="0" smtClean="0">
                <a:solidFill>
                  <a:srgbClr val="000066"/>
                </a:solidFill>
                <a:latin typeface="Arial Black" pitchFamily="34" charset="0"/>
                <a:ea typeface="Calibri" pitchFamily="34" charset="0"/>
                <a:cs typeface="ArialMT"/>
              </a:rPr>
              <a:t>    - to cover the whole Khartoum state via wireless communication network with high and advanced technical standards  with a large transmission capacity and a good insurance means. It also provides a backup network that  uses SHEDSL techniques presented by the Sudanese telecom.</a:t>
            </a:r>
          </a:p>
          <a:p>
            <a:pPr algn="just" rtl="0" eaLnBrk="1" hangingPunct="1">
              <a:lnSpc>
                <a:spcPct val="150000"/>
              </a:lnSpc>
              <a:spcBef>
                <a:spcPct val="0"/>
              </a:spcBef>
              <a:buFont typeface="Wingdings" pitchFamily="2" charset="2"/>
              <a:buChar char="•"/>
              <a:defRPr/>
            </a:pPr>
            <a:r>
              <a:rPr lang="en-US" sz="1600" dirty="0" smtClean="0">
                <a:solidFill>
                  <a:srgbClr val="000066"/>
                </a:solidFill>
                <a:latin typeface="Arial Black" pitchFamily="34" charset="0"/>
                <a:ea typeface="Calibri" pitchFamily="34" charset="0"/>
                <a:cs typeface="ArialMT"/>
              </a:rPr>
              <a:t>   - to complete connecting the civil rolls offices in the northern states via wired network using the frame relay or SHDSL techniques as available.</a:t>
            </a:r>
          </a:p>
          <a:p>
            <a:pPr algn="just" rtl="0" eaLnBrk="1" hangingPunct="1">
              <a:lnSpc>
                <a:spcPct val="150000"/>
              </a:lnSpc>
              <a:spcBef>
                <a:spcPct val="0"/>
              </a:spcBef>
              <a:buFont typeface="Wingdings" pitchFamily="2" charset="2"/>
              <a:buChar char="•"/>
              <a:defRPr/>
            </a:pPr>
            <a:r>
              <a:rPr lang="en-US" sz="1600" dirty="0" smtClean="0">
                <a:solidFill>
                  <a:srgbClr val="000066"/>
                </a:solidFill>
                <a:latin typeface="Arial Black" pitchFamily="34" charset="0"/>
                <a:ea typeface="Calibri" pitchFamily="34" charset="0"/>
                <a:cs typeface="ArialMT"/>
              </a:rPr>
              <a:t>   -  using the fiber optics to connect all the civil rolls links together with the center.</a:t>
            </a:r>
          </a:p>
          <a:p>
            <a:pPr algn="just" rtl="0" eaLnBrk="1" hangingPunct="1">
              <a:buFont typeface="Wingdings" pitchFamily="2" charset="2"/>
              <a:buNone/>
              <a:defRPr/>
            </a:pPr>
            <a:endParaRPr lang="en-US" sz="2000" dirty="0" smtClean="0"/>
          </a:p>
        </p:txBody>
      </p:sp>
    </p:spTree>
    <p:extLst>
      <p:ext uri="{BB962C8B-B14F-4D97-AF65-F5344CB8AC3E}">
        <p14:creationId xmlns="" xmlns:p14="http://schemas.microsoft.com/office/powerpoint/2010/main" val="297758818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2"/>
          <p:cNvSpPr>
            <a:spLocks noGrp="1"/>
          </p:cNvSpPr>
          <p:nvPr>
            <p:ph type="sldNum" sz="quarter" idx="10"/>
          </p:nvPr>
        </p:nvSpPr>
        <p:spPr>
          <a:noFill/>
        </p:spPr>
        <p:txBody>
          <a:bodyPr/>
          <a:lstStyle/>
          <a:p>
            <a:fld id="{8A8E4D40-FD20-4599-BE4D-46C7CCA7690B}" type="slidenum">
              <a:rPr lang="en-GB" smtClean="0"/>
              <a:pPr/>
              <a:t>21</a:t>
            </a:fld>
            <a:endParaRPr lang="en-GB" smtClean="0"/>
          </a:p>
        </p:txBody>
      </p:sp>
      <p:sp>
        <p:nvSpPr>
          <p:cNvPr id="3" name="Rectangle 2"/>
          <p:cNvSpPr txBox="1">
            <a:spLocks noRot="1" noChangeArrowheads="1"/>
          </p:cNvSpPr>
          <p:nvPr/>
        </p:nvSpPr>
        <p:spPr>
          <a:xfrm>
            <a:off x="457200" y="274638"/>
            <a:ext cx="8229600" cy="1143000"/>
          </a:xfrm>
          <a:prstGeom prst="rect">
            <a:avLst/>
          </a:prstGeom>
        </p:spPr>
        <p:txBody>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gn="ctr" rtl="0" eaLnBrk="1" hangingPunct="1">
              <a:buNone/>
              <a:defRPr/>
            </a:pPr>
            <a:r>
              <a:rPr lang="en-US" dirty="0" smtClean="0"/>
              <a:t>Data center</a:t>
            </a:r>
          </a:p>
        </p:txBody>
      </p:sp>
      <p:sp>
        <p:nvSpPr>
          <p:cNvPr id="4" name="Rectangle 3"/>
          <p:cNvSpPr txBox="1">
            <a:spLocks noChangeArrowheads="1"/>
          </p:cNvSpPr>
          <p:nvPr/>
        </p:nvSpPr>
        <p:spPr>
          <a:xfrm>
            <a:off x="457200" y="1265237"/>
            <a:ext cx="8229600" cy="5135563"/>
          </a:xfrm>
          <a:prstGeom prst="rect">
            <a:avLst/>
          </a:prstGeom>
        </p:spPr>
        <p:txBody>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just" rtl="0" eaLnBrk="1" hangingPunct="1">
              <a:lnSpc>
                <a:spcPct val="150000"/>
              </a:lnSpc>
              <a:defRPr/>
            </a:pPr>
            <a:r>
              <a:rPr lang="en-US" sz="1800" dirty="0" smtClean="0">
                <a:solidFill>
                  <a:srgbClr val="000066"/>
                </a:solidFill>
                <a:latin typeface="Arial Black" pitchFamily="34" charset="0"/>
                <a:ea typeface="Calibri" pitchFamily="34" charset="0"/>
                <a:cs typeface="ArialMT"/>
              </a:rPr>
              <a:t>The data center has been well prepared with standards corresponding with the real needs of the civil rolls project particularly in the following:</a:t>
            </a:r>
          </a:p>
          <a:p>
            <a:pPr algn="just" rtl="0" eaLnBrk="1" hangingPunct="1">
              <a:lnSpc>
                <a:spcPct val="150000"/>
              </a:lnSpc>
              <a:buFont typeface="Wingdings" pitchFamily="2" charset="2"/>
              <a:buNone/>
              <a:defRPr/>
            </a:pPr>
            <a:r>
              <a:rPr lang="en-US" sz="1800" dirty="0" smtClean="0">
                <a:solidFill>
                  <a:srgbClr val="000066"/>
                </a:solidFill>
                <a:latin typeface="Arial Black" pitchFamily="34" charset="0"/>
                <a:ea typeface="Calibri" pitchFamily="34" charset="0"/>
                <a:cs typeface="ArialMT"/>
              </a:rPr>
              <a:t>     - the large total storage capacity of the data center.</a:t>
            </a:r>
          </a:p>
          <a:p>
            <a:pPr algn="just" rtl="0" eaLnBrk="1" hangingPunct="1">
              <a:lnSpc>
                <a:spcPct val="150000"/>
              </a:lnSpc>
              <a:buFont typeface="Wingdings" pitchFamily="2" charset="2"/>
              <a:buNone/>
              <a:defRPr/>
            </a:pPr>
            <a:r>
              <a:rPr lang="en-US" sz="1800" dirty="0" smtClean="0">
                <a:solidFill>
                  <a:srgbClr val="000066"/>
                </a:solidFill>
                <a:latin typeface="Arial Black" pitchFamily="34" charset="0"/>
                <a:ea typeface="Calibri" pitchFamily="34" charset="0"/>
                <a:cs typeface="ArialMT"/>
              </a:rPr>
              <a:t>     - the huge rapidity of data processing centrally.</a:t>
            </a:r>
          </a:p>
          <a:p>
            <a:pPr algn="just" rtl="0" eaLnBrk="1" hangingPunct="1">
              <a:lnSpc>
                <a:spcPct val="150000"/>
              </a:lnSpc>
              <a:buFont typeface="Wingdings" pitchFamily="2" charset="2"/>
              <a:buNone/>
              <a:defRPr/>
            </a:pPr>
            <a:r>
              <a:rPr lang="en-US" sz="1800" dirty="0" smtClean="0">
                <a:solidFill>
                  <a:srgbClr val="000066"/>
                </a:solidFill>
                <a:latin typeface="Arial Black" pitchFamily="34" charset="0"/>
                <a:ea typeface="Calibri" pitchFamily="34" charset="0"/>
                <a:cs typeface="ArialMT"/>
              </a:rPr>
              <a:t>     - securing the data through the encryption, the backups and disaster recovery center, etc.</a:t>
            </a:r>
          </a:p>
          <a:p>
            <a:pPr algn="just" rtl="0" eaLnBrk="1" hangingPunct="1">
              <a:lnSpc>
                <a:spcPct val="150000"/>
              </a:lnSpc>
              <a:buFont typeface="Wingdings" pitchFamily="2" charset="2"/>
              <a:buNone/>
              <a:defRPr/>
            </a:pPr>
            <a:r>
              <a:rPr lang="en-US" sz="1800" dirty="0" smtClean="0">
                <a:solidFill>
                  <a:srgbClr val="000066"/>
                </a:solidFill>
                <a:latin typeface="Arial Black" pitchFamily="34" charset="0"/>
                <a:ea typeface="Calibri" pitchFamily="34" charset="0"/>
                <a:cs typeface="ArialMT"/>
              </a:rPr>
              <a:t>    - supporting and reinforcing the center with a qualified technical cadre who has high qualifications and long and excellent experience in order to settle the technology.   </a:t>
            </a:r>
          </a:p>
        </p:txBody>
      </p:sp>
    </p:spTree>
    <p:extLst>
      <p:ext uri="{BB962C8B-B14F-4D97-AF65-F5344CB8AC3E}">
        <p14:creationId xmlns="" xmlns:p14="http://schemas.microsoft.com/office/powerpoint/2010/main" val="297758818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Rot="1" noChangeArrowheads="1"/>
          </p:cNvSpPr>
          <p:nvPr/>
        </p:nvSpPr>
        <p:spPr>
          <a:xfrm>
            <a:off x="457200" y="274638"/>
            <a:ext cx="8229600" cy="1143000"/>
          </a:xfrm>
          <a:prstGeom prst="rect">
            <a:avLst/>
          </a:prstGeom>
        </p:spPr>
        <p:txBody>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gn="ctr" rtl="0" eaLnBrk="1" hangingPunct="1">
              <a:buNone/>
              <a:defRPr/>
            </a:pPr>
            <a:r>
              <a:rPr lang="en-US" dirty="0" smtClean="0"/>
              <a:t>AFIS</a:t>
            </a:r>
          </a:p>
        </p:txBody>
      </p:sp>
      <p:sp>
        <p:nvSpPr>
          <p:cNvPr id="6" name="Rectangle 3"/>
          <p:cNvSpPr txBox="1">
            <a:spLocks noChangeArrowheads="1"/>
          </p:cNvSpPr>
          <p:nvPr/>
        </p:nvSpPr>
        <p:spPr>
          <a:xfrm>
            <a:off x="457200" y="1600200"/>
            <a:ext cx="8229600" cy="4525963"/>
          </a:xfrm>
          <a:prstGeom prst="rect">
            <a:avLst/>
          </a:prstGeom>
        </p:spPr>
        <p:txBody>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just" rtl="0" eaLnBrk="1" hangingPunct="1">
              <a:lnSpc>
                <a:spcPct val="150000"/>
              </a:lnSpc>
              <a:defRPr/>
            </a:pPr>
            <a:r>
              <a:rPr lang="en-US" sz="1800" dirty="0" smtClean="0">
                <a:solidFill>
                  <a:srgbClr val="000066"/>
                </a:solidFill>
                <a:latin typeface="Arial Black" pitchFamily="34" charset="0"/>
                <a:ea typeface="Calibri" pitchFamily="34" charset="0"/>
                <a:cs typeface="ArialMT"/>
              </a:rPr>
              <a:t>The international system AFIS ( Automated Fingerprints Identification System) has been used to link the operations of the passports, civil rolls, the criminal fingerprints and the other systems used in the interior ministry.</a:t>
            </a:r>
            <a:endParaRPr lang="en-US" sz="1800" dirty="0">
              <a:solidFill>
                <a:srgbClr val="000066"/>
              </a:solidFill>
              <a:latin typeface="Arial Black" pitchFamily="34" charset="0"/>
              <a:ea typeface="Calibri" pitchFamily="34" charset="0"/>
              <a:cs typeface="ArialMT"/>
            </a:endParaRPr>
          </a:p>
          <a:p>
            <a:pPr algn="just" rtl="0" eaLnBrk="1" hangingPunct="1">
              <a:lnSpc>
                <a:spcPct val="150000"/>
              </a:lnSpc>
              <a:defRPr/>
            </a:pPr>
            <a:r>
              <a:rPr lang="en-US" sz="1800" dirty="0">
                <a:solidFill>
                  <a:srgbClr val="000066"/>
                </a:solidFill>
                <a:latin typeface="Arial Black" pitchFamily="34" charset="0"/>
                <a:ea typeface="Calibri" pitchFamily="34" charset="0"/>
                <a:cs typeface="ArialMT"/>
              </a:rPr>
              <a:t>The Automated Fingerprint Identification System (AFIS) is a biometric identification (ID) methodology that uses digital imaging technology to obtain, store, and analyze fingerprint </a:t>
            </a:r>
            <a:r>
              <a:rPr lang="en-US" sz="1800" dirty="0" smtClean="0">
                <a:solidFill>
                  <a:srgbClr val="000066"/>
                </a:solidFill>
                <a:latin typeface="Arial Black" pitchFamily="34" charset="0"/>
                <a:ea typeface="Calibri" pitchFamily="34" charset="0"/>
                <a:cs typeface="ArialMT"/>
              </a:rPr>
              <a:t>data.</a:t>
            </a:r>
          </a:p>
        </p:txBody>
      </p:sp>
    </p:spTree>
    <p:extLst>
      <p:ext uri="{BB962C8B-B14F-4D97-AF65-F5344CB8AC3E}">
        <p14:creationId xmlns="" xmlns:p14="http://schemas.microsoft.com/office/powerpoint/2010/main" val="366363542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2"/>
          <p:cNvSpPr>
            <a:spLocks noGrp="1"/>
          </p:cNvSpPr>
          <p:nvPr>
            <p:ph type="sldNum" sz="quarter" idx="10"/>
          </p:nvPr>
        </p:nvSpPr>
        <p:spPr>
          <a:noFill/>
        </p:spPr>
        <p:txBody>
          <a:bodyPr/>
          <a:lstStyle/>
          <a:p>
            <a:fld id="{8A8E4D40-FD20-4599-BE4D-46C7CCA7690B}" type="slidenum">
              <a:rPr lang="en-GB" smtClean="0"/>
              <a:pPr/>
              <a:t>23</a:t>
            </a:fld>
            <a:endParaRPr lang="en-GB" smtClean="0"/>
          </a:p>
        </p:txBody>
      </p:sp>
      <p:sp>
        <p:nvSpPr>
          <p:cNvPr id="7" name="Rectangle 2"/>
          <p:cNvSpPr txBox="1">
            <a:spLocks noRot="1" noChangeArrowheads="1"/>
          </p:cNvSpPr>
          <p:nvPr/>
        </p:nvSpPr>
        <p:spPr>
          <a:xfrm>
            <a:off x="457200" y="274638"/>
            <a:ext cx="8229600" cy="1143000"/>
          </a:xfrm>
          <a:prstGeom prst="rect">
            <a:avLst/>
          </a:prstGeom>
        </p:spPr>
        <p:txBody>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just" rtl="0" eaLnBrk="1" hangingPunct="1">
              <a:defRPr/>
            </a:pPr>
            <a:r>
              <a:rPr lang="en-US" smtClean="0"/>
              <a:t>The national number</a:t>
            </a:r>
          </a:p>
        </p:txBody>
      </p:sp>
      <p:sp>
        <p:nvSpPr>
          <p:cNvPr id="8" name="Rectangle 3"/>
          <p:cNvSpPr txBox="1">
            <a:spLocks noChangeArrowheads="1"/>
          </p:cNvSpPr>
          <p:nvPr/>
        </p:nvSpPr>
        <p:spPr>
          <a:xfrm>
            <a:off x="468313" y="1557338"/>
            <a:ext cx="8351837" cy="2333625"/>
          </a:xfrm>
          <a:prstGeom prst="rect">
            <a:avLst/>
          </a:prstGeom>
        </p:spPr>
        <p:txBody>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just" rtl="0" eaLnBrk="1" hangingPunct="1">
              <a:lnSpc>
                <a:spcPct val="150000"/>
              </a:lnSpc>
              <a:defRPr/>
            </a:pPr>
            <a:r>
              <a:rPr lang="en-US" sz="1600" dirty="0" smtClean="0">
                <a:solidFill>
                  <a:srgbClr val="000066"/>
                </a:solidFill>
                <a:latin typeface="Arial Black" pitchFamily="34" charset="0"/>
                <a:ea typeface="Calibri" pitchFamily="34" charset="0"/>
                <a:cs typeface="ArialMT"/>
              </a:rPr>
              <a:t>A model of the Sudanese's national number has been developed and promoted. It consists of 11 numbers distributed as follows:</a:t>
            </a:r>
          </a:p>
          <a:p>
            <a:pPr algn="just" rtl="0" eaLnBrk="1" hangingPunct="1">
              <a:lnSpc>
                <a:spcPct val="150000"/>
              </a:lnSpc>
              <a:buNone/>
              <a:defRPr/>
            </a:pPr>
            <a:r>
              <a:rPr lang="en-US" sz="1600" dirty="0" smtClean="0">
                <a:solidFill>
                  <a:srgbClr val="000066"/>
                </a:solidFill>
                <a:latin typeface="Arial Black" pitchFamily="34" charset="0"/>
                <a:ea typeface="Calibri" pitchFamily="34" charset="0"/>
                <a:cs typeface="ArialMT"/>
              </a:rPr>
              <a:t>        </a:t>
            </a:r>
            <a:r>
              <a:rPr lang="en-US" sz="1600" dirty="0" smtClean="0">
                <a:solidFill>
                  <a:srgbClr val="000066"/>
                </a:solidFill>
                <a:latin typeface="Arial Black" pitchFamily="34" charset="0"/>
                <a:ea typeface="Calibri" pitchFamily="34" charset="0"/>
                <a:cs typeface="ArialMT"/>
              </a:rPr>
              <a:t>* three digits for the registration office.</a:t>
            </a:r>
            <a:endParaRPr lang="en-US" sz="1600" dirty="0" smtClean="0">
              <a:solidFill>
                <a:srgbClr val="000066"/>
              </a:solidFill>
              <a:latin typeface="Arial Black" pitchFamily="34" charset="0"/>
              <a:ea typeface="Calibri" pitchFamily="34" charset="0"/>
              <a:cs typeface="ArialMT"/>
            </a:endParaRPr>
          </a:p>
          <a:p>
            <a:pPr algn="just" rtl="0" eaLnBrk="1" hangingPunct="1">
              <a:lnSpc>
                <a:spcPct val="150000"/>
              </a:lnSpc>
              <a:buNone/>
              <a:defRPr/>
            </a:pPr>
            <a:r>
              <a:rPr lang="en-US" sz="1600" dirty="0" smtClean="0">
                <a:solidFill>
                  <a:srgbClr val="000066"/>
                </a:solidFill>
                <a:latin typeface="Arial Black" pitchFamily="34" charset="0"/>
                <a:ea typeface="Calibri" pitchFamily="34" charset="0"/>
                <a:cs typeface="ArialMT"/>
              </a:rPr>
              <a:t>        </a:t>
            </a:r>
            <a:r>
              <a:rPr lang="en-US" sz="1600" dirty="0" smtClean="0">
                <a:solidFill>
                  <a:srgbClr val="000066"/>
                </a:solidFill>
                <a:latin typeface="Arial Black" pitchFamily="34" charset="0"/>
                <a:ea typeface="Calibri" pitchFamily="34" charset="0"/>
                <a:cs typeface="ArialMT"/>
              </a:rPr>
              <a:t>* seven random digits connected with the registration office.</a:t>
            </a:r>
            <a:endParaRPr lang="en-US" sz="1600" dirty="0" smtClean="0">
              <a:solidFill>
                <a:srgbClr val="000066"/>
              </a:solidFill>
              <a:latin typeface="Arial Black" pitchFamily="34" charset="0"/>
              <a:ea typeface="Calibri" pitchFamily="34" charset="0"/>
              <a:cs typeface="ArialMT"/>
            </a:endParaRPr>
          </a:p>
          <a:p>
            <a:pPr algn="just" rtl="0" eaLnBrk="1" hangingPunct="1">
              <a:lnSpc>
                <a:spcPct val="150000"/>
              </a:lnSpc>
              <a:buNone/>
              <a:defRPr/>
            </a:pPr>
            <a:r>
              <a:rPr lang="en-US" sz="1600" dirty="0" smtClean="0">
                <a:solidFill>
                  <a:srgbClr val="000066"/>
                </a:solidFill>
                <a:latin typeface="Arial Black" pitchFamily="34" charset="0"/>
                <a:ea typeface="Calibri" pitchFamily="34" charset="0"/>
                <a:cs typeface="ArialMT"/>
              </a:rPr>
              <a:t>        </a:t>
            </a:r>
            <a:r>
              <a:rPr lang="en-US" sz="1600" dirty="0" smtClean="0">
                <a:solidFill>
                  <a:srgbClr val="000066"/>
                </a:solidFill>
                <a:latin typeface="Arial Black" pitchFamily="34" charset="0"/>
                <a:ea typeface="Calibri" pitchFamily="34" charset="0"/>
                <a:cs typeface="ArialMT"/>
              </a:rPr>
              <a:t>* one check digit.</a:t>
            </a:r>
            <a:endParaRPr lang="en-US" sz="1600" dirty="0" smtClean="0">
              <a:solidFill>
                <a:srgbClr val="000066"/>
              </a:solidFill>
              <a:latin typeface="Arial Black" pitchFamily="34" charset="0"/>
              <a:ea typeface="Calibri" pitchFamily="34" charset="0"/>
              <a:cs typeface="ArialMT"/>
            </a:endParaRPr>
          </a:p>
          <a:p>
            <a:pPr algn="just" rtl="0" eaLnBrk="1" hangingPunct="1">
              <a:buFont typeface="Wingdings" pitchFamily="2" charset="2"/>
              <a:buNone/>
              <a:defRPr/>
            </a:pPr>
            <a:endParaRPr lang="en-US" sz="2000" dirty="0" smtClean="0"/>
          </a:p>
          <a:p>
            <a:pPr algn="just" rtl="0" eaLnBrk="1" hangingPunct="1">
              <a:buFont typeface="Wingdings" pitchFamily="2" charset="2"/>
              <a:buNone/>
              <a:defRPr/>
            </a:pPr>
            <a:r>
              <a:rPr lang="en-US" sz="2000" dirty="0" smtClean="0"/>
              <a:t>                                  </a:t>
            </a:r>
          </a:p>
          <a:p>
            <a:pPr algn="just" rtl="0" eaLnBrk="1" hangingPunct="1">
              <a:buFont typeface="Wingdings" pitchFamily="2" charset="2"/>
              <a:buNone/>
              <a:defRPr/>
            </a:pPr>
            <a:endParaRPr lang="en-US" sz="2000" dirty="0" smtClean="0"/>
          </a:p>
          <a:p>
            <a:pPr algn="just" rtl="0" eaLnBrk="1" hangingPunct="1">
              <a:buFont typeface="Wingdings" pitchFamily="2" charset="2"/>
              <a:buNone/>
              <a:defRPr/>
            </a:pPr>
            <a:endParaRPr lang="en-US" sz="2000" dirty="0" smtClean="0"/>
          </a:p>
        </p:txBody>
      </p:sp>
      <p:graphicFrame>
        <p:nvGraphicFramePr>
          <p:cNvPr id="9" name="Group 46"/>
          <p:cNvGraphicFramePr>
            <a:graphicFrameLocks noGrp="1"/>
          </p:cNvGraphicFramePr>
          <p:nvPr>
            <p:ph sz="half" idx="4294967295"/>
            <p:extLst>
              <p:ext uri="{D42A27DB-BD31-4B8C-83A1-F6EECF244321}">
                <p14:modId xmlns="" xmlns:p14="http://schemas.microsoft.com/office/powerpoint/2010/main" val="3762288018"/>
              </p:ext>
            </p:extLst>
          </p:nvPr>
        </p:nvGraphicFramePr>
        <p:xfrm>
          <a:off x="2195513" y="3644900"/>
          <a:ext cx="5256212" cy="1747838"/>
        </p:xfrm>
        <a:graphic>
          <a:graphicData uri="http://schemas.openxmlformats.org/drawingml/2006/table">
            <a:tbl>
              <a:tblPr rtl="1"/>
              <a:tblGrid>
                <a:gridCol w="474662"/>
                <a:gridCol w="479425"/>
                <a:gridCol w="479425"/>
                <a:gridCol w="477838"/>
                <a:gridCol w="479425"/>
                <a:gridCol w="474662"/>
                <a:gridCol w="479425"/>
                <a:gridCol w="479425"/>
                <a:gridCol w="477838"/>
                <a:gridCol w="479425"/>
                <a:gridCol w="474662"/>
              </a:tblGrid>
              <a:tr h="7621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FFFFFF"/>
                          </a:solidFill>
                          <a:effectLst>
                            <a:outerShdw blurRad="38100" dist="38100" dir="2700000" algn="tl">
                              <a:srgbClr val="000000"/>
                            </a:outerShdw>
                          </a:effectLst>
                          <a:latin typeface="Garamond" pitchFamily="18" charset="0"/>
                          <a:cs typeface="Arial" pitchFamily="34" charset="0"/>
                        </a:rPr>
                        <a:t>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FFFFFF"/>
                          </a:solidFill>
                          <a:effectLst>
                            <a:outerShdw blurRad="38100" dist="38100" dir="2700000" algn="tl">
                              <a:srgbClr val="000000"/>
                            </a:outerShdw>
                          </a:effectLst>
                          <a:latin typeface="Garamond" pitchFamily="18" charset="0"/>
                          <a:cs typeface="Arial" pitchFamily="34" charset="0"/>
                        </a:rPr>
                        <a:t>1</a:t>
                      </a:r>
                      <a:endParaRPr kumimoji="0" lang="ar-SA" sz="2200" b="1" i="0" u="none" strike="noStrike" cap="none" normalizeH="0" baseline="0" dirty="0" smtClean="0">
                        <a:ln>
                          <a:noFill/>
                        </a:ln>
                        <a:solidFill>
                          <a:srgbClr val="FFFFFF"/>
                        </a:solidFill>
                        <a:effectLst>
                          <a:outerShdw blurRad="38100" dist="38100" dir="2700000" algn="tl">
                            <a:srgbClr val="000000"/>
                          </a:outerShdw>
                        </a:effectLst>
                        <a:latin typeface="Garamond" pitchFamily="18"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FFFFFF"/>
                          </a:solidFill>
                          <a:effectLst>
                            <a:outerShdw blurRad="38100" dist="38100" dir="2700000" algn="tl">
                              <a:srgbClr val="000000"/>
                            </a:outerShdw>
                          </a:effectLst>
                          <a:latin typeface="Garamond" pitchFamily="18" charset="0"/>
                          <a:cs typeface="Arial" pitchFamily="34" charset="0"/>
                        </a:rPr>
                        <a:t>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FFFFFF"/>
                          </a:solidFill>
                          <a:effectLst>
                            <a:outerShdw blurRad="38100" dist="38100" dir="2700000" algn="tl">
                              <a:srgbClr val="000000"/>
                            </a:outerShdw>
                          </a:effectLst>
                          <a:latin typeface="Garamond" pitchFamily="18" charset="0"/>
                          <a:cs typeface="Arial" pitchFamily="34" charset="0"/>
                        </a:rPr>
                        <a:t>0</a:t>
                      </a:r>
                      <a:endParaRPr kumimoji="0" lang="ar-SA" sz="2200" b="1" i="0" u="none" strike="noStrike" cap="none" normalizeH="0" baseline="0" smtClean="0">
                        <a:ln>
                          <a:noFill/>
                        </a:ln>
                        <a:solidFill>
                          <a:srgbClr val="FFFFFF"/>
                        </a:solidFill>
                        <a:effectLst>
                          <a:outerShdw blurRad="38100" dist="38100" dir="2700000" algn="tl">
                            <a:srgbClr val="000000"/>
                          </a:outerShdw>
                        </a:effectLst>
                        <a:latin typeface="Garamond" pitchFamily="18"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FFFFFF"/>
                          </a:solidFill>
                          <a:effectLst>
                            <a:outerShdw blurRad="38100" dist="38100" dir="2700000" algn="tl">
                              <a:srgbClr val="000000"/>
                            </a:outerShdw>
                          </a:effectLst>
                          <a:latin typeface="Garamond" pitchFamily="18" charset="0"/>
                          <a:cs typeface="Arial" pitchFamily="34" charset="0"/>
                        </a:rPr>
                        <a:t>9</a:t>
                      </a:r>
                      <a:endParaRPr kumimoji="0" lang="ar-SA" sz="2200" b="1" i="0" u="none" strike="noStrike" cap="none" normalizeH="0" baseline="0" smtClean="0">
                        <a:ln>
                          <a:noFill/>
                        </a:ln>
                        <a:solidFill>
                          <a:srgbClr val="FFFFFF"/>
                        </a:solidFill>
                        <a:effectLst>
                          <a:outerShdw blurRad="38100" dist="38100" dir="2700000" algn="tl">
                            <a:srgbClr val="000000"/>
                          </a:outerShdw>
                        </a:effectLst>
                        <a:latin typeface="Garamond" pitchFamily="18"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FFFFFF"/>
                          </a:solidFill>
                          <a:effectLst>
                            <a:outerShdw blurRad="38100" dist="38100" dir="2700000" algn="tl">
                              <a:srgbClr val="000000"/>
                            </a:outerShdw>
                          </a:effectLst>
                          <a:latin typeface="Garamond" pitchFamily="18" charset="0"/>
                          <a:cs typeface="Arial" pitchFamily="34" charset="0"/>
                        </a:rPr>
                        <a:t>8</a:t>
                      </a:r>
                      <a:endParaRPr kumimoji="0" lang="ar-SA" sz="2200" b="1" i="0" u="none" strike="noStrike" cap="none" normalizeH="0" baseline="0" smtClean="0">
                        <a:ln>
                          <a:noFill/>
                        </a:ln>
                        <a:solidFill>
                          <a:srgbClr val="FFFFFF"/>
                        </a:solidFill>
                        <a:effectLst>
                          <a:outerShdw blurRad="38100" dist="38100" dir="2700000" algn="tl">
                            <a:srgbClr val="000000"/>
                          </a:outerShdw>
                        </a:effectLst>
                        <a:latin typeface="Garamond" pitchFamily="18"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FFFFFF"/>
                          </a:solidFill>
                          <a:effectLst>
                            <a:outerShdw blurRad="38100" dist="38100" dir="2700000" algn="tl">
                              <a:srgbClr val="000000"/>
                            </a:outerShdw>
                          </a:effectLst>
                          <a:latin typeface="Garamond" pitchFamily="18" charset="0"/>
                          <a:cs typeface="Arial" pitchFamily="34" charset="0"/>
                        </a:rPr>
                        <a:t>7</a:t>
                      </a:r>
                      <a:endParaRPr kumimoji="0" lang="ar-SA" sz="2200" b="1" i="0" u="none" strike="noStrike" cap="none" normalizeH="0" baseline="0" smtClean="0">
                        <a:ln>
                          <a:noFill/>
                        </a:ln>
                        <a:solidFill>
                          <a:srgbClr val="FFFFFF"/>
                        </a:solidFill>
                        <a:effectLst>
                          <a:outerShdw blurRad="38100" dist="38100" dir="2700000" algn="tl">
                            <a:srgbClr val="000000"/>
                          </a:outerShdw>
                        </a:effectLst>
                        <a:latin typeface="Garamond" pitchFamily="18"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FFFFFF"/>
                          </a:solidFill>
                          <a:effectLst>
                            <a:outerShdw blurRad="38100" dist="38100" dir="2700000" algn="tl">
                              <a:srgbClr val="000000"/>
                            </a:outerShdw>
                          </a:effectLst>
                          <a:latin typeface="Garamond" pitchFamily="18" charset="0"/>
                          <a:cs typeface="Arial" pitchFamily="34" charset="0"/>
                        </a:rPr>
                        <a:t>6</a:t>
                      </a:r>
                      <a:endParaRPr kumimoji="0" lang="ar-SA" sz="2200" b="1" i="0" u="none" strike="noStrike" cap="none" normalizeH="0" baseline="0" smtClean="0">
                        <a:ln>
                          <a:noFill/>
                        </a:ln>
                        <a:solidFill>
                          <a:srgbClr val="FFFFFF"/>
                        </a:solidFill>
                        <a:effectLst>
                          <a:outerShdw blurRad="38100" dist="38100" dir="2700000" algn="tl">
                            <a:srgbClr val="000000"/>
                          </a:outerShdw>
                        </a:effectLst>
                        <a:latin typeface="Garamond" pitchFamily="18"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FFFFFF"/>
                          </a:solidFill>
                          <a:effectLst>
                            <a:outerShdw blurRad="38100" dist="38100" dir="2700000" algn="tl">
                              <a:srgbClr val="000000"/>
                            </a:outerShdw>
                          </a:effectLst>
                          <a:latin typeface="Garamond" pitchFamily="18" charset="0"/>
                          <a:cs typeface="Arial" pitchFamily="34" charset="0"/>
                        </a:rPr>
                        <a:t>5</a:t>
                      </a:r>
                      <a:endParaRPr kumimoji="0" lang="ar-SA" sz="2200" b="1" i="0" u="none" strike="noStrike" cap="none" normalizeH="0" baseline="0" smtClean="0">
                        <a:ln>
                          <a:noFill/>
                        </a:ln>
                        <a:solidFill>
                          <a:srgbClr val="FFFFFF"/>
                        </a:solidFill>
                        <a:effectLst>
                          <a:outerShdw blurRad="38100" dist="38100" dir="2700000" algn="tl">
                            <a:srgbClr val="000000"/>
                          </a:outerShdw>
                        </a:effectLst>
                        <a:latin typeface="Garamond" pitchFamily="18"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FFFFFF"/>
                          </a:solidFill>
                          <a:effectLst>
                            <a:outerShdw blurRad="38100" dist="38100" dir="2700000" algn="tl">
                              <a:srgbClr val="000000"/>
                            </a:outerShdw>
                          </a:effectLst>
                          <a:latin typeface="Garamond" pitchFamily="18" charset="0"/>
                          <a:cs typeface="Arial" pitchFamily="34" charset="0"/>
                        </a:rPr>
                        <a:t>4</a:t>
                      </a:r>
                      <a:endParaRPr kumimoji="0" lang="ar-SA" sz="2200" b="1" i="0" u="none" strike="noStrike" cap="none" normalizeH="0" baseline="0" smtClean="0">
                        <a:ln>
                          <a:noFill/>
                        </a:ln>
                        <a:solidFill>
                          <a:srgbClr val="FFFFFF"/>
                        </a:solidFill>
                        <a:effectLst>
                          <a:outerShdw blurRad="38100" dist="38100" dir="2700000" algn="tl">
                            <a:srgbClr val="000000"/>
                          </a:outerShdw>
                        </a:effectLst>
                        <a:latin typeface="Garamond" pitchFamily="18"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FFFFFF"/>
                          </a:solidFill>
                          <a:effectLst>
                            <a:outerShdw blurRad="38100" dist="38100" dir="2700000" algn="tl">
                              <a:srgbClr val="000000"/>
                            </a:outerShdw>
                          </a:effectLst>
                          <a:latin typeface="Garamond" pitchFamily="18" charset="0"/>
                          <a:cs typeface="Arial" pitchFamily="34" charset="0"/>
                        </a:rPr>
                        <a:t>3</a:t>
                      </a:r>
                      <a:endParaRPr kumimoji="0" lang="ar-SA" sz="2200" b="1" i="0" u="none" strike="noStrike" cap="none" normalizeH="0" baseline="0" smtClean="0">
                        <a:ln>
                          <a:noFill/>
                        </a:ln>
                        <a:solidFill>
                          <a:srgbClr val="FFFFFF"/>
                        </a:solidFill>
                        <a:effectLst>
                          <a:outerShdw blurRad="38100" dist="38100" dir="2700000" algn="tl">
                            <a:srgbClr val="000000"/>
                          </a:outerShdw>
                        </a:effectLst>
                        <a:latin typeface="Garamond" pitchFamily="18"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FFFFFF"/>
                          </a:solidFill>
                          <a:effectLst>
                            <a:outerShdw blurRad="38100" dist="38100" dir="2700000" algn="tl">
                              <a:srgbClr val="000000"/>
                            </a:outerShdw>
                          </a:effectLst>
                          <a:latin typeface="Garamond" pitchFamily="18" charset="0"/>
                          <a:cs typeface="Arial" pitchFamily="34" charset="0"/>
                        </a:rPr>
                        <a:t>2</a:t>
                      </a:r>
                      <a:endParaRPr kumimoji="0" lang="ar-SA" sz="2200" b="1" i="0" u="none" strike="noStrike" cap="none" normalizeH="0" baseline="0" smtClean="0">
                        <a:ln>
                          <a:noFill/>
                        </a:ln>
                        <a:solidFill>
                          <a:srgbClr val="FFFFFF"/>
                        </a:solidFill>
                        <a:effectLst>
                          <a:outerShdw blurRad="38100" dist="38100" dir="2700000" algn="tl">
                            <a:srgbClr val="000000"/>
                          </a:outerShdw>
                        </a:effectLst>
                        <a:latin typeface="Garamond" pitchFamily="18"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FFFFFF"/>
                          </a:solidFill>
                          <a:effectLst>
                            <a:outerShdw blurRad="38100" dist="38100" dir="2700000" algn="tl">
                              <a:srgbClr val="000000"/>
                            </a:outerShdw>
                          </a:effectLst>
                          <a:latin typeface="Garamond" pitchFamily="18" charset="0"/>
                          <a:cs typeface="Arial" pitchFamily="34" charset="0"/>
                        </a:rPr>
                        <a:t>1</a:t>
                      </a:r>
                      <a:endParaRPr kumimoji="0" lang="ar-SA" sz="2200" b="1" i="0" u="none" strike="noStrike" cap="none" normalizeH="0" baseline="0" smtClean="0">
                        <a:ln>
                          <a:noFill/>
                        </a:ln>
                        <a:solidFill>
                          <a:srgbClr val="FFFFFF"/>
                        </a:solidFill>
                        <a:effectLst>
                          <a:outerShdw blurRad="38100" dist="38100" dir="2700000" algn="tl">
                            <a:srgbClr val="000000"/>
                          </a:outerShdw>
                        </a:effectLst>
                        <a:latin typeface="Garamond" pitchFamily="18"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9856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outerShdw blurRad="38100" dist="38100" dir="2700000" algn="tl">
                              <a:srgbClr val="FFFFFF"/>
                            </a:outerShdw>
                          </a:effectLst>
                          <a:latin typeface="Garamond" pitchFamily="18" charset="0"/>
                          <a:cs typeface="Arial" pitchFamily="34" charset="0"/>
                        </a:rPr>
                        <a:t>n</a:t>
                      </a:r>
                      <a:r>
                        <a:rPr kumimoji="0" lang="en-US" sz="2200" b="0" i="0" u="none" strike="noStrike" cap="none" normalizeH="0" baseline="30000" smtClean="0">
                          <a:ln>
                            <a:noFill/>
                          </a:ln>
                          <a:solidFill>
                            <a:srgbClr val="000000"/>
                          </a:solidFill>
                          <a:effectLst>
                            <a:outerShdw blurRad="38100" dist="38100" dir="2700000" algn="tl">
                              <a:srgbClr val="FFFFFF"/>
                            </a:outerShdw>
                          </a:effectLst>
                          <a:latin typeface="Garamond" pitchFamily="18" charset="0"/>
                          <a:cs typeface="Arial" pitchFamily="34" charset="0"/>
                        </a:rPr>
                        <a:t>11</a:t>
                      </a:r>
                      <a:endParaRPr kumimoji="0" lang="ar-SA" sz="2200" b="0" i="0" u="none" strike="noStrike" cap="none" normalizeH="0" baseline="30000" smtClean="0">
                        <a:ln>
                          <a:noFill/>
                        </a:ln>
                        <a:solidFill>
                          <a:srgbClr val="000000"/>
                        </a:solidFill>
                        <a:effectLst>
                          <a:outerShdw blurRad="38100" dist="38100" dir="2700000" algn="tl">
                            <a:srgbClr val="FFFFFF"/>
                          </a:outerShdw>
                        </a:effectLst>
                        <a:latin typeface="Garamond" pitchFamily="18"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outerShdw blurRad="38100" dist="38100" dir="2700000" algn="tl">
                              <a:srgbClr val="FFFFFF"/>
                            </a:outerShdw>
                          </a:effectLst>
                          <a:latin typeface="Garamond" pitchFamily="18" charset="0"/>
                          <a:cs typeface="Arial" pitchFamily="34" charset="0"/>
                        </a:rPr>
                        <a:t>n</a:t>
                      </a:r>
                      <a:r>
                        <a:rPr kumimoji="0" lang="en-US" sz="2200" b="0" i="0" u="none" strike="noStrike" cap="none" normalizeH="0" baseline="30000" smtClean="0">
                          <a:ln>
                            <a:noFill/>
                          </a:ln>
                          <a:solidFill>
                            <a:srgbClr val="000000"/>
                          </a:solidFill>
                          <a:effectLst>
                            <a:outerShdw blurRad="38100" dist="38100" dir="2700000" algn="tl">
                              <a:srgbClr val="FFFFFF"/>
                            </a:outerShdw>
                          </a:effectLst>
                          <a:latin typeface="Garamond" pitchFamily="18" charset="0"/>
                          <a:cs typeface="Arial" pitchFamily="34" charset="0"/>
                        </a:rPr>
                        <a:t>10</a:t>
                      </a:r>
                      <a:endParaRPr kumimoji="0" lang="ar-SA" sz="2200" b="0" i="0" u="none" strike="noStrike" cap="none" normalizeH="0" baseline="30000" smtClean="0">
                        <a:ln>
                          <a:noFill/>
                        </a:ln>
                        <a:solidFill>
                          <a:srgbClr val="000000"/>
                        </a:solidFill>
                        <a:effectLst>
                          <a:outerShdw blurRad="38100" dist="38100" dir="2700000" algn="tl">
                            <a:srgbClr val="FFFFFF"/>
                          </a:outerShdw>
                        </a:effectLst>
                        <a:latin typeface="Garamond"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ar-SA" sz="2200" b="0" i="0" u="none" strike="noStrike" cap="none" normalizeH="0" baseline="0" smtClean="0">
                        <a:ln>
                          <a:noFill/>
                        </a:ln>
                        <a:solidFill>
                          <a:srgbClr val="000000"/>
                        </a:solidFill>
                        <a:effectLst>
                          <a:outerShdw blurRad="38100" dist="38100" dir="2700000" algn="tl">
                            <a:srgbClr val="FFFFFF"/>
                          </a:outerShdw>
                        </a:effectLst>
                        <a:latin typeface="Garamond" pitchFamily="18"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outerShdw blurRad="38100" dist="38100" dir="2700000" algn="tl">
                              <a:srgbClr val="FFFFFF"/>
                            </a:outerShdw>
                          </a:effectLst>
                          <a:latin typeface="Garamond" pitchFamily="18" charset="0"/>
                          <a:cs typeface="Arial" pitchFamily="34" charset="0"/>
                        </a:rPr>
                        <a:t>n</a:t>
                      </a:r>
                      <a:r>
                        <a:rPr kumimoji="0" lang="en-US" sz="2200" b="0" i="0" u="none" strike="noStrike" cap="none" normalizeH="0" baseline="30000" smtClean="0">
                          <a:ln>
                            <a:noFill/>
                          </a:ln>
                          <a:solidFill>
                            <a:srgbClr val="000000"/>
                          </a:solidFill>
                          <a:effectLst>
                            <a:outerShdw blurRad="38100" dist="38100" dir="2700000" algn="tl">
                              <a:srgbClr val="FFFFFF"/>
                            </a:outerShdw>
                          </a:effectLst>
                          <a:latin typeface="Garamond" pitchFamily="18" charset="0"/>
                          <a:cs typeface="Arial" pitchFamily="34" charset="0"/>
                        </a:rPr>
                        <a:t>9</a:t>
                      </a:r>
                      <a:endParaRPr kumimoji="0" lang="ar-SA" sz="2200" b="0" i="0" u="none" strike="noStrike" cap="none" normalizeH="0" baseline="30000" smtClean="0">
                        <a:ln>
                          <a:noFill/>
                        </a:ln>
                        <a:solidFill>
                          <a:srgbClr val="000000"/>
                        </a:solidFill>
                        <a:effectLst>
                          <a:outerShdw blurRad="38100" dist="38100" dir="2700000" algn="tl">
                            <a:srgbClr val="FFFFFF"/>
                          </a:outerShdw>
                        </a:effectLst>
                        <a:latin typeface="Garamond"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ar-SA" sz="2200" b="0" i="0" u="none" strike="noStrike" cap="none" normalizeH="0" baseline="0" smtClean="0">
                        <a:ln>
                          <a:noFill/>
                        </a:ln>
                        <a:solidFill>
                          <a:srgbClr val="000000"/>
                        </a:solidFill>
                        <a:effectLst>
                          <a:outerShdw blurRad="38100" dist="38100" dir="2700000" algn="tl">
                            <a:srgbClr val="FFFFFF"/>
                          </a:outerShdw>
                        </a:effectLst>
                        <a:latin typeface="Garamond" pitchFamily="18"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outerShdw blurRad="38100" dist="38100" dir="2700000" algn="tl">
                              <a:srgbClr val="FFFFFF"/>
                            </a:outerShdw>
                          </a:effectLst>
                          <a:latin typeface="Garamond" pitchFamily="18" charset="0"/>
                          <a:cs typeface="Arial" pitchFamily="34" charset="0"/>
                        </a:rPr>
                        <a:t>n</a:t>
                      </a:r>
                      <a:r>
                        <a:rPr kumimoji="0" lang="en-US" sz="2200" b="0" i="0" u="none" strike="noStrike" cap="none" normalizeH="0" baseline="30000" smtClean="0">
                          <a:ln>
                            <a:noFill/>
                          </a:ln>
                          <a:solidFill>
                            <a:srgbClr val="000000"/>
                          </a:solidFill>
                          <a:effectLst>
                            <a:outerShdw blurRad="38100" dist="38100" dir="2700000" algn="tl">
                              <a:srgbClr val="FFFFFF"/>
                            </a:outerShdw>
                          </a:effectLst>
                          <a:latin typeface="Garamond" pitchFamily="18" charset="0"/>
                          <a:cs typeface="Arial" pitchFamily="34" charset="0"/>
                        </a:rPr>
                        <a:t>8</a:t>
                      </a:r>
                      <a:endParaRPr kumimoji="0" lang="ar-SA" sz="2200" b="0" i="0" u="none" strike="noStrike" cap="none" normalizeH="0" baseline="0" smtClean="0">
                        <a:ln>
                          <a:noFill/>
                        </a:ln>
                        <a:solidFill>
                          <a:srgbClr val="000000"/>
                        </a:solidFill>
                        <a:effectLst>
                          <a:outerShdw blurRad="38100" dist="38100" dir="2700000" algn="tl">
                            <a:srgbClr val="FFFFFF"/>
                          </a:outerShdw>
                        </a:effectLst>
                        <a:latin typeface="Garamond" pitchFamily="18"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outerShdw blurRad="38100" dist="38100" dir="2700000" algn="tl">
                              <a:srgbClr val="FFFFFF"/>
                            </a:outerShdw>
                          </a:effectLst>
                          <a:latin typeface="Garamond" pitchFamily="18" charset="0"/>
                          <a:cs typeface="Arial" pitchFamily="34" charset="0"/>
                        </a:rPr>
                        <a:t>n</a:t>
                      </a:r>
                      <a:r>
                        <a:rPr kumimoji="0" lang="en-US" sz="2200" b="0" i="0" u="none" strike="noStrike" cap="none" normalizeH="0" baseline="30000" smtClean="0">
                          <a:ln>
                            <a:noFill/>
                          </a:ln>
                          <a:solidFill>
                            <a:srgbClr val="000000"/>
                          </a:solidFill>
                          <a:effectLst>
                            <a:outerShdw blurRad="38100" dist="38100" dir="2700000" algn="tl">
                              <a:srgbClr val="FFFFFF"/>
                            </a:outerShdw>
                          </a:effectLst>
                          <a:latin typeface="Garamond" pitchFamily="18" charset="0"/>
                          <a:cs typeface="Arial" pitchFamily="34" charset="0"/>
                        </a:rPr>
                        <a:t>7</a:t>
                      </a:r>
                      <a:endParaRPr kumimoji="0" lang="ar-SA" sz="2200" b="0" i="0" u="none" strike="noStrike" cap="none" normalizeH="0" baseline="0" smtClean="0">
                        <a:ln>
                          <a:noFill/>
                        </a:ln>
                        <a:solidFill>
                          <a:srgbClr val="000000"/>
                        </a:solidFill>
                        <a:effectLst>
                          <a:outerShdw blurRad="38100" dist="38100" dir="2700000" algn="tl">
                            <a:srgbClr val="FFFFFF"/>
                          </a:outerShdw>
                        </a:effectLst>
                        <a:latin typeface="Garamond" pitchFamily="18"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outerShdw blurRad="38100" dist="38100" dir="2700000" algn="tl">
                              <a:srgbClr val="FFFFFF"/>
                            </a:outerShdw>
                          </a:effectLst>
                          <a:latin typeface="Garamond" pitchFamily="18" charset="0"/>
                          <a:cs typeface="Arial" pitchFamily="34" charset="0"/>
                        </a:rPr>
                        <a:t>n</a:t>
                      </a:r>
                      <a:r>
                        <a:rPr kumimoji="0" lang="en-US" sz="2200" b="0" i="0" u="none" strike="noStrike" cap="none" normalizeH="0" baseline="30000" smtClean="0">
                          <a:ln>
                            <a:noFill/>
                          </a:ln>
                          <a:solidFill>
                            <a:srgbClr val="000000"/>
                          </a:solidFill>
                          <a:effectLst>
                            <a:outerShdw blurRad="38100" dist="38100" dir="2700000" algn="tl">
                              <a:srgbClr val="FFFFFF"/>
                            </a:outerShdw>
                          </a:effectLst>
                          <a:latin typeface="Garamond" pitchFamily="18" charset="0"/>
                          <a:cs typeface="Arial" pitchFamily="34" charset="0"/>
                        </a:rPr>
                        <a:t>6</a:t>
                      </a:r>
                      <a:endParaRPr kumimoji="0" lang="ar-SA" sz="2200" b="0" i="0" u="none" strike="noStrike" cap="none" normalizeH="0" baseline="0" smtClean="0">
                        <a:ln>
                          <a:noFill/>
                        </a:ln>
                        <a:solidFill>
                          <a:srgbClr val="000000"/>
                        </a:solidFill>
                        <a:effectLst>
                          <a:outerShdw blurRad="38100" dist="38100" dir="2700000" algn="tl">
                            <a:srgbClr val="FFFFFF"/>
                          </a:outerShdw>
                        </a:effectLst>
                        <a:latin typeface="Garamond" pitchFamily="18"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outerShdw blurRad="38100" dist="38100" dir="2700000" algn="tl">
                              <a:srgbClr val="FFFFFF"/>
                            </a:outerShdw>
                          </a:effectLst>
                          <a:latin typeface="Garamond" pitchFamily="18" charset="0"/>
                          <a:cs typeface="Arial" pitchFamily="34" charset="0"/>
                        </a:rPr>
                        <a:t>n</a:t>
                      </a:r>
                      <a:r>
                        <a:rPr kumimoji="0" lang="en-US" sz="2200" b="0" i="0" u="none" strike="noStrike" cap="none" normalizeH="0" baseline="30000" smtClean="0">
                          <a:ln>
                            <a:noFill/>
                          </a:ln>
                          <a:solidFill>
                            <a:srgbClr val="000000"/>
                          </a:solidFill>
                          <a:effectLst>
                            <a:outerShdw blurRad="38100" dist="38100" dir="2700000" algn="tl">
                              <a:srgbClr val="FFFFFF"/>
                            </a:outerShdw>
                          </a:effectLst>
                          <a:latin typeface="Garamond" pitchFamily="18" charset="0"/>
                          <a:cs typeface="Arial" pitchFamily="34" charset="0"/>
                        </a:rPr>
                        <a:t>5</a:t>
                      </a:r>
                      <a:endParaRPr kumimoji="0" lang="ar-SA" sz="2200" b="0" i="0" u="none" strike="noStrike" cap="none" normalizeH="0" baseline="0" smtClean="0">
                        <a:ln>
                          <a:noFill/>
                        </a:ln>
                        <a:solidFill>
                          <a:srgbClr val="000000"/>
                        </a:solidFill>
                        <a:effectLst>
                          <a:outerShdw blurRad="38100" dist="38100" dir="2700000" algn="tl">
                            <a:srgbClr val="FFFFFF"/>
                          </a:outerShdw>
                        </a:effectLst>
                        <a:latin typeface="Garamond" pitchFamily="18"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outerShdw blurRad="38100" dist="38100" dir="2700000" algn="tl">
                              <a:srgbClr val="FFFFFF"/>
                            </a:outerShdw>
                          </a:effectLst>
                          <a:latin typeface="Garamond" pitchFamily="18" charset="0"/>
                          <a:cs typeface="Arial" pitchFamily="34" charset="0"/>
                        </a:rPr>
                        <a:t>n</a:t>
                      </a:r>
                      <a:r>
                        <a:rPr kumimoji="0" lang="en-US" sz="2200" b="0" i="0" u="none" strike="noStrike" cap="none" normalizeH="0" baseline="30000" smtClean="0">
                          <a:ln>
                            <a:noFill/>
                          </a:ln>
                          <a:solidFill>
                            <a:srgbClr val="000000"/>
                          </a:solidFill>
                          <a:effectLst>
                            <a:outerShdw blurRad="38100" dist="38100" dir="2700000" algn="tl">
                              <a:srgbClr val="FFFFFF"/>
                            </a:outerShdw>
                          </a:effectLst>
                          <a:latin typeface="Garamond" pitchFamily="18" charset="0"/>
                          <a:cs typeface="Arial" pitchFamily="34" charset="0"/>
                        </a:rPr>
                        <a:t>4</a:t>
                      </a:r>
                      <a:endParaRPr kumimoji="0" lang="ar-SA" sz="2200" b="0" i="0" u="none" strike="noStrike" cap="none" normalizeH="0" baseline="0" smtClean="0">
                        <a:ln>
                          <a:noFill/>
                        </a:ln>
                        <a:solidFill>
                          <a:srgbClr val="000000"/>
                        </a:solidFill>
                        <a:effectLst>
                          <a:outerShdw blurRad="38100" dist="38100" dir="2700000" algn="tl">
                            <a:srgbClr val="FFFFFF"/>
                          </a:outerShdw>
                        </a:effectLst>
                        <a:latin typeface="Garamond" pitchFamily="18"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outerShdw blurRad="38100" dist="38100" dir="2700000" algn="tl">
                              <a:srgbClr val="FFFFFF"/>
                            </a:outerShdw>
                          </a:effectLst>
                          <a:latin typeface="Garamond" pitchFamily="18" charset="0"/>
                          <a:cs typeface="Arial" pitchFamily="34" charset="0"/>
                        </a:rPr>
                        <a:t>n</a:t>
                      </a:r>
                      <a:r>
                        <a:rPr kumimoji="0" lang="en-US" sz="2200" b="0" i="0" u="none" strike="noStrike" cap="none" normalizeH="0" baseline="30000" dirty="0" smtClean="0">
                          <a:ln>
                            <a:noFill/>
                          </a:ln>
                          <a:solidFill>
                            <a:srgbClr val="000000"/>
                          </a:solidFill>
                          <a:effectLst>
                            <a:outerShdw blurRad="38100" dist="38100" dir="2700000" algn="tl">
                              <a:srgbClr val="FFFFFF"/>
                            </a:outerShdw>
                          </a:effectLst>
                          <a:latin typeface="Garamond" pitchFamily="18" charset="0"/>
                          <a:cs typeface="Arial" pitchFamily="34" charset="0"/>
                        </a:rPr>
                        <a:t>3</a:t>
                      </a:r>
                      <a:endParaRPr kumimoji="0" lang="ar-SA" sz="2200" b="0" i="0" u="none" strike="noStrike" cap="none" normalizeH="0" baseline="0" dirty="0" smtClean="0">
                        <a:ln>
                          <a:noFill/>
                        </a:ln>
                        <a:solidFill>
                          <a:srgbClr val="000000"/>
                        </a:solidFill>
                        <a:effectLst>
                          <a:outerShdw blurRad="38100" dist="38100" dir="2700000" algn="tl">
                            <a:srgbClr val="FFFFFF"/>
                          </a:outerShdw>
                        </a:effectLst>
                        <a:latin typeface="Garamond" pitchFamily="18"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outerShdw blurRad="38100" dist="38100" dir="2700000" algn="tl">
                              <a:srgbClr val="FFFFFF"/>
                            </a:outerShdw>
                          </a:effectLst>
                          <a:latin typeface="Garamond" pitchFamily="18" charset="0"/>
                          <a:cs typeface="Arial" pitchFamily="34" charset="0"/>
                        </a:rPr>
                        <a:t>n</a:t>
                      </a:r>
                      <a:r>
                        <a:rPr kumimoji="0" lang="en-US" sz="2200" b="0" i="0" u="none" strike="noStrike" cap="none" normalizeH="0" baseline="30000" smtClean="0">
                          <a:ln>
                            <a:noFill/>
                          </a:ln>
                          <a:solidFill>
                            <a:srgbClr val="000000"/>
                          </a:solidFill>
                          <a:effectLst>
                            <a:outerShdw blurRad="38100" dist="38100" dir="2700000" algn="tl">
                              <a:srgbClr val="FFFFFF"/>
                            </a:outerShdw>
                          </a:effectLst>
                          <a:latin typeface="Garamond" pitchFamily="18" charset="0"/>
                          <a:cs typeface="Arial" pitchFamily="34" charset="0"/>
                        </a:rPr>
                        <a:t>2</a:t>
                      </a:r>
                      <a:endParaRPr kumimoji="0" lang="ar-SA" sz="2200" b="0" i="0" u="none" strike="noStrike" cap="none" normalizeH="0" baseline="0" smtClean="0">
                        <a:ln>
                          <a:noFill/>
                        </a:ln>
                        <a:solidFill>
                          <a:srgbClr val="000000"/>
                        </a:solidFill>
                        <a:effectLst>
                          <a:outerShdw blurRad="38100" dist="38100" dir="2700000" algn="tl">
                            <a:srgbClr val="FFFFFF"/>
                          </a:outerShdw>
                        </a:effectLst>
                        <a:latin typeface="Garamond" pitchFamily="18"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outerShdw blurRad="38100" dist="38100" dir="2700000" algn="tl">
                              <a:srgbClr val="FFFFFF"/>
                            </a:outerShdw>
                          </a:effectLst>
                          <a:latin typeface="Garamond" pitchFamily="18" charset="0"/>
                          <a:cs typeface="Arial" pitchFamily="34" charset="0"/>
                        </a:rPr>
                        <a:t>n</a:t>
                      </a:r>
                      <a:r>
                        <a:rPr kumimoji="0" lang="en-US" sz="2200" b="0" i="0" u="none" strike="noStrike" cap="none" normalizeH="0" baseline="30000" dirty="0" smtClean="0">
                          <a:ln>
                            <a:noFill/>
                          </a:ln>
                          <a:solidFill>
                            <a:srgbClr val="000000"/>
                          </a:solidFill>
                          <a:effectLst>
                            <a:outerShdw blurRad="38100" dist="38100" dir="2700000" algn="tl">
                              <a:srgbClr val="FFFFFF"/>
                            </a:outerShdw>
                          </a:effectLst>
                          <a:latin typeface="Garamond" pitchFamily="18" charset="0"/>
                          <a:cs typeface="Arial" pitchFamily="34" charset="0"/>
                        </a:rPr>
                        <a:t>1</a:t>
                      </a:r>
                      <a:endParaRPr kumimoji="0" lang="ar-SA" sz="2200" b="0" i="0" u="none" strike="noStrike" cap="none" normalizeH="0" baseline="0" dirty="0" smtClean="0">
                        <a:ln>
                          <a:noFill/>
                        </a:ln>
                        <a:solidFill>
                          <a:srgbClr val="000000"/>
                        </a:solidFill>
                        <a:effectLst>
                          <a:outerShdw blurRad="38100" dist="38100" dir="2700000" algn="tl">
                            <a:srgbClr val="FFFFFF"/>
                          </a:outerShdw>
                        </a:effectLst>
                        <a:latin typeface="Garamond" pitchFamily="18"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D5EA"/>
                    </a:solidFill>
                  </a:tcPr>
                </a:tc>
              </a:tr>
            </a:tbl>
          </a:graphicData>
        </a:graphic>
      </p:graphicFrame>
      <p:sp>
        <p:nvSpPr>
          <p:cNvPr id="10" name="مربع نص 14"/>
          <p:cNvSpPr txBox="1">
            <a:spLocks noChangeArrowheads="1"/>
          </p:cNvSpPr>
          <p:nvPr/>
        </p:nvSpPr>
        <p:spPr bwMode="auto">
          <a:xfrm>
            <a:off x="6300192" y="5732084"/>
            <a:ext cx="13716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eaLnBrk="1" hangingPunct="1"/>
            <a:r>
              <a:rPr lang="en-US" sz="1600" b="1" dirty="0">
                <a:latin typeface="Perpetua" pitchFamily="18" charset="0"/>
                <a:cs typeface="Times New Roman" pitchFamily="18" charset="0"/>
              </a:rPr>
              <a:t>Check digit</a:t>
            </a:r>
            <a:endParaRPr lang="ar-SA" sz="1600" b="1" dirty="0">
              <a:latin typeface="Perpetua" pitchFamily="18" charset="0"/>
              <a:cs typeface="Times New Roman" pitchFamily="18" charset="0"/>
            </a:endParaRPr>
          </a:p>
        </p:txBody>
      </p:sp>
      <p:sp>
        <p:nvSpPr>
          <p:cNvPr id="11" name="مربع نص 13"/>
          <p:cNvSpPr txBox="1">
            <a:spLocks noChangeArrowheads="1"/>
          </p:cNvSpPr>
          <p:nvPr/>
        </p:nvSpPr>
        <p:spPr bwMode="auto">
          <a:xfrm>
            <a:off x="3958430" y="5731668"/>
            <a:ext cx="212573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eaLnBrk="1" hangingPunct="1"/>
            <a:r>
              <a:rPr lang="en-US" sz="1600" b="1" dirty="0" smtClean="0">
                <a:latin typeface="Perpetua" pitchFamily="18" charset="0"/>
                <a:cs typeface="Times New Roman" pitchFamily="18" charset="0"/>
              </a:rPr>
              <a:t>A single </a:t>
            </a:r>
            <a:r>
              <a:rPr lang="en-US" sz="1600" b="1" dirty="0">
                <a:latin typeface="Perpetua" pitchFamily="18" charset="0"/>
                <a:cs typeface="Times New Roman" pitchFamily="18" charset="0"/>
              </a:rPr>
              <a:t>random digit</a:t>
            </a:r>
            <a:endParaRPr lang="ar-SA" sz="1600" b="1" dirty="0">
              <a:latin typeface="Perpetua" pitchFamily="18" charset="0"/>
              <a:cs typeface="Times New Roman" pitchFamily="18" charset="0"/>
            </a:endParaRPr>
          </a:p>
        </p:txBody>
      </p:sp>
      <p:sp>
        <p:nvSpPr>
          <p:cNvPr id="12" name="مربع نص 12"/>
          <p:cNvSpPr txBox="1">
            <a:spLocks noChangeArrowheads="1"/>
          </p:cNvSpPr>
          <p:nvPr/>
        </p:nvSpPr>
        <p:spPr bwMode="auto">
          <a:xfrm>
            <a:off x="2245179" y="5731669"/>
            <a:ext cx="137160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just" eaLnBrk="1" hangingPunct="1"/>
            <a:r>
              <a:rPr lang="en-US" sz="1600" b="1" dirty="0">
                <a:latin typeface="Perpetua" pitchFamily="18" charset="0"/>
                <a:cs typeface="Times New Roman" pitchFamily="18" charset="0"/>
              </a:rPr>
              <a:t>Registration office</a:t>
            </a:r>
            <a:endParaRPr lang="ar-SA" sz="1600" b="1" dirty="0">
              <a:latin typeface="Perpetua" pitchFamily="18" charset="0"/>
              <a:cs typeface="Times New Roman" pitchFamily="18" charset="0"/>
            </a:endParaRPr>
          </a:p>
        </p:txBody>
      </p:sp>
    </p:spTree>
    <p:extLst>
      <p:ext uri="{BB962C8B-B14F-4D97-AF65-F5344CB8AC3E}">
        <p14:creationId xmlns="" xmlns:p14="http://schemas.microsoft.com/office/powerpoint/2010/main" val="313503360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2"/>
          <p:cNvSpPr>
            <a:spLocks noGrp="1"/>
          </p:cNvSpPr>
          <p:nvPr>
            <p:ph type="sldNum" sz="quarter" idx="10"/>
          </p:nvPr>
        </p:nvSpPr>
        <p:spPr>
          <a:noFill/>
        </p:spPr>
        <p:txBody>
          <a:bodyPr/>
          <a:lstStyle/>
          <a:p>
            <a:fld id="{8A8E4D40-FD20-4599-BE4D-46C7CCA7690B}" type="slidenum">
              <a:rPr lang="en-GB" smtClean="0"/>
              <a:pPr/>
              <a:t>24</a:t>
            </a:fld>
            <a:endParaRPr lang="en-GB" smtClean="0"/>
          </a:p>
        </p:txBody>
      </p:sp>
      <p:sp>
        <p:nvSpPr>
          <p:cNvPr id="3" name="Rectangle 2"/>
          <p:cNvSpPr txBox="1">
            <a:spLocks noRot="1" noChangeArrowheads="1"/>
          </p:cNvSpPr>
          <p:nvPr/>
        </p:nvSpPr>
        <p:spPr>
          <a:xfrm>
            <a:off x="457200" y="274638"/>
            <a:ext cx="8229600" cy="1143000"/>
          </a:xfrm>
          <a:prstGeom prst="rect">
            <a:avLst/>
          </a:prstGeom>
        </p:spPr>
        <p:txBody>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gn="ctr" rtl="0" eaLnBrk="1" hangingPunct="1">
              <a:buNone/>
              <a:defRPr/>
            </a:pPr>
            <a:r>
              <a:rPr lang="en-US" dirty="0" smtClean="0"/>
              <a:t>National card production center</a:t>
            </a:r>
          </a:p>
        </p:txBody>
      </p:sp>
      <p:sp>
        <p:nvSpPr>
          <p:cNvPr id="4" name="Rectangle 3"/>
          <p:cNvSpPr txBox="1">
            <a:spLocks noChangeArrowheads="1"/>
          </p:cNvSpPr>
          <p:nvPr/>
        </p:nvSpPr>
        <p:spPr>
          <a:xfrm>
            <a:off x="457200" y="1600200"/>
            <a:ext cx="8229600" cy="4525963"/>
          </a:xfrm>
          <a:prstGeom prst="rect">
            <a:avLst/>
          </a:prstGeom>
        </p:spPr>
        <p:txBody>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just" rtl="0" eaLnBrk="1" hangingPunct="1">
              <a:lnSpc>
                <a:spcPct val="150000"/>
              </a:lnSpc>
              <a:defRPr/>
            </a:pPr>
            <a:r>
              <a:rPr lang="en-US" sz="1800" dirty="0" smtClean="0">
                <a:solidFill>
                  <a:srgbClr val="000066"/>
                </a:solidFill>
                <a:latin typeface="Arial Black" pitchFamily="34" charset="0"/>
                <a:ea typeface="Calibri" pitchFamily="34" charset="0"/>
                <a:cs typeface="ArialMT"/>
              </a:rPr>
              <a:t>The center is equipped with 18 machines that produce the national cards and receives the requests for the accredited cards through the data center, and perform the following jobs:</a:t>
            </a:r>
          </a:p>
          <a:p>
            <a:pPr algn="just" rtl="0" eaLnBrk="1" hangingPunct="1">
              <a:lnSpc>
                <a:spcPct val="150000"/>
              </a:lnSpc>
              <a:buFont typeface="Wingdings" pitchFamily="2" charset="2"/>
              <a:buNone/>
              <a:defRPr/>
            </a:pPr>
            <a:r>
              <a:rPr lang="en-US" sz="1800" dirty="0" smtClean="0">
                <a:solidFill>
                  <a:srgbClr val="000066"/>
                </a:solidFill>
                <a:latin typeface="Arial Black" pitchFamily="34" charset="0"/>
                <a:ea typeface="Calibri" pitchFamily="34" charset="0"/>
                <a:cs typeface="ArialMT"/>
              </a:rPr>
              <a:t>    - produce the national identification cards.</a:t>
            </a:r>
          </a:p>
          <a:p>
            <a:pPr algn="just" rtl="0" eaLnBrk="1" hangingPunct="1">
              <a:lnSpc>
                <a:spcPct val="150000"/>
              </a:lnSpc>
              <a:buFont typeface="Wingdings" pitchFamily="2" charset="2"/>
              <a:buNone/>
              <a:defRPr/>
            </a:pPr>
            <a:r>
              <a:rPr lang="en-US" sz="1800" dirty="0" smtClean="0">
                <a:solidFill>
                  <a:srgbClr val="000066"/>
                </a:solidFill>
                <a:latin typeface="Arial Black" pitchFamily="34" charset="0"/>
                <a:ea typeface="Calibri" pitchFamily="34" charset="0"/>
                <a:cs typeface="ArialMT"/>
              </a:rPr>
              <a:t>   - carry out the quality tests operations.</a:t>
            </a:r>
          </a:p>
          <a:p>
            <a:pPr algn="just" rtl="0" eaLnBrk="1" hangingPunct="1">
              <a:lnSpc>
                <a:spcPct val="150000"/>
              </a:lnSpc>
              <a:buFont typeface="Wingdings" pitchFamily="2" charset="2"/>
              <a:buNone/>
              <a:defRPr/>
            </a:pPr>
            <a:r>
              <a:rPr lang="en-US" sz="1800" dirty="0" smtClean="0">
                <a:solidFill>
                  <a:srgbClr val="000066"/>
                </a:solidFill>
                <a:latin typeface="Arial Black" pitchFamily="34" charset="0"/>
                <a:ea typeface="Calibri" pitchFamily="34" charset="0"/>
                <a:cs typeface="ArialMT"/>
              </a:rPr>
              <a:t>   - sending the cards to the registration centers automatically.</a:t>
            </a:r>
          </a:p>
        </p:txBody>
      </p:sp>
    </p:spTree>
    <p:extLst>
      <p:ext uri="{BB962C8B-B14F-4D97-AF65-F5344CB8AC3E}">
        <p14:creationId xmlns="" xmlns:p14="http://schemas.microsoft.com/office/powerpoint/2010/main" val="276187422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2"/>
          <p:cNvSpPr>
            <a:spLocks noGrp="1"/>
          </p:cNvSpPr>
          <p:nvPr>
            <p:ph type="sldNum" sz="quarter" idx="10"/>
          </p:nvPr>
        </p:nvSpPr>
        <p:spPr>
          <a:noFill/>
        </p:spPr>
        <p:txBody>
          <a:bodyPr/>
          <a:lstStyle/>
          <a:p>
            <a:fld id="{8A8E4D40-FD20-4599-BE4D-46C7CCA7690B}" type="slidenum">
              <a:rPr lang="en-GB" smtClean="0"/>
              <a:pPr/>
              <a:t>25</a:t>
            </a:fld>
            <a:endParaRPr lang="en-GB" smtClean="0"/>
          </a:p>
        </p:txBody>
      </p:sp>
      <p:sp>
        <p:nvSpPr>
          <p:cNvPr id="3" name="Rectangle 2"/>
          <p:cNvSpPr txBox="1">
            <a:spLocks noRot="1" noChangeArrowheads="1"/>
          </p:cNvSpPr>
          <p:nvPr/>
        </p:nvSpPr>
        <p:spPr>
          <a:xfrm>
            <a:off x="457200" y="274638"/>
            <a:ext cx="8229600" cy="1143000"/>
          </a:xfrm>
          <a:prstGeom prst="rect">
            <a:avLst/>
          </a:prstGeom>
        </p:spPr>
        <p:txBody>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marL="0" indent="0" algn="ctr" rtl="0" eaLnBrk="1" hangingPunct="1">
              <a:buNone/>
              <a:defRPr/>
            </a:pPr>
            <a:r>
              <a:rPr lang="en-US" dirty="0" smtClean="0"/>
              <a:t>Registration centers</a:t>
            </a:r>
          </a:p>
        </p:txBody>
      </p:sp>
      <p:sp>
        <p:nvSpPr>
          <p:cNvPr id="4" name="Rectangle 3"/>
          <p:cNvSpPr txBox="1">
            <a:spLocks noChangeArrowheads="1"/>
          </p:cNvSpPr>
          <p:nvPr/>
        </p:nvSpPr>
        <p:spPr>
          <a:xfrm>
            <a:off x="457200" y="1600200"/>
            <a:ext cx="8229600" cy="4525963"/>
          </a:xfrm>
          <a:prstGeom prst="rect">
            <a:avLst/>
          </a:prstGeom>
        </p:spPr>
        <p:txBody>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just" rtl="0" eaLnBrk="1" hangingPunct="1">
              <a:defRPr/>
            </a:pPr>
            <a:r>
              <a:rPr lang="en-US" sz="1800" dirty="0" smtClean="0">
                <a:solidFill>
                  <a:srgbClr val="000066"/>
                </a:solidFill>
                <a:latin typeface="Arial Black" pitchFamily="34" charset="0"/>
                <a:ea typeface="Calibri" pitchFamily="34" charset="0"/>
                <a:cs typeface="ArialMT"/>
              </a:rPr>
              <a:t>The registration center is the main front., through  which civil rolls is performing his jobs in:</a:t>
            </a:r>
          </a:p>
          <a:p>
            <a:pPr algn="just" rtl="0" eaLnBrk="1" hangingPunct="1">
              <a:buFont typeface="Wingdings" pitchFamily="2" charset="2"/>
              <a:buNone/>
              <a:defRPr/>
            </a:pPr>
            <a:r>
              <a:rPr lang="en-US" sz="1800" dirty="0" smtClean="0">
                <a:solidFill>
                  <a:srgbClr val="000066"/>
                </a:solidFill>
                <a:latin typeface="Arial Black" pitchFamily="34" charset="0"/>
                <a:ea typeface="Calibri" pitchFamily="34" charset="0"/>
                <a:cs typeface="ArialMT"/>
              </a:rPr>
              <a:t>   * the basic registration.</a:t>
            </a:r>
          </a:p>
          <a:p>
            <a:pPr algn="just" rtl="0" eaLnBrk="1" hangingPunct="1">
              <a:buFont typeface="Wingdings" pitchFamily="2" charset="2"/>
              <a:buNone/>
              <a:defRPr/>
            </a:pPr>
            <a:r>
              <a:rPr lang="en-US" sz="1800" dirty="0" smtClean="0">
                <a:solidFill>
                  <a:srgbClr val="000066"/>
                </a:solidFill>
                <a:latin typeface="Arial Black" pitchFamily="34" charset="0"/>
                <a:ea typeface="Calibri" pitchFamily="34" charset="0"/>
                <a:cs typeface="ArialMT"/>
              </a:rPr>
              <a:t>   *   registering the civil status chronicles.</a:t>
            </a:r>
          </a:p>
          <a:p>
            <a:pPr algn="just" rtl="0" eaLnBrk="1" hangingPunct="1">
              <a:buFont typeface="Wingdings" pitchFamily="2" charset="2"/>
              <a:buNone/>
              <a:defRPr/>
            </a:pPr>
            <a:r>
              <a:rPr lang="en-US" sz="1800" dirty="0" smtClean="0">
                <a:solidFill>
                  <a:srgbClr val="000066"/>
                </a:solidFill>
                <a:latin typeface="Arial Black" pitchFamily="34" charset="0"/>
                <a:ea typeface="Calibri" pitchFamily="34" charset="0"/>
                <a:cs typeface="ArialMT"/>
              </a:rPr>
              <a:t>   * issuing  the national identification cards.</a:t>
            </a:r>
          </a:p>
          <a:p>
            <a:pPr algn="just" rtl="0" eaLnBrk="1" hangingPunct="1">
              <a:buFont typeface="Wingdings" pitchFamily="2" charset="2"/>
              <a:buNone/>
              <a:defRPr/>
            </a:pPr>
            <a:r>
              <a:rPr lang="en-US" sz="1800" dirty="0" smtClean="0">
                <a:solidFill>
                  <a:srgbClr val="000066"/>
                </a:solidFill>
                <a:latin typeface="Arial Black" pitchFamily="34" charset="0"/>
                <a:ea typeface="Calibri" pitchFamily="34" charset="0"/>
                <a:cs typeface="ArialMT"/>
              </a:rPr>
              <a:t>   * delivering the produced cards and the civil registration certificates.</a:t>
            </a:r>
          </a:p>
          <a:p>
            <a:pPr algn="just" rtl="0" eaLnBrk="1" hangingPunct="1">
              <a:buFont typeface="Wingdings" pitchFamily="2" charset="2"/>
              <a:buNone/>
              <a:defRPr/>
            </a:pPr>
            <a:r>
              <a:rPr lang="en-US" sz="1800" dirty="0" smtClean="0">
                <a:solidFill>
                  <a:srgbClr val="000066"/>
                </a:solidFill>
                <a:latin typeface="Arial Black" pitchFamily="34" charset="0"/>
                <a:ea typeface="Calibri" pitchFamily="34" charset="0"/>
                <a:cs typeface="ArialMT"/>
              </a:rPr>
              <a:t> t</a:t>
            </a:r>
            <a:r>
              <a:rPr lang="en-US" sz="2000" dirty="0" smtClean="0">
                <a:solidFill>
                  <a:srgbClr val="000066"/>
                </a:solidFill>
                <a:latin typeface="Arial Black" pitchFamily="34" charset="0"/>
                <a:ea typeface="Calibri" pitchFamily="34" charset="0"/>
                <a:cs typeface="ArialMT"/>
              </a:rPr>
              <a:t>he registration centers divided into:</a:t>
            </a:r>
            <a:endParaRPr lang="en-US" sz="1800" dirty="0" smtClean="0">
              <a:solidFill>
                <a:srgbClr val="000066"/>
              </a:solidFill>
              <a:latin typeface="Arial Black" pitchFamily="34" charset="0"/>
              <a:ea typeface="Calibri" pitchFamily="34" charset="0"/>
              <a:cs typeface="ArialMT"/>
            </a:endParaRPr>
          </a:p>
          <a:p>
            <a:pPr algn="just" rtl="0" eaLnBrk="1" hangingPunct="1">
              <a:buFontTx/>
              <a:buChar char="-"/>
              <a:defRPr/>
            </a:pPr>
            <a:r>
              <a:rPr lang="en-US" sz="1800" dirty="0" smtClean="0">
                <a:solidFill>
                  <a:srgbClr val="000066"/>
                </a:solidFill>
                <a:latin typeface="Arial Black" pitchFamily="34" charset="0"/>
                <a:ea typeface="Calibri" pitchFamily="34" charset="0"/>
                <a:cs typeface="ArialMT"/>
              </a:rPr>
              <a:t>Movable centers ( a well prepared car working as movable center).</a:t>
            </a:r>
          </a:p>
          <a:p>
            <a:pPr algn="just" rtl="0" eaLnBrk="1" hangingPunct="1">
              <a:buFontTx/>
              <a:buChar char="-"/>
              <a:defRPr/>
            </a:pPr>
            <a:r>
              <a:rPr lang="en-US" sz="1800" dirty="0" smtClean="0">
                <a:solidFill>
                  <a:srgbClr val="000066"/>
                </a:solidFill>
                <a:latin typeface="Arial Black" pitchFamily="34" charset="0"/>
                <a:ea typeface="Calibri" pitchFamily="34" charset="0"/>
                <a:cs typeface="ArialMT"/>
              </a:rPr>
              <a:t>Fixed centers ( buildings).</a:t>
            </a:r>
          </a:p>
        </p:txBody>
      </p:sp>
    </p:spTree>
    <p:extLst>
      <p:ext uri="{BB962C8B-B14F-4D97-AF65-F5344CB8AC3E}">
        <p14:creationId xmlns="" xmlns:p14="http://schemas.microsoft.com/office/powerpoint/2010/main" val="276187422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2"/>
          <p:cNvSpPr>
            <a:spLocks noGrp="1"/>
          </p:cNvSpPr>
          <p:nvPr>
            <p:ph type="sldNum" sz="quarter" idx="10"/>
          </p:nvPr>
        </p:nvSpPr>
        <p:spPr>
          <a:noFill/>
        </p:spPr>
        <p:txBody>
          <a:bodyPr/>
          <a:lstStyle/>
          <a:p>
            <a:fld id="{8A8E4D40-FD20-4599-BE4D-46C7CCA7690B}" type="slidenum">
              <a:rPr lang="en-GB" smtClean="0"/>
              <a:pPr/>
              <a:t>26</a:t>
            </a:fld>
            <a:endParaRPr lang="en-GB" smtClean="0"/>
          </a:p>
        </p:txBody>
      </p:sp>
      <p:pic>
        <p:nvPicPr>
          <p:cNvPr id="3" name="Content Placeholder 3" descr="Identification flow chart.jpg"/>
          <p:cNvPicPr>
            <a:picLocks noGrp="1"/>
          </p:cNvPicPr>
          <p:nvPr>
            <p:ph idx="4294967295"/>
          </p:nvPr>
        </p:nvPicPr>
        <p:blipFill>
          <a:blip r:embed="rId3">
            <a:extLst>
              <a:ext uri="{28A0092B-C50C-407E-A947-70E740481C1C}">
                <a14:useLocalDpi xmlns="" xmlns:a14="http://schemas.microsoft.com/office/drawing/2010/main" val="0"/>
              </a:ext>
            </a:extLst>
          </a:blip>
          <a:srcRect/>
          <a:stretch>
            <a:fillRect/>
          </a:stretch>
        </p:blipFill>
        <p:spPr>
          <a:xfrm>
            <a:off x="0" y="0"/>
            <a:ext cx="9144000" cy="6858000"/>
          </a:xfrm>
          <a:prstGeom prst="rect">
            <a:avLst/>
          </a:prstGeom>
          <a:ln>
            <a:solidFill>
              <a:schemeClr val="accent1">
                <a:alpha val="98822"/>
              </a:schemeClr>
            </a:solidFill>
          </a:ln>
        </p:spPr>
      </p:pic>
    </p:spTree>
    <p:extLst>
      <p:ext uri="{BB962C8B-B14F-4D97-AF65-F5344CB8AC3E}">
        <p14:creationId xmlns="" xmlns:p14="http://schemas.microsoft.com/office/powerpoint/2010/main" val="276187422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2"/>
          <p:cNvSpPr>
            <a:spLocks noGrp="1"/>
          </p:cNvSpPr>
          <p:nvPr>
            <p:ph type="sldNum" sz="quarter" idx="10"/>
          </p:nvPr>
        </p:nvSpPr>
        <p:spPr>
          <a:noFill/>
        </p:spPr>
        <p:txBody>
          <a:bodyPr/>
          <a:lstStyle/>
          <a:p>
            <a:fld id="{8A8E4D40-FD20-4599-BE4D-46C7CCA7690B}" type="slidenum">
              <a:rPr lang="en-GB" smtClean="0"/>
              <a:pPr/>
              <a:t>27</a:t>
            </a:fld>
            <a:endParaRPr lang="en-GB" smtClean="0"/>
          </a:p>
        </p:txBody>
      </p:sp>
      <p:sp>
        <p:nvSpPr>
          <p:cNvPr id="60418" name="Rectangle 6"/>
          <p:cNvSpPr>
            <a:spLocks noChangeArrowheads="1"/>
          </p:cNvSpPr>
          <p:nvPr/>
        </p:nvSpPr>
        <p:spPr bwMode="auto">
          <a:xfrm>
            <a:off x="1571625" y="2834506"/>
            <a:ext cx="5903913" cy="1731243"/>
          </a:xfrm>
          <a:prstGeom prst="rect">
            <a:avLst/>
          </a:prstGeom>
          <a:noFill/>
          <a:ln w="9525">
            <a:noFill/>
            <a:miter lim="800000"/>
            <a:headEnd/>
            <a:tailEnd/>
          </a:ln>
        </p:spPr>
        <p:txBody>
          <a:bodyPr anchor="ctr">
            <a:spAutoFit/>
          </a:bodyPr>
          <a:lstStyle/>
          <a:p>
            <a:pPr algn="ctr" rtl="1">
              <a:spcBef>
                <a:spcPct val="35000"/>
              </a:spcBef>
              <a:tabLst>
                <a:tab pos="914400" algn="l"/>
              </a:tabLst>
            </a:pPr>
            <a:r>
              <a:rPr lang="en-GB" sz="6600" dirty="0">
                <a:solidFill>
                  <a:srgbClr val="000066"/>
                </a:solidFill>
                <a:latin typeface="Arial Black" pitchFamily="34" charset="0"/>
                <a:cs typeface="PT Bold Heading" pitchFamily="2" charset="-78"/>
              </a:rPr>
              <a:t>Thank </a:t>
            </a:r>
            <a:r>
              <a:rPr lang="en-GB" sz="6600" dirty="0" smtClean="0">
                <a:solidFill>
                  <a:srgbClr val="000066"/>
                </a:solidFill>
                <a:latin typeface="Arial Black" pitchFamily="34" charset="0"/>
                <a:cs typeface="PT Bold Heading" pitchFamily="2" charset="-78"/>
              </a:rPr>
              <a:t>You</a:t>
            </a:r>
          </a:p>
          <a:p>
            <a:pPr algn="ctr" rtl="1">
              <a:spcBef>
                <a:spcPct val="35000"/>
              </a:spcBef>
              <a:tabLst>
                <a:tab pos="914400" algn="l"/>
              </a:tabLst>
            </a:pPr>
            <a:r>
              <a:rPr lang="en-GB" sz="3000" dirty="0" smtClean="0">
                <a:solidFill>
                  <a:srgbClr val="000066"/>
                </a:solidFill>
                <a:latin typeface="Arial Black" pitchFamily="34" charset="0"/>
                <a:cs typeface="PT Bold Heading" pitchFamily="2" charset="-78"/>
              </a:rPr>
              <a:t>Dr : </a:t>
            </a:r>
            <a:r>
              <a:rPr lang="en-GB" sz="3000" dirty="0" err="1" smtClean="0">
                <a:solidFill>
                  <a:srgbClr val="000066"/>
                </a:solidFill>
                <a:latin typeface="Arial Black" pitchFamily="34" charset="0"/>
                <a:cs typeface="PT Bold Heading" pitchFamily="2" charset="-78"/>
              </a:rPr>
              <a:t>Haj</a:t>
            </a:r>
            <a:r>
              <a:rPr lang="en-GB" sz="3000" dirty="0" smtClean="0">
                <a:solidFill>
                  <a:srgbClr val="000066"/>
                </a:solidFill>
                <a:latin typeface="Arial Black" pitchFamily="34" charset="0"/>
                <a:cs typeface="PT Bold Heading" pitchFamily="2" charset="-78"/>
              </a:rPr>
              <a:t> </a:t>
            </a:r>
            <a:r>
              <a:rPr lang="en-GB" sz="3000" dirty="0" err="1" smtClean="0">
                <a:solidFill>
                  <a:srgbClr val="000066"/>
                </a:solidFill>
                <a:latin typeface="Arial Black" pitchFamily="34" charset="0"/>
                <a:cs typeface="PT Bold Heading" pitchFamily="2" charset="-78"/>
              </a:rPr>
              <a:t>hamed</a:t>
            </a:r>
            <a:r>
              <a:rPr lang="en-GB" sz="3000" dirty="0" smtClean="0">
                <a:solidFill>
                  <a:srgbClr val="000066"/>
                </a:solidFill>
                <a:latin typeface="Arial Black" pitchFamily="34" charset="0"/>
                <a:cs typeface="PT Bold Heading" pitchFamily="2" charset="-78"/>
              </a:rPr>
              <a:t> </a:t>
            </a:r>
            <a:r>
              <a:rPr lang="en-GB" sz="3000" dirty="0" err="1" smtClean="0">
                <a:solidFill>
                  <a:srgbClr val="000066"/>
                </a:solidFill>
                <a:latin typeface="Arial Black" pitchFamily="34" charset="0"/>
                <a:cs typeface="PT Bold Heading" pitchFamily="2" charset="-78"/>
              </a:rPr>
              <a:t>Abd</a:t>
            </a:r>
            <a:r>
              <a:rPr lang="en-GB" sz="3000" dirty="0" smtClean="0">
                <a:solidFill>
                  <a:srgbClr val="000066"/>
                </a:solidFill>
                <a:latin typeface="Arial Black" pitchFamily="34" charset="0"/>
                <a:cs typeface="PT Bold Heading" pitchFamily="2" charset="-78"/>
              </a:rPr>
              <a:t> </a:t>
            </a:r>
            <a:r>
              <a:rPr lang="en-GB" sz="3000" dirty="0" err="1" smtClean="0">
                <a:solidFill>
                  <a:srgbClr val="000066"/>
                </a:solidFill>
                <a:latin typeface="Arial Black" pitchFamily="34" charset="0"/>
                <a:cs typeface="PT Bold Heading" pitchFamily="2" charset="-78"/>
              </a:rPr>
              <a:t>almalik</a:t>
            </a:r>
            <a:endParaRPr lang="ar-AE" sz="3000" dirty="0">
              <a:solidFill>
                <a:srgbClr val="000066"/>
              </a:solidFill>
              <a:latin typeface="Arial Black" pitchFamily="34" charset="0"/>
              <a:cs typeface="PT Bold Heading" pitchFamily="2" charset="-78"/>
            </a:endParaRPr>
          </a:p>
        </p:txBody>
      </p:sp>
    </p:spTree>
    <p:extLst>
      <p:ext uri="{BB962C8B-B14F-4D97-AF65-F5344CB8AC3E}">
        <p14:creationId xmlns="" xmlns:p14="http://schemas.microsoft.com/office/powerpoint/2010/main" val="313503360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98"/>
          <p:cNvSpPr>
            <a:spLocks noChangeArrowheads="1"/>
          </p:cNvSpPr>
          <p:nvPr/>
        </p:nvSpPr>
        <p:spPr bwMode="auto">
          <a:xfrm>
            <a:off x="714375" y="357188"/>
            <a:ext cx="2460625" cy="369887"/>
          </a:xfrm>
          <a:prstGeom prst="rect">
            <a:avLst/>
          </a:prstGeom>
          <a:noFill/>
          <a:ln w="9525">
            <a:noFill/>
            <a:miter lim="800000"/>
            <a:headEnd/>
            <a:tailEnd/>
          </a:ln>
        </p:spPr>
        <p:txBody>
          <a:bodyPr wrap="none">
            <a:spAutoFit/>
          </a:bodyPr>
          <a:lstStyle/>
          <a:p>
            <a:pPr marL="838200" indent="-838200" algn="r" rtl="1">
              <a:lnSpc>
                <a:spcPct val="90000"/>
              </a:lnSpc>
            </a:pPr>
            <a:r>
              <a:rPr lang="en-US" sz="2000">
                <a:solidFill>
                  <a:srgbClr val="000066"/>
                </a:solidFill>
                <a:latin typeface="Arial MT Black"/>
              </a:rPr>
              <a:t>Sudan Overview</a:t>
            </a:r>
          </a:p>
        </p:txBody>
      </p:sp>
      <p:sp>
        <p:nvSpPr>
          <p:cNvPr id="25605" name="Slide Number Placeholder 4"/>
          <p:cNvSpPr txBox="1">
            <a:spLocks noGrp="1"/>
          </p:cNvSpPr>
          <p:nvPr/>
        </p:nvSpPr>
        <p:spPr bwMode="auto">
          <a:xfrm>
            <a:off x="6588125" y="6453188"/>
            <a:ext cx="2133600" cy="476250"/>
          </a:xfrm>
          <a:prstGeom prst="rect">
            <a:avLst/>
          </a:prstGeom>
          <a:noFill/>
          <a:ln w="9525">
            <a:noFill/>
            <a:miter lim="800000"/>
            <a:headEnd/>
            <a:tailEnd/>
          </a:ln>
        </p:spPr>
        <p:txBody>
          <a:bodyPr/>
          <a:lstStyle/>
          <a:p>
            <a:pPr algn="r" rtl="1"/>
            <a:fld id="{762043FE-961F-49B2-803E-EA4C70E25096}" type="slidenum">
              <a:rPr lang="en-GB" sz="1400" b="1"/>
              <a:pPr algn="r" rtl="1"/>
              <a:t>3</a:t>
            </a:fld>
            <a:endParaRPr lang="en-GB" sz="1400" b="1"/>
          </a:p>
        </p:txBody>
      </p:sp>
      <p:sp>
        <p:nvSpPr>
          <p:cNvPr id="2" name="AutoShape 2" descr="https://upload.wikimedia.org/wikipedia/commons/thumb/a/ab/SudanAfterSplitOMC.png/800px-SudanAfterSplitOMC.png"/>
          <p:cNvSpPr>
            <a:spLocks noChangeAspect="1" noChangeArrowheads="1"/>
          </p:cNvSpPr>
          <p:nvPr/>
        </p:nvSpPr>
        <p:spPr bwMode="auto">
          <a:xfrm>
            <a:off x="155575" y="-2605088"/>
            <a:ext cx="5895975" cy="54387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99"/>
          <p:cNvSpPr>
            <a:spLocks noChangeArrowheads="1"/>
          </p:cNvSpPr>
          <p:nvPr/>
        </p:nvSpPr>
        <p:spPr bwMode="auto">
          <a:xfrm>
            <a:off x="323528" y="857250"/>
            <a:ext cx="8640960" cy="5595938"/>
          </a:xfrm>
          <a:prstGeom prst="rect">
            <a:avLst/>
          </a:prstGeom>
          <a:noFill/>
          <a:ln w="9525">
            <a:noFill/>
            <a:miter lim="800000"/>
            <a:headEnd/>
            <a:tailEnd/>
          </a:ln>
        </p:spPr>
        <p:txBody>
          <a:bodyPr/>
          <a:lstStyle/>
          <a:p>
            <a:r>
              <a:rPr lang="en-US" dirty="0">
                <a:solidFill>
                  <a:srgbClr val="000066"/>
                </a:solidFill>
                <a:latin typeface="Arial Black" pitchFamily="34" charset="0"/>
                <a:ea typeface="Calibri" pitchFamily="34" charset="0"/>
                <a:cs typeface="ArialMT"/>
              </a:rPr>
              <a:t>Sudan is a vast country, </a:t>
            </a:r>
            <a:r>
              <a:rPr lang="en-US" dirty="0" smtClean="0"/>
              <a:t>it is </a:t>
            </a:r>
            <a:r>
              <a:rPr lang="en-US" dirty="0"/>
              <a:t>the third largest country in Africa, after </a:t>
            </a:r>
            <a:r>
              <a:rPr lang="en-US" b="1" dirty="0"/>
              <a:t>Algeria</a:t>
            </a:r>
            <a:r>
              <a:rPr lang="en-US" dirty="0"/>
              <a:t> and DR </a:t>
            </a:r>
            <a:r>
              <a:rPr lang="en-US" b="1" dirty="0" smtClean="0"/>
              <a:t>Congo, </a:t>
            </a:r>
            <a:r>
              <a:rPr lang="en-US" dirty="0" smtClean="0"/>
              <a:t>The </a:t>
            </a:r>
            <a:r>
              <a:rPr lang="en-US" dirty="0"/>
              <a:t>length of Sudan's borders is 6,751 kilometers</a:t>
            </a:r>
            <a:r>
              <a:rPr lang="en-US" dirty="0" smtClean="0"/>
              <a:t>.</a:t>
            </a:r>
            <a:r>
              <a:rPr lang="en-US" dirty="0">
                <a:solidFill>
                  <a:srgbClr val="000066"/>
                </a:solidFill>
                <a:latin typeface="Arial Black" pitchFamily="34" charset="0"/>
                <a:ea typeface="Calibri" pitchFamily="34" charset="0"/>
                <a:cs typeface="ArialMT"/>
              </a:rPr>
              <a:t> surrounded by 7 different countries.</a:t>
            </a:r>
            <a:r>
              <a:rPr lang="en-US" dirty="0" smtClean="0"/>
              <a:t> </a:t>
            </a:r>
            <a:r>
              <a:rPr lang="en-US" dirty="0"/>
              <a:t>Border countries are:</a:t>
            </a:r>
          </a:p>
          <a:p>
            <a:r>
              <a:rPr lang="en-US" dirty="0">
                <a:hlinkClick r:id="rId3" tooltip="Central African Republic"/>
              </a:rPr>
              <a:t>Central African Republic</a:t>
            </a:r>
            <a:r>
              <a:rPr lang="en-US" dirty="0"/>
              <a:t> (175 km</a:t>
            </a:r>
            <a:r>
              <a:rPr lang="en-US" dirty="0" smtClean="0"/>
              <a:t>),</a:t>
            </a:r>
            <a:r>
              <a:rPr lang="en-US" dirty="0" smtClean="0">
                <a:hlinkClick r:id="rId4" tooltip="Chad"/>
              </a:rPr>
              <a:t>Chad</a:t>
            </a:r>
            <a:r>
              <a:rPr lang="en-US" dirty="0" smtClean="0"/>
              <a:t> </a:t>
            </a:r>
            <a:r>
              <a:rPr lang="en-US" dirty="0"/>
              <a:t>(1,360 km</a:t>
            </a:r>
            <a:r>
              <a:rPr lang="en-US" dirty="0" smtClean="0"/>
              <a:t>), </a:t>
            </a:r>
            <a:r>
              <a:rPr lang="en-US" dirty="0" smtClean="0">
                <a:hlinkClick r:id="rId5" tooltip="Egypt"/>
              </a:rPr>
              <a:t>Egypt</a:t>
            </a:r>
            <a:r>
              <a:rPr lang="en-US" dirty="0" smtClean="0"/>
              <a:t> </a:t>
            </a:r>
            <a:r>
              <a:rPr lang="en-US" dirty="0"/>
              <a:t>(1,275 km</a:t>
            </a:r>
            <a:r>
              <a:rPr lang="en-US" dirty="0" smtClean="0"/>
              <a:t>),</a:t>
            </a:r>
            <a:r>
              <a:rPr lang="en-US" dirty="0" smtClean="0">
                <a:hlinkClick r:id="rId6" tooltip="Eritrea"/>
              </a:rPr>
              <a:t>Eritrea</a:t>
            </a:r>
            <a:r>
              <a:rPr lang="en-US" dirty="0" smtClean="0"/>
              <a:t> </a:t>
            </a:r>
            <a:r>
              <a:rPr lang="en-US" dirty="0"/>
              <a:t>(605 km</a:t>
            </a:r>
            <a:r>
              <a:rPr lang="en-US" dirty="0" smtClean="0"/>
              <a:t>),</a:t>
            </a:r>
            <a:r>
              <a:rPr lang="en-US" dirty="0" smtClean="0">
                <a:hlinkClick r:id="rId7" tooltip="Ethiopia"/>
              </a:rPr>
              <a:t>Ethiopia</a:t>
            </a:r>
            <a:r>
              <a:rPr lang="en-US" dirty="0" smtClean="0"/>
              <a:t> </a:t>
            </a:r>
            <a:r>
              <a:rPr lang="en-US" dirty="0"/>
              <a:t>(769 km</a:t>
            </a:r>
            <a:r>
              <a:rPr lang="en-US" dirty="0" smtClean="0"/>
              <a:t>), </a:t>
            </a:r>
            <a:r>
              <a:rPr lang="en-US" dirty="0" smtClean="0">
                <a:hlinkClick r:id="rId8" tooltip="Libya"/>
              </a:rPr>
              <a:t>Libya</a:t>
            </a:r>
            <a:r>
              <a:rPr lang="en-US" dirty="0" smtClean="0"/>
              <a:t> </a:t>
            </a:r>
            <a:r>
              <a:rPr lang="en-US" dirty="0"/>
              <a:t>(383 km</a:t>
            </a:r>
            <a:r>
              <a:rPr lang="en-US" dirty="0" smtClean="0"/>
              <a:t>) </a:t>
            </a:r>
            <a:r>
              <a:rPr lang="en-US" dirty="0" smtClean="0">
                <a:hlinkClick r:id="rId9" tooltip="South Sudan"/>
              </a:rPr>
              <a:t>South Sudan</a:t>
            </a:r>
            <a:r>
              <a:rPr lang="en-US" dirty="0" smtClean="0"/>
              <a:t> (2,184 km).</a:t>
            </a:r>
          </a:p>
          <a:p>
            <a:endParaRPr lang="en-US" dirty="0" smtClean="0"/>
          </a:p>
          <a:p>
            <a:endParaRPr lang="en-US" dirty="0">
              <a:solidFill>
                <a:srgbClr val="000066"/>
              </a:solidFill>
              <a:latin typeface="Arial Black" pitchFamily="34" charset="0"/>
            </a:endParaRPr>
          </a:p>
          <a:p>
            <a:r>
              <a:rPr lang="en-US" dirty="0" smtClean="0">
                <a:solidFill>
                  <a:srgbClr val="000066"/>
                </a:solidFill>
                <a:latin typeface="Arial Black" pitchFamily="34" charset="0"/>
                <a:ea typeface="Calibri" pitchFamily="34" charset="0"/>
                <a:cs typeface="ArialMT"/>
              </a:rPr>
              <a:t>It </a:t>
            </a:r>
            <a:r>
              <a:rPr lang="en-US" dirty="0">
                <a:solidFill>
                  <a:srgbClr val="000066"/>
                </a:solidFill>
                <a:latin typeface="Arial Black" pitchFamily="34" charset="0"/>
                <a:ea typeface="Calibri" pitchFamily="34" charset="0"/>
                <a:cs typeface="ArialMT"/>
              </a:rPr>
              <a:t>is definitely a very unique situation, with this:</a:t>
            </a:r>
          </a:p>
          <a:p>
            <a:pPr marL="1500188" lvl="1" indent="-350838" eaLnBrk="0" hangingPunct="0">
              <a:lnSpc>
                <a:spcPct val="150000"/>
              </a:lnSpc>
              <a:buFont typeface="Arial" charset="0"/>
              <a:buChar char="•"/>
            </a:pPr>
            <a:r>
              <a:rPr lang="en-US" sz="1600" dirty="0">
                <a:solidFill>
                  <a:srgbClr val="000066"/>
                </a:solidFill>
                <a:latin typeface="Arial Black" pitchFamily="34" charset="0"/>
                <a:ea typeface="Calibri" pitchFamily="34" charset="0"/>
                <a:cs typeface="ArialMT"/>
              </a:rPr>
              <a:t>Almost all the inhabitances near the stretching borders are nomadic tribes, who truly have no motivations towards the politically drawn borders</a:t>
            </a:r>
          </a:p>
          <a:p>
            <a:pPr marL="1500188" lvl="1" indent="-350838" eaLnBrk="0" hangingPunct="0">
              <a:lnSpc>
                <a:spcPct val="150000"/>
              </a:lnSpc>
              <a:buFont typeface="Arial" charset="0"/>
              <a:buChar char="•"/>
            </a:pPr>
            <a:r>
              <a:rPr lang="en-US" sz="1600" dirty="0">
                <a:solidFill>
                  <a:srgbClr val="000066"/>
                </a:solidFill>
                <a:latin typeface="Arial Black" pitchFamily="34" charset="0"/>
                <a:ea typeface="Calibri" pitchFamily="34" charset="0"/>
                <a:cs typeface="ArialMT"/>
              </a:rPr>
              <a:t>Also we find a lot of Refugees and asylum seekers originate from the neighboring countries, due many different reasons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98"/>
          <p:cNvSpPr>
            <a:spLocks noChangeArrowheads="1"/>
          </p:cNvSpPr>
          <p:nvPr/>
        </p:nvSpPr>
        <p:spPr bwMode="auto">
          <a:xfrm>
            <a:off x="1160463" y="357188"/>
            <a:ext cx="2014537" cy="369887"/>
          </a:xfrm>
          <a:prstGeom prst="rect">
            <a:avLst/>
          </a:prstGeom>
          <a:noFill/>
          <a:ln w="9525">
            <a:noFill/>
            <a:miter lim="800000"/>
            <a:headEnd/>
            <a:tailEnd/>
          </a:ln>
        </p:spPr>
        <p:txBody>
          <a:bodyPr wrap="none">
            <a:spAutoFit/>
          </a:bodyPr>
          <a:lstStyle/>
          <a:p>
            <a:pPr marL="838200" indent="-838200" algn="r" rtl="1">
              <a:lnSpc>
                <a:spcPct val="90000"/>
              </a:lnSpc>
            </a:pPr>
            <a:r>
              <a:rPr lang="en-US" sz="2000">
                <a:solidFill>
                  <a:srgbClr val="000066"/>
                </a:solidFill>
                <a:latin typeface="Arial MT Black"/>
              </a:rPr>
              <a:t>The Strategy</a:t>
            </a:r>
          </a:p>
        </p:txBody>
      </p:sp>
      <p:sp>
        <p:nvSpPr>
          <p:cNvPr id="100" name="Rectangle 99"/>
          <p:cNvSpPr/>
          <p:nvPr/>
        </p:nvSpPr>
        <p:spPr>
          <a:xfrm>
            <a:off x="71438" y="857250"/>
            <a:ext cx="8572500" cy="5072063"/>
          </a:xfrm>
          <a:prstGeom prst="rect">
            <a:avLst/>
          </a:prstGeom>
        </p:spPr>
        <p:txBody>
          <a:bodyPr/>
          <a:lstStyle/>
          <a:p>
            <a:pPr marL="1044000" indent="-350838" algn="just" eaLnBrk="0" hangingPunct="0">
              <a:lnSpc>
                <a:spcPct val="150000"/>
              </a:lnSpc>
              <a:buFont typeface="Wingdings" pitchFamily="2" charset="2"/>
              <a:buChar char="q"/>
              <a:defRPr/>
            </a:pPr>
            <a:r>
              <a:rPr lang="en-US" dirty="0">
                <a:solidFill>
                  <a:srgbClr val="000066"/>
                </a:solidFill>
                <a:latin typeface="Arial Black" pitchFamily="34" charset="0"/>
                <a:ea typeface="Calibri" pitchFamily="34" charset="0"/>
                <a:cs typeface="ArialMT"/>
              </a:rPr>
              <a:t>With all above in mind, the Sudan since 1998 planned a very strict strategy to insure the Sudanese Nationality, and to highly secure the National Identification methods of the citizens and inhabitants.</a:t>
            </a:r>
          </a:p>
          <a:p>
            <a:pPr eaLnBrk="0" hangingPunct="0">
              <a:defRPr/>
            </a:pPr>
            <a:endParaRPr lang="en-US" sz="1100" dirty="0">
              <a:latin typeface="Arial" pitchFamily="34" charset="0"/>
              <a:cs typeface="Arial" pitchFamily="34" charset="0"/>
            </a:endParaRPr>
          </a:p>
          <a:p>
            <a:pPr marL="1044000" indent="-350838" algn="just" eaLnBrk="0" hangingPunct="0">
              <a:lnSpc>
                <a:spcPct val="150000"/>
              </a:lnSpc>
              <a:buFont typeface="Wingdings" pitchFamily="2" charset="2"/>
              <a:buChar char="q"/>
              <a:defRPr/>
            </a:pPr>
            <a:r>
              <a:rPr lang="en-US" dirty="0">
                <a:solidFill>
                  <a:srgbClr val="000066"/>
                </a:solidFill>
                <a:latin typeface="Arial Black" pitchFamily="34" charset="0"/>
                <a:ea typeface="Calibri" pitchFamily="34" charset="0"/>
                <a:cs typeface="ArialMT"/>
              </a:rPr>
              <a:t>The Vision was to adopt the latest IT technologies available to fulfill and produce the most modern Citizen Identification documents, by:</a:t>
            </a:r>
          </a:p>
          <a:p>
            <a:pPr marL="1708150" indent="-268288" eaLnBrk="0" hangingPunct="0">
              <a:lnSpc>
                <a:spcPct val="150000"/>
              </a:lnSpc>
              <a:spcBef>
                <a:spcPts val="1200"/>
              </a:spcBef>
              <a:buFontTx/>
              <a:buChar char="•"/>
              <a:tabLst>
                <a:tab pos="1708150" algn="l"/>
              </a:tabLst>
              <a:defRPr/>
            </a:pPr>
            <a:r>
              <a:rPr lang="en-US" sz="1600" dirty="0">
                <a:solidFill>
                  <a:srgbClr val="800000"/>
                </a:solidFill>
                <a:latin typeface="Arial Black" pitchFamily="34" charset="0"/>
                <a:ea typeface="Calibri" pitchFamily="34" charset="0"/>
                <a:cs typeface="ArialMT"/>
              </a:rPr>
              <a:t>Registration of </a:t>
            </a:r>
            <a:r>
              <a:rPr lang="en-US" sz="1600" dirty="0" smtClean="0">
                <a:solidFill>
                  <a:srgbClr val="800000"/>
                </a:solidFill>
                <a:latin typeface="Arial Black" pitchFamily="34" charset="0"/>
                <a:ea typeface="Calibri" pitchFamily="34" charset="0"/>
                <a:cs typeface="ArialMT"/>
              </a:rPr>
              <a:t>citizens and theirs vital events.</a:t>
            </a:r>
            <a:endParaRPr lang="en-US" sz="1600" dirty="0">
              <a:solidFill>
                <a:srgbClr val="800000"/>
              </a:solidFill>
              <a:latin typeface="Arial Black" pitchFamily="34" charset="0"/>
              <a:ea typeface="Calibri" pitchFamily="34" charset="0"/>
              <a:cs typeface="ArialMT"/>
            </a:endParaRPr>
          </a:p>
          <a:p>
            <a:pPr marL="1708150" indent="-268288" eaLnBrk="0" hangingPunct="0">
              <a:lnSpc>
                <a:spcPct val="150000"/>
              </a:lnSpc>
              <a:spcBef>
                <a:spcPts val="1200"/>
              </a:spcBef>
              <a:buFontTx/>
              <a:buChar char="•"/>
              <a:tabLst>
                <a:tab pos="1708150" algn="l"/>
              </a:tabLst>
              <a:defRPr/>
            </a:pPr>
            <a:r>
              <a:rPr lang="en-US" sz="1600" dirty="0">
                <a:solidFill>
                  <a:srgbClr val="800000"/>
                </a:solidFill>
                <a:latin typeface="Arial Black" pitchFamily="34" charset="0"/>
                <a:ea typeface="Calibri" pitchFamily="34" charset="0"/>
                <a:cs typeface="ArialMT"/>
              </a:rPr>
              <a:t>Registration of foreigners and </a:t>
            </a:r>
            <a:r>
              <a:rPr lang="en-US" sz="1600" dirty="0" smtClean="0">
                <a:solidFill>
                  <a:srgbClr val="800000"/>
                </a:solidFill>
                <a:latin typeface="Arial Black" pitchFamily="34" charset="0"/>
                <a:ea typeface="Calibri" pitchFamily="34" charset="0"/>
                <a:cs typeface="ArialMT"/>
              </a:rPr>
              <a:t>Refugees (with vital events).</a:t>
            </a:r>
            <a:endParaRPr lang="en-US" sz="1600" dirty="0">
              <a:solidFill>
                <a:srgbClr val="800000"/>
              </a:solidFill>
              <a:latin typeface="Arial Black" pitchFamily="34" charset="0"/>
              <a:ea typeface="Calibri" pitchFamily="34" charset="0"/>
              <a:cs typeface="ArialMT"/>
            </a:endParaRPr>
          </a:p>
          <a:p>
            <a:pPr marL="1708150" indent="-268288" eaLnBrk="0" hangingPunct="0">
              <a:lnSpc>
                <a:spcPct val="150000"/>
              </a:lnSpc>
              <a:spcBef>
                <a:spcPts val="1200"/>
              </a:spcBef>
              <a:buFontTx/>
              <a:buChar char="•"/>
              <a:tabLst>
                <a:tab pos="1708150" algn="l"/>
              </a:tabLst>
              <a:defRPr/>
            </a:pPr>
            <a:r>
              <a:rPr lang="en-US" sz="1600" dirty="0">
                <a:solidFill>
                  <a:srgbClr val="800000"/>
                </a:solidFill>
                <a:latin typeface="Arial Black" pitchFamily="34" charset="0"/>
                <a:ea typeface="Calibri" pitchFamily="34" charset="0"/>
                <a:cs typeface="ArialMT"/>
              </a:rPr>
              <a:t>Granting a Unique National Id Number </a:t>
            </a:r>
            <a:r>
              <a:rPr lang="en-US" sz="1600" dirty="0" smtClean="0">
                <a:solidFill>
                  <a:srgbClr val="800000"/>
                </a:solidFill>
                <a:latin typeface="Arial Black" pitchFamily="34" charset="0"/>
                <a:ea typeface="Calibri" pitchFamily="34" charset="0"/>
                <a:cs typeface="ArialMT"/>
              </a:rPr>
              <a:t>.</a:t>
            </a:r>
            <a:endParaRPr lang="en-US" sz="1600" dirty="0">
              <a:solidFill>
                <a:srgbClr val="800000"/>
              </a:solidFill>
              <a:latin typeface="Arial Black" pitchFamily="34" charset="0"/>
              <a:ea typeface="Calibri" pitchFamily="34" charset="0"/>
              <a:cs typeface="ArialMT"/>
            </a:endParaRPr>
          </a:p>
          <a:p>
            <a:pPr marL="182563" eaLnBrk="0" hangingPunct="0">
              <a:defRPr/>
            </a:pPr>
            <a:r>
              <a:rPr lang="en-US" dirty="0">
                <a:solidFill>
                  <a:srgbClr val="000066"/>
                </a:solidFill>
                <a:latin typeface="Arial Black" pitchFamily="34" charset="0"/>
                <a:ea typeface="Calibri" pitchFamily="34" charset="0"/>
                <a:cs typeface="ArialMT"/>
              </a:rPr>
              <a:t>Hence </a:t>
            </a:r>
            <a:r>
              <a:rPr lang="en-US" dirty="0">
                <a:latin typeface="Arial" pitchFamily="34" charset="0"/>
                <a:ea typeface="Calibri" pitchFamily="34" charset="0"/>
                <a:cs typeface="ArialMT"/>
              </a:rPr>
              <a:t>:</a:t>
            </a:r>
            <a:endParaRPr lang="en-US" dirty="0">
              <a:latin typeface="Arial" pitchFamily="34" charset="0"/>
              <a:cs typeface="Arial" pitchFamily="34" charset="0"/>
            </a:endParaRPr>
          </a:p>
        </p:txBody>
      </p:sp>
      <p:sp>
        <p:nvSpPr>
          <p:cNvPr id="27652" name="Slide Number Placeholder 4"/>
          <p:cNvSpPr txBox="1">
            <a:spLocks noGrp="1"/>
          </p:cNvSpPr>
          <p:nvPr/>
        </p:nvSpPr>
        <p:spPr bwMode="auto">
          <a:xfrm>
            <a:off x="6588125" y="6453188"/>
            <a:ext cx="2133600" cy="476250"/>
          </a:xfrm>
          <a:prstGeom prst="rect">
            <a:avLst/>
          </a:prstGeom>
          <a:noFill/>
          <a:ln w="9525">
            <a:noFill/>
            <a:miter lim="800000"/>
            <a:headEnd/>
            <a:tailEnd/>
          </a:ln>
        </p:spPr>
        <p:txBody>
          <a:bodyPr/>
          <a:lstStyle/>
          <a:p>
            <a:pPr algn="r" rtl="1"/>
            <a:fld id="{EE5E82B7-7E91-40CF-A53C-372E921111C9}" type="slidenum">
              <a:rPr lang="en-GB" sz="1400" b="1"/>
              <a:pPr algn="r" rtl="1"/>
              <a:t>4</a:t>
            </a:fld>
            <a:endParaRPr lang="en-GB" sz="1400" b="1"/>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98"/>
          <p:cNvSpPr>
            <a:spLocks noChangeArrowheads="1"/>
          </p:cNvSpPr>
          <p:nvPr/>
        </p:nvSpPr>
        <p:spPr bwMode="auto">
          <a:xfrm>
            <a:off x="1160463" y="357188"/>
            <a:ext cx="2014537" cy="369887"/>
          </a:xfrm>
          <a:prstGeom prst="rect">
            <a:avLst/>
          </a:prstGeom>
          <a:noFill/>
          <a:ln w="9525">
            <a:noFill/>
            <a:miter lim="800000"/>
            <a:headEnd/>
            <a:tailEnd/>
          </a:ln>
        </p:spPr>
        <p:txBody>
          <a:bodyPr wrap="none">
            <a:spAutoFit/>
          </a:bodyPr>
          <a:lstStyle/>
          <a:p>
            <a:pPr marL="838200" indent="-838200" algn="r" rtl="1">
              <a:lnSpc>
                <a:spcPct val="90000"/>
              </a:lnSpc>
            </a:pPr>
            <a:r>
              <a:rPr lang="en-US" sz="2000">
                <a:solidFill>
                  <a:srgbClr val="000066"/>
                </a:solidFill>
                <a:latin typeface="Arial MT Black"/>
              </a:rPr>
              <a:t>The Strategy</a:t>
            </a:r>
          </a:p>
        </p:txBody>
      </p:sp>
      <p:sp>
        <p:nvSpPr>
          <p:cNvPr id="100" name="Rectangle 99"/>
          <p:cNvSpPr/>
          <p:nvPr/>
        </p:nvSpPr>
        <p:spPr>
          <a:xfrm>
            <a:off x="71438" y="857250"/>
            <a:ext cx="8572500" cy="5072063"/>
          </a:xfrm>
          <a:prstGeom prst="rect">
            <a:avLst/>
          </a:prstGeom>
        </p:spPr>
        <p:txBody>
          <a:bodyPr/>
          <a:lstStyle/>
          <a:p>
            <a:pPr marL="1709738" lvl="1" indent="-271463" eaLnBrk="0" hangingPunct="0">
              <a:buFontTx/>
              <a:buChar char="•"/>
              <a:defRPr/>
            </a:pPr>
            <a:r>
              <a:rPr lang="en-US" sz="1600" dirty="0">
                <a:solidFill>
                  <a:srgbClr val="800000"/>
                </a:solidFill>
                <a:latin typeface="Arial Black" pitchFamily="34" charset="0"/>
                <a:ea typeface="Calibri" pitchFamily="34" charset="0"/>
                <a:cs typeface="ArialMT"/>
              </a:rPr>
              <a:t>Build of the required infrastructure</a:t>
            </a:r>
          </a:p>
          <a:p>
            <a:pPr marL="1708150" indent="-268288" eaLnBrk="0" hangingPunct="0">
              <a:lnSpc>
                <a:spcPct val="150000"/>
              </a:lnSpc>
              <a:spcBef>
                <a:spcPts val="1200"/>
              </a:spcBef>
              <a:buFontTx/>
              <a:buChar char="•"/>
              <a:tabLst>
                <a:tab pos="1708150" algn="l"/>
              </a:tabLst>
              <a:defRPr/>
            </a:pPr>
            <a:r>
              <a:rPr lang="en-US" sz="1600" dirty="0">
                <a:solidFill>
                  <a:srgbClr val="800000"/>
                </a:solidFill>
                <a:latin typeface="Arial Black" pitchFamily="34" charset="0"/>
                <a:ea typeface="Calibri" pitchFamily="34" charset="0"/>
                <a:cs typeface="ArialMT"/>
              </a:rPr>
              <a:t>Issuance of the National Identity Cards</a:t>
            </a:r>
          </a:p>
          <a:p>
            <a:pPr marL="1708150" indent="-268288" eaLnBrk="0" hangingPunct="0">
              <a:lnSpc>
                <a:spcPct val="150000"/>
              </a:lnSpc>
              <a:spcBef>
                <a:spcPts val="1200"/>
              </a:spcBef>
              <a:buFontTx/>
              <a:buChar char="•"/>
              <a:tabLst>
                <a:tab pos="1708150" algn="l"/>
              </a:tabLst>
              <a:defRPr/>
            </a:pPr>
            <a:r>
              <a:rPr lang="en-US" sz="1600" dirty="0">
                <a:solidFill>
                  <a:srgbClr val="800000"/>
                </a:solidFill>
                <a:latin typeface="Arial Black" pitchFamily="34" charset="0"/>
                <a:ea typeface="Calibri" pitchFamily="34" charset="0"/>
                <a:cs typeface="ArialMT"/>
              </a:rPr>
              <a:t>Issuance of </a:t>
            </a:r>
            <a:r>
              <a:rPr lang="en-US" sz="1600" dirty="0" smtClean="0">
                <a:solidFill>
                  <a:srgbClr val="800000"/>
                </a:solidFill>
                <a:latin typeface="Arial Black" pitchFamily="34" charset="0"/>
                <a:ea typeface="Calibri" pitchFamily="34" charset="0"/>
                <a:cs typeface="ArialMT"/>
              </a:rPr>
              <a:t>vital events certificates</a:t>
            </a:r>
            <a:endParaRPr lang="en-US" sz="1400" dirty="0">
              <a:solidFill>
                <a:srgbClr val="800000"/>
              </a:solidFill>
              <a:latin typeface="Arial Black" pitchFamily="34" charset="0"/>
              <a:ea typeface="Calibri" pitchFamily="34" charset="0"/>
              <a:cs typeface="ArialMT"/>
            </a:endParaRPr>
          </a:p>
          <a:p>
            <a:pPr marL="806450" indent="-442913" algn="just" eaLnBrk="0" hangingPunct="0">
              <a:spcBef>
                <a:spcPts val="1200"/>
              </a:spcBef>
              <a:buFont typeface="Wingdings" pitchFamily="2" charset="2"/>
              <a:buChar char="q"/>
              <a:defRPr/>
            </a:pPr>
            <a:r>
              <a:rPr lang="en-US" dirty="0">
                <a:solidFill>
                  <a:srgbClr val="000066"/>
                </a:solidFill>
                <a:latin typeface="Arial Black" pitchFamily="34" charset="0"/>
                <a:ea typeface="Calibri" pitchFamily="34" charset="0"/>
                <a:cs typeface="ArialMT"/>
              </a:rPr>
              <a:t>The most important aspects of the message of the strategy were, compliance with the latest International standards and regulations, putting in mind the impact on:</a:t>
            </a:r>
          </a:p>
          <a:p>
            <a:pPr marL="1708150" indent="-268288" eaLnBrk="0" hangingPunct="0">
              <a:lnSpc>
                <a:spcPct val="150000"/>
              </a:lnSpc>
              <a:spcBef>
                <a:spcPts val="1200"/>
              </a:spcBef>
              <a:buFontTx/>
              <a:buChar char="•"/>
              <a:tabLst>
                <a:tab pos="1708150" algn="l"/>
              </a:tabLst>
              <a:defRPr/>
            </a:pPr>
            <a:r>
              <a:rPr lang="en-US" sz="1600" dirty="0">
                <a:solidFill>
                  <a:srgbClr val="800000"/>
                </a:solidFill>
                <a:latin typeface="Arial Black" pitchFamily="34" charset="0"/>
                <a:ea typeface="Calibri" pitchFamily="34" charset="0"/>
                <a:cs typeface="ArialMT"/>
              </a:rPr>
              <a:t>Environmental constrains</a:t>
            </a:r>
          </a:p>
          <a:p>
            <a:pPr marL="1708150" indent="-268288" eaLnBrk="0" hangingPunct="0">
              <a:lnSpc>
                <a:spcPct val="150000"/>
              </a:lnSpc>
              <a:spcBef>
                <a:spcPts val="1200"/>
              </a:spcBef>
              <a:buFontTx/>
              <a:buChar char="•"/>
              <a:tabLst>
                <a:tab pos="1708150" algn="l"/>
              </a:tabLst>
              <a:defRPr/>
            </a:pPr>
            <a:r>
              <a:rPr lang="en-US" sz="1600" dirty="0">
                <a:solidFill>
                  <a:srgbClr val="800000"/>
                </a:solidFill>
                <a:latin typeface="Arial Black" pitchFamily="34" charset="0"/>
                <a:ea typeface="Calibri" pitchFamily="34" charset="0"/>
                <a:cs typeface="ArialMT"/>
              </a:rPr>
              <a:t>Security issues</a:t>
            </a:r>
          </a:p>
          <a:p>
            <a:pPr marL="1708150" indent="-268288" eaLnBrk="0" hangingPunct="0">
              <a:lnSpc>
                <a:spcPct val="150000"/>
              </a:lnSpc>
              <a:spcBef>
                <a:spcPts val="1200"/>
              </a:spcBef>
              <a:buFontTx/>
              <a:buChar char="•"/>
              <a:tabLst>
                <a:tab pos="1708150" algn="l"/>
              </a:tabLst>
              <a:defRPr/>
            </a:pPr>
            <a:r>
              <a:rPr lang="en-US" sz="1600" dirty="0">
                <a:solidFill>
                  <a:srgbClr val="800000"/>
                </a:solidFill>
                <a:latin typeface="Arial Black" pitchFamily="34" charset="0"/>
                <a:ea typeface="Calibri" pitchFamily="34" charset="0"/>
                <a:cs typeface="ArialMT"/>
              </a:rPr>
              <a:t>Social, Economical and Political prevailing situations</a:t>
            </a:r>
          </a:p>
          <a:p>
            <a:pPr marL="1708150" indent="-268288" eaLnBrk="0" hangingPunct="0">
              <a:lnSpc>
                <a:spcPct val="150000"/>
              </a:lnSpc>
              <a:spcBef>
                <a:spcPts val="1200"/>
              </a:spcBef>
              <a:buFontTx/>
              <a:buChar char="•"/>
              <a:tabLst>
                <a:tab pos="1708150" algn="l"/>
              </a:tabLst>
              <a:defRPr/>
            </a:pPr>
            <a:r>
              <a:rPr lang="en-US" sz="1600" dirty="0">
                <a:solidFill>
                  <a:srgbClr val="800000"/>
                </a:solidFill>
                <a:latin typeface="Arial Black" pitchFamily="34" charset="0"/>
                <a:ea typeface="Calibri" pitchFamily="34" charset="0"/>
                <a:cs typeface="ArialMT"/>
              </a:rPr>
              <a:t>Modernization of the services offered to our citizens</a:t>
            </a:r>
          </a:p>
          <a:p>
            <a:pPr marL="1708150" indent="-268288" eaLnBrk="0" hangingPunct="0">
              <a:lnSpc>
                <a:spcPct val="150000"/>
              </a:lnSpc>
              <a:spcBef>
                <a:spcPts val="1200"/>
              </a:spcBef>
              <a:buFontTx/>
              <a:buChar char="•"/>
              <a:tabLst>
                <a:tab pos="1708150" algn="l"/>
              </a:tabLst>
              <a:defRPr/>
            </a:pPr>
            <a:r>
              <a:rPr lang="en-US" sz="1600" dirty="0">
                <a:solidFill>
                  <a:srgbClr val="800000"/>
                </a:solidFill>
                <a:latin typeface="Arial Black" pitchFamily="34" charset="0"/>
                <a:ea typeface="Calibri" pitchFamily="34" charset="0"/>
                <a:cs typeface="ArialMT"/>
              </a:rPr>
              <a:t>Improvement of life style and standards</a:t>
            </a:r>
          </a:p>
          <a:p>
            <a:pPr marL="1708150" indent="-268288" eaLnBrk="0" hangingPunct="0">
              <a:lnSpc>
                <a:spcPct val="150000"/>
              </a:lnSpc>
              <a:spcBef>
                <a:spcPts val="1200"/>
              </a:spcBef>
              <a:buFontTx/>
              <a:buChar char="•"/>
              <a:tabLst>
                <a:tab pos="1708150" algn="l"/>
              </a:tabLst>
              <a:defRPr/>
            </a:pPr>
            <a:endParaRPr lang="en-US" sz="1600" dirty="0">
              <a:solidFill>
                <a:srgbClr val="800000"/>
              </a:solidFill>
              <a:latin typeface="Arial Black" pitchFamily="34" charset="0"/>
              <a:ea typeface="Calibri" pitchFamily="34" charset="0"/>
              <a:cs typeface="ArialMT"/>
            </a:endParaRPr>
          </a:p>
        </p:txBody>
      </p:sp>
      <p:sp>
        <p:nvSpPr>
          <p:cNvPr id="29700" name="Slide Number Placeholder 4"/>
          <p:cNvSpPr txBox="1">
            <a:spLocks noGrp="1"/>
          </p:cNvSpPr>
          <p:nvPr/>
        </p:nvSpPr>
        <p:spPr bwMode="auto">
          <a:xfrm>
            <a:off x="6588125" y="6453188"/>
            <a:ext cx="2133600" cy="476250"/>
          </a:xfrm>
          <a:prstGeom prst="rect">
            <a:avLst/>
          </a:prstGeom>
          <a:noFill/>
          <a:ln w="9525">
            <a:noFill/>
            <a:miter lim="800000"/>
            <a:headEnd/>
            <a:tailEnd/>
          </a:ln>
        </p:spPr>
        <p:txBody>
          <a:bodyPr/>
          <a:lstStyle/>
          <a:p>
            <a:pPr algn="r" rtl="1"/>
            <a:fld id="{DB413F43-F9ED-4571-BA62-BB8165287C6C}" type="slidenum">
              <a:rPr lang="en-GB" sz="1400" b="1"/>
              <a:pPr algn="r" rtl="1"/>
              <a:t>5</a:t>
            </a:fld>
            <a:endParaRPr lang="en-GB" sz="1400" b="1"/>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98"/>
          <p:cNvSpPr>
            <a:spLocks noChangeArrowheads="1"/>
          </p:cNvSpPr>
          <p:nvPr/>
        </p:nvSpPr>
        <p:spPr bwMode="auto">
          <a:xfrm>
            <a:off x="1160463" y="357188"/>
            <a:ext cx="2014537" cy="369887"/>
          </a:xfrm>
          <a:prstGeom prst="rect">
            <a:avLst/>
          </a:prstGeom>
          <a:noFill/>
          <a:ln w="9525">
            <a:noFill/>
            <a:miter lim="800000"/>
            <a:headEnd/>
            <a:tailEnd/>
          </a:ln>
        </p:spPr>
        <p:txBody>
          <a:bodyPr wrap="none">
            <a:spAutoFit/>
          </a:bodyPr>
          <a:lstStyle/>
          <a:p>
            <a:pPr marL="838200" indent="-838200" algn="r" rtl="1">
              <a:lnSpc>
                <a:spcPct val="90000"/>
              </a:lnSpc>
            </a:pPr>
            <a:r>
              <a:rPr lang="en-US" sz="2000">
                <a:solidFill>
                  <a:srgbClr val="000066"/>
                </a:solidFill>
                <a:latin typeface="Arial MT Black"/>
              </a:rPr>
              <a:t>The Strategy</a:t>
            </a:r>
          </a:p>
        </p:txBody>
      </p:sp>
      <p:sp>
        <p:nvSpPr>
          <p:cNvPr id="100" name="Rectangle 99"/>
          <p:cNvSpPr/>
          <p:nvPr/>
        </p:nvSpPr>
        <p:spPr>
          <a:xfrm>
            <a:off x="71438" y="857250"/>
            <a:ext cx="8572500" cy="5072063"/>
          </a:xfrm>
          <a:prstGeom prst="rect">
            <a:avLst/>
          </a:prstGeom>
        </p:spPr>
        <p:txBody>
          <a:bodyPr/>
          <a:lstStyle/>
          <a:p>
            <a:pPr eaLnBrk="0" hangingPunct="0">
              <a:defRPr/>
            </a:pPr>
            <a:endParaRPr lang="en-US" sz="1100" dirty="0">
              <a:latin typeface="Arial" pitchFamily="34" charset="0"/>
              <a:cs typeface="Arial" pitchFamily="34" charset="0"/>
            </a:endParaRPr>
          </a:p>
          <a:p>
            <a:pPr marL="1044000" indent="-350838" algn="just" eaLnBrk="0" hangingPunct="0">
              <a:lnSpc>
                <a:spcPct val="150000"/>
              </a:lnSpc>
              <a:buFont typeface="Wingdings" pitchFamily="2" charset="2"/>
              <a:buChar char="q"/>
              <a:defRPr/>
            </a:pPr>
            <a:r>
              <a:rPr lang="en-US" dirty="0">
                <a:solidFill>
                  <a:srgbClr val="000066"/>
                </a:solidFill>
                <a:latin typeface="Arial Black" pitchFamily="34" charset="0"/>
                <a:ea typeface="Calibri" pitchFamily="34" charset="0"/>
                <a:cs typeface="ArialMT"/>
              </a:rPr>
              <a:t>The Ministry of Interior of the Republic of the Sudan confronted these difficult aspects, in order to pave the paths towards stricter national security and a better e-governance services.</a:t>
            </a:r>
          </a:p>
        </p:txBody>
      </p:sp>
      <p:sp>
        <p:nvSpPr>
          <p:cNvPr id="31748" name="Slide Number Placeholder 4"/>
          <p:cNvSpPr txBox="1">
            <a:spLocks noGrp="1"/>
          </p:cNvSpPr>
          <p:nvPr/>
        </p:nvSpPr>
        <p:spPr bwMode="auto">
          <a:xfrm>
            <a:off x="6588125" y="6453188"/>
            <a:ext cx="2133600" cy="476250"/>
          </a:xfrm>
          <a:prstGeom prst="rect">
            <a:avLst/>
          </a:prstGeom>
          <a:noFill/>
          <a:ln w="9525">
            <a:noFill/>
            <a:miter lim="800000"/>
            <a:headEnd/>
            <a:tailEnd/>
          </a:ln>
        </p:spPr>
        <p:txBody>
          <a:bodyPr/>
          <a:lstStyle/>
          <a:p>
            <a:pPr algn="r" rtl="1"/>
            <a:fld id="{49153852-40A5-4E2C-87D4-C4F7F8C53396}" type="slidenum">
              <a:rPr lang="en-GB" sz="1400" b="1"/>
              <a:pPr algn="r" rtl="1"/>
              <a:t>6</a:t>
            </a:fld>
            <a:endParaRPr lang="en-GB" sz="1400" b="1"/>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6"/>
          <p:cNvSpPr>
            <a:spLocks noChangeArrowheads="1"/>
          </p:cNvSpPr>
          <p:nvPr/>
        </p:nvSpPr>
        <p:spPr bwMode="auto">
          <a:xfrm>
            <a:off x="0" y="0"/>
            <a:ext cx="9144000" cy="7072313"/>
          </a:xfrm>
          <a:prstGeom prst="rect">
            <a:avLst/>
          </a:prstGeom>
          <a:solidFill>
            <a:schemeClr val="bg1"/>
          </a:solidFill>
          <a:ln w="9525" algn="ctr">
            <a:noFill/>
            <a:round/>
            <a:headEnd/>
            <a:tailEnd/>
          </a:ln>
        </p:spPr>
        <p:txBody>
          <a:bodyPr/>
          <a:lstStyle/>
          <a:p>
            <a:pPr algn="ctr" rtl="1"/>
            <a:endParaRPr lang="ar-AE" sz="2800" b="1"/>
          </a:p>
        </p:txBody>
      </p:sp>
      <p:sp>
        <p:nvSpPr>
          <p:cNvPr id="48130" name="Text Box 2"/>
          <p:cNvSpPr txBox="1">
            <a:spLocks noChangeArrowheads="1"/>
          </p:cNvSpPr>
          <p:nvPr/>
        </p:nvSpPr>
        <p:spPr bwMode="auto">
          <a:xfrm>
            <a:off x="3276600" y="549275"/>
            <a:ext cx="2590800" cy="366713"/>
          </a:xfrm>
          <a:prstGeom prst="rect">
            <a:avLst/>
          </a:prstGeom>
          <a:noFill/>
          <a:ln w="9525">
            <a:noFill/>
            <a:miter lim="800000"/>
            <a:headEnd/>
            <a:tailEnd/>
          </a:ln>
        </p:spPr>
        <p:txBody>
          <a:bodyPr>
            <a:spAutoFit/>
          </a:bodyPr>
          <a:lstStyle/>
          <a:p>
            <a:pPr algn="r" rtl="1">
              <a:spcBef>
                <a:spcPct val="50000"/>
              </a:spcBef>
            </a:pPr>
            <a:endParaRPr lang="en-US">
              <a:solidFill>
                <a:schemeClr val="bg1"/>
              </a:solidFill>
            </a:endParaRPr>
          </a:p>
        </p:txBody>
      </p:sp>
      <p:sp>
        <p:nvSpPr>
          <p:cNvPr id="48131" name="Text Box 3"/>
          <p:cNvSpPr txBox="1">
            <a:spLocks noChangeArrowheads="1"/>
          </p:cNvSpPr>
          <p:nvPr/>
        </p:nvSpPr>
        <p:spPr bwMode="auto">
          <a:xfrm>
            <a:off x="2555875" y="476250"/>
            <a:ext cx="3960813" cy="366713"/>
          </a:xfrm>
          <a:prstGeom prst="rect">
            <a:avLst/>
          </a:prstGeom>
          <a:noFill/>
          <a:ln w="9525">
            <a:noFill/>
            <a:miter lim="800000"/>
            <a:headEnd/>
            <a:tailEnd/>
          </a:ln>
        </p:spPr>
        <p:txBody>
          <a:bodyPr>
            <a:spAutoFit/>
          </a:bodyPr>
          <a:lstStyle/>
          <a:p>
            <a:pPr algn="r" rtl="1">
              <a:spcBef>
                <a:spcPct val="50000"/>
              </a:spcBef>
            </a:pPr>
            <a:endParaRPr lang="en-US">
              <a:solidFill>
                <a:schemeClr val="bg1"/>
              </a:solidFill>
            </a:endParaRPr>
          </a:p>
        </p:txBody>
      </p:sp>
      <p:pic>
        <p:nvPicPr>
          <p:cNvPr id="234502" name="Track  2.wav">
            <a:hlinkClick r:id="" action="ppaction://media"/>
          </p:cNvPr>
          <p:cNvPicPr>
            <a:picLocks noRot="1" noChangeAspect="1" noChangeArrowheads="1"/>
          </p:cNvPicPr>
          <p:nvPr>
            <a:audioFile r:link="rId1"/>
          </p:nvPr>
        </p:nvPicPr>
        <p:blipFill>
          <a:blip r:embed="rId4"/>
          <a:srcRect/>
          <a:stretch>
            <a:fillRect/>
          </a:stretch>
        </p:blipFill>
        <p:spPr bwMode="auto">
          <a:xfrm>
            <a:off x="10044113" y="6858000"/>
            <a:ext cx="304800" cy="304800"/>
          </a:xfrm>
          <a:prstGeom prst="rect">
            <a:avLst/>
          </a:prstGeom>
          <a:noFill/>
          <a:ln w="9525">
            <a:noFill/>
            <a:miter lim="800000"/>
            <a:headEnd/>
            <a:tailEnd/>
          </a:ln>
        </p:spPr>
      </p:pic>
      <p:pic>
        <p:nvPicPr>
          <p:cNvPr id="48133" name="Picture 7"/>
          <p:cNvPicPr>
            <a:picLocks noChangeAspect="1" noChangeArrowheads="1"/>
          </p:cNvPicPr>
          <p:nvPr/>
        </p:nvPicPr>
        <p:blipFill>
          <a:blip r:embed="rId5"/>
          <a:srcRect/>
          <a:stretch>
            <a:fillRect/>
          </a:stretch>
        </p:blipFill>
        <p:spPr bwMode="auto">
          <a:xfrm>
            <a:off x="2714625" y="2143125"/>
            <a:ext cx="3571875" cy="3422650"/>
          </a:xfrm>
          <a:prstGeom prst="rect">
            <a:avLst/>
          </a:prstGeom>
          <a:noFill/>
          <a:ln w="57150">
            <a:noFill/>
            <a:miter lim="800000"/>
            <a:headEnd/>
            <a:tailEnd/>
          </a:ln>
        </p:spPr>
      </p:pic>
      <p:sp>
        <p:nvSpPr>
          <p:cNvPr id="48134" name="Rectangle 4" descr="008-1-tasmim"/>
          <p:cNvSpPr>
            <a:spLocks noChangeArrowheads="1"/>
          </p:cNvSpPr>
          <p:nvPr/>
        </p:nvSpPr>
        <p:spPr bwMode="auto">
          <a:xfrm>
            <a:off x="1143000" y="928688"/>
            <a:ext cx="6572250" cy="1000125"/>
          </a:xfrm>
          <a:prstGeom prst="rect">
            <a:avLst/>
          </a:prstGeom>
          <a:blipFill dpi="0" rotWithShape="1">
            <a:blip r:embed="rId6"/>
            <a:srcRect/>
            <a:stretch>
              <a:fillRect/>
            </a:stretch>
          </a:blipFill>
          <a:ln w="9525" algn="ctr">
            <a:noFill/>
            <a:miter lim="800000"/>
            <a:headEnd/>
            <a:tailEnd/>
          </a:ln>
        </p:spPr>
        <p:txBody>
          <a:bodyPr anchor="ctr" anchorCtr="1"/>
          <a:lstStyle/>
          <a:p>
            <a:pPr marL="838200" indent="-838200">
              <a:lnSpc>
                <a:spcPct val="90000"/>
              </a:lnSpc>
            </a:pPr>
            <a:r>
              <a:rPr lang="en-US" sz="2800" b="1">
                <a:solidFill>
                  <a:schemeClr val="bg1"/>
                </a:solidFill>
                <a:latin typeface="Arial Black" pitchFamily="34" charset="0"/>
                <a:ea typeface="Calibri" pitchFamily="34" charset="0"/>
                <a:cs typeface="ArialMT"/>
              </a:rPr>
              <a:t>The Civil Registration System</a:t>
            </a:r>
            <a:endParaRPr lang="en-US" sz="2800">
              <a:solidFill>
                <a:schemeClr val="bg1"/>
              </a:solidFill>
              <a:latin typeface="Arial MT Black"/>
              <a:ea typeface="Calibri" pitchFamily="34" charset="0"/>
              <a:cs typeface="ArialMT"/>
            </a:endParaRPr>
          </a:p>
        </p:txBody>
      </p:sp>
    </p:spTree>
  </p:cSld>
  <p:clrMapOvr>
    <a:masterClrMapping/>
  </p:clrMapOvr>
  <p:transition spd="med" advClick="0" advTm="5000">
    <p:pull dir="ld"/>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23450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1"/>
          <p:cNvSpPr>
            <a:spLocks noGrp="1"/>
          </p:cNvSpPr>
          <p:nvPr>
            <p:ph type="sldNum" sz="quarter" idx="10"/>
          </p:nvPr>
        </p:nvSpPr>
        <p:spPr>
          <a:noFill/>
        </p:spPr>
        <p:txBody>
          <a:bodyPr/>
          <a:lstStyle/>
          <a:p>
            <a:fld id="{250D90C8-9C6F-4D96-9C46-22B9B9D23304}" type="slidenum">
              <a:rPr lang="en-US" smtClean="0"/>
              <a:pPr/>
              <a:t>8</a:t>
            </a:fld>
            <a:endParaRPr lang="en-GB" smtClean="0"/>
          </a:p>
        </p:txBody>
      </p:sp>
      <p:sp>
        <p:nvSpPr>
          <p:cNvPr id="3" name="Rectangle 2"/>
          <p:cNvSpPr txBox="1">
            <a:spLocks noChangeArrowheads="1"/>
          </p:cNvSpPr>
          <p:nvPr/>
        </p:nvSpPr>
        <p:spPr>
          <a:xfrm>
            <a:off x="857250" y="214313"/>
            <a:ext cx="5849938" cy="428625"/>
          </a:xfrm>
          <a:prstGeom prst="rect">
            <a:avLst/>
          </a:prstGeom>
          <a:noFill/>
        </p:spPr>
        <p:txBody>
          <a:bodyPr/>
          <a:lstStyle/>
          <a:p>
            <a:pPr algn="r" rtl="1">
              <a:defRPr/>
            </a:pPr>
            <a:r>
              <a:rPr lang="ar-AE" sz="2000" dirty="0">
                <a:solidFill>
                  <a:schemeClr val="tx2">
                    <a:lumMod val="95000"/>
                    <a:lumOff val="5000"/>
                  </a:schemeClr>
                </a:solidFill>
                <a:latin typeface="Arial" pitchFamily="34" charset="0"/>
                <a:cs typeface="Arial" pitchFamily="34" charset="0"/>
              </a:rPr>
              <a:t> </a:t>
            </a:r>
            <a:r>
              <a:rPr lang="en-US" sz="2000" dirty="0">
                <a:solidFill>
                  <a:schemeClr val="tx2">
                    <a:lumMod val="95000"/>
                    <a:lumOff val="5000"/>
                  </a:schemeClr>
                </a:solidFill>
                <a:latin typeface="Arial" pitchFamily="34" charset="0"/>
                <a:cs typeface="Arial" pitchFamily="34" charset="0"/>
              </a:rPr>
              <a:t>CRS is the </a:t>
            </a:r>
            <a:r>
              <a:rPr lang="en-US" sz="2000" dirty="0" smtClean="0">
                <a:solidFill>
                  <a:schemeClr val="tx2">
                    <a:lumMod val="95000"/>
                    <a:lumOff val="5000"/>
                  </a:schemeClr>
                </a:solidFill>
                <a:latin typeface="Arial" pitchFamily="34" charset="0"/>
                <a:cs typeface="Arial" pitchFamily="34" charset="0"/>
              </a:rPr>
              <a:t>Heart </a:t>
            </a:r>
            <a:r>
              <a:rPr lang="en-US" sz="2000" dirty="0">
                <a:solidFill>
                  <a:schemeClr val="tx2">
                    <a:lumMod val="95000"/>
                    <a:lumOff val="5000"/>
                  </a:schemeClr>
                </a:solidFill>
                <a:latin typeface="Arial" pitchFamily="34" charset="0"/>
                <a:cs typeface="Arial" pitchFamily="34" charset="0"/>
              </a:rPr>
              <a:t>of the e-Government Systems</a:t>
            </a:r>
            <a:endParaRPr lang="en-US" sz="2000" kern="0" dirty="0">
              <a:solidFill>
                <a:schemeClr val="tx2">
                  <a:lumMod val="95000"/>
                  <a:lumOff val="5000"/>
                </a:schemeClr>
              </a:solidFill>
              <a:latin typeface="+mj-lt"/>
              <a:ea typeface="+mj-ea"/>
              <a:cs typeface="Arial" pitchFamily="34" charset="0"/>
            </a:endParaRPr>
          </a:p>
        </p:txBody>
      </p:sp>
      <p:grpSp>
        <p:nvGrpSpPr>
          <p:cNvPr id="54275" name="Group 3"/>
          <p:cNvGrpSpPr>
            <a:grpSpLocks/>
          </p:cNvGrpSpPr>
          <p:nvPr/>
        </p:nvGrpSpPr>
        <p:grpSpPr bwMode="auto">
          <a:xfrm>
            <a:off x="1146175" y="1314450"/>
            <a:ext cx="6569075" cy="4783138"/>
            <a:chOff x="749" y="572"/>
            <a:chExt cx="4127" cy="3221"/>
          </a:xfrm>
        </p:grpSpPr>
        <p:sp>
          <p:nvSpPr>
            <p:cNvPr id="5" name="Oval 3"/>
            <p:cNvSpPr>
              <a:spLocks noChangeArrowheads="1"/>
            </p:cNvSpPr>
            <p:nvPr/>
          </p:nvSpPr>
          <p:spPr bwMode="auto">
            <a:xfrm>
              <a:off x="749" y="572"/>
              <a:ext cx="4127" cy="3221"/>
            </a:xfrm>
            <a:prstGeom prst="ellipse">
              <a:avLst/>
            </a:prstGeom>
            <a:solidFill>
              <a:srgbClr val="B5DFF9"/>
            </a:solidFill>
            <a:ln w="9525">
              <a:solidFill>
                <a:schemeClr val="tx1"/>
              </a:solidFill>
              <a:round/>
              <a:headEnd/>
              <a:tailEnd/>
            </a:ln>
          </p:spPr>
          <p:txBody>
            <a:bodyPr wrap="none" anchor="ctr"/>
            <a:lstStyle/>
            <a:p>
              <a:pPr algn="r" rtl="1">
                <a:defRPr/>
              </a:pPr>
              <a:endParaRPr lang="ar-AE" sz="1600">
                <a:solidFill>
                  <a:schemeClr val="tx2">
                    <a:lumMod val="95000"/>
                    <a:lumOff val="5000"/>
                  </a:schemeClr>
                </a:solidFill>
                <a:latin typeface="Arial" pitchFamily="34" charset="0"/>
                <a:cs typeface="Arial" pitchFamily="34" charset="0"/>
              </a:endParaRPr>
            </a:p>
          </p:txBody>
        </p:sp>
        <p:sp>
          <p:nvSpPr>
            <p:cNvPr id="6" name="Rectangle 4"/>
            <p:cNvSpPr>
              <a:spLocks noChangeArrowheads="1"/>
            </p:cNvSpPr>
            <p:nvPr/>
          </p:nvSpPr>
          <p:spPr bwMode="auto">
            <a:xfrm>
              <a:off x="885" y="663"/>
              <a:ext cx="3912" cy="3040"/>
            </a:xfrm>
            <a:prstGeom prst="rect">
              <a:avLst/>
            </a:prstGeom>
            <a:solidFill>
              <a:srgbClr val="B5DFF9"/>
            </a:solidFill>
            <a:ln w="9525">
              <a:solidFill>
                <a:schemeClr val="tx1"/>
              </a:solidFill>
              <a:miter lim="800000"/>
              <a:headEnd/>
              <a:tailEnd/>
            </a:ln>
          </p:spPr>
          <p:txBody>
            <a:bodyPr wrap="none" anchor="ctr"/>
            <a:lstStyle/>
            <a:p>
              <a:pPr algn="r" rtl="1">
                <a:defRPr/>
              </a:pPr>
              <a:endParaRPr lang="ar-AE" sz="1600">
                <a:solidFill>
                  <a:schemeClr val="tx2">
                    <a:lumMod val="95000"/>
                    <a:lumOff val="5000"/>
                  </a:schemeClr>
                </a:solidFill>
                <a:latin typeface="Arial" pitchFamily="34" charset="0"/>
                <a:cs typeface="Arial" pitchFamily="34" charset="0"/>
              </a:endParaRPr>
            </a:p>
          </p:txBody>
        </p:sp>
      </p:grpSp>
      <p:sp>
        <p:nvSpPr>
          <p:cNvPr id="7" name="Text Box 5"/>
          <p:cNvSpPr txBox="1">
            <a:spLocks noChangeArrowheads="1"/>
          </p:cNvSpPr>
          <p:nvPr/>
        </p:nvSpPr>
        <p:spPr bwMode="auto">
          <a:xfrm rot="21548976" flipH="1">
            <a:off x="3503613" y="5535613"/>
            <a:ext cx="4181475" cy="368300"/>
          </a:xfrm>
          <a:prstGeom prst="rect">
            <a:avLst/>
          </a:prstGeom>
          <a:noFill/>
          <a:ln w="9525">
            <a:noFill/>
            <a:miter lim="800000"/>
            <a:headEnd/>
            <a:tailEnd/>
          </a:ln>
        </p:spPr>
        <p:txBody>
          <a:bodyPr>
            <a:spAutoFit/>
          </a:bodyPr>
          <a:lstStyle/>
          <a:p>
            <a:pPr algn="ctr" rtl="1">
              <a:spcBef>
                <a:spcPct val="50000"/>
              </a:spcBef>
              <a:defRPr/>
            </a:pPr>
            <a:r>
              <a:rPr lang="en-US" b="1" dirty="0">
                <a:solidFill>
                  <a:schemeClr val="accent1">
                    <a:lumMod val="10000"/>
                  </a:schemeClr>
                </a:solidFill>
                <a:latin typeface="Arial" pitchFamily="34" charset="0"/>
                <a:cs typeface="Arial" pitchFamily="34" charset="0"/>
              </a:rPr>
              <a:t>Communication Network </a:t>
            </a:r>
            <a:r>
              <a:rPr lang="en-US" dirty="0">
                <a:solidFill>
                  <a:srgbClr val="800000"/>
                </a:solidFill>
                <a:latin typeface="Arial Black" pitchFamily="34" charset="0"/>
                <a:cs typeface="Arial" pitchFamily="34" charset="0"/>
              </a:rPr>
              <a:t>CNS</a:t>
            </a:r>
          </a:p>
        </p:txBody>
      </p:sp>
      <p:sp>
        <p:nvSpPr>
          <p:cNvPr id="8" name="Text Box 6"/>
          <p:cNvSpPr txBox="1">
            <a:spLocks noChangeArrowheads="1"/>
          </p:cNvSpPr>
          <p:nvPr/>
        </p:nvSpPr>
        <p:spPr bwMode="auto">
          <a:xfrm rot="5400000">
            <a:off x="5334795" y="3171031"/>
            <a:ext cx="5256212" cy="307975"/>
          </a:xfrm>
          <a:prstGeom prst="rect">
            <a:avLst/>
          </a:prstGeom>
          <a:noFill/>
          <a:ln w="9525">
            <a:noFill/>
            <a:miter lim="800000"/>
            <a:headEnd/>
            <a:tailEnd/>
          </a:ln>
        </p:spPr>
        <p:txBody>
          <a:bodyPr>
            <a:spAutoFit/>
          </a:bodyPr>
          <a:lstStyle/>
          <a:p>
            <a:pPr algn="ctr" rtl="1">
              <a:spcBef>
                <a:spcPct val="50000"/>
              </a:spcBef>
              <a:defRPr/>
            </a:pPr>
            <a:r>
              <a:rPr lang="en-US" sz="1400">
                <a:solidFill>
                  <a:schemeClr val="tx2">
                    <a:lumMod val="95000"/>
                    <a:lumOff val="5000"/>
                  </a:schemeClr>
                </a:solidFill>
                <a:latin typeface="Arial Black" pitchFamily="34" charset="0"/>
                <a:cs typeface="Arial" pitchFamily="34" charset="0"/>
              </a:rPr>
              <a:t>E-Government</a:t>
            </a:r>
          </a:p>
        </p:txBody>
      </p:sp>
      <p:sp>
        <p:nvSpPr>
          <p:cNvPr id="9" name="Text Box 7"/>
          <p:cNvSpPr txBox="1">
            <a:spLocks noChangeArrowheads="1"/>
          </p:cNvSpPr>
          <p:nvPr/>
        </p:nvSpPr>
        <p:spPr bwMode="auto">
          <a:xfrm>
            <a:off x="1362075" y="6121400"/>
            <a:ext cx="6192838" cy="307975"/>
          </a:xfrm>
          <a:prstGeom prst="rect">
            <a:avLst/>
          </a:prstGeom>
          <a:noFill/>
          <a:ln w="9525" algn="ctr">
            <a:noFill/>
            <a:miter lim="800000"/>
            <a:headEnd/>
            <a:tailEnd/>
          </a:ln>
        </p:spPr>
        <p:txBody>
          <a:bodyPr>
            <a:spAutoFit/>
          </a:bodyPr>
          <a:lstStyle/>
          <a:p>
            <a:pPr algn="ctr" rtl="1">
              <a:spcBef>
                <a:spcPct val="50000"/>
              </a:spcBef>
              <a:defRPr/>
            </a:pPr>
            <a:r>
              <a:rPr lang="en-US" sz="1400">
                <a:solidFill>
                  <a:schemeClr val="tx2">
                    <a:lumMod val="95000"/>
                    <a:lumOff val="5000"/>
                  </a:schemeClr>
                </a:solidFill>
                <a:latin typeface="Arial Black" pitchFamily="34" charset="0"/>
                <a:cs typeface="Arial" pitchFamily="34" charset="0"/>
              </a:rPr>
              <a:t>Data Backup, Warehousing &amp; DRC Solutions</a:t>
            </a:r>
            <a:r>
              <a:rPr lang="ar-AE" sz="1400">
                <a:solidFill>
                  <a:schemeClr val="tx2">
                    <a:lumMod val="95000"/>
                    <a:lumOff val="5000"/>
                  </a:schemeClr>
                </a:solidFill>
                <a:latin typeface="Arial Black" pitchFamily="34" charset="0"/>
                <a:cs typeface="Arial" pitchFamily="34" charset="0"/>
              </a:rPr>
              <a:t> </a:t>
            </a:r>
            <a:endParaRPr lang="en-US" sz="1400">
              <a:solidFill>
                <a:schemeClr val="tx2">
                  <a:lumMod val="95000"/>
                  <a:lumOff val="5000"/>
                </a:schemeClr>
              </a:solidFill>
              <a:latin typeface="Arial Black" pitchFamily="34" charset="0"/>
              <a:cs typeface="Arial" pitchFamily="34" charset="0"/>
            </a:endParaRPr>
          </a:p>
        </p:txBody>
      </p:sp>
      <p:sp>
        <p:nvSpPr>
          <p:cNvPr id="10" name="Text Box 8"/>
          <p:cNvSpPr txBox="1">
            <a:spLocks noChangeArrowheads="1"/>
          </p:cNvSpPr>
          <p:nvPr/>
        </p:nvSpPr>
        <p:spPr bwMode="auto">
          <a:xfrm rot="16200000">
            <a:off x="-1816894" y="3267869"/>
            <a:ext cx="5256213" cy="307975"/>
          </a:xfrm>
          <a:prstGeom prst="rect">
            <a:avLst/>
          </a:prstGeom>
          <a:noFill/>
          <a:ln w="9525">
            <a:noFill/>
            <a:miter lim="800000"/>
            <a:headEnd/>
            <a:tailEnd/>
          </a:ln>
        </p:spPr>
        <p:txBody>
          <a:bodyPr>
            <a:spAutoFit/>
          </a:bodyPr>
          <a:lstStyle/>
          <a:p>
            <a:pPr algn="ctr" rtl="1">
              <a:spcBef>
                <a:spcPct val="50000"/>
              </a:spcBef>
              <a:defRPr/>
            </a:pPr>
            <a:r>
              <a:rPr lang="en-US" sz="1400">
                <a:solidFill>
                  <a:schemeClr val="tx2">
                    <a:lumMod val="95000"/>
                    <a:lumOff val="5000"/>
                  </a:schemeClr>
                </a:solidFill>
                <a:latin typeface="Arial Black" pitchFamily="34" charset="0"/>
                <a:cs typeface="Arial" pitchFamily="34" charset="0"/>
              </a:rPr>
              <a:t>Outside world Web based</a:t>
            </a:r>
          </a:p>
        </p:txBody>
      </p:sp>
      <p:grpSp>
        <p:nvGrpSpPr>
          <p:cNvPr id="54280" name="Group 9"/>
          <p:cNvGrpSpPr>
            <a:grpSpLocks/>
          </p:cNvGrpSpPr>
          <p:nvPr/>
        </p:nvGrpSpPr>
        <p:grpSpPr bwMode="auto">
          <a:xfrm>
            <a:off x="3306763" y="2857500"/>
            <a:ext cx="2062162" cy="1584325"/>
            <a:chOff x="2200" y="1706"/>
            <a:chExt cx="1299" cy="998"/>
          </a:xfrm>
        </p:grpSpPr>
        <p:sp>
          <p:nvSpPr>
            <p:cNvPr id="12" name="Oval 10"/>
            <p:cNvSpPr>
              <a:spLocks noChangeArrowheads="1"/>
            </p:cNvSpPr>
            <p:nvPr/>
          </p:nvSpPr>
          <p:spPr bwMode="auto">
            <a:xfrm>
              <a:off x="2290" y="1706"/>
              <a:ext cx="1044" cy="998"/>
            </a:xfrm>
            <a:prstGeom prst="ellipse">
              <a:avLst/>
            </a:prstGeom>
            <a:solidFill>
              <a:srgbClr val="FFFFCC"/>
            </a:solidFill>
            <a:ln w="9525">
              <a:solidFill>
                <a:schemeClr val="tx1"/>
              </a:solidFill>
              <a:round/>
              <a:headEnd/>
              <a:tailEnd/>
            </a:ln>
          </p:spPr>
          <p:txBody>
            <a:bodyPr wrap="none" anchor="ctr"/>
            <a:lstStyle/>
            <a:p>
              <a:pPr algn="r" rtl="1">
                <a:defRPr/>
              </a:pPr>
              <a:endParaRPr lang="ar-AE" sz="1600">
                <a:solidFill>
                  <a:schemeClr val="tx2">
                    <a:lumMod val="95000"/>
                    <a:lumOff val="5000"/>
                  </a:schemeClr>
                </a:solidFill>
                <a:latin typeface="Arial" pitchFamily="34" charset="0"/>
                <a:cs typeface="Arial" pitchFamily="34" charset="0"/>
              </a:endParaRPr>
            </a:p>
          </p:txBody>
        </p:sp>
        <p:sp>
          <p:nvSpPr>
            <p:cNvPr id="54296" name="Oval 11"/>
            <p:cNvSpPr>
              <a:spLocks noChangeArrowheads="1"/>
            </p:cNvSpPr>
            <p:nvPr/>
          </p:nvSpPr>
          <p:spPr bwMode="auto">
            <a:xfrm>
              <a:off x="2472" y="1888"/>
              <a:ext cx="692" cy="538"/>
            </a:xfrm>
            <a:prstGeom prst="ellipse">
              <a:avLst/>
            </a:prstGeom>
            <a:solidFill>
              <a:schemeClr val="hlink"/>
            </a:solidFill>
            <a:ln w="9525" algn="ctr">
              <a:solidFill>
                <a:srgbClr val="000000"/>
              </a:solidFill>
              <a:round/>
              <a:headEnd/>
              <a:tailEnd/>
            </a:ln>
          </p:spPr>
          <p:txBody>
            <a:bodyPr anchor="ctr"/>
            <a:lstStyle/>
            <a:p>
              <a:pPr algn="ctr" rtl="1"/>
              <a:r>
                <a:rPr lang="en-US" sz="2000" u="sng">
                  <a:solidFill>
                    <a:srgbClr val="800000"/>
                  </a:solidFill>
                  <a:latin typeface="Arial Black" pitchFamily="34" charset="0"/>
                </a:rPr>
                <a:t>CRS</a:t>
              </a:r>
            </a:p>
          </p:txBody>
        </p:sp>
        <p:sp>
          <p:nvSpPr>
            <p:cNvPr id="14" name="Text Box 12"/>
            <p:cNvSpPr txBox="1">
              <a:spLocks noChangeArrowheads="1"/>
            </p:cNvSpPr>
            <p:nvPr/>
          </p:nvSpPr>
          <p:spPr bwMode="auto">
            <a:xfrm rot="2297001" flipH="1">
              <a:off x="2200" y="2445"/>
              <a:ext cx="798" cy="165"/>
            </a:xfrm>
            <a:prstGeom prst="rect">
              <a:avLst/>
            </a:prstGeom>
            <a:noFill/>
            <a:ln w="9525">
              <a:noFill/>
              <a:miter lim="800000"/>
              <a:headEnd/>
              <a:tailEnd/>
            </a:ln>
          </p:spPr>
          <p:txBody>
            <a:bodyPr>
              <a:spAutoFit/>
            </a:bodyPr>
            <a:lstStyle/>
            <a:p>
              <a:pPr algn="ctr" rtl="1">
                <a:defRPr/>
              </a:pPr>
              <a:r>
                <a:rPr lang="en-US" sz="1100" b="1" dirty="0">
                  <a:solidFill>
                    <a:schemeClr val="tx2">
                      <a:lumMod val="95000"/>
                      <a:lumOff val="5000"/>
                    </a:schemeClr>
                  </a:solidFill>
                  <a:latin typeface="Arial" pitchFamily="34" charset="0"/>
                  <a:cs typeface="Arial" pitchFamily="34" charset="0"/>
                </a:rPr>
                <a:t>National ID No.</a:t>
              </a:r>
              <a:endParaRPr lang="en-US" sz="1100" dirty="0">
                <a:solidFill>
                  <a:schemeClr val="tx2">
                    <a:lumMod val="95000"/>
                    <a:lumOff val="5000"/>
                  </a:schemeClr>
                </a:solidFill>
                <a:latin typeface="Arial" pitchFamily="34" charset="0"/>
                <a:cs typeface="Arial" pitchFamily="34" charset="0"/>
              </a:endParaRPr>
            </a:p>
          </p:txBody>
        </p:sp>
        <p:sp>
          <p:nvSpPr>
            <p:cNvPr id="15" name="Text Box 13"/>
            <p:cNvSpPr txBox="1">
              <a:spLocks noChangeArrowheads="1"/>
            </p:cNvSpPr>
            <p:nvPr/>
          </p:nvSpPr>
          <p:spPr bwMode="auto">
            <a:xfrm rot="2548096" flipH="1">
              <a:off x="2699" y="1855"/>
              <a:ext cx="800" cy="165"/>
            </a:xfrm>
            <a:prstGeom prst="rect">
              <a:avLst/>
            </a:prstGeom>
            <a:noFill/>
            <a:ln w="9525">
              <a:noFill/>
              <a:miter lim="800000"/>
              <a:headEnd/>
              <a:tailEnd/>
            </a:ln>
          </p:spPr>
          <p:txBody>
            <a:bodyPr>
              <a:spAutoFit/>
            </a:bodyPr>
            <a:lstStyle/>
            <a:p>
              <a:pPr algn="ctr" rtl="1">
                <a:defRPr/>
              </a:pPr>
              <a:r>
                <a:rPr lang="en-US" sz="1100" b="1" dirty="0">
                  <a:solidFill>
                    <a:schemeClr val="tx2">
                      <a:lumMod val="95000"/>
                      <a:lumOff val="5000"/>
                    </a:schemeClr>
                  </a:solidFill>
                  <a:latin typeface="Arial" pitchFamily="34" charset="0"/>
                  <a:cs typeface="Arial" pitchFamily="34" charset="0"/>
                </a:rPr>
                <a:t>National ID No.</a:t>
              </a:r>
              <a:endParaRPr lang="en-US" sz="1100" dirty="0">
                <a:solidFill>
                  <a:schemeClr val="tx2">
                    <a:lumMod val="95000"/>
                    <a:lumOff val="5000"/>
                  </a:schemeClr>
                </a:solidFill>
                <a:latin typeface="Arial" pitchFamily="34" charset="0"/>
                <a:cs typeface="Arial" pitchFamily="34" charset="0"/>
              </a:endParaRPr>
            </a:p>
          </p:txBody>
        </p:sp>
      </p:grpSp>
      <p:sp>
        <p:nvSpPr>
          <p:cNvPr id="16" name="Text Box 16"/>
          <p:cNvSpPr txBox="1">
            <a:spLocks noChangeArrowheads="1"/>
          </p:cNvSpPr>
          <p:nvPr/>
        </p:nvSpPr>
        <p:spPr bwMode="auto">
          <a:xfrm>
            <a:off x="1290638" y="979488"/>
            <a:ext cx="6192837" cy="307975"/>
          </a:xfrm>
          <a:prstGeom prst="rect">
            <a:avLst/>
          </a:prstGeom>
          <a:noFill/>
          <a:ln w="9525">
            <a:noFill/>
            <a:miter lim="800000"/>
            <a:headEnd/>
            <a:tailEnd/>
          </a:ln>
        </p:spPr>
        <p:txBody>
          <a:bodyPr>
            <a:spAutoFit/>
          </a:bodyPr>
          <a:lstStyle/>
          <a:p>
            <a:pPr algn="ctr" rtl="1">
              <a:spcBef>
                <a:spcPct val="50000"/>
              </a:spcBef>
              <a:defRPr/>
            </a:pPr>
            <a:r>
              <a:rPr lang="en-US" sz="1400">
                <a:solidFill>
                  <a:schemeClr val="tx2">
                    <a:lumMod val="95000"/>
                    <a:lumOff val="5000"/>
                  </a:schemeClr>
                </a:solidFill>
                <a:latin typeface="Arial Black" pitchFamily="34" charset="0"/>
                <a:cs typeface="Arial" pitchFamily="34" charset="0"/>
              </a:rPr>
              <a:t>Other Applications and Systems</a:t>
            </a:r>
            <a:r>
              <a:rPr lang="ar-AE" sz="1400">
                <a:solidFill>
                  <a:schemeClr val="tx2">
                    <a:lumMod val="95000"/>
                    <a:lumOff val="5000"/>
                  </a:schemeClr>
                </a:solidFill>
                <a:latin typeface="Arial Black" pitchFamily="34" charset="0"/>
                <a:cs typeface="Arial" pitchFamily="34" charset="0"/>
              </a:rPr>
              <a:t> </a:t>
            </a:r>
            <a:endParaRPr lang="en-US" sz="1400">
              <a:solidFill>
                <a:schemeClr val="tx2">
                  <a:lumMod val="95000"/>
                  <a:lumOff val="5000"/>
                </a:schemeClr>
              </a:solidFill>
              <a:latin typeface="Arial Black" pitchFamily="34" charset="0"/>
              <a:cs typeface="Arial" pitchFamily="34" charset="0"/>
            </a:endParaRPr>
          </a:p>
        </p:txBody>
      </p:sp>
      <p:grpSp>
        <p:nvGrpSpPr>
          <p:cNvPr id="54282" name="Group 17"/>
          <p:cNvGrpSpPr>
            <a:grpSpLocks/>
          </p:cNvGrpSpPr>
          <p:nvPr/>
        </p:nvGrpSpPr>
        <p:grpSpPr bwMode="auto">
          <a:xfrm>
            <a:off x="1492250" y="2959100"/>
            <a:ext cx="1943100" cy="1231900"/>
            <a:chOff x="1021" y="1871"/>
            <a:chExt cx="1179" cy="630"/>
          </a:xfrm>
        </p:grpSpPr>
        <p:sp>
          <p:nvSpPr>
            <p:cNvPr id="54293" name="Text Box 18"/>
            <p:cNvSpPr txBox="1">
              <a:spLocks noChangeArrowheads="1"/>
            </p:cNvSpPr>
            <p:nvPr/>
          </p:nvSpPr>
          <p:spPr bwMode="auto">
            <a:xfrm>
              <a:off x="1021" y="1871"/>
              <a:ext cx="952" cy="630"/>
            </a:xfrm>
            <a:prstGeom prst="rect">
              <a:avLst/>
            </a:prstGeom>
            <a:solidFill>
              <a:schemeClr val="hlink"/>
            </a:solidFill>
            <a:ln w="9525" algn="ctr">
              <a:solidFill>
                <a:srgbClr val="000000"/>
              </a:solidFill>
              <a:miter lim="800000"/>
              <a:headEnd/>
              <a:tailEnd/>
            </a:ln>
          </p:spPr>
          <p:txBody>
            <a:bodyPr anchor="ctr">
              <a:spAutoFit/>
            </a:bodyPr>
            <a:lstStyle/>
            <a:p>
              <a:pPr algn="ctr" rtl="1"/>
              <a:r>
                <a:rPr lang="en-ZA" sz="1400">
                  <a:solidFill>
                    <a:srgbClr val="000066"/>
                  </a:solidFill>
                  <a:latin typeface="Arial Black" pitchFamily="34" charset="0"/>
                </a:rPr>
                <a:t>Automated Fingerprint Identification System </a:t>
              </a:r>
              <a:endParaRPr lang="ar-SA" sz="1400">
                <a:solidFill>
                  <a:srgbClr val="000066"/>
                </a:solidFill>
                <a:latin typeface="Arial Black" pitchFamily="34" charset="0"/>
              </a:endParaRPr>
            </a:p>
            <a:p>
              <a:pPr algn="ctr" rtl="1"/>
              <a:r>
                <a:rPr lang="en-ZA" sz="1400">
                  <a:solidFill>
                    <a:srgbClr val="800000"/>
                  </a:solidFill>
                  <a:latin typeface="Arial Black" pitchFamily="34" charset="0"/>
                </a:rPr>
                <a:t>(AFIS</a:t>
              </a:r>
              <a:r>
                <a:rPr lang="en-ZA">
                  <a:solidFill>
                    <a:srgbClr val="800000"/>
                  </a:solidFill>
                </a:rPr>
                <a:t>)</a:t>
              </a:r>
              <a:r>
                <a:rPr lang="en-US">
                  <a:solidFill>
                    <a:srgbClr val="800000"/>
                  </a:solidFill>
                </a:rPr>
                <a:t> </a:t>
              </a:r>
            </a:p>
          </p:txBody>
        </p:sp>
        <p:sp>
          <p:nvSpPr>
            <p:cNvPr id="19" name="AutoShape 19"/>
            <p:cNvSpPr>
              <a:spLocks noChangeArrowheads="1"/>
            </p:cNvSpPr>
            <p:nvPr/>
          </p:nvSpPr>
          <p:spPr bwMode="auto">
            <a:xfrm>
              <a:off x="1973" y="2205"/>
              <a:ext cx="227" cy="227"/>
            </a:xfrm>
            <a:prstGeom prst="leftRightArrow">
              <a:avLst>
                <a:gd name="adj1" fmla="val 50000"/>
                <a:gd name="adj2" fmla="val 20000"/>
              </a:avLst>
            </a:prstGeom>
            <a:solidFill>
              <a:srgbClr val="008080"/>
            </a:solidFill>
            <a:ln w="9525">
              <a:solidFill>
                <a:schemeClr val="tx1"/>
              </a:solidFill>
              <a:miter lim="800000"/>
              <a:headEnd/>
              <a:tailEnd/>
            </a:ln>
          </p:spPr>
          <p:txBody>
            <a:bodyPr wrap="none" anchor="ctr"/>
            <a:lstStyle/>
            <a:p>
              <a:pPr algn="r" rtl="1">
                <a:defRPr/>
              </a:pPr>
              <a:endParaRPr lang="ar-AE">
                <a:solidFill>
                  <a:schemeClr val="tx2">
                    <a:lumMod val="95000"/>
                    <a:lumOff val="5000"/>
                  </a:schemeClr>
                </a:solidFill>
                <a:latin typeface="Arial" pitchFamily="34" charset="0"/>
                <a:cs typeface="Arial" pitchFamily="34" charset="0"/>
              </a:endParaRPr>
            </a:p>
          </p:txBody>
        </p:sp>
      </p:grpSp>
      <p:grpSp>
        <p:nvGrpSpPr>
          <p:cNvPr id="54283" name="Group 20"/>
          <p:cNvGrpSpPr>
            <a:grpSpLocks/>
          </p:cNvGrpSpPr>
          <p:nvPr/>
        </p:nvGrpSpPr>
        <p:grpSpPr bwMode="auto">
          <a:xfrm>
            <a:off x="5137150" y="2973388"/>
            <a:ext cx="2244725" cy="1384300"/>
            <a:chOff x="3334" y="1880"/>
            <a:chExt cx="1294" cy="872"/>
          </a:xfrm>
        </p:grpSpPr>
        <p:sp>
          <p:nvSpPr>
            <p:cNvPr id="54291" name="Text Box 21"/>
            <p:cNvSpPr txBox="1">
              <a:spLocks noChangeArrowheads="1"/>
            </p:cNvSpPr>
            <p:nvPr/>
          </p:nvSpPr>
          <p:spPr bwMode="auto">
            <a:xfrm>
              <a:off x="3585" y="1880"/>
              <a:ext cx="1043" cy="872"/>
            </a:xfrm>
            <a:prstGeom prst="rect">
              <a:avLst/>
            </a:prstGeom>
            <a:solidFill>
              <a:schemeClr val="hlink"/>
            </a:solidFill>
            <a:ln w="9525" algn="ctr">
              <a:solidFill>
                <a:srgbClr val="000000"/>
              </a:solidFill>
              <a:miter lim="800000"/>
              <a:headEnd/>
              <a:tailEnd/>
            </a:ln>
          </p:spPr>
          <p:txBody>
            <a:bodyPr anchor="ctr"/>
            <a:lstStyle/>
            <a:p>
              <a:pPr algn="ctr" rtl="1"/>
              <a:r>
                <a:rPr lang="en-ZA" sz="1600">
                  <a:solidFill>
                    <a:srgbClr val="000066"/>
                  </a:solidFill>
                  <a:latin typeface="Arial Black" pitchFamily="34" charset="0"/>
                </a:rPr>
                <a:t>E-Passport </a:t>
              </a:r>
            </a:p>
            <a:p>
              <a:pPr algn="ctr" rtl="1"/>
              <a:r>
                <a:rPr lang="en-ZA" sz="1600">
                  <a:solidFill>
                    <a:srgbClr val="002060"/>
                  </a:solidFill>
                  <a:latin typeface="Arial Black" pitchFamily="34" charset="0"/>
                </a:rPr>
                <a:t>System </a:t>
              </a:r>
              <a:r>
                <a:rPr lang="en-US" sz="1600">
                  <a:solidFill>
                    <a:srgbClr val="800000"/>
                  </a:solidFill>
                  <a:latin typeface="Arial Black" pitchFamily="34" charset="0"/>
                </a:rPr>
                <a:t> </a:t>
              </a:r>
            </a:p>
          </p:txBody>
        </p:sp>
        <p:sp>
          <p:nvSpPr>
            <p:cNvPr id="22" name="AutoShape 22"/>
            <p:cNvSpPr>
              <a:spLocks noChangeArrowheads="1"/>
            </p:cNvSpPr>
            <p:nvPr/>
          </p:nvSpPr>
          <p:spPr bwMode="auto">
            <a:xfrm>
              <a:off x="3334" y="2205"/>
              <a:ext cx="226" cy="227"/>
            </a:xfrm>
            <a:prstGeom prst="leftRightArrow">
              <a:avLst>
                <a:gd name="adj1" fmla="val 50000"/>
                <a:gd name="adj2" fmla="val 20000"/>
              </a:avLst>
            </a:prstGeom>
            <a:solidFill>
              <a:srgbClr val="008080"/>
            </a:solidFill>
            <a:ln w="9525">
              <a:solidFill>
                <a:schemeClr val="tx1"/>
              </a:solidFill>
              <a:miter lim="800000"/>
              <a:headEnd/>
              <a:tailEnd/>
            </a:ln>
          </p:spPr>
          <p:txBody>
            <a:bodyPr wrap="none" anchor="ctr"/>
            <a:lstStyle/>
            <a:p>
              <a:pPr algn="r" rtl="1">
                <a:defRPr/>
              </a:pPr>
              <a:endParaRPr lang="ar-AE" sz="1600">
                <a:solidFill>
                  <a:schemeClr val="tx2">
                    <a:lumMod val="95000"/>
                    <a:lumOff val="5000"/>
                  </a:schemeClr>
                </a:solidFill>
                <a:latin typeface="Arial" pitchFamily="34" charset="0"/>
                <a:cs typeface="Arial" pitchFamily="34" charset="0"/>
              </a:endParaRPr>
            </a:p>
          </p:txBody>
        </p:sp>
      </p:grpSp>
      <p:grpSp>
        <p:nvGrpSpPr>
          <p:cNvPr id="54284" name="Group 23"/>
          <p:cNvGrpSpPr>
            <a:grpSpLocks/>
          </p:cNvGrpSpPr>
          <p:nvPr/>
        </p:nvGrpSpPr>
        <p:grpSpPr bwMode="auto">
          <a:xfrm>
            <a:off x="2586038" y="4492625"/>
            <a:ext cx="3060700" cy="1020763"/>
            <a:chOff x="1768" y="2886"/>
            <a:chExt cx="1928" cy="563"/>
          </a:xfrm>
        </p:grpSpPr>
        <p:sp>
          <p:nvSpPr>
            <p:cNvPr id="24" name="Text Box 24"/>
            <p:cNvSpPr txBox="1">
              <a:spLocks noChangeArrowheads="1"/>
            </p:cNvSpPr>
            <p:nvPr/>
          </p:nvSpPr>
          <p:spPr bwMode="auto">
            <a:xfrm>
              <a:off x="1768" y="3127"/>
              <a:ext cx="1928" cy="322"/>
            </a:xfrm>
            <a:prstGeom prst="rect">
              <a:avLst/>
            </a:prstGeom>
            <a:solidFill>
              <a:schemeClr val="hlink"/>
            </a:solidFill>
            <a:ln w="9525" algn="ctr">
              <a:solidFill>
                <a:srgbClr val="000000"/>
              </a:solidFill>
              <a:miter lim="800000"/>
              <a:headEnd/>
              <a:tailEnd/>
            </a:ln>
          </p:spPr>
          <p:txBody>
            <a:bodyPr anchor="ctr">
              <a:spAutoFit/>
            </a:bodyPr>
            <a:lstStyle/>
            <a:p>
              <a:pPr algn="ctr" rtl="1">
                <a:defRPr/>
              </a:pPr>
              <a:r>
                <a:rPr lang="en-US" sz="1600" dirty="0">
                  <a:solidFill>
                    <a:schemeClr val="accent1">
                      <a:lumMod val="10000"/>
                    </a:schemeClr>
                  </a:solidFill>
                  <a:latin typeface="Arial" pitchFamily="34" charset="0"/>
                  <a:cs typeface="Arial" pitchFamily="34" charset="0"/>
                </a:rPr>
                <a:t>Other MoI Applications and Services</a:t>
              </a:r>
            </a:p>
          </p:txBody>
        </p:sp>
        <p:sp>
          <p:nvSpPr>
            <p:cNvPr id="25" name="AutoShape 25"/>
            <p:cNvSpPr>
              <a:spLocks noChangeArrowheads="1"/>
            </p:cNvSpPr>
            <p:nvPr/>
          </p:nvSpPr>
          <p:spPr bwMode="auto">
            <a:xfrm>
              <a:off x="2698" y="2886"/>
              <a:ext cx="227" cy="227"/>
            </a:xfrm>
            <a:prstGeom prst="upDownArrow">
              <a:avLst>
                <a:gd name="adj1" fmla="val 50000"/>
                <a:gd name="adj2" fmla="val 20000"/>
              </a:avLst>
            </a:prstGeom>
            <a:solidFill>
              <a:srgbClr val="008080"/>
            </a:solidFill>
            <a:ln w="9525" algn="ctr">
              <a:solidFill>
                <a:schemeClr val="tx1"/>
              </a:solidFill>
              <a:miter lim="800000"/>
              <a:headEnd/>
              <a:tailEnd/>
            </a:ln>
          </p:spPr>
          <p:txBody>
            <a:bodyPr wrap="none" anchor="ctr"/>
            <a:lstStyle/>
            <a:p>
              <a:pPr algn="r" rtl="1">
                <a:defRPr/>
              </a:pPr>
              <a:endParaRPr lang="ar-AE" sz="1600">
                <a:solidFill>
                  <a:schemeClr val="tx2">
                    <a:lumMod val="95000"/>
                    <a:lumOff val="5000"/>
                  </a:schemeClr>
                </a:solidFill>
                <a:latin typeface="Arial" pitchFamily="34" charset="0"/>
                <a:cs typeface="Arial" pitchFamily="34" charset="0"/>
              </a:endParaRPr>
            </a:p>
          </p:txBody>
        </p:sp>
      </p:grpSp>
      <p:grpSp>
        <p:nvGrpSpPr>
          <p:cNvPr id="54285" name="Group 26"/>
          <p:cNvGrpSpPr>
            <a:grpSpLocks/>
          </p:cNvGrpSpPr>
          <p:nvPr/>
        </p:nvGrpSpPr>
        <p:grpSpPr bwMode="auto">
          <a:xfrm>
            <a:off x="1806575" y="1604963"/>
            <a:ext cx="5040313" cy="1223962"/>
            <a:chOff x="1202" y="1033"/>
            <a:chExt cx="3175" cy="719"/>
          </a:xfrm>
        </p:grpSpPr>
        <p:sp>
          <p:nvSpPr>
            <p:cNvPr id="54286" name="Text Box 27"/>
            <p:cNvSpPr txBox="1">
              <a:spLocks noChangeArrowheads="1"/>
            </p:cNvSpPr>
            <p:nvPr/>
          </p:nvSpPr>
          <p:spPr bwMode="auto">
            <a:xfrm>
              <a:off x="1202" y="1305"/>
              <a:ext cx="3175" cy="199"/>
            </a:xfrm>
            <a:prstGeom prst="rect">
              <a:avLst/>
            </a:prstGeom>
            <a:solidFill>
              <a:schemeClr val="hlink"/>
            </a:solidFill>
            <a:ln w="9525" algn="ctr">
              <a:solidFill>
                <a:srgbClr val="000000"/>
              </a:solidFill>
              <a:miter lim="800000"/>
              <a:headEnd/>
              <a:tailEnd/>
            </a:ln>
          </p:spPr>
          <p:txBody>
            <a:bodyPr anchor="ctr">
              <a:spAutoFit/>
            </a:bodyPr>
            <a:lstStyle/>
            <a:p>
              <a:pPr algn="ctr" rtl="1"/>
              <a:r>
                <a:rPr lang="en-ZA" sz="1200">
                  <a:solidFill>
                    <a:srgbClr val="000066"/>
                  </a:solidFill>
                  <a:latin typeface="Arial Black" pitchFamily="34" charset="0"/>
                </a:rPr>
                <a:t>National Identity Card System </a:t>
              </a:r>
              <a:r>
                <a:rPr lang="en-ZA" sz="1200">
                  <a:solidFill>
                    <a:srgbClr val="800000"/>
                  </a:solidFill>
                  <a:latin typeface="Arial Black" pitchFamily="34" charset="0"/>
                </a:rPr>
                <a:t>(NIDS)</a:t>
              </a:r>
              <a:r>
                <a:rPr lang="en-US" sz="1600">
                  <a:solidFill>
                    <a:srgbClr val="800000"/>
                  </a:solidFill>
                  <a:latin typeface="Arial Black" pitchFamily="34" charset="0"/>
                </a:rPr>
                <a:t> </a:t>
              </a:r>
            </a:p>
          </p:txBody>
        </p:sp>
        <p:sp>
          <p:nvSpPr>
            <p:cNvPr id="54287" name="Text Box 28"/>
            <p:cNvSpPr txBox="1">
              <a:spLocks noChangeArrowheads="1"/>
            </p:cNvSpPr>
            <p:nvPr/>
          </p:nvSpPr>
          <p:spPr bwMode="auto">
            <a:xfrm>
              <a:off x="1202" y="1033"/>
              <a:ext cx="3175" cy="163"/>
            </a:xfrm>
            <a:prstGeom prst="rect">
              <a:avLst/>
            </a:prstGeom>
            <a:solidFill>
              <a:schemeClr val="hlink"/>
            </a:solidFill>
            <a:ln w="9525" algn="ctr">
              <a:solidFill>
                <a:srgbClr val="000000"/>
              </a:solidFill>
              <a:miter lim="800000"/>
              <a:headEnd/>
              <a:tailEnd/>
            </a:ln>
          </p:spPr>
          <p:txBody>
            <a:bodyPr anchor="ctr">
              <a:spAutoFit/>
            </a:bodyPr>
            <a:lstStyle/>
            <a:p>
              <a:pPr algn="ctr" rtl="1"/>
              <a:r>
                <a:rPr lang="en-ZA" sz="1200">
                  <a:solidFill>
                    <a:srgbClr val="000066"/>
                  </a:solidFill>
                  <a:latin typeface="Arial Black" pitchFamily="34" charset="0"/>
                </a:rPr>
                <a:t>Automated Border Control System (</a:t>
              </a:r>
              <a:r>
                <a:rPr lang="en-ZA" sz="1200">
                  <a:solidFill>
                    <a:srgbClr val="800000"/>
                  </a:solidFill>
                  <a:latin typeface="Arial Black" pitchFamily="34" charset="0"/>
                </a:rPr>
                <a:t>ABCS) </a:t>
              </a:r>
              <a:endParaRPr lang="en-US" sz="1600">
                <a:solidFill>
                  <a:srgbClr val="800000"/>
                </a:solidFill>
                <a:latin typeface="Arial Black" pitchFamily="34" charset="0"/>
              </a:endParaRPr>
            </a:p>
          </p:txBody>
        </p:sp>
        <p:sp>
          <p:nvSpPr>
            <p:cNvPr id="29" name="AutoShape 29"/>
            <p:cNvSpPr>
              <a:spLocks noChangeArrowheads="1"/>
            </p:cNvSpPr>
            <p:nvPr/>
          </p:nvSpPr>
          <p:spPr bwMode="auto">
            <a:xfrm>
              <a:off x="2653" y="1525"/>
              <a:ext cx="227" cy="227"/>
            </a:xfrm>
            <a:prstGeom prst="upDownArrow">
              <a:avLst>
                <a:gd name="adj1" fmla="val 50000"/>
                <a:gd name="adj2" fmla="val 20000"/>
              </a:avLst>
            </a:prstGeom>
            <a:solidFill>
              <a:srgbClr val="008080"/>
            </a:solidFill>
            <a:ln w="9525">
              <a:solidFill>
                <a:schemeClr val="tx1"/>
              </a:solidFill>
              <a:miter lim="800000"/>
              <a:headEnd/>
              <a:tailEnd/>
            </a:ln>
          </p:spPr>
          <p:txBody>
            <a:bodyPr wrap="none" anchor="ctr"/>
            <a:lstStyle/>
            <a:p>
              <a:pPr algn="r" rtl="1">
                <a:defRPr/>
              </a:pPr>
              <a:endParaRPr lang="ar-AE" sz="1600">
                <a:solidFill>
                  <a:schemeClr val="tx2">
                    <a:lumMod val="95000"/>
                    <a:lumOff val="5000"/>
                  </a:schemeClr>
                </a:solidFill>
                <a:latin typeface="Arial" pitchFamily="34" charset="0"/>
                <a:cs typeface="Arial" pitchFamily="34" charset="0"/>
              </a:endParaRPr>
            </a:p>
          </p:txBody>
        </p:sp>
      </p:grpSp>
    </p:spTree>
  </p:cSld>
  <p:clrMapOvr>
    <a:masterClrMapping/>
  </p:clrMapOvr>
  <p:transition advClick="0" advTm="1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714375" y="214313"/>
            <a:ext cx="4635500" cy="369887"/>
          </a:xfrm>
          <a:prstGeom prst="rect">
            <a:avLst/>
          </a:prstGeom>
          <a:noFill/>
          <a:ln w="9525">
            <a:noFill/>
            <a:miter lim="800000"/>
            <a:headEnd/>
            <a:tailEnd/>
          </a:ln>
        </p:spPr>
        <p:txBody>
          <a:bodyPr>
            <a:spAutoFit/>
          </a:bodyPr>
          <a:lstStyle/>
          <a:p>
            <a:pPr marL="838200" indent="-838200">
              <a:lnSpc>
                <a:spcPct val="90000"/>
              </a:lnSpc>
            </a:pPr>
            <a:r>
              <a:rPr lang="en-US" sz="2000">
                <a:solidFill>
                  <a:srgbClr val="000066"/>
                </a:solidFill>
                <a:latin typeface="Arial Black" pitchFamily="34" charset="0"/>
                <a:ea typeface="Calibri" pitchFamily="34" charset="0"/>
                <a:cs typeface="ArialMT"/>
              </a:rPr>
              <a:t>The Civil Registration System</a:t>
            </a:r>
            <a:endParaRPr lang="en-US" sz="2000">
              <a:solidFill>
                <a:srgbClr val="000066"/>
              </a:solidFill>
              <a:latin typeface="Arial MT Black"/>
              <a:ea typeface="Calibri" pitchFamily="34" charset="0"/>
              <a:cs typeface="ArialMT"/>
            </a:endParaRPr>
          </a:p>
        </p:txBody>
      </p:sp>
      <p:sp>
        <p:nvSpPr>
          <p:cNvPr id="50180" name="Slide Number Placeholder 4"/>
          <p:cNvSpPr txBox="1">
            <a:spLocks noGrp="1"/>
          </p:cNvSpPr>
          <p:nvPr/>
        </p:nvSpPr>
        <p:spPr bwMode="auto">
          <a:xfrm>
            <a:off x="6588125" y="6481763"/>
            <a:ext cx="2133600" cy="476250"/>
          </a:xfrm>
          <a:prstGeom prst="rect">
            <a:avLst/>
          </a:prstGeom>
          <a:noFill/>
          <a:ln w="9525">
            <a:noFill/>
            <a:miter lim="800000"/>
            <a:headEnd/>
            <a:tailEnd/>
          </a:ln>
        </p:spPr>
        <p:txBody>
          <a:bodyPr/>
          <a:lstStyle/>
          <a:p>
            <a:pPr algn="r" rtl="1"/>
            <a:fld id="{A0C610ED-A3CD-4E8B-AF6A-1A05463871F5}" type="slidenum">
              <a:rPr lang="en-GB" sz="1400" b="1"/>
              <a:pPr algn="r" rtl="1"/>
              <a:t>9</a:t>
            </a:fld>
            <a:endParaRPr lang="en-GB" sz="1400" b="1"/>
          </a:p>
        </p:txBody>
      </p:sp>
      <p:pic>
        <p:nvPicPr>
          <p:cNvPr id="409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9512" y="764704"/>
            <a:ext cx="8712968" cy="5955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med">
    <p:pull dir="ld"/>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26363</TotalTime>
  <Words>1292</Words>
  <Application>Microsoft Office PowerPoint</Application>
  <PresentationFormat>On-screen Show (4:3)</PresentationFormat>
  <Paragraphs>186</Paragraphs>
  <Slides>27</Slides>
  <Notes>27</Notes>
  <HiddenSlides>0</HiddenSlides>
  <MMClips>2</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alshamal islamic bank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adminstrator</dc:creator>
  <cp:lastModifiedBy>Haj</cp:lastModifiedBy>
  <cp:revision>537</cp:revision>
  <cp:lastPrinted>2018-03-06T08:56:17Z</cp:lastPrinted>
  <dcterms:created xsi:type="dcterms:W3CDTF">2004-09-26T09:11:42Z</dcterms:created>
  <dcterms:modified xsi:type="dcterms:W3CDTF">2018-03-19T18:49:42Z</dcterms:modified>
</cp:coreProperties>
</file>