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61" r:id="rId3"/>
    <p:sldId id="363" r:id="rId4"/>
    <p:sldId id="358" r:id="rId5"/>
    <p:sldId id="365" r:id="rId6"/>
    <p:sldId id="276" r:id="rId7"/>
    <p:sldId id="366" r:id="rId8"/>
    <p:sldId id="349" r:id="rId9"/>
    <p:sldId id="260" r:id="rId10"/>
    <p:sldId id="354" r:id="rId11"/>
    <p:sldId id="368" r:id="rId12"/>
    <p:sldId id="275" r:id="rId13"/>
    <p:sldId id="364" r:id="rId14"/>
    <p:sldId id="372" r:id="rId15"/>
    <p:sldId id="273" r:id="rId16"/>
  </p:sldIdLst>
  <p:sldSz cx="16200438" cy="10799763"/>
  <p:notesSz cx="6950075" cy="9236075"/>
  <p:defaultTextStyle>
    <a:defPPr>
      <a:defRPr lang="en-US"/>
    </a:defPPr>
    <a:lvl1pPr marL="0" algn="l" defTabSz="1295979" rtl="0" eaLnBrk="1" latinLnBrk="0" hangingPunct="1">
      <a:defRPr sz="2551" kern="1200">
        <a:solidFill>
          <a:schemeClr val="tx1"/>
        </a:solidFill>
        <a:latin typeface="+mn-lt"/>
        <a:ea typeface="+mn-ea"/>
        <a:cs typeface="+mn-cs"/>
      </a:defRPr>
    </a:lvl1pPr>
    <a:lvl2pPr marL="647990" algn="l" defTabSz="1295979" rtl="0" eaLnBrk="1" latinLnBrk="0" hangingPunct="1">
      <a:defRPr sz="2551" kern="1200">
        <a:solidFill>
          <a:schemeClr val="tx1"/>
        </a:solidFill>
        <a:latin typeface="+mn-lt"/>
        <a:ea typeface="+mn-ea"/>
        <a:cs typeface="+mn-cs"/>
      </a:defRPr>
    </a:lvl2pPr>
    <a:lvl3pPr marL="1295979" algn="l" defTabSz="1295979" rtl="0" eaLnBrk="1" latinLnBrk="0" hangingPunct="1">
      <a:defRPr sz="2551" kern="1200">
        <a:solidFill>
          <a:schemeClr val="tx1"/>
        </a:solidFill>
        <a:latin typeface="+mn-lt"/>
        <a:ea typeface="+mn-ea"/>
        <a:cs typeface="+mn-cs"/>
      </a:defRPr>
    </a:lvl3pPr>
    <a:lvl4pPr marL="1943969" algn="l" defTabSz="1295979" rtl="0" eaLnBrk="1" latinLnBrk="0" hangingPunct="1">
      <a:defRPr sz="2551" kern="1200">
        <a:solidFill>
          <a:schemeClr val="tx1"/>
        </a:solidFill>
        <a:latin typeface="+mn-lt"/>
        <a:ea typeface="+mn-ea"/>
        <a:cs typeface="+mn-cs"/>
      </a:defRPr>
    </a:lvl4pPr>
    <a:lvl5pPr marL="2591958" algn="l" defTabSz="1295979" rtl="0" eaLnBrk="1" latinLnBrk="0" hangingPunct="1">
      <a:defRPr sz="2551" kern="1200">
        <a:solidFill>
          <a:schemeClr val="tx1"/>
        </a:solidFill>
        <a:latin typeface="+mn-lt"/>
        <a:ea typeface="+mn-ea"/>
        <a:cs typeface="+mn-cs"/>
      </a:defRPr>
    </a:lvl5pPr>
    <a:lvl6pPr marL="3239948" algn="l" defTabSz="1295979" rtl="0" eaLnBrk="1" latinLnBrk="0" hangingPunct="1">
      <a:defRPr sz="2551" kern="1200">
        <a:solidFill>
          <a:schemeClr val="tx1"/>
        </a:solidFill>
        <a:latin typeface="+mn-lt"/>
        <a:ea typeface="+mn-ea"/>
        <a:cs typeface="+mn-cs"/>
      </a:defRPr>
    </a:lvl6pPr>
    <a:lvl7pPr marL="3887937" algn="l" defTabSz="1295979" rtl="0" eaLnBrk="1" latinLnBrk="0" hangingPunct="1">
      <a:defRPr sz="2551" kern="1200">
        <a:solidFill>
          <a:schemeClr val="tx1"/>
        </a:solidFill>
        <a:latin typeface="+mn-lt"/>
        <a:ea typeface="+mn-ea"/>
        <a:cs typeface="+mn-cs"/>
      </a:defRPr>
    </a:lvl7pPr>
    <a:lvl8pPr marL="4535927" algn="l" defTabSz="1295979" rtl="0" eaLnBrk="1" latinLnBrk="0" hangingPunct="1">
      <a:defRPr sz="2551" kern="1200">
        <a:solidFill>
          <a:schemeClr val="tx1"/>
        </a:solidFill>
        <a:latin typeface="+mn-lt"/>
        <a:ea typeface="+mn-ea"/>
        <a:cs typeface="+mn-cs"/>
      </a:defRPr>
    </a:lvl8pPr>
    <a:lvl9pPr marL="5183916" algn="l" defTabSz="1295979" rtl="0" eaLnBrk="1" latinLnBrk="0" hangingPunct="1">
      <a:defRPr sz="25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C9C"/>
    <a:srgbClr val="D2DEEF"/>
    <a:srgbClr val="F99607"/>
    <a:srgbClr val="515349"/>
    <a:srgbClr val="111B1C"/>
    <a:srgbClr val="577CBE"/>
    <a:srgbClr val="08F917"/>
    <a:srgbClr val="EBF9FC"/>
    <a:srgbClr val="C6B998"/>
    <a:srgbClr val="5D5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3" d="100"/>
          <a:sy n="43" d="100"/>
        </p:scale>
        <p:origin x="84" y="972"/>
      </p:cViewPr>
      <p:guideLst/>
    </p:cSldViewPr>
  </p:slideViewPr>
  <p:notesTextViewPr>
    <p:cViewPr>
      <p:scale>
        <a:sx n="1" d="1"/>
        <a:sy n="1" d="1"/>
      </p:scale>
      <p:origin x="0" y="0"/>
    </p:cViewPr>
  </p:notesTextViewPr>
  <p:sorterViewPr>
    <p:cViewPr>
      <p:scale>
        <a:sx n="100" d="100"/>
        <a:sy n="100" d="100"/>
      </p:scale>
      <p:origin x="0" y="-15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21F0A-FA6F-4481-8385-F781231989AE}"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FA9802F6-9315-47F0-A6D4-6B425C422FD7}">
      <dgm:prSet phldrT="[Text]" custT="1"/>
      <dgm:spPr/>
      <dgm:t>
        <a:bodyPr/>
        <a:lstStyle/>
        <a:p>
          <a:pPr marL="0" indent="0">
            <a:tabLst/>
          </a:pPr>
          <a:r>
            <a:rPr lang="en-US" sz="2800" b="1" kern="1200" dirty="0">
              <a:solidFill>
                <a:schemeClr val="bg1"/>
              </a:solidFill>
              <a:latin typeface="Berlin Sans FB Demi" panose="020E0802020502020306" pitchFamily="34" charset="0"/>
              <a:ea typeface="Cambria Math" panose="02040503050406030204" pitchFamily="18" charset="0"/>
              <a:cs typeface="GE SS Text Bold" panose="020A0503020102020204" pitchFamily="18" charset="-78"/>
            </a:rPr>
            <a:t>Aggregate GCC Indicators</a:t>
          </a:r>
        </a:p>
      </dgm:t>
    </dgm:pt>
    <dgm:pt modelId="{FAF7359B-0B16-4FC7-9F0C-15B9A3498DD5}" type="parTrans" cxnId="{31740B5C-0C24-4D76-ACB8-24CAFD54B6C2}">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5A336E7E-7583-41C6-B6A2-5FF7489711DE}" type="sibTrans" cxnId="{31740B5C-0C24-4D76-ACB8-24CAFD54B6C2}">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97C295D1-8E96-49E5-9F89-4B77054FF562}">
      <dgm:prSet phldrT="[Text]" custT="1"/>
      <dgm:spPr>
        <a:solidFill>
          <a:schemeClr val="accent2">
            <a:lumMod val="60000"/>
            <a:lumOff val="40000"/>
          </a:schemeClr>
        </a:solidFill>
      </dgm:spPr>
      <dgm:t>
        <a:bodyPr/>
        <a:lstStyle/>
        <a:p>
          <a:endParaRPr lang="en-US" sz="1800" dirty="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EFFA5787-C815-4C0E-B239-55A191B69E76}" type="parTrans" cxnId="{C3B3915C-8B56-412C-AB0B-E41C7C1042F5}">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413BA533-2801-4C6D-BD8E-247EF75B2433}" type="sibTrans" cxnId="{C3B3915C-8B56-412C-AB0B-E41C7C1042F5}">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05E617B1-AD38-4309-BE1C-0B7A68B2B009}">
      <dgm:prSet phldrT="[Text]" custT="1"/>
      <dgm:spPr/>
      <dgm:t>
        <a:bodyPr/>
        <a:lstStyle/>
        <a:p>
          <a:r>
            <a:rPr lang="en-US" sz="3200" dirty="0">
              <a:latin typeface="Footlight MT Light" panose="0204060206030A020304" pitchFamily="18" charset="0"/>
              <a:ea typeface="GE SS Text Bold" panose="020A0503020102020204" pitchFamily="18" charset="-78"/>
              <a:cs typeface="GE SS Text Bold" panose="020A0503020102020204" pitchFamily="18" charset="-78"/>
            </a:rPr>
            <a:t>ensured that data were collected in all countries using the Same mechanism and method</a:t>
          </a:r>
        </a:p>
      </dgm:t>
    </dgm:pt>
    <dgm:pt modelId="{0CF26970-0887-477F-A023-59CA1396C102}" type="parTrans" cxnId="{682C404C-94D1-4ABF-B9FE-110A403A9AD7}">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D5E706CF-A726-4E68-9D3E-D4F446756713}" type="sibTrans" cxnId="{682C404C-94D1-4ABF-B9FE-110A403A9AD7}">
      <dgm:prSet/>
      <dgm:spPr/>
      <dgm:t>
        <a:bodyPr/>
        <a:lstStyle/>
        <a:p>
          <a:endParaRPr lang="en-US" sz="2800">
            <a:latin typeface="GE SS Text Bold" panose="020A0503020102020204" pitchFamily="18" charset="-78"/>
            <a:ea typeface="GE SS Text Bold" panose="020A0503020102020204" pitchFamily="18" charset="-78"/>
            <a:cs typeface="GE SS Text Bold" panose="020A0503020102020204" pitchFamily="18" charset="-78"/>
          </a:endParaRPr>
        </a:p>
      </dgm:t>
    </dgm:pt>
    <dgm:pt modelId="{5C4E63B6-CD4B-4DE8-80EE-E083F346A1C5}" type="pres">
      <dgm:prSet presAssocID="{2A121F0A-FA6F-4481-8385-F781231989AE}" presName="Name0" presStyleCnt="0">
        <dgm:presLayoutVars>
          <dgm:chMax val="7"/>
          <dgm:resizeHandles val="exact"/>
        </dgm:presLayoutVars>
      </dgm:prSet>
      <dgm:spPr/>
    </dgm:pt>
    <dgm:pt modelId="{E3EB8B76-E63C-436C-A57F-9ED54D12AFAA}" type="pres">
      <dgm:prSet presAssocID="{2A121F0A-FA6F-4481-8385-F781231989AE}" presName="comp1" presStyleCnt="0"/>
      <dgm:spPr/>
    </dgm:pt>
    <dgm:pt modelId="{379DCBD8-93F6-4730-8249-AF30F6D96D9F}" type="pres">
      <dgm:prSet presAssocID="{2A121F0A-FA6F-4481-8385-F781231989AE}" presName="circle1" presStyleLbl="node1" presStyleIdx="0" presStyleCnt="3" custScaleX="130236" custLinFactNeighborX="132" custLinFactNeighborY="2646"/>
      <dgm:spPr/>
    </dgm:pt>
    <dgm:pt modelId="{B7F974FF-6A53-4A53-8B5C-36D46A03A991}" type="pres">
      <dgm:prSet presAssocID="{2A121F0A-FA6F-4481-8385-F781231989AE}" presName="c1text" presStyleLbl="node1" presStyleIdx="0" presStyleCnt="3">
        <dgm:presLayoutVars>
          <dgm:bulletEnabled val="1"/>
        </dgm:presLayoutVars>
      </dgm:prSet>
      <dgm:spPr/>
    </dgm:pt>
    <dgm:pt modelId="{997CA30E-2A49-49DB-A852-A79D66434653}" type="pres">
      <dgm:prSet presAssocID="{2A121F0A-FA6F-4481-8385-F781231989AE}" presName="comp2" presStyleCnt="0"/>
      <dgm:spPr/>
    </dgm:pt>
    <dgm:pt modelId="{8D779422-9321-4B17-B04A-54EC0B02EFC0}" type="pres">
      <dgm:prSet presAssocID="{2A121F0A-FA6F-4481-8385-F781231989AE}" presName="circle2" presStyleLbl="node1" presStyleIdx="1" presStyleCnt="3" custScaleX="164765" custScaleY="108751"/>
      <dgm:spPr/>
    </dgm:pt>
    <dgm:pt modelId="{6B0D59BF-E351-4BE7-81A9-AC6E77F06AF8}" type="pres">
      <dgm:prSet presAssocID="{2A121F0A-FA6F-4481-8385-F781231989AE}" presName="c2text" presStyleLbl="node1" presStyleIdx="1" presStyleCnt="3">
        <dgm:presLayoutVars>
          <dgm:bulletEnabled val="1"/>
        </dgm:presLayoutVars>
      </dgm:prSet>
      <dgm:spPr/>
    </dgm:pt>
    <dgm:pt modelId="{1CD1EDEF-823C-44B4-BD01-883FA5650A14}" type="pres">
      <dgm:prSet presAssocID="{2A121F0A-FA6F-4481-8385-F781231989AE}" presName="comp3" presStyleCnt="0"/>
      <dgm:spPr/>
    </dgm:pt>
    <dgm:pt modelId="{63172EA1-6AB9-4AB8-B62B-73A77C5B7C88}" type="pres">
      <dgm:prSet presAssocID="{2A121F0A-FA6F-4481-8385-F781231989AE}" presName="circle3" presStyleLbl="node1" presStyleIdx="2" presStyleCnt="3" custScaleX="156835" custScaleY="62674" custLinFactNeighborX="1290" custLinFactNeighborY="21098"/>
      <dgm:spPr/>
    </dgm:pt>
    <dgm:pt modelId="{893135F5-0979-4034-B13D-5375959F2CAF}" type="pres">
      <dgm:prSet presAssocID="{2A121F0A-FA6F-4481-8385-F781231989AE}" presName="c3text" presStyleLbl="node1" presStyleIdx="2" presStyleCnt="3">
        <dgm:presLayoutVars>
          <dgm:bulletEnabled val="1"/>
        </dgm:presLayoutVars>
      </dgm:prSet>
      <dgm:spPr/>
    </dgm:pt>
  </dgm:ptLst>
  <dgm:cxnLst>
    <dgm:cxn modelId="{CABE2F05-F78C-432B-BF10-933719A0B7B2}" type="presOf" srcId="{FA9802F6-9315-47F0-A6D4-6B425C422FD7}" destId="{379DCBD8-93F6-4730-8249-AF30F6D96D9F}" srcOrd="0" destOrd="0" presId="urn:microsoft.com/office/officeart/2005/8/layout/venn2"/>
    <dgm:cxn modelId="{45F7C825-511D-4E91-B650-88D1DCB41FF4}" type="presOf" srcId="{05E617B1-AD38-4309-BE1C-0B7A68B2B009}" destId="{63172EA1-6AB9-4AB8-B62B-73A77C5B7C88}" srcOrd="0" destOrd="0" presId="urn:microsoft.com/office/officeart/2005/8/layout/venn2"/>
    <dgm:cxn modelId="{C1743130-652B-4A73-B823-AEDDE82F85B4}" type="presOf" srcId="{2A121F0A-FA6F-4481-8385-F781231989AE}" destId="{5C4E63B6-CD4B-4DE8-80EE-E083F346A1C5}" srcOrd="0" destOrd="0" presId="urn:microsoft.com/office/officeart/2005/8/layout/venn2"/>
    <dgm:cxn modelId="{31740B5C-0C24-4D76-ACB8-24CAFD54B6C2}" srcId="{2A121F0A-FA6F-4481-8385-F781231989AE}" destId="{FA9802F6-9315-47F0-A6D4-6B425C422FD7}" srcOrd="0" destOrd="0" parTransId="{FAF7359B-0B16-4FC7-9F0C-15B9A3498DD5}" sibTransId="{5A336E7E-7583-41C6-B6A2-5FF7489711DE}"/>
    <dgm:cxn modelId="{C3B3915C-8B56-412C-AB0B-E41C7C1042F5}" srcId="{2A121F0A-FA6F-4481-8385-F781231989AE}" destId="{97C295D1-8E96-49E5-9F89-4B77054FF562}" srcOrd="1" destOrd="0" parTransId="{EFFA5787-C815-4C0E-B239-55A191B69E76}" sibTransId="{413BA533-2801-4C6D-BD8E-247EF75B2433}"/>
    <dgm:cxn modelId="{682C404C-94D1-4ABF-B9FE-110A403A9AD7}" srcId="{2A121F0A-FA6F-4481-8385-F781231989AE}" destId="{05E617B1-AD38-4309-BE1C-0B7A68B2B009}" srcOrd="2" destOrd="0" parTransId="{0CF26970-0887-477F-A023-59CA1396C102}" sibTransId="{D5E706CF-A726-4E68-9D3E-D4F446756713}"/>
    <dgm:cxn modelId="{BC142186-8A26-4EA0-9734-FBDDA40CC95A}" type="presOf" srcId="{97C295D1-8E96-49E5-9F89-4B77054FF562}" destId="{8D779422-9321-4B17-B04A-54EC0B02EFC0}" srcOrd="0" destOrd="0" presId="urn:microsoft.com/office/officeart/2005/8/layout/venn2"/>
    <dgm:cxn modelId="{8BA98C88-47E5-499B-AE0A-47D6557E88D8}" type="presOf" srcId="{97C295D1-8E96-49E5-9F89-4B77054FF562}" destId="{6B0D59BF-E351-4BE7-81A9-AC6E77F06AF8}" srcOrd="1" destOrd="0" presId="urn:microsoft.com/office/officeart/2005/8/layout/venn2"/>
    <dgm:cxn modelId="{A774E99B-AA62-477C-8D66-A238AB3A4C99}" type="presOf" srcId="{05E617B1-AD38-4309-BE1C-0B7A68B2B009}" destId="{893135F5-0979-4034-B13D-5375959F2CAF}" srcOrd="1" destOrd="0" presId="urn:microsoft.com/office/officeart/2005/8/layout/venn2"/>
    <dgm:cxn modelId="{C1D85FDF-0EDC-4616-A803-38E7A2D6BDA6}" type="presOf" srcId="{FA9802F6-9315-47F0-A6D4-6B425C422FD7}" destId="{B7F974FF-6A53-4A53-8B5C-36D46A03A991}" srcOrd="1" destOrd="0" presId="urn:microsoft.com/office/officeart/2005/8/layout/venn2"/>
    <dgm:cxn modelId="{A4715E61-82E3-4D36-B6AA-F8C694977D18}" type="presParOf" srcId="{5C4E63B6-CD4B-4DE8-80EE-E083F346A1C5}" destId="{E3EB8B76-E63C-436C-A57F-9ED54D12AFAA}" srcOrd="0" destOrd="0" presId="urn:microsoft.com/office/officeart/2005/8/layout/venn2"/>
    <dgm:cxn modelId="{33A5380D-BE77-4A9B-8494-B7EA1981B403}" type="presParOf" srcId="{E3EB8B76-E63C-436C-A57F-9ED54D12AFAA}" destId="{379DCBD8-93F6-4730-8249-AF30F6D96D9F}" srcOrd="0" destOrd="0" presId="urn:microsoft.com/office/officeart/2005/8/layout/venn2"/>
    <dgm:cxn modelId="{39BFE3B5-2207-43E6-825B-F4893B94479C}" type="presParOf" srcId="{E3EB8B76-E63C-436C-A57F-9ED54D12AFAA}" destId="{B7F974FF-6A53-4A53-8B5C-36D46A03A991}" srcOrd="1" destOrd="0" presId="urn:microsoft.com/office/officeart/2005/8/layout/venn2"/>
    <dgm:cxn modelId="{5D73279C-B0C7-41E4-AF8B-71D80A8F86EB}" type="presParOf" srcId="{5C4E63B6-CD4B-4DE8-80EE-E083F346A1C5}" destId="{997CA30E-2A49-49DB-A852-A79D66434653}" srcOrd="1" destOrd="0" presId="urn:microsoft.com/office/officeart/2005/8/layout/venn2"/>
    <dgm:cxn modelId="{77874284-BAD1-4980-B275-C4863945457C}" type="presParOf" srcId="{997CA30E-2A49-49DB-A852-A79D66434653}" destId="{8D779422-9321-4B17-B04A-54EC0B02EFC0}" srcOrd="0" destOrd="0" presId="urn:microsoft.com/office/officeart/2005/8/layout/venn2"/>
    <dgm:cxn modelId="{79E52167-6516-46BC-B58A-AD7B8DB32839}" type="presParOf" srcId="{997CA30E-2A49-49DB-A852-A79D66434653}" destId="{6B0D59BF-E351-4BE7-81A9-AC6E77F06AF8}" srcOrd="1" destOrd="0" presId="urn:microsoft.com/office/officeart/2005/8/layout/venn2"/>
    <dgm:cxn modelId="{5573F2F6-9AB6-46FE-87CD-D0C3854C043E}" type="presParOf" srcId="{5C4E63B6-CD4B-4DE8-80EE-E083F346A1C5}" destId="{1CD1EDEF-823C-44B4-BD01-883FA5650A14}" srcOrd="2" destOrd="0" presId="urn:microsoft.com/office/officeart/2005/8/layout/venn2"/>
    <dgm:cxn modelId="{B9684D84-A985-4576-8D04-B3F185DC5992}" type="presParOf" srcId="{1CD1EDEF-823C-44B4-BD01-883FA5650A14}" destId="{63172EA1-6AB9-4AB8-B62B-73A77C5B7C88}" srcOrd="0" destOrd="0" presId="urn:microsoft.com/office/officeart/2005/8/layout/venn2"/>
    <dgm:cxn modelId="{58BCD303-A40C-4E0D-AD1A-65710A71B2F2}" type="presParOf" srcId="{1CD1EDEF-823C-44B4-BD01-883FA5650A14}" destId="{893135F5-0979-4034-B13D-5375959F2CA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D9431-ABB4-4ECE-BFB0-0D674A82AC64}" type="doc">
      <dgm:prSet loTypeId="urn:microsoft.com/office/officeart/2005/8/layout/process1" loCatId="process" qsTypeId="urn:microsoft.com/office/officeart/2005/8/quickstyle/simple2" qsCatId="simple" csTypeId="urn:microsoft.com/office/officeart/2005/8/colors/colorful2" csCatId="colorful" phldr="1"/>
      <dgm:spPr/>
    </dgm:pt>
    <dgm:pt modelId="{4A630156-B0C2-49DD-B710-C2E5917020C2}">
      <dgm:prSet custT="1"/>
      <dgm:spPr>
        <a:solidFill>
          <a:schemeClr val="accent1">
            <a:lumMod val="60000"/>
            <a:lumOff val="40000"/>
          </a:schemeClr>
        </a:solidFill>
      </dgm:spPr>
      <dgm:t>
        <a:bodyPr/>
        <a:lstStyle/>
        <a:p>
          <a:pPr algn="ctr" rtl="1"/>
          <a:r>
            <a:rPr lang="en-US" sz="2000" b="1" dirty="0">
              <a:latin typeface="Arial Narrow" panose="020B0606020202030204" pitchFamily="34" charset="0"/>
              <a:ea typeface="GE SS Text Light" panose="020A0503020102020204" pitchFamily="18" charset="-78"/>
              <a:cs typeface="GE SS Text Light" panose="020A0503020102020204" pitchFamily="18" charset="-78"/>
            </a:rPr>
            <a:t>Developing statistical systems in national statistical centers to include expanding the health and vital database to serve statistical work.</a:t>
          </a:r>
        </a:p>
      </dgm:t>
    </dgm:pt>
    <dgm:pt modelId="{17CE4A37-7E78-4C5E-B6BE-4FA0ECD8B1BB}" type="parTrans" cxnId="{DC530376-90D0-4D7C-AEC6-D4090CB2720D}">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8B26F9F6-CAC9-4E21-BB7C-58214741C315}" type="sibTrans" cxnId="{DC530376-90D0-4D7C-AEC6-D4090CB2720D}">
      <dgm:prSet custT="1"/>
      <dgm:spPr>
        <a:noFill/>
      </dgm:spPr>
      <dgm:t>
        <a:bodyPr/>
        <a:lstStyle/>
        <a:p>
          <a:pPr algn="ctr" rtl="1"/>
          <a:endParaRPr lang="en-US" sz="24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580B6532-EDD0-4B95-B7C7-AA5B1E5F67E0}">
      <dgm:prSet custT="1"/>
      <dgm:spPr/>
      <dgm:t>
        <a:bodyPr/>
        <a:lstStyle/>
        <a:p>
          <a:pPr algn="ctr" rtl="0"/>
          <a:r>
            <a:rPr lang="en-US" sz="2000" b="1" dirty="0">
              <a:latin typeface="Arial Narrow" panose="020B0606020202030204" pitchFamily="34" charset="0"/>
              <a:ea typeface="GE SS Text Light" panose="020A0503020102020204" pitchFamily="18" charset="-78"/>
              <a:cs typeface="GE SS Text Light" panose="020A0503020102020204" pitchFamily="18" charset="-78"/>
            </a:rPr>
            <a:t>Create team Work whose task it is to agree on a strategic plan and a timetable for the development of the statistical work in the field of health and vital statistics.</a:t>
          </a:r>
        </a:p>
      </dgm:t>
    </dgm:pt>
    <dgm:pt modelId="{F4DE9571-AAD9-448C-985D-9B26B4F34919}" type="parTrans" cxnId="{CDDD0B1E-0D09-4DEB-BF4C-D39F9FD1C116}">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671E55BD-D1C5-4843-A1AB-259D2B276312}" type="sibTrans" cxnId="{CDDD0B1E-0D09-4DEB-BF4C-D39F9FD1C116}">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94A3EB8A-12BB-4F85-9ADC-A61A2AC6FB8D}">
      <dgm:prSet custT="1"/>
      <dgm:spPr>
        <a:solidFill>
          <a:schemeClr val="accent1">
            <a:lumMod val="60000"/>
            <a:lumOff val="40000"/>
          </a:schemeClr>
        </a:solidFill>
      </dgm:spPr>
      <dgm:t>
        <a:bodyPr/>
        <a:lstStyle/>
        <a:p>
          <a:pPr algn="ctr" rtl="0"/>
          <a:r>
            <a:rPr lang="en-US" sz="2000" b="1" dirty="0">
              <a:latin typeface="Arial Narrow" panose="020B0606020202030204" pitchFamily="34" charset="0"/>
              <a:ea typeface="GE SS Text Light" panose="020A0503020102020204" pitchFamily="18" charset="-78"/>
              <a:cs typeface="GE SS Text Light" panose="020A0503020102020204" pitchFamily="18" charset="-78"/>
            </a:rPr>
            <a:t>Continue providing GCC-Stat updated data and indicators of vital and health from the countries.</a:t>
          </a:r>
        </a:p>
      </dgm:t>
    </dgm:pt>
    <dgm:pt modelId="{BA34246A-2C8B-44EC-9082-9F71C5A0FA62}" type="parTrans" cxnId="{CE9DED47-742A-4035-AB63-1AB8A567887C}">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147DAB75-D1E0-4F6C-980A-01D86DBE18BF}" type="sibTrans" cxnId="{CE9DED47-742A-4035-AB63-1AB8A567887C}">
      <dgm:prSet custT="1"/>
      <dgm:spPr>
        <a:noFill/>
      </dgm:spPr>
      <dgm:t>
        <a:bodyPr/>
        <a:lstStyle/>
        <a:p>
          <a:pPr algn="ctr" rtl="1"/>
          <a:endParaRPr lang="en-US" sz="24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0026F7FC-9224-41CF-8CE7-17AE1C593B7D}" type="pres">
      <dgm:prSet presAssocID="{F2CD9431-ABB4-4ECE-BFB0-0D674A82AC64}" presName="Name0" presStyleCnt="0">
        <dgm:presLayoutVars>
          <dgm:dir/>
          <dgm:resizeHandles val="exact"/>
        </dgm:presLayoutVars>
      </dgm:prSet>
      <dgm:spPr/>
    </dgm:pt>
    <dgm:pt modelId="{493CDCCF-CC75-4702-ABDB-5D8877A4C780}" type="pres">
      <dgm:prSet presAssocID="{94A3EB8A-12BB-4F85-9ADC-A61A2AC6FB8D}" presName="node" presStyleLbl="node1" presStyleIdx="0" presStyleCnt="3" custScaleX="126047">
        <dgm:presLayoutVars>
          <dgm:bulletEnabled val="1"/>
        </dgm:presLayoutVars>
      </dgm:prSet>
      <dgm:spPr/>
    </dgm:pt>
    <dgm:pt modelId="{970C42E9-7644-4EF9-B208-637125C53D1B}" type="pres">
      <dgm:prSet presAssocID="{147DAB75-D1E0-4F6C-980A-01D86DBE18BF}" presName="sibTrans" presStyleLbl="sibTrans2D1" presStyleIdx="0" presStyleCnt="2" custFlipHor="1" custScaleX="80903"/>
      <dgm:spPr/>
    </dgm:pt>
    <dgm:pt modelId="{B7F930BA-E104-4C60-99A6-4FCE56F773DF}" type="pres">
      <dgm:prSet presAssocID="{147DAB75-D1E0-4F6C-980A-01D86DBE18BF}" presName="connectorText" presStyleLbl="sibTrans2D1" presStyleIdx="0" presStyleCnt="2"/>
      <dgm:spPr/>
    </dgm:pt>
    <dgm:pt modelId="{7DA2741A-EEC0-44F3-AFE4-538415C181A2}" type="pres">
      <dgm:prSet presAssocID="{4A630156-B0C2-49DD-B710-C2E5917020C2}" presName="node" presStyleLbl="node1" presStyleIdx="1" presStyleCnt="3" custScaleX="134146" custLinFactX="100000" custLinFactNeighborX="126214" custLinFactNeighborY="-715">
        <dgm:presLayoutVars>
          <dgm:bulletEnabled val="1"/>
        </dgm:presLayoutVars>
      </dgm:prSet>
      <dgm:spPr/>
    </dgm:pt>
    <dgm:pt modelId="{A517ABC5-31F0-4D23-8CFF-387224385DE0}" type="pres">
      <dgm:prSet presAssocID="{8B26F9F6-CAC9-4E21-BB7C-58214741C315}" presName="sibTrans" presStyleLbl="sibTrans2D1" presStyleIdx="1" presStyleCnt="2" custFlipHor="1" custScaleX="65636"/>
      <dgm:spPr/>
    </dgm:pt>
    <dgm:pt modelId="{D84A7BFF-3927-40A2-A298-DA60CD29A68E}" type="pres">
      <dgm:prSet presAssocID="{8B26F9F6-CAC9-4E21-BB7C-58214741C315}" presName="connectorText" presStyleLbl="sibTrans2D1" presStyleIdx="1" presStyleCnt="2"/>
      <dgm:spPr/>
    </dgm:pt>
    <dgm:pt modelId="{B37DBA78-2303-4DC8-8799-400A4AD4E0B9}" type="pres">
      <dgm:prSet presAssocID="{580B6532-EDD0-4B95-B7C7-AA5B1E5F67E0}" presName="node" presStyleLbl="node1" presStyleIdx="2" presStyleCnt="3" custScaleX="140872" custLinFactX="-100000" custLinFactNeighborX="-126391" custLinFactNeighborY="82">
        <dgm:presLayoutVars>
          <dgm:bulletEnabled val="1"/>
        </dgm:presLayoutVars>
      </dgm:prSet>
      <dgm:spPr/>
    </dgm:pt>
  </dgm:ptLst>
  <dgm:cxnLst>
    <dgm:cxn modelId="{CDDD0B1E-0D09-4DEB-BF4C-D39F9FD1C116}" srcId="{F2CD9431-ABB4-4ECE-BFB0-0D674A82AC64}" destId="{580B6532-EDD0-4B95-B7C7-AA5B1E5F67E0}" srcOrd="2" destOrd="0" parTransId="{F4DE9571-AAD9-448C-985D-9B26B4F34919}" sibTransId="{671E55BD-D1C5-4843-A1AB-259D2B276312}"/>
    <dgm:cxn modelId="{254D351E-FF72-4C64-BDB6-FDED1F81536D}" type="presOf" srcId="{8B26F9F6-CAC9-4E21-BB7C-58214741C315}" destId="{A517ABC5-31F0-4D23-8CFF-387224385DE0}" srcOrd="0" destOrd="0" presId="urn:microsoft.com/office/officeart/2005/8/layout/process1"/>
    <dgm:cxn modelId="{27E9FA61-6ED7-4C2A-A8D5-39CD64FF2CC3}" type="presOf" srcId="{8B26F9F6-CAC9-4E21-BB7C-58214741C315}" destId="{D84A7BFF-3927-40A2-A298-DA60CD29A68E}" srcOrd="1" destOrd="0" presId="urn:microsoft.com/office/officeart/2005/8/layout/process1"/>
    <dgm:cxn modelId="{CE9DED47-742A-4035-AB63-1AB8A567887C}" srcId="{F2CD9431-ABB4-4ECE-BFB0-0D674A82AC64}" destId="{94A3EB8A-12BB-4F85-9ADC-A61A2AC6FB8D}" srcOrd="0" destOrd="0" parTransId="{BA34246A-2C8B-44EC-9082-9F71C5A0FA62}" sibTransId="{147DAB75-D1E0-4F6C-980A-01D86DBE18BF}"/>
    <dgm:cxn modelId="{DC530376-90D0-4D7C-AEC6-D4090CB2720D}" srcId="{F2CD9431-ABB4-4ECE-BFB0-0D674A82AC64}" destId="{4A630156-B0C2-49DD-B710-C2E5917020C2}" srcOrd="1" destOrd="0" parTransId="{17CE4A37-7E78-4C5E-B6BE-4FA0ECD8B1BB}" sibTransId="{8B26F9F6-CAC9-4E21-BB7C-58214741C315}"/>
    <dgm:cxn modelId="{1D1F0859-3B67-4B4A-9645-520F5112F0DE}" type="presOf" srcId="{4A630156-B0C2-49DD-B710-C2E5917020C2}" destId="{7DA2741A-EEC0-44F3-AFE4-538415C181A2}" srcOrd="0" destOrd="0" presId="urn:microsoft.com/office/officeart/2005/8/layout/process1"/>
    <dgm:cxn modelId="{08166D94-6C5E-4863-9F70-FA0416FD167A}" type="presOf" srcId="{94A3EB8A-12BB-4F85-9ADC-A61A2AC6FB8D}" destId="{493CDCCF-CC75-4702-ABDB-5D8877A4C780}" srcOrd="0" destOrd="0" presId="urn:microsoft.com/office/officeart/2005/8/layout/process1"/>
    <dgm:cxn modelId="{2A22B9C4-F188-4736-8ECE-155E6CE8C3AA}" type="presOf" srcId="{147DAB75-D1E0-4F6C-980A-01D86DBE18BF}" destId="{970C42E9-7644-4EF9-B208-637125C53D1B}" srcOrd="0" destOrd="0" presId="urn:microsoft.com/office/officeart/2005/8/layout/process1"/>
    <dgm:cxn modelId="{C9CEDDDD-3021-4DB2-AB5E-53E6D0ECB287}" type="presOf" srcId="{580B6532-EDD0-4B95-B7C7-AA5B1E5F67E0}" destId="{B37DBA78-2303-4DC8-8799-400A4AD4E0B9}" srcOrd="0" destOrd="0" presId="urn:microsoft.com/office/officeart/2005/8/layout/process1"/>
    <dgm:cxn modelId="{4ADB10E3-B8BE-4CA8-A45A-F71C23A181DC}" type="presOf" srcId="{147DAB75-D1E0-4F6C-980A-01D86DBE18BF}" destId="{B7F930BA-E104-4C60-99A6-4FCE56F773DF}" srcOrd="1" destOrd="0" presId="urn:microsoft.com/office/officeart/2005/8/layout/process1"/>
    <dgm:cxn modelId="{9BDA35F0-1609-425A-957E-27CDAFB8AEE0}" type="presOf" srcId="{F2CD9431-ABB4-4ECE-BFB0-0D674A82AC64}" destId="{0026F7FC-9224-41CF-8CE7-17AE1C593B7D}" srcOrd="0" destOrd="0" presId="urn:microsoft.com/office/officeart/2005/8/layout/process1"/>
    <dgm:cxn modelId="{9436721C-1A4A-4E31-A095-27F27E13CBF2}" type="presParOf" srcId="{0026F7FC-9224-41CF-8CE7-17AE1C593B7D}" destId="{493CDCCF-CC75-4702-ABDB-5D8877A4C780}" srcOrd="0" destOrd="0" presId="urn:microsoft.com/office/officeart/2005/8/layout/process1"/>
    <dgm:cxn modelId="{44A6CE18-7CA2-4C0E-A950-5976502B0B76}" type="presParOf" srcId="{0026F7FC-9224-41CF-8CE7-17AE1C593B7D}" destId="{970C42E9-7644-4EF9-B208-637125C53D1B}" srcOrd="1" destOrd="0" presId="urn:microsoft.com/office/officeart/2005/8/layout/process1"/>
    <dgm:cxn modelId="{C46357C2-0046-4689-BF90-F01AB4A59D89}" type="presParOf" srcId="{970C42E9-7644-4EF9-B208-637125C53D1B}" destId="{B7F930BA-E104-4C60-99A6-4FCE56F773DF}" srcOrd="0" destOrd="0" presId="urn:microsoft.com/office/officeart/2005/8/layout/process1"/>
    <dgm:cxn modelId="{DC2F991A-A8D6-41A3-96DF-33F89E3E50DD}" type="presParOf" srcId="{0026F7FC-9224-41CF-8CE7-17AE1C593B7D}" destId="{7DA2741A-EEC0-44F3-AFE4-538415C181A2}" srcOrd="2" destOrd="0" presId="urn:microsoft.com/office/officeart/2005/8/layout/process1"/>
    <dgm:cxn modelId="{82A9CAA3-AE99-482F-9D09-7DAF2EA37634}" type="presParOf" srcId="{0026F7FC-9224-41CF-8CE7-17AE1C593B7D}" destId="{A517ABC5-31F0-4D23-8CFF-387224385DE0}" srcOrd="3" destOrd="0" presId="urn:microsoft.com/office/officeart/2005/8/layout/process1"/>
    <dgm:cxn modelId="{336A4C72-F81C-4BED-92A4-6BEC93A12A54}" type="presParOf" srcId="{A517ABC5-31F0-4D23-8CFF-387224385DE0}" destId="{D84A7BFF-3927-40A2-A298-DA60CD29A68E}" srcOrd="0" destOrd="0" presId="urn:microsoft.com/office/officeart/2005/8/layout/process1"/>
    <dgm:cxn modelId="{7189198F-1F4B-45C1-995B-30865ED62512}" type="presParOf" srcId="{0026F7FC-9224-41CF-8CE7-17AE1C593B7D}" destId="{B37DBA78-2303-4DC8-8799-400A4AD4E0B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D9431-ABB4-4ECE-BFB0-0D674A82AC64}" type="doc">
      <dgm:prSet loTypeId="urn:microsoft.com/office/officeart/2005/8/layout/process1" loCatId="process" qsTypeId="urn:microsoft.com/office/officeart/2005/8/quickstyle/simple2" qsCatId="simple" csTypeId="urn:microsoft.com/office/officeart/2005/8/colors/colorful2" csCatId="colorful" phldr="1"/>
      <dgm:spPr/>
    </dgm:pt>
    <dgm:pt modelId="{4A630156-B0C2-49DD-B710-C2E5917020C2}">
      <dgm:prSet custT="1"/>
      <dgm:spPr>
        <a:solidFill>
          <a:schemeClr val="accent1">
            <a:lumMod val="60000"/>
            <a:lumOff val="40000"/>
          </a:schemeClr>
        </a:solidFill>
      </dgm:spPr>
      <dgm:t>
        <a:bodyPr/>
        <a:lstStyle/>
        <a:p>
          <a:pPr algn="l" rtl="1"/>
          <a:r>
            <a:rPr lang="en-US" sz="2000" b="1" dirty="0">
              <a:solidFill>
                <a:srgbClr val="FF0000"/>
              </a:solidFill>
              <a:latin typeface="Arial Narrow" panose="020B0606020202030204" pitchFamily="34" charset="0"/>
              <a:ea typeface="GE SS Text Light" panose="020A0503020102020204" pitchFamily="18" charset="-78"/>
              <a:cs typeface="GE SS Text Light" panose="020A0503020102020204" pitchFamily="18" charset="-78"/>
            </a:rPr>
            <a:t>	</a:t>
          </a:r>
          <a:r>
            <a:rPr lang="en-US" sz="2000" b="1" dirty="0">
              <a:solidFill>
                <a:schemeClr val="tx1"/>
              </a:solidFill>
              <a:latin typeface="Arial Narrow" panose="020B0606020202030204" pitchFamily="34" charset="0"/>
              <a:ea typeface="GE SS Text Light" panose="020A0503020102020204" pitchFamily="18" charset="-78"/>
              <a:cs typeface="GE SS Text Light" panose="020A0503020102020204" pitchFamily="18" charset="-78"/>
            </a:rPr>
            <a:t>Coordination at the national level among institutions responsible for civil registration, vital statistics and public health is a particularly sore point for many participating countries – yet, when functioning, clearly results in excellent quality and timeliness of vital and related health statistics</a:t>
          </a:r>
        </a:p>
      </dgm:t>
    </dgm:pt>
    <dgm:pt modelId="{17CE4A37-7E78-4C5E-B6BE-4FA0ECD8B1BB}" type="parTrans" cxnId="{DC530376-90D0-4D7C-AEC6-D4090CB2720D}">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8B26F9F6-CAC9-4E21-BB7C-58214741C315}" type="sibTrans" cxnId="{DC530376-90D0-4D7C-AEC6-D4090CB2720D}">
      <dgm:prSet custT="1"/>
      <dgm:spPr>
        <a:noFill/>
      </dgm:spPr>
      <dgm:t>
        <a:bodyPr/>
        <a:lstStyle/>
        <a:p>
          <a:pPr algn="ctr" rtl="1"/>
          <a:endParaRPr lang="en-US" sz="24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580B6532-EDD0-4B95-B7C7-AA5B1E5F67E0}">
      <dgm:prSet custT="1"/>
      <dgm:spPr/>
      <dgm:t>
        <a:bodyPr/>
        <a:lstStyle/>
        <a:p>
          <a:pPr algn="l" rtl="0"/>
          <a:r>
            <a:rPr lang="en-US" sz="2000" b="1" dirty="0">
              <a:latin typeface="Arial Narrow" panose="020B0606020202030204" pitchFamily="34" charset="0"/>
              <a:ea typeface="GE SS Text Light" panose="020A0503020102020204" pitchFamily="18" charset="-78"/>
              <a:cs typeface="GE SS Text Light" panose="020A0503020102020204" pitchFamily="18" charset="-78"/>
            </a:rPr>
            <a:t>implementation of the international standards is recognized as a goal for all participating countries</a:t>
          </a:r>
        </a:p>
      </dgm:t>
    </dgm:pt>
    <dgm:pt modelId="{F4DE9571-AAD9-448C-985D-9B26B4F34919}" type="parTrans" cxnId="{CDDD0B1E-0D09-4DEB-BF4C-D39F9FD1C116}">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671E55BD-D1C5-4843-A1AB-259D2B276312}" type="sibTrans" cxnId="{CDDD0B1E-0D09-4DEB-BF4C-D39F9FD1C116}">
      <dgm:prSet/>
      <dgm:spPr/>
      <dgm:t>
        <a:bodyPr/>
        <a:lstStyle/>
        <a:p>
          <a:pPr algn="ctr" rtl="1"/>
          <a:endParaRPr lang="en-US" sz="2000" b="1">
            <a:latin typeface="GE SS Text Light" panose="020A0503020102020204" pitchFamily="18" charset="-78"/>
            <a:ea typeface="GE SS Text Light" panose="020A0503020102020204" pitchFamily="18" charset="-78"/>
            <a:cs typeface="GE SS Text Light" panose="020A0503020102020204" pitchFamily="18" charset="-78"/>
          </a:endParaRPr>
        </a:p>
      </dgm:t>
    </dgm:pt>
    <dgm:pt modelId="{0026F7FC-9224-41CF-8CE7-17AE1C593B7D}" type="pres">
      <dgm:prSet presAssocID="{F2CD9431-ABB4-4ECE-BFB0-0D674A82AC64}" presName="Name0" presStyleCnt="0">
        <dgm:presLayoutVars>
          <dgm:dir/>
          <dgm:resizeHandles val="exact"/>
        </dgm:presLayoutVars>
      </dgm:prSet>
      <dgm:spPr/>
    </dgm:pt>
    <dgm:pt modelId="{7DA2741A-EEC0-44F3-AFE4-538415C181A2}" type="pres">
      <dgm:prSet presAssocID="{4A630156-B0C2-49DD-B710-C2E5917020C2}" presName="node" presStyleLbl="node1" presStyleIdx="0" presStyleCnt="2" custScaleX="304398" custLinFactX="100000" custLinFactNeighborX="188066" custLinFactNeighborY="1200">
        <dgm:presLayoutVars>
          <dgm:bulletEnabled val="1"/>
        </dgm:presLayoutVars>
      </dgm:prSet>
      <dgm:spPr/>
    </dgm:pt>
    <dgm:pt modelId="{A517ABC5-31F0-4D23-8CFF-387224385DE0}" type="pres">
      <dgm:prSet presAssocID="{8B26F9F6-CAC9-4E21-BB7C-58214741C315}" presName="sibTrans" presStyleLbl="sibTrans2D1" presStyleIdx="0" presStyleCnt="1" custFlipHor="1" custScaleX="65636"/>
      <dgm:spPr/>
    </dgm:pt>
    <dgm:pt modelId="{D84A7BFF-3927-40A2-A298-DA60CD29A68E}" type="pres">
      <dgm:prSet presAssocID="{8B26F9F6-CAC9-4E21-BB7C-58214741C315}" presName="connectorText" presStyleLbl="sibTrans2D1" presStyleIdx="0" presStyleCnt="1"/>
      <dgm:spPr/>
    </dgm:pt>
    <dgm:pt modelId="{B37DBA78-2303-4DC8-8799-400A4AD4E0B9}" type="pres">
      <dgm:prSet presAssocID="{580B6532-EDD0-4B95-B7C7-AA5B1E5F67E0}" presName="node" presStyleLbl="node1" presStyleIdx="1" presStyleCnt="2" custScaleX="186295" custLinFactX="-200000" custLinFactNeighborX="-225081" custLinFactNeighborY="1200">
        <dgm:presLayoutVars>
          <dgm:bulletEnabled val="1"/>
        </dgm:presLayoutVars>
      </dgm:prSet>
      <dgm:spPr/>
    </dgm:pt>
  </dgm:ptLst>
  <dgm:cxnLst>
    <dgm:cxn modelId="{CDDD0B1E-0D09-4DEB-BF4C-D39F9FD1C116}" srcId="{F2CD9431-ABB4-4ECE-BFB0-0D674A82AC64}" destId="{580B6532-EDD0-4B95-B7C7-AA5B1E5F67E0}" srcOrd="1" destOrd="0" parTransId="{F4DE9571-AAD9-448C-985D-9B26B4F34919}" sibTransId="{671E55BD-D1C5-4843-A1AB-259D2B276312}"/>
    <dgm:cxn modelId="{254D351E-FF72-4C64-BDB6-FDED1F81536D}" type="presOf" srcId="{8B26F9F6-CAC9-4E21-BB7C-58214741C315}" destId="{A517ABC5-31F0-4D23-8CFF-387224385DE0}" srcOrd="0" destOrd="0" presId="urn:microsoft.com/office/officeart/2005/8/layout/process1"/>
    <dgm:cxn modelId="{27E9FA61-6ED7-4C2A-A8D5-39CD64FF2CC3}" type="presOf" srcId="{8B26F9F6-CAC9-4E21-BB7C-58214741C315}" destId="{D84A7BFF-3927-40A2-A298-DA60CD29A68E}" srcOrd="1" destOrd="0" presId="urn:microsoft.com/office/officeart/2005/8/layout/process1"/>
    <dgm:cxn modelId="{DC530376-90D0-4D7C-AEC6-D4090CB2720D}" srcId="{F2CD9431-ABB4-4ECE-BFB0-0D674A82AC64}" destId="{4A630156-B0C2-49DD-B710-C2E5917020C2}" srcOrd="0" destOrd="0" parTransId="{17CE4A37-7E78-4C5E-B6BE-4FA0ECD8B1BB}" sibTransId="{8B26F9F6-CAC9-4E21-BB7C-58214741C315}"/>
    <dgm:cxn modelId="{1D1F0859-3B67-4B4A-9645-520F5112F0DE}" type="presOf" srcId="{4A630156-B0C2-49DD-B710-C2E5917020C2}" destId="{7DA2741A-EEC0-44F3-AFE4-538415C181A2}" srcOrd="0" destOrd="0" presId="urn:microsoft.com/office/officeart/2005/8/layout/process1"/>
    <dgm:cxn modelId="{C9CEDDDD-3021-4DB2-AB5E-53E6D0ECB287}" type="presOf" srcId="{580B6532-EDD0-4B95-B7C7-AA5B1E5F67E0}" destId="{B37DBA78-2303-4DC8-8799-400A4AD4E0B9}" srcOrd="0" destOrd="0" presId="urn:microsoft.com/office/officeart/2005/8/layout/process1"/>
    <dgm:cxn modelId="{9BDA35F0-1609-425A-957E-27CDAFB8AEE0}" type="presOf" srcId="{F2CD9431-ABB4-4ECE-BFB0-0D674A82AC64}" destId="{0026F7FC-9224-41CF-8CE7-17AE1C593B7D}" srcOrd="0" destOrd="0" presId="urn:microsoft.com/office/officeart/2005/8/layout/process1"/>
    <dgm:cxn modelId="{DC2F991A-A8D6-41A3-96DF-33F89E3E50DD}" type="presParOf" srcId="{0026F7FC-9224-41CF-8CE7-17AE1C593B7D}" destId="{7DA2741A-EEC0-44F3-AFE4-538415C181A2}" srcOrd="0" destOrd="0" presId="urn:microsoft.com/office/officeart/2005/8/layout/process1"/>
    <dgm:cxn modelId="{82A9CAA3-AE99-482F-9D09-7DAF2EA37634}" type="presParOf" srcId="{0026F7FC-9224-41CF-8CE7-17AE1C593B7D}" destId="{A517ABC5-31F0-4D23-8CFF-387224385DE0}" srcOrd="1" destOrd="0" presId="urn:microsoft.com/office/officeart/2005/8/layout/process1"/>
    <dgm:cxn modelId="{336A4C72-F81C-4BED-92A4-6BEC93A12A54}" type="presParOf" srcId="{A517ABC5-31F0-4D23-8CFF-387224385DE0}" destId="{D84A7BFF-3927-40A2-A298-DA60CD29A68E}" srcOrd="0" destOrd="0" presId="urn:microsoft.com/office/officeart/2005/8/layout/process1"/>
    <dgm:cxn modelId="{7189198F-1F4B-45C1-995B-30865ED62512}" type="presParOf" srcId="{0026F7FC-9224-41CF-8CE7-17AE1C593B7D}" destId="{B37DBA78-2303-4DC8-8799-400A4AD4E0B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F3873-F838-4BB0-A9A5-622EA06D06C1}"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en-US"/>
        </a:p>
      </dgm:t>
    </dgm:pt>
    <dgm:pt modelId="{62AB735C-6A09-4C2D-8F52-7996081AA10E}">
      <dgm:prSet phldrT="[Text]" custT="1"/>
      <dgm:spPr/>
      <dgm:t>
        <a:bodyPr/>
        <a:lstStyle/>
        <a:p>
          <a:r>
            <a:rPr lang="en-US" sz="2400" b="1" dirty="0">
              <a:latin typeface="Eras Demi ITC" panose="020B0805030504020804" pitchFamily="34" charset="0"/>
              <a:ea typeface="GE SS Text Light" panose="020A0503020102020204" pitchFamily="18" charset="-78"/>
              <a:cs typeface="GE SS Text Light" panose="020A0503020102020204" pitchFamily="18" charset="-78"/>
            </a:rPr>
            <a:t>Data Portal</a:t>
          </a:r>
        </a:p>
      </dgm:t>
    </dgm:pt>
    <dgm:pt modelId="{811473B0-7694-477B-B970-C811239723E1}" type="parTrans" cxnId="{590341A8-A659-4905-93FF-07CAE054CB82}">
      <dgm:prSet/>
      <dgm:spPr/>
      <dgm:t>
        <a:bodyPr/>
        <a:lstStyle/>
        <a:p>
          <a:endParaRPr lang="en-US"/>
        </a:p>
      </dgm:t>
    </dgm:pt>
    <dgm:pt modelId="{0D3A51D6-9A79-4366-BC67-4FF681DD139B}" type="sibTrans" cxnId="{590341A8-A659-4905-93FF-07CAE054CB82}">
      <dgm:prSet/>
      <dgm:spPr/>
      <dgm:t>
        <a:bodyPr/>
        <a:lstStyle/>
        <a:p>
          <a:endParaRPr lang="en-US"/>
        </a:p>
      </dgm:t>
    </dgm:pt>
    <dgm:pt modelId="{F887273E-92CC-4BDC-8870-DF84CB90DAFC}">
      <dgm:prSet phldrT="[Text]" custT="1"/>
      <dgm:spPr/>
      <dgm:t>
        <a:bodyPr/>
        <a:lstStyle/>
        <a:p>
          <a:r>
            <a:rPr lang="en-US" sz="2400" b="1" dirty="0">
              <a:latin typeface="Eras Demi ITC" panose="020B0805030504020804" pitchFamily="34" charset="0"/>
              <a:ea typeface="GE SS Text Light" panose="020A0503020102020204" pitchFamily="18" charset="-78"/>
              <a:cs typeface="GE SS Text Light" panose="020A0503020102020204" pitchFamily="18" charset="-78"/>
            </a:rPr>
            <a:t>Statistical Releases</a:t>
          </a:r>
        </a:p>
      </dgm:t>
    </dgm:pt>
    <dgm:pt modelId="{078F91F9-7C61-48FA-83C9-95E71A78ED12}" type="parTrans" cxnId="{EBFA0B24-92D6-44F5-AC4D-1F78971A6EEE}">
      <dgm:prSet/>
      <dgm:spPr/>
      <dgm:t>
        <a:bodyPr/>
        <a:lstStyle/>
        <a:p>
          <a:endParaRPr lang="en-US"/>
        </a:p>
      </dgm:t>
    </dgm:pt>
    <dgm:pt modelId="{57D1B725-2C76-47DE-A7D7-8F9F6C2DFB99}" type="sibTrans" cxnId="{EBFA0B24-92D6-44F5-AC4D-1F78971A6EEE}">
      <dgm:prSet/>
      <dgm:spPr/>
      <dgm:t>
        <a:bodyPr/>
        <a:lstStyle/>
        <a:p>
          <a:endParaRPr lang="en-US"/>
        </a:p>
      </dgm:t>
    </dgm:pt>
    <dgm:pt modelId="{E20CC857-69B2-4156-9606-6567C3DDBCF1}">
      <dgm:prSet phldrT="[Text]" custT="1"/>
      <dgm:spPr/>
      <dgm:t>
        <a:bodyPr/>
        <a:lstStyle/>
        <a:p>
          <a:r>
            <a:rPr lang="en-US" sz="2400" b="1" dirty="0">
              <a:latin typeface="Eras Demi ITC" panose="020B0805030504020804" pitchFamily="34" charset="0"/>
              <a:ea typeface="GE SS Text Light" panose="020A0503020102020204" pitchFamily="18" charset="-78"/>
              <a:cs typeface="GE SS Text Light" panose="020A0503020102020204" pitchFamily="18" charset="-78"/>
            </a:rPr>
            <a:t>Data &amp; Metadata Transmission Tables</a:t>
          </a:r>
        </a:p>
      </dgm:t>
    </dgm:pt>
    <dgm:pt modelId="{14D6CF7A-7287-474D-AEB8-00E545436EA2}" type="sibTrans" cxnId="{9B41413A-94FE-4C06-B2B1-CB9D8E3FCB10}">
      <dgm:prSet/>
      <dgm:spPr/>
      <dgm:t>
        <a:bodyPr/>
        <a:lstStyle/>
        <a:p>
          <a:endParaRPr lang="en-US"/>
        </a:p>
      </dgm:t>
    </dgm:pt>
    <dgm:pt modelId="{AA18F75A-3818-46CE-AB06-3BE2A8C50EA1}" type="parTrans" cxnId="{9B41413A-94FE-4C06-B2B1-CB9D8E3FCB10}">
      <dgm:prSet/>
      <dgm:spPr/>
      <dgm:t>
        <a:bodyPr/>
        <a:lstStyle/>
        <a:p>
          <a:endParaRPr lang="en-US"/>
        </a:p>
      </dgm:t>
    </dgm:pt>
    <dgm:pt modelId="{3A3F3BD3-6E3E-4E6F-9C79-C54C6B09FDA5}" type="pres">
      <dgm:prSet presAssocID="{AAAF3873-F838-4BB0-A9A5-622EA06D06C1}" presName="Name0" presStyleCnt="0">
        <dgm:presLayoutVars>
          <dgm:chMax val="11"/>
          <dgm:chPref val="11"/>
          <dgm:dir/>
          <dgm:resizeHandles/>
        </dgm:presLayoutVars>
      </dgm:prSet>
      <dgm:spPr/>
    </dgm:pt>
    <dgm:pt modelId="{48832C37-CA25-4542-B8A3-7F75C73D41AD}" type="pres">
      <dgm:prSet presAssocID="{F887273E-92CC-4BDC-8870-DF84CB90DAFC}" presName="Accent3" presStyleCnt="0"/>
      <dgm:spPr/>
    </dgm:pt>
    <dgm:pt modelId="{BD634991-2A18-457C-A260-9D3433B3DC50}" type="pres">
      <dgm:prSet presAssocID="{F887273E-92CC-4BDC-8870-DF84CB90DAFC}" presName="Accent" presStyleLbl="node1" presStyleIdx="0" presStyleCnt="3" custLinFactX="-100000" custLinFactNeighborX="-129243" custLinFactNeighborY="-6901"/>
      <dgm:spPr/>
    </dgm:pt>
    <dgm:pt modelId="{97255FB4-1B92-478E-B2BE-33A657971D82}" type="pres">
      <dgm:prSet presAssocID="{F887273E-92CC-4BDC-8870-DF84CB90DAFC}" presName="ParentBackground3" presStyleCnt="0"/>
      <dgm:spPr/>
    </dgm:pt>
    <dgm:pt modelId="{F25B3513-3A7C-499C-8E72-C4DAB3F34B00}" type="pres">
      <dgm:prSet presAssocID="{F887273E-92CC-4BDC-8870-DF84CB90DAFC}" presName="ParentBackground" presStyleLbl="fgAcc1" presStyleIdx="0" presStyleCnt="3" custLinFactX="-100000" custLinFactNeighborX="-145571" custLinFactNeighborY="-7434"/>
      <dgm:spPr/>
    </dgm:pt>
    <dgm:pt modelId="{B45D1899-8E19-4987-BFF9-5A5D187F2911}" type="pres">
      <dgm:prSet presAssocID="{F887273E-92CC-4BDC-8870-DF84CB90DAFC}" presName="Parent3" presStyleLbl="revTx" presStyleIdx="0" presStyleCnt="0">
        <dgm:presLayoutVars>
          <dgm:chMax val="1"/>
          <dgm:chPref val="1"/>
          <dgm:bulletEnabled val="1"/>
        </dgm:presLayoutVars>
      </dgm:prSet>
      <dgm:spPr/>
    </dgm:pt>
    <dgm:pt modelId="{0B0A1069-59F3-4E37-83A9-55E4B8F1ABF3}" type="pres">
      <dgm:prSet presAssocID="{62AB735C-6A09-4C2D-8F52-7996081AA10E}" presName="Accent2" presStyleCnt="0"/>
      <dgm:spPr/>
    </dgm:pt>
    <dgm:pt modelId="{6A6315C5-03EF-44F7-A8A9-779DE587B497}" type="pres">
      <dgm:prSet presAssocID="{62AB735C-6A09-4C2D-8F52-7996081AA10E}" presName="Accent" presStyleLbl="node1" presStyleIdx="1" presStyleCnt="3" custAng="10901051" custLinFactNeighborX="-7113" custLinFactNeighborY="-3498"/>
      <dgm:spPr/>
    </dgm:pt>
    <dgm:pt modelId="{320AFC39-3781-4608-8589-F0E4162DE80C}" type="pres">
      <dgm:prSet presAssocID="{62AB735C-6A09-4C2D-8F52-7996081AA10E}" presName="ParentBackground2" presStyleCnt="0"/>
      <dgm:spPr/>
    </dgm:pt>
    <dgm:pt modelId="{E5FF40A4-75A4-437E-AFCF-D1BD9C8749BF}" type="pres">
      <dgm:prSet presAssocID="{62AB735C-6A09-4C2D-8F52-7996081AA10E}" presName="ParentBackground" presStyleLbl="fgAcc1" presStyleIdx="1" presStyleCnt="3" custLinFactNeighborX="-10454" custLinFactNeighborY="-5639"/>
      <dgm:spPr/>
    </dgm:pt>
    <dgm:pt modelId="{3830CBDE-22EC-479D-A07C-452555DB89C2}" type="pres">
      <dgm:prSet presAssocID="{62AB735C-6A09-4C2D-8F52-7996081AA10E}" presName="Parent2" presStyleLbl="revTx" presStyleIdx="0" presStyleCnt="0">
        <dgm:presLayoutVars>
          <dgm:chMax val="1"/>
          <dgm:chPref val="1"/>
          <dgm:bulletEnabled val="1"/>
        </dgm:presLayoutVars>
      </dgm:prSet>
      <dgm:spPr/>
    </dgm:pt>
    <dgm:pt modelId="{C38A3AE9-893E-484A-BC18-CDB38E6A3963}" type="pres">
      <dgm:prSet presAssocID="{E20CC857-69B2-4156-9606-6567C3DDBCF1}" presName="Accent1" presStyleCnt="0"/>
      <dgm:spPr/>
    </dgm:pt>
    <dgm:pt modelId="{920E7614-A097-4AAA-8F38-7FCDDC545DCE}" type="pres">
      <dgm:prSet presAssocID="{E20CC857-69B2-4156-9606-6567C3DDBCF1}" presName="Accent" presStyleLbl="node1" presStyleIdx="2" presStyleCnt="3" custAng="10662739" custLinFactX="35178" custLinFactNeighborX="100000" custLinFactNeighborY="-5127"/>
      <dgm:spPr/>
    </dgm:pt>
    <dgm:pt modelId="{D0BE4304-1D15-4797-A7F6-77EBA23E3C29}" type="pres">
      <dgm:prSet presAssocID="{E20CC857-69B2-4156-9606-6567C3DDBCF1}" presName="ParentBackground1" presStyleCnt="0"/>
      <dgm:spPr/>
    </dgm:pt>
    <dgm:pt modelId="{1F7F0082-FBF1-4F5E-AA81-AAD789EFF8FE}" type="pres">
      <dgm:prSet presAssocID="{E20CC857-69B2-4156-9606-6567C3DDBCF1}" presName="ParentBackground" presStyleLbl="fgAcc1" presStyleIdx="2" presStyleCnt="3" custScaleX="172106" custLinFactX="100000" custLinFactNeighborX="136855" custLinFactNeighborY="-3825"/>
      <dgm:spPr/>
    </dgm:pt>
    <dgm:pt modelId="{99A1019E-62A7-495D-AB1A-61F78602AF8D}" type="pres">
      <dgm:prSet presAssocID="{E20CC857-69B2-4156-9606-6567C3DDBCF1}" presName="Parent1" presStyleLbl="revTx" presStyleIdx="0" presStyleCnt="0">
        <dgm:presLayoutVars>
          <dgm:chMax val="1"/>
          <dgm:chPref val="1"/>
          <dgm:bulletEnabled val="1"/>
        </dgm:presLayoutVars>
      </dgm:prSet>
      <dgm:spPr/>
    </dgm:pt>
  </dgm:ptLst>
  <dgm:cxnLst>
    <dgm:cxn modelId="{6D19011C-32CC-4933-AACB-75055E8F7BF0}" type="presOf" srcId="{F887273E-92CC-4BDC-8870-DF84CB90DAFC}" destId="{B45D1899-8E19-4987-BFF9-5A5D187F2911}" srcOrd="1" destOrd="0" presId="urn:microsoft.com/office/officeart/2011/layout/CircleProcess"/>
    <dgm:cxn modelId="{EBFA0B24-92D6-44F5-AC4D-1F78971A6EEE}" srcId="{AAAF3873-F838-4BB0-A9A5-622EA06D06C1}" destId="{F887273E-92CC-4BDC-8870-DF84CB90DAFC}" srcOrd="2" destOrd="0" parTransId="{078F91F9-7C61-48FA-83C9-95E71A78ED12}" sibTransId="{57D1B725-2C76-47DE-A7D7-8F9F6C2DFB99}"/>
    <dgm:cxn modelId="{9B41413A-94FE-4C06-B2B1-CB9D8E3FCB10}" srcId="{AAAF3873-F838-4BB0-A9A5-622EA06D06C1}" destId="{E20CC857-69B2-4156-9606-6567C3DDBCF1}" srcOrd="0" destOrd="0" parTransId="{AA18F75A-3818-46CE-AB06-3BE2A8C50EA1}" sibTransId="{14D6CF7A-7287-474D-AEB8-00E545436EA2}"/>
    <dgm:cxn modelId="{C9DE7048-6680-45B7-A455-2A8D983FA8D7}" type="presOf" srcId="{E20CC857-69B2-4156-9606-6567C3DDBCF1}" destId="{1F7F0082-FBF1-4F5E-AA81-AAD789EFF8FE}" srcOrd="0" destOrd="0" presId="urn:microsoft.com/office/officeart/2011/layout/CircleProcess"/>
    <dgm:cxn modelId="{C04A5C56-E1B0-4DEA-9E6F-491BCEBC01B1}" type="presOf" srcId="{62AB735C-6A09-4C2D-8F52-7996081AA10E}" destId="{3830CBDE-22EC-479D-A07C-452555DB89C2}" srcOrd="1" destOrd="0" presId="urn:microsoft.com/office/officeart/2011/layout/CircleProcess"/>
    <dgm:cxn modelId="{B607867E-9B2B-416D-B184-4664C9637AB0}" type="presOf" srcId="{E20CC857-69B2-4156-9606-6567C3DDBCF1}" destId="{99A1019E-62A7-495D-AB1A-61F78602AF8D}" srcOrd="1" destOrd="0" presId="urn:microsoft.com/office/officeart/2011/layout/CircleProcess"/>
    <dgm:cxn modelId="{590341A8-A659-4905-93FF-07CAE054CB82}" srcId="{AAAF3873-F838-4BB0-A9A5-622EA06D06C1}" destId="{62AB735C-6A09-4C2D-8F52-7996081AA10E}" srcOrd="1" destOrd="0" parTransId="{811473B0-7694-477B-B970-C811239723E1}" sibTransId="{0D3A51D6-9A79-4366-BC67-4FF681DD139B}"/>
    <dgm:cxn modelId="{2206B7E4-F82E-4F63-A03E-790E972A41CB}" type="presOf" srcId="{AAAF3873-F838-4BB0-A9A5-622EA06D06C1}" destId="{3A3F3BD3-6E3E-4E6F-9C79-C54C6B09FDA5}" srcOrd="0" destOrd="0" presId="urn:microsoft.com/office/officeart/2011/layout/CircleProcess"/>
    <dgm:cxn modelId="{6F43C4EA-B95D-40A8-BF72-D50AA9CF1EA7}" type="presOf" srcId="{62AB735C-6A09-4C2D-8F52-7996081AA10E}" destId="{E5FF40A4-75A4-437E-AFCF-D1BD9C8749BF}" srcOrd="0" destOrd="0" presId="urn:microsoft.com/office/officeart/2011/layout/CircleProcess"/>
    <dgm:cxn modelId="{675C3DED-5382-4C51-8D65-168FD727E5A2}" type="presOf" srcId="{F887273E-92CC-4BDC-8870-DF84CB90DAFC}" destId="{F25B3513-3A7C-499C-8E72-C4DAB3F34B00}" srcOrd="0" destOrd="0" presId="urn:microsoft.com/office/officeart/2011/layout/CircleProcess"/>
    <dgm:cxn modelId="{AE13A5C6-68ED-4DB0-9251-2BC22FAF108C}" type="presParOf" srcId="{3A3F3BD3-6E3E-4E6F-9C79-C54C6B09FDA5}" destId="{48832C37-CA25-4542-B8A3-7F75C73D41AD}" srcOrd="0" destOrd="0" presId="urn:microsoft.com/office/officeart/2011/layout/CircleProcess"/>
    <dgm:cxn modelId="{92E1C730-A4D2-401A-9147-220C87B0A2D7}" type="presParOf" srcId="{48832C37-CA25-4542-B8A3-7F75C73D41AD}" destId="{BD634991-2A18-457C-A260-9D3433B3DC50}" srcOrd="0" destOrd="0" presId="urn:microsoft.com/office/officeart/2011/layout/CircleProcess"/>
    <dgm:cxn modelId="{7C0EDCCC-058F-42AE-A103-0EF9202B6799}" type="presParOf" srcId="{3A3F3BD3-6E3E-4E6F-9C79-C54C6B09FDA5}" destId="{97255FB4-1B92-478E-B2BE-33A657971D82}" srcOrd="1" destOrd="0" presId="urn:microsoft.com/office/officeart/2011/layout/CircleProcess"/>
    <dgm:cxn modelId="{44CBF623-030D-4610-8439-391679B5E1E9}" type="presParOf" srcId="{97255FB4-1B92-478E-B2BE-33A657971D82}" destId="{F25B3513-3A7C-499C-8E72-C4DAB3F34B00}" srcOrd="0" destOrd="0" presId="urn:microsoft.com/office/officeart/2011/layout/CircleProcess"/>
    <dgm:cxn modelId="{493D0F5E-4D5D-4670-B176-B4DE0C8D9DAF}" type="presParOf" srcId="{3A3F3BD3-6E3E-4E6F-9C79-C54C6B09FDA5}" destId="{B45D1899-8E19-4987-BFF9-5A5D187F2911}" srcOrd="2" destOrd="0" presId="urn:microsoft.com/office/officeart/2011/layout/CircleProcess"/>
    <dgm:cxn modelId="{69B2DDDB-FDB6-4886-AE21-4D7B9B5D05B1}" type="presParOf" srcId="{3A3F3BD3-6E3E-4E6F-9C79-C54C6B09FDA5}" destId="{0B0A1069-59F3-4E37-83A9-55E4B8F1ABF3}" srcOrd="3" destOrd="0" presId="urn:microsoft.com/office/officeart/2011/layout/CircleProcess"/>
    <dgm:cxn modelId="{45CFF624-15F0-4956-8060-C0521323C46D}" type="presParOf" srcId="{0B0A1069-59F3-4E37-83A9-55E4B8F1ABF3}" destId="{6A6315C5-03EF-44F7-A8A9-779DE587B497}" srcOrd="0" destOrd="0" presId="urn:microsoft.com/office/officeart/2011/layout/CircleProcess"/>
    <dgm:cxn modelId="{7B8A4955-ABFE-4E32-B156-EAB6E9F27FE7}" type="presParOf" srcId="{3A3F3BD3-6E3E-4E6F-9C79-C54C6B09FDA5}" destId="{320AFC39-3781-4608-8589-F0E4162DE80C}" srcOrd="4" destOrd="0" presId="urn:microsoft.com/office/officeart/2011/layout/CircleProcess"/>
    <dgm:cxn modelId="{B34E477F-1A55-4581-8B21-8D0CFE71B86B}" type="presParOf" srcId="{320AFC39-3781-4608-8589-F0E4162DE80C}" destId="{E5FF40A4-75A4-437E-AFCF-D1BD9C8749BF}" srcOrd="0" destOrd="0" presId="urn:microsoft.com/office/officeart/2011/layout/CircleProcess"/>
    <dgm:cxn modelId="{7703E11A-210A-426C-B1AB-DD22630E9832}" type="presParOf" srcId="{3A3F3BD3-6E3E-4E6F-9C79-C54C6B09FDA5}" destId="{3830CBDE-22EC-479D-A07C-452555DB89C2}" srcOrd="5" destOrd="0" presId="urn:microsoft.com/office/officeart/2011/layout/CircleProcess"/>
    <dgm:cxn modelId="{F7831C76-3148-4413-A35C-FF00EBAB185C}" type="presParOf" srcId="{3A3F3BD3-6E3E-4E6F-9C79-C54C6B09FDA5}" destId="{C38A3AE9-893E-484A-BC18-CDB38E6A3963}" srcOrd="6" destOrd="0" presId="urn:microsoft.com/office/officeart/2011/layout/CircleProcess"/>
    <dgm:cxn modelId="{4218A9D8-216B-4572-B590-2C9D39440763}" type="presParOf" srcId="{C38A3AE9-893E-484A-BC18-CDB38E6A3963}" destId="{920E7614-A097-4AAA-8F38-7FCDDC545DCE}" srcOrd="0" destOrd="0" presId="urn:microsoft.com/office/officeart/2011/layout/CircleProcess"/>
    <dgm:cxn modelId="{EC4A577B-E9AD-479C-BDAE-A5E413413C60}" type="presParOf" srcId="{3A3F3BD3-6E3E-4E6F-9C79-C54C6B09FDA5}" destId="{D0BE4304-1D15-4797-A7F6-77EBA23E3C29}" srcOrd="7" destOrd="0" presId="urn:microsoft.com/office/officeart/2011/layout/CircleProcess"/>
    <dgm:cxn modelId="{CE270EB0-DAF1-41E4-ACAC-241CB8BD1986}" type="presParOf" srcId="{D0BE4304-1D15-4797-A7F6-77EBA23E3C29}" destId="{1F7F0082-FBF1-4F5E-AA81-AAD789EFF8FE}" srcOrd="0" destOrd="0" presId="urn:microsoft.com/office/officeart/2011/layout/CircleProcess"/>
    <dgm:cxn modelId="{CFF30FE7-F9B7-4215-AAD8-04C461678E06}" type="presParOf" srcId="{3A3F3BD3-6E3E-4E6F-9C79-C54C6B09FDA5}" destId="{99A1019E-62A7-495D-AB1A-61F78602AF8D}"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87945-0677-4942-86F2-D9EF705AB4F2}" type="doc">
      <dgm:prSet loTypeId="urn:microsoft.com/office/officeart/2005/8/layout/cycle4" loCatId="matrix" qsTypeId="urn:microsoft.com/office/officeart/2005/8/quickstyle/3d3" qsCatId="3D" csTypeId="urn:microsoft.com/office/officeart/2005/8/colors/colorful2" csCatId="colorful" phldr="1"/>
      <dgm:spPr/>
      <dgm:t>
        <a:bodyPr/>
        <a:lstStyle/>
        <a:p>
          <a:endParaRPr lang="en-US"/>
        </a:p>
      </dgm:t>
    </dgm:pt>
    <dgm:pt modelId="{593AC991-8191-4A56-8FB5-4795AF39E331}">
      <dgm:prSet phldrT="[Text]" custT="1"/>
      <dgm:spPr/>
      <dgm:t>
        <a:bodyPr/>
        <a:lstStyle/>
        <a:p>
          <a:pPr algn="ctr" rtl="1"/>
          <a:r>
            <a:rPr lang="en-US" sz="3600" kern="1200" dirty="0">
              <a:solidFill>
                <a:schemeClr val="tx1"/>
              </a:solidFill>
              <a:latin typeface="Footlight MT Light" panose="0204060206030A020304" pitchFamily="18" charset="0"/>
              <a:ea typeface="GE SS Text Bold" panose="020A0503020102020204" pitchFamily="18" charset="-78"/>
              <a:cs typeface="GE SS Text Bold" panose="020A0503020102020204" pitchFamily="18" charset="-78"/>
            </a:rPr>
            <a:t>Lack</a:t>
          </a:r>
        </a:p>
      </dgm:t>
    </dgm:pt>
    <dgm:pt modelId="{FE32198B-389E-412A-9323-B0BCA13A59D8}" type="parTrans" cxnId="{99E97D4E-0442-4E19-B4DD-44209C870971}">
      <dgm:prSet/>
      <dgm:spPr/>
      <dgm:t>
        <a:bodyPr/>
        <a:lstStyle/>
        <a:p>
          <a:endParaRPr lang="en-US"/>
        </a:p>
      </dgm:t>
    </dgm:pt>
    <dgm:pt modelId="{8A1F8E7F-E69E-443C-A429-A9761871FC95}" type="sibTrans" cxnId="{99E97D4E-0442-4E19-B4DD-44209C870971}">
      <dgm:prSet/>
      <dgm:spPr/>
      <dgm:t>
        <a:bodyPr/>
        <a:lstStyle/>
        <a:p>
          <a:endParaRPr lang="en-US"/>
        </a:p>
      </dgm:t>
    </dgm:pt>
    <dgm:pt modelId="{2F0A18A0-B717-465B-9556-7820B6428F82}">
      <dgm:prSet phldrT="[Text]" custT="1"/>
      <dgm:spPr/>
      <dgm:t>
        <a:bodyPr/>
        <a:lstStyle/>
        <a:p>
          <a:pPr marL="0" indent="0" algn="ctr" rtl="1"/>
          <a:endParaRPr lang="en-US" sz="1400" b="0" dirty="0">
            <a:cs typeface="mohammad bold art 1" pitchFamily="2" charset="-78"/>
          </a:endParaRPr>
        </a:p>
      </dgm:t>
    </dgm:pt>
    <dgm:pt modelId="{6CA69324-4771-4FD7-9E58-9208A507D576}" type="parTrans" cxnId="{EC28D42E-8960-4970-B956-75369942BF25}">
      <dgm:prSet/>
      <dgm:spPr/>
      <dgm:t>
        <a:bodyPr/>
        <a:lstStyle/>
        <a:p>
          <a:endParaRPr lang="en-US"/>
        </a:p>
      </dgm:t>
    </dgm:pt>
    <dgm:pt modelId="{C4F2EBF4-7C6B-4779-9DE1-FED5F9B9E0D0}" type="sibTrans" cxnId="{EC28D42E-8960-4970-B956-75369942BF25}">
      <dgm:prSet/>
      <dgm:spPr/>
      <dgm:t>
        <a:bodyPr/>
        <a:lstStyle/>
        <a:p>
          <a:endParaRPr lang="en-US"/>
        </a:p>
      </dgm:t>
    </dgm:pt>
    <dgm:pt modelId="{83A8F6E2-FEAA-4229-B3ED-DD45D8B8E975}">
      <dgm:prSet phldrT="[Text]" custT="1"/>
      <dgm:spPr/>
      <dgm:t>
        <a:bodyPr/>
        <a:lstStyle/>
        <a:p>
          <a:pPr algn="ctr" rtl="1"/>
          <a:endParaRPr lang="en-US" sz="5400" kern="1200" dirty="0">
            <a:solidFill>
              <a:schemeClr val="tx1"/>
            </a:solidFill>
            <a:latin typeface="Footlight MT Light" panose="0204060206030A020304" pitchFamily="18" charset="0"/>
            <a:ea typeface="GE SS Text Bold" panose="020A0503020102020204" pitchFamily="18" charset="-78"/>
            <a:cs typeface="GE SS Text Bold" panose="020A0503020102020204" pitchFamily="18" charset="-78"/>
          </a:endParaRPr>
        </a:p>
      </dgm:t>
    </dgm:pt>
    <dgm:pt modelId="{05FA7B0C-6AF2-42AF-8CDF-F9E9CDC9672F}" type="parTrans" cxnId="{1E500E12-75EB-4D77-B868-45F050971036}">
      <dgm:prSet/>
      <dgm:spPr/>
      <dgm:t>
        <a:bodyPr/>
        <a:lstStyle/>
        <a:p>
          <a:endParaRPr lang="en-US"/>
        </a:p>
      </dgm:t>
    </dgm:pt>
    <dgm:pt modelId="{1A84C4D6-DDA1-4AA8-B1EE-F03E8AF528E7}" type="sibTrans" cxnId="{1E500E12-75EB-4D77-B868-45F050971036}">
      <dgm:prSet/>
      <dgm:spPr/>
      <dgm:t>
        <a:bodyPr/>
        <a:lstStyle/>
        <a:p>
          <a:endParaRPr lang="en-US"/>
        </a:p>
      </dgm:t>
    </dgm:pt>
    <dgm:pt modelId="{8A2C56FB-D9FF-4136-B0CB-09EACF777DC0}">
      <dgm:prSet phldrT="[Text]" custT="1"/>
      <dgm:spPr/>
      <dgm:t>
        <a:bodyPr/>
        <a:lstStyle/>
        <a:p>
          <a:pPr algn="ctr" rtl="1"/>
          <a:endParaRPr lang="en-US" sz="1600" b="0" dirty="0">
            <a:cs typeface="mohammad bold art 1" pitchFamily="2" charset="-78"/>
          </a:endParaRPr>
        </a:p>
      </dgm:t>
    </dgm:pt>
    <dgm:pt modelId="{9B1436E4-BE64-4E62-AB3E-91458D548EFC}" type="parTrans" cxnId="{C191DA87-9775-4760-B1F4-52310DC7A710}">
      <dgm:prSet/>
      <dgm:spPr/>
      <dgm:t>
        <a:bodyPr/>
        <a:lstStyle/>
        <a:p>
          <a:endParaRPr lang="en-US"/>
        </a:p>
      </dgm:t>
    </dgm:pt>
    <dgm:pt modelId="{23DE424B-6074-42E8-B322-CB0B95EDCACA}" type="sibTrans" cxnId="{C191DA87-9775-4760-B1F4-52310DC7A710}">
      <dgm:prSet/>
      <dgm:spPr/>
      <dgm:t>
        <a:bodyPr/>
        <a:lstStyle/>
        <a:p>
          <a:endParaRPr lang="en-US"/>
        </a:p>
      </dgm:t>
    </dgm:pt>
    <dgm:pt modelId="{15953A00-2CC3-4FBC-9930-F03D1811293B}">
      <dgm:prSet phldrT="[Text]" custT="1"/>
      <dgm:spPr/>
      <dgm:t>
        <a:bodyPr/>
        <a:lstStyle/>
        <a:p>
          <a:pPr algn="ctr" rtl="1"/>
          <a:endParaRPr lang="en-US" sz="1800" b="0" dirty="0">
            <a:cs typeface="mohammad bold art 1" pitchFamily="2" charset="-78"/>
          </a:endParaRPr>
        </a:p>
      </dgm:t>
    </dgm:pt>
    <dgm:pt modelId="{48C2B53E-EF0D-44B6-9DB0-B3501ACD7D4D}" type="parTrans" cxnId="{DED9F1C3-7B79-4A17-A30D-EB6B1E1955C9}">
      <dgm:prSet/>
      <dgm:spPr/>
      <dgm:t>
        <a:bodyPr/>
        <a:lstStyle/>
        <a:p>
          <a:endParaRPr lang="en-US"/>
        </a:p>
      </dgm:t>
    </dgm:pt>
    <dgm:pt modelId="{C0A0CB83-7146-4673-AF5C-97CDEE841DF5}" type="sibTrans" cxnId="{DED9F1C3-7B79-4A17-A30D-EB6B1E1955C9}">
      <dgm:prSet/>
      <dgm:spPr/>
      <dgm:t>
        <a:bodyPr/>
        <a:lstStyle/>
        <a:p>
          <a:endParaRPr lang="en-US"/>
        </a:p>
      </dgm:t>
    </dgm:pt>
    <dgm:pt modelId="{7716F3F5-2446-40EF-A228-C44B336B7EB8}">
      <dgm:prSet phldrT="[Text]" custT="1"/>
      <dgm:spPr/>
      <dgm:t>
        <a:bodyPr/>
        <a:lstStyle/>
        <a:p>
          <a:pPr algn="r" rtl="1"/>
          <a:endParaRPr lang="en-US" sz="1800" b="0" dirty="0">
            <a:cs typeface="mohammad bold art 1" pitchFamily="2" charset="-78"/>
          </a:endParaRPr>
        </a:p>
      </dgm:t>
    </dgm:pt>
    <dgm:pt modelId="{E41964E2-CFDC-447D-8DCC-875EF7AC709A}" type="parTrans" cxnId="{DB0C198B-8E2F-4B3B-ADC6-B86F786DC2FC}">
      <dgm:prSet/>
      <dgm:spPr/>
      <dgm:t>
        <a:bodyPr/>
        <a:lstStyle/>
        <a:p>
          <a:endParaRPr lang="en-US"/>
        </a:p>
      </dgm:t>
    </dgm:pt>
    <dgm:pt modelId="{8F689656-FCF1-449D-BFD0-0F5CB723A57B}" type="sibTrans" cxnId="{DB0C198B-8E2F-4B3B-ADC6-B86F786DC2FC}">
      <dgm:prSet/>
      <dgm:spPr/>
      <dgm:t>
        <a:bodyPr/>
        <a:lstStyle/>
        <a:p>
          <a:endParaRPr lang="en-US"/>
        </a:p>
      </dgm:t>
    </dgm:pt>
    <dgm:pt modelId="{C20F4A6A-4595-4BD3-B273-F0B15F441274}">
      <dgm:prSet phldrT="[Text]" custT="1"/>
      <dgm:spPr/>
      <dgm:t>
        <a:bodyPr/>
        <a:lstStyle/>
        <a:p>
          <a:pPr algn="ctr" rtl="1"/>
          <a:endParaRPr lang="en-US" sz="1600" b="0" dirty="0">
            <a:cs typeface="mohammad bold art 1" pitchFamily="2" charset="-78"/>
          </a:endParaRPr>
        </a:p>
      </dgm:t>
    </dgm:pt>
    <dgm:pt modelId="{0F75142C-0F6D-4C4E-82E9-50A3F703ACC6}" type="sibTrans" cxnId="{405C57B4-F929-497B-B8A6-22375A0054EE}">
      <dgm:prSet/>
      <dgm:spPr/>
      <dgm:t>
        <a:bodyPr/>
        <a:lstStyle/>
        <a:p>
          <a:endParaRPr lang="en-US"/>
        </a:p>
      </dgm:t>
    </dgm:pt>
    <dgm:pt modelId="{32EC0CD9-63CA-4673-96B3-88DBC52B9063}" type="parTrans" cxnId="{405C57B4-F929-497B-B8A6-22375A0054EE}">
      <dgm:prSet/>
      <dgm:spPr/>
      <dgm:t>
        <a:bodyPr/>
        <a:lstStyle/>
        <a:p>
          <a:endParaRPr lang="en-US"/>
        </a:p>
      </dgm:t>
    </dgm:pt>
    <dgm:pt modelId="{5F08DC91-72D3-459C-96CC-33F6BB614EF1}">
      <dgm:prSet phldrT="[Text]"/>
      <dgm:spPr/>
      <dgm:t>
        <a:bodyPr/>
        <a:lstStyle/>
        <a:p>
          <a:pPr rtl="1"/>
          <a:endParaRPr lang="en-US" b="0" dirty="0">
            <a:cs typeface="mohammad bold art 1" pitchFamily="2" charset="-78"/>
          </a:endParaRPr>
        </a:p>
      </dgm:t>
    </dgm:pt>
    <dgm:pt modelId="{5DDE8BBB-83C0-4C42-8587-DE9D87FEDBF0}" type="parTrans" cxnId="{07B18CA0-5678-4D5F-A1CA-590F3A58AE98}">
      <dgm:prSet/>
      <dgm:spPr/>
      <dgm:t>
        <a:bodyPr/>
        <a:lstStyle/>
        <a:p>
          <a:endParaRPr lang="en-US"/>
        </a:p>
      </dgm:t>
    </dgm:pt>
    <dgm:pt modelId="{C738CAA6-F199-48F3-8B18-0F738319815A}" type="sibTrans" cxnId="{07B18CA0-5678-4D5F-A1CA-590F3A58AE98}">
      <dgm:prSet/>
      <dgm:spPr/>
      <dgm:t>
        <a:bodyPr/>
        <a:lstStyle/>
        <a:p>
          <a:endParaRPr lang="en-US"/>
        </a:p>
      </dgm:t>
    </dgm:pt>
    <dgm:pt modelId="{17C53E3D-70C6-4BE1-88C3-80A4F1738ADD}">
      <dgm:prSet phldrT="[Text]"/>
      <dgm:spPr/>
      <dgm:t>
        <a:bodyPr/>
        <a:lstStyle/>
        <a:p>
          <a:pPr rtl="1"/>
          <a:endParaRPr lang="en-US" b="0" dirty="0">
            <a:cs typeface="mohammad bold art 1" pitchFamily="2" charset="-78"/>
          </a:endParaRPr>
        </a:p>
      </dgm:t>
    </dgm:pt>
    <dgm:pt modelId="{3D25ED89-7C7A-4AC0-8807-58EF02C27E0A}" type="parTrans" cxnId="{DC58F55D-BEED-4123-B0C4-2D649E2A8269}">
      <dgm:prSet/>
      <dgm:spPr/>
      <dgm:t>
        <a:bodyPr/>
        <a:lstStyle/>
        <a:p>
          <a:endParaRPr lang="en-US"/>
        </a:p>
      </dgm:t>
    </dgm:pt>
    <dgm:pt modelId="{A9727F32-9571-4896-8E48-D9BF3B4B7A51}" type="sibTrans" cxnId="{DC58F55D-BEED-4123-B0C4-2D649E2A8269}">
      <dgm:prSet/>
      <dgm:spPr/>
      <dgm:t>
        <a:bodyPr/>
        <a:lstStyle/>
        <a:p>
          <a:endParaRPr lang="en-US"/>
        </a:p>
      </dgm:t>
    </dgm:pt>
    <dgm:pt modelId="{F1A2D04C-27F7-4BB6-A02B-DBD1F2FF37EE}">
      <dgm:prSet phldrT="[Text]"/>
      <dgm:spPr/>
      <dgm:t>
        <a:bodyPr/>
        <a:lstStyle/>
        <a:p>
          <a:pPr rtl="1"/>
          <a:endParaRPr lang="en-US" b="0" dirty="0">
            <a:cs typeface="mohammad bold art 1" pitchFamily="2" charset="-78"/>
          </a:endParaRPr>
        </a:p>
      </dgm:t>
    </dgm:pt>
    <dgm:pt modelId="{2DD3277A-ED4B-4BC7-9DE6-4408075C6E46}" type="parTrans" cxnId="{1A70E625-B470-479A-94AB-814693205EBA}">
      <dgm:prSet/>
      <dgm:spPr/>
      <dgm:t>
        <a:bodyPr/>
        <a:lstStyle/>
        <a:p>
          <a:endParaRPr lang="en-US"/>
        </a:p>
      </dgm:t>
    </dgm:pt>
    <dgm:pt modelId="{051C7CBC-D7AE-42D7-B6E3-9999FC144BA4}" type="sibTrans" cxnId="{1A70E625-B470-479A-94AB-814693205EBA}">
      <dgm:prSet/>
      <dgm:spPr/>
      <dgm:t>
        <a:bodyPr/>
        <a:lstStyle/>
        <a:p>
          <a:endParaRPr lang="en-US"/>
        </a:p>
      </dgm:t>
    </dgm:pt>
    <dgm:pt modelId="{065C3555-B444-40A3-A03F-915BC355EC6C}">
      <dgm:prSet phldrT="[Text]" custScaleY="100236" custLinFactNeighborX="35804" custLinFactNeighborY="3926"/>
      <dgm:spPr/>
      <dgm:t>
        <a:bodyPr/>
        <a:lstStyle/>
        <a:p>
          <a:pPr rtl="1"/>
          <a:endParaRPr lang="en-US" b="0" dirty="0">
            <a:cs typeface="mohammad bold art 1" pitchFamily="2" charset="-78"/>
          </a:endParaRPr>
        </a:p>
      </dgm:t>
    </dgm:pt>
    <dgm:pt modelId="{C8B924E2-9F8C-4586-B4D7-B59050EF1592}" type="parTrans" cxnId="{44557073-269B-45A5-B8F9-C426D6129FE1}">
      <dgm:prSet/>
      <dgm:spPr/>
      <dgm:t>
        <a:bodyPr/>
        <a:lstStyle/>
        <a:p>
          <a:endParaRPr lang="en-US"/>
        </a:p>
      </dgm:t>
    </dgm:pt>
    <dgm:pt modelId="{8E4D9297-4945-40F8-B806-CDEEB40A4E44}" type="sibTrans" cxnId="{44557073-269B-45A5-B8F9-C426D6129FE1}">
      <dgm:prSet/>
      <dgm:spPr/>
      <dgm:t>
        <a:bodyPr/>
        <a:lstStyle/>
        <a:p>
          <a:endParaRPr lang="en-US"/>
        </a:p>
      </dgm:t>
    </dgm:pt>
    <dgm:pt modelId="{C2F0BBAD-D472-4499-9564-A13D42578FA7}">
      <dgm:prSet phldrT="[Text]" custScaleY="100236" custLinFactNeighborX="35804" custLinFactNeighborY="3926"/>
      <dgm:spPr/>
      <dgm:t>
        <a:bodyPr/>
        <a:lstStyle/>
        <a:p>
          <a:pPr rtl="1"/>
          <a:endParaRPr lang="en-US" b="0" dirty="0">
            <a:cs typeface="mohammad bold art 1" pitchFamily="2" charset="-78"/>
          </a:endParaRPr>
        </a:p>
      </dgm:t>
    </dgm:pt>
    <dgm:pt modelId="{42F439FE-9F83-44A1-8DB5-F1005CD59B95}" type="parTrans" cxnId="{0CB2765B-90DD-404B-96C6-3BB684413AAE}">
      <dgm:prSet/>
      <dgm:spPr/>
      <dgm:t>
        <a:bodyPr/>
        <a:lstStyle/>
        <a:p>
          <a:endParaRPr lang="en-US"/>
        </a:p>
      </dgm:t>
    </dgm:pt>
    <dgm:pt modelId="{1CC3BB74-AEAD-49A3-A598-9BF0823E516C}" type="sibTrans" cxnId="{0CB2765B-90DD-404B-96C6-3BB684413AAE}">
      <dgm:prSet/>
      <dgm:spPr/>
      <dgm:t>
        <a:bodyPr/>
        <a:lstStyle/>
        <a:p>
          <a:endParaRPr lang="en-US"/>
        </a:p>
      </dgm:t>
    </dgm:pt>
    <dgm:pt modelId="{56C05FA4-131F-4F51-A525-952AC5B64118}">
      <dgm:prSet phldrT="[Text]" custScaleY="100236" custLinFactNeighborX="35804" custLinFactNeighborY="3926"/>
      <dgm:spPr/>
      <dgm:t>
        <a:bodyPr/>
        <a:lstStyle/>
        <a:p>
          <a:pPr rtl="1"/>
          <a:endParaRPr lang="en-US" b="0" dirty="0">
            <a:cs typeface="mohammad bold art 1" pitchFamily="2" charset="-78"/>
          </a:endParaRPr>
        </a:p>
      </dgm:t>
    </dgm:pt>
    <dgm:pt modelId="{8F91F99F-4E2E-43AC-9ED3-7F3CFC8FC27C}" type="parTrans" cxnId="{6DCC2CB6-9FE3-409A-91E3-5F92D5080C92}">
      <dgm:prSet/>
      <dgm:spPr/>
      <dgm:t>
        <a:bodyPr/>
        <a:lstStyle/>
        <a:p>
          <a:endParaRPr lang="en-US"/>
        </a:p>
      </dgm:t>
    </dgm:pt>
    <dgm:pt modelId="{F588F5BB-EFAD-4601-8762-6D7E5E81E6BD}" type="sibTrans" cxnId="{6DCC2CB6-9FE3-409A-91E3-5F92D5080C92}">
      <dgm:prSet/>
      <dgm:spPr/>
      <dgm:t>
        <a:bodyPr/>
        <a:lstStyle/>
        <a:p>
          <a:endParaRPr lang="en-US"/>
        </a:p>
      </dgm:t>
    </dgm:pt>
    <dgm:pt modelId="{375C1FFF-082E-494D-80E1-0D6FE0AE3B71}">
      <dgm:prSet phldrT="[Text]" custScaleY="100236" custLinFactNeighborX="35804" custLinFactNeighborY="3926"/>
      <dgm:spPr/>
      <dgm:t>
        <a:bodyPr/>
        <a:lstStyle/>
        <a:p>
          <a:pPr rtl="1"/>
          <a:endParaRPr lang="en-US" b="0" dirty="0">
            <a:cs typeface="mohammad bold art 1" pitchFamily="2" charset="-78"/>
          </a:endParaRPr>
        </a:p>
      </dgm:t>
    </dgm:pt>
    <dgm:pt modelId="{79DF1A7C-EB22-493E-B85C-7AC59BCDC085}" type="parTrans" cxnId="{09C73FB0-ED16-425D-B21C-CDB5D22212AF}">
      <dgm:prSet/>
      <dgm:spPr/>
      <dgm:t>
        <a:bodyPr/>
        <a:lstStyle/>
        <a:p>
          <a:endParaRPr lang="en-US"/>
        </a:p>
      </dgm:t>
    </dgm:pt>
    <dgm:pt modelId="{905BB923-9FEC-4E14-A605-3A987868BD37}" type="sibTrans" cxnId="{09C73FB0-ED16-425D-B21C-CDB5D22212AF}">
      <dgm:prSet/>
      <dgm:spPr/>
      <dgm:t>
        <a:bodyPr/>
        <a:lstStyle/>
        <a:p>
          <a:endParaRPr lang="en-US"/>
        </a:p>
      </dgm:t>
    </dgm:pt>
    <dgm:pt modelId="{CD435EEA-EC6B-4EDD-B59B-5FFE987257D2}" type="pres">
      <dgm:prSet presAssocID="{07C87945-0677-4942-86F2-D9EF705AB4F2}" presName="cycleMatrixDiagram" presStyleCnt="0">
        <dgm:presLayoutVars>
          <dgm:chMax val="1"/>
          <dgm:dir/>
          <dgm:animLvl val="lvl"/>
          <dgm:resizeHandles val="exact"/>
        </dgm:presLayoutVars>
      </dgm:prSet>
      <dgm:spPr/>
    </dgm:pt>
    <dgm:pt modelId="{EA87C605-4092-4B09-9469-973993FFD1B2}" type="pres">
      <dgm:prSet presAssocID="{07C87945-0677-4942-86F2-D9EF705AB4F2}" presName="children" presStyleCnt="0"/>
      <dgm:spPr/>
    </dgm:pt>
    <dgm:pt modelId="{3A6974B4-1990-4BC2-BA45-0BC3BA124D24}" type="pres">
      <dgm:prSet presAssocID="{07C87945-0677-4942-86F2-D9EF705AB4F2}" presName="child1group" presStyleCnt="0"/>
      <dgm:spPr/>
    </dgm:pt>
    <dgm:pt modelId="{B8EE5F19-12C9-4286-8821-73689C1CCDE9}" type="pres">
      <dgm:prSet presAssocID="{07C87945-0677-4942-86F2-D9EF705AB4F2}" presName="child1" presStyleLbl="bgAcc1" presStyleIdx="0" presStyleCnt="3" custScaleY="64222" custLinFactNeighborX="-20472" custLinFactNeighborY="753"/>
      <dgm:spPr/>
    </dgm:pt>
    <dgm:pt modelId="{B16D6124-5682-42C0-BC65-BE8E2E133C8A}" type="pres">
      <dgm:prSet presAssocID="{07C87945-0677-4942-86F2-D9EF705AB4F2}" presName="child1Text" presStyleLbl="bgAcc1" presStyleIdx="0" presStyleCnt="3">
        <dgm:presLayoutVars>
          <dgm:bulletEnabled val="1"/>
        </dgm:presLayoutVars>
      </dgm:prSet>
      <dgm:spPr/>
    </dgm:pt>
    <dgm:pt modelId="{32F0C395-DD73-4390-A38D-AAC3691D8055}" type="pres">
      <dgm:prSet presAssocID="{07C87945-0677-4942-86F2-D9EF705AB4F2}" presName="child3group" presStyleCnt="0"/>
      <dgm:spPr/>
    </dgm:pt>
    <dgm:pt modelId="{F18FB9B7-81B2-4F3E-9DF6-0CB4BC290BB0}" type="pres">
      <dgm:prSet presAssocID="{07C87945-0677-4942-86F2-D9EF705AB4F2}" presName="child3" presStyleLbl="bgAcc1" presStyleIdx="1" presStyleCnt="3" custScaleY="100236" custLinFactNeighborX="35804" custLinFactNeighborY="3926"/>
      <dgm:spPr/>
    </dgm:pt>
    <dgm:pt modelId="{CE89A838-A958-4CF4-AF66-CA26BFB9AF03}" type="pres">
      <dgm:prSet presAssocID="{07C87945-0677-4942-86F2-D9EF705AB4F2}" presName="child3Text" presStyleLbl="bgAcc1" presStyleIdx="1" presStyleCnt="3">
        <dgm:presLayoutVars>
          <dgm:bulletEnabled val="1"/>
        </dgm:presLayoutVars>
      </dgm:prSet>
      <dgm:spPr/>
    </dgm:pt>
    <dgm:pt modelId="{08C16871-49E0-4CB5-B0D1-2457582CD2C4}" type="pres">
      <dgm:prSet presAssocID="{07C87945-0677-4942-86F2-D9EF705AB4F2}" presName="child4group" presStyleCnt="0"/>
      <dgm:spPr/>
    </dgm:pt>
    <dgm:pt modelId="{327CC0CE-234B-4EEE-AD20-EF69EEFDC4B5}" type="pres">
      <dgm:prSet presAssocID="{07C87945-0677-4942-86F2-D9EF705AB4F2}" presName="child4" presStyleLbl="bgAcc1" presStyleIdx="2" presStyleCnt="3" custLinFactNeighborX="-15648" custLinFactNeighborY="-1609"/>
      <dgm:spPr/>
    </dgm:pt>
    <dgm:pt modelId="{7F2F902B-DE37-430F-8CFE-2C756CA01057}" type="pres">
      <dgm:prSet presAssocID="{07C87945-0677-4942-86F2-D9EF705AB4F2}" presName="child4Text" presStyleLbl="bgAcc1" presStyleIdx="2" presStyleCnt="3">
        <dgm:presLayoutVars>
          <dgm:bulletEnabled val="1"/>
        </dgm:presLayoutVars>
      </dgm:prSet>
      <dgm:spPr/>
    </dgm:pt>
    <dgm:pt modelId="{71BDD35D-43B8-4E1C-B96C-6C8223BCD3AA}" type="pres">
      <dgm:prSet presAssocID="{07C87945-0677-4942-86F2-D9EF705AB4F2}" presName="childPlaceholder" presStyleCnt="0"/>
      <dgm:spPr/>
    </dgm:pt>
    <dgm:pt modelId="{A196CFDB-8F17-47E0-A726-A1C3E69EC365}" type="pres">
      <dgm:prSet presAssocID="{07C87945-0677-4942-86F2-D9EF705AB4F2}" presName="circle" presStyleCnt="0"/>
      <dgm:spPr/>
    </dgm:pt>
    <dgm:pt modelId="{2D502765-6915-475D-90F0-9B9E63CDEB52}" type="pres">
      <dgm:prSet presAssocID="{07C87945-0677-4942-86F2-D9EF705AB4F2}" presName="quadrant1" presStyleLbl="node1" presStyleIdx="0" presStyleCnt="4" custLinFactNeighborX="219" custLinFactNeighborY="2068">
        <dgm:presLayoutVars>
          <dgm:chMax val="1"/>
          <dgm:bulletEnabled val="1"/>
        </dgm:presLayoutVars>
      </dgm:prSet>
      <dgm:spPr/>
    </dgm:pt>
    <dgm:pt modelId="{456FDDEC-DCB1-49A9-A234-0F11F2B5E6DA}" type="pres">
      <dgm:prSet presAssocID="{07C87945-0677-4942-86F2-D9EF705AB4F2}" presName="quadrant2" presStyleLbl="node1" presStyleIdx="1" presStyleCnt="4" custLinFactNeighborX="1755" custLinFactNeighborY="2093">
        <dgm:presLayoutVars>
          <dgm:chMax val="1"/>
          <dgm:bulletEnabled val="1"/>
        </dgm:presLayoutVars>
      </dgm:prSet>
      <dgm:spPr/>
    </dgm:pt>
    <dgm:pt modelId="{826822C6-0F2B-4437-BE5C-C0F13F14A1A4}" type="pres">
      <dgm:prSet presAssocID="{07C87945-0677-4942-86F2-D9EF705AB4F2}" presName="quadrant3" presStyleLbl="node1" presStyleIdx="2" presStyleCnt="4" custScaleX="99913" custLinFactNeighborX="1641" custLinFactNeighborY="-413">
        <dgm:presLayoutVars>
          <dgm:chMax val="1"/>
          <dgm:bulletEnabled val="1"/>
        </dgm:presLayoutVars>
      </dgm:prSet>
      <dgm:spPr/>
    </dgm:pt>
    <dgm:pt modelId="{EDB005BF-7D12-4F67-8711-A7FAA552F3A1}" type="pres">
      <dgm:prSet presAssocID="{07C87945-0677-4942-86F2-D9EF705AB4F2}" presName="quadrant4" presStyleLbl="node1" presStyleIdx="3" presStyleCnt="4" custLinFactNeighborX="219" custLinFactNeighborY="-1703">
        <dgm:presLayoutVars>
          <dgm:chMax val="1"/>
          <dgm:bulletEnabled val="1"/>
        </dgm:presLayoutVars>
      </dgm:prSet>
      <dgm:spPr/>
    </dgm:pt>
    <dgm:pt modelId="{D6456BEF-CF3B-4A8F-B8B9-1690128B43DA}" type="pres">
      <dgm:prSet presAssocID="{07C87945-0677-4942-86F2-D9EF705AB4F2}" presName="quadrantPlaceholder" presStyleCnt="0"/>
      <dgm:spPr/>
    </dgm:pt>
    <dgm:pt modelId="{E22DF241-F426-421E-B0E1-3B50988D6928}" type="pres">
      <dgm:prSet presAssocID="{07C87945-0677-4942-86F2-D9EF705AB4F2}" presName="center1" presStyleLbl="fgShp" presStyleIdx="0" presStyleCnt="2"/>
      <dgm:spPr/>
    </dgm:pt>
    <dgm:pt modelId="{F154A9EE-E10E-4299-A0D9-1347D51A4AB9}" type="pres">
      <dgm:prSet presAssocID="{07C87945-0677-4942-86F2-D9EF705AB4F2}" presName="center2" presStyleLbl="fgShp" presStyleIdx="1" presStyleCnt="2"/>
      <dgm:spPr/>
    </dgm:pt>
  </dgm:ptLst>
  <dgm:cxnLst>
    <dgm:cxn modelId="{2B982B05-FB1A-423B-804A-E7C2866089C6}" type="presOf" srcId="{8A2C56FB-D9FF-4136-B0CB-09EACF777DC0}" destId="{CE89A838-A958-4CF4-AF66-CA26BFB9AF03}" srcOrd="1" destOrd="0" presId="urn:microsoft.com/office/officeart/2005/8/layout/cycle4"/>
    <dgm:cxn modelId="{1E500E12-75EB-4D77-B868-45F050971036}" srcId="{07C87945-0677-4942-86F2-D9EF705AB4F2}" destId="{83A8F6E2-FEAA-4229-B3ED-DD45D8B8E975}" srcOrd="2" destOrd="0" parTransId="{05FA7B0C-6AF2-42AF-8CDF-F9E9CDC9672F}" sibTransId="{1A84C4D6-DDA1-4AA8-B1EE-F03E8AF528E7}"/>
    <dgm:cxn modelId="{14202A12-7545-4184-A39F-8F3DE055F372}" type="presOf" srcId="{7716F3F5-2446-40EF-A228-C44B336B7EB8}" destId="{327CC0CE-234B-4EEE-AD20-EF69EEFDC4B5}" srcOrd="0" destOrd="0" presId="urn:microsoft.com/office/officeart/2005/8/layout/cycle4"/>
    <dgm:cxn modelId="{80F3441C-CE1D-412E-9EF8-2A59D76533D7}" type="presOf" srcId="{7716F3F5-2446-40EF-A228-C44B336B7EB8}" destId="{7F2F902B-DE37-430F-8CFE-2C756CA01057}" srcOrd="1" destOrd="0" presId="urn:microsoft.com/office/officeart/2005/8/layout/cycle4"/>
    <dgm:cxn modelId="{1A70E625-B470-479A-94AB-814693205EBA}" srcId="{83A8F6E2-FEAA-4229-B3ED-DD45D8B8E975}" destId="{F1A2D04C-27F7-4BB6-A02B-DBD1F2FF37EE}" srcOrd="1" destOrd="0" parTransId="{2DD3277A-ED4B-4BC7-9DE6-4408075C6E46}" sibTransId="{051C7CBC-D7AE-42D7-B6E3-9999FC144BA4}"/>
    <dgm:cxn modelId="{190D522E-B648-4980-8ED6-85366A2AA693}" type="presOf" srcId="{17C53E3D-70C6-4BE1-88C3-80A4F1738ADD}" destId="{CE89A838-A958-4CF4-AF66-CA26BFB9AF03}" srcOrd="1" destOrd="2" presId="urn:microsoft.com/office/officeart/2005/8/layout/cycle4"/>
    <dgm:cxn modelId="{EC28D42E-8960-4970-B956-75369942BF25}" srcId="{593AC991-8191-4A56-8FB5-4795AF39E331}" destId="{2F0A18A0-B717-465B-9556-7820B6428F82}" srcOrd="0" destOrd="0" parTransId="{6CA69324-4771-4FD7-9E58-9208A507D576}" sibTransId="{C4F2EBF4-7C6B-4779-9DE1-FED5F9B9E0D0}"/>
    <dgm:cxn modelId="{0CB2765B-90DD-404B-96C6-3BB684413AAE}" srcId="{07C87945-0677-4942-86F2-D9EF705AB4F2}" destId="{C2F0BBAD-D472-4499-9564-A13D42578FA7}" srcOrd="5" destOrd="0" parTransId="{42F439FE-9F83-44A1-8DB5-F1005CD59B95}" sibTransId="{1CC3BB74-AEAD-49A3-A598-9BF0823E516C}"/>
    <dgm:cxn modelId="{DC58F55D-BEED-4123-B0C4-2D649E2A8269}" srcId="{83A8F6E2-FEAA-4229-B3ED-DD45D8B8E975}" destId="{17C53E3D-70C6-4BE1-88C3-80A4F1738ADD}" srcOrd="2" destOrd="0" parTransId="{3D25ED89-7C7A-4AC0-8807-58EF02C27E0A}" sibTransId="{A9727F32-9571-4896-8E48-D9BF3B4B7A51}"/>
    <dgm:cxn modelId="{136A9868-95B1-4611-9FD5-6FD2C6A8E8AD}" type="presOf" srcId="{2F0A18A0-B717-465B-9556-7820B6428F82}" destId="{B16D6124-5682-42C0-BC65-BE8E2E133C8A}" srcOrd="1" destOrd="0" presId="urn:microsoft.com/office/officeart/2005/8/layout/cycle4"/>
    <dgm:cxn modelId="{20B03B49-D96C-4EFB-834C-12F0E47251B6}" type="presOf" srcId="{8A2C56FB-D9FF-4136-B0CB-09EACF777DC0}" destId="{F18FB9B7-81B2-4F3E-9DF6-0CB4BC290BB0}" srcOrd="0" destOrd="0" presId="urn:microsoft.com/office/officeart/2005/8/layout/cycle4"/>
    <dgm:cxn modelId="{FF306C6C-B9D6-4D18-A13A-1D2DF4DE6FFB}" type="presOf" srcId="{17C53E3D-70C6-4BE1-88C3-80A4F1738ADD}" destId="{F18FB9B7-81B2-4F3E-9DF6-0CB4BC290BB0}" srcOrd="0" destOrd="2" presId="urn:microsoft.com/office/officeart/2005/8/layout/cycle4"/>
    <dgm:cxn modelId="{99E97D4E-0442-4E19-B4DD-44209C870971}" srcId="{07C87945-0677-4942-86F2-D9EF705AB4F2}" destId="{593AC991-8191-4A56-8FB5-4795AF39E331}" srcOrd="0" destOrd="0" parTransId="{FE32198B-389E-412A-9323-B0BCA13A59D8}" sibTransId="{8A1F8E7F-E69E-443C-A429-A9761871FC95}"/>
    <dgm:cxn modelId="{7819B651-E740-4583-827C-5FA1A6A66E1F}" type="presOf" srcId="{5F08DC91-72D3-459C-96CC-33F6BB614EF1}" destId="{CE89A838-A958-4CF4-AF66-CA26BFB9AF03}" srcOrd="1" destOrd="3" presId="urn:microsoft.com/office/officeart/2005/8/layout/cycle4"/>
    <dgm:cxn modelId="{C0580672-4E7D-48EA-A5F0-F0A157395599}" type="presOf" srcId="{593AC991-8191-4A56-8FB5-4795AF39E331}" destId="{2D502765-6915-475D-90F0-9B9E63CDEB52}" srcOrd="0" destOrd="0" presId="urn:microsoft.com/office/officeart/2005/8/layout/cycle4"/>
    <dgm:cxn modelId="{44557073-269B-45A5-B8F9-C426D6129FE1}" srcId="{07C87945-0677-4942-86F2-D9EF705AB4F2}" destId="{065C3555-B444-40A3-A03F-915BC355EC6C}" srcOrd="4" destOrd="0" parTransId="{C8B924E2-9F8C-4586-B4D7-B59050EF1592}" sibTransId="{8E4D9297-4945-40F8-B806-CDEEB40A4E44}"/>
    <dgm:cxn modelId="{A7B0A355-2326-4050-8F53-2EA9F89E68EA}" type="presOf" srcId="{2F0A18A0-B717-465B-9556-7820B6428F82}" destId="{B8EE5F19-12C9-4286-8821-73689C1CCDE9}" srcOrd="0" destOrd="0" presId="urn:microsoft.com/office/officeart/2005/8/layout/cycle4"/>
    <dgm:cxn modelId="{9854EE85-7A8D-4A70-8ECD-51A270AA264F}" type="presOf" srcId="{83A8F6E2-FEAA-4229-B3ED-DD45D8B8E975}" destId="{826822C6-0F2B-4437-BE5C-C0F13F14A1A4}" srcOrd="0" destOrd="0" presId="urn:microsoft.com/office/officeart/2005/8/layout/cycle4"/>
    <dgm:cxn modelId="{C191DA87-9775-4760-B1F4-52310DC7A710}" srcId="{83A8F6E2-FEAA-4229-B3ED-DD45D8B8E975}" destId="{8A2C56FB-D9FF-4136-B0CB-09EACF777DC0}" srcOrd="0" destOrd="0" parTransId="{9B1436E4-BE64-4E62-AB3E-91458D548EFC}" sibTransId="{23DE424B-6074-42E8-B322-CB0B95EDCACA}"/>
    <dgm:cxn modelId="{DB0C198B-8E2F-4B3B-ADC6-B86F786DC2FC}" srcId="{15953A00-2CC3-4FBC-9930-F03D1811293B}" destId="{7716F3F5-2446-40EF-A228-C44B336B7EB8}" srcOrd="0" destOrd="0" parTransId="{E41964E2-CFDC-447D-8DCC-875EF7AC709A}" sibTransId="{8F689656-FCF1-449D-BFD0-0F5CB723A57B}"/>
    <dgm:cxn modelId="{07B18CA0-5678-4D5F-A1CA-590F3A58AE98}" srcId="{83A8F6E2-FEAA-4229-B3ED-DD45D8B8E975}" destId="{5F08DC91-72D3-459C-96CC-33F6BB614EF1}" srcOrd="3" destOrd="0" parTransId="{5DDE8BBB-83C0-4C42-8587-DE9D87FEDBF0}" sibTransId="{C738CAA6-F199-48F3-8B18-0F738319815A}"/>
    <dgm:cxn modelId="{E85340A7-D48D-4682-BF4C-7CD0B1BD1C5B}" type="presOf" srcId="{C20F4A6A-4595-4BD3-B273-F0B15F441274}" destId="{456FDDEC-DCB1-49A9-A234-0F11F2B5E6DA}" srcOrd="0" destOrd="0" presId="urn:microsoft.com/office/officeart/2005/8/layout/cycle4"/>
    <dgm:cxn modelId="{09C73FB0-ED16-425D-B21C-CDB5D22212AF}" srcId="{07C87945-0677-4942-86F2-D9EF705AB4F2}" destId="{375C1FFF-082E-494D-80E1-0D6FE0AE3B71}" srcOrd="7" destOrd="0" parTransId="{79DF1A7C-EB22-493E-B85C-7AC59BCDC085}" sibTransId="{905BB923-9FEC-4E14-A605-3A987868BD37}"/>
    <dgm:cxn modelId="{405C57B4-F929-497B-B8A6-22375A0054EE}" srcId="{07C87945-0677-4942-86F2-D9EF705AB4F2}" destId="{C20F4A6A-4595-4BD3-B273-F0B15F441274}" srcOrd="1" destOrd="0" parTransId="{32EC0CD9-63CA-4673-96B3-88DBC52B9063}" sibTransId="{0F75142C-0F6D-4C4E-82E9-50A3F703ACC6}"/>
    <dgm:cxn modelId="{6DCC2CB6-9FE3-409A-91E3-5F92D5080C92}" srcId="{07C87945-0677-4942-86F2-D9EF705AB4F2}" destId="{56C05FA4-131F-4F51-A525-952AC5B64118}" srcOrd="6" destOrd="0" parTransId="{8F91F99F-4E2E-43AC-9ED3-7F3CFC8FC27C}" sibTransId="{F588F5BB-EFAD-4601-8762-6D7E5E81E6BD}"/>
    <dgm:cxn modelId="{B9CFF9C1-FDBF-4166-A5B6-0ADDE5BB7FE1}" type="presOf" srcId="{15953A00-2CC3-4FBC-9930-F03D1811293B}" destId="{EDB005BF-7D12-4F67-8711-A7FAA552F3A1}" srcOrd="0" destOrd="0" presId="urn:microsoft.com/office/officeart/2005/8/layout/cycle4"/>
    <dgm:cxn modelId="{DED9F1C3-7B79-4A17-A30D-EB6B1E1955C9}" srcId="{07C87945-0677-4942-86F2-D9EF705AB4F2}" destId="{15953A00-2CC3-4FBC-9930-F03D1811293B}" srcOrd="3" destOrd="0" parTransId="{48C2B53E-EF0D-44B6-9DB0-B3501ACD7D4D}" sibTransId="{C0A0CB83-7146-4673-AF5C-97CDEE841DF5}"/>
    <dgm:cxn modelId="{11EAD5CF-6D7A-4006-A422-3B74CE578B73}" type="presOf" srcId="{5F08DC91-72D3-459C-96CC-33F6BB614EF1}" destId="{F18FB9B7-81B2-4F3E-9DF6-0CB4BC290BB0}" srcOrd="0" destOrd="3" presId="urn:microsoft.com/office/officeart/2005/8/layout/cycle4"/>
    <dgm:cxn modelId="{B86483EA-64D7-4DA9-825F-CC7917B85F36}" type="presOf" srcId="{F1A2D04C-27F7-4BB6-A02B-DBD1F2FF37EE}" destId="{CE89A838-A958-4CF4-AF66-CA26BFB9AF03}" srcOrd="1" destOrd="1" presId="urn:microsoft.com/office/officeart/2005/8/layout/cycle4"/>
    <dgm:cxn modelId="{C43C30EC-A59B-4547-9B1F-95AABDAB9491}" type="presOf" srcId="{F1A2D04C-27F7-4BB6-A02B-DBD1F2FF37EE}" destId="{F18FB9B7-81B2-4F3E-9DF6-0CB4BC290BB0}" srcOrd="0" destOrd="1" presId="urn:microsoft.com/office/officeart/2005/8/layout/cycle4"/>
    <dgm:cxn modelId="{31EEF5EF-26EC-4188-9512-B8C003F877BD}" type="presOf" srcId="{07C87945-0677-4942-86F2-D9EF705AB4F2}" destId="{CD435EEA-EC6B-4EDD-B59B-5FFE987257D2}" srcOrd="0" destOrd="0" presId="urn:microsoft.com/office/officeart/2005/8/layout/cycle4"/>
    <dgm:cxn modelId="{5CF7F744-69DC-41E5-83BE-FF810ADF4E4F}" type="presParOf" srcId="{CD435EEA-EC6B-4EDD-B59B-5FFE987257D2}" destId="{EA87C605-4092-4B09-9469-973993FFD1B2}" srcOrd="0" destOrd="0" presId="urn:microsoft.com/office/officeart/2005/8/layout/cycle4"/>
    <dgm:cxn modelId="{80E43258-80A7-461A-8271-E7AEA2F16B41}" type="presParOf" srcId="{EA87C605-4092-4B09-9469-973993FFD1B2}" destId="{3A6974B4-1990-4BC2-BA45-0BC3BA124D24}" srcOrd="0" destOrd="0" presId="urn:microsoft.com/office/officeart/2005/8/layout/cycle4"/>
    <dgm:cxn modelId="{2E4F7243-38B3-4BE0-8D41-0FE5E22E1323}" type="presParOf" srcId="{3A6974B4-1990-4BC2-BA45-0BC3BA124D24}" destId="{B8EE5F19-12C9-4286-8821-73689C1CCDE9}" srcOrd="0" destOrd="0" presId="urn:microsoft.com/office/officeart/2005/8/layout/cycle4"/>
    <dgm:cxn modelId="{AAFA0F0D-B6DF-4F76-A178-4ED4E3935ED8}" type="presParOf" srcId="{3A6974B4-1990-4BC2-BA45-0BC3BA124D24}" destId="{B16D6124-5682-42C0-BC65-BE8E2E133C8A}" srcOrd="1" destOrd="0" presId="urn:microsoft.com/office/officeart/2005/8/layout/cycle4"/>
    <dgm:cxn modelId="{D05A1F74-7A8B-4136-B74D-0D09D4AE003E}" type="presParOf" srcId="{EA87C605-4092-4B09-9469-973993FFD1B2}" destId="{32F0C395-DD73-4390-A38D-AAC3691D8055}" srcOrd="1" destOrd="0" presId="urn:microsoft.com/office/officeart/2005/8/layout/cycle4"/>
    <dgm:cxn modelId="{CEFC2376-DE4E-4DBF-94F4-4E7A967F8337}" type="presParOf" srcId="{32F0C395-DD73-4390-A38D-AAC3691D8055}" destId="{F18FB9B7-81B2-4F3E-9DF6-0CB4BC290BB0}" srcOrd="0" destOrd="0" presId="urn:microsoft.com/office/officeart/2005/8/layout/cycle4"/>
    <dgm:cxn modelId="{2BB4C582-B13A-4C05-8E72-E564F1B27156}" type="presParOf" srcId="{32F0C395-DD73-4390-A38D-AAC3691D8055}" destId="{CE89A838-A958-4CF4-AF66-CA26BFB9AF03}" srcOrd="1" destOrd="0" presId="urn:microsoft.com/office/officeart/2005/8/layout/cycle4"/>
    <dgm:cxn modelId="{7B632873-D35D-497F-9326-148B119EB710}" type="presParOf" srcId="{EA87C605-4092-4B09-9469-973993FFD1B2}" destId="{08C16871-49E0-4CB5-B0D1-2457582CD2C4}" srcOrd="2" destOrd="0" presId="urn:microsoft.com/office/officeart/2005/8/layout/cycle4"/>
    <dgm:cxn modelId="{FC59BC40-8FCD-485F-AA70-EA95403E9A2F}" type="presParOf" srcId="{08C16871-49E0-4CB5-B0D1-2457582CD2C4}" destId="{327CC0CE-234B-4EEE-AD20-EF69EEFDC4B5}" srcOrd="0" destOrd="0" presId="urn:microsoft.com/office/officeart/2005/8/layout/cycle4"/>
    <dgm:cxn modelId="{37A55C66-4F35-47B4-BE41-A41A88BA61A2}" type="presParOf" srcId="{08C16871-49E0-4CB5-B0D1-2457582CD2C4}" destId="{7F2F902B-DE37-430F-8CFE-2C756CA01057}" srcOrd="1" destOrd="0" presId="urn:microsoft.com/office/officeart/2005/8/layout/cycle4"/>
    <dgm:cxn modelId="{8C1F1DCB-3B05-4A3E-95DA-F532619BF0E5}" type="presParOf" srcId="{EA87C605-4092-4B09-9469-973993FFD1B2}" destId="{71BDD35D-43B8-4E1C-B96C-6C8223BCD3AA}" srcOrd="3" destOrd="0" presId="urn:microsoft.com/office/officeart/2005/8/layout/cycle4"/>
    <dgm:cxn modelId="{9871B476-51ED-4C61-A37F-25A4E6052374}" type="presParOf" srcId="{CD435EEA-EC6B-4EDD-B59B-5FFE987257D2}" destId="{A196CFDB-8F17-47E0-A726-A1C3E69EC365}" srcOrd="1" destOrd="0" presId="urn:microsoft.com/office/officeart/2005/8/layout/cycle4"/>
    <dgm:cxn modelId="{6FD172AA-7B68-4FFB-A08A-90FF5041D06C}" type="presParOf" srcId="{A196CFDB-8F17-47E0-A726-A1C3E69EC365}" destId="{2D502765-6915-475D-90F0-9B9E63CDEB52}" srcOrd="0" destOrd="0" presId="urn:microsoft.com/office/officeart/2005/8/layout/cycle4"/>
    <dgm:cxn modelId="{B2A729B7-C98A-42A8-BCC0-E8D30B121E57}" type="presParOf" srcId="{A196CFDB-8F17-47E0-A726-A1C3E69EC365}" destId="{456FDDEC-DCB1-49A9-A234-0F11F2B5E6DA}" srcOrd="1" destOrd="0" presId="urn:microsoft.com/office/officeart/2005/8/layout/cycle4"/>
    <dgm:cxn modelId="{608B7CBF-5369-4BBC-A915-5793DC513648}" type="presParOf" srcId="{A196CFDB-8F17-47E0-A726-A1C3E69EC365}" destId="{826822C6-0F2B-4437-BE5C-C0F13F14A1A4}" srcOrd="2" destOrd="0" presId="urn:microsoft.com/office/officeart/2005/8/layout/cycle4"/>
    <dgm:cxn modelId="{A595955B-06C3-4B41-9ECD-86FC5C9E429D}" type="presParOf" srcId="{A196CFDB-8F17-47E0-A726-A1C3E69EC365}" destId="{EDB005BF-7D12-4F67-8711-A7FAA552F3A1}" srcOrd="3" destOrd="0" presId="urn:microsoft.com/office/officeart/2005/8/layout/cycle4"/>
    <dgm:cxn modelId="{B8BA3262-6336-41EB-8379-4405799EDA79}" type="presParOf" srcId="{A196CFDB-8F17-47E0-A726-A1C3E69EC365}" destId="{D6456BEF-CF3B-4A8F-B8B9-1690128B43DA}" srcOrd="4" destOrd="0" presId="urn:microsoft.com/office/officeart/2005/8/layout/cycle4"/>
    <dgm:cxn modelId="{732CC3D3-51A7-4DC8-BC84-17C4E1D7D813}" type="presParOf" srcId="{CD435EEA-EC6B-4EDD-B59B-5FFE987257D2}" destId="{E22DF241-F426-421E-B0E1-3B50988D6928}" srcOrd="2" destOrd="0" presId="urn:microsoft.com/office/officeart/2005/8/layout/cycle4"/>
    <dgm:cxn modelId="{726DE9F8-4045-407E-8764-D69E2E1EC71D}" type="presParOf" srcId="{CD435EEA-EC6B-4EDD-B59B-5FFE987257D2}" destId="{F154A9EE-E10E-4299-A0D9-1347D51A4AB9}"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CBD8-93F6-4730-8249-AF30F6D96D9F}">
      <dsp:nvSpPr>
        <dsp:cNvPr id="0" name=""/>
        <dsp:cNvSpPr/>
      </dsp:nvSpPr>
      <dsp:spPr>
        <a:xfrm>
          <a:off x="524119" y="0"/>
          <a:ext cx="10101553" cy="77563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tabLst/>
          </a:pPr>
          <a:r>
            <a:rPr lang="en-US" sz="2800" b="1" kern="1200" dirty="0">
              <a:solidFill>
                <a:schemeClr val="bg1"/>
              </a:solidFill>
              <a:latin typeface="Berlin Sans FB Demi" panose="020E0802020502020306" pitchFamily="34" charset="0"/>
              <a:ea typeface="Cambria Math" panose="02040503050406030204" pitchFamily="18" charset="0"/>
              <a:cs typeface="GE SS Text Bold" panose="020A0503020102020204" pitchFamily="18" charset="-78"/>
            </a:rPr>
            <a:t>Aggregate GCC Indicators</a:t>
          </a:r>
        </a:p>
      </dsp:txBody>
      <dsp:txXfrm>
        <a:off x="3809649" y="387817"/>
        <a:ext cx="3530492" cy="1163451"/>
      </dsp:txXfrm>
    </dsp:sp>
    <dsp:sp modelId="{8D779422-9321-4B17-B04A-54EC0B02EFC0}">
      <dsp:nvSpPr>
        <dsp:cNvPr id="0" name=""/>
        <dsp:cNvSpPr/>
      </dsp:nvSpPr>
      <dsp:spPr>
        <a:xfrm>
          <a:off x="772254" y="1557285"/>
          <a:ext cx="9584806" cy="6326327"/>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GE SS Text Bold" panose="020A0503020102020204" pitchFamily="18" charset="-78"/>
            <a:ea typeface="GE SS Text Bold" panose="020A0503020102020204" pitchFamily="18" charset="-78"/>
            <a:cs typeface="GE SS Text Bold" panose="020A0503020102020204" pitchFamily="18" charset="-78"/>
          </a:endParaRPr>
        </a:p>
      </dsp:txBody>
      <dsp:txXfrm>
        <a:off x="3331397" y="1952680"/>
        <a:ext cx="4466519" cy="1186186"/>
      </dsp:txXfrm>
    </dsp:sp>
    <dsp:sp modelId="{63172EA1-6AB9-4AB8-B62B-73A77C5B7C88}">
      <dsp:nvSpPr>
        <dsp:cNvPr id="0" name=""/>
        <dsp:cNvSpPr/>
      </dsp:nvSpPr>
      <dsp:spPr>
        <a:xfrm>
          <a:off x="2573520" y="5292905"/>
          <a:ext cx="6082331" cy="2430605"/>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Footlight MT Light" panose="0204060206030A020304" pitchFamily="18" charset="0"/>
              <a:ea typeface="GE SS Text Bold" panose="020A0503020102020204" pitchFamily="18" charset="-78"/>
              <a:cs typeface="GE SS Text Bold" panose="020A0503020102020204" pitchFamily="18" charset="-78"/>
            </a:rPr>
            <a:t>ensured that data were collected in all countries using the Same mechanism and method</a:t>
          </a:r>
        </a:p>
      </dsp:txBody>
      <dsp:txXfrm>
        <a:off x="3464256" y="5900557"/>
        <a:ext cx="4300858" cy="1215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CDCCF-CC75-4702-ABDB-5D8877A4C780}">
      <dsp:nvSpPr>
        <dsp:cNvPr id="0" name=""/>
        <dsp:cNvSpPr/>
      </dsp:nvSpPr>
      <dsp:spPr>
        <a:xfrm>
          <a:off x="8998" y="0"/>
          <a:ext cx="3143546" cy="1841509"/>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Narrow" panose="020B0606020202030204" pitchFamily="34" charset="0"/>
              <a:ea typeface="GE SS Text Light" panose="020A0503020102020204" pitchFamily="18" charset="-78"/>
              <a:cs typeface="GE SS Text Light" panose="020A0503020102020204" pitchFamily="18" charset="-78"/>
            </a:rPr>
            <a:t>Continue providing GCC-Stat updated data and indicators of vital and health from the countries.</a:t>
          </a:r>
        </a:p>
      </dsp:txBody>
      <dsp:txXfrm>
        <a:off x="62934" y="53936"/>
        <a:ext cx="3035674" cy="1733637"/>
      </dsp:txXfrm>
    </dsp:sp>
    <dsp:sp modelId="{970C42E9-7644-4EF9-B208-637125C53D1B}">
      <dsp:nvSpPr>
        <dsp:cNvPr id="0" name=""/>
        <dsp:cNvSpPr/>
      </dsp:nvSpPr>
      <dsp:spPr>
        <a:xfrm flipH="1">
          <a:off x="4778772" y="611504"/>
          <a:ext cx="2319650" cy="618499"/>
        </a:xfrm>
        <a:prstGeom prst="rightArrow">
          <a:avLst>
            <a:gd name="adj1" fmla="val 60000"/>
            <a:gd name="adj2" fmla="val 50000"/>
          </a:avLst>
        </a:prstGeom>
        <a:no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en-US" sz="2400" b="1" kern="1200">
            <a:latin typeface="GE SS Text Light" panose="020A0503020102020204" pitchFamily="18" charset="-78"/>
            <a:ea typeface="GE SS Text Light" panose="020A0503020102020204" pitchFamily="18" charset="-78"/>
            <a:cs typeface="GE SS Text Light" panose="020A0503020102020204" pitchFamily="18" charset="-78"/>
          </a:endParaRPr>
        </a:p>
      </dsp:txBody>
      <dsp:txXfrm>
        <a:off x="4964322" y="735204"/>
        <a:ext cx="2134100" cy="371099"/>
      </dsp:txXfrm>
    </dsp:sp>
    <dsp:sp modelId="{7DA2741A-EEC0-44F3-AFE4-538415C181A2}">
      <dsp:nvSpPr>
        <dsp:cNvPr id="0" name=""/>
        <dsp:cNvSpPr/>
      </dsp:nvSpPr>
      <dsp:spPr>
        <a:xfrm>
          <a:off x="8562356" y="0"/>
          <a:ext cx="3345531" cy="1841509"/>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1" kern="1200" dirty="0">
              <a:latin typeface="Arial Narrow" panose="020B0606020202030204" pitchFamily="34" charset="0"/>
              <a:ea typeface="GE SS Text Light" panose="020A0503020102020204" pitchFamily="18" charset="-78"/>
              <a:cs typeface="GE SS Text Light" panose="020A0503020102020204" pitchFamily="18" charset="-78"/>
            </a:rPr>
            <a:t>Developing statistical systems in national statistical centers to include expanding the health and vital database to serve statistical work.</a:t>
          </a:r>
        </a:p>
      </dsp:txBody>
      <dsp:txXfrm>
        <a:off x="8616292" y="53936"/>
        <a:ext cx="3237659" cy="1733637"/>
      </dsp:txXfrm>
    </dsp:sp>
    <dsp:sp modelId="{A517ABC5-31F0-4D23-8CFF-387224385DE0}">
      <dsp:nvSpPr>
        <dsp:cNvPr id="0" name=""/>
        <dsp:cNvSpPr/>
      </dsp:nvSpPr>
      <dsp:spPr>
        <a:xfrm rot="10800000" flipH="1">
          <a:off x="7893559" y="611504"/>
          <a:ext cx="337701" cy="618499"/>
        </a:xfrm>
        <a:prstGeom prst="rightArrow">
          <a:avLst>
            <a:gd name="adj1" fmla="val 60000"/>
            <a:gd name="adj2" fmla="val 50000"/>
          </a:avLst>
        </a:prstGeom>
        <a:no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en-US" sz="2400" b="1" kern="1200">
            <a:latin typeface="GE SS Text Light" panose="020A0503020102020204" pitchFamily="18" charset="-78"/>
            <a:ea typeface="GE SS Text Light" panose="020A0503020102020204" pitchFamily="18" charset="-78"/>
            <a:cs typeface="GE SS Text Light" panose="020A0503020102020204" pitchFamily="18" charset="-78"/>
          </a:endParaRPr>
        </a:p>
      </dsp:txBody>
      <dsp:txXfrm rot="10800000">
        <a:off x="7893559" y="735204"/>
        <a:ext cx="236391" cy="371099"/>
      </dsp:txXfrm>
    </dsp:sp>
    <dsp:sp modelId="{B37DBA78-2303-4DC8-8799-400A4AD4E0B9}">
      <dsp:nvSpPr>
        <dsp:cNvPr id="0" name=""/>
        <dsp:cNvSpPr/>
      </dsp:nvSpPr>
      <dsp:spPr>
        <a:xfrm>
          <a:off x="4078313" y="0"/>
          <a:ext cx="3513274" cy="1841509"/>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Narrow" panose="020B0606020202030204" pitchFamily="34" charset="0"/>
              <a:ea typeface="GE SS Text Light" panose="020A0503020102020204" pitchFamily="18" charset="-78"/>
              <a:cs typeface="GE SS Text Light" panose="020A0503020102020204" pitchFamily="18" charset="-78"/>
            </a:rPr>
            <a:t>Create team Work whose task it is to agree on a strategic plan and a timetable for the development of the statistical work in the field of health and vital statistics.</a:t>
          </a:r>
        </a:p>
      </dsp:txBody>
      <dsp:txXfrm>
        <a:off x="4132249" y="53936"/>
        <a:ext cx="3405402" cy="1733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2741A-EEC0-44F3-AFE4-538415C181A2}">
      <dsp:nvSpPr>
        <dsp:cNvPr id="0" name=""/>
        <dsp:cNvSpPr/>
      </dsp:nvSpPr>
      <dsp:spPr>
        <a:xfrm>
          <a:off x="5130141" y="0"/>
          <a:ext cx="7258088" cy="2056895"/>
        </a:xfrm>
        <a:prstGeom prst="roundRect">
          <a:avLst>
            <a:gd name="adj" fmla="val 1000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1">
            <a:lnSpc>
              <a:spcPct val="90000"/>
            </a:lnSpc>
            <a:spcBef>
              <a:spcPct val="0"/>
            </a:spcBef>
            <a:spcAft>
              <a:spcPct val="35000"/>
            </a:spcAft>
            <a:buNone/>
          </a:pPr>
          <a:r>
            <a:rPr lang="en-US" sz="2000" b="1" kern="1200" dirty="0">
              <a:solidFill>
                <a:srgbClr val="FF0000"/>
              </a:solidFill>
              <a:latin typeface="Arial Narrow" panose="020B0606020202030204" pitchFamily="34" charset="0"/>
              <a:ea typeface="GE SS Text Light" panose="020A0503020102020204" pitchFamily="18" charset="-78"/>
              <a:cs typeface="GE SS Text Light" panose="020A0503020102020204" pitchFamily="18" charset="-78"/>
            </a:rPr>
            <a:t>	</a:t>
          </a:r>
          <a:r>
            <a:rPr lang="en-US" sz="2000" b="1" kern="1200" dirty="0">
              <a:solidFill>
                <a:schemeClr val="tx1"/>
              </a:solidFill>
              <a:latin typeface="Arial Narrow" panose="020B0606020202030204" pitchFamily="34" charset="0"/>
              <a:ea typeface="GE SS Text Light" panose="020A0503020102020204" pitchFamily="18" charset="-78"/>
              <a:cs typeface="GE SS Text Light" panose="020A0503020102020204" pitchFamily="18" charset="-78"/>
            </a:rPr>
            <a:t>Coordination at the national level among institutions responsible for civil registration, vital statistics and public health is a particularly sore point for many participating countries – yet, when functioning, clearly results in excellent quality and timeliness of vital and related health statistics</a:t>
          </a:r>
        </a:p>
      </dsp:txBody>
      <dsp:txXfrm>
        <a:off x="5190385" y="60244"/>
        <a:ext cx="7137600" cy="1936407"/>
      </dsp:txXfrm>
    </dsp:sp>
    <dsp:sp modelId="{A517ABC5-31F0-4D23-8CFF-387224385DE0}">
      <dsp:nvSpPr>
        <dsp:cNvPr id="0" name=""/>
        <dsp:cNvSpPr/>
      </dsp:nvSpPr>
      <dsp:spPr>
        <a:xfrm rot="10800000" flipH="1">
          <a:off x="4783732" y="732780"/>
          <a:ext cx="174915" cy="591333"/>
        </a:xfrm>
        <a:prstGeom prst="rightArrow">
          <a:avLst>
            <a:gd name="adj1" fmla="val 60000"/>
            <a:gd name="adj2" fmla="val 50000"/>
          </a:avLst>
        </a:prstGeom>
        <a:no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endParaRPr lang="en-US" sz="2400" b="1" kern="1200">
            <a:latin typeface="GE SS Text Light" panose="020A0503020102020204" pitchFamily="18" charset="-78"/>
            <a:ea typeface="GE SS Text Light" panose="020A0503020102020204" pitchFamily="18" charset="-78"/>
            <a:cs typeface="GE SS Text Light" panose="020A0503020102020204" pitchFamily="18" charset="-78"/>
          </a:endParaRPr>
        </a:p>
      </dsp:txBody>
      <dsp:txXfrm rot="10800000">
        <a:off x="4783732" y="851047"/>
        <a:ext cx="122441" cy="354799"/>
      </dsp:txXfrm>
    </dsp:sp>
    <dsp:sp modelId="{B37DBA78-2303-4DC8-8799-400A4AD4E0B9}">
      <dsp:nvSpPr>
        <dsp:cNvPr id="0" name=""/>
        <dsp:cNvSpPr/>
      </dsp:nvSpPr>
      <dsp:spPr>
        <a:xfrm>
          <a:off x="185291" y="0"/>
          <a:ext cx="4442032" cy="2056895"/>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Narrow" panose="020B0606020202030204" pitchFamily="34" charset="0"/>
              <a:ea typeface="GE SS Text Light" panose="020A0503020102020204" pitchFamily="18" charset="-78"/>
              <a:cs typeface="GE SS Text Light" panose="020A0503020102020204" pitchFamily="18" charset="-78"/>
            </a:rPr>
            <a:t>implementation of the international standards is recognized as a goal for all participating countries</a:t>
          </a:r>
        </a:p>
      </dsp:txBody>
      <dsp:txXfrm>
        <a:off x="245535" y="60244"/>
        <a:ext cx="4321544" cy="193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34991-2A18-457C-A260-9D3433B3DC50}">
      <dsp:nvSpPr>
        <dsp:cNvPr id="0" name=""/>
        <dsp:cNvSpPr/>
      </dsp:nvSpPr>
      <dsp:spPr>
        <a:xfrm>
          <a:off x="1487752" y="776920"/>
          <a:ext cx="2481122" cy="24815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25B3513-3A7C-499C-8E72-C4DAB3F34B00}">
      <dsp:nvSpPr>
        <dsp:cNvPr id="0" name=""/>
        <dsp:cNvSpPr/>
      </dsp:nvSpPr>
      <dsp:spPr>
        <a:xfrm>
          <a:off x="1569624" y="858728"/>
          <a:ext cx="2316360" cy="2316114"/>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Eras Demi ITC" panose="020B0805030504020804" pitchFamily="34" charset="0"/>
              <a:ea typeface="GE SS Text Light" panose="020A0503020102020204" pitchFamily="18" charset="-78"/>
              <a:cs typeface="GE SS Text Light" panose="020A0503020102020204" pitchFamily="18" charset="-78"/>
            </a:rPr>
            <a:t>Statistical Releases</a:t>
          </a:r>
        </a:p>
      </dsp:txBody>
      <dsp:txXfrm>
        <a:off x="1900763" y="1189663"/>
        <a:ext cx="1654081" cy="1654242"/>
      </dsp:txXfrm>
    </dsp:sp>
    <dsp:sp modelId="{6A6315C5-03EF-44F7-A8A9-779DE587B497}">
      <dsp:nvSpPr>
        <dsp:cNvPr id="0" name=""/>
        <dsp:cNvSpPr/>
      </dsp:nvSpPr>
      <dsp:spPr>
        <a:xfrm rot="13601051">
          <a:off x="4365247" y="828406"/>
          <a:ext cx="2475146" cy="2475146"/>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FF40A4-75A4-437E-AFCF-D1BD9C8749BF}">
      <dsp:nvSpPr>
        <dsp:cNvPr id="0" name=""/>
        <dsp:cNvSpPr/>
      </dsp:nvSpPr>
      <dsp:spPr>
        <a:xfrm>
          <a:off x="4451470" y="900302"/>
          <a:ext cx="2316360" cy="2316114"/>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Eras Demi ITC" panose="020B0805030504020804" pitchFamily="34" charset="0"/>
              <a:ea typeface="GE SS Text Light" panose="020A0503020102020204" pitchFamily="18" charset="-78"/>
              <a:cs typeface="GE SS Text Light" panose="020A0503020102020204" pitchFamily="18" charset="-78"/>
            </a:rPr>
            <a:t>Data Portal</a:t>
          </a:r>
        </a:p>
      </dsp:txBody>
      <dsp:txXfrm>
        <a:off x="4782609" y="1231238"/>
        <a:ext cx="1654081" cy="1654242"/>
      </dsp:txXfrm>
    </dsp:sp>
    <dsp:sp modelId="{920E7614-A097-4AAA-8F38-7FCDDC545DCE}">
      <dsp:nvSpPr>
        <dsp:cNvPr id="0" name=""/>
        <dsp:cNvSpPr/>
      </dsp:nvSpPr>
      <dsp:spPr>
        <a:xfrm rot="13362739">
          <a:off x="6781670" y="771233"/>
          <a:ext cx="2475146" cy="2475146"/>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7F0082-FBF1-4F5E-AA81-AAD789EFF8FE}">
      <dsp:nvSpPr>
        <dsp:cNvPr id="0" name=""/>
        <dsp:cNvSpPr/>
      </dsp:nvSpPr>
      <dsp:spPr>
        <a:xfrm>
          <a:off x="6780610" y="942316"/>
          <a:ext cx="3986595" cy="2316114"/>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Eras Demi ITC" panose="020B0805030504020804" pitchFamily="34" charset="0"/>
              <a:ea typeface="GE SS Text Light" panose="020A0503020102020204" pitchFamily="18" charset="-78"/>
              <a:cs typeface="GE SS Text Light" panose="020A0503020102020204" pitchFamily="18" charset="-78"/>
            </a:rPr>
            <a:t>Data &amp; Metadata Transmission Tables</a:t>
          </a:r>
        </a:p>
      </dsp:txBody>
      <dsp:txXfrm>
        <a:off x="7350520" y="1273252"/>
        <a:ext cx="2846774" cy="1654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CC0CE-234B-4EEE-AD20-EF69EEFDC4B5}">
      <dsp:nvSpPr>
        <dsp:cNvPr id="0" name=""/>
        <dsp:cNvSpPr/>
      </dsp:nvSpPr>
      <dsp:spPr>
        <a:xfrm>
          <a:off x="233850" y="5448220"/>
          <a:ext cx="3988727" cy="25837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rtl="1">
            <a:lnSpc>
              <a:spcPct val="90000"/>
            </a:lnSpc>
            <a:spcBef>
              <a:spcPct val="0"/>
            </a:spcBef>
            <a:spcAft>
              <a:spcPct val="15000"/>
            </a:spcAft>
            <a:buChar char="•"/>
          </a:pPr>
          <a:endParaRPr lang="en-US" sz="1800" b="0" kern="1200" dirty="0">
            <a:cs typeface="mohammad bold art 1" pitchFamily="2" charset="-78"/>
          </a:endParaRPr>
        </a:p>
      </dsp:txBody>
      <dsp:txXfrm>
        <a:off x="290607" y="6150924"/>
        <a:ext cx="2678595" cy="1824329"/>
      </dsp:txXfrm>
    </dsp:sp>
    <dsp:sp modelId="{F18FB9B7-81B2-4F3E-9DF6-0CB4BC290BB0}">
      <dsp:nvSpPr>
        <dsp:cNvPr id="0" name=""/>
        <dsp:cNvSpPr/>
      </dsp:nvSpPr>
      <dsp:spPr>
        <a:xfrm>
          <a:off x="8223936" y="5486744"/>
          <a:ext cx="3988727" cy="25898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rtl="1">
            <a:lnSpc>
              <a:spcPct val="90000"/>
            </a:lnSpc>
            <a:spcBef>
              <a:spcPct val="0"/>
            </a:spcBef>
            <a:spcAft>
              <a:spcPct val="15000"/>
            </a:spcAft>
            <a:buChar char="•"/>
          </a:pPr>
          <a:endParaRPr lang="en-US" sz="1600" b="0" kern="1200" dirty="0">
            <a:cs typeface="mohammad bold art 1" pitchFamily="2" charset="-78"/>
          </a:endParaRPr>
        </a:p>
        <a:p>
          <a:pPr marL="285750" lvl="1" indent="-285750" algn="r" defTabSz="1600200" rtl="1">
            <a:lnSpc>
              <a:spcPct val="90000"/>
            </a:lnSpc>
            <a:spcBef>
              <a:spcPct val="0"/>
            </a:spcBef>
            <a:spcAft>
              <a:spcPct val="15000"/>
            </a:spcAft>
            <a:buChar char="•"/>
          </a:pPr>
          <a:endParaRPr lang="en-US" sz="3600" b="0" kern="1200" dirty="0">
            <a:cs typeface="mohammad bold art 1" pitchFamily="2" charset="-78"/>
          </a:endParaRPr>
        </a:p>
        <a:p>
          <a:pPr marL="285750" lvl="1" indent="-285750" algn="r" defTabSz="1600200" rtl="1">
            <a:lnSpc>
              <a:spcPct val="90000"/>
            </a:lnSpc>
            <a:spcBef>
              <a:spcPct val="0"/>
            </a:spcBef>
            <a:spcAft>
              <a:spcPct val="15000"/>
            </a:spcAft>
            <a:buChar char="•"/>
          </a:pPr>
          <a:endParaRPr lang="en-US" sz="3600" b="0" kern="1200" dirty="0">
            <a:cs typeface="mohammad bold art 1" pitchFamily="2" charset="-78"/>
          </a:endParaRPr>
        </a:p>
        <a:p>
          <a:pPr marL="285750" lvl="1" indent="-285750" algn="r" defTabSz="1600200" rtl="1">
            <a:lnSpc>
              <a:spcPct val="90000"/>
            </a:lnSpc>
            <a:spcBef>
              <a:spcPct val="0"/>
            </a:spcBef>
            <a:spcAft>
              <a:spcPct val="15000"/>
            </a:spcAft>
            <a:buChar char="•"/>
          </a:pPr>
          <a:endParaRPr lang="en-US" sz="3600" b="0" kern="1200" dirty="0">
            <a:cs typeface="mohammad bold art 1" pitchFamily="2" charset="-78"/>
          </a:endParaRPr>
        </a:p>
      </dsp:txBody>
      <dsp:txXfrm>
        <a:off x="9477445" y="6191107"/>
        <a:ext cx="2678327" cy="1828634"/>
      </dsp:txXfrm>
    </dsp:sp>
    <dsp:sp modelId="{B8EE5F19-12C9-4286-8821-73689C1CCDE9}">
      <dsp:nvSpPr>
        <dsp:cNvPr id="0" name=""/>
        <dsp:cNvSpPr/>
      </dsp:nvSpPr>
      <dsp:spPr>
        <a:xfrm>
          <a:off x="41434" y="480908"/>
          <a:ext cx="3988727" cy="16593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1" indent="0" algn="ctr" defTabSz="622300" rtl="1">
            <a:lnSpc>
              <a:spcPct val="90000"/>
            </a:lnSpc>
            <a:spcBef>
              <a:spcPct val="0"/>
            </a:spcBef>
            <a:spcAft>
              <a:spcPct val="15000"/>
            </a:spcAft>
            <a:buChar char="•"/>
          </a:pPr>
          <a:endParaRPr lang="en-US" sz="1400" b="0" kern="1200" dirty="0">
            <a:cs typeface="mohammad bold art 1" pitchFamily="2" charset="-78"/>
          </a:endParaRPr>
        </a:p>
      </dsp:txBody>
      <dsp:txXfrm>
        <a:off x="77885" y="517359"/>
        <a:ext cx="2719207" cy="1171619"/>
      </dsp:txXfrm>
    </dsp:sp>
    <dsp:sp modelId="{2D502765-6915-475D-90F0-9B9E63CDEB52}">
      <dsp:nvSpPr>
        <dsp:cNvPr id="0" name=""/>
        <dsp:cNvSpPr/>
      </dsp:nvSpPr>
      <dsp:spPr>
        <a:xfrm>
          <a:off x="2537053" y="533301"/>
          <a:ext cx="3496192" cy="3496192"/>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en-US" sz="3600" kern="1200" dirty="0">
              <a:solidFill>
                <a:schemeClr val="tx1"/>
              </a:solidFill>
              <a:latin typeface="Footlight MT Light" panose="0204060206030A020304" pitchFamily="18" charset="0"/>
              <a:ea typeface="GE SS Text Bold" panose="020A0503020102020204" pitchFamily="18" charset="-78"/>
              <a:cs typeface="GE SS Text Bold" panose="020A0503020102020204" pitchFamily="18" charset="-78"/>
            </a:rPr>
            <a:t>Lack</a:t>
          </a:r>
        </a:p>
      </dsp:txBody>
      <dsp:txXfrm>
        <a:off x="3561064" y="1557312"/>
        <a:ext cx="2472181" cy="2472181"/>
      </dsp:txXfrm>
    </dsp:sp>
    <dsp:sp modelId="{456FDDEC-DCB1-49A9-A234-0F11F2B5E6DA}">
      <dsp:nvSpPr>
        <dsp:cNvPr id="0" name=""/>
        <dsp:cNvSpPr/>
      </dsp:nvSpPr>
      <dsp:spPr>
        <a:xfrm rot="5400000">
          <a:off x="6248433" y="534175"/>
          <a:ext cx="3496192" cy="3496192"/>
        </a:xfrm>
        <a:prstGeom prst="pieWedge">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endParaRPr lang="en-US" sz="1600" b="0" kern="1200" dirty="0">
            <a:cs typeface="mohammad bold art 1" pitchFamily="2" charset="-78"/>
          </a:endParaRPr>
        </a:p>
      </dsp:txBody>
      <dsp:txXfrm rot="-5400000">
        <a:off x="6248433" y="1558186"/>
        <a:ext cx="2472181" cy="2472181"/>
      </dsp:txXfrm>
    </dsp:sp>
    <dsp:sp modelId="{826822C6-0F2B-4437-BE5C-C0F13F14A1A4}">
      <dsp:nvSpPr>
        <dsp:cNvPr id="0" name=""/>
        <dsp:cNvSpPr/>
      </dsp:nvSpPr>
      <dsp:spPr>
        <a:xfrm rot="10800000">
          <a:off x="6245968" y="4104239"/>
          <a:ext cx="3493150" cy="3496192"/>
        </a:xfrm>
        <a:prstGeom prst="pieWedge">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rtl="1">
            <a:lnSpc>
              <a:spcPct val="90000"/>
            </a:lnSpc>
            <a:spcBef>
              <a:spcPct val="0"/>
            </a:spcBef>
            <a:spcAft>
              <a:spcPct val="35000"/>
            </a:spcAft>
            <a:buNone/>
          </a:pPr>
          <a:endParaRPr lang="en-US" sz="5400" kern="1200" dirty="0">
            <a:solidFill>
              <a:schemeClr val="tx1"/>
            </a:solidFill>
            <a:latin typeface="Footlight MT Light" panose="0204060206030A020304" pitchFamily="18" charset="0"/>
            <a:ea typeface="GE SS Text Bold" panose="020A0503020102020204" pitchFamily="18" charset="-78"/>
            <a:cs typeface="GE SS Text Bold" panose="020A0503020102020204" pitchFamily="18" charset="-78"/>
          </a:endParaRPr>
        </a:p>
      </dsp:txBody>
      <dsp:txXfrm rot="10800000">
        <a:off x="6245968" y="4104239"/>
        <a:ext cx="2470030" cy="2472181"/>
      </dsp:txXfrm>
    </dsp:sp>
    <dsp:sp modelId="{EDB005BF-7D12-4F67-8711-A7FAA552F3A1}">
      <dsp:nvSpPr>
        <dsp:cNvPr id="0" name=""/>
        <dsp:cNvSpPr/>
      </dsp:nvSpPr>
      <dsp:spPr>
        <a:xfrm rot="16200000">
          <a:off x="2537053" y="4059138"/>
          <a:ext cx="3496192" cy="3496192"/>
        </a:xfrm>
        <a:prstGeom prst="pieWedge">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endParaRPr lang="en-US" sz="1800" b="0" kern="1200" dirty="0">
            <a:cs typeface="mohammad bold art 1" pitchFamily="2" charset="-78"/>
          </a:endParaRPr>
        </a:p>
      </dsp:txBody>
      <dsp:txXfrm rot="5400000">
        <a:off x="3561064" y="4059138"/>
        <a:ext cx="2472181" cy="2472181"/>
      </dsp:txXfrm>
    </dsp:sp>
    <dsp:sp modelId="{E22DF241-F426-421E-B0E1-3B50988D6928}">
      <dsp:nvSpPr>
        <dsp:cNvPr id="0" name=""/>
        <dsp:cNvSpPr/>
      </dsp:nvSpPr>
      <dsp:spPr>
        <a:xfrm>
          <a:off x="5502774" y="3311244"/>
          <a:ext cx="1207114" cy="104966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54A9EE-E10E-4299-A0D9-1347D51A4AB9}">
      <dsp:nvSpPr>
        <dsp:cNvPr id="0" name=""/>
        <dsp:cNvSpPr/>
      </dsp:nvSpPr>
      <dsp:spPr>
        <a:xfrm rot="10800000">
          <a:off x="5502774" y="3714961"/>
          <a:ext cx="1207114" cy="1049665"/>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6022021-0F3F-41F6-BB2D-D35ABB6B5280}" type="datetimeFigureOut">
              <a:rPr lang="en-US" smtClean="0"/>
              <a:t>14/03/2018</a:t>
            </a:fld>
            <a:endParaRPr lang="en-US"/>
          </a:p>
        </p:txBody>
      </p:sp>
      <p:sp>
        <p:nvSpPr>
          <p:cNvPr id="4" name="Slide Image Placeholder 3"/>
          <p:cNvSpPr>
            <a:spLocks noGrp="1" noRot="1" noChangeAspect="1"/>
          </p:cNvSpPr>
          <p:nvPr>
            <p:ph type="sldImg" idx="2"/>
          </p:nvPr>
        </p:nvSpPr>
        <p:spPr>
          <a:xfrm>
            <a:off x="1136650" y="1154113"/>
            <a:ext cx="46767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8A2B58C-5E5C-4B43-A390-B85ABF26FF25}" type="slidenum">
              <a:rPr lang="en-US" smtClean="0"/>
              <a:t>‹#›</a:t>
            </a:fld>
            <a:endParaRPr lang="en-US"/>
          </a:p>
        </p:txBody>
      </p:sp>
    </p:spTree>
    <p:extLst>
      <p:ext uri="{BB962C8B-B14F-4D97-AF65-F5344CB8AC3E}">
        <p14:creationId xmlns:p14="http://schemas.microsoft.com/office/powerpoint/2010/main" val="253923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08A2B58C-5E5C-4B43-A390-B85ABF26F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4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08A2B58C-5E5C-4B43-A390-B85ABF26FF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40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2B58C-5E5C-4B43-A390-B85ABF26FF25}" type="slidenum">
              <a:rPr lang="en-US" smtClean="0"/>
              <a:t>11</a:t>
            </a:fld>
            <a:endParaRPr lang="en-US"/>
          </a:p>
        </p:txBody>
      </p:sp>
    </p:spTree>
    <p:extLst>
      <p:ext uri="{BB962C8B-B14F-4D97-AF65-F5344CB8AC3E}">
        <p14:creationId xmlns:p14="http://schemas.microsoft.com/office/powerpoint/2010/main" val="294729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1767462"/>
            <a:ext cx="13770372" cy="3759917"/>
          </a:xfrm>
        </p:spPr>
        <p:txBody>
          <a:bodyPr anchor="b"/>
          <a:lstStyle>
            <a:lvl1pPr algn="ctr">
              <a:defRPr sz="9449"/>
            </a:lvl1pPr>
          </a:lstStyle>
          <a:p>
            <a:r>
              <a:rPr lang="en-US"/>
              <a:t>Click to edit Master title style</a:t>
            </a:r>
            <a:endParaRPr lang="en-US" dirty="0"/>
          </a:p>
        </p:txBody>
      </p:sp>
      <p:sp>
        <p:nvSpPr>
          <p:cNvPr id="3" name="Subtitle 2"/>
          <p:cNvSpPr>
            <a:spLocks noGrp="1"/>
          </p:cNvSpPr>
          <p:nvPr>
            <p:ph type="subTitle" idx="1"/>
          </p:nvPr>
        </p:nvSpPr>
        <p:spPr>
          <a:xfrm>
            <a:off x="2025055" y="5672376"/>
            <a:ext cx="12150329"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1035E-BBC6-4BC0-945A-DB88E00568A1}" type="datetime1">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276274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5924F-3A82-4F45-9FE5-F4BF67064D04}" type="datetime1">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38240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574987"/>
            <a:ext cx="3493219" cy="9152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781" y="574987"/>
            <a:ext cx="10277153" cy="915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AE774-8E38-48DA-AC53-A3E1F9FB43C7}" type="datetime1">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6612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033" y="1767462"/>
            <a:ext cx="13770372" cy="3759917"/>
          </a:xfrm>
        </p:spPr>
        <p:txBody>
          <a:bodyPr anchor="b"/>
          <a:lstStyle>
            <a:lvl1pPr algn="ctr">
              <a:defRPr sz="9449"/>
            </a:lvl1pPr>
          </a:lstStyle>
          <a:p>
            <a:r>
              <a:rPr lang="en-US"/>
              <a:t>Click to edit Master title style</a:t>
            </a:r>
            <a:endParaRPr lang="en-US" dirty="0"/>
          </a:p>
        </p:txBody>
      </p:sp>
      <p:sp>
        <p:nvSpPr>
          <p:cNvPr id="3" name="Subtitle 2"/>
          <p:cNvSpPr>
            <a:spLocks noGrp="1"/>
          </p:cNvSpPr>
          <p:nvPr>
            <p:ph type="subTitle" idx="1"/>
          </p:nvPr>
        </p:nvSpPr>
        <p:spPr>
          <a:xfrm>
            <a:off x="2025055" y="5672376"/>
            <a:ext cx="12150329" cy="2607442"/>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D061035E-BBC6-4BC0-945A-DB88E00568A1}"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06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77DA29CE-B125-4C27-BE4E-6F15687EF240}"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1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43" y="2692444"/>
            <a:ext cx="13972878" cy="4492401"/>
          </a:xfrm>
        </p:spPr>
        <p:txBody>
          <a:bodyPr anchor="b"/>
          <a:lstStyle>
            <a:lvl1pPr>
              <a:defRPr sz="9449"/>
            </a:lvl1pPr>
          </a:lstStyle>
          <a:p>
            <a:r>
              <a:rPr lang="en-US"/>
              <a:t>Click to edit Master title style</a:t>
            </a:r>
            <a:endParaRPr lang="en-US" dirty="0"/>
          </a:p>
        </p:txBody>
      </p:sp>
      <p:sp>
        <p:nvSpPr>
          <p:cNvPr id="3" name="Text Placeholder 2"/>
          <p:cNvSpPr>
            <a:spLocks noGrp="1"/>
          </p:cNvSpPr>
          <p:nvPr>
            <p:ph type="body" idx="1"/>
          </p:nvPr>
        </p:nvSpPr>
        <p:spPr>
          <a:xfrm>
            <a:off x="1105343" y="7227345"/>
            <a:ext cx="13972878"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C59A7338-598C-4AA0-9E05-24388E181197}"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06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3780" y="2874937"/>
            <a:ext cx="6885186" cy="685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01472" y="2874937"/>
            <a:ext cx="6885186" cy="685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0538684D-E7A8-4377-9DB3-84D66D6716D4}"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40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5890" y="574990"/>
            <a:ext cx="13972878" cy="208745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5892" y="2647443"/>
            <a:ext cx="685354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4" name="Content Placeholder 3"/>
          <p:cNvSpPr>
            <a:spLocks noGrp="1"/>
          </p:cNvSpPr>
          <p:nvPr>
            <p:ph sz="half" idx="2"/>
          </p:nvPr>
        </p:nvSpPr>
        <p:spPr>
          <a:xfrm>
            <a:off x="1115892" y="3944914"/>
            <a:ext cx="6853544" cy="5802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01473" y="2647443"/>
            <a:ext cx="688729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6" name="Content Placeholder 5"/>
          <p:cNvSpPr>
            <a:spLocks noGrp="1"/>
          </p:cNvSpPr>
          <p:nvPr>
            <p:ph sz="quarter" idx="4"/>
          </p:nvPr>
        </p:nvSpPr>
        <p:spPr>
          <a:xfrm>
            <a:off x="8201473" y="3944914"/>
            <a:ext cx="6887296" cy="5802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6F14730C-DE65-4A04-A48C-1CC46F24D5D4}"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6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F124CE69-608C-4C6B-B195-EC897BB115F5}"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476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FD7C9F1E-C8C5-455D-ABB6-133BDD9F79F3}"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29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en-US"/>
              <a:t>Click to edit Master title style</a:t>
            </a:r>
            <a:endParaRPr lang="en-US" dirty="0"/>
          </a:p>
        </p:txBody>
      </p:sp>
      <p:sp>
        <p:nvSpPr>
          <p:cNvPr id="3" name="Content Placeholder 2"/>
          <p:cNvSpPr>
            <a:spLocks noGrp="1"/>
          </p:cNvSpPr>
          <p:nvPr>
            <p:ph idx="1"/>
          </p:nvPr>
        </p:nvSpPr>
        <p:spPr>
          <a:xfrm>
            <a:off x="6887296" y="1554968"/>
            <a:ext cx="8201472"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803190AA-AE69-42F8-9822-E37E19695BC7}"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0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A29CE-B125-4C27-BE4E-6F15687EF240}" type="datetime1">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78966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87296" y="1554968"/>
            <a:ext cx="8201472"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en-US"/>
              <a:t>Click icon to add picture</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2F36796E-D5DA-4B1D-8036-84BDE81AD717}"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3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6245924F-3A82-4F45-9FE5-F4BF67064D04}"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65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3440" y="574987"/>
            <a:ext cx="3493219" cy="9152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781" y="574987"/>
            <a:ext cx="10277153" cy="9152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BA3AE774-8E38-48DA-AC53-A3E1F9FB43C7}"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101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00438" cy="10799763"/>
          </a:xfrm>
          <a:prstGeom prst="rect">
            <a:avLst/>
          </a:prstGeom>
        </p:spPr>
      </p:pic>
      <p:sp>
        <p:nvSpPr>
          <p:cNvPr id="4" name="Date Placeholder 3"/>
          <p:cNvSpPr>
            <a:spLocks noGrp="1"/>
          </p:cNvSpPr>
          <p:nvPr>
            <p:ph type="dt" sz="half" idx="10"/>
          </p:nvPr>
        </p:nvSpPr>
        <p:spPr/>
        <p:txBody>
          <a:bodyPr/>
          <a:lstStyle/>
          <a:p>
            <a:pPr marL="0" marR="0" lvl="0" indent="0" algn="l" defTabSz="1295979" rtl="0" eaLnBrk="1" fontAlgn="auto" latinLnBrk="0" hangingPunct="1">
              <a:lnSpc>
                <a:spcPct val="100000"/>
              </a:lnSpc>
              <a:spcBef>
                <a:spcPts val="0"/>
              </a:spcBef>
              <a:spcAft>
                <a:spcPts val="0"/>
              </a:spcAft>
              <a:buClrTx/>
              <a:buSzTx/>
              <a:buFontTx/>
              <a:buNone/>
              <a:tabLst/>
              <a:defRPr/>
            </a:pPr>
            <a:fld id="{3091EB70-0557-46D1-B883-BDF201E1FCB0}"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95979" rtl="0" eaLnBrk="1" fontAlgn="auto" latinLnBrk="0" hangingPunct="1">
              <a:lnSpc>
                <a:spcPct val="100000"/>
              </a:lnSpc>
              <a:spcBef>
                <a:spcPts val="0"/>
              </a:spcBef>
              <a:spcAft>
                <a:spcPts val="0"/>
              </a:spcAft>
              <a:buClrTx/>
              <a:buSzTx/>
              <a:buFontTx/>
              <a:buNone/>
              <a:tabLst/>
              <a:defRPr/>
            </a:pPr>
            <a:fld id="{7846D545-C94E-4839-9881-2021AD96A5A8}"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Text Placeholder 14"/>
          <p:cNvSpPr>
            <a:spLocks noGrp="1"/>
          </p:cNvSpPr>
          <p:nvPr>
            <p:ph type="body" sz="quarter" idx="13" hasCustomPrompt="1"/>
          </p:nvPr>
        </p:nvSpPr>
        <p:spPr>
          <a:xfrm>
            <a:off x="8648676" y="574993"/>
            <a:ext cx="6437985" cy="681417"/>
          </a:xfrm>
        </p:spPr>
        <p:txBody>
          <a:bodyPr/>
          <a:lstStyle>
            <a:lvl1pPr marL="0" indent="0" algn="r">
              <a:buNone/>
              <a:defRPr b="1" baseline="0"/>
            </a:lvl1pPr>
            <a:lvl2pPr marL="607513" indent="0">
              <a:buNone/>
              <a:defRPr/>
            </a:lvl2pPr>
            <a:lvl3pPr marL="1215024" indent="0">
              <a:buNone/>
              <a:defRPr/>
            </a:lvl3pPr>
            <a:lvl4pPr marL="1822537" indent="0">
              <a:buNone/>
              <a:defRPr/>
            </a:lvl4pPr>
            <a:lvl5pPr marL="2430048" indent="0">
              <a:buNone/>
              <a:defRPr/>
            </a:lvl5pPr>
          </a:lstStyle>
          <a:p>
            <a:pPr lvl="0"/>
            <a:r>
              <a:rPr lang="ar-OM" dirty="0"/>
              <a:t>العنوان  -  نص إفتراضي </a:t>
            </a:r>
            <a:endParaRPr lang="en-US" dirty="0"/>
          </a:p>
        </p:txBody>
      </p:sp>
      <p:sp>
        <p:nvSpPr>
          <p:cNvPr id="19" name="Text Placeholder 18"/>
          <p:cNvSpPr>
            <a:spLocks noGrp="1"/>
          </p:cNvSpPr>
          <p:nvPr>
            <p:ph type="body" sz="quarter" idx="14" hasCustomPrompt="1"/>
          </p:nvPr>
        </p:nvSpPr>
        <p:spPr>
          <a:xfrm>
            <a:off x="1113780" y="1619964"/>
            <a:ext cx="13972878" cy="7932327"/>
          </a:xfrm>
        </p:spPr>
        <p:txBody>
          <a:bodyPr/>
          <a:lstStyle>
            <a:lvl1pPr algn="r" rtl="1">
              <a:defRPr sz="2658" b="1" baseline="0">
                <a:latin typeface="Times New Roman" panose="02020603050405020304" pitchFamily="18" charset="0"/>
                <a:cs typeface="Times New Roman" panose="02020603050405020304" pitchFamily="18" charset="0"/>
              </a:defRPr>
            </a:lvl1pPr>
            <a:lvl2pPr algn="r" rtl="1">
              <a:defRPr sz="2392">
                <a:latin typeface="Times New Roman" panose="02020603050405020304" pitchFamily="18" charset="0"/>
                <a:cs typeface="Times New Roman" panose="02020603050405020304" pitchFamily="18" charset="0"/>
              </a:defRPr>
            </a:lvl2pPr>
            <a:lvl3pPr algn="r" rtl="1">
              <a:defRPr>
                <a:latin typeface="Times New Roman" panose="02020603050405020304" pitchFamily="18" charset="0"/>
                <a:cs typeface="Times New Roman" panose="02020603050405020304" pitchFamily="18" charset="0"/>
              </a:defRPr>
            </a:lvl3pPr>
            <a:lvl4pPr algn="r" rtl="1">
              <a:defRPr>
                <a:latin typeface="Times New Roman" panose="02020603050405020304" pitchFamily="18" charset="0"/>
                <a:cs typeface="Times New Roman" panose="02020603050405020304" pitchFamily="18" charset="0"/>
              </a:defRPr>
            </a:lvl4pPr>
            <a:lvl5pPr algn="r" rtl="1">
              <a:defRPr>
                <a:latin typeface="Times New Roman" panose="02020603050405020304" pitchFamily="18" charset="0"/>
                <a:cs typeface="Times New Roman" panose="02020603050405020304" pitchFamily="18" charset="0"/>
              </a:defRPr>
            </a:lvl5pPr>
          </a:lstStyle>
          <a:p>
            <a:pPr lvl="0"/>
            <a:r>
              <a:rPr lang="ar-OM" dirty="0"/>
              <a:t>نص إفتراضي</a:t>
            </a:r>
            <a:endParaRPr lang="en-US" dirty="0"/>
          </a:p>
          <a:p>
            <a:pPr lvl="1"/>
            <a:r>
              <a:rPr lang="ar-OM" dirty="0"/>
              <a:t>نص إفتراضي</a:t>
            </a:r>
            <a:endParaRPr lang="en-US" dirty="0"/>
          </a:p>
        </p:txBody>
      </p:sp>
    </p:spTree>
    <p:extLst>
      <p:ext uri="{BB962C8B-B14F-4D97-AF65-F5344CB8AC3E}">
        <p14:creationId xmlns:p14="http://schemas.microsoft.com/office/powerpoint/2010/main" val="363446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43" y="2692444"/>
            <a:ext cx="13972878" cy="4492401"/>
          </a:xfrm>
        </p:spPr>
        <p:txBody>
          <a:bodyPr anchor="b"/>
          <a:lstStyle>
            <a:lvl1pPr>
              <a:defRPr sz="9449"/>
            </a:lvl1pPr>
          </a:lstStyle>
          <a:p>
            <a:r>
              <a:rPr lang="en-US"/>
              <a:t>Click to edit Master title style</a:t>
            </a:r>
            <a:endParaRPr lang="en-US" dirty="0"/>
          </a:p>
        </p:txBody>
      </p:sp>
      <p:sp>
        <p:nvSpPr>
          <p:cNvPr id="3" name="Text Placeholder 2"/>
          <p:cNvSpPr>
            <a:spLocks noGrp="1"/>
          </p:cNvSpPr>
          <p:nvPr>
            <p:ph type="body" idx="1"/>
          </p:nvPr>
        </p:nvSpPr>
        <p:spPr>
          <a:xfrm>
            <a:off x="1105343" y="7227345"/>
            <a:ext cx="13972878" cy="2362447"/>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A7338-598C-4AA0-9E05-24388E181197}" type="datetime1">
              <a:rPr lang="en-US" smtClean="0"/>
              <a:t>14/03/2018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119546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3780" y="2874937"/>
            <a:ext cx="6885186" cy="685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01472" y="2874937"/>
            <a:ext cx="6885186" cy="685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38684D-E7A8-4377-9DB3-84D66D6716D4}" type="datetime1">
              <a:rPr lang="en-US" smtClean="0"/>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80332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5890" y="574990"/>
            <a:ext cx="13972878" cy="208745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5892" y="2647443"/>
            <a:ext cx="6853544"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4" name="Content Placeholder 3"/>
          <p:cNvSpPr>
            <a:spLocks noGrp="1"/>
          </p:cNvSpPr>
          <p:nvPr>
            <p:ph sz="half" idx="2"/>
          </p:nvPr>
        </p:nvSpPr>
        <p:spPr>
          <a:xfrm>
            <a:off x="1115892" y="3944914"/>
            <a:ext cx="6853544" cy="5802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01473" y="2647443"/>
            <a:ext cx="6887296" cy="1297471"/>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a:t>Click to edit Master text styles</a:t>
            </a:r>
          </a:p>
        </p:txBody>
      </p:sp>
      <p:sp>
        <p:nvSpPr>
          <p:cNvPr id="6" name="Content Placeholder 5"/>
          <p:cNvSpPr>
            <a:spLocks noGrp="1"/>
          </p:cNvSpPr>
          <p:nvPr>
            <p:ph sz="quarter" idx="4"/>
          </p:nvPr>
        </p:nvSpPr>
        <p:spPr>
          <a:xfrm>
            <a:off x="8201473" y="3944914"/>
            <a:ext cx="6887296" cy="5802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14730C-DE65-4A04-A48C-1CC46F24D5D4}" type="datetime1">
              <a:rPr lang="en-US" smtClean="0"/>
              <a:t>14/03/2018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334213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24CE69-608C-4C6B-B195-EC897BB115F5}" type="datetime1">
              <a:rPr lang="en-US" smtClean="0"/>
              <a:t>14/03/2018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277010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C9F1E-C8C5-455D-ABB6-133BDD9F79F3}" type="datetime1">
              <a:rPr lang="en-US" smtClean="0"/>
              <a:t>14/03/2018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40154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en-US"/>
              <a:t>Click to edit Master title style</a:t>
            </a:r>
            <a:endParaRPr lang="en-US" dirty="0"/>
          </a:p>
        </p:txBody>
      </p:sp>
      <p:sp>
        <p:nvSpPr>
          <p:cNvPr id="3" name="Content Placeholder 2"/>
          <p:cNvSpPr>
            <a:spLocks noGrp="1"/>
          </p:cNvSpPr>
          <p:nvPr>
            <p:ph idx="1"/>
          </p:nvPr>
        </p:nvSpPr>
        <p:spPr>
          <a:xfrm>
            <a:off x="6887296" y="1554968"/>
            <a:ext cx="8201472" cy="7674832"/>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fld id="{803190AA-AE69-42F8-9822-E37E19695BC7}" type="datetime1">
              <a:rPr lang="en-US" smtClean="0"/>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124157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890" y="719984"/>
            <a:ext cx="5225063" cy="2519945"/>
          </a:xfrm>
        </p:spPr>
        <p:txBody>
          <a:bodyPr anchor="b"/>
          <a:lstStyle>
            <a:lvl1pPr>
              <a:defRPr sz="503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87296" y="1554968"/>
            <a:ext cx="8201472" cy="7674832"/>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en-US"/>
              <a:t>Click icon to add picture</a:t>
            </a:r>
            <a:endParaRPr lang="en-US" dirty="0"/>
          </a:p>
        </p:txBody>
      </p:sp>
      <p:sp>
        <p:nvSpPr>
          <p:cNvPr id="4" name="Text Placeholder 3"/>
          <p:cNvSpPr>
            <a:spLocks noGrp="1"/>
          </p:cNvSpPr>
          <p:nvPr>
            <p:ph type="body" sz="half" idx="2"/>
          </p:nvPr>
        </p:nvSpPr>
        <p:spPr>
          <a:xfrm>
            <a:off x="1115890" y="3239929"/>
            <a:ext cx="5225063" cy="6002369"/>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p>
            <a:fld id="{2F36796E-D5DA-4B1D-8036-84BDE81AD717}" type="datetime1">
              <a:rPr lang="en-US" smtClean="0"/>
              <a:t>14/03/2018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C830E-DA2A-4F07-8990-803AB06723EB}" type="slidenum">
              <a:rPr lang="en-US" smtClean="0"/>
              <a:t>‹#›</a:t>
            </a:fld>
            <a:endParaRPr lang="en-US"/>
          </a:p>
        </p:txBody>
      </p:sp>
    </p:spTree>
    <p:extLst>
      <p:ext uri="{BB962C8B-B14F-4D97-AF65-F5344CB8AC3E}">
        <p14:creationId xmlns:p14="http://schemas.microsoft.com/office/powerpoint/2010/main" val="156285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780" y="574990"/>
            <a:ext cx="13972878" cy="20874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780" y="2874937"/>
            <a:ext cx="13972878" cy="6852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3780" y="10009783"/>
            <a:ext cx="3645099" cy="574987"/>
          </a:xfrm>
          <a:prstGeom prst="rect">
            <a:avLst/>
          </a:prstGeom>
        </p:spPr>
        <p:txBody>
          <a:bodyPr vert="horz" lIns="91440" tIns="45720" rIns="91440" bIns="45720" rtlCol="0" anchor="ctr"/>
          <a:lstStyle>
            <a:lvl1pPr algn="l">
              <a:defRPr sz="1890">
                <a:solidFill>
                  <a:schemeClr val="tx1">
                    <a:tint val="75000"/>
                  </a:schemeClr>
                </a:solidFill>
              </a:defRPr>
            </a:lvl1pPr>
          </a:lstStyle>
          <a:p>
            <a:fld id="{984B7779-AF39-4EF2-9489-2A75E087E06D}" type="datetime1">
              <a:rPr lang="en-US" smtClean="0"/>
              <a:t>14/03/2018</a:t>
            </a:fld>
            <a:endParaRPr lang="en-US"/>
          </a:p>
        </p:txBody>
      </p:sp>
      <p:sp>
        <p:nvSpPr>
          <p:cNvPr id="5" name="Footer Placeholder 4"/>
          <p:cNvSpPr>
            <a:spLocks noGrp="1"/>
          </p:cNvSpPr>
          <p:nvPr>
            <p:ph type="ftr" sz="quarter" idx="3"/>
          </p:nvPr>
        </p:nvSpPr>
        <p:spPr>
          <a:xfrm>
            <a:off x="5366395" y="10009783"/>
            <a:ext cx="5467648"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41559" y="10009783"/>
            <a:ext cx="3645099" cy="574987"/>
          </a:xfrm>
          <a:prstGeom prst="rect">
            <a:avLst/>
          </a:prstGeom>
        </p:spPr>
        <p:txBody>
          <a:bodyPr vert="horz" lIns="91440" tIns="45720" rIns="91440" bIns="45720" rtlCol="0" anchor="ctr"/>
          <a:lstStyle>
            <a:lvl1pPr algn="r">
              <a:defRPr sz="1890">
                <a:solidFill>
                  <a:schemeClr val="tx1">
                    <a:tint val="75000"/>
                  </a:schemeClr>
                </a:solidFill>
              </a:defRPr>
            </a:lvl1pPr>
          </a:lstStyle>
          <a:p>
            <a:fld id="{397C830E-DA2A-4F07-8990-803AB06723EB}" type="slidenum">
              <a:rPr lang="en-US" smtClean="0"/>
              <a:t>‹#›</a:t>
            </a:fld>
            <a:endParaRPr lang="en-US"/>
          </a:p>
        </p:txBody>
      </p:sp>
    </p:spTree>
    <p:extLst>
      <p:ext uri="{BB962C8B-B14F-4D97-AF65-F5344CB8AC3E}">
        <p14:creationId xmlns:p14="http://schemas.microsoft.com/office/powerpoint/2010/main" val="2176775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780" y="574990"/>
            <a:ext cx="13972878" cy="20874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780" y="2874937"/>
            <a:ext cx="13972878" cy="6852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3780" y="10009783"/>
            <a:ext cx="3645099" cy="574987"/>
          </a:xfrm>
          <a:prstGeom prst="rect">
            <a:avLst/>
          </a:prstGeom>
        </p:spPr>
        <p:txBody>
          <a:bodyPr vert="horz" lIns="91440" tIns="45720" rIns="91440" bIns="45720" rtlCol="0" anchor="ctr"/>
          <a:lstStyle>
            <a:lvl1pPr algn="l">
              <a:defRPr sz="1890">
                <a:solidFill>
                  <a:schemeClr val="tx1">
                    <a:tint val="75000"/>
                  </a:schemeClr>
                </a:solidFill>
              </a:defRPr>
            </a:lvl1pPr>
          </a:lstStyle>
          <a:p>
            <a:pPr marL="0" marR="0" lvl="0" indent="0" algn="l" defTabSz="1295979" rtl="0" eaLnBrk="1" fontAlgn="auto" latinLnBrk="0" hangingPunct="1">
              <a:lnSpc>
                <a:spcPct val="100000"/>
              </a:lnSpc>
              <a:spcBef>
                <a:spcPts val="0"/>
              </a:spcBef>
              <a:spcAft>
                <a:spcPts val="0"/>
              </a:spcAft>
              <a:buClrTx/>
              <a:buSzTx/>
              <a:buFontTx/>
              <a:buNone/>
              <a:tabLst/>
              <a:defRPr/>
            </a:pPr>
            <a:fld id="{984B7779-AF39-4EF2-9489-2A75E087E06D}" type="datetime1">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95979" rtl="0" eaLnBrk="1" fontAlgn="auto" latinLnBrk="0" hangingPunct="1">
                <a:lnSpc>
                  <a:spcPct val="100000"/>
                </a:lnSpc>
                <a:spcBef>
                  <a:spcPts val="0"/>
                </a:spcBef>
                <a:spcAft>
                  <a:spcPts val="0"/>
                </a:spcAft>
                <a:buClrTx/>
                <a:buSzTx/>
                <a:buFontTx/>
                <a:buNone/>
                <a:tabLst/>
                <a:defRPr/>
              </a:pPr>
              <a:t>14/03/2018</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5366395" y="10009783"/>
            <a:ext cx="5467648" cy="574987"/>
          </a:xfrm>
          <a:prstGeom prst="rect">
            <a:avLst/>
          </a:prstGeom>
        </p:spPr>
        <p:txBody>
          <a:bodyPr vert="horz" lIns="91440" tIns="45720" rIns="91440" bIns="45720" rtlCol="0" anchor="ctr"/>
          <a:lstStyle>
            <a:lvl1pPr algn="ctr">
              <a:defRPr sz="1890">
                <a:solidFill>
                  <a:schemeClr val="tx1">
                    <a:tint val="75000"/>
                  </a:schemeClr>
                </a:solidFill>
              </a:defRPr>
            </a:lvl1pPr>
          </a:lstStyle>
          <a:p>
            <a:pPr marL="0" marR="0" lvl="0" indent="0" algn="ctr" defTabSz="1295979"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1441559" y="10009783"/>
            <a:ext cx="3645099" cy="574987"/>
          </a:xfrm>
          <a:prstGeom prst="rect">
            <a:avLst/>
          </a:prstGeom>
        </p:spPr>
        <p:txBody>
          <a:bodyPr vert="horz" lIns="91440" tIns="45720" rIns="91440" bIns="45720" rtlCol="0" anchor="ctr"/>
          <a:lstStyle>
            <a:lvl1pPr algn="r">
              <a:defRPr sz="1890">
                <a:solidFill>
                  <a:schemeClr val="tx1">
                    <a:tint val="75000"/>
                  </a:schemeClr>
                </a:solidFill>
              </a:defRPr>
            </a:lvl1pPr>
          </a:lstStyle>
          <a:p>
            <a:pPr marL="0" marR="0" lvl="0" indent="0" algn="r" defTabSz="1295979" rtl="0" eaLnBrk="1" fontAlgn="auto" latinLnBrk="0" hangingPunct="1">
              <a:lnSpc>
                <a:spcPct val="100000"/>
              </a:lnSpc>
              <a:spcBef>
                <a:spcPts val="0"/>
              </a:spcBef>
              <a:spcAft>
                <a:spcPts val="0"/>
              </a:spcAft>
              <a:buClrTx/>
              <a:buSzTx/>
              <a:buFontTx/>
              <a:buNone/>
              <a:tabLst/>
              <a:defRPr/>
            </a:pPr>
            <a:fld id="{397C830E-DA2A-4F07-8990-803AB06723EB}" type="slidenum">
              <a:rPr kumimoji="0" lang="en-US" sz="189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95979" rtl="0" eaLnBrk="1" fontAlgn="auto" latinLnBrk="0" hangingPunct="1">
                <a:lnSpc>
                  <a:spcPct val="100000"/>
                </a:lnSpc>
                <a:spcBef>
                  <a:spcPts val="0"/>
                </a:spcBef>
                <a:spcAft>
                  <a:spcPts val="0"/>
                </a:spcAft>
                <a:buClrTx/>
                <a:buSzTx/>
                <a:buFontTx/>
                <a:buNone/>
                <a:tabLst/>
                <a:defRPr/>
              </a:pPr>
              <a:t>‹#›</a:t>
            </a:fld>
            <a:endParaRPr kumimoji="0" lang="en-US" sz="189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660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0.png"/><Relationship Id="rId5" Type="http://schemas.openxmlformats.org/officeDocument/2006/relationships/diagramQuickStyle" Target="../diagrams/quickStyle4.xml"/><Relationship Id="rId10" Type="http://schemas.openxmlformats.org/officeDocument/2006/relationships/image" Target="../media/image9.jpeg"/><Relationship Id="rId4" Type="http://schemas.openxmlformats.org/officeDocument/2006/relationships/diagramLayout" Target="../diagrams/layout4.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94170" y="6451022"/>
            <a:ext cx="2650211" cy="923330"/>
          </a:xfrm>
          <a:prstGeom prst="rect">
            <a:avLst/>
          </a:prstGeom>
          <a:solidFill>
            <a:schemeClr val="bg1"/>
          </a:solidFill>
        </p:spPr>
        <p:txBody>
          <a:bodyPr wrap="square" rtlCol="0">
            <a:spAutoFit/>
          </a:bodyPr>
          <a:lstStyle/>
          <a:p>
            <a:pPr marL="0" marR="0" lvl="0" indent="0" algn="r" defTabSz="1295979" rtl="0" eaLnBrk="1" fontAlgn="auto" latinLnBrk="0" hangingPunct="1">
              <a:lnSpc>
                <a:spcPct val="100000"/>
              </a:lnSpc>
              <a:spcBef>
                <a:spcPts val="0"/>
              </a:spcBef>
              <a:spcAft>
                <a:spcPts val="0"/>
              </a:spcAft>
              <a:buClrTx/>
              <a:buSzTx/>
              <a:buFontTx/>
              <a:buNone/>
              <a:tabLst/>
              <a:defRPr/>
            </a:pPr>
            <a:r>
              <a:rPr kumimoji="0" lang="ar-OM" sz="5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2018</a:t>
            </a:r>
            <a:r>
              <a:rPr kumimoji="0" lang="ar-OM" sz="5400" b="1" i="0" u="none" strike="noStrike" kern="1200" cap="none" spc="0" normalizeH="0" baseline="0" noProof="0" dirty="0">
                <a:ln>
                  <a:noFill/>
                </a:ln>
                <a:solidFill>
                  <a:prstClr val="white">
                    <a:lumMod val="50000"/>
                  </a:prstClr>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م</a:t>
            </a:r>
            <a:endParaRPr kumimoji="0" lang="en-US" sz="5400" b="1" i="0" u="none" strike="noStrike" kern="1200" cap="none" spc="0" normalizeH="0" baseline="0" noProof="0" dirty="0">
              <a:ln>
                <a:noFill/>
              </a:ln>
              <a:solidFill>
                <a:prstClr val="white">
                  <a:lumMod val="50000"/>
                </a:prstClr>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endParaRPr>
          </a:p>
        </p:txBody>
      </p:sp>
      <p:cxnSp>
        <p:nvCxnSpPr>
          <p:cNvPr id="5" name="Straight Connector 4"/>
          <p:cNvCxnSpPr/>
          <p:nvPr/>
        </p:nvCxnSpPr>
        <p:spPr>
          <a:xfrm flipH="1">
            <a:off x="8468141" y="5367128"/>
            <a:ext cx="6188766" cy="39757"/>
          </a:xfrm>
          <a:prstGeom prst="line">
            <a:avLst/>
          </a:prstGeom>
          <a:ln>
            <a:solidFill>
              <a:srgbClr val="5D5D5C"/>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DBB66B7-50E3-41C3-BCC3-8EE06B25A148}"/>
              </a:ext>
            </a:extLst>
          </p:cNvPr>
          <p:cNvSpPr>
            <a:spLocks noGrp="1"/>
          </p:cNvSpPr>
          <p:nvPr>
            <p:ph type="title"/>
          </p:nvPr>
        </p:nvSpPr>
        <p:spPr>
          <a:xfrm>
            <a:off x="7156642" y="4118534"/>
            <a:ext cx="8237224" cy="4574705"/>
          </a:xfrm>
          <a:solidFill>
            <a:schemeClr val="bg1"/>
          </a:solidFill>
        </p:spPr>
        <p:txBody>
          <a:bodyPr>
            <a:normAutofit/>
          </a:bodyPr>
          <a:lstStyle/>
          <a:p>
            <a:pPr algn="ctr"/>
            <a:r>
              <a:rPr lang="en-US" b="1" dirty="0"/>
              <a:t>GCC Stat Initiatives on Civil Registration and Vital Statistics in GCC Countries</a:t>
            </a:r>
            <a:endParaRPr lang="en-AU" dirty="0"/>
          </a:p>
        </p:txBody>
      </p:sp>
    </p:spTree>
    <p:extLst>
      <p:ext uri="{BB962C8B-B14F-4D97-AF65-F5344CB8AC3E}">
        <p14:creationId xmlns:p14="http://schemas.microsoft.com/office/powerpoint/2010/main" val="189354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292181" y="1124792"/>
            <a:ext cx="8812723" cy="483752"/>
          </a:xfrm>
          <a:prstGeom prst="roundRect">
            <a:avLst>
              <a:gd name="adj" fmla="val 0"/>
            </a:avLst>
          </a:prstGeom>
          <a:solidFill>
            <a:srgbClr val="D6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189" b="1" dirty="0">
                <a:solidFill>
                  <a:schemeClr val="tx1"/>
                </a:solidFill>
                <a:latin typeface="Footlight MT Light" panose="0204060206030A020304" pitchFamily="18" charset="0"/>
                <a:ea typeface="GE SS Text Light" panose="020A0503020102020204" pitchFamily="18" charset="-78"/>
                <a:cs typeface="GE SS Text Light" panose="020A0503020102020204" pitchFamily="18" charset="-78"/>
              </a:rPr>
              <a:t>Vital Statistics is a Key role in 2020 Census project</a:t>
            </a:r>
            <a:endParaRPr lang="ar-JO" sz="3189" b="1" dirty="0">
              <a:solidFill>
                <a:schemeClr val="tx1"/>
              </a:solidFill>
              <a:latin typeface="Footlight MT Light" panose="0204060206030A020304" pitchFamily="18" charset="0"/>
              <a:ea typeface="GE SS Text Light" panose="020A0503020102020204" pitchFamily="18" charset="-78"/>
              <a:cs typeface="GE SS Text Light" panose="020A0503020102020204" pitchFamily="18" charset="-78"/>
            </a:endParaRPr>
          </a:p>
        </p:txBody>
      </p:sp>
      <p:sp>
        <p:nvSpPr>
          <p:cNvPr id="13" name="Rectangle 12"/>
          <p:cNvSpPr/>
          <p:nvPr/>
        </p:nvSpPr>
        <p:spPr>
          <a:xfrm>
            <a:off x="424542" y="2357543"/>
            <a:ext cx="12519615" cy="17891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Using administrative sources, conduct a harmonized population census in 2020 for the GCC region, in such a way that agreed datasets can be validly aggregated to the GCC level and consistent with the UN recommendations for the 2020 round of population censuses. </a:t>
            </a:r>
          </a:p>
        </p:txBody>
      </p:sp>
      <p:sp>
        <p:nvSpPr>
          <p:cNvPr id="18" name="Rectangle 17"/>
          <p:cNvSpPr/>
          <p:nvPr/>
        </p:nvSpPr>
        <p:spPr>
          <a:xfrm>
            <a:off x="312228" y="6283860"/>
            <a:ext cx="12519615" cy="2104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Develop technical capacity of the GCC statistical system in this work.</a:t>
            </a:r>
          </a:p>
          <a:p>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While mix of sources will be different between countries, the 2020 Census project will mean all GCC countries using some form of administrative data for the census. </a:t>
            </a:r>
          </a:p>
        </p:txBody>
      </p:sp>
      <p:grpSp>
        <p:nvGrpSpPr>
          <p:cNvPr id="29" name="Group 28"/>
          <p:cNvGrpSpPr/>
          <p:nvPr/>
        </p:nvGrpSpPr>
        <p:grpSpPr>
          <a:xfrm>
            <a:off x="312228" y="1916293"/>
            <a:ext cx="826826" cy="845253"/>
            <a:chOff x="3413331" y="2868543"/>
            <a:chExt cx="457200" cy="457200"/>
          </a:xfrm>
        </p:grpSpPr>
        <p:sp>
          <p:nvSpPr>
            <p:cNvPr id="30" name="Oval 29"/>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31" name="TextBox 30"/>
            <p:cNvSpPr txBox="1"/>
            <p:nvPr/>
          </p:nvSpPr>
          <p:spPr>
            <a:xfrm>
              <a:off x="3503987" y="2876356"/>
              <a:ext cx="259890" cy="416193"/>
            </a:xfrm>
            <a:prstGeom prst="rect">
              <a:avLst/>
            </a:prstGeom>
            <a:noFill/>
          </p:spPr>
          <p:txBody>
            <a:bodyPr wrap="none" rtlCol="0">
              <a:spAutoFit/>
            </a:bodyPr>
            <a:lstStyle/>
            <a:p>
              <a:r>
                <a:rPr lang="en-US" sz="4400" dirty="0"/>
                <a:t>1</a:t>
              </a:r>
            </a:p>
          </p:txBody>
        </p:sp>
      </p:grpSp>
      <p:grpSp>
        <p:nvGrpSpPr>
          <p:cNvPr id="32" name="Group 31"/>
          <p:cNvGrpSpPr/>
          <p:nvPr/>
        </p:nvGrpSpPr>
        <p:grpSpPr>
          <a:xfrm>
            <a:off x="248595" y="5849983"/>
            <a:ext cx="826828" cy="847346"/>
            <a:chOff x="3413331" y="2868543"/>
            <a:chExt cx="457200" cy="458332"/>
          </a:xfrm>
        </p:grpSpPr>
        <p:sp>
          <p:nvSpPr>
            <p:cNvPr id="33" name="Oval 32"/>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34" name="TextBox 33"/>
            <p:cNvSpPr txBox="1"/>
            <p:nvPr/>
          </p:nvSpPr>
          <p:spPr>
            <a:xfrm>
              <a:off x="3492753" y="2910682"/>
              <a:ext cx="275845" cy="416193"/>
            </a:xfrm>
            <a:prstGeom prst="rect">
              <a:avLst/>
            </a:prstGeom>
            <a:noFill/>
          </p:spPr>
          <p:txBody>
            <a:bodyPr wrap="none" rtlCol="0">
              <a:spAutoFit/>
            </a:bodyPr>
            <a:lstStyle/>
            <a:p>
              <a:r>
                <a:rPr lang="ar-JO" sz="4400" dirty="0"/>
                <a:t>2</a:t>
              </a:r>
              <a:endParaRPr lang="en-US" sz="4400" dirty="0"/>
            </a:p>
          </p:txBody>
        </p:sp>
      </p:grpSp>
      <p:sp>
        <p:nvSpPr>
          <p:cNvPr id="36" name="Rectangle 35"/>
          <p:cNvSpPr/>
          <p:nvPr/>
        </p:nvSpPr>
        <p:spPr>
          <a:xfrm>
            <a:off x="161289" y="168102"/>
            <a:ext cx="12714141" cy="523220"/>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rtl="1">
              <a:spcBef>
                <a:spcPts val="600"/>
              </a:spcBef>
              <a:spcAft>
                <a:spcPts val="600"/>
              </a:spcAft>
            </a:pPr>
            <a:r>
              <a:rPr lang="en-US" sz="2800" b="1"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rPr>
              <a:t>Statistical Objectives of 2020 Harmonized Census project :</a:t>
            </a:r>
            <a:endParaRPr lang="ar-OM" sz="2800" b="1"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endParaRPr>
          </a:p>
        </p:txBody>
      </p:sp>
      <p:sp>
        <p:nvSpPr>
          <p:cNvPr id="3" name="Slide Number Placeholder 2"/>
          <p:cNvSpPr>
            <a:spLocks noGrp="1"/>
          </p:cNvSpPr>
          <p:nvPr>
            <p:ph type="sldNum" sz="quarter" idx="12"/>
          </p:nvPr>
        </p:nvSpPr>
        <p:spPr>
          <a:xfrm>
            <a:off x="0" y="10224776"/>
            <a:ext cx="3645099" cy="574987"/>
          </a:xfrm>
        </p:spPr>
        <p:txBody>
          <a:bodyPr/>
          <a:lstStyle/>
          <a:p>
            <a:pPr algn="l"/>
            <a:r>
              <a:rPr lang="ar-OM" dirty="0"/>
              <a:t> </a:t>
            </a:r>
            <a:fld id="{397C830E-DA2A-4F07-8990-803AB06723EB}" type="slidenum">
              <a:rPr lang="en-US" smtClean="0"/>
              <a:pPr algn="l"/>
              <a:t>10</a:t>
            </a:fld>
            <a:endParaRPr lang="en-US" dirty="0"/>
          </a:p>
        </p:txBody>
      </p:sp>
    </p:spTree>
    <p:extLst>
      <p:ext uri="{BB962C8B-B14F-4D97-AF65-F5344CB8AC3E}">
        <p14:creationId xmlns:p14="http://schemas.microsoft.com/office/powerpoint/2010/main" val="127483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59" y="102400"/>
            <a:ext cx="12714141" cy="484876"/>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a:spcBef>
                <a:spcPts val="600"/>
              </a:spcBef>
              <a:spcAft>
                <a:spcPts val="600"/>
              </a:spcAft>
            </a:pPr>
            <a:r>
              <a:rPr lang="en-US" b="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Dissemination</a:t>
            </a:r>
            <a:endParaRPr lang="en-US" b="1" i="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endParaRPr>
          </a:p>
        </p:txBody>
      </p:sp>
      <p:grpSp>
        <p:nvGrpSpPr>
          <p:cNvPr id="23" name="Group 22"/>
          <p:cNvGrpSpPr/>
          <p:nvPr/>
        </p:nvGrpSpPr>
        <p:grpSpPr>
          <a:xfrm>
            <a:off x="1344585" y="1680361"/>
            <a:ext cx="10950870" cy="4700018"/>
            <a:chOff x="744807" y="3009422"/>
            <a:chExt cx="12654375" cy="6606386"/>
          </a:xfrm>
        </p:grpSpPr>
        <p:graphicFrame>
          <p:nvGraphicFramePr>
            <p:cNvPr id="2" name="Diagram 1"/>
            <p:cNvGraphicFramePr/>
            <p:nvPr>
              <p:extLst>
                <p:ext uri="{D42A27DB-BD31-4B8C-83A1-F6EECF244321}">
                  <p14:modId xmlns:p14="http://schemas.microsoft.com/office/powerpoint/2010/main" val="3820021696"/>
                </p:ext>
              </p:extLst>
            </p:nvPr>
          </p:nvGraphicFramePr>
          <p:xfrm>
            <a:off x="744807" y="3462763"/>
            <a:ext cx="12654375" cy="615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p:cNvGrpSpPr/>
            <p:nvPr/>
          </p:nvGrpSpPr>
          <p:grpSpPr>
            <a:xfrm>
              <a:off x="2813707" y="3009422"/>
              <a:ext cx="7943583" cy="1413463"/>
              <a:chOff x="2813707" y="3009422"/>
              <a:chExt cx="7943583" cy="1413463"/>
            </a:xfrm>
          </p:grpSpPr>
          <p:sp>
            <p:nvSpPr>
              <p:cNvPr id="3" name="Rectangle 2"/>
              <p:cNvSpPr/>
              <p:nvPr/>
            </p:nvSpPr>
            <p:spPr>
              <a:xfrm>
                <a:off x="7219957" y="3009424"/>
                <a:ext cx="537557" cy="1297840"/>
              </a:xfrm>
              <a:prstGeom prst="rect">
                <a:avLst/>
              </a:prstGeom>
            </p:spPr>
            <p:txBody>
              <a:bodyPr wrap="none">
                <a:spAutoFit/>
              </a:bodyPr>
              <a:lstStyle/>
              <a:p>
                <a:r>
                  <a:rPr lang="en-US" sz="5400" b="1" dirty="0">
                    <a:solidFill>
                      <a:srgbClr val="FF0000"/>
                    </a:solidFill>
                    <a:latin typeface="Sakkal Majalla" panose="02000000000000000000" pitchFamily="2" charset="-78"/>
                    <a:cs typeface="Sakkal Majalla" panose="02000000000000000000" pitchFamily="2" charset="-78"/>
                  </a:rPr>
                  <a:t>3</a:t>
                </a:r>
                <a:endParaRPr lang="en-US" sz="5400" dirty="0"/>
              </a:p>
            </p:txBody>
          </p:sp>
          <p:sp>
            <p:nvSpPr>
              <p:cNvPr id="11" name="Rectangle 10"/>
              <p:cNvSpPr/>
              <p:nvPr/>
            </p:nvSpPr>
            <p:spPr>
              <a:xfrm>
                <a:off x="3900933" y="3125045"/>
                <a:ext cx="657960" cy="1297840"/>
              </a:xfrm>
              <a:prstGeom prst="rect">
                <a:avLst/>
              </a:prstGeom>
            </p:spPr>
            <p:txBody>
              <a:bodyPr wrap="none">
                <a:spAutoFit/>
              </a:bodyPr>
              <a:lstStyle/>
              <a:p>
                <a:r>
                  <a:rPr lang="en-US" sz="5400" b="1" dirty="0">
                    <a:solidFill>
                      <a:srgbClr val="FF0000"/>
                    </a:solidFill>
                    <a:latin typeface="Sakkal Majalla" panose="02000000000000000000" pitchFamily="2" charset="-78"/>
                    <a:cs typeface="Sakkal Majalla" panose="02000000000000000000" pitchFamily="2" charset="-78"/>
                  </a:rPr>
                  <a:t>3</a:t>
                </a:r>
                <a:r>
                  <a:rPr lang="ar-OM" sz="5400" b="1" dirty="0">
                    <a:solidFill>
                      <a:srgbClr val="FF0000"/>
                    </a:solidFill>
                    <a:latin typeface="Sakkal Majalla" panose="02000000000000000000" pitchFamily="2" charset="-78"/>
                    <a:cs typeface="Sakkal Majalla" panose="02000000000000000000" pitchFamily="2" charset="-78"/>
                  </a:rPr>
                  <a:t> </a:t>
                </a:r>
                <a:endParaRPr lang="en-US" sz="5400" dirty="0"/>
              </a:p>
            </p:txBody>
          </p:sp>
          <p:sp>
            <p:nvSpPr>
              <p:cNvPr id="12" name="Rectangle 11"/>
              <p:cNvSpPr/>
              <p:nvPr/>
            </p:nvSpPr>
            <p:spPr>
              <a:xfrm>
                <a:off x="10219733" y="3009422"/>
                <a:ext cx="537557" cy="1297841"/>
              </a:xfrm>
              <a:prstGeom prst="rect">
                <a:avLst/>
              </a:prstGeom>
            </p:spPr>
            <p:txBody>
              <a:bodyPr wrap="none">
                <a:spAutoFit/>
              </a:bodyPr>
              <a:lstStyle/>
              <a:p>
                <a:r>
                  <a:rPr lang="ar-OM" sz="5400" b="1" dirty="0">
                    <a:solidFill>
                      <a:srgbClr val="FF0000"/>
                    </a:solidFill>
                    <a:latin typeface="Sakkal Majalla" panose="02000000000000000000" pitchFamily="2" charset="-78"/>
                    <a:cs typeface="Sakkal Majalla" panose="02000000000000000000" pitchFamily="2" charset="-78"/>
                  </a:rPr>
                  <a:t>3</a:t>
                </a:r>
                <a:endParaRPr lang="en-US" sz="4400" dirty="0"/>
              </a:p>
            </p:txBody>
          </p:sp>
          <p:pic>
            <p:nvPicPr>
              <p:cNvPr id="16" name="Picture 10" descr="Image result for publication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3707" y="3099971"/>
                <a:ext cx="1151075" cy="11510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ata portal icon"/>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218431" y="3009422"/>
                <a:ext cx="879849" cy="11780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ata transmission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50488" y="3009422"/>
                <a:ext cx="1073315" cy="13321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Slide Number Placeholder 4"/>
          <p:cNvSpPr>
            <a:spLocks noGrp="1"/>
          </p:cNvSpPr>
          <p:nvPr>
            <p:ph type="sldNum" sz="quarter" idx="12"/>
          </p:nvPr>
        </p:nvSpPr>
        <p:spPr>
          <a:xfrm>
            <a:off x="0" y="10214941"/>
            <a:ext cx="3645099" cy="574987"/>
          </a:xfrm>
        </p:spPr>
        <p:txBody>
          <a:bodyPr/>
          <a:lstStyle/>
          <a:p>
            <a:pPr algn="l"/>
            <a:r>
              <a:rPr lang="ar-OM" dirty="0"/>
              <a:t> </a:t>
            </a:r>
            <a:fld id="{397C830E-DA2A-4F07-8990-803AB06723EB}" type="slidenum">
              <a:rPr lang="en-US" smtClean="0"/>
              <a:pPr algn="l"/>
              <a:t>11</a:t>
            </a:fld>
            <a:endParaRPr lang="en-US" dirty="0"/>
          </a:p>
        </p:txBody>
      </p:sp>
      <p:cxnSp>
        <p:nvCxnSpPr>
          <p:cNvPr id="10" name="Elbow Connector 9"/>
          <p:cNvCxnSpPr/>
          <p:nvPr/>
        </p:nvCxnSpPr>
        <p:spPr>
          <a:xfrm rot="5400000">
            <a:off x="1463524" y="4839642"/>
            <a:ext cx="1766258" cy="767337"/>
          </a:xfrm>
          <a:prstGeom prst="bentConnector3">
            <a:avLst>
              <a:gd name="adj1" fmla="val 50000"/>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1170146" y="6654318"/>
            <a:ext cx="3539809" cy="1269963"/>
          </a:xfrm>
          <a:prstGeom prst="rect">
            <a:avLst/>
          </a:prstGeom>
          <a:solidFill>
            <a:srgbClr val="D2DEEF"/>
          </a:solidFill>
        </p:spPr>
        <p:txBody>
          <a:bodyPr wrap="square" rtlCol="0">
            <a:spAutoFit/>
          </a:bodyPr>
          <a:lstStyle/>
          <a:p>
            <a:r>
              <a:rPr lang="en-US" dirty="0"/>
              <a:t>Population and Vital Thematic Report </a:t>
            </a:r>
          </a:p>
          <a:p>
            <a:r>
              <a:rPr lang="en-US" dirty="0"/>
              <a:t>2010-2016 – in progress</a:t>
            </a:r>
          </a:p>
        </p:txBody>
      </p:sp>
      <p:pic>
        <p:nvPicPr>
          <p:cNvPr id="22" name="Picture 21"/>
          <p:cNvPicPr/>
          <p:nvPr/>
        </p:nvPicPr>
        <p:blipFill rotWithShape="1">
          <a:blip r:embed="rId11"/>
          <a:srcRect t="8524" r="658"/>
          <a:stretch/>
        </p:blipFill>
        <p:spPr bwMode="auto">
          <a:xfrm>
            <a:off x="9107578" y="6555346"/>
            <a:ext cx="2921290" cy="3498515"/>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12"/>
          <a:srcRect t="20201" r="1747" b="10168"/>
          <a:stretch/>
        </p:blipFill>
        <p:spPr bwMode="auto">
          <a:xfrm>
            <a:off x="5426483" y="6654318"/>
            <a:ext cx="3172460" cy="3452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05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7C830E-DA2A-4F07-8990-803AB06723EB}" type="slidenum">
              <a:rPr lang="en-US" smtClean="0"/>
              <a:t>12</a:t>
            </a:fld>
            <a:endParaRPr lang="en-US"/>
          </a:p>
        </p:txBody>
      </p:sp>
      <p:sp>
        <p:nvSpPr>
          <p:cNvPr id="9" name="Rectangle 8"/>
          <p:cNvSpPr/>
          <p:nvPr/>
        </p:nvSpPr>
        <p:spPr>
          <a:xfrm>
            <a:off x="200696" y="140773"/>
            <a:ext cx="12714141" cy="484876"/>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a:spcBef>
                <a:spcPts val="600"/>
              </a:spcBef>
              <a:spcAft>
                <a:spcPts val="600"/>
              </a:spcAft>
            </a:pPr>
            <a:r>
              <a:rPr lang="en-US" b="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Dissemination ( Data portal )</a:t>
            </a:r>
            <a:endParaRPr lang="en-US" b="1" i="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endParaRPr>
          </a:p>
        </p:txBody>
      </p:sp>
      <p:sp>
        <p:nvSpPr>
          <p:cNvPr id="39" name="TextBox 38"/>
          <p:cNvSpPr txBox="1"/>
          <p:nvPr/>
        </p:nvSpPr>
        <p:spPr>
          <a:xfrm>
            <a:off x="101866" y="7429302"/>
            <a:ext cx="302251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Economic Statistics</a:t>
            </a:r>
            <a:endParaRPr lang="ar-OM" sz="2000" b="1" dirty="0">
              <a:solidFill>
                <a:schemeClr val="bg1"/>
              </a:solidFill>
            </a:endParaRPr>
          </a:p>
        </p:txBody>
      </p:sp>
      <p:sp>
        <p:nvSpPr>
          <p:cNvPr id="40" name="TextBox 39"/>
          <p:cNvSpPr txBox="1"/>
          <p:nvPr/>
        </p:nvSpPr>
        <p:spPr>
          <a:xfrm>
            <a:off x="0" y="8253254"/>
            <a:ext cx="288232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Pop. &amp; Soc. Statistics</a:t>
            </a:r>
            <a:endParaRPr lang="ar-OM" sz="2000" b="1" dirty="0">
              <a:solidFill>
                <a:schemeClr val="bg1"/>
              </a:solidFill>
            </a:endParaRPr>
          </a:p>
        </p:txBody>
      </p:sp>
      <p:sp>
        <p:nvSpPr>
          <p:cNvPr id="50" name="TextBox 49"/>
          <p:cNvSpPr txBox="1"/>
          <p:nvPr/>
        </p:nvSpPr>
        <p:spPr>
          <a:xfrm>
            <a:off x="3371722" y="1987697"/>
            <a:ext cx="4471512" cy="1384995"/>
          </a:xfrm>
          <a:prstGeom prst="rect">
            <a:avLst/>
          </a:prstGeom>
          <a:noFill/>
        </p:spPr>
        <p:txBody>
          <a:bodyPr wrap="square" rtlCol="0" anchor="ctr">
            <a:spAutoFit/>
          </a:bodyPr>
          <a:lstStyle/>
          <a:p>
            <a:pPr algn="ctr"/>
            <a:r>
              <a:rPr lang="en-US" sz="2800" dirty="0">
                <a:solidFill>
                  <a:schemeClr val="bg1"/>
                </a:solidFill>
              </a:rPr>
              <a:t>Gulf Co-operation Council (GCC) Ministerial Council</a:t>
            </a:r>
          </a:p>
          <a:p>
            <a:pPr algn="ctr"/>
            <a:endParaRPr lang="en-US" sz="2800" dirty="0">
              <a:solidFill>
                <a:schemeClr val="bg1"/>
              </a:solidFill>
            </a:endParaRPr>
          </a:p>
        </p:txBody>
      </p:sp>
      <p:pic>
        <p:nvPicPr>
          <p:cNvPr id="21" name="Picture 20"/>
          <p:cNvPicPr/>
          <p:nvPr/>
        </p:nvPicPr>
        <p:blipFill rotWithShape="1">
          <a:blip r:embed="rId2" cstate="print">
            <a:extLst>
              <a:ext uri="{28A0092B-C50C-407E-A947-70E740481C1C}">
                <a14:useLocalDpi xmlns:a14="http://schemas.microsoft.com/office/drawing/2010/main" val="0"/>
              </a:ext>
            </a:extLst>
          </a:blip>
          <a:srcRect t="6422" r="54105" b="32921"/>
          <a:stretch/>
        </p:blipFill>
        <p:spPr bwMode="auto">
          <a:xfrm>
            <a:off x="7158057" y="3515932"/>
            <a:ext cx="5756780" cy="3951423"/>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3" cstate="print">
            <a:extLst>
              <a:ext uri="{28A0092B-C50C-407E-A947-70E740481C1C}">
                <a14:useLocalDpi xmlns:a14="http://schemas.microsoft.com/office/drawing/2010/main" val="0"/>
              </a:ext>
            </a:extLst>
          </a:blip>
          <a:srcRect t="6185" r="46082" b="23412"/>
          <a:stretch/>
        </p:blipFill>
        <p:spPr bwMode="auto">
          <a:xfrm>
            <a:off x="1195006" y="1331147"/>
            <a:ext cx="5963051" cy="3766770"/>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4" cstate="print">
            <a:extLst>
              <a:ext uri="{28A0092B-C50C-407E-A947-70E740481C1C}">
                <a14:useLocalDpi xmlns:a14="http://schemas.microsoft.com/office/drawing/2010/main" val="0"/>
              </a:ext>
            </a:extLst>
          </a:blip>
          <a:srcRect t="7848" r="54374" b="28165"/>
          <a:stretch/>
        </p:blipFill>
        <p:spPr bwMode="auto">
          <a:xfrm>
            <a:off x="1441162" y="6896091"/>
            <a:ext cx="5992595" cy="3422211"/>
          </a:xfrm>
          <a:prstGeom prst="rect">
            <a:avLst/>
          </a:prstGeom>
          <a:ln>
            <a:noFill/>
          </a:ln>
          <a:extLst>
            <a:ext uri="{53640926-AAD7-44D8-BBD7-CCE9431645EC}">
              <a14:shadowObscured xmlns:a14="http://schemas.microsoft.com/office/drawing/2010/main"/>
            </a:ext>
          </a:extLst>
        </p:spPr>
      </p:pic>
      <p:grpSp>
        <p:nvGrpSpPr>
          <p:cNvPr id="24" name="Group 23"/>
          <p:cNvGrpSpPr/>
          <p:nvPr/>
        </p:nvGrpSpPr>
        <p:grpSpPr>
          <a:xfrm>
            <a:off x="4082603" y="5097917"/>
            <a:ext cx="3063280" cy="1181526"/>
            <a:chOff x="2873128" y="0"/>
            <a:chExt cx="1370773" cy="1575601"/>
          </a:xfrm>
        </p:grpSpPr>
        <p:sp>
          <p:nvSpPr>
            <p:cNvPr id="31" name="Hexagon 30"/>
            <p:cNvSpPr/>
            <p:nvPr/>
          </p:nvSpPr>
          <p:spPr>
            <a:xfrm rot="5400000">
              <a:off x="2770714" y="102414"/>
              <a:ext cx="1575601" cy="1370773"/>
            </a:xfrm>
            <a:prstGeom prst="hexagon">
              <a:avLst>
                <a:gd name="adj" fmla="val 25000"/>
                <a:gd name="vf" fmla="val 115470"/>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32" name="Hexagon 4"/>
            <p:cNvSpPr txBox="1"/>
            <p:nvPr/>
          </p:nvSpPr>
          <p:spPr>
            <a:xfrm>
              <a:off x="2937494" y="257117"/>
              <a:ext cx="1306407" cy="1084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dirty="0"/>
                <a:t>Marriage and Divorce data Base</a:t>
              </a:r>
            </a:p>
          </p:txBody>
        </p:sp>
      </p:grpSp>
      <p:grpSp>
        <p:nvGrpSpPr>
          <p:cNvPr id="25" name="Group 24"/>
          <p:cNvGrpSpPr/>
          <p:nvPr/>
        </p:nvGrpSpPr>
        <p:grpSpPr>
          <a:xfrm>
            <a:off x="7145883" y="1853522"/>
            <a:ext cx="2603425" cy="1027235"/>
            <a:chOff x="1400095" y="0"/>
            <a:chExt cx="1370773" cy="1575601"/>
          </a:xfrm>
        </p:grpSpPr>
        <p:sp>
          <p:nvSpPr>
            <p:cNvPr id="29" name="Hexagon 28"/>
            <p:cNvSpPr/>
            <p:nvPr/>
          </p:nvSpPr>
          <p:spPr>
            <a:xfrm rot="5400000">
              <a:off x="1297681" y="102414"/>
              <a:ext cx="1575601" cy="1370773"/>
            </a:xfrm>
            <a:prstGeom prst="hexagon">
              <a:avLst>
                <a:gd name="adj" fmla="val 25000"/>
                <a:gd name="vf" fmla="val 115470"/>
              </a:avLst>
            </a:prstGeom>
          </p:spPr>
          <p:style>
            <a:lnRef idx="2">
              <a:schemeClr val="lt1">
                <a:hueOff val="0"/>
                <a:satOff val="0"/>
                <a:lumOff val="0"/>
                <a:alphaOff val="0"/>
              </a:schemeClr>
            </a:lnRef>
            <a:fillRef idx="1">
              <a:schemeClr val="accent1">
                <a:shade val="50000"/>
                <a:hueOff val="111419"/>
                <a:satOff val="2985"/>
                <a:lumOff val="13151"/>
                <a:alphaOff val="0"/>
              </a:schemeClr>
            </a:fillRef>
            <a:effectRef idx="0">
              <a:schemeClr val="accent1">
                <a:shade val="50000"/>
                <a:hueOff val="111419"/>
                <a:satOff val="2985"/>
                <a:lumOff val="13151"/>
                <a:alphaOff val="0"/>
              </a:schemeClr>
            </a:effectRef>
            <a:fontRef idx="minor">
              <a:schemeClr val="lt1"/>
            </a:fontRef>
          </p:style>
        </p:sp>
        <p:sp>
          <p:nvSpPr>
            <p:cNvPr id="30" name="Hexagon 6"/>
            <p:cNvSpPr txBox="1"/>
            <p:nvPr/>
          </p:nvSpPr>
          <p:spPr>
            <a:xfrm>
              <a:off x="1613707" y="245531"/>
              <a:ext cx="943549" cy="1084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2800" kern="1200" dirty="0"/>
                <a:t>Population data </a:t>
              </a:r>
              <a:r>
                <a:rPr lang="en-US" sz="2800" dirty="0"/>
                <a:t>Base</a:t>
              </a:r>
            </a:p>
          </p:txBody>
        </p:sp>
      </p:grpSp>
      <p:grpSp>
        <p:nvGrpSpPr>
          <p:cNvPr id="33" name="Group 32"/>
          <p:cNvGrpSpPr/>
          <p:nvPr/>
        </p:nvGrpSpPr>
        <p:grpSpPr>
          <a:xfrm>
            <a:off x="7433022" y="7933905"/>
            <a:ext cx="3681446" cy="1027235"/>
            <a:chOff x="1400095" y="0"/>
            <a:chExt cx="1370773" cy="1575601"/>
          </a:xfrm>
        </p:grpSpPr>
        <p:sp>
          <p:nvSpPr>
            <p:cNvPr id="34" name="Hexagon 33"/>
            <p:cNvSpPr/>
            <p:nvPr/>
          </p:nvSpPr>
          <p:spPr>
            <a:xfrm rot="5400000">
              <a:off x="1297681" y="102414"/>
              <a:ext cx="1575601" cy="1370773"/>
            </a:xfrm>
            <a:prstGeom prst="hexagon">
              <a:avLst>
                <a:gd name="adj" fmla="val 25000"/>
                <a:gd name="vf" fmla="val 115470"/>
              </a:avLst>
            </a:prstGeom>
          </p:spPr>
          <p:style>
            <a:lnRef idx="2">
              <a:schemeClr val="lt1">
                <a:hueOff val="0"/>
                <a:satOff val="0"/>
                <a:lumOff val="0"/>
                <a:alphaOff val="0"/>
              </a:schemeClr>
            </a:lnRef>
            <a:fillRef idx="1">
              <a:schemeClr val="accent1">
                <a:shade val="50000"/>
                <a:hueOff val="111419"/>
                <a:satOff val="2985"/>
                <a:lumOff val="13151"/>
                <a:alphaOff val="0"/>
              </a:schemeClr>
            </a:fillRef>
            <a:effectRef idx="0">
              <a:schemeClr val="accent1">
                <a:shade val="50000"/>
                <a:hueOff val="111419"/>
                <a:satOff val="2985"/>
                <a:lumOff val="13151"/>
                <a:alphaOff val="0"/>
              </a:schemeClr>
            </a:effectRef>
            <a:fontRef idx="minor">
              <a:schemeClr val="lt1"/>
            </a:fontRef>
          </p:style>
        </p:sp>
        <p:sp>
          <p:nvSpPr>
            <p:cNvPr id="35" name="Hexagon 6"/>
            <p:cNvSpPr txBox="1"/>
            <p:nvPr/>
          </p:nvSpPr>
          <p:spPr>
            <a:xfrm>
              <a:off x="1613707" y="245531"/>
              <a:ext cx="943549" cy="1084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2800" kern="1200" dirty="0"/>
                <a:t>Births and Deaths data </a:t>
              </a:r>
              <a:r>
                <a:rPr lang="en-US" sz="2800" dirty="0"/>
                <a:t>Base</a:t>
              </a:r>
            </a:p>
          </p:txBody>
        </p:sp>
      </p:grpSp>
    </p:spTree>
    <p:extLst>
      <p:ext uri="{BB962C8B-B14F-4D97-AF65-F5344CB8AC3E}">
        <p14:creationId xmlns:p14="http://schemas.microsoft.com/office/powerpoint/2010/main" val="332942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760424859"/>
              </p:ext>
            </p:extLst>
          </p:nvPr>
        </p:nvGraphicFramePr>
        <p:xfrm>
          <a:off x="588936" y="1660557"/>
          <a:ext cx="12212664" cy="807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6837380" y="6662710"/>
            <a:ext cx="3164231" cy="769441"/>
          </a:xfrm>
          <a:prstGeom prst="rect">
            <a:avLst/>
          </a:prstGeom>
        </p:spPr>
        <p:txBody>
          <a:bodyPr wrap="square">
            <a:spAutoFit/>
          </a:bodyPr>
          <a:lstStyle/>
          <a:p>
            <a:pPr lvl="0" algn="ctr" rtl="1"/>
            <a:r>
              <a:rPr lang="en-US" sz="4400" dirty="0">
                <a:latin typeface="Footlight MT Light" panose="0204060206030A020304" pitchFamily="18" charset="0"/>
                <a:ea typeface="GE SS Text Bold" panose="020A0503020102020204" pitchFamily="18" charset="-78"/>
                <a:cs typeface="GE SS Text Bold" panose="020A0503020102020204" pitchFamily="18" charset="-78"/>
              </a:rPr>
              <a:t>weakness</a:t>
            </a:r>
          </a:p>
        </p:txBody>
      </p:sp>
      <p:sp>
        <p:nvSpPr>
          <p:cNvPr id="13" name="Rectangle 12"/>
          <p:cNvSpPr/>
          <p:nvPr/>
        </p:nvSpPr>
        <p:spPr>
          <a:xfrm>
            <a:off x="7143837" y="3942828"/>
            <a:ext cx="2551316" cy="646331"/>
          </a:xfrm>
          <a:prstGeom prst="rect">
            <a:avLst/>
          </a:prstGeom>
        </p:spPr>
        <p:txBody>
          <a:bodyPr wrap="square">
            <a:spAutoFit/>
          </a:bodyPr>
          <a:lstStyle/>
          <a:p>
            <a:pPr algn="ctr"/>
            <a:r>
              <a:rPr lang="en-US" sz="3600" b="1" dirty="0">
                <a:latin typeface="Footlight MT Light" panose="0204060206030A020304" pitchFamily="18" charset="0"/>
                <a:ea typeface="GE SS Text Bold" panose="020A0503020102020204" pitchFamily="18" charset="-78"/>
                <a:cs typeface="GE SS Text Bold" panose="020A0503020102020204" pitchFamily="18" charset="-78"/>
              </a:rPr>
              <a:t>Variation</a:t>
            </a:r>
          </a:p>
        </p:txBody>
      </p:sp>
      <p:sp>
        <p:nvSpPr>
          <p:cNvPr id="14" name="Rectangle 13"/>
          <p:cNvSpPr/>
          <p:nvPr/>
        </p:nvSpPr>
        <p:spPr>
          <a:xfrm>
            <a:off x="637904" y="7467807"/>
            <a:ext cx="2641265" cy="523220"/>
          </a:xfrm>
          <a:prstGeom prst="rect">
            <a:avLst/>
          </a:prstGeom>
        </p:spPr>
        <p:txBody>
          <a:bodyPr wrap="square">
            <a:spAutoFit/>
          </a:bodyPr>
          <a:lstStyle/>
          <a:p>
            <a:pPr algn="l"/>
            <a:endParaRPr lang="en-US" sz="2800" dirty="0">
              <a:latin typeface="Footlight MT Light" panose="0204060206030A020304" pitchFamily="18" charset="0"/>
              <a:ea typeface="GE SS Text Bold" panose="020A0503020102020204" pitchFamily="18" charset="-78"/>
              <a:cs typeface="GE SS Text Bold" panose="020A0503020102020204" pitchFamily="18" charset="-78"/>
            </a:endParaRPr>
          </a:p>
        </p:txBody>
      </p:sp>
      <p:sp>
        <p:nvSpPr>
          <p:cNvPr id="15" name="Rectangle 14"/>
          <p:cNvSpPr/>
          <p:nvPr/>
        </p:nvSpPr>
        <p:spPr>
          <a:xfrm>
            <a:off x="9905153" y="7058369"/>
            <a:ext cx="3004049" cy="3108543"/>
          </a:xfrm>
          <a:prstGeom prst="rect">
            <a:avLst/>
          </a:prstGeom>
        </p:spPr>
        <p:txBody>
          <a:bodyPr wrap="square">
            <a:spAutoFit/>
          </a:bodyPr>
          <a:lstStyle/>
          <a:p>
            <a:r>
              <a:rPr lang="en-US" sz="2800" dirty="0">
                <a:latin typeface="Footlight MT Light" panose="0204060206030A020304" pitchFamily="18" charset="0"/>
                <a:ea typeface="GE SS Text Bold" panose="020A0503020102020204" pitchFamily="18" charset="-78"/>
                <a:cs typeface="GE SS Text Bold" panose="020A0503020102020204" pitchFamily="18" charset="-78"/>
              </a:rPr>
              <a:t>The weakness of the civil registration system as a primary source of continuous data.</a:t>
            </a:r>
          </a:p>
          <a:p>
            <a:pPr marL="151882" indent="-151882">
              <a:buFont typeface="Arial" panose="020B0604020202020204" pitchFamily="34" charset="0"/>
              <a:buChar char="•"/>
            </a:pPr>
            <a:endParaRPr lang="en-US" sz="2800" dirty="0">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16" name="Rectangle 15"/>
          <p:cNvSpPr/>
          <p:nvPr/>
        </p:nvSpPr>
        <p:spPr>
          <a:xfrm>
            <a:off x="772732" y="2047741"/>
            <a:ext cx="3276981" cy="1815882"/>
          </a:xfrm>
          <a:prstGeom prst="rect">
            <a:avLst/>
          </a:prstGeom>
        </p:spPr>
        <p:txBody>
          <a:bodyPr wrap="square">
            <a:spAutoFit/>
          </a:bodyPr>
          <a:lstStyle/>
          <a:p>
            <a:r>
              <a:rPr lang="en-US" sz="2800" dirty="0">
                <a:latin typeface="Footlight MT Light" panose="0204060206030A020304" pitchFamily="18" charset="0"/>
                <a:ea typeface="GE SS Text Bold" panose="020A0503020102020204" pitchFamily="18" charset="-78"/>
                <a:cs typeface="GE SS Text Bold" panose="020A0503020102020204" pitchFamily="18" charset="-78"/>
              </a:rPr>
              <a:t>Lack of vital information, especially for the disaggregation.</a:t>
            </a:r>
          </a:p>
        </p:txBody>
      </p:sp>
      <p:sp>
        <p:nvSpPr>
          <p:cNvPr id="9" name="Title 1"/>
          <p:cNvSpPr>
            <a:spLocks noGrp="1"/>
          </p:cNvSpPr>
          <p:nvPr>
            <p:ph type="title"/>
          </p:nvPr>
        </p:nvSpPr>
        <p:spPr>
          <a:xfrm>
            <a:off x="0" y="186077"/>
            <a:ext cx="13142563" cy="356768"/>
          </a:xfrm>
          <a:solidFill>
            <a:srgbClr val="C49C9C"/>
          </a:solidFill>
        </p:spPr>
        <p:txBody>
          <a:bodyPr>
            <a:noAutofit/>
          </a:bodyPr>
          <a:lstStyle/>
          <a:p>
            <a:r>
              <a:rPr lang="en-US" sz="3200"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rPr>
              <a:t>Challenges</a:t>
            </a:r>
          </a:p>
        </p:txBody>
      </p:sp>
      <p:sp>
        <p:nvSpPr>
          <p:cNvPr id="2" name="Slide Number Placeholder 1"/>
          <p:cNvSpPr>
            <a:spLocks noGrp="1"/>
          </p:cNvSpPr>
          <p:nvPr>
            <p:ph type="sldNum" sz="quarter" idx="12"/>
          </p:nvPr>
        </p:nvSpPr>
        <p:spPr>
          <a:xfrm>
            <a:off x="0" y="10228004"/>
            <a:ext cx="3645099" cy="574987"/>
          </a:xfrm>
        </p:spPr>
        <p:txBody>
          <a:bodyPr/>
          <a:lstStyle/>
          <a:p>
            <a:pPr algn="l"/>
            <a:r>
              <a:rPr lang="ar-OM" dirty="0"/>
              <a:t> </a:t>
            </a:r>
            <a:fld id="{397C830E-DA2A-4F07-8990-803AB06723EB}" type="slidenum">
              <a:rPr lang="en-US" smtClean="0"/>
              <a:pPr algn="l"/>
              <a:t>13</a:t>
            </a:fld>
            <a:endParaRPr lang="en-US" dirty="0"/>
          </a:p>
        </p:txBody>
      </p:sp>
      <p:sp>
        <p:nvSpPr>
          <p:cNvPr id="11" name="Rectangle 10"/>
          <p:cNvSpPr/>
          <p:nvPr/>
        </p:nvSpPr>
        <p:spPr>
          <a:xfrm>
            <a:off x="3531254" y="6231822"/>
            <a:ext cx="3090921" cy="1200329"/>
          </a:xfrm>
          <a:prstGeom prst="rect">
            <a:avLst/>
          </a:prstGeom>
        </p:spPr>
        <p:txBody>
          <a:bodyPr wrap="square">
            <a:spAutoFit/>
          </a:bodyPr>
          <a:lstStyle/>
          <a:p>
            <a:pPr lvl="0" algn="ctr" rtl="1"/>
            <a:r>
              <a:rPr lang="en-US" sz="3600" dirty="0">
                <a:latin typeface="Footlight MT Light" panose="0204060206030A020304" pitchFamily="18" charset="0"/>
                <a:ea typeface="GE SS Text Bold" panose="020A0503020102020204" pitchFamily="18" charset="-78"/>
                <a:cs typeface="GE SS Text Bold" panose="020A0503020102020204" pitchFamily="18" charset="-78"/>
              </a:rPr>
              <a:t>Insufficient coordination </a:t>
            </a:r>
          </a:p>
        </p:txBody>
      </p:sp>
      <p:sp>
        <p:nvSpPr>
          <p:cNvPr id="18" name="Rectangle 17"/>
          <p:cNvSpPr/>
          <p:nvPr/>
        </p:nvSpPr>
        <p:spPr>
          <a:xfrm>
            <a:off x="1035672" y="7058369"/>
            <a:ext cx="3411809" cy="1815882"/>
          </a:xfrm>
          <a:prstGeom prst="rect">
            <a:avLst/>
          </a:prstGeom>
        </p:spPr>
        <p:txBody>
          <a:bodyPr wrap="square">
            <a:spAutoFit/>
          </a:bodyPr>
          <a:lstStyle/>
          <a:p>
            <a:r>
              <a:rPr lang="en-US" sz="2800" dirty="0">
                <a:latin typeface="Footlight MT Light" panose="0204060206030A020304" pitchFamily="18" charset="0"/>
                <a:ea typeface="GE SS Text Bold" panose="020A0503020102020204" pitchFamily="18" charset="-78"/>
                <a:cs typeface="GE SS Text Bold" panose="020A0503020102020204" pitchFamily="18" charset="-78"/>
              </a:rPr>
              <a:t>Insufficient coordination of information systems at the local level.</a:t>
            </a:r>
          </a:p>
        </p:txBody>
      </p:sp>
    </p:spTree>
    <p:extLst>
      <p:ext uri="{BB962C8B-B14F-4D97-AF65-F5344CB8AC3E}">
        <p14:creationId xmlns:p14="http://schemas.microsoft.com/office/powerpoint/2010/main" val="330316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241" y="4161296"/>
            <a:ext cx="6573379" cy="1672834"/>
          </a:xfrm>
        </p:spPr>
        <p:txBody>
          <a:bodyPr>
            <a:normAutofit/>
          </a:bodyPr>
          <a:lstStyle/>
          <a:p>
            <a:pPr marL="0" indent="0">
              <a:buNone/>
            </a:pPr>
            <a:r>
              <a:rPr lang="en-US" sz="8000" dirty="0">
                <a:latin typeface="Felix Titling" panose="04060505060202020A04" pitchFamily="82" charset="0"/>
                <a:ea typeface="GE SS Text Bold" panose="020A0503020102020204" pitchFamily="18" charset="-78"/>
                <a:cs typeface="GE SS Text Bold" panose="020A0503020102020204" pitchFamily="18" charset="-78"/>
              </a:rPr>
              <a:t>Thank you </a:t>
            </a:r>
          </a:p>
        </p:txBody>
      </p:sp>
      <p:sp>
        <p:nvSpPr>
          <p:cNvPr id="2" name="Slide Number Placeholder 1"/>
          <p:cNvSpPr>
            <a:spLocks noGrp="1"/>
          </p:cNvSpPr>
          <p:nvPr>
            <p:ph type="sldNum" sz="quarter" idx="12"/>
          </p:nvPr>
        </p:nvSpPr>
        <p:spPr/>
        <p:txBody>
          <a:bodyPr/>
          <a:lstStyle/>
          <a:p>
            <a:fld id="{397C830E-DA2A-4F07-8990-803AB06723EB}" type="slidenum">
              <a:rPr lang="en-US" smtClean="0"/>
              <a:t>14</a:t>
            </a:fld>
            <a:endParaRPr lang="en-US"/>
          </a:p>
        </p:txBody>
      </p:sp>
    </p:spTree>
    <p:extLst>
      <p:ext uri="{BB962C8B-B14F-4D97-AF65-F5344CB8AC3E}">
        <p14:creationId xmlns:p14="http://schemas.microsoft.com/office/powerpoint/2010/main" val="365482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94170" y="6451022"/>
            <a:ext cx="2650211" cy="923330"/>
          </a:xfrm>
          <a:prstGeom prst="rect">
            <a:avLst/>
          </a:prstGeom>
          <a:solidFill>
            <a:schemeClr val="bg1"/>
          </a:solidFill>
        </p:spPr>
        <p:txBody>
          <a:bodyPr wrap="square" rtlCol="0">
            <a:spAutoFit/>
          </a:bodyPr>
          <a:lstStyle/>
          <a:p>
            <a:pPr marL="0" marR="0" lvl="0" indent="0" algn="r" defTabSz="1295979" rtl="0" eaLnBrk="1" fontAlgn="auto" latinLnBrk="0" hangingPunct="1">
              <a:lnSpc>
                <a:spcPct val="100000"/>
              </a:lnSpc>
              <a:spcBef>
                <a:spcPts val="0"/>
              </a:spcBef>
              <a:spcAft>
                <a:spcPts val="0"/>
              </a:spcAft>
              <a:buClrTx/>
              <a:buSzTx/>
              <a:buFontTx/>
              <a:buNone/>
              <a:tabLst/>
              <a:defRPr/>
            </a:pPr>
            <a:r>
              <a:rPr kumimoji="0" lang="ar-OM" sz="54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2018</a:t>
            </a:r>
            <a:r>
              <a:rPr kumimoji="0" lang="ar-OM" sz="5400" b="1" i="0" u="none" strike="noStrike" kern="1200" cap="none" spc="0" normalizeH="0" baseline="0" noProof="0" dirty="0">
                <a:ln>
                  <a:noFill/>
                </a:ln>
                <a:solidFill>
                  <a:prstClr val="white">
                    <a:lumMod val="50000"/>
                  </a:prstClr>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rPr>
              <a:t>م</a:t>
            </a:r>
            <a:endParaRPr kumimoji="0" lang="en-US" sz="5400" b="1" i="0" u="none" strike="noStrike" kern="1200" cap="none" spc="0" normalizeH="0" baseline="0" noProof="0" dirty="0">
              <a:ln>
                <a:noFill/>
              </a:ln>
              <a:solidFill>
                <a:prstClr val="white">
                  <a:lumMod val="50000"/>
                </a:prstClr>
              </a:solidFill>
              <a:effectLst/>
              <a:uLnTx/>
              <a:uFillTx/>
              <a:latin typeface="GE SS Text Bold" panose="020A0503020102020204" pitchFamily="18" charset="-78"/>
              <a:ea typeface="GE SS Text Bold" panose="020A0503020102020204" pitchFamily="18" charset="-78"/>
              <a:cs typeface="GE SS Text Bold" panose="020A0503020102020204" pitchFamily="18" charset="-78"/>
            </a:endParaRPr>
          </a:p>
        </p:txBody>
      </p:sp>
      <p:cxnSp>
        <p:nvCxnSpPr>
          <p:cNvPr id="5" name="Straight Connector 4"/>
          <p:cNvCxnSpPr/>
          <p:nvPr/>
        </p:nvCxnSpPr>
        <p:spPr>
          <a:xfrm flipH="1">
            <a:off x="8468141" y="5367128"/>
            <a:ext cx="6188766" cy="39757"/>
          </a:xfrm>
          <a:prstGeom prst="line">
            <a:avLst/>
          </a:prstGeom>
          <a:ln>
            <a:solidFill>
              <a:srgbClr val="5D5D5C"/>
            </a:solidFill>
            <a:prstDash val="lgDash"/>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DBB66B7-50E3-41C3-BCC3-8EE06B25A148}"/>
              </a:ext>
            </a:extLst>
          </p:cNvPr>
          <p:cNvSpPr txBox="1">
            <a:spLocks/>
          </p:cNvSpPr>
          <p:nvPr/>
        </p:nvSpPr>
        <p:spPr>
          <a:xfrm>
            <a:off x="8468141" y="4118534"/>
            <a:ext cx="6925725" cy="1452775"/>
          </a:xfrm>
          <a:prstGeom prst="rect">
            <a:avLst/>
          </a:prstGeom>
          <a:solidFill>
            <a:schemeClr val="bg1"/>
          </a:solidFill>
        </p:spPr>
        <p:txBody>
          <a:bodyPr vert="horz" lIns="91440" tIns="45720" rIns="91440" bIns="45720" rtlCol="0" anchor="ctr">
            <a:normAutofit fontScale="97500"/>
          </a:bodyPr>
          <a:lst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a:lstStyle>
          <a:p>
            <a:pPr marL="0" marR="0" lvl="0" indent="0" algn="ctr" defTabSz="1439997" rtl="0" eaLnBrk="1" fontAlgn="auto" latinLnBrk="0" hangingPunct="1">
              <a:lnSpc>
                <a:spcPct val="90000"/>
              </a:lnSpc>
              <a:spcBef>
                <a:spcPct val="0"/>
              </a:spcBef>
              <a:spcAft>
                <a:spcPts val="0"/>
              </a:spcAft>
              <a:buClrTx/>
              <a:buSzTx/>
              <a:buFontTx/>
              <a:buNone/>
              <a:tabLst/>
              <a:defRPr/>
            </a:pPr>
            <a:endParaRPr kumimoji="0" lang="en-AU" sz="6929"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 Placeholder 1"/>
          <p:cNvSpPr txBox="1">
            <a:spLocks/>
          </p:cNvSpPr>
          <p:nvPr/>
        </p:nvSpPr>
        <p:spPr>
          <a:xfrm>
            <a:off x="6815307" y="4026102"/>
            <a:ext cx="8670186" cy="6036524"/>
          </a:xfrm>
          <a:prstGeom prst="rect">
            <a:avLst/>
          </a:prstGeom>
          <a:solidFill>
            <a:schemeClr val="bg1"/>
          </a:solidFill>
        </p:spPr>
        <p:txBody>
          <a:bodyPr vert="horz" wrap="square" lIns="0" tIns="0" rIns="0" bIns="0" rtlCol="0">
            <a:spAutoFit/>
          </a:bodyPr>
          <a:lst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Background</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Priority Statistical Fields</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Importance of Vital statistics in GCC Countries</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Collecting data of Vital Statistics</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Harmonization</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Capacity Building</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Vital Statistics in 2020 Census </a:t>
            </a:r>
          </a:p>
          <a:p>
            <a:pPr marL="1201738" lvl="1" indent="-455613">
              <a:lnSpc>
                <a:spcPct val="120000"/>
              </a:lnSpc>
              <a:buClr>
                <a:srgbClr val="6B89AD"/>
              </a:buClr>
              <a:buFont typeface="Wingdings" panose="05000000000000000000" pitchFamily="2" charset="2"/>
              <a:buChar char="§"/>
            </a:pPr>
            <a:r>
              <a:rPr lang="en-US" sz="3200" dirty="0">
                <a:cs typeface="Arabic Typesetting" panose="03020402040406030203" pitchFamily="66" charset="-78"/>
              </a:rPr>
              <a:t>Dissemination</a:t>
            </a:r>
          </a:p>
        </p:txBody>
      </p:sp>
      <p:sp>
        <p:nvSpPr>
          <p:cNvPr id="2" name="Title 1"/>
          <p:cNvSpPr>
            <a:spLocks noGrp="1"/>
          </p:cNvSpPr>
          <p:nvPr>
            <p:ph type="title"/>
          </p:nvPr>
        </p:nvSpPr>
        <p:spPr>
          <a:xfrm>
            <a:off x="10244381" y="3933671"/>
            <a:ext cx="2801397" cy="184863"/>
          </a:xfrm>
        </p:spPr>
        <p:txBody>
          <a:bodyPr>
            <a:normAutofit fontScale="90000"/>
          </a:bodyPr>
          <a:lstStyle/>
          <a:p>
            <a:r>
              <a:rPr lang="en-US" dirty="0">
                <a:solidFill>
                  <a:srgbClr val="99154C"/>
                </a:solidFill>
                <a:latin typeface="Helvetica Neue"/>
                <a:cs typeface="Helvetica Neue"/>
              </a:rPr>
              <a:t>Outline</a:t>
            </a:r>
            <a:br>
              <a:rPr lang="en-US" dirty="0">
                <a:solidFill>
                  <a:srgbClr val="99154C"/>
                </a:solidFill>
                <a:latin typeface="GE SS Text Bold" panose="020A0503020102020204" pitchFamily="18" charset="-78"/>
                <a:ea typeface="GE SS Text Bold" panose="020A0503020102020204" pitchFamily="18" charset="-78"/>
                <a:cs typeface="GE SS Text Bold" panose="020A0503020102020204" pitchFamily="18" charset="-78"/>
              </a:rPr>
            </a:br>
            <a:endParaRPr lang="en-US" dirty="0"/>
          </a:p>
        </p:txBody>
      </p:sp>
    </p:spTree>
    <p:extLst>
      <p:ext uri="{BB962C8B-B14F-4D97-AF65-F5344CB8AC3E}">
        <p14:creationId xmlns:p14="http://schemas.microsoft.com/office/powerpoint/2010/main" val="396624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7C830E-DA2A-4F07-8990-803AB06723EB}" type="slidenum">
              <a:rPr lang="en-US" smtClean="0"/>
              <a:t>3</a:t>
            </a:fld>
            <a:endParaRPr lang="en-US"/>
          </a:p>
        </p:txBody>
      </p:sp>
      <p:sp>
        <p:nvSpPr>
          <p:cNvPr id="9" name="Rectangle 8"/>
          <p:cNvSpPr/>
          <p:nvPr/>
        </p:nvSpPr>
        <p:spPr>
          <a:xfrm>
            <a:off x="200696" y="140773"/>
            <a:ext cx="12714141" cy="484876"/>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a:spcBef>
                <a:spcPts val="600"/>
              </a:spcBef>
              <a:spcAft>
                <a:spcPts val="600"/>
              </a:spcAft>
            </a:pPr>
            <a:r>
              <a:rPr lang="en-US" b="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Background</a:t>
            </a:r>
            <a:endParaRPr lang="en-US" b="1" i="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endParaRP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 y="1238511"/>
            <a:ext cx="15013323" cy="8395464"/>
          </a:xfrm>
          <a:prstGeom prst="rect">
            <a:avLst/>
          </a:prstGeom>
        </p:spPr>
      </p:pic>
      <p:sp>
        <p:nvSpPr>
          <p:cNvPr id="37" name="TextBox 36"/>
          <p:cNvSpPr txBox="1"/>
          <p:nvPr/>
        </p:nvSpPr>
        <p:spPr>
          <a:xfrm>
            <a:off x="101866" y="4773327"/>
            <a:ext cx="302251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Strategy, Planning</a:t>
            </a:r>
            <a:endParaRPr lang="ar-OM" sz="2000" b="1" dirty="0">
              <a:solidFill>
                <a:schemeClr val="bg1"/>
              </a:solidFill>
            </a:endParaRPr>
          </a:p>
        </p:txBody>
      </p:sp>
      <p:sp>
        <p:nvSpPr>
          <p:cNvPr id="38" name="TextBox 37"/>
          <p:cNvSpPr txBox="1"/>
          <p:nvPr/>
        </p:nvSpPr>
        <p:spPr>
          <a:xfrm>
            <a:off x="220937" y="5619871"/>
            <a:ext cx="2731701"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Heads of IT</a:t>
            </a:r>
            <a:endParaRPr lang="ar-OM" sz="2000" b="1" dirty="0">
              <a:solidFill>
                <a:schemeClr val="bg1"/>
              </a:solidFill>
            </a:endParaRPr>
          </a:p>
        </p:txBody>
      </p:sp>
      <p:sp>
        <p:nvSpPr>
          <p:cNvPr id="39" name="TextBox 38"/>
          <p:cNvSpPr txBox="1"/>
          <p:nvPr/>
        </p:nvSpPr>
        <p:spPr>
          <a:xfrm>
            <a:off x="101866" y="7429302"/>
            <a:ext cx="302251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Economic Statistics</a:t>
            </a:r>
            <a:endParaRPr lang="ar-OM" sz="2000" b="1" dirty="0">
              <a:solidFill>
                <a:schemeClr val="bg1"/>
              </a:solidFill>
            </a:endParaRPr>
          </a:p>
        </p:txBody>
      </p:sp>
      <p:sp>
        <p:nvSpPr>
          <p:cNvPr id="40" name="TextBox 39"/>
          <p:cNvSpPr txBox="1"/>
          <p:nvPr/>
        </p:nvSpPr>
        <p:spPr>
          <a:xfrm>
            <a:off x="0" y="8253254"/>
            <a:ext cx="288232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Pop. &amp; Soc. Statistics</a:t>
            </a:r>
            <a:endParaRPr lang="ar-OM" sz="2000" b="1" dirty="0">
              <a:solidFill>
                <a:schemeClr val="bg1"/>
              </a:solidFill>
            </a:endParaRPr>
          </a:p>
        </p:txBody>
      </p:sp>
      <p:sp>
        <p:nvSpPr>
          <p:cNvPr id="41" name="TextBox 40"/>
          <p:cNvSpPr txBox="1"/>
          <p:nvPr/>
        </p:nvSpPr>
        <p:spPr>
          <a:xfrm>
            <a:off x="8283041" y="5501389"/>
            <a:ext cx="3124481" cy="646331"/>
          </a:xfrm>
          <a:prstGeom prst="rect">
            <a:avLst/>
          </a:prstGeom>
          <a:noFill/>
        </p:spPr>
        <p:txBody>
          <a:bodyPr wrap="square" rtlCol="0">
            <a:spAutoFit/>
          </a:bodyPr>
          <a:lstStyle/>
          <a:p>
            <a:pPr algn="ctr"/>
            <a:r>
              <a:rPr lang="en-US" sz="1800" dirty="0">
                <a:solidFill>
                  <a:schemeClr val="bg1"/>
                </a:solidFill>
                <a:latin typeface="Arial" panose="020B0604020202020204" pitchFamily="34" charset="0"/>
              </a:rPr>
              <a:t>General Authority for Statistics</a:t>
            </a:r>
            <a:endParaRPr lang="ar-OM" sz="1800" dirty="0">
              <a:solidFill>
                <a:schemeClr val="bg1"/>
              </a:solidFill>
              <a:latin typeface="Arial" panose="020B0604020202020204" pitchFamily="34" charset="0"/>
            </a:endParaRPr>
          </a:p>
        </p:txBody>
      </p:sp>
      <p:sp>
        <p:nvSpPr>
          <p:cNvPr id="42" name="TextBox 41"/>
          <p:cNvSpPr txBox="1"/>
          <p:nvPr/>
        </p:nvSpPr>
        <p:spPr>
          <a:xfrm>
            <a:off x="8068941" y="7716981"/>
            <a:ext cx="3519323" cy="923330"/>
          </a:xfrm>
          <a:prstGeom prst="rect">
            <a:avLst/>
          </a:prstGeom>
          <a:noFill/>
        </p:spPr>
        <p:txBody>
          <a:bodyPr wrap="square" rtlCol="0" anchor="ctr">
            <a:spAutoFit/>
          </a:bodyPr>
          <a:lstStyle/>
          <a:p>
            <a:pPr algn="ctr"/>
            <a:r>
              <a:rPr lang="en-US" sz="1800" dirty="0">
                <a:solidFill>
                  <a:schemeClr val="bg1"/>
                </a:solidFill>
                <a:latin typeface="Arial" panose="020B0604020202020204" pitchFamily="34" charset="0"/>
                <a:cs typeface="Arial" panose="020B0604020202020204" pitchFamily="34" charset="0"/>
              </a:rPr>
              <a:t>Ministry of Development Planning &amp; Statistics</a:t>
            </a:r>
          </a:p>
          <a:p>
            <a:endParaRPr lang="en-US" sz="18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8283041" y="6937042"/>
            <a:ext cx="3013981" cy="707886"/>
          </a:xfrm>
          <a:prstGeom prst="rect">
            <a:avLst/>
          </a:prstGeom>
          <a:noFill/>
        </p:spPr>
        <p:txBody>
          <a:bodyPr wrap="square" rtlCol="0" anchor="ctr">
            <a:spAutoFit/>
          </a:bodyPr>
          <a:lstStyle/>
          <a:p>
            <a:pPr algn="ctr" rtl="1"/>
            <a:r>
              <a:rPr lang="en-US" sz="2000" dirty="0">
                <a:solidFill>
                  <a:schemeClr val="bg1"/>
                </a:solidFill>
              </a:rPr>
              <a:t>National Center for Statistics &amp; Information</a:t>
            </a:r>
            <a:endParaRPr lang="ar-OM" sz="2000" dirty="0">
              <a:solidFill>
                <a:schemeClr val="bg1"/>
              </a:solidFill>
            </a:endParaRPr>
          </a:p>
        </p:txBody>
      </p:sp>
      <p:sp>
        <p:nvSpPr>
          <p:cNvPr id="44" name="TextBox 43"/>
          <p:cNvSpPr txBox="1"/>
          <p:nvPr/>
        </p:nvSpPr>
        <p:spPr>
          <a:xfrm>
            <a:off x="8283041" y="8663605"/>
            <a:ext cx="3305223" cy="369332"/>
          </a:xfrm>
          <a:prstGeom prst="rect">
            <a:avLst/>
          </a:prstGeom>
          <a:noFill/>
        </p:spPr>
        <p:txBody>
          <a:bodyPr wrap="square" rtlCol="0" anchor="ctr">
            <a:spAutoFit/>
          </a:bodyPr>
          <a:lstStyle/>
          <a:p>
            <a:pPr algn="ctr"/>
            <a:r>
              <a:rPr lang="en-US" sz="1800" dirty="0">
                <a:solidFill>
                  <a:schemeClr val="bg1"/>
                </a:solidFill>
                <a:latin typeface="Arial" panose="020B0604020202020204" pitchFamily="34" charset="0"/>
                <a:cs typeface="Arial" panose="020B0604020202020204" pitchFamily="34" charset="0"/>
              </a:rPr>
              <a:t>Central Statistics Bureau</a:t>
            </a:r>
            <a:endParaRPr lang="ar-OM" sz="18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8174853" y="6260717"/>
            <a:ext cx="3232669" cy="923330"/>
          </a:xfrm>
          <a:prstGeom prst="rect">
            <a:avLst/>
          </a:prstGeom>
          <a:noFill/>
        </p:spPr>
        <p:txBody>
          <a:bodyPr wrap="square" rtlCol="0" anchor="ctr">
            <a:spAutoFit/>
          </a:bodyPr>
          <a:lstStyle/>
          <a:p>
            <a:pPr algn="ctr"/>
            <a:r>
              <a:rPr lang="en-US" sz="1800" dirty="0">
                <a:solidFill>
                  <a:schemeClr val="bg1"/>
                </a:solidFill>
                <a:latin typeface="Arial" panose="020B0604020202020204" pitchFamily="34" charset="0"/>
                <a:cs typeface="Arial" panose="020B0604020202020204" pitchFamily="34" charset="0"/>
              </a:rPr>
              <a:t>Information and e-Government Authority</a:t>
            </a:r>
            <a:endParaRPr lang="ar-OM"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8297436" y="4773327"/>
            <a:ext cx="3315494" cy="923330"/>
          </a:xfrm>
          <a:prstGeom prst="rect">
            <a:avLst/>
          </a:prstGeom>
          <a:noFill/>
        </p:spPr>
        <p:txBody>
          <a:bodyPr wrap="square" rtlCol="0" anchor="ctr">
            <a:spAutoFit/>
          </a:bodyPr>
          <a:lstStyle/>
          <a:p>
            <a:pPr algn="ctr"/>
            <a:r>
              <a:rPr lang="en-US" sz="1800" dirty="0">
                <a:solidFill>
                  <a:schemeClr val="bg1"/>
                </a:solidFill>
              </a:rPr>
              <a:t>Federal Competitiveness &amp; Statistics Authority </a:t>
            </a:r>
            <a:endParaRPr lang="ar-OM" sz="1800" dirty="0">
              <a:solidFill>
                <a:schemeClr val="bg1"/>
              </a:solidFill>
            </a:endParaRPr>
          </a:p>
          <a:p>
            <a:endParaRPr lang="en-US" sz="1800" dirty="0">
              <a:solidFill>
                <a:schemeClr val="bg1"/>
              </a:solidFill>
            </a:endParaRPr>
          </a:p>
        </p:txBody>
      </p:sp>
      <p:sp>
        <p:nvSpPr>
          <p:cNvPr id="47" name="TextBox 46"/>
          <p:cNvSpPr txBox="1"/>
          <p:nvPr/>
        </p:nvSpPr>
        <p:spPr>
          <a:xfrm>
            <a:off x="170359" y="6479036"/>
            <a:ext cx="3022515" cy="707886"/>
          </a:xfrm>
          <a:prstGeom prst="rect">
            <a:avLst/>
          </a:prstGeom>
          <a:noFill/>
        </p:spPr>
        <p:txBody>
          <a:bodyPr wrap="square" rtlCol="0" anchor="ctr">
            <a:spAutoFit/>
          </a:bodyPr>
          <a:lstStyle/>
          <a:p>
            <a:pPr algn="ctr"/>
            <a:r>
              <a:rPr lang="en-US" sz="2000" dirty="0">
                <a:solidFill>
                  <a:schemeClr val="bg1"/>
                </a:solidFill>
              </a:rPr>
              <a:t>Standing Committee - </a:t>
            </a:r>
            <a:r>
              <a:rPr lang="en-US" sz="2000" b="1" dirty="0">
                <a:solidFill>
                  <a:schemeClr val="bg1"/>
                </a:solidFill>
              </a:rPr>
              <a:t>SDGs Indicators</a:t>
            </a:r>
            <a:endParaRPr lang="ar-OM" sz="2000" b="1" dirty="0">
              <a:solidFill>
                <a:schemeClr val="bg1"/>
              </a:solidFill>
            </a:endParaRPr>
          </a:p>
        </p:txBody>
      </p:sp>
      <p:sp>
        <p:nvSpPr>
          <p:cNvPr id="48" name="TextBox 47"/>
          <p:cNvSpPr txBox="1"/>
          <p:nvPr/>
        </p:nvSpPr>
        <p:spPr>
          <a:xfrm>
            <a:off x="766231" y="3606385"/>
            <a:ext cx="2426643" cy="1015663"/>
          </a:xfrm>
          <a:prstGeom prst="rect">
            <a:avLst/>
          </a:prstGeom>
          <a:noFill/>
        </p:spPr>
        <p:txBody>
          <a:bodyPr wrap="square" rtlCol="0" anchor="ctr">
            <a:spAutoFit/>
          </a:bodyPr>
          <a:lstStyle/>
          <a:p>
            <a:pPr algn="ctr"/>
            <a:r>
              <a:rPr lang="en-US" sz="2000" b="1" dirty="0">
                <a:solidFill>
                  <a:srgbClr val="FF0000"/>
                </a:solidFill>
              </a:rPr>
              <a:t>GCC </a:t>
            </a:r>
          </a:p>
          <a:p>
            <a:pPr algn="ctr"/>
            <a:r>
              <a:rPr lang="en-US" sz="2000" b="1" dirty="0">
                <a:solidFill>
                  <a:srgbClr val="FF0000"/>
                </a:solidFill>
              </a:rPr>
              <a:t>Secretary-General</a:t>
            </a:r>
          </a:p>
          <a:p>
            <a:endParaRPr lang="en-US" sz="2000" b="1" dirty="0">
              <a:solidFill>
                <a:schemeClr val="bg1"/>
              </a:solidFill>
            </a:endParaRPr>
          </a:p>
        </p:txBody>
      </p:sp>
      <p:sp>
        <p:nvSpPr>
          <p:cNvPr id="49" name="TextBox 48"/>
          <p:cNvSpPr txBox="1"/>
          <p:nvPr/>
        </p:nvSpPr>
        <p:spPr>
          <a:xfrm>
            <a:off x="7453623" y="3605912"/>
            <a:ext cx="4076842" cy="707886"/>
          </a:xfrm>
          <a:prstGeom prst="rect">
            <a:avLst/>
          </a:prstGeom>
          <a:noFill/>
        </p:spPr>
        <p:txBody>
          <a:bodyPr wrap="square" rtlCol="0" anchor="ctr">
            <a:spAutoFit/>
          </a:bodyPr>
          <a:lstStyle/>
          <a:p>
            <a:pPr algn="ctr"/>
            <a:r>
              <a:rPr lang="en-US" sz="2000" dirty="0">
                <a:solidFill>
                  <a:srgbClr val="FF0000"/>
                </a:solidFill>
              </a:rPr>
              <a:t>Standing Committee: </a:t>
            </a:r>
          </a:p>
          <a:p>
            <a:pPr algn="ctr"/>
            <a:r>
              <a:rPr lang="en-US" sz="2000" dirty="0">
                <a:solidFill>
                  <a:srgbClr val="FF0000"/>
                </a:solidFill>
              </a:rPr>
              <a:t>Heads of NSOs &amp; DG/GCC-Stat</a:t>
            </a:r>
          </a:p>
        </p:txBody>
      </p:sp>
      <p:sp>
        <p:nvSpPr>
          <p:cNvPr id="50" name="TextBox 49"/>
          <p:cNvSpPr txBox="1"/>
          <p:nvPr/>
        </p:nvSpPr>
        <p:spPr>
          <a:xfrm>
            <a:off x="3371722" y="1987697"/>
            <a:ext cx="4471512" cy="1384995"/>
          </a:xfrm>
          <a:prstGeom prst="rect">
            <a:avLst/>
          </a:prstGeom>
          <a:noFill/>
        </p:spPr>
        <p:txBody>
          <a:bodyPr wrap="square" rtlCol="0" anchor="ctr">
            <a:spAutoFit/>
          </a:bodyPr>
          <a:lstStyle/>
          <a:p>
            <a:pPr algn="ctr"/>
            <a:r>
              <a:rPr lang="en-US" sz="2800" dirty="0">
                <a:solidFill>
                  <a:schemeClr val="bg1"/>
                </a:solidFill>
              </a:rPr>
              <a:t>Gulf Co-operation Council (GCC) Ministerial Council</a:t>
            </a:r>
          </a:p>
          <a:p>
            <a:pPr algn="ctr"/>
            <a:endParaRPr lang="en-US" sz="2800" dirty="0">
              <a:solidFill>
                <a:schemeClr val="bg1"/>
              </a:solidFill>
            </a:endParaRPr>
          </a:p>
        </p:txBody>
      </p:sp>
      <p:sp>
        <p:nvSpPr>
          <p:cNvPr id="51" name="Title 1"/>
          <p:cNvSpPr txBox="1">
            <a:spLocks/>
          </p:cNvSpPr>
          <p:nvPr/>
        </p:nvSpPr>
        <p:spPr>
          <a:xfrm>
            <a:off x="11851084" y="5436243"/>
            <a:ext cx="1292292" cy="430887"/>
          </a:xfrm>
          <a:prstGeom prst="rect">
            <a:avLst/>
          </a:prstGeom>
        </p:spPr>
        <p:txBody>
          <a:bodyPr vert="horz" wrap="square" lIns="0" tIns="0" rIns="0" bIns="0" rtlCol="0" anchor="ctr">
            <a:spAutoFit/>
          </a:bodyPr>
          <a:lstStyle>
            <a:lvl1pPr algn="ctr" defTabSz="914400" rtl="0" eaLnBrk="1" latinLnBrk="0" hangingPunct="1">
              <a:lnSpc>
                <a:spcPct val="90000"/>
              </a:lnSpc>
              <a:spcBef>
                <a:spcPct val="0"/>
              </a:spcBef>
              <a:buNone/>
              <a:defRPr sz="4000" b="1" kern="1200">
                <a:solidFill>
                  <a:schemeClr val="tx1"/>
                </a:solidFill>
                <a:latin typeface="Times New Roman" panose="02020603050405020304" pitchFamily="18" charset="0"/>
                <a:ea typeface="+mj-ea"/>
                <a:cs typeface="Times New Roman" panose="02020603050405020304" pitchFamily="18" charset="0"/>
              </a:defRPr>
            </a:lvl1pPr>
          </a:lstStyle>
          <a:p>
            <a:pPr>
              <a:lnSpc>
                <a:spcPct val="100000"/>
              </a:lnSpc>
            </a:pPr>
            <a:r>
              <a:rPr lang="en-US" sz="2800" dirty="0">
                <a:solidFill>
                  <a:schemeClr val="accent5">
                    <a:lumMod val="75000"/>
                  </a:schemeClr>
                </a:solidFill>
                <a:latin typeface="+mn-lt"/>
                <a:ea typeface="GE SS Text Bold" panose="020A0503020102020204" pitchFamily="18" charset="-78"/>
                <a:cs typeface="+mn-cs"/>
              </a:rPr>
              <a:t>Partners</a:t>
            </a:r>
            <a:endParaRPr lang="ar-OM" sz="2800" dirty="0">
              <a:solidFill>
                <a:schemeClr val="accent5">
                  <a:lumMod val="75000"/>
                </a:schemeClr>
              </a:solidFill>
              <a:latin typeface="+mn-lt"/>
              <a:ea typeface="GE SS Text Bold" panose="020A0503020102020204" pitchFamily="18" charset="-78"/>
              <a:cs typeface="+mn-cs"/>
            </a:endParaRPr>
          </a:p>
        </p:txBody>
      </p:sp>
      <p:sp>
        <p:nvSpPr>
          <p:cNvPr id="52" name="TextBox 51"/>
          <p:cNvSpPr txBox="1"/>
          <p:nvPr/>
        </p:nvSpPr>
        <p:spPr>
          <a:xfrm>
            <a:off x="12054625" y="6136640"/>
            <a:ext cx="1742204" cy="1292662"/>
          </a:xfrm>
          <a:prstGeom prst="rect">
            <a:avLst/>
          </a:prstGeom>
          <a:noFill/>
        </p:spPr>
        <p:txBody>
          <a:bodyPr wrap="square" rtlCol="0" anchor="ctr">
            <a:spAutoFit/>
          </a:bodyPr>
          <a:lstStyle/>
          <a:p>
            <a:pPr algn="ctr" rtl="1"/>
            <a:endParaRPr lang="en-US" sz="2000" dirty="0">
              <a:solidFill>
                <a:schemeClr val="bg1"/>
              </a:solidFill>
            </a:endParaRPr>
          </a:p>
          <a:p>
            <a:pPr algn="ctr"/>
            <a:r>
              <a:rPr lang="en-US" sz="2000" b="1" dirty="0">
                <a:solidFill>
                  <a:schemeClr val="bg1"/>
                </a:solidFill>
              </a:rPr>
              <a:t>Central Banks and Ministries</a:t>
            </a:r>
            <a:endParaRPr lang="ar-OM" sz="2000" b="1" dirty="0">
              <a:solidFill>
                <a:schemeClr val="bg1"/>
              </a:solidFill>
            </a:endParaRPr>
          </a:p>
          <a:p>
            <a:pPr algn="ctr" rtl="1"/>
            <a:endParaRPr lang="ar-OM" sz="1800" b="1" dirty="0">
              <a:solidFill>
                <a:schemeClr val="bg1"/>
              </a:solidFill>
            </a:endParaRPr>
          </a:p>
        </p:txBody>
      </p:sp>
    </p:spTree>
    <p:extLst>
      <p:ext uri="{BB962C8B-B14F-4D97-AF65-F5344CB8AC3E}">
        <p14:creationId xmlns:p14="http://schemas.microsoft.com/office/powerpoint/2010/main" val="211450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24542" y="127894"/>
            <a:ext cx="12714141" cy="523220"/>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rtl="1">
              <a:spcBef>
                <a:spcPts val="600"/>
              </a:spcBef>
              <a:spcAft>
                <a:spcPts val="600"/>
              </a:spcAft>
            </a:pPr>
            <a:r>
              <a:rPr lang="en-US" sz="2800" b="1"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rPr>
              <a:t>The Priority Statistical Fields:</a:t>
            </a:r>
          </a:p>
        </p:txBody>
      </p:sp>
      <p:sp>
        <p:nvSpPr>
          <p:cNvPr id="3" name="Slide Number Placeholder 2"/>
          <p:cNvSpPr>
            <a:spLocks noGrp="1"/>
          </p:cNvSpPr>
          <p:nvPr>
            <p:ph type="sldNum" sz="quarter" idx="12"/>
          </p:nvPr>
        </p:nvSpPr>
        <p:spPr>
          <a:xfrm>
            <a:off x="0" y="10224776"/>
            <a:ext cx="3645099" cy="574987"/>
          </a:xfrm>
        </p:spPr>
        <p:txBody>
          <a:bodyPr/>
          <a:lstStyle/>
          <a:p>
            <a:pPr algn="l"/>
            <a:r>
              <a:rPr lang="ar-OM" dirty="0"/>
              <a:t> </a:t>
            </a:r>
            <a:fld id="{397C830E-DA2A-4F07-8990-803AB06723EB}" type="slidenum">
              <a:rPr lang="en-US" smtClean="0"/>
              <a:pPr algn="l"/>
              <a:t>4</a:t>
            </a:fld>
            <a:endParaRPr lang="en-US" dirty="0"/>
          </a:p>
        </p:txBody>
      </p:sp>
      <p:sp>
        <p:nvSpPr>
          <p:cNvPr id="22" name="Rectangle 9"/>
          <p:cNvSpPr txBox="1">
            <a:spLocks noChangeArrowheads="1"/>
          </p:cNvSpPr>
          <p:nvPr/>
        </p:nvSpPr>
        <p:spPr>
          <a:xfrm>
            <a:off x="738157" y="1833170"/>
            <a:ext cx="10346724" cy="8146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0"/>
              </a:spcBef>
              <a:buFont typeface="+mj-lt"/>
              <a:buAutoNum type="arabicPeriod"/>
            </a:pPr>
            <a:r>
              <a:rPr lang="en-US" sz="2800" dirty="0"/>
              <a:t>National Accounts</a:t>
            </a:r>
          </a:p>
          <a:p>
            <a:pPr marL="914400" lvl="1" indent="-457200">
              <a:lnSpc>
                <a:spcPct val="150000"/>
              </a:lnSpc>
              <a:spcBef>
                <a:spcPts val="0"/>
              </a:spcBef>
              <a:buFont typeface="+mj-lt"/>
              <a:buAutoNum type="arabicPeriod"/>
            </a:pPr>
            <a:r>
              <a:rPr lang="en-US" sz="2800" dirty="0"/>
              <a:t>Monetary, Financial and Balance of Payments Statistics</a:t>
            </a:r>
          </a:p>
          <a:p>
            <a:pPr marL="914400" lvl="1" indent="-457200">
              <a:lnSpc>
                <a:spcPct val="150000"/>
              </a:lnSpc>
              <a:spcBef>
                <a:spcPts val="0"/>
              </a:spcBef>
              <a:buFont typeface="+mj-lt"/>
              <a:buAutoNum type="arabicPeriod"/>
            </a:pPr>
            <a:r>
              <a:rPr lang="en-US" sz="2800" dirty="0"/>
              <a:t>Price Indices and Short-Term Indicators</a:t>
            </a:r>
          </a:p>
          <a:p>
            <a:pPr marL="914400" lvl="1" indent="-457200">
              <a:lnSpc>
                <a:spcPct val="150000"/>
              </a:lnSpc>
              <a:spcBef>
                <a:spcPts val="0"/>
              </a:spcBef>
              <a:buFont typeface="+mj-lt"/>
              <a:buAutoNum type="arabicPeriod"/>
            </a:pPr>
            <a:r>
              <a:rPr lang="en-US" sz="2800" dirty="0"/>
              <a:t>Foreign Trade Statistics</a:t>
            </a:r>
          </a:p>
          <a:p>
            <a:pPr marL="914400" lvl="1" indent="-457200">
              <a:lnSpc>
                <a:spcPct val="150000"/>
              </a:lnSpc>
              <a:spcBef>
                <a:spcPts val="0"/>
              </a:spcBef>
              <a:buFont typeface="+mj-lt"/>
              <a:buAutoNum type="arabicPeriod"/>
            </a:pPr>
            <a:r>
              <a:rPr lang="en-US" sz="2800" dirty="0"/>
              <a:t>Labour Statistics</a:t>
            </a:r>
          </a:p>
          <a:p>
            <a:pPr marL="914400" lvl="1" indent="-457200">
              <a:lnSpc>
                <a:spcPct val="150000"/>
              </a:lnSpc>
              <a:spcBef>
                <a:spcPts val="0"/>
              </a:spcBef>
              <a:buFont typeface="+mj-lt"/>
              <a:buAutoNum type="arabicPeriod"/>
            </a:pPr>
            <a:r>
              <a:rPr lang="en-US" sz="2800" dirty="0"/>
              <a:t>Energy and Environment Statistics</a:t>
            </a:r>
          </a:p>
          <a:p>
            <a:pPr marL="914400" lvl="1" indent="-457200">
              <a:lnSpc>
                <a:spcPct val="150000"/>
              </a:lnSpc>
              <a:spcBef>
                <a:spcPts val="0"/>
              </a:spcBef>
              <a:buFont typeface="+mj-lt"/>
              <a:buAutoNum type="arabicPeriod"/>
            </a:pPr>
            <a:r>
              <a:rPr lang="en-US" sz="2800" dirty="0"/>
              <a:t>Development, Progress and Sustainability Indicators</a:t>
            </a:r>
          </a:p>
          <a:p>
            <a:pPr marL="914400" lvl="1" indent="-457200">
              <a:lnSpc>
                <a:spcPct val="150000"/>
              </a:lnSpc>
              <a:spcBef>
                <a:spcPts val="0"/>
              </a:spcBef>
              <a:buFont typeface="+mj-lt"/>
              <a:buAutoNum type="arabicPeriod"/>
            </a:pPr>
            <a:r>
              <a:rPr lang="en-US" sz="2800" dirty="0"/>
              <a:t>Harmonized 2020 Population Census</a:t>
            </a:r>
          </a:p>
          <a:p>
            <a:pPr marL="914400" lvl="1" indent="-457200">
              <a:lnSpc>
                <a:spcPct val="150000"/>
              </a:lnSpc>
              <a:spcBef>
                <a:spcPts val="0"/>
              </a:spcBef>
              <a:buFont typeface="+mj-lt"/>
              <a:buAutoNum type="arabicPeriod"/>
            </a:pPr>
            <a:r>
              <a:rPr lang="en-US" sz="2800" dirty="0"/>
              <a:t>Enhanced Use of Administrative Data</a:t>
            </a:r>
          </a:p>
          <a:p>
            <a:pPr marL="914400" lvl="1" indent="-457200">
              <a:lnSpc>
                <a:spcPct val="150000"/>
              </a:lnSpc>
              <a:spcBef>
                <a:spcPts val="0"/>
              </a:spcBef>
              <a:buFont typeface="+mj-lt"/>
              <a:buAutoNum type="arabicPeriod"/>
            </a:pPr>
            <a:r>
              <a:rPr lang="en-US" sz="2800" dirty="0"/>
              <a:t>Standards, Classifications, Methodology and Data Quality</a:t>
            </a:r>
          </a:p>
          <a:p>
            <a:pPr marL="914400" lvl="1" indent="-457200">
              <a:lnSpc>
                <a:spcPct val="150000"/>
              </a:lnSpc>
              <a:spcBef>
                <a:spcPts val="0"/>
              </a:spcBef>
              <a:buFont typeface="+mj-lt"/>
              <a:buAutoNum type="arabicPeriod"/>
            </a:pPr>
            <a:r>
              <a:rPr lang="en-US" sz="2800" dirty="0"/>
              <a:t>Tourism statistics (subsequently agreed by the Board)</a:t>
            </a:r>
          </a:p>
          <a:p>
            <a:pPr marL="914400" lvl="1" indent="-457200">
              <a:lnSpc>
                <a:spcPct val="150000"/>
              </a:lnSpc>
              <a:spcBef>
                <a:spcPts val="0"/>
              </a:spcBef>
              <a:buFont typeface="+mj-lt"/>
              <a:buAutoNum type="arabicPeriod"/>
            </a:pPr>
            <a:r>
              <a:rPr lang="en-US" sz="2800" dirty="0"/>
              <a:t>Other social statistics: Health, Education, Trade in Services</a:t>
            </a:r>
          </a:p>
        </p:txBody>
      </p:sp>
    </p:spTree>
    <p:extLst>
      <p:ext uri="{BB962C8B-B14F-4D97-AF65-F5344CB8AC3E}">
        <p14:creationId xmlns:p14="http://schemas.microsoft.com/office/powerpoint/2010/main" val="315063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009567" y="879075"/>
            <a:ext cx="6704877" cy="722363"/>
          </a:xfrm>
          <a:prstGeom prst="roundRect">
            <a:avLst>
              <a:gd name="adj" fmla="val 0"/>
            </a:avLst>
          </a:prstGeom>
          <a:solidFill>
            <a:srgbClr val="D6E0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189" b="1" dirty="0">
                <a:solidFill>
                  <a:schemeClr val="tx1"/>
                </a:solidFill>
                <a:latin typeface="Footlight MT Light" panose="0204060206030A020304" pitchFamily="18" charset="0"/>
                <a:ea typeface="GE SS Text Light" panose="020A0503020102020204" pitchFamily="18" charset="-78"/>
                <a:cs typeface="GE SS Text Light" panose="020A0503020102020204" pitchFamily="18" charset="-78"/>
              </a:rPr>
              <a:t>Importance of Vital Statistics in GCC?</a:t>
            </a:r>
            <a:endParaRPr lang="ar-JO" sz="3189" b="1" dirty="0">
              <a:solidFill>
                <a:schemeClr val="tx1"/>
              </a:solidFill>
              <a:latin typeface="Footlight MT Light" panose="0204060206030A020304" pitchFamily="18" charset="0"/>
              <a:ea typeface="GE SS Text Light" panose="020A0503020102020204" pitchFamily="18" charset="-78"/>
              <a:cs typeface="GE SS Text Light" panose="020A0503020102020204" pitchFamily="18" charset="-78"/>
            </a:endParaRPr>
          </a:p>
        </p:txBody>
      </p:sp>
      <p:sp>
        <p:nvSpPr>
          <p:cNvPr id="13" name="Rectangle 12"/>
          <p:cNvSpPr/>
          <p:nvPr/>
        </p:nvSpPr>
        <p:spPr>
          <a:xfrm>
            <a:off x="424542" y="2357543"/>
            <a:ext cx="12519615" cy="11326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The three Factors that affected the population change in any country or </a:t>
            </a:r>
            <a:r>
              <a:rPr lang="en-US" sz="2800" dirty="0">
                <a:solidFill>
                  <a:schemeClr val="bg1"/>
                </a:solidFill>
                <a:latin typeface="Leelawadee UI" panose="020B0502040204020203" pitchFamily="34" charset="-34"/>
                <a:ea typeface="GE SS Text Light" panose="020A0503020102020204" pitchFamily="18" charset="-78"/>
                <a:cs typeface="Leelawadee UI" panose="020B0502040204020203" pitchFamily="34" charset="-34"/>
              </a:rPr>
              <a:t>666</a:t>
            </a:r>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region are Live</a:t>
            </a:r>
            <a:r>
              <a:rPr lang="en-US" sz="2800" dirty="0">
                <a:solidFill>
                  <a:schemeClr val="bg1"/>
                </a:solidFill>
                <a:latin typeface="Leelawadee UI" panose="020B0502040204020203" pitchFamily="34" charset="-34"/>
                <a:ea typeface="GE SS Text Light" panose="020A0503020102020204" pitchFamily="18" charset="-78"/>
                <a:cs typeface="Leelawadee UI" panose="020B0502040204020203" pitchFamily="34" charset="-34"/>
              </a:rPr>
              <a:t> </a:t>
            </a:r>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births, deaths and migration (movement of people between </a:t>
            </a:r>
            <a:r>
              <a:rPr lang="en-US" sz="2800" dirty="0">
                <a:solidFill>
                  <a:schemeClr val="bg1"/>
                </a:solidFill>
                <a:latin typeface="Leelawadee UI" panose="020B0502040204020203" pitchFamily="34" charset="-34"/>
                <a:ea typeface="GE SS Text Light" panose="020A0503020102020204" pitchFamily="18" charset="-78"/>
                <a:cs typeface="Leelawadee UI" panose="020B0502040204020203" pitchFamily="34" charset="-34"/>
              </a:rPr>
              <a:t>666</a:t>
            </a:r>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countries).</a:t>
            </a:r>
          </a:p>
        </p:txBody>
      </p:sp>
      <p:sp>
        <p:nvSpPr>
          <p:cNvPr id="18" name="Rectangle 17"/>
          <p:cNvSpPr/>
          <p:nvPr/>
        </p:nvSpPr>
        <p:spPr>
          <a:xfrm>
            <a:off x="355815" y="4373415"/>
            <a:ext cx="12519615" cy="8524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l"/>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Natural Increase is the main driven of Citizens Population in GCC Countries     </a:t>
            </a:r>
          </a:p>
        </p:txBody>
      </p:sp>
      <p:grpSp>
        <p:nvGrpSpPr>
          <p:cNvPr id="29" name="Group 28"/>
          <p:cNvGrpSpPr/>
          <p:nvPr/>
        </p:nvGrpSpPr>
        <p:grpSpPr>
          <a:xfrm>
            <a:off x="312228" y="1916293"/>
            <a:ext cx="826826" cy="845253"/>
            <a:chOff x="3413331" y="2868543"/>
            <a:chExt cx="457200" cy="457200"/>
          </a:xfrm>
        </p:grpSpPr>
        <p:sp>
          <p:nvSpPr>
            <p:cNvPr id="30" name="Oval 29"/>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31" name="TextBox 30"/>
            <p:cNvSpPr txBox="1"/>
            <p:nvPr/>
          </p:nvSpPr>
          <p:spPr>
            <a:xfrm>
              <a:off x="3503987" y="2876356"/>
              <a:ext cx="259890" cy="416193"/>
            </a:xfrm>
            <a:prstGeom prst="rect">
              <a:avLst/>
            </a:prstGeom>
            <a:noFill/>
          </p:spPr>
          <p:txBody>
            <a:bodyPr wrap="none" rtlCol="0">
              <a:spAutoFit/>
            </a:bodyPr>
            <a:lstStyle/>
            <a:p>
              <a:r>
                <a:rPr lang="en-US" sz="4400" dirty="0"/>
                <a:t>1</a:t>
              </a:r>
            </a:p>
          </p:txBody>
        </p:sp>
      </p:grpSp>
      <p:grpSp>
        <p:nvGrpSpPr>
          <p:cNvPr id="32" name="Group 31"/>
          <p:cNvGrpSpPr/>
          <p:nvPr/>
        </p:nvGrpSpPr>
        <p:grpSpPr>
          <a:xfrm>
            <a:off x="292182" y="3939538"/>
            <a:ext cx="826828" cy="847346"/>
            <a:chOff x="3413331" y="2868543"/>
            <a:chExt cx="457200" cy="458332"/>
          </a:xfrm>
        </p:grpSpPr>
        <p:sp>
          <p:nvSpPr>
            <p:cNvPr id="33" name="Oval 32"/>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34" name="TextBox 33"/>
            <p:cNvSpPr txBox="1"/>
            <p:nvPr/>
          </p:nvSpPr>
          <p:spPr>
            <a:xfrm>
              <a:off x="3492753" y="2910682"/>
              <a:ext cx="275845" cy="416193"/>
            </a:xfrm>
            <a:prstGeom prst="rect">
              <a:avLst/>
            </a:prstGeom>
            <a:noFill/>
          </p:spPr>
          <p:txBody>
            <a:bodyPr wrap="none" rtlCol="0">
              <a:spAutoFit/>
            </a:bodyPr>
            <a:lstStyle/>
            <a:p>
              <a:r>
                <a:rPr lang="ar-JO" sz="4400" dirty="0"/>
                <a:t>2</a:t>
              </a:r>
              <a:endParaRPr lang="en-US" sz="4400" dirty="0"/>
            </a:p>
          </p:txBody>
        </p:sp>
      </p:grpSp>
      <p:sp>
        <p:nvSpPr>
          <p:cNvPr id="36" name="Rectangle 35"/>
          <p:cNvSpPr/>
          <p:nvPr/>
        </p:nvSpPr>
        <p:spPr>
          <a:xfrm>
            <a:off x="424542" y="127894"/>
            <a:ext cx="12714141" cy="523220"/>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rtl="1">
              <a:spcBef>
                <a:spcPts val="600"/>
              </a:spcBef>
              <a:spcAft>
                <a:spcPts val="600"/>
              </a:spcAft>
            </a:pPr>
            <a:r>
              <a:rPr lang="en-US" sz="2800" b="1"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rPr>
              <a:t>Vital Statistics:</a:t>
            </a:r>
            <a:endParaRPr lang="ar-OM" sz="2800" b="1"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endParaRPr>
          </a:p>
        </p:txBody>
      </p:sp>
      <p:sp>
        <p:nvSpPr>
          <p:cNvPr id="3" name="Slide Number Placeholder 2"/>
          <p:cNvSpPr>
            <a:spLocks noGrp="1"/>
          </p:cNvSpPr>
          <p:nvPr>
            <p:ph type="sldNum" sz="quarter" idx="12"/>
          </p:nvPr>
        </p:nvSpPr>
        <p:spPr>
          <a:xfrm>
            <a:off x="0" y="10224776"/>
            <a:ext cx="3645099" cy="574987"/>
          </a:xfrm>
        </p:spPr>
        <p:txBody>
          <a:bodyPr/>
          <a:lstStyle/>
          <a:p>
            <a:pPr algn="l"/>
            <a:r>
              <a:rPr lang="ar-OM" dirty="0"/>
              <a:t> </a:t>
            </a:r>
            <a:fld id="{397C830E-DA2A-4F07-8990-803AB06723EB}" type="slidenum">
              <a:rPr lang="en-US" smtClean="0"/>
              <a:pPr algn="l"/>
              <a:t>5</a:t>
            </a:fld>
            <a:endParaRPr lang="en-US" dirty="0"/>
          </a:p>
        </p:txBody>
      </p:sp>
      <p:sp>
        <p:nvSpPr>
          <p:cNvPr id="37" name="Rectangle 36"/>
          <p:cNvSpPr/>
          <p:nvPr/>
        </p:nvSpPr>
        <p:spPr>
          <a:xfrm>
            <a:off x="375861" y="6231293"/>
            <a:ext cx="12519615" cy="9046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Vital data give indicates of the Fertility of the society as well as the    </a:t>
            </a:r>
            <a:r>
              <a:rPr lang="en-US" sz="2800" dirty="0">
                <a:solidFill>
                  <a:schemeClr val="bg1"/>
                </a:solidFill>
                <a:latin typeface="Leelawadee UI" panose="020B0502040204020203" pitchFamily="34" charset="-34"/>
                <a:ea typeface="GE SS Text Light" panose="020A0503020102020204" pitchFamily="18" charset="-78"/>
                <a:cs typeface="Leelawadee UI" panose="020B0502040204020203" pitchFamily="34" charset="-34"/>
              </a:rPr>
              <a:t>555</a:t>
            </a:r>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describe the health of the population</a:t>
            </a:r>
          </a:p>
        </p:txBody>
      </p:sp>
      <p:grpSp>
        <p:nvGrpSpPr>
          <p:cNvPr id="38" name="Group 37"/>
          <p:cNvGrpSpPr/>
          <p:nvPr/>
        </p:nvGrpSpPr>
        <p:grpSpPr>
          <a:xfrm>
            <a:off x="312228" y="5797417"/>
            <a:ext cx="826828" cy="847346"/>
            <a:chOff x="3413331" y="2868543"/>
            <a:chExt cx="457200" cy="458332"/>
          </a:xfrm>
        </p:grpSpPr>
        <p:sp>
          <p:nvSpPr>
            <p:cNvPr id="39" name="Oval 38"/>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40" name="TextBox 39"/>
            <p:cNvSpPr txBox="1"/>
            <p:nvPr/>
          </p:nvSpPr>
          <p:spPr>
            <a:xfrm>
              <a:off x="3492753" y="2910682"/>
              <a:ext cx="259890" cy="416193"/>
            </a:xfrm>
            <a:prstGeom prst="rect">
              <a:avLst/>
            </a:prstGeom>
            <a:noFill/>
          </p:spPr>
          <p:txBody>
            <a:bodyPr wrap="none" rtlCol="0">
              <a:spAutoFit/>
            </a:bodyPr>
            <a:lstStyle/>
            <a:p>
              <a:r>
                <a:rPr lang="en-US" sz="4400" dirty="0"/>
                <a:t>3</a:t>
              </a:r>
            </a:p>
          </p:txBody>
        </p:sp>
      </p:grpSp>
      <p:sp>
        <p:nvSpPr>
          <p:cNvPr id="41" name="Rectangle 40"/>
          <p:cNvSpPr/>
          <p:nvPr/>
        </p:nvSpPr>
        <p:spPr>
          <a:xfrm>
            <a:off x="424542" y="8366898"/>
            <a:ext cx="12519615" cy="9829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      Strong interest to decision makers, researchers and others interested in the    </a:t>
            </a:r>
            <a:r>
              <a:rPr lang="en-US" sz="2800" dirty="0">
                <a:solidFill>
                  <a:schemeClr val="bg1"/>
                </a:solidFill>
                <a:latin typeface="Leelawadee UI" panose="020B0502040204020203" pitchFamily="34" charset="-34"/>
                <a:ea typeface="GE SS Text Light" panose="020A0503020102020204" pitchFamily="18" charset="-78"/>
                <a:cs typeface="Leelawadee UI" panose="020B0502040204020203" pitchFamily="34" charset="-34"/>
              </a:rPr>
              <a:t>666</a:t>
            </a:r>
            <a:r>
              <a:rPr lang="en-US" sz="2800" dirty="0">
                <a:solidFill>
                  <a:schemeClr val="accent1">
                    <a:lumMod val="50000"/>
                  </a:schemeClr>
                </a:solidFill>
                <a:latin typeface="Leelawadee UI" panose="020B0502040204020203" pitchFamily="34" charset="-34"/>
                <a:ea typeface="GE SS Text Light" panose="020A0503020102020204" pitchFamily="18" charset="-78"/>
                <a:cs typeface="Leelawadee UI" panose="020B0502040204020203" pitchFamily="34" charset="-34"/>
              </a:rPr>
              <a:t>GCC. It is help to make strategic planes for the future.</a:t>
            </a:r>
          </a:p>
        </p:txBody>
      </p:sp>
      <p:grpSp>
        <p:nvGrpSpPr>
          <p:cNvPr id="54" name="Group 53"/>
          <p:cNvGrpSpPr/>
          <p:nvPr/>
        </p:nvGrpSpPr>
        <p:grpSpPr>
          <a:xfrm>
            <a:off x="360909" y="7933021"/>
            <a:ext cx="826828" cy="847346"/>
            <a:chOff x="3413331" y="2868543"/>
            <a:chExt cx="457200" cy="458332"/>
          </a:xfrm>
        </p:grpSpPr>
        <p:sp>
          <p:nvSpPr>
            <p:cNvPr id="55" name="Oval 54"/>
            <p:cNvSpPr/>
            <p:nvPr/>
          </p:nvSpPr>
          <p:spPr bwMode="auto">
            <a:xfrm rot="5400000" flipV="1">
              <a:off x="3413331" y="2868543"/>
              <a:ext cx="457200" cy="457200"/>
            </a:xfrm>
            <a:prstGeom prst="ellipse">
              <a:avLst/>
            </a:prstGeom>
            <a:solidFill>
              <a:schemeClr val="bg1"/>
            </a:solidFill>
            <a:ln w="28575" cap="flat" cmpd="sng" algn="ctr">
              <a:solidFill>
                <a:schemeClr val="accent1">
                  <a:lumMod val="50000"/>
                </a:schemeClr>
              </a:solidFill>
              <a:prstDash val="sysDot"/>
              <a:round/>
              <a:headEnd type="none" w="med" len="med"/>
              <a:tailEnd type="none" w="med" len="med"/>
            </a:ln>
            <a:effectLst/>
          </p:spPr>
          <p:txBody>
            <a:bodyPr vert="horz" wrap="none" lIns="95672" tIns="60752" rIns="95672" bIns="60752" numCol="1" rtlCol="0" anchor="ctr" anchorCtr="0" compatLnSpc="1">
              <a:prstTxWarp prst="textNoShape">
                <a:avLst/>
              </a:prstTxWarp>
            </a:bodyPr>
            <a:lstStyle/>
            <a:p>
              <a:pPr algn="ctr" defTabSz="1215055" fontAlgn="base">
                <a:spcBef>
                  <a:spcPct val="50000"/>
                </a:spcBef>
                <a:spcAft>
                  <a:spcPct val="0"/>
                </a:spcAft>
              </a:pPr>
              <a:endParaRPr lang="en-US" sz="3600" dirty="0">
                <a:solidFill>
                  <a:srgbClr val="E95C38"/>
                </a:solidFill>
                <a:latin typeface="Arial" charset="0"/>
              </a:endParaRPr>
            </a:p>
          </p:txBody>
        </p:sp>
        <p:sp>
          <p:nvSpPr>
            <p:cNvPr id="56" name="TextBox 55"/>
            <p:cNvSpPr txBox="1"/>
            <p:nvPr/>
          </p:nvSpPr>
          <p:spPr>
            <a:xfrm>
              <a:off x="3492753" y="2910682"/>
              <a:ext cx="259890" cy="416193"/>
            </a:xfrm>
            <a:prstGeom prst="rect">
              <a:avLst/>
            </a:prstGeom>
            <a:noFill/>
          </p:spPr>
          <p:txBody>
            <a:bodyPr wrap="none" rtlCol="0">
              <a:spAutoFit/>
            </a:bodyPr>
            <a:lstStyle/>
            <a:p>
              <a:r>
                <a:rPr lang="en-US" sz="4400" dirty="0"/>
                <a:t>4</a:t>
              </a:r>
            </a:p>
          </p:txBody>
        </p:sp>
      </p:grpSp>
    </p:spTree>
    <p:extLst>
      <p:ext uri="{BB962C8B-B14F-4D97-AF65-F5344CB8AC3E}">
        <p14:creationId xmlns:p14="http://schemas.microsoft.com/office/powerpoint/2010/main" val="428916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42" y="1099018"/>
            <a:ext cx="2564272" cy="400110"/>
          </a:xfrm>
          <a:prstGeom prst="rect">
            <a:avLst/>
          </a:prstGeom>
          <a:solidFill>
            <a:srgbClr val="E6D6D6"/>
          </a:solidFill>
        </p:spPr>
        <p:txBody>
          <a:bodyPr wrap="square" rtlCol="0">
            <a:spAutoFit/>
          </a:bodyPr>
          <a:lstStyle/>
          <a:p>
            <a:pPr rtl="1"/>
            <a:r>
              <a:rPr lang="en-US" sz="2000" dirty="0">
                <a:latin typeface="Arial" panose="020B0604020202020204" pitchFamily="34" charset="0"/>
                <a:ea typeface="GE SS Text Bold" panose="020A0503020102020204" pitchFamily="18" charset="-78"/>
                <a:cs typeface="Arial" panose="020B0604020202020204" pitchFamily="34" charset="0"/>
              </a:rPr>
              <a:t>Data Collection</a:t>
            </a:r>
            <a:endParaRPr lang="en-US" sz="1200" dirty="0">
              <a:latin typeface="Arial" panose="020B0604020202020204" pitchFamily="34" charset="0"/>
              <a:ea typeface="GE SS Text Bold" panose="020A0503020102020204" pitchFamily="18" charset="-78"/>
              <a:cs typeface="Arial" panose="020B0604020202020204" pitchFamily="34" charset="0"/>
            </a:endParaRPr>
          </a:p>
        </p:txBody>
      </p:sp>
      <p:sp>
        <p:nvSpPr>
          <p:cNvPr id="12" name="TextBox 11"/>
          <p:cNvSpPr txBox="1"/>
          <p:nvPr/>
        </p:nvSpPr>
        <p:spPr>
          <a:xfrm>
            <a:off x="1521453" y="4325830"/>
            <a:ext cx="2969163" cy="3625223"/>
          </a:xfrm>
          <a:prstGeom prst="rect">
            <a:avLst/>
          </a:prstGeom>
          <a:noFill/>
          <a:ln w="12700">
            <a:solidFill>
              <a:srgbClr val="002060"/>
            </a:solidFill>
          </a:ln>
        </p:spPr>
        <p:txBody>
          <a:bodyPr wrap="square" rtlCol="0">
            <a:spAutoFit/>
          </a:bodyPr>
          <a:lstStyle/>
          <a:p>
            <a:r>
              <a:rPr lang="en-US" dirty="0"/>
              <a:t>Most important thing is that the published statistical information should meet the demands of users such as other institution inside GCC countries and outside</a:t>
            </a:r>
            <a:endParaRPr lang="ar-JO" sz="2400"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052607" y="4362907"/>
            <a:ext cx="3003055" cy="3625223"/>
          </a:xfrm>
          <a:prstGeom prst="rect">
            <a:avLst/>
          </a:prstGeom>
          <a:noFill/>
          <a:ln>
            <a:solidFill>
              <a:schemeClr val="accent2"/>
            </a:solidFill>
          </a:ln>
        </p:spPr>
        <p:txBody>
          <a:bodyPr wrap="square" rtlCol="0">
            <a:spAutoFit/>
          </a:bodyPr>
          <a:lstStyle/>
          <a:p>
            <a:r>
              <a:rPr lang="en-US" dirty="0"/>
              <a:t>When applying for data, consideration should be taken to the indicators that are important at the international level and what is related to Sustainable Development Goals </a:t>
            </a:r>
            <a:endParaRPr lang="ar-OM" dirty="0"/>
          </a:p>
        </p:txBody>
      </p:sp>
      <p:sp>
        <p:nvSpPr>
          <p:cNvPr id="28" name="TextBox 27"/>
          <p:cNvSpPr txBox="1"/>
          <p:nvPr/>
        </p:nvSpPr>
        <p:spPr>
          <a:xfrm>
            <a:off x="8883188" y="4471981"/>
            <a:ext cx="2758838" cy="2840136"/>
          </a:xfrm>
          <a:prstGeom prst="rect">
            <a:avLst/>
          </a:prstGeom>
          <a:noFill/>
          <a:ln>
            <a:solidFill>
              <a:schemeClr val="accent2"/>
            </a:solidFill>
          </a:ln>
        </p:spPr>
        <p:txBody>
          <a:bodyPr wrap="square" rtlCol="0">
            <a:spAutoFit/>
          </a:bodyPr>
          <a:lstStyle/>
          <a:p>
            <a:r>
              <a:rPr lang="en-US" dirty="0"/>
              <a:t>Explore the Views of health and vital statistical team work in regards of  transmission tables related to Live births and deaths.</a:t>
            </a:r>
            <a:endParaRPr lang="ar-OM" dirty="0"/>
          </a:p>
        </p:txBody>
      </p:sp>
      <p:sp>
        <p:nvSpPr>
          <p:cNvPr id="29" name="Rectangle 28"/>
          <p:cNvSpPr/>
          <p:nvPr/>
        </p:nvSpPr>
        <p:spPr>
          <a:xfrm>
            <a:off x="424542" y="127894"/>
            <a:ext cx="12714141" cy="484876"/>
          </a:xfrm>
          <a:prstGeom prst="rect">
            <a:avLst/>
          </a:prstGeom>
          <a:solidFill>
            <a:srgbClr val="C49C9C"/>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28600" marR="0" rtl="1">
              <a:spcBef>
                <a:spcPts val="600"/>
              </a:spcBef>
              <a:spcAft>
                <a:spcPts val="600"/>
              </a:spcAft>
            </a:pPr>
            <a:r>
              <a:rPr lang="en-US" b="1" i="1"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Vital Statistics</a:t>
            </a:r>
          </a:p>
        </p:txBody>
      </p:sp>
      <p:sp>
        <p:nvSpPr>
          <p:cNvPr id="31" name="Freeform 30"/>
          <p:cNvSpPr/>
          <p:nvPr/>
        </p:nvSpPr>
        <p:spPr>
          <a:xfrm rot="10800000">
            <a:off x="8579180" y="3334275"/>
            <a:ext cx="3135416"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32" name="Oval 31"/>
          <p:cNvSpPr/>
          <p:nvPr/>
        </p:nvSpPr>
        <p:spPr>
          <a:xfrm>
            <a:off x="10697493" y="2848027"/>
            <a:ext cx="988075" cy="90883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33" name="Freeform 32"/>
          <p:cNvSpPr/>
          <p:nvPr/>
        </p:nvSpPr>
        <p:spPr>
          <a:xfrm rot="10800000">
            <a:off x="4881773" y="3194656"/>
            <a:ext cx="3135416"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34" name="Oval 33"/>
          <p:cNvSpPr/>
          <p:nvPr/>
        </p:nvSpPr>
        <p:spPr>
          <a:xfrm>
            <a:off x="7423452" y="2760838"/>
            <a:ext cx="988075" cy="908839"/>
          </a:xfrm>
          <a:prstGeom prst="ellipse">
            <a:avLst/>
          </a:prstGeom>
          <a:solidFill>
            <a:schemeClr val="accent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000" b="1" dirty="0"/>
              <a:t>2</a:t>
            </a:r>
            <a:endParaRPr lang="en-US" sz="4000" b="1" dirty="0"/>
          </a:p>
        </p:txBody>
      </p:sp>
      <p:sp>
        <p:nvSpPr>
          <p:cNvPr id="35" name="Freeform 34"/>
          <p:cNvSpPr/>
          <p:nvPr/>
        </p:nvSpPr>
        <p:spPr>
          <a:xfrm rot="10800000">
            <a:off x="1355200" y="3212207"/>
            <a:ext cx="3135416"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36" name="Oval 35"/>
          <p:cNvSpPr/>
          <p:nvPr/>
        </p:nvSpPr>
        <p:spPr>
          <a:xfrm>
            <a:off x="3473513" y="2725959"/>
            <a:ext cx="988075" cy="908839"/>
          </a:xfrm>
          <a:prstGeom prst="ellipse">
            <a:avLst/>
          </a:prstGeom>
          <a:solidFill>
            <a:schemeClr val="accent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Rectangle 2"/>
          <p:cNvSpPr/>
          <p:nvPr/>
        </p:nvSpPr>
        <p:spPr>
          <a:xfrm>
            <a:off x="6485116" y="2627432"/>
            <a:ext cx="914033" cy="584775"/>
          </a:xfrm>
          <a:prstGeom prst="rect">
            <a:avLst/>
          </a:prstGeom>
        </p:spPr>
        <p:txBody>
          <a:bodyPr wrap="none">
            <a:spAutoFit/>
          </a:bodyPr>
          <a:lstStyle/>
          <a:p>
            <a:r>
              <a:rPr lang="en-US" sz="3200" b="1" dirty="0">
                <a:solidFill>
                  <a:srgbClr val="C49C9C"/>
                </a:solidFill>
                <a:latin typeface="Sakkal Majalla" panose="02000000000000000000" pitchFamily="2" charset="-78"/>
                <a:cs typeface="Sakkal Majalla" panose="02000000000000000000" pitchFamily="2" charset="-78"/>
              </a:rPr>
              <a:t>SDGs</a:t>
            </a:r>
            <a:endParaRPr lang="en-US" sz="2800" dirty="0">
              <a:solidFill>
                <a:srgbClr val="C49C9C"/>
              </a:solidFill>
            </a:endParaRPr>
          </a:p>
        </p:txBody>
      </p:sp>
      <p:sp>
        <p:nvSpPr>
          <p:cNvPr id="37" name="Rectangle 36"/>
          <p:cNvSpPr/>
          <p:nvPr/>
        </p:nvSpPr>
        <p:spPr>
          <a:xfrm>
            <a:off x="8777994" y="2693710"/>
            <a:ext cx="1685077" cy="584775"/>
          </a:xfrm>
          <a:prstGeom prst="rect">
            <a:avLst/>
          </a:prstGeom>
        </p:spPr>
        <p:txBody>
          <a:bodyPr wrap="none">
            <a:spAutoFit/>
          </a:bodyPr>
          <a:lstStyle/>
          <a:p>
            <a:r>
              <a:rPr lang="en-US" sz="3200" b="1" dirty="0">
                <a:solidFill>
                  <a:srgbClr val="C00000"/>
                </a:solidFill>
                <a:latin typeface="Sakkal Majalla" panose="02000000000000000000" pitchFamily="2" charset="-78"/>
                <a:cs typeface="Sakkal Majalla" panose="02000000000000000000" pitchFamily="2" charset="-78"/>
              </a:rPr>
              <a:t>Team work</a:t>
            </a:r>
            <a:endParaRPr lang="en-US" sz="2800" dirty="0">
              <a:solidFill>
                <a:srgbClr val="C00000"/>
              </a:solidFill>
            </a:endParaRPr>
          </a:p>
        </p:txBody>
      </p:sp>
      <p:sp>
        <p:nvSpPr>
          <p:cNvPr id="38" name="Rectangle 37"/>
          <p:cNvSpPr/>
          <p:nvPr/>
        </p:nvSpPr>
        <p:spPr>
          <a:xfrm>
            <a:off x="2103737" y="2693710"/>
            <a:ext cx="1194558" cy="523220"/>
          </a:xfrm>
          <a:prstGeom prst="rect">
            <a:avLst/>
          </a:prstGeom>
        </p:spPr>
        <p:txBody>
          <a:bodyPr wrap="none">
            <a:spAutoFit/>
          </a:bodyPr>
          <a:lstStyle/>
          <a:p>
            <a:r>
              <a:rPr lang="en-US" sz="2800" b="1" dirty="0">
                <a:solidFill>
                  <a:srgbClr val="1F4E79"/>
                </a:solidFill>
                <a:latin typeface="Sakkal Majalla" panose="02000000000000000000" pitchFamily="2" charset="-78"/>
                <a:cs typeface="Sakkal Majalla" panose="02000000000000000000" pitchFamily="2" charset="-78"/>
              </a:rPr>
              <a:t>Demand</a:t>
            </a:r>
            <a:endParaRPr lang="en-US" dirty="0"/>
          </a:p>
        </p:txBody>
      </p:sp>
      <p:sp>
        <p:nvSpPr>
          <p:cNvPr id="2" name="Slide Number Placeholder 1"/>
          <p:cNvSpPr>
            <a:spLocks noGrp="1"/>
          </p:cNvSpPr>
          <p:nvPr>
            <p:ph type="sldNum" sz="quarter" idx="12"/>
          </p:nvPr>
        </p:nvSpPr>
        <p:spPr>
          <a:xfrm>
            <a:off x="0" y="10224776"/>
            <a:ext cx="3645099" cy="574987"/>
          </a:xfrm>
        </p:spPr>
        <p:txBody>
          <a:bodyPr/>
          <a:lstStyle/>
          <a:p>
            <a:pPr algn="l"/>
            <a:r>
              <a:rPr lang="ar-OM" dirty="0"/>
              <a:t> </a:t>
            </a:r>
            <a:fld id="{397C830E-DA2A-4F07-8990-803AB06723EB}" type="slidenum">
              <a:rPr lang="en-US" smtClean="0"/>
              <a:pPr algn="l"/>
              <a:t>6</a:t>
            </a:fld>
            <a:endParaRPr lang="en-US" dirty="0"/>
          </a:p>
        </p:txBody>
      </p:sp>
    </p:spTree>
    <p:extLst>
      <p:ext uri="{BB962C8B-B14F-4D97-AF65-F5344CB8AC3E}">
        <p14:creationId xmlns:p14="http://schemas.microsoft.com/office/powerpoint/2010/main" val="183202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28274899"/>
              </p:ext>
            </p:extLst>
          </p:nvPr>
        </p:nvGraphicFramePr>
        <p:xfrm>
          <a:off x="718468" y="2302054"/>
          <a:ext cx="11129315" cy="7756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3173625" y="4982243"/>
            <a:ext cx="6263142" cy="2246769"/>
          </a:xfrm>
          <a:prstGeom prst="rect">
            <a:avLst/>
          </a:prstGeom>
        </p:spPr>
        <p:txBody>
          <a:bodyPr wrap="square">
            <a:spAutoFit/>
          </a:bodyPr>
          <a:lstStyle/>
          <a:p>
            <a:pPr lvl="0" algn="ctr"/>
            <a:r>
              <a:rPr lang="en-US" sz="2800" dirty="0">
                <a:latin typeface="Footlight MT Light" panose="0204060206030A020304" pitchFamily="18" charset="0"/>
                <a:ea typeface="GE SS Text Bold" panose="020A0503020102020204" pitchFamily="18" charset="-78"/>
                <a:cs typeface="GE SS Text Bold" panose="020A0503020102020204" pitchFamily="18" charset="-78"/>
              </a:rPr>
              <a:t>Using harmonize way to calculate the vital Indicators according to international calcification and methodologies. (We have create Metadata Tables for each topic to be filled by countries).</a:t>
            </a:r>
          </a:p>
        </p:txBody>
      </p:sp>
      <p:sp>
        <p:nvSpPr>
          <p:cNvPr id="14" name="Rectangle 13"/>
          <p:cNvSpPr/>
          <p:nvPr/>
        </p:nvSpPr>
        <p:spPr>
          <a:xfrm>
            <a:off x="5711486" y="1500136"/>
            <a:ext cx="1161664" cy="1077218"/>
          </a:xfrm>
          <a:prstGeom prst="rect">
            <a:avLst/>
          </a:prstGeom>
        </p:spPr>
        <p:txBody>
          <a:bodyPr wrap="none">
            <a:spAutoFit/>
          </a:bodyPr>
          <a:lstStyle/>
          <a:p>
            <a:pPr algn="ctr"/>
            <a:r>
              <a:rPr lang="en-US" sz="3200" b="1" dirty="0"/>
              <a:t>How?</a:t>
            </a:r>
          </a:p>
          <a:p>
            <a:pPr lvl="0" algn="ctr"/>
            <a:endParaRPr lang="en-US" sz="3200" dirty="0">
              <a:solidFill>
                <a:schemeClr val="bg1"/>
              </a:solidFill>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15" name="Title 1"/>
          <p:cNvSpPr>
            <a:spLocks noGrp="1"/>
          </p:cNvSpPr>
          <p:nvPr>
            <p:ph type="title"/>
          </p:nvPr>
        </p:nvSpPr>
        <p:spPr>
          <a:xfrm>
            <a:off x="0" y="186077"/>
            <a:ext cx="13142563" cy="695280"/>
          </a:xfrm>
          <a:solidFill>
            <a:schemeClr val="bg1">
              <a:lumMod val="75000"/>
            </a:schemeClr>
          </a:solidFill>
        </p:spPr>
        <p:txBody>
          <a:bodyPr>
            <a:normAutofit/>
          </a:bodyPr>
          <a:lstStyle/>
          <a:p>
            <a:r>
              <a:rPr lang="en-US" sz="4000" dirty="0">
                <a:solidFill>
                  <a:schemeClr val="bg1"/>
                </a:solidFill>
                <a:latin typeface="Footlight MT Light" panose="0204060206030A020304" pitchFamily="18" charset="0"/>
                <a:ea typeface="GE SS Text Bold" panose="020A0503020102020204" pitchFamily="18" charset="-78"/>
                <a:cs typeface="GE SS Text Bold" panose="020A0503020102020204" pitchFamily="18" charset="-78"/>
              </a:rPr>
              <a:t>Harmonization</a:t>
            </a:r>
          </a:p>
        </p:txBody>
      </p:sp>
      <p:sp>
        <p:nvSpPr>
          <p:cNvPr id="2" name="Slide Number Placeholder 1"/>
          <p:cNvSpPr>
            <a:spLocks noGrp="1"/>
          </p:cNvSpPr>
          <p:nvPr>
            <p:ph type="sldNum" sz="quarter" idx="12"/>
          </p:nvPr>
        </p:nvSpPr>
        <p:spPr>
          <a:xfrm>
            <a:off x="0" y="10224776"/>
            <a:ext cx="3645099" cy="574987"/>
          </a:xfrm>
        </p:spPr>
        <p:txBody>
          <a:bodyPr/>
          <a:lstStyle/>
          <a:p>
            <a:pPr algn="l"/>
            <a:r>
              <a:rPr lang="ar-OM" dirty="0"/>
              <a:t> </a:t>
            </a:r>
            <a:fld id="{397C830E-DA2A-4F07-8990-803AB06723EB}" type="slidenum">
              <a:rPr lang="en-US" smtClean="0"/>
              <a:pPr algn="l"/>
              <a:t>7</a:t>
            </a:fld>
            <a:endParaRPr lang="en-US" dirty="0"/>
          </a:p>
        </p:txBody>
      </p:sp>
    </p:spTree>
    <p:extLst>
      <p:ext uri="{BB962C8B-B14F-4D97-AF65-F5344CB8AC3E}">
        <p14:creationId xmlns:p14="http://schemas.microsoft.com/office/powerpoint/2010/main" val="368131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 y="934057"/>
            <a:ext cx="13119651" cy="359754"/>
          </a:xfrm>
          <a:prstGeom prst="rect">
            <a:avLst/>
          </a:prstGeom>
          <a:solidFill>
            <a:srgbClr val="C4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
          <p:cNvSpPr txBox="1"/>
          <p:nvPr/>
        </p:nvSpPr>
        <p:spPr>
          <a:xfrm>
            <a:off x="101163" y="950577"/>
            <a:ext cx="8081431" cy="285890"/>
          </a:xfrm>
          <a:prstGeom prst="rect">
            <a:avLst/>
          </a:prstGeom>
          <a:noFill/>
          <a:ln w="6350">
            <a:solidFill>
              <a:schemeClr val="accent4">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rtl="1">
              <a:lnSpc>
                <a:spcPct val="107000"/>
              </a:lnSpc>
              <a:spcAft>
                <a:spcPts val="800"/>
              </a:spcAft>
            </a:pPr>
            <a:r>
              <a:rPr lang="en-US" sz="2000" dirty="0">
                <a:solidFill>
                  <a:schemeClr val="bg1"/>
                </a:solidFill>
                <a:latin typeface="Baskerville Old Face" panose="02020602080505020303" pitchFamily="18" charset="0"/>
                <a:ea typeface="GE SS Text Bold" panose="020A0503020102020204" pitchFamily="18" charset="-78"/>
                <a:cs typeface="GE SS Text Bold" panose="020A0503020102020204" pitchFamily="18" charset="-78"/>
              </a:rPr>
              <a:t>Workshops hosted by GCC STAT:</a:t>
            </a:r>
            <a:endParaRPr lang="en-US" sz="2000" dirty="0">
              <a:solidFill>
                <a:schemeClr val="bg1"/>
              </a:solidFill>
              <a:effectLst/>
              <a:latin typeface="Baskerville Old Face" panose="02020602080505020303" pitchFamily="18" charset="0"/>
              <a:ea typeface="GE SS Text Bold" panose="020A0503020102020204" pitchFamily="18" charset="-78"/>
              <a:cs typeface="GE SS Text Bold" panose="020A0503020102020204" pitchFamily="18" charset="-78"/>
            </a:endParaRPr>
          </a:p>
        </p:txBody>
      </p:sp>
      <p:sp>
        <p:nvSpPr>
          <p:cNvPr id="9" name="Rectangle 8"/>
          <p:cNvSpPr/>
          <p:nvPr/>
        </p:nvSpPr>
        <p:spPr>
          <a:xfrm>
            <a:off x="224889" y="1528944"/>
            <a:ext cx="12679741" cy="1200329"/>
          </a:xfrm>
          <a:prstGeom prst="rect">
            <a:avLst/>
          </a:prstGeom>
        </p:spPr>
        <p:txBody>
          <a:bodyPr wrap="square">
            <a:spAutoFit/>
          </a:bodyPr>
          <a:lstStyle/>
          <a:p>
            <a:pPr rtl="1"/>
            <a:r>
              <a:rPr lang="en-US" sz="2400" dirty="0">
                <a:latin typeface="Footlight MT Light" panose="0204060206030A020304" pitchFamily="18" charset="0"/>
                <a:ea typeface="GE SS Text Light" panose="020A0503020102020204" pitchFamily="18" charset="-78"/>
                <a:cs typeface="GE SS Text Light" panose="020A0503020102020204" pitchFamily="18" charset="-78"/>
              </a:rPr>
              <a:t>	1- Workshop on harmonized of concepts, procedures and methodologies applied in the   </a:t>
            </a:r>
            <a:r>
              <a:rPr lang="en-US" sz="2400"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33</a:t>
            </a:r>
            <a:r>
              <a:rPr lang="en-US" sz="2400" dirty="0">
                <a:latin typeface="Footlight MT Light" panose="0204060206030A020304" pitchFamily="18" charset="0"/>
                <a:ea typeface="GE SS Text Light" panose="020A0503020102020204" pitchFamily="18" charset="-78"/>
                <a:cs typeface="GE SS Text Light" panose="020A0503020102020204" pitchFamily="18" charset="-78"/>
              </a:rPr>
              <a:t>GCC countries for the produce of health and sustainable development (2016/2030) indicators.</a:t>
            </a:r>
          </a:p>
          <a:p>
            <a:pPr rtl="1"/>
            <a:r>
              <a:rPr lang="fi-FI" sz="2400" dirty="0">
                <a:solidFill>
                  <a:schemeClr val="bg1"/>
                </a:solidFill>
                <a:latin typeface="Footlight MT Light" panose="0204060206030A020304" pitchFamily="18" charset="0"/>
                <a:ea typeface="GE SS Text Light" panose="020A0503020102020204" pitchFamily="18" charset="-78"/>
                <a:cs typeface="GE SS Text Light" panose="020A0503020102020204" pitchFamily="18" charset="-78"/>
              </a:rPr>
              <a:t>33</a:t>
            </a:r>
            <a:r>
              <a:rPr lang="fi-FI" sz="2400" dirty="0">
                <a:latin typeface="Footlight MT Light" panose="0204060206030A020304" pitchFamily="18" charset="0"/>
                <a:ea typeface="GE SS Text Light" panose="020A0503020102020204" pitchFamily="18" charset="-78"/>
                <a:cs typeface="GE SS Text Light" panose="020A0503020102020204" pitchFamily="18" charset="-78"/>
              </a:rPr>
              <a:t>14-15 </a:t>
            </a:r>
            <a:r>
              <a:rPr lang="fi-FI" sz="2400" dirty="0" err="1">
                <a:latin typeface="Footlight MT Light" panose="0204060206030A020304" pitchFamily="18" charset="0"/>
                <a:ea typeface="GE SS Text Light" panose="020A0503020102020204" pitchFamily="18" charset="-78"/>
                <a:cs typeface="GE SS Text Light" panose="020A0503020102020204" pitchFamily="18" charset="-78"/>
              </a:rPr>
              <a:t>Feb</a:t>
            </a:r>
            <a:r>
              <a:rPr lang="fi-FI" sz="2400" dirty="0">
                <a:latin typeface="Footlight MT Light" panose="0204060206030A020304" pitchFamily="18" charset="0"/>
                <a:ea typeface="GE SS Text Light" panose="020A0503020102020204" pitchFamily="18" charset="-78"/>
                <a:cs typeface="GE SS Text Light" panose="020A0503020102020204" pitchFamily="18" charset="-78"/>
              </a:rPr>
              <a:t>. 2016, </a:t>
            </a:r>
            <a:r>
              <a:rPr lang="fi-FI" sz="2400" dirty="0" err="1">
                <a:latin typeface="Footlight MT Light" panose="0204060206030A020304" pitchFamily="18" charset="0"/>
                <a:ea typeface="GE SS Text Light" panose="020A0503020102020204" pitchFamily="18" charset="-78"/>
                <a:cs typeface="GE SS Text Light" panose="020A0503020102020204" pitchFamily="18" charset="-78"/>
              </a:rPr>
              <a:t>Muscat</a:t>
            </a:r>
            <a:r>
              <a:rPr lang="fi-FI" sz="2400" dirty="0">
                <a:latin typeface="Footlight MT Light" panose="0204060206030A020304" pitchFamily="18" charset="0"/>
                <a:ea typeface="GE SS Text Light" panose="020A0503020102020204" pitchFamily="18" charset="-78"/>
                <a:cs typeface="GE SS Text Light" panose="020A0503020102020204" pitchFamily="18" charset="-78"/>
              </a:rPr>
              <a:t>, Oman</a:t>
            </a:r>
            <a:endParaRPr lang="en-US" sz="2400" dirty="0">
              <a:latin typeface="Footlight MT Light" panose="0204060206030A020304" pitchFamily="18" charset="0"/>
              <a:ea typeface="GE SS Text Light" panose="020A0503020102020204" pitchFamily="18" charset="-78"/>
              <a:cs typeface="GE SS Text Light" panose="020A0503020102020204" pitchFamily="18" charset="-78"/>
            </a:endParaRPr>
          </a:p>
        </p:txBody>
      </p:sp>
      <p:graphicFrame>
        <p:nvGraphicFramePr>
          <p:cNvPr id="8" name="Diagram 7"/>
          <p:cNvGraphicFramePr/>
          <p:nvPr>
            <p:extLst>
              <p:ext uri="{D42A27DB-BD31-4B8C-83A1-F6EECF244321}">
                <p14:modId xmlns:p14="http://schemas.microsoft.com/office/powerpoint/2010/main" val="527232355"/>
              </p:ext>
            </p:extLst>
          </p:nvPr>
        </p:nvGraphicFramePr>
        <p:xfrm>
          <a:off x="565224" y="3916274"/>
          <a:ext cx="12015508" cy="184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Image result for tick icon"/>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962888" y="5213253"/>
            <a:ext cx="529881" cy="520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659" y="41797"/>
            <a:ext cx="4709746" cy="830997"/>
          </a:xfrm>
          <a:prstGeom prst="rect">
            <a:avLst/>
          </a:prstGeom>
          <a:noFill/>
        </p:spPr>
        <p:txBody>
          <a:bodyPr wrap="square" rtlCol="0">
            <a:spAutoFit/>
          </a:bodyPr>
          <a:lstStyle/>
          <a:p>
            <a:pPr algn="r" rtl="1"/>
            <a:r>
              <a:rPr lang="en-US" sz="4800" b="1" dirty="0">
                <a:latin typeface="Footlight MT Light" panose="0204060206030A020304" pitchFamily="18" charset="0"/>
                <a:ea typeface="GE SS Text Bold" panose="020A0503020102020204" pitchFamily="18" charset="-78"/>
                <a:cs typeface="GE SS Text Bold" panose="020A0503020102020204" pitchFamily="18" charset="-78"/>
              </a:rPr>
              <a:t>Capacity Building</a:t>
            </a:r>
            <a:endParaRPr lang="en-US" sz="3200" b="1" dirty="0">
              <a:latin typeface="Footlight MT Light" panose="0204060206030A020304" pitchFamily="18" charset="0"/>
              <a:ea typeface="GE SS Text Bold" panose="020A0503020102020204" pitchFamily="18" charset="-78"/>
            </a:endParaRPr>
          </a:p>
        </p:txBody>
      </p:sp>
      <p:sp>
        <p:nvSpPr>
          <p:cNvPr id="14" name="TextBox 13"/>
          <p:cNvSpPr txBox="1"/>
          <p:nvPr/>
        </p:nvSpPr>
        <p:spPr>
          <a:xfrm>
            <a:off x="699090" y="8106778"/>
            <a:ext cx="2730339"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Sitka Heading" panose="02000505000000020004" pitchFamily="2" charset="0"/>
                <a:cs typeface="Sakkal Majalla" panose="02000000000000000000" pitchFamily="2" charset="-78"/>
              </a:rPr>
              <a:t>The First Meeting held 18 may 2017</a:t>
            </a:r>
            <a:endParaRPr lang="ar-JO" sz="2400" dirty="0">
              <a:latin typeface="Sitka Heading" panose="02000505000000020004" pitchFamily="2" charset="0"/>
              <a:cs typeface="Sakkal Majalla" panose="02000000000000000000" pitchFamily="2" charset="-78"/>
            </a:endParaRPr>
          </a:p>
        </p:txBody>
      </p:sp>
      <p:sp>
        <p:nvSpPr>
          <p:cNvPr id="16" name="TextBox 15"/>
          <p:cNvSpPr txBox="1"/>
          <p:nvPr/>
        </p:nvSpPr>
        <p:spPr>
          <a:xfrm>
            <a:off x="4632087" y="8106778"/>
            <a:ext cx="3274644" cy="1938992"/>
          </a:xfrm>
          <a:prstGeom prst="rect">
            <a:avLst/>
          </a:prstGeom>
          <a:noFill/>
          <a:ln>
            <a:solidFill>
              <a:schemeClr val="accent2"/>
            </a:solidFill>
          </a:ln>
        </p:spPr>
        <p:txBody>
          <a:bodyPr wrap="square" rtlCol="0">
            <a:spAutoFit/>
          </a:bodyPr>
          <a:lstStyle/>
          <a:p>
            <a:r>
              <a:rPr lang="en-US" sz="2400" dirty="0">
                <a:solidFill>
                  <a:schemeClr val="dk1"/>
                </a:solidFill>
                <a:latin typeface="Sitka Heading" panose="02000505000000020004" pitchFamily="2" charset="0"/>
                <a:cs typeface="Sakkal Majalla" panose="02000000000000000000" pitchFamily="2" charset="-78"/>
              </a:rPr>
              <a:t>Each country had two participants one from the statistical center and the other from Ministry of Health</a:t>
            </a:r>
            <a:endParaRPr lang="ar-JO" sz="2400" dirty="0">
              <a:solidFill>
                <a:schemeClr val="dk1"/>
              </a:solidFill>
              <a:latin typeface="Sitka Heading" panose="02000505000000020004" pitchFamily="2" charset="0"/>
              <a:cs typeface="Sakkal Majalla" panose="02000000000000000000" pitchFamily="2" charset="-78"/>
            </a:endParaRPr>
          </a:p>
        </p:txBody>
      </p:sp>
      <p:sp>
        <p:nvSpPr>
          <p:cNvPr id="17" name="Freeform 103"/>
          <p:cNvSpPr>
            <a:spLocks noEditPoints="1"/>
          </p:cNvSpPr>
          <p:nvPr/>
        </p:nvSpPr>
        <p:spPr bwMode="auto">
          <a:xfrm>
            <a:off x="11129000" y="7257565"/>
            <a:ext cx="267488" cy="39388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503" tIns="60752" rIns="121503" bIns="60752" numCol="1" anchor="t" anchorCtr="0" compatLnSpc="1">
            <a:prstTxWarp prst="textNoShape">
              <a:avLst/>
            </a:prstTxWarp>
          </a:bodyPr>
          <a:lstStyle/>
          <a:p>
            <a:endParaRPr lang="en-US" sz="3390" dirty="0">
              <a:solidFill>
                <a:schemeClr val="bg1"/>
              </a:solidFill>
            </a:endParaRPr>
          </a:p>
        </p:txBody>
      </p:sp>
      <p:sp>
        <p:nvSpPr>
          <p:cNvPr id="18" name="Freeform 83"/>
          <p:cNvSpPr>
            <a:spLocks noEditPoints="1"/>
          </p:cNvSpPr>
          <p:nvPr/>
        </p:nvSpPr>
        <p:spPr bwMode="auto">
          <a:xfrm>
            <a:off x="7791981" y="7269351"/>
            <a:ext cx="254732" cy="382099"/>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503" tIns="60752" rIns="121503" bIns="60752" numCol="1" anchor="t" anchorCtr="0" compatLnSpc="1">
            <a:prstTxWarp prst="textNoShape">
              <a:avLst/>
            </a:prstTxWarp>
          </a:bodyPr>
          <a:lstStyle/>
          <a:p>
            <a:endParaRPr lang="en-US" sz="3390" dirty="0"/>
          </a:p>
        </p:txBody>
      </p:sp>
      <p:sp>
        <p:nvSpPr>
          <p:cNvPr id="19" name="Freeform 228"/>
          <p:cNvSpPr>
            <a:spLocks/>
          </p:cNvSpPr>
          <p:nvPr/>
        </p:nvSpPr>
        <p:spPr bwMode="auto">
          <a:xfrm>
            <a:off x="875553" y="7292402"/>
            <a:ext cx="315409" cy="31755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503" tIns="60752" rIns="121503" bIns="60752" numCol="1" anchor="t" anchorCtr="0" compatLnSpc="1">
            <a:prstTxWarp prst="textNoShape">
              <a:avLst/>
            </a:prstTxWarp>
          </a:bodyPr>
          <a:lstStyle/>
          <a:p>
            <a:endParaRPr lang="en-US" sz="3390" dirty="0"/>
          </a:p>
        </p:txBody>
      </p:sp>
      <p:sp>
        <p:nvSpPr>
          <p:cNvPr id="20" name="Freeform 19"/>
          <p:cNvSpPr/>
          <p:nvPr/>
        </p:nvSpPr>
        <p:spPr>
          <a:xfrm rot="10800000">
            <a:off x="8952090" y="7025217"/>
            <a:ext cx="3569707"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21" name="TextBox 20"/>
          <p:cNvSpPr txBox="1"/>
          <p:nvPr/>
        </p:nvSpPr>
        <p:spPr>
          <a:xfrm>
            <a:off x="8529800" y="8161331"/>
            <a:ext cx="3962969" cy="2308324"/>
          </a:xfrm>
          <a:prstGeom prst="rect">
            <a:avLst/>
          </a:prstGeom>
          <a:noFill/>
          <a:ln>
            <a:solidFill>
              <a:schemeClr val="accent2"/>
            </a:solidFill>
          </a:ln>
        </p:spPr>
        <p:txBody>
          <a:bodyPr wrap="square" rtlCol="0">
            <a:spAutoFit/>
          </a:bodyPr>
          <a:lstStyle/>
          <a:p>
            <a:r>
              <a:rPr lang="en-US" sz="2400" dirty="0">
                <a:solidFill>
                  <a:schemeClr val="dk1"/>
                </a:solidFill>
                <a:latin typeface="Sitka Heading" panose="02000505000000020004" pitchFamily="2" charset="0"/>
                <a:cs typeface="Sakkal Majalla" panose="02000000000000000000" pitchFamily="2" charset="-78"/>
              </a:rPr>
              <a:t>The team discussed the importance to provide linkage between ministries of health and national statistical centers to ease the flow of health and vital data</a:t>
            </a:r>
            <a:r>
              <a:rPr lang="en-US" sz="2400" dirty="0">
                <a:latin typeface="Sakkal Majalla" panose="02000000000000000000" pitchFamily="2" charset="-78"/>
                <a:cs typeface="Sakkal Majalla" panose="02000000000000000000" pitchFamily="2" charset="-78"/>
              </a:rPr>
              <a:t>.</a:t>
            </a:r>
            <a:endParaRPr lang="ar-OM" sz="2400" dirty="0">
              <a:latin typeface="Sakkal Majalla" panose="02000000000000000000" pitchFamily="2" charset="-78"/>
              <a:cs typeface="Sakkal Majalla" panose="02000000000000000000" pitchFamily="2" charset="-78"/>
            </a:endParaRPr>
          </a:p>
        </p:txBody>
      </p:sp>
      <p:sp>
        <p:nvSpPr>
          <p:cNvPr id="22" name="Rectangle 21"/>
          <p:cNvSpPr/>
          <p:nvPr/>
        </p:nvSpPr>
        <p:spPr>
          <a:xfrm>
            <a:off x="9495597" y="6538075"/>
            <a:ext cx="1899880" cy="523220"/>
          </a:xfrm>
          <a:prstGeom prst="rect">
            <a:avLst/>
          </a:prstGeom>
        </p:spPr>
        <p:txBody>
          <a:bodyPr wrap="none">
            <a:spAutoFit/>
          </a:bodyPr>
          <a:lstStyle/>
          <a:p>
            <a:pPr algn="ctr" rtl="1"/>
            <a:r>
              <a:rPr lang="en-US" sz="2800" b="1" dirty="0">
                <a:solidFill>
                  <a:srgbClr val="C00000"/>
                </a:solidFill>
                <a:latin typeface="Sakkal Majalla" panose="02000000000000000000" pitchFamily="2" charset="-78"/>
                <a:cs typeface="Sakkal Majalla" panose="02000000000000000000" pitchFamily="2" charset="-78"/>
              </a:rPr>
              <a:t>Work program</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23" name="Oval 22"/>
          <p:cNvSpPr/>
          <p:nvPr/>
        </p:nvSpPr>
        <p:spPr>
          <a:xfrm>
            <a:off x="11504694" y="6538970"/>
            <a:ext cx="988075" cy="90883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24" name="Freeform 23"/>
          <p:cNvSpPr/>
          <p:nvPr/>
        </p:nvSpPr>
        <p:spPr>
          <a:xfrm rot="10800000">
            <a:off x="4404368" y="7069218"/>
            <a:ext cx="3135416"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25" name="Oval 24"/>
          <p:cNvSpPr/>
          <p:nvPr/>
        </p:nvSpPr>
        <p:spPr>
          <a:xfrm>
            <a:off x="7339148" y="7044084"/>
            <a:ext cx="988075" cy="908839"/>
          </a:xfrm>
          <a:prstGeom prst="ellipse">
            <a:avLst/>
          </a:prstGeom>
          <a:solidFill>
            <a:schemeClr val="accent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4000" b="1" dirty="0"/>
              <a:t>2</a:t>
            </a:r>
            <a:endParaRPr lang="en-US" sz="4000" b="1" dirty="0"/>
          </a:p>
        </p:txBody>
      </p:sp>
      <p:sp>
        <p:nvSpPr>
          <p:cNvPr id="28" name="Freeform 27"/>
          <p:cNvSpPr/>
          <p:nvPr/>
        </p:nvSpPr>
        <p:spPr>
          <a:xfrm rot="10800000">
            <a:off x="468487" y="6998779"/>
            <a:ext cx="3135416" cy="858571"/>
          </a:xfrm>
          <a:custGeom>
            <a:avLst/>
            <a:gdLst>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226503 w 3087149"/>
              <a:gd name="connsiteY9" fmla="*/ 226503 h 453005"/>
              <a:gd name="connsiteX0" fmla="*/ 0 w 3087149"/>
              <a:gd name="connsiteY0" fmla="*/ 0 h 453005"/>
              <a:gd name="connsiteX1" fmla="*/ 251670 w 3087149"/>
              <a:gd name="connsiteY1" fmla="*/ 0 h 453005"/>
              <a:gd name="connsiteX2" fmla="*/ 486562 w 3087149"/>
              <a:gd name="connsiteY2" fmla="*/ 0 h 453005"/>
              <a:gd name="connsiteX3" fmla="*/ 2759980 w 3087149"/>
              <a:gd name="connsiteY3" fmla="*/ 0 h 453005"/>
              <a:gd name="connsiteX4" fmla="*/ 3087149 w 3087149"/>
              <a:gd name="connsiteY4" fmla="*/ 226503 h 453005"/>
              <a:gd name="connsiteX5" fmla="*/ 2759980 w 3087149"/>
              <a:gd name="connsiteY5" fmla="*/ 453005 h 453005"/>
              <a:gd name="connsiteX6" fmla="*/ 486562 w 3087149"/>
              <a:gd name="connsiteY6" fmla="*/ 453005 h 453005"/>
              <a:gd name="connsiteX7" fmla="*/ 251670 w 3087149"/>
              <a:gd name="connsiteY7" fmla="*/ 453005 h 453005"/>
              <a:gd name="connsiteX8" fmla="*/ 0 w 3087149"/>
              <a:gd name="connsiteY8" fmla="*/ 453005 h 453005"/>
              <a:gd name="connsiteX9" fmla="*/ 305323 w 3087149"/>
              <a:gd name="connsiteY9" fmla="*/ 218114 h 453005"/>
              <a:gd name="connsiteX10" fmla="*/ 0 w 3087149"/>
              <a:gd name="connsiteY10" fmla="*/ 0 h 45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7149" h="453005">
                <a:moveTo>
                  <a:pt x="0" y="0"/>
                </a:moveTo>
                <a:lnTo>
                  <a:pt x="251670" y="0"/>
                </a:lnTo>
                <a:lnTo>
                  <a:pt x="486562" y="0"/>
                </a:lnTo>
                <a:lnTo>
                  <a:pt x="2759980" y="0"/>
                </a:lnTo>
                <a:lnTo>
                  <a:pt x="3087149" y="226503"/>
                </a:lnTo>
                <a:lnTo>
                  <a:pt x="2759980" y="453005"/>
                </a:lnTo>
                <a:lnTo>
                  <a:pt x="486562" y="453005"/>
                </a:lnTo>
                <a:lnTo>
                  <a:pt x="251670" y="453005"/>
                </a:lnTo>
                <a:lnTo>
                  <a:pt x="0" y="453005"/>
                </a:lnTo>
                <a:lnTo>
                  <a:pt x="305323" y="218114"/>
                </a:lnTo>
                <a:cubicBezTo>
                  <a:pt x="229822" y="142613"/>
                  <a:pt x="75501" y="75501"/>
                  <a:pt x="0"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390" dirty="0"/>
          </a:p>
        </p:txBody>
      </p:sp>
      <p:sp>
        <p:nvSpPr>
          <p:cNvPr id="29" name="Oval 28"/>
          <p:cNvSpPr/>
          <p:nvPr/>
        </p:nvSpPr>
        <p:spPr>
          <a:xfrm>
            <a:off x="2586800" y="6512531"/>
            <a:ext cx="988075" cy="908839"/>
          </a:xfrm>
          <a:prstGeom prst="ellips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0" name="Rectangle 29"/>
          <p:cNvSpPr/>
          <p:nvPr/>
        </p:nvSpPr>
        <p:spPr>
          <a:xfrm>
            <a:off x="5766507" y="6613034"/>
            <a:ext cx="1824602" cy="523220"/>
          </a:xfrm>
          <a:prstGeom prst="rect">
            <a:avLst/>
          </a:prstGeom>
        </p:spPr>
        <p:txBody>
          <a:bodyPr wrap="none">
            <a:spAutoFit/>
          </a:bodyPr>
          <a:lstStyle/>
          <a:p>
            <a:r>
              <a:rPr lang="en-US" sz="2800" b="1" dirty="0">
                <a:solidFill>
                  <a:srgbClr val="C49C9C"/>
                </a:solidFill>
                <a:latin typeface="Sakkal Majalla" panose="02000000000000000000" pitchFamily="2" charset="-78"/>
                <a:cs typeface="Sakkal Majalla" panose="02000000000000000000" pitchFamily="2" charset="-78"/>
              </a:rPr>
              <a:t>Participants</a:t>
            </a:r>
            <a:endParaRPr lang="en-US" sz="2800" b="1" dirty="0">
              <a:solidFill>
                <a:srgbClr val="C49C9C"/>
              </a:solidFill>
            </a:endParaRPr>
          </a:p>
        </p:txBody>
      </p:sp>
      <p:sp>
        <p:nvSpPr>
          <p:cNvPr id="32" name="Rectangle 31"/>
          <p:cNvSpPr/>
          <p:nvPr/>
        </p:nvSpPr>
        <p:spPr>
          <a:xfrm>
            <a:off x="1364884" y="6549714"/>
            <a:ext cx="1293944" cy="523220"/>
          </a:xfrm>
          <a:prstGeom prst="rect">
            <a:avLst/>
          </a:prstGeom>
        </p:spPr>
        <p:txBody>
          <a:bodyPr wrap="none">
            <a:spAutoFit/>
          </a:bodyPr>
          <a:lstStyle/>
          <a:p>
            <a:r>
              <a:rPr lang="en-US" sz="2800" b="1" dirty="0">
                <a:solidFill>
                  <a:srgbClr val="46A9D6"/>
                </a:solidFill>
                <a:latin typeface="Sakkal Majalla" panose="02000000000000000000" pitchFamily="2" charset="-78"/>
                <a:cs typeface="Sakkal Majalla" panose="02000000000000000000" pitchFamily="2" charset="-78"/>
              </a:rPr>
              <a:t>Meeting</a:t>
            </a:r>
            <a:endParaRPr lang="en-US" sz="2800" dirty="0"/>
          </a:p>
        </p:txBody>
      </p:sp>
      <p:pic>
        <p:nvPicPr>
          <p:cNvPr id="33" name="Picture 2" descr="Image result for tick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9313" y="5239692"/>
            <a:ext cx="480231" cy="471714"/>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Brace 34"/>
          <p:cNvSpPr/>
          <p:nvPr/>
        </p:nvSpPr>
        <p:spPr>
          <a:xfrm rot="16200000">
            <a:off x="6113097" y="468332"/>
            <a:ext cx="692962" cy="11301808"/>
          </a:xfrm>
          <a:prstGeom prst="rightBrace">
            <a:avLst>
              <a:gd name="adj1" fmla="val 10567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a:xfrm>
            <a:off x="0" y="10233229"/>
            <a:ext cx="3645099" cy="574987"/>
          </a:xfrm>
        </p:spPr>
        <p:txBody>
          <a:bodyPr/>
          <a:lstStyle/>
          <a:p>
            <a:pPr algn="l"/>
            <a:r>
              <a:rPr lang="ar-OM" dirty="0"/>
              <a:t> </a:t>
            </a:r>
            <a:fld id="{397C830E-DA2A-4F07-8990-803AB06723EB}" type="slidenum">
              <a:rPr lang="en-US" smtClean="0"/>
              <a:pPr algn="l"/>
              <a:t>8</a:t>
            </a:fld>
            <a:endParaRPr lang="en-US" dirty="0"/>
          </a:p>
        </p:txBody>
      </p:sp>
      <p:sp>
        <p:nvSpPr>
          <p:cNvPr id="27" name="TextBox 26"/>
          <p:cNvSpPr txBox="1"/>
          <p:nvPr/>
        </p:nvSpPr>
        <p:spPr>
          <a:xfrm>
            <a:off x="192706" y="3022896"/>
            <a:ext cx="3382169" cy="523220"/>
          </a:xfrm>
          <a:prstGeom prst="rect">
            <a:avLst/>
          </a:prstGeom>
          <a:noFill/>
        </p:spPr>
        <p:txBody>
          <a:bodyPr wrap="square" rtlCol="0">
            <a:spAutoFit/>
          </a:bodyPr>
          <a:lstStyle/>
          <a:p>
            <a:pPr algn="r" rtl="1"/>
            <a:r>
              <a:rPr lang="en-US" sz="2800" b="1" dirty="0">
                <a:solidFill>
                  <a:srgbClr val="C49C9C"/>
                </a:solidFill>
                <a:latin typeface="Footlight MT Light" panose="0204060206030A020304" pitchFamily="18" charset="0"/>
                <a:ea typeface="GE SS Text Bold" panose="020A0503020102020204" pitchFamily="18" charset="-78"/>
                <a:cs typeface="GE SS Text Bold" panose="020A0503020102020204" pitchFamily="18" charset="-78"/>
              </a:rPr>
              <a:t>Recommendations :</a:t>
            </a:r>
            <a:endParaRPr lang="en-US" sz="1600" b="1" dirty="0">
              <a:solidFill>
                <a:srgbClr val="C49C9C"/>
              </a:solidFill>
              <a:latin typeface="Footlight MT Light" panose="0204060206030A020304" pitchFamily="18" charset="0"/>
              <a:ea typeface="GE SS Text Bold" panose="020A0503020102020204" pitchFamily="18" charset="-78"/>
            </a:endParaRPr>
          </a:p>
        </p:txBody>
      </p:sp>
    </p:spTree>
    <p:extLst>
      <p:ext uri="{BB962C8B-B14F-4D97-AF65-F5344CB8AC3E}">
        <p14:creationId xmlns:p14="http://schemas.microsoft.com/office/powerpoint/2010/main" val="280028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 y="934057"/>
            <a:ext cx="13119651" cy="533978"/>
          </a:xfrm>
          <a:prstGeom prst="rect">
            <a:avLst/>
          </a:prstGeom>
          <a:solidFill>
            <a:srgbClr val="C4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
          <p:cNvSpPr txBox="1"/>
          <p:nvPr/>
        </p:nvSpPr>
        <p:spPr>
          <a:xfrm>
            <a:off x="224890" y="1033853"/>
            <a:ext cx="8081431" cy="399415"/>
          </a:xfrm>
          <a:prstGeom prst="rect">
            <a:avLst/>
          </a:prstGeom>
          <a:noFill/>
          <a:ln w="6350">
            <a:solidFill>
              <a:schemeClr val="accent4">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rtl="1">
              <a:lnSpc>
                <a:spcPct val="107000"/>
              </a:lnSpc>
              <a:spcAft>
                <a:spcPts val="800"/>
              </a:spcAft>
            </a:pPr>
            <a:r>
              <a:rPr lang="en-US" sz="2000" dirty="0">
                <a:solidFill>
                  <a:schemeClr val="bg1"/>
                </a:solidFill>
                <a:latin typeface="Baskerville Old Face" panose="02020602080505020303" pitchFamily="18" charset="0"/>
                <a:ea typeface="GE SS Text Bold" panose="020A0503020102020204" pitchFamily="18" charset="-78"/>
                <a:cs typeface="GE SS Text Bold" panose="020A0503020102020204" pitchFamily="18" charset="-78"/>
              </a:rPr>
              <a:t>Workshops which was hosted by GCC:</a:t>
            </a:r>
            <a:endParaRPr lang="en-US" sz="2000" dirty="0">
              <a:solidFill>
                <a:schemeClr val="bg1"/>
              </a:solidFill>
              <a:effectLst/>
              <a:latin typeface="Baskerville Old Face" panose="02020602080505020303" pitchFamily="18" charset="0"/>
              <a:ea typeface="GE SS Text Bold" panose="020A0503020102020204" pitchFamily="18" charset="-78"/>
              <a:cs typeface="GE SS Text Bold" panose="020A0503020102020204" pitchFamily="18" charset="-78"/>
            </a:endParaRPr>
          </a:p>
        </p:txBody>
      </p:sp>
      <p:sp>
        <p:nvSpPr>
          <p:cNvPr id="9" name="Rectangle 8"/>
          <p:cNvSpPr/>
          <p:nvPr/>
        </p:nvSpPr>
        <p:spPr>
          <a:xfrm>
            <a:off x="233107" y="1954798"/>
            <a:ext cx="12679741" cy="3778599"/>
          </a:xfrm>
          <a:prstGeom prst="rect">
            <a:avLst/>
          </a:prstGeom>
        </p:spPr>
        <p:txBody>
          <a:bodyPr wrap="square">
            <a:spAutoFit/>
          </a:bodyPr>
          <a:lstStyle/>
          <a:p>
            <a:pPr lvl="0"/>
            <a:r>
              <a:rPr lang="en-US" sz="2400" dirty="0">
                <a:latin typeface="Footlight MT Light" panose="0204060206030A020304" pitchFamily="18" charset="0"/>
                <a:ea typeface="GE SS Text Light" panose="020A0503020102020204" pitchFamily="18" charset="-78"/>
                <a:cs typeface="GE SS Text Light" panose="020A0503020102020204" pitchFamily="18" charset="-78"/>
              </a:rPr>
              <a:t>2- </a:t>
            </a:r>
            <a:r>
              <a:rPr lang="en-US" dirty="0"/>
              <a:t>Workshop on Principles and Recommendations for a Vital Statistics System, Revision 3 for     </a:t>
            </a:r>
            <a:r>
              <a:rPr lang="en-US" dirty="0">
                <a:solidFill>
                  <a:schemeClr val="bg1"/>
                </a:solidFill>
              </a:rPr>
              <a:t>333</a:t>
            </a:r>
            <a:r>
              <a:rPr lang="en-US" dirty="0"/>
              <a:t>Arabic-speaking countries</a:t>
            </a:r>
          </a:p>
          <a:p>
            <a:r>
              <a:rPr lang="en-US" dirty="0">
                <a:solidFill>
                  <a:schemeClr val="bg1"/>
                </a:solidFill>
              </a:rPr>
              <a:t>333</a:t>
            </a:r>
            <a:r>
              <a:rPr lang="en-US" dirty="0"/>
              <a:t>14 – 17 November 2017, Muscat, Oman</a:t>
            </a:r>
          </a:p>
          <a:p>
            <a:endParaRPr lang="en-US" dirty="0"/>
          </a:p>
          <a:p>
            <a:pPr lvl="0"/>
            <a:r>
              <a:rPr lang="en-US" sz="2800" b="1" dirty="0">
                <a:latin typeface="Bell MT" panose="02020503060305020303" pitchFamily="18" charset="0"/>
                <a:ea typeface="GE SS Text Light" panose="020A0503020102020204" pitchFamily="18" charset="-78"/>
                <a:cs typeface="GE SS Text Light" panose="020A0503020102020204" pitchFamily="18" charset="-78"/>
              </a:rPr>
              <a:t>The workshop was conducted by the United Nations Statistics Division in partnership with the Economic and Social Commission for Western Asia (ESCWA) and hosted by the Statistical Centre of the Gulf Cooperation Council (GCC Stat)</a:t>
            </a:r>
          </a:p>
          <a:p>
            <a:endParaRPr lang="en-US" dirty="0"/>
          </a:p>
        </p:txBody>
      </p:sp>
      <p:graphicFrame>
        <p:nvGraphicFramePr>
          <p:cNvPr id="8" name="Diagram 7"/>
          <p:cNvGraphicFramePr/>
          <p:nvPr>
            <p:extLst>
              <p:ext uri="{D42A27DB-BD31-4B8C-83A1-F6EECF244321}">
                <p14:modId xmlns:p14="http://schemas.microsoft.com/office/powerpoint/2010/main" val="584556709"/>
              </p:ext>
            </p:extLst>
          </p:nvPr>
        </p:nvGraphicFramePr>
        <p:xfrm>
          <a:off x="92969" y="7205174"/>
          <a:ext cx="12679741" cy="2056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5318" y="156042"/>
            <a:ext cx="4709746" cy="830997"/>
          </a:xfrm>
          <a:prstGeom prst="rect">
            <a:avLst/>
          </a:prstGeom>
          <a:noFill/>
        </p:spPr>
        <p:txBody>
          <a:bodyPr wrap="square" rtlCol="0">
            <a:spAutoFit/>
          </a:bodyPr>
          <a:lstStyle/>
          <a:p>
            <a:pPr algn="r" rtl="1"/>
            <a:r>
              <a:rPr lang="en-US" sz="4800" b="1" dirty="0">
                <a:latin typeface="Footlight MT Light" panose="0204060206030A020304" pitchFamily="18" charset="0"/>
                <a:ea typeface="GE SS Text Bold" panose="020A0503020102020204" pitchFamily="18" charset="-78"/>
                <a:cs typeface="GE SS Text Bold" panose="020A0503020102020204" pitchFamily="18" charset="-78"/>
              </a:rPr>
              <a:t>Capacity Building</a:t>
            </a:r>
            <a:endParaRPr lang="en-US" sz="3200" b="1" dirty="0">
              <a:latin typeface="Footlight MT Light" panose="0204060206030A020304" pitchFamily="18" charset="0"/>
              <a:ea typeface="GE SS Text Bold" panose="020A0503020102020204" pitchFamily="18" charset="-78"/>
            </a:endParaRPr>
          </a:p>
        </p:txBody>
      </p:sp>
      <p:sp>
        <p:nvSpPr>
          <p:cNvPr id="2" name="Slide Number Placeholder 1"/>
          <p:cNvSpPr>
            <a:spLocks noGrp="1"/>
          </p:cNvSpPr>
          <p:nvPr>
            <p:ph type="sldNum" sz="quarter" idx="12"/>
          </p:nvPr>
        </p:nvSpPr>
        <p:spPr>
          <a:xfrm>
            <a:off x="0" y="10233229"/>
            <a:ext cx="3645099" cy="574987"/>
          </a:xfrm>
        </p:spPr>
        <p:txBody>
          <a:bodyPr/>
          <a:lstStyle/>
          <a:p>
            <a:pPr algn="l"/>
            <a:r>
              <a:rPr lang="ar-OM" dirty="0"/>
              <a:t> </a:t>
            </a:r>
            <a:fld id="{397C830E-DA2A-4F07-8990-803AB06723EB}" type="slidenum">
              <a:rPr lang="en-US" smtClean="0"/>
              <a:pPr algn="l"/>
              <a:t>9</a:t>
            </a:fld>
            <a:endParaRPr lang="en-US" dirty="0"/>
          </a:p>
        </p:txBody>
      </p:sp>
      <p:sp>
        <p:nvSpPr>
          <p:cNvPr id="10" name="TextBox 9"/>
          <p:cNvSpPr txBox="1"/>
          <p:nvPr/>
        </p:nvSpPr>
        <p:spPr>
          <a:xfrm>
            <a:off x="224890" y="6752677"/>
            <a:ext cx="2653525" cy="461665"/>
          </a:xfrm>
          <a:prstGeom prst="rect">
            <a:avLst/>
          </a:prstGeom>
          <a:noFill/>
        </p:spPr>
        <p:txBody>
          <a:bodyPr wrap="square" rtlCol="0">
            <a:spAutoFit/>
          </a:bodyPr>
          <a:lstStyle/>
          <a:p>
            <a:pPr algn="r" rtl="1"/>
            <a:r>
              <a:rPr lang="en-US" sz="2400" b="1" dirty="0">
                <a:solidFill>
                  <a:srgbClr val="C49C9C"/>
                </a:solidFill>
                <a:latin typeface="Footlight MT Light" panose="0204060206030A020304" pitchFamily="18" charset="0"/>
                <a:ea typeface="GE SS Text Bold" panose="020A0503020102020204" pitchFamily="18" charset="-78"/>
                <a:cs typeface="GE SS Text Bold" panose="020A0503020102020204" pitchFamily="18" charset="-78"/>
              </a:rPr>
              <a:t>Recommendations :</a:t>
            </a:r>
            <a:endParaRPr lang="en-US" sz="1400" b="1" dirty="0">
              <a:solidFill>
                <a:srgbClr val="C49C9C"/>
              </a:solidFill>
              <a:latin typeface="Footlight MT Light" panose="0204060206030A020304" pitchFamily="18" charset="0"/>
              <a:ea typeface="GE SS Text Bold" panose="020A0503020102020204" pitchFamily="18" charset="-78"/>
            </a:endParaRPr>
          </a:p>
        </p:txBody>
      </p:sp>
    </p:spTree>
    <p:extLst>
      <p:ext uri="{BB962C8B-B14F-4D97-AF65-F5344CB8AC3E}">
        <p14:creationId xmlns:p14="http://schemas.microsoft.com/office/powerpoint/2010/main" val="4184071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1911</TotalTime>
  <Words>865</Words>
  <Application>Microsoft Office PowerPoint</Application>
  <PresentationFormat>Custom</PresentationFormat>
  <Paragraphs>144</Paragraphs>
  <Slides>14</Slides>
  <Notes>3</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14</vt:i4>
      </vt:variant>
    </vt:vector>
  </HeadingPairs>
  <TitlesOfParts>
    <vt:vector size="37" baseType="lpstr">
      <vt:lpstr>GE SS Text Bold</vt:lpstr>
      <vt:lpstr>GE SS Text Light</vt:lpstr>
      <vt:lpstr>Helvetica Neue</vt:lpstr>
      <vt:lpstr>mohammad bold art 1</vt:lpstr>
      <vt:lpstr>Arabic Typesetting</vt:lpstr>
      <vt:lpstr>Arial</vt:lpstr>
      <vt:lpstr>Arial Narrow</vt:lpstr>
      <vt:lpstr>Baskerville Old Face</vt:lpstr>
      <vt:lpstr>Bell MT</vt:lpstr>
      <vt:lpstr>Berlin Sans FB Demi</vt:lpstr>
      <vt:lpstr>Calibri</vt:lpstr>
      <vt:lpstr>Calibri Light</vt:lpstr>
      <vt:lpstr>Cambria Math</vt:lpstr>
      <vt:lpstr>Eras Demi ITC</vt:lpstr>
      <vt:lpstr>Felix Titling</vt:lpstr>
      <vt:lpstr>Footlight MT Light</vt:lpstr>
      <vt:lpstr>Leelawadee UI</vt:lpstr>
      <vt:lpstr>Sakkal Majalla</vt:lpstr>
      <vt:lpstr>Sitka Heading</vt:lpstr>
      <vt:lpstr>Times New Roman</vt:lpstr>
      <vt:lpstr>Wingdings</vt:lpstr>
      <vt:lpstr>Office Theme</vt:lpstr>
      <vt:lpstr>1_Office Theme</vt:lpstr>
      <vt:lpstr>GCC Stat Initiatives on Civil Registration and Vital Statistics in GCC Countries</vt:lpstr>
      <vt:lpstr>Outline </vt:lpstr>
      <vt:lpstr>PowerPoint Presentation</vt:lpstr>
      <vt:lpstr>PowerPoint Presentation</vt:lpstr>
      <vt:lpstr>PowerPoint Presentation</vt:lpstr>
      <vt:lpstr>PowerPoint Presentation</vt:lpstr>
      <vt:lpstr>Harmonization</vt:lpstr>
      <vt:lpstr>PowerPoint Presentation</vt:lpstr>
      <vt:lpstr>PowerPoint Presentation</vt:lpstr>
      <vt:lpstr>PowerPoint Presentation</vt:lpstr>
      <vt:lpstr>PowerPoint Presentation</vt:lpstr>
      <vt:lpstr>PowerPoint Presentation</vt:lpstr>
      <vt:lpstr>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Suad A AlSalam</dc:creator>
  <cp:lastModifiedBy>Maria Isabel Cobos</cp:lastModifiedBy>
  <cp:revision>212</cp:revision>
  <cp:lastPrinted>2018-03-13T05:41:03Z</cp:lastPrinted>
  <dcterms:created xsi:type="dcterms:W3CDTF">2017-11-06T10:19:41Z</dcterms:created>
  <dcterms:modified xsi:type="dcterms:W3CDTF">2018-03-14T20:08:16Z</dcterms:modified>
</cp:coreProperties>
</file>