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4" r:id="rId2"/>
    <p:sldId id="265" r:id="rId3"/>
    <p:sldId id="266" r:id="rId4"/>
    <p:sldId id="278" r:id="rId5"/>
    <p:sldId id="279" r:id="rId6"/>
    <p:sldId id="280" r:id="rId7"/>
    <p:sldId id="281" r:id="rId8"/>
    <p:sldId id="283" r:id="rId9"/>
    <p:sldId id="284" r:id="rId10"/>
    <p:sldId id="285" r:id="rId11"/>
    <p:sldId id="297" r:id="rId12"/>
    <p:sldId id="298" r:id="rId13"/>
    <p:sldId id="267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5" r:id="rId22"/>
    <p:sldId id="296" r:id="rId23"/>
    <p:sldId id="299" r:id="rId24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C7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05" autoAdjust="0"/>
    <p:restoredTop sz="96163" autoAdjust="0"/>
  </p:normalViewPr>
  <p:slideViewPr>
    <p:cSldViewPr>
      <p:cViewPr>
        <p:scale>
          <a:sx n="100" d="100"/>
          <a:sy n="100" d="100"/>
        </p:scale>
        <p:origin x="264" y="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-2970" y="-96"/>
      </p:cViewPr>
      <p:guideLst>
        <p:guide orient="horz" pos="3110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683AB-4E0F-4A80-94D8-7D187462AF30}" type="datetimeFigureOut">
              <a:rPr lang="en-US" smtClean="0"/>
              <a:t>22/05/2018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3A740-7935-462C-B878-F118A801A6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7612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104E64-E914-4A25-B886-89A6E0F91B7C}" type="datetimeFigureOut">
              <a:rPr lang="en-US" smtClean="0"/>
              <a:t>22/05/2018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BD9F0-4272-4578-90EB-92487DDD9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310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BD9F0-4272-4578-90EB-92487DDD91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630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BD9F0-4272-4578-90EB-92487DDD91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630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BD9F0-4272-4578-90EB-92487DDD918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630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BD9F0-4272-4578-90EB-92487DDD918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92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BD9F0-4272-4578-90EB-92487DDD918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438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86573-B360-4154-8061-0F5E443CF212}" type="datetimeFigureOut">
              <a:rPr lang="en-US" smtClean="0"/>
              <a:t>22/05/2018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0946-ACCB-4BF9-A5DC-7B9E808C39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670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86573-B360-4154-8061-0F5E443CF212}" type="datetimeFigureOut">
              <a:rPr lang="en-US" smtClean="0"/>
              <a:t>22/05/2018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0946-ACCB-4BF9-A5DC-7B9E808C39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624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86573-B360-4154-8061-0F5E443CF212}" type="datetimeFigureOut">
              <a:rPr lang="en-US" smtClean="0"/>
              <a:t>22/05/2018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0946-ACCB-4BF9-A5DC-7B9E808C39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151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0" y="1219200"/>
            <a:ext cx="9144000" cy="0"/>
          </a:xfrm>
          <a:prstGeom prst="line">
            <a:avLst/>
          </a:prstGeom>
          <a:ln w="476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-13447" y="6858000"/>
            <a:ext cx="9184341" cy="0"/>
          </a:xfrm>
          <a:prstGeom prst="line">
            <a:avLst/>
          </a:prstGeom>
          <a:ln w="1270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 b="6765"/>
          <a:stretch/>
        </p:blipFill>
        <p:spPr>
          <a:xfrm>
            <a:off x="0" y="0"/>
            <a:ext cx="9144000" cy="134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643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86573-B360-4154-8061-0F5E443CF212}" type="datetimeFigureOut">
              <a:rPr lang="en-US" smtClean="0"/>
              <a:t>22/05/2018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0946-ACCB-4BF9-A5DC-7B9E808C39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559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86573-B360-4154-8061-0F5E443CF212}" type="datetimeFigureOut">
              <a:rPr lang="en-US" smtClean="0"/>
              <a:t>22/05/2018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0946-ACCB-4BF9-A5DC-7B9E808C39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437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86573-B360-4154-8061-0F5E443CF212}" type="datetimeFigureOut">
              <a:rPr lang="en-US" smtClean="0"/>
              <a:t>22/05/2018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0946-ACCB-4BF9-A5DC-7B9E808C39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23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86573-B360-4154-8061-0F5E443CF212}" type="datetimeFigureOut">
              <a:rPr lang="en-US" smtClean="0"/>
              <a:t>22/05/2018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0946-ACCB-4BF9-A5DC-7B9E808C39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254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86573-B360-4154-8061-0F5E443CF212}" type="datetimeFigureOut">
              <a:rPr lang="en-US" smtClean="0"/>
              <a:t>22/05/2018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0946-ACCB-4BF9-A5DC-7B9E808C39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712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86573-B360-4154-8061-0F5E443CF212}" type="datetimeFigureOut">
              <a:rPr lang="en-US" smtClean="0"/>
              <a:t>22/05/2018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0946-ACCB-4BF9-A5DC-7B9E808C39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731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86573-B360-4154-8061-0F5E443CF212}" type="datetimeFigureOut">
              <a:rPr lang="en-US" smtClean="0"/>
              <a:t>22/05/2018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0946-ACCB-4BF9-A5DC-7B9E808C39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655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86573-B360-4154-8061-0F5E443CF212}" type="datetimeFigureOut">
              <a:rPr lang="en-US" smtClean="0"/>
              <a:t>22/05/2018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60946-ACCB-4BF9-A5DC-7B9E808C39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10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1295" y="2590800"/>
            <a:ext cx="7773538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000090"/>
                </a:solidFill>
                <a:latin typeface="Arial Black" pitchFamily="34" charset="0"/>
                <a:cs typeface="Calibri" pitchFamily="34" charset="0"/>
              </a:rPr>
              <a:t>Management Information System </a:t>
            </a:r>
          </a:p>
          <a:p>
            <a:pPr algn="ctr"/>
            <a:r>
              <a:rPr lang="en-US" sz="3200" dirty="0">
                <a:solidFill>
                  <a:srgbClr val="000090"/>
                </a:solidFill>
                <a:latin typeface="Arial Black" pitchFamily="34" charset="0"/>
                <a:cs typeface="Calibri" pitchFamily="34" charset="0"/>
              </a:rPr>
              <a:t>and other Tools for </a:t>
            </a:r>
          </a:p>
          <a:p>
            <a:pPr algn="ctr"/>
            <a:r>
              <a:rPr lang="en-US" sz="3200" dirty="0">
                <a:solidFill>
                  <a:srgbClr val="000090"/>
                </a:solidFill>
                <a:latin typeface="Arial Black" pitchFamily="34" charset="0"/>
                <a:cs typeface="Calibri" pitchFamily="34" charset="0"/>
              </a:rPr>
              <a:t>Management of field enumeration</a:t>
            </a:r>
          </a:p>
          <a:p>
            <a:pPr algn="ctr"/>
            <a:endParaRPr lang="en-US" sz="2800" dirty="0">
              <a:solidFill>
                <a:srgbClr val="000090"/>
              </a:solidFill>
              <a:latin typeface="Arial Black" pitchFamily="34" charset="0"/>
              <a:cs typeface="Calibri" pitchFamily="34" charset="0"/>
            </a:endParaRPr>
          </a:p>
          <a:p>
            <a:pPr algn="ctr"/>
            <a:r>
              <a:rPr lang="en-US" sz="2000" dirty="0">
                <a:solidFill>
                  <a:srgbClr val="000090"/>
                </a:solidFill>
                <a:latin typeface="Arial Black" pitchFamily="34" charset="0"/>
                <a:cs typeface="Calibri" pitchFamily="34" charset="0"/>
              </a:rPr>
              <a:t>DEPARTMENT OF CENSUS AND STATISTICS</a:t>
            </a:r>
          </a:p>
          <a:p>
            <a:pPr algn="ctr"/>
            <a:r>
              <a:rPr lang="en-US" sz="2000" dirty="0">
                <a:solidFill>
                  <a:srgbClr val="000090"/>
                </a:solidFill>
                <a:latin typeface="Arial Black" pitchFamily="34" charset="0"/>
                <a:cs typeface="Calibri" pitchFamily="34" charset="0"/>
              </a:rPr>
              <a:t>SRI LANKA</a:t>
            </a:r>
          </a:p>
          <a:p>
            <a:pPr algn="ctr"/>
            <a:endParaRPr lang="en-US" sz="2800" dirty="0">
              <a:solidFill>
                <a:srgbClr val="000090"/>
              </a:solidFill>
              <a:latin typeface="Arial Black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948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416" t="9333" r="16666" b="21458"/>
          <a:stretch/>
        </p:blipFill>
        <p:spPr>
          <a:xfrm>
            <a:off x="1143000" y="1870770"/>
            <a:ext cx="6629400" cy="45577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144780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868476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258" y="1833265"/>
            <a:ext cx="6705600" cy="3893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" y="1371600"/>
            <a:ext cx="30253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SCANNY ENTSHE - DSS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38" y="2362200"/>
            <a:ext cx="3971925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26806" y="5687681"/>
            <a:ext cx="76789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Features: 	Multiple view port in a single screen, Visualize edit checks, </a:t>
            </a:r>
          </a:p>
          <a:p>
            <a:r>
              <a:rPr lang="en-US" b="1" dirty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		edit checks define Window</a:t>
            </a:r>
          </a:p>
        </p:txBody>
      </p:sp>
    </p:spTree>
    <p:extLst>
      <p:ext uri="{BB962C8B-B14F-4D97-AF65-F5344CB8AC3E}">
        <p14:creationId xmlns:p14="http://schemas.microsoft.com/office/powerpoint/2010/main" val="1752979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51" y="1676400"/>
            <a:ext cx="8174649" cy="4194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" y="1371600"/>
            <a:ext cx="16882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SCANNY QC</a:t>
            </a:r>
          </a:p>
        </p:txBody>
      </p:sp>
      <p:sp>
        <p:nvSpPr>
          <p:cNvPr id="4" name="Rectangle 3"/>
          <p:cNvSpPr/>
          <p:nvPr/>
        </p:nvSpPr>
        <p:spPr>
          <a:xfrm>
            <a:off x="626806" y="5830669"/>
            <a:ext cx="76789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Quality check against the scanned data, 2012</a:t>
            </a:r>
          </a:p>
        </p:txBody>
      </p:sp>
    </p:spTree>
    <p:extLst>
      <p:ext uri="{BB962C8B-B14F-4D97-AF65-F5344CB8AC3E}">
        <p14:creationId xmlns:p14="http://schemas.microsoft.com/office/powerpoint/2010/main" val="2568387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676400"/>
            <a:ext cx="838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CHANGED WITH TECHNOLOGY</a:t>
            </a:r>
          </a:p>
          <a:p>
            <a:pPr algn="just"/>
            <a:endParaRPr lang="en-US" sz="2800" b="1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sz="2800" b="1" dirty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Department introduced online real-time monitoring and information system with the use of Information and communication technologies.</a:t>
            </a:r>
          </a:p>
          <a:p>
            <a:pPr algn="just"/>
            <a:endParaRPr lang="en-US" sz="2800" b="1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endParaRPr lang="en-US" sz="2800" b="1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endParaRPr lang="en-US" sz="2800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308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676400"/>
            <a:ext cx="8382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DHS</a:t>
            </a:r>
          </a:p>
          <a:p>
            <a:pPr algn="just"/>
            <a:endParaRPr lang="en-US" sz="2800" b="1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sz="2800" b="1" dirty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DHS CAPI SW developed by ICF, DCS done Server maintaining and Data Communication module</a:t>
            </a:r>
          </a:p>
          <a:p>
            <a:pPr algn="just"/>
            <a:endParaRPr lang="en-US" sz="2800" b="1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sz="2800" b="1" dirty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DCS Developed online portal for users to Monitor the progress for following  levels </a:t>
            </a:r>
          </a:p>
          <a:p>
            <a:pPr algn="just"/>
            <a:endParaRPr lang="en-US" sz="2800" b="1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sz="2800" b="1" dirty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		Enumerators</a:t>
            </a:r>
          </a:p>
          <a:p>
            <a:pPr algn="just"/>
            <a:r>
              <a:rPr lang="en-US" sz="2800" b="1" dirty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		Supervisors </a:t>
            </a:r>
          </a:p>
          <a:p>
            <a:pPr algn="just"/>
            <a:r>
              <a:rPr lang="en-US" sz="2800" b="1" dirty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		Administrative Staff</a:t>
            </a:r>
          </a:p>
        </p:txBody>
      </p:sp>
    </p:spTree>
    <p:extLst>
      <p:ext uri="{BB962C8B-B14F-4D97-AF65-F5344CB8AC3E}">
        <p14:creationId xmlns:p14="http://schemas.microsoft.com/office/powerpoint/2010/main" val="3928610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8763000" cy="3493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1524000"/>
            <a:ext cx="25062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DHS Dashboard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5791200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Features: 	Real time, Reports, Summaries, Progress Monitoring, 				updates/patches, timestamps </a:t>
            </a:r>
          </a:p>
        </p:txBody>
      </p:sp>
    </p:spTree>
    <p:extLst>
      <p:ext uri="{BB962C8B-B14F-4D97-AF65-F5344CB8AC3E}">
        <p14:creationId xmlns:p14="http://schemas.microsoft.com/office/powerpoint/2010/main" val="4984292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8" t="25336" r="14911" b="9946"/>
          <a:stretch/>
        </p:blipFill>
        <p:spPr bwMode="auto">
          <a:xfrm>
            <a:off x="86032" y="1666568"/>
            <a:ext cx="8676968" cy="4573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1371600"/>
            <a:ext cx="29390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DHS Dashboard ….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0" y="6160532"/>
            <a:ext cx="64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Activity Monitoring </a:t>
            </a:r>
          </a:p>
        </p:txBody>
      </p:sp>
    </p:spTree>
    <p:extLst>
      <p:ext uri="{BB962C8B-B14F-4D97-AF65-F5344CB8AC3E}">
        <p14:creationId xmlns:p14="http://schemas.microsoft.com/office/powerpoint/2010/main" val="1483042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1" y="1524000"/>
            <a:ext cx="8610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PRODUCER’S PRICE SYSTEM</a:t>
            </a:r>
          </a:p>
          <a:p>
            <a:endParaRPr lang="en-US" sz="2800" b="1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2800" b="1" dirty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	Collect 222 Items under 9 categories form 331 DS 	divisions which divided to 3 virtual </a:t>
            </a:r>
            <a:r>
              <a:rPr lang="en-US" sz="2800" b="1" dirty="0" err="1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centres</a:t>
            </a:r>
            <a:endParaRPr lang="en-US" sz="2800" b="1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  <a:p>
            <a:endParaRPr lang="en-US" sz="2800" b="1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2800" b="1" dirty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	System converted to CAPI Data collection method 	very recently</a:t>
            </a:r>
          </a:p>
          <a:p>
            <a:endParaRPr lang="en-US" sz="2800" b="1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2800" b="1" dirty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	</a:t>
            </a:r>
          </a:p>
          <a:p>
            <a:endParaRPr lang="en-US" sz="2800" b="1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2800" b="1" dirty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87343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1" y="1524000"/>
            <a:ext cx="8610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PRODUCER’S PRICE SYSTEM</a:t>
            </a:r>
          </a:p>
          <a:p>
            <a:endParaRPr lang="en-US" sz="2800" b="1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2800" b="1" dirty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	New system sends data directly to DCS Server</a:t>
            </a:r>
          </a:p>
          <a:p>
            <a:endParaRPr lang="en-US" sz="2800" b="1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2800" b="1" dirty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	Monitoring and Information distributed in built 	module to the enumerators tablets and separate 	program to District supervisors and Head office 	staff</a:t>
            </a:r>
          </a:p>
          <a:p>
            <a:endParaRPr lang="en-US" sz="2800" b="1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  <a:p>
            <a:endParaRPr lang="en-US" sz="2800" b="1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2800" b="1" dirty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52196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0" t="30544" r="68104" b="33334"/>
          <a:stretch/>
        </p:blipFill>
        <p:spPr bwMode="auto">
          <a:xfrm>
            <a:off x="589935" y="1882715"/>
            <a:ext cx="1843549" cy="1574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19" t="31150" r="8966" b="34374"/>
          <a:stretch/>
        </p:blipFill>
        <p:spPr bwMode="auto">
          <a:xfrm>
            <a:off x="2590800" y="1882715"/>
            <a:ext cx="4212443" cy="157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14" t="43490" r="36885" b="25706"/>
          <a:stretch/>
        </p:blipFill>
        <p:spPr bwMode="auto">
          <a:xfrm>
            <a:off x="6934200" y="1884049"/>
            <a:ext cx="1725563" cy="157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3" t="35181" r="23060" b="45061"/>
          <a:stretch/>
        </p:blipFill>
        <p:spPr bwMode="auto">
          <a:xfrm>
            <a:off x="533400" y="3474487"/>
            <a:ext cx="8196712" cy="124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25" t="36996" r="18042" b="54335"/>
          <a:stretch/>
        </p:blipFill>
        <p:spPr bwMode="auto">
          <a:xfrm>
            <a:off x="3162004" y="4623619"/>
            <a:ext cx="5677196" cy="634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25" t="55443" r="18042" b="26109"/>
          <a:stretch/>
        </p:blipFill>
        <p:spPr bwMode="auto">
          <a:xfrm>
            <a:off x="3162004" y="5334000"/>
            <a:ext cx="5677196" cy="1349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457200" y="1371600"/>
            <a:ext cx="54275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PRODUCER’S PRICE SYSTEM DASHBOARD</a:t>
            </a:r>
          </a:p>
        </p:txBody>
      </p:sp>
      <p:sp>
        <p:nvSpPr>
          <p:cNvPr id="10" name="Rectangle 9"/>
          <p:cNvSpPr/>
          <p:nvPr/>
        </p:nvSpPr>
        <p:spPr>
          <a:xfrm>
            <a:off x="589935" y="4764351"/>
            <a:ext cx="29914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Features:</a:t>
            </a:r>
          </a:p>
          <a:p>
            <a:r>
              <a:rPr lang="en-US" b="1" dirty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Real Time, Reports, summaries, Lists, online table generation, Decision support, Per person monitoring, Device Monitoring</a:t>
            </a:r>
          </a:p>
        </p:txBody>
      </p:sp>
    </p:spTree>
    <p:extLst>
      <p:ext uri="{BB962C8B-B14F-4D97-AF65-F5344CB8AC3E}">
        <p14:creationId xmlns:p14="http://schemas.microsoft.com/office/powerpoint/2010/main" val="3306953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676400"/>
            <a:ext cx="8382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FIELD OPERATION:</a:t>
            </a:r>
          </a:p>
          <a:p>
            <a:pPr algn="just"/>
            <a:endParaRPr lang="en-US" sz="2800" b="1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sz="2800" b="1" dirty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Department of Census and Statistics has dedicated division for field operation. </a:t>
            </a:r>
          </a:p>
          <a:p>
            <a:pPr algn="just"/>
            <a:endParaRPr lang="en-US" sz="2800" b="1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sz="2800" b="1" dirty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Major role of the division are Progress monitoring, Communication with District Heads, Staff and Statistical Officers who work in the field</a:t>
            </a:r>
          </a:p>
          <a:p>
            <a:pPr algn="just"/>
            <a:endParaRPr lang="en-US" sz="2800" b="1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endParaRPr lang="en-US" sz="2800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965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7" t="16935" r="29722" b="26250"/>
          <a:stretch/>
        </p:blipFill>
        <p:spPr bwMode="auto">
          <a:xfrm>
            <a:off x="2514600" y="1833265"/>
            <a:ext cx="5943600" cy="415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" y="1371600"/>
            <a:ext cx="57417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PRODUCER’S PRICE SYSTEM DASHBOARD 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1981200"/>
            <a:ext cx="29914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Features:</a:t>
            </a:r>
          </a:p>
          <a:p>
            <a:r>
              <a:rPr lang="en-US" b="1" dirty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Real Time software installation monitoring, Device detection, </a:t>
            </a:r>
          </a:p>
          <a:p>
            <a:r>
              <a:rPr lang="en-US" b="1" dirty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Device Monitoring, </a:t>
            </a:r>
          </a:p>
          <a:p>
            <a:r>
              <a:rPr lang="en-US" b="1" dirty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Activity Monitoring </a:t>
            </a:r>
          </a:p>
        </p:txBody>
      </p:sp>
    </p:spTree>
    <p:extLst>
      <p:ext uri="{BB962C8B-B14F-4D97-AF65-F5344CB8AC3E}">
        <p14:creationId xmlns:p14="http://schemas.microsoft.com/office/powerpoint/2010/main" val="4363456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371600"/>
            <a:ext cx="73520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Geo spatial technology for survey (On going AHS survey)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3" b="28172"/>
          <a:stretch/>
        </p:blipFill>
        <p:spPr>
          <a:xfrm>
            <a:off x="2667000" y="2057400"/>
            <a:ext cx="4286250" cy="410005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3400" y="1981200"/>
            <a:ext cx="29914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Features:</a:t>
            </a:r>
          </a:p>
          <a:p>
            <a:r>
              <a:rPr lang="en-US" b="1" dirty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Real Time</a:t>
            </a:r>
          </a:p>
          <a:p>
            <a:endParaRPr lang="en-US" b="1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7328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371600"/>
            <a:ext cx="21669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MRCB – Online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1200"/>
            <a:ext cx="7772400" cy="3584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9600" y="5599716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Online database for Master Registry of Census blocks for 2021 Census (Development Stage)</a:t>
            </a:r>
          </a:p>
        </p:txBody>
      </p:sp>
    </p:spTree>
    <p:extLst>
      <p:ext uri="{BB962C8B-B14F-4D97-AF65-F5344CB8AC3E}">
        <p14:creationId xmlns:p14="http://schemas.microsoft.com/office/powerpoint/2010/main" val="16152687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371600"/>
            <a:ext cx="10877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4289488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676400"/>
            <a:ext cx="838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FIELD OPERATION …</a:t>
            </a:r>
          </a:p>
          <a:p>
            <a:pPr algn="just"/>
            <a:endParaRPr lang="en-US" sz="2800" b="1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sz="2800" b="1" dirty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It produce timely reports on field situation to the management</a:t>
            </a:r>
          </a:p>
          <a:p>
            <a:pPr algn="just"/>
            <a:endParaRPr lang="en-US" sz="2800" b="1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sz="2800" b="1" dirty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Communication media were Telephone, letters and email.</a:t>
            </a:r>
          </a:p>
          <a:p>
            <a:pPr algn="just"/>
            <a:endParaRPr lang="en-US" sz="2800" b="1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endParaRPr lang="en-US" sz="2800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153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133600"/>
            <a:ext cx="6172200" cy="446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Traditional Management System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Control forms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Master Registry of Census Blocks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Progress Monitoring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Material Distribution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Results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Online monitoring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Census 2021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145798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CENSUS OPERATION</a:t>
            </a:r>
          </a:p>
        </p:txBody>
      </p:sp>
    </p:spTree>
    <p:extLst>
      <p:ext uri="{BB962C8B-B14F-4D97-AF65-F5344CB8AC3E}">
        <p14:creationId xmlns:p14="http://schemas.microsoft.com/office/powerpoint/2010/main" val="869269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438400"/>
            <a:ext cx="190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</a:rPr>
              <a:t>Control forms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581054"/>
              </p:ext>
            </p:extLst>
          </p:nvPr>
        </p:nvGraphicFramePr>
        <p:xfrm>
          <a:off x="3276600" y="1447800"/>
          <a:ext cx="4588999" cy="52578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4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46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473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Census of Population and Housing - 2011 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1" marR="4191" marT="419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91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Forms &amp; Schedules used for Enumeration level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1" marR="4191" marT="419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1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No.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1" marR="4191" marT="41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Label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1" marR="4191" marT="41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               Name of Form/ Schedule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1" marR="4191" marT="4191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11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1" marR="4191" marT="419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A2</a:t>
                      </a:r>
                      <a:endParaRPr lang="en-US" sz="700" b="1" i="0" u="none" strike="noStrike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1" marR="4191" marT="41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Form of Oath or Affairmation of Census Officers</a:t>
                      </a:r>
                      <a:endParaRPr lang="en-US" sz="700" b="0" i="0" u="none" strike="noStrike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1" marR="4191" marT="4191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11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1" marR="4191" marT="419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A8</a:t>
                      </a:r>
                      <a:endParaRPr lang="en-US" sz="700" b="1" i="0" u="none" strike="noStrike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1" marR="4191" marT="41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List of Census Circles &amp; Supervisors </a:t>
                      </a:r>
                      <a:endParaRPr lang="en-US" sz="700" b="0" i="0" u="none" strike="noStrike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1" marR="4191" marT="4191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11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1" marR="4191" marT="419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A9</a:t>
                      </a:r>
                      <a:endParaRPr lang="en-US" sz="700" b="1" i="0" u="none" strike="noStrike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1" marR="4191" marT="41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List of Enumerators</a:t>
                      </a:r>
                      <a:endParaRPr lang="en-US" sz="700" b="0" i="0" u="none" strike="noStrike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1" marR="4191" marT="4191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11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1" marR="4191" marT="419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A9.1</a:t>
                      </a:r>
                      <a:endParaRPr lang="en-US" sz="700" b="1" i="0" u="none" strike="noStrike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1" marR="4191" marT="41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List of Special Enumerators </a:t>
                      </a:r>
                      <a:endParaRPr lang="en-US" sz="700" b="0" i="0" u="none" strike="noStrike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1" marR="4191" marT="4191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11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1" marR="4191" marT="419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A10</a:t>
                      </a:r>
                      <a:endParaRPr lang="en-US" sz="700" b="1" i="0" u="none" strike="noStrike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1" marR="4191" marT="41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Act of Appointments of Supervisor's  (Census Enumeration)</a:t>
                      </a:r>
                      <a:endParaRPr lang="en-US" sz="700" b="0" i="0" u="none" strike="noStrike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1" marR="4191" marT="4191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11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1" marR="4191" marT="419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A11</a:t>
                      </a:r>
                      <a:endParaRPr lang="en-US" sz="700" b="1" i="0" u="none" strike="noStrike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1" marR="4191" marT="41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Act of Appointments of  Enumerators ( Census Enumeration)</a:t>
                      </a:r>
                      <a:endParaRPr lang="en-US" sz="700" b="0" i="0" u="none" strike="noStrike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1" marR="4191" marT="4191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11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1" marR="4191" marT="419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A12</a:t>
                      </a:r>
                      <a:endParaRPr lang="en-US" sz="700" b="1" i="0" u="none" strike="noStrike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1" marR="4191" marT="41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Training Programme for Enumerators</a:t>
                      </a:r>
                      <a:endParaRPr lang="en-US" sz="700" b="0" i="0" u="none" strike="noStrike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1" marR="4191" marT="4191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11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1" marR="4191" marT="419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A12.1</a:t>
                      </a:r>
                      <a:endParaRPr lang="en-US" sz="700" b="1" i="0" u="none" strike="noStrike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1" marR="4191" marT="41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Report of Enumerators Training Classes</a:t>
                      </a:r>
                      <a:endParaRPr lang="en-US" sz="700" b="0" i="0" u="none" strike="noStrike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1" marR="4191" marT="4191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11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1" marR="4191" marT="419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A13</a:t>
                      </a:r>
                      <a:endParaRPr lang="en-US" sz="700" b="1" i="0" u="none" strike="noStrike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1" marR="4191" marT="41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Post Cards for Enumerators to inform Training Classes </a:t>
                      </a:r>
                      <a:endParaRPr lang="en-US" sz="700" b="0" i="0" u="none" strike="noStrike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1" marR="4191" marT="4191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11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1" marR="4191" marT="41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F1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1" marR="4191" marT="419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Pre-Listing Form for Listing</a:t>
                      </a:r>
                      <a:endParaRPr lang="en-US" sz="600" b="0" i="0" u="none" strike="noStrike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1" marR="4191" marT="4191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11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1" marR="4191" marT="419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F3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1" marR="4191" marT="41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Population &amp; Housing Schedule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1" marR="4191" marT="4191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11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1" marR="4191" marT="419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F4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1" marR="4191" marT="41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Population Schedule for Roofless Persons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1" marR="4191" marT="4191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11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1" marR="4191" marT="419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IP2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1" marR="4191" marT="41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Enumerator's Manual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1" marR="4191" marT="4191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11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1" marR="4191" marT="419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IP3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1" marR="4191" marT="41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Instructions for Enumerator's for Enumeration of Roofless Persons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1" marR="4191" marT="4191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11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1" marR="4191" marT="419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IP4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1" marR="4191" marT="41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Instructions to Census Supervisors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1" marR="4191" marT="4191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11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1" marR="4191" marT="419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IP5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1" marR="4191" marT="41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Instructions to Enumerators of Special Institutions(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1" marR="4191" marT="4191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11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1" marR="4191" marT="419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IP7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1" marR="4191" marT="41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Instructions for Deputy Census Commissioners on Census enumeration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1" marR="4191" marT="4191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11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1" marR="4191" marT="419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R1.C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1" marR="4191" marT="41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Census Results for Census Circle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1" marR="4191" marT="4191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11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1" marR="4191" marT="419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R1.I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1" marR="4191" marT="41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Census Results for Special enumeration unit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1" marR="4191" marT="4191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531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20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1" marR="4191" marT="41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R1.DC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1" marR="4191" marT="41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Notification of the Census Results (First Round/ Revision Round)from Deputy Commissioner of Census to the Commissioner of Census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1" marR="4191" marT="4191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411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1" marR="4191" marT="419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R1.CC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1" marR="4191" marT="41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Notification of the Census Results (First Round/ Revision Round) by the Commissioner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1" marR="4191" marT="4191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411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1" marR="4191" marT="419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R2E.P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1" marR="4191" marT="41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Enumerator's Abstract for population Information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1" marR="4191" marT="4191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411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1" marR="4191" marT="419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R2S.P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1" marR="4191" marT="41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Supervisor Abstract for Census Circle on Population Information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1" marR="4191" marT="4191" marB="0" anchor="ctr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411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1" marR="4191" marT="419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R2DC.P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1" marR="4191" marT="41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Abstract on GA/AGA division for Population Information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1" marR="4191" marT="4191" marB="0" anchor="ctr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411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1" marR="4191" marT="419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R2C.P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1" marR="4191" marT="41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Abstract for District on Population  Information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1" marR="4191" marT="4191" marB="0" anchor="ctr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411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1" marR="4191" marT="419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R2E.H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1" marR="4191" marT="41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Enumerator's Abstract for Housing Information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1" marR="4191" marT="4191" marB="0" anchor="ctr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411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1" marR="4191" marT="419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R2S.H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1" marR="4191" marT="41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Supervisor Abstract for Census Circle on Housing Information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1" marR="4191" marT="4191" marB="0" anchor="ctr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411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1" marR="4191" marT="419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R2DC.H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1" marR="4191" marT="41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Abstract on GA/AGA division for Housing Information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1" marR="4191" marT="4191" marB="0" anchor="ctr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411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1" marR="4191" marT="419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R2C.H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1" marR="4191" marT="41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Abstract for District on  Housing Information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1" marR="4191" marT="4191" marB="0" anchor="ctr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411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1" marR="4191" marT="419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EP/ G</a:t>
                      </a:r>
                      <a:endParaRPr lang="en-US" sz="700" b="1" i="0" u="none" strike="noStrike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1" marR="4191" marT="41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Supervisor's list of Census Blocks &amp; Enumerators Paysheet</a:t>
                      </a:r>
                      <a:endParaRPr lang="en-US" sz="700" b="0" i="0" u="none" strike="noStrike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1" marR="4191" marT="4191" marB="0" anchor="ctr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411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1" marR="4191" marT="419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EP/ I</a:t>
                      </a:r>
                      <a:endParaRPr lang="en-US" sz="700" b="1" i="0" u="none" strike="noStrike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1" marR="4191" marT="41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Paysheet for Special Institution Enumerators</a:t>
                      </a:r>
                      <a:endParaRPr lang="en-US" sz="700" b="0" i="0" u="none" strike="noStrike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1" marR="4191" marT="4191" marB="0" anchor="ctr"/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411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1" marR="4191" marT="41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E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1" marR="4191" marT="41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Enumeration Pass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1" marR="4191" marT="4191" marB="0" anchor="b"/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411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1" marR="4191" marT="419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 dirty="0">
                          <a:effectLst/>
                        </a:rPr>
                        <a:t>CID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1" marR="4191" marT="41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 dirty="0">
                          <a:effectLst/>
                        </a:rPr>
                        <a:t>Census Identity card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1" marR="4191" marT="4191" marB="0" anchor="ctr"/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9503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" y="13716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Master Registry of Census Blocks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9184" r="85833" b="47334"/>
          <a:stretch/>
        </p:blipFill>
        <p:spPr>
          <a:xfrm>
            <a:off x="411480" y="1904999"/>
            <a:ext cx="2473036" cy="47441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4584" t="8667" r="70416" b="62000"/>
          <a:stretch/>
        </p:blipFill>
        <p:spPr>
          <a:xfrm>
            <a:off x="2884516" y="1828800"/>
            <a:ext cx="2743200" cy="335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9167" t="8667" r="62083" b="50000"/>
          <a:stretch/>
        </p:blipFill>
        <p:spPr>
          <a:xfrm>
            <a:off x="5692140" y="1828800"/>
            <a:ext cx="34290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92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" y="13716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Master Registry of Census Blocks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5000" t="8668" r="57916" b="47372"/>
          <a:stretch/>
        </p:blipFill>
        <p:spPr>
          <a:xfrm>
            <a:off x="152400" y="1833265"/>
            <a:ext cx="3124200" cy="50247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0000" t="8667" r="40833" b="50039"/>
          <a:stretch/>
        </p:blipFill>
        <p:spPr>
          <a:xfrm>
            <a:off x="3429000" y="1833265"/>
            <a:ext cx="5334000" cy="471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327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2084" t="10000" r="32500" b="47334"/>
          <a:stretch/>
        </p:blipFill>
        <p:spPr>
          <a:xfrm>
            <a:off x="1295400" y="1905000"/>
            <a:ext cx="6477000" cy="487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144780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Progress Monitoring</a:t>
            </a:r>
          </a:p>
        </p:txBody>
      </p:sp>
    </p:spTree>
    <p:extLst>
      <p:ext uri="{BB962C8B-B14F-4D97-AF65-F5344CB8AC3E}">
        <p14:creationId xmlns:p14="http://schemas.microsoft.com/office/powerpoint/2010/main" val="2526763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44780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Material Distribution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084" t="9332" r="20000" b="11906"/>
          <a:stretch/>
        </p:blipFill>
        <p:spPr>
          <a:xfrm>
            <a:off x="1828800" y="1847910"/>
            <a:ext cx="623316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144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1503</TotalTime>
  <Words>621</Words>
  <Application>Microsoft Office PowerPoint</Application>
  <PresentationFormat>On-screen Show (4:3)</PresentationFormat>
  <Paragraphs>193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Arial Black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disala</dc:creator>
  <cp:lastModifiedBy>Andrea De Luka</cp:lastModifiedBy>
  <cp:revision>246</cp:revision>
  <cp:lastPrinted>2018-03-09T03:23:23Z</cp:lastPrinted>
  <dcterms:created xsi:type="dcterms:W3CDTF">2018-03-07T14:22:06Z</dcterms:created>
  <dcterms:modified xsi:type="dcterms:W3CDTF">2018-05-22T20:04:51Z</dcterms:modified>
</cp:coreProperties>
</file>