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Lst>
  <p:notesMasterIdLst>
    <p:notesMasterId r:id="rId33"/>
  </p:notesMasterIdLst>
  <p:handoutMasterIdLst>
    <p:handoutMasterId r:id="rId34"/>
  </p:handoutMasterIdLst>
  <p:sldIdLst>
    <p:sldId id="384" r:id="rId2"/>
    <p:sldId id="385" r:id="rId3"/>
    <p:sldId id="405" r:id="rId4"/>
    <p:sldId id="391" r:id="rId5"/>
    <p:sldId id="407" r:id="rId6"/>
    <p:sldId id="433" r:id="rId7"/>
    <p:sldId id="434" r:id="rId8"/>
    <p:sldId id="435" r:id="rId9"/>
    <p:sldId id="436" r:id="rId10"/>
    <p:sldId id="408" r:id="rId11"/>
    <p:sldId id="409" r:id="rId12"/>
    <p:sldId id="417" r:id="rId13"/>
    <p:sldId id="421" r:id="rId14"/>
    <p:sldId id="418" r:id="rId15"/>
    <p:sldId id="422" r:id="rId16"/>
    <p:sldId id="419" r:id="rId17"/>
    <p:sldId id="420" r:id="rId18"/>
    <p:sldId id="410" r:id="rId19"/>
    <p:sldId id="413" r:id="rId20"/>
    <p:sldId id="412" r:id="rId21"/>
    <p:sldId id="414" r:id="rId22"/>
    <p:sldId id="415" r:id="rId23"/>
    <p:sldId id="416" r:id="rId24"/>
    <p:sldId id="431" r:id="rId25"/>
    <p:sldId id="432" r:id="rId26"/>
    <p:sldId id="423" r:id="rId27"/>
    <p:sldId id="424" r:id="rId28"/>
    <p:sldId id="425" r:id="rId29"/>
    <p:sldId id="426" r:id="rId30"/>
    <p:sldId id="427" r:id="rId31"/>
    <p:sldId id="374" r:id="rId32"/>
  </p:sldIdLst>
  <p:sldSz cx="9144000" cy="6858000" type="screen4x3"/>
  <p:notesSz cx="7010400" cy="9296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9pPr>
  </p:defaultTextStyle>
  <p:extLst>
    <p:ext uri="{521415D9-36F7-43E2-AB2F-B90AF26B5E84}">
      <p14:sectionLst xmlns:p14="http://schemas.microsoft.com/office/powerpoint/2010/main">
        <p14:section name="Default Section" id="{11DC60B3-A966-4908-BF18-285CC5E460E8}">
          <p14:sldIdLst>
            <p14:sldId id="384"/>
            <p14:sldId id="385"/>
            <p14:sldId id="405"/>
            <p14:sldId id="391"/>
            <p14:sldId id="407"/>
            <p14:sldId id="433"/>
            <p14:sldId id="434"/>
            <p14:sldId id="435"/>
            <p14:sldId id="436"/>
            <p14:sldId id="408"/>
            <p14:sldId id="409"/>
            <p14:sldId id="417"/>
            <p14:sldId id="421"/>
            <p14:sldId id="418"/>
            <p14:sldId id="422"/>
            <p14:sldId id="419"/>
            <p14:sldId id="420"/>
            <p14:sldId id="410"/>
            <p14:sldId id="413"/>
            <p14:sldId id="412"/>
            <p14:sldId id="414"/>
            <p14:sldId id="415"/>
            <p14:sldId id="416"/>
            <p14:sldId id="431"/>
            <p14:sldId id="432"/>
            <p14:sldId id="423"/>
            <p14:sldId id="424"/>
            <p14:sldId id="425"/>
            <p14:sldId id="426"/>
            <p14:sldId id="427"/>
          </p14:sldIdLst>
        </p14:section>
        <p14:section name="Untitled Section" id="{9ED02950-2FD6-4788-9ADB-7F7F7A3A17F3}">
          <p14:sldIdLst>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6A2"/>
    <a:srgbClr val="004F8A"/>
    <a:srgbClr val="0066FF"/>
    <a:srgbClr val="7F7F7F"/>
    <a:srgbClr val="D06812"/>
    <a:srgbClr val="5E5C00"/>
    <a:srgbClr val="333300"/>
    <a:srgbClr val="663300"/>
    <a:srgbClr val="FFFFFF"/>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6163" autoAdjust="0"/>
  </p:normalViewPr>
  <p:slideViewPr>
    <p:cSldViewPr>
      <p:cViewPr>
        <p:scale>
          <a:sx n="100" d="100"/>
          <a:sy n="100" d="100"/>
        </p:scale>
        <p:origin x="264" y="26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1"/>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621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200">
                <a:solidFill>
                  <a:srgbClr val="FFFFFF"/>
                </a:solidFill>
                <a:latin typeface="Arial" charset="0"/>
                <a:ea typeface="+mn-ea"/>
                <a:cs typeface="Arial" charset="0"/>
              </a:defRPr>
            </a:lvl1pPr>
          </a:lstStyle>
          <a:p>
            <a:pPr>
              <a:defRPr/>
            </a:pPr>
            <a:endParaRPr lang="en-US" altLang="ja-JP"/>
          </a:p>
        </p:txBody>
      </p:sp>
      <p:sp>
        <p:nvSpPr>
          <p:cNvPr id="83971" name="Rectangle 3"/>
          <p:cNvSpPr>
            <a:spLocks noGrp="1" noChangeArrowheads="1"/>
          </p:cNvSpPr>
          <p:nvPr>
            <p:ph type="dt" sz="quarter" idx="1"/>
          </p:nvPr>
        </p:nvSpPr>
        <p:spPr bwMode="auto">
          <a:xfrm>
            <a:off x="3972560" y="0"/>
            <a:ext cx="303621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
                <a:srgbClr val="000000"/>
              </a:buClr>
              <a:buSzPct val="100000"/>
              <a:buFont typeface="Times New Roman" pitchFamily="18" charset="0"/>
              <a:buNone/>
              <a:defRPr sz="1200">
                <a:solidFill>
                  <a:srgbClr val="FFFFFF"/>
                </a:solidFill>
                <a:latin typeface="Arial" charset="0"/>
                <a:ea typeface="+mn-ea"/>
                <a:cs typeface="Arial" charset="0"/>
              </a:defRPr>
            </a:lvl1pPr>
          </a:lstStyle>
          <a:p>
            <a:pPr>
              <a:defRPr/>
            </a:pPr>
            <a:endParaRPr lang="en-US" altLang="ja-JP"/>
          </a:p>
        </p:txBody>
      </p:sp>
      <p:sp>
        <p:nvSpPr>
          <p:cNvPr id="83972" name="Rectangle 4"/>
          <p:cNvSpPr>
            <a:spLocks noGrp="1" noChangeArrowheads="1"/>
          </p:cNvSpPr>
          <p:nvPr>
            <p:ph type="ftr" sz="quarter" idx="2"/>
          </p:nvPr>
        </p:nvSpPr>
        <p:spPr bwMode="auto">
          <a:xfrm>
            <a:off x="0" y="8829675"/>
            <a:ext cx="303621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buClr>
                <a:srgbClr val="000000"/>
              </a:buClr>
              <a:buSzPct val="100000"/>
              <a:buFont typeface="Times New Roman" pitchFamily="18" charset="0"/>
              <a:buNone/>
              <a:defRPr sz="1200">
                <a:solidFill>
                  <a:srgbClr val="FFFFFF"/>
                </a:solidFill>
                <a:latin typeface="Arial" charset="0"/>
                <a:ea typeface="+mn-ea"/>
                <a:cs typeface="Arial" charset="0"/>
              </a:defRPr>
            </a:lvl1pPr>
          </a:lstStyle>
          <a:p>
            <a:pPr>
              <a:defRPr/>
            </a:pPr>
            <a:endParaRPr lang="en-US" altLang="ja-JP"/>
          </a:p>
        </p:txBody>
      </p:sp>
      <p:sp>
        <p:nvSpPr>
          <p:cNvPr id="83973" name="Rectangle 5"/>
          <p:cNvSpPr>
            <a:spLocks noGrp="1" noChangeArrowheads="1"/>
          </p:cNvSpPr>
          <p:nvPr>
            <p:ph type="sldNum" sz="quarter" idx="3"/>
          </p:nvPr>
        </p:nvSpPr>
        <p:spPr bwMode="auto">
          <a:xfrm>
            <a:off x="3972560" y="8829675"/>
            <a:ext cx="303621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smtClean="0">
                <a:solidFill>
                  <a:srgbClr val="FFFFFF"/>
                </a:solidFill>
                <a:ea typeface="MS PGothic" panose="020B0600070205080204" pitchFamily="34" charset="-128"/>
                <a:cs typeface="Arial" panose="020B0604020202020204" pitchFamily="34" charset="0"/>
              </a:defRPr>
            </a:lvl1pPr>
          </a:lstStyle>
          <a:p>
            <a:pPr>
              <a:defRPr/>
            </a:pPr>
            <a:fld id="{0D0B21FE-9FA2-4DFA-99DF-85D389C73865}" type="slidenum">
              <a:rPr lang="ja-JP" altLang="en-US"/>
              <a:pPr>
                <a:defRPr/>
              </a:pPr>
              <a:t>‹#›</a:t>
            </a:fld>
            <a:endParaRPr lang="en-US" altLang="ja-JP"/>
          </a:p>
        </p:txBody>
      </p:sp>
    </p:spTree>
    <p:extLst>
      <p:ext uri="{BB962C8B-B14F-4D97-AF65-F5344CB8AC3E}">
        <p14:creationId xmlns:p14="http://schemas.microsoft.com/office/powerpoint/2010/main" val="195681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7010400" cy="92964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099" name="Text Box 2"/>
          <p:cNvSpPr txBox="1">
            <a:spLocks noChangeArrowheads="1"/>
          </p:cNvSpPr>
          <p:nvPr/>
        </p:nvSpPr>
        <p:spPr bwMode="auto">
          <a:xfrm>
            <a:off x="0" y="0"/>
            <a:ext cx="303784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0" name="Rectangle 3"/>
          <p:cNvSpPr>
            <a:spLocks noGrp="1" noRot="1" noChangeAspect="1" noChangeArrowheads="1"/>
          </p:cNvSpPr>
          <p:nvPr>
            <p:ph type="sldImg"/>
          </p:nvPr>
        </p:nvSpPr>
        <p:spPr bwMode="auto">
          <a:xfrm>
            <a:off x="1182688" y="698500"/>
            <a:ext cx="4645025" cy="3484563"/>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4"/>
          <p:cNvSpPr>
            <a:spLocks noGrp="1" noChangeArrowheads="1"/>
          </p:cNvSpPr>
          <p:nvPr>
            <p:ph type="body"/>
          </p:nvPr>
        </p:nvSpPr>
        <p:spPr bwMode="auto">
          <a:xfrm>
            <a:off x="702664" y="4416426"/>
            <a:ext cx="5605074" cy="4181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4102" name="Text Box 5"/>
          <p:cNvSpPr txBox="1">
            <a:spLocks noChangeArrowheads="1"/>
          </p:cNvSpPr>
          <p:nvPr/>
        </p:nvSpPr>
        <p:spPr bwMode="auto">
          <a:xfrm>
            <a:off x="0" y="8832850"/>
            <a:ext cx="303784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0486" name="Rectangle 6"/>
          <p:cNvSpPr>
            <a:spLocks noGrp="1" noChangeArrowheads="1"/>
          </p:cNvSpPr>
          <p:nvPr>
            <p:ph type="sldNum"/>
          </p:nvPr>
        </p:nvSpPr>
        <p:spPr bwMode="auto">
          <a:xfrm>
            <a:off x="3972560" y="8832851"/>
            <a:ext cx="3036218" cy="4619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000" smtClean="0">
                <a:solidFill>
                  <a:srgbClr val="000000"/>
                </a:solidFill>
                <a:latin typeface="Times New Roman" panose="02020603050405020304" pitchFamily="18" charset="0"/>
                <a:cs typeface="Arial" panose="020B0604020202020204" pitchFamily="34" charset="0"/>
              </a:defRPr>
            </a:lvl1pPr>
          </a:lstStyle>
          <a:p>
            <a:pPr>
              <a:defRPr/>
            </a:pPr>
            <a:fld id="{071A1A96-FF2D-4747-9CF2-689133871958}" type="slidenum">
              <a:rPr lang="en-US" altLang="en-US"/>
              <a:pPr>
                <a:defRPr/>
              </a:pPr>
              <a:t>‹#›</a:t>
            </a:fld>
            <a:endParaRPr lang="en-US" altLang="en-US"/>
          </a:p>
        </p:txBody>
      </p:sp>
    </p:spTree>
    <p:extLst>
      <p:ext uri="{BB962C8B-B14F-4D97-AF65-F5344CB8AC3E}">
        <p14:creationId xmlns:p14="http://schemas.microsoft.com/office/powerpoint/2010/main" val="10737300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71A1A96-FF2D-4747-9CF2-689133871958}" type="slidenum">
              <a:rPr lang="en-US" altLang="en-US" smtClean="0"/>
              <a:pPr>
                <a:defRPr/>
              </a:pPr>
              <a:t>1</a:t>
            </a:fld>
            <a:endParaRPr lang="en-US" altLang="en-US"/>
          </a:p>
        </p:txBody>
      </p:sp>
    </p:spTree>
    <p:extLst>
      <p:ext uri="{BB962C8B-B14F-4D97-AF65-F5344CB8AC3E}">
        <p14:creationId xmlns:p14="http://schemas.microsoft.com/office/powerpoint/2010/main" val="157406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71A1A96-FF2D-4747-9CF2-689133871958}" type="slidenum">
              <a:rPr lang="en-US" altLang="en-US" smtClean="0"/>
              <a:pPr>
                <a:defRPr/>
              </a:pPr>
              <a:t>23</a:t>
            </a:fld>
            <a:endParaRPr lang="en-US" altLang="en-US"/>
          </a:p>
        </p:txBody>
      </p:sp>
    </p:spTree>
    <p:extLst>
      <p:ext uri="{BB962C8B-B14F-4D97-AF65-F5344CB8AC3E}">
        <p14:creationId xmlns:p14="http://schemas.microsoft.com/office/powerpoint/2010/main" val="42528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36850" y="509588"/>
            <a:ext cx="4302125" cy="3227387"/>
          </a:xfrm>
          <a:noFill/>
          <a:ln>
            <a:solidFill>
              <a:srgbClr val="000000"/>
            </a:solidFill>
            <a:miter lim="800000"/>
            <a:headEnd/>
            <a:tailEnd/>
          </a:ln>
        </p:spPr>
      </p:sp>
      <p:sp>
        <p:nvSpPr>
          <p:cNvPr id="16387" name="Notes Placeholder 2"/>
          <p:cNvSpPr>
            <a:spLocks noGrp="1"/>
          </p:cNvSpPr>
          <p:nvPr>
            <p:ph type="body" idx="1"/>
          </p:nvPr>
        </p:nvSpPr>
        <p:spPr bwMode="auto">
          <a:xfrm>
            <a:off x="831517" y="3982944"/>
            <a:ext cx="7804183" cy="1988747"/>
          </a:xfrm>
          <a:noFill/>
        </p:spPr>
        <p:txBody>
          <a:bodyPr/>
          <a:lstStyle/>
          <a:p>
            <a:endParaRPr lang="en-GB" altLang="en-US"/>
          </a:p>
        </p:txBody>
      </p:sp>
      <p:sp>
        <p:nvSpPr>
          <p:cNvPr id="16388" name="Slide Number Placeholder 3"/>
          <p:cNvSpPr>
            <a:spLocks noGrp="1"/>
          </p:cNvSpPr>
          <p:nvPr>
            <p:ph type="sldNum" sz="quarter" idx="5"/>
          </p:nvPr>
        </p:nvSpPr>
        <p:spPr bwMode="auto">
          <a:noFill/>
          <a:ln>
            <a:miter lim="800000"/>
            <a:headEnd/>
            <a:tailEnd/>
          </a:ln>
        </p:spPr>
        <p:txBody>
          <a:bodyPr/>
          <a:lstStyle/>
          <a:p>
            <a:fld id="{249734B8-C3F9-4D2C-BB9E-A3468892EA66}" type="slidenum">
              <a:rPr lang="en-US" altLang="en-US"/>
              <a:pPr/>
              <a:t>25</a:t>
            </a:fld>
            <a:endParaRPr lang="en-US" altLang="en-US"/>
          </a:p>
        </p:txBody>
      </p:sp>
    </p:spTree>
    <p:extLst>
      <p:ext uri="{BB962C8B-B14F-4D97-AF65-F5344CB8AC3E}">
        <p14:creationId xmlns:p14="http://schemas.microsoft.com/office/powerpoint/2010/main" val="350110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fr-F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fr-FR" dirty="0"/>
          </a:p>
        </p:txBody>
      </p:sp>
    </p:spTree>
    <p:extLst>
      <p:ext uri="{BB962C8B-B14F-4D97-AF65-F5344CB8AC3E}">
        <p14:creationId xmlns:p14="http://schemas.microsoft.com/office/powerpoint/2010/main" val="54580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52031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44958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566738" y="304800"/>
            <a:ext cx="58547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73470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4675" y="266700"/>
            <a:ext cx="7997825" cy="1250950"/>
          </a:xfrm>
        </p:spPr>
        <p:txBody>
          <a:bodyPr/>
          <a:lstStyle/>
          <a:p>
            <a:r>
              <a:rPr lang="en-US"/>
              <a:t>Click to edit Master title style</a:t>
            </a:r>
          </a:p>
        </p:txBody>
      </p:sp>
    </p:spTree>
    <p:extLst>
      <p:ext uri="{BB962C8B-B14F-4D97-AF65-F5344CB8AC3E}">
        <p14:creationId xmlns:p14="http://schemas.microsoft.com/office/powerpoint/2010/main" val="350674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19493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4546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566738" y="1752600"/>
            <a:ext cx="39243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3438" y="1752600"/>
            <a:ext cx="39243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27407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76855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43869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4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984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943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66738" y="1752600"/>
            <a:ext cx="800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a:p>
        </p:txBody>
      </p:sp>
      <p:sp>
        <p:nvSpPr>
          <p:cNvPr id="1029" name="Line 5"/>
          <p:cNvSpPr>
            <a:spLocks noChangeShapeType="1"/>
          </p:cNvSpPr>
          <p:nvPr/>
        </p:nvSpPr>
        <p:spPr bwMode="auto">
          <a:xfrm flipV="1">
            <a:off x="609600" y="58674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30" name="Picture 11" descr="UNSD_second_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C9228FD-3C62-4E60-BDD7-B2D13B62504B}"/>
              </a:ext>
            </a:extLst>
          </p:cNvPr>
          <p:cNvSpPr>
            <a:spLocks noGrp="1"/>
          </p:cNvSpPr>
          <p:nvPr>
            <p:ph type="ftr" sz="quarter" idx="3"/>
          </p:nvPr>
        </p:nvSpPr>
        <p:spPr>
          <a:xfrm>
            <a:off x="323528" y="6021288"/>
            <a:ext cx="8210872" cy="70018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tx1"/>
                </a:solidFill>
                <a:latin typeface="Calibri" pitchFamily="34" charset="0"/>
                <a:cs typeface="Calibri" pitchFamily="34" charset="0"/>
              </a:rPr>
              <a:t>United Nations Regional Workshop on the 2020 World </a:t>
            </a:r>
            <a:r>
              <a:rPr lang="en-US" dirty="0" err="1">
                <a:solidFill>
                  <a:schemeClr val="tx1"/>
                </a:solidFill>
                <a:latin typeface="Calibri" pitchFamily="34" charset="0"/>
                <a:cs typeface="Calibri" pitchFamily="34" charset="0"/>
              </a:rPr>
              <a:t>Programme</a:t>
            </a:r>
            <a:r>
              <a:rPr lang="en-US" dirty="0">
                <a:solidFill>
                  <a:schemeClr val="tx1"/>
                </a:solidFill>
                <a:latin typeface="Calibri" pitchFamily="34" charset="0"/>
                <a:cs typeface="Calibri" pitchFamily="34" charset="0"/>
              </a:rPr>
              <a:t> on Population and Housing Censuses: International Standards </a:t>
            </a:r>
          </a:p>
          <a:p>
            <a:r>
              <a:rPr lang="en-US" dirty="0">
                <a:solidFill>
                  <a:schemeClr val="tx1"/>
                </a:solidFill>
                <a:latin typeface="Calibri" pitchFamily="34" charset="0"/>
                <a:cs typeface="Calibri" pitchFamily="34" charset="0"/>
              </a:rPr>
              <a:t>and Contemporary Technologies, </a:t>
            </a:r>
            <a:r>
              <a:rPr lang="pt-BR" dirty="0">
                <a:solidFill>
                  <a:schemeClr val="tx1"/>
                </a:solidFill>
                <a:latin typeface="Calibri" pitchFamily="34" charset="0"/>
                <a:cs typeface="Calibri" pitchFamily="34" charset="0"/>
              </a:rPr>
              <a:t>Colombo, Sri Lanka, 8-11 May 2018</a:t>
            </a:r>
          </a:p>
          <a:p>
            <a:endParaRPr lang="en-US" dirty="0"/>
          </a:p>
        </p:txBody>
      </p:sp>
    </p:spTree>
    <p:extLst>
      <p:ext uri="{BB962C8B-B14F-4D97-AF65-F5344CB8AC3E}">
        <p14:creationId xmlns:p14="http://schemas.microsoft.com/office/powerpoint/2010/main" val="38253305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rtl="0" eaLnBrk="0" fontAlgn="base" hangingPunct="0">
        <a:spcBef>
          <a:spcPct val="0"/>
        </a:spcBef>
        <a:spcAft>
          <a:spcPct val="0"/>
        </a:spcAft>
        <a:defRPr sz="2800" b="1">
          <a:solidFill>
            <a:srgbClr val="2B21EF"/>
          </a:solidFill>
          <a:latin typeface="Calibri" panose="020F0502020204030204" pitchFamily="34" charset="0"/>
          <a:ea typeface="+mj-ea"/>
          <a:cs typeface="+mj-cs"/>
        </a:defRPr>
      </a:lvl1pPr>
      <a:lvl2pPr algn="l" rtl="0" eaLnBrk="0" fontAlgn="base" hangingPunct="0">
        <a:spcBef>
          <a:spcPct val="0"/>
        </a:spcBef>
        <a:spcAft>
          <a:spcPct val="0"/>
        </a:spcAft>
        <a:defRPr sz="2800" b="1">
          <a:solidFill>
            <a:srgbClr val="2B21EF"/>
          </a:solidFill>
          <a:latin typeface="Verdana" pitchFamily="34" charset="0"/>
        </a:defRPr>
      </a:lvl2pPr>
      <a:lvl3pPr algn="l" rtl="0" eaLnBrk="0" fontAlgn="base" hangingPunct="0">
        <a:spcBef>
          <a:spcPct val="0"/>
        </a:spcBef>
        <a:spcAft>
          <a:spcPct val="0"/>
        </a:spcAft>
        <a:defRPr sz="2800" b="1">
          <a:solidFill>
            <a:srgbClr val="2B21EF"/>
          </a:solidFill>
          <a:latin typeface="Verdana" pitchFamily="34" charset="0"/>
        </a:defRPr>
      </a:lvl3pPr>
      <a:lvl4pPr algn="l" rtl="0" eaLnBrk="0" fontAlgn="base" hangingPunct="0">
        <a:spcBef>
          <a:spcPct val="0"/>
        </a:spcBef>
        <a:spcAft>
          <a:spcPct val="0"/>
        </a:spcAft>
        <a:defRPr sz="2800" b="1">
          <a:solidFill>
            <a:srgbClr val="2B21EF"/>
          </a:solidFill>
          <a:latin typeface="Verdana" pitchFamily="34" charset="0"/>
        </a:defRPr>
      </a:lvl4pPr>
      <a:lvl5pPr algn="l" rtl="0" eaLnBrk="0" fontAlgn="base" hangingPunct="0">
        <a:spcBef>
          <a:spcPct val="0"/>
        </a:spcBef>
        <a:spcAft>
          <a:spcPct val="0"/>
        </a:spcAft>
        <a:defRPr sz="2800" b="1">
          <a:solidFill>
            <a:srgbClr val="2B21EF"/>
          </a:solidFill>
          <a:latin typeface="Verdana" pitchFamily="34" charset="0"/>
        </a:defRPr>
      </a:lvl5pPr>
      <a:lvl6pPr marL="457200" algn="l" rtl="0" eaLnBrk="0" fontAlgn="base" hangingPunct="0">
        <a:spcBef>
          <a:spcPct val="0"/>
        </a:spcBef>
        <a:spcAft>
          <a:spcPct val="0"/>
        </a:spcAft>
        <a:defRPr sz="2400">
          <a:solidFill>
            <a:srgbClr val="000000"/>
          </a:solidFill>
          <a:latin typeface="Verdana" pitchFamily="34" charset="0"/>
        </a:defRPr>
      </a:lvl6pPr>
      <a:lvl7pPr marL="914400" algn="l" rtl="0" eaLnBrk="0" fontAlgn="base" hangingPunct="0">
        <a:spcBef>
          <a:spcPct val="0"/>
        </a:spcBef>
        <a:spcAft>
          <a:spcPct val="0"/>
        </a:spcAft>
        <a:defRPr sz="2400">
          <a:solidFill>
            <a:srgbClr val="000000"/>
          </a:solidFill>
          <a:latin typeface="Verdana" pitchFamily="34" charset="0"/>
        </a:defRPr>
      </a:lvl7pPr>
      <a:lvl8pPr marL="1371600" algn="l" rtl="0" eaLnBrk="0" fontAlgn="base" hangingPunct="0">
        <a:spcBef>
          <a:spcPct val="0"/>
        </a:spcBef>
        <a:spcAft>
          <a:spcPct val="0"/>
        </a:spcAft>
        <a:defRPr sz="2400">
          <a:solidFill>
            <a:srgbClr val="000000"/>
          </a:solidFill>
          <a:latin typeface="Verdana" pitchFamily="34" charset="0"/>
        </a:defRPr>
      </a:lvl8pPr>
      <a:lvl9pPr marL="1828800" algn="l" rtl="0" eaLnBrk="0" fontAlgn="base" hangingPunct="0">
        <a:spcBef>
          <a:spcPct val="0"/>
        </a:spcBef>
        <a:spcAft>
          <a:spcPct val="0"/>
        </a:spcAft>
        <a:defRPr sz="2400">
          <a:solidFill>
            <a:srgbClr val="000000"/>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539C1B7-F4C2-4212-98F5-70C1A923E9FE}"/>
              </a:ext>
            </a:extLst>
          </p:cNvPr>
          <p:cNvSpPr txBox="1">
            <a:spLocks noGrp="1"/>
          </p:cNvSpPr>
          <p:nvPr>
            <p:ph type="title"/>
          </p:nvPr>
        </p:nvSpPr>
        <p:spPr bwMode="auto">
          <a:xfrm>
            <a:off x="542194" y="126876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rgbClr val="2B21EF"/>
                </a:solidFill>
                <a:latin typeface="Calibri" pitchFamily="34" charset="0"/>
                <a:ea typeface="+mj-ea"/>
                <a:cs typeface="Calibri" pitchFamily="34" charset="0"/>
              </a:defRPr>
            </a:lvl1pPr>
            <a:lvl2pPr algn="l" rtl="0" eaLnBrk="0" fontAlgn="base" hangingPunct="0">
              <a:spcBef>
                <a:spcPct val="0"/>
              </a:spcBef>
              <a:spcAft>
                <a:spcPct val="0"/>
              </a:spcAft>
              <a:defRPr sz="2800" b="1">
                <a:solidFill>
                  <a:srgbClr val="2B21EF"/>
                </a:solidFill>
                <a:latin typeface="Verdana" pitchFamily="34" charset="0"/>
              </a:defRPr>
            </a:lvl2pPr>
            <a:lvl3pPr algn="l" rtl="0" eaLnBrk="0" fontAlgn="base" hangingPunct="0">
              <a:spcBef>
                <a:spcPct val="0"/>
              </a:spcBef>
              <a:spcAft>
                <a:spcPct val="0"/>
              </a:spcAft>
              <a:defRPr sz="2800" b="1">
                <a:solidFill>
                  <a:srgbClr val="2B21EF"/>
                </a:solidFill>
                <a:latin typeface="Verdana" pitchFamily="34" charset="0"/>
              </a:defRPr>
            </a:lvl3pPr>
            <a:lvl4pPr algn="l" rtl="0" eaLnBrk="0" fontAlgn="base" hangingPunct="0">
              <a:spcBef>
                <a:spcPct val="0"/>
              </a:spcBef>
              <a:spcAft>
                <a:spcPct val="0"/>
              </a:spcAft>
              <a:defRPr sz="2800" b="1">
                <a:solidFill>
                  <a:srgbClr val="2B21EF"/>
                </a:solidFill>
                <a:latin typeface="Verdana" pitchFamily="34" charset="0"/>
              </a:defRPr>
            </a:lvl4pPr>
            <a:lvl5pPr algn="l" rtl="0" eaLnBrk="0" fontAlgn="base" hangingPunct="0">
              <a:spcBef>
                <a:spcPct val="0"/>
              </a:spcBef>
              <a:spcAft>
                <a:spcPct val="0"/>
              </a:spcAft>
              <a:defRPr sz="2800" b="1">
                <a:solidFill>
                  <a:srgbClr val="2B21EF"/>
                </a:solidFill>
                <a:latin typeface="Verdana" pitchFamily="34" charset="0"/>
              </a:defRPr>
            </a:lvl5pPr>
            <a:lvl6pPr marL="457200" algn="l" rtl="0" eaLnBrk="0" fontAlgn="base" hangingPunct="0">
              <a:spcBef>
                <a:spcPct val="0"/>
              </a:spcBef>
              <a:spcAft>
                <a:spcPct val="0"/>
              </a:spcAft>
              <a:defRPr sz="2400">
                <a:solidFill>
                  <a:srgbClr val="000000"/>
                </a:solidFill>
                <a:latin typeface="Verdana" pitchFamily="34" charset="0"/>
              </a:defRPr>
            </a:lvl6pPr>
            <a:lvl7pPr marL="914400" algn="l" rtl="0" eaLnBrk="0" fontAlgn="base" hangingPunct="0">
              <a:spcBef>
                <a:spcPct val="0"/>
              </a:spcBef>
              <a:spcAft>
                <a:spcPct val="0"/>
              </a:spcAft>
              <a:defRPr sz="2400">
                <a:solidFill>
                  <a:srgbClr val="000000"/>
                </a:solidFill>
                <a:latin typeface="Verdana" pitchFamily="34" charset="0"/>
              </a:defRPr>
            </a:lvl7pPr>
            <a:lvl8pPr marL="1371600" algn="l" rtl="0" eaLnBrk="0" fontAlgn="base" hangingPunct="0">
              <a:spcBef>
                <a:spcPct val="0"/>
              </a:spcBef>
              <a:spcAft>
                <a:spcPct val="0"/>
              </a:spcAft>
              <a:defRPr sz="2400">
                <a:solidFill>
                  <a:srgbClr val="000000"/>
                </a:solidFill>
                <a:latin typeface="Verdana" pitchFamily="34" charset="0"/>
              </a:defRPr>
            </a:lvl8pPr>
            <a:lvl9pPr marL="1828800" algn="l" rtl="0" eaLnBrk="0" fontAlgn="base" hangingPunct="0">
              <a:spcBef>
                <a:spcPct val="0"/>
              </a:spcBef>
              <a:spcAft>
                <a:spcPct val="0"/>
              </a:spcAft>
              <a:defRPr sz="2400">
                <a:solidFill>
                  <a:srgbClr val="000000"/>
                </a:solidFill>
                <a:latin typeface="Verdana" pitchFamily="34" charset="0"/>
              </a:defRPr>
            </a:lvl9pPr>
          </a:lstStyle>
          <a:p>
            <a:pPr algn="ctr" defTabSz="914400"/>
            <a:r>
              <a:rPr lang="en-US" altLang="en-US" sz="1800" i="1" kern="0" dirty="0">
                <a:solidFill>
                  <a:srgbClr val="002060"/>
                </a:solidFill>
              </a:rPr>
              <a:t>United Nations Regional Workshop on the 2020 World </a:t>
            </a:r>
            <a:r>
              <a:rPr lang="en-US" altLang="en-US" sz="1800" i="1" kern="0" dirty="0" err="1">
                <a:solidFill>
                  <a:srgbClr val="002060"/>
                </a:solidFill>
              </a:rPr>
              <a:t>Programme</a:t>
            </a:r>
            <a:r>
              <a:rPr lang="en-US" altLang="en-US" sz="1800" i="1" kern="0" dirty="0">
                <a:solidFill>
                  <a:srgbClr val="002060"/>
                </a:solidFill>
              </a:rPr>
              <a:t> on Population and Housing Censuses: International Standards and Contemporary Technologies, Colombo, Sri Lanka, 8-11 May 2018</a:t>
            </a:r>
            <a:br>
              <a:rPr lang="en-US" altLang="en-US" sz="1800" i="1" kern="0" dirty="0">
                <a:solidFill>
                  <a:srgbClr val="002060"/>
                </a:solidFill>
              </a:rPr>
            </a:br>
            <a:endParaRPr lang="en-US" altLang="en-US" sz="1800" i="1" kern="0" dirty="0">
              <a:solidFill>
                <a:srgbClr val="002060"/>
              </a:solidFill>
            </a:endParaRPr>
          </a:p>
        </p:txBody>
      </p:sp>
      <p:sp>
        <p:nvSpPr>
          <p:cNvPr id="6" name="Subtitle 3">
            <a:extLst>
              <a:ext uri="{FF2B5EF4-FFF2-40B4-BE49-F238E27FC236}">
                <a16:creationId xmlns:a16="http://schemas.microsoft.com/office/drawing/2014/main" id="{157F2ADA-6658-4D5A-A471-00C5B917A65E}"/>
              </a:ext>
            </a:extLst>
          </p:cNvPr>
          <p:cNvSpPr>
            <a:spLocks noGrp="1"/>
          </p:cNvSpPr>
          <p:nvPr>
            <p:ph idx="1"/>
          </p:nvPr>
        </p:nvSpPr>
        <p:spPr bwMode="auto">
          <a:xfrm>
            <a:off x="542194" y="2348880"/>
            <a:ext cx="80010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Wingdings" panose="05000000000000000000" pitchFamily="2" charset="2"/>
              <a:buNone/>
              <a:defRPr/>
            </a:pPr>
            <a:r>
              <a:rPr lang="en-GB" sz="2400" b="1" dirty="0">
                <a:solidFill>
                  <a:srgbClr val="0000CC"/>
                </a:solidFill>
              </a:rPr>
              <a:t>Session 13</a:t>
            </a:r>
          </a:p>
          <a:p>
            <a:pPr marL="0" indent="0" algn="ctr">
              <a:buFont typeface="Wingdings" panose="05000000000000000000" pitchFamily="2" charset="2"/>
              <a:buNone/>
              <a:defRPr/>
            </a:pPr>
            <a:endParaRPr lang="en-GB" sz="2000" b="1" dirty="0">
              <a:solidFill>
                <a:srgbClr val="0000CC"/>
              </a:solidFill>
            </a:endParaRPr>
          </a:p>
          <a:p>
            <a:pPr marL="0" indent="0" algn="ctr">
              <a:buFont typeface="Wingdings" panose="05000000000000000000" pitchFamily="2" charset="2"/>
              <a:buNone/>
              <a:defRPr/>
            </a:pPr>
            <a:r>
              <a:rPr lang="en-GB" sz="3200" b="1" dirty="0">
                <a:solidFill>
                  <a:srgbClr val="0000CC"/>
                </a:solidFill>
              </a:rPr>
              <a:t>Management and Monitoring Systems</a:t>
            </a:r>
          </a:p>
          <a:p>
            <a:pPr marL="0" indent="0" algn="ctr">
              <a:buNone/>
              <a:defRPr/>
            </a:pPr>
            <a:endParaRPr lang="en-GB" b="1" dirty="0">
              <a:solidFill>
                <a:srgbClr val="0000CC"/>
              </a:solidFill>
            </a:endParaRPr>
          </a:p>
          <a:p>
            <a:pPr marL="0" indent="0" algn="ctr">
              <a:buNone/>
              <a:defRPr/>
            </a:pPr>
            <a:endParaRPr lang="en-GB" b="1" dirty="0">
              <a:solidFill>
                <a:srgbClr val="0000CC"/>
              </a:solidFill>
            </a:endParaRPr>
          </a:p>
          <a:p>
            <a:pPr marL="0" indent="0" algn="ctr">
              <a:buNone/>
              <a:defRPr/>
            </a:pPr>
            <a:endParaRPr lang="en-GB" b="1" dirty="0">
              <a:solidFill>
                <a:srgbClr val="0000CC"/>
              </a:solidFill>
            </a:endParaRPr>
          </a:p>
          <a:p>
            <a:pPr marL="0" indent="0" algn="ctr">
              <a:buNone/>
              <a:defRPr/>
            </a:pPr>
            <a:r>
              <a:rPr lang="en-GB" b="1" dirty="0">
                <a:solidFill>
                  <a:srgbClr val="0000CC"/>
                </a:solidFill>
              </a:rPr>
              <a:t>Meryem Demirci</a:t>
            </a:r>
          </a:p>
          <a:p>
            <a:pPr marL="0" indent="0" algn="ctr">
              <a:buFont typeface="Wingdings" panose="05000000000000000000" pitchFamily="2" charset="2"/>
              <a:buNone/>
              <a:defRPr/>
            </a:pPr>
            <a:r>
              <a:rPr lang="en-GB" sz="2000" b="1" dirty="0">
                <a:solidFill>
                  <a:srgbClr val="0000CC"/>
                </a:solidFill>
              </a:rPr>
              <a:t>United Nations Statistics Division</a:t>
            </a:r>
            <a:endParaRPr lang="en-US" sz="2000" dirty="0">
              <a:solidFill>
                <a:srgbClr val="0000CC"/>
              </a:solidFill>
            </a:endParaRPr>
          </a:p>
          <a:p>
            <a:pPr>
              <a:defRPr/>
            </a:pPr>
            <a:endParaRPr lang="en-US" altLang="en-US" dirty="0"/>
          </a:p>
        </p:txBody>
      </p:sp>
    </p:spTree>
    <p:extLst>
      <p:ext uri="{BB962C8B-B14F-4D97-AF65-F5344CB8AC3E}">
        <p14:creationId xmlns:p14="http://schemas.microsoft.com/office/powerpoint/2010/main" val="415176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1. Data collection management</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001000" cy="4628728"/>
          </a:xfrm>
        </p:spPr>
        <p:txBody>
          <a:bodyPr/>
          <a:lstStyle/>
          <a:p>
            <a:r>
              <a:rPr lang="en-GB" dirty="0">
                <a:solidFill>
                  <a:srgbClr val="2C26A2"/>
                </a:solidFill>
              </a:rPr>
              <a:t>Number of applications can be developed for field staff</a:t>
            </a:r>
          </a:p>
          <a:p>
            <a:pPr lvl="1"/>
            <a:r>
              <a:rPr lang="en-GB" sz="2400" b="1" dirty="0">
                <a:solidFill>
                  <a:srgbClr val="2C26A2"/>
                </a:solidFill>
              </a:rPr>
              <a:t>Fieldwork management systems for the field staff</a:t>
            </a:r>
          </a:p>
          <a:p>
            <a:pPr lvl="2"/>
            <a:r>
              <a:rPr lang="en-GB" sz="2400" b="1" dirty="0">
                <a:solidFill>
                  <a:srgbClr val="2C26A2"/>
                </a:solidFill>
              </a:rPr>
              <a:t>Regional coordinator</a:t>
            </a:r>
          </a:p>
          <a:p>
            <a:pPr lvl="2"/>
            <a:r>
              <a:rPr lang="en-GB" sz="2400" b="1" dirty="0">
                <a:solidFill>
                  <a:srgbClr val="2C26A2"/>
                </a:solidFill>
              </a:rPr>
              <a:t>IT Support team</a:t>
            </a:r>
          </a:p>
          <a:p>
            <a:pPr lvl="2"/>
            <a:r>
              <a:rPr lang="en-GB" sz="2400" b="1" dirty="0">
                <a:solidFill>
                  <a:srgbClr val="2C26A2"/>
                </a:solidFill>
              </a:rPr>
              <a:t>Supervisors</a:t>
            </a:r>
          </a:p>
          <a:p>
            <a:pPr lvl="2"/>
            <a:r>
              <a:rPr lang="en-GB" sz="2400" b="1" dirty="0">
                <a:solidFill>
                  <a:srgbClr val="2C26A2"/>
                </a:solidFill>
              </a:rPr>
              <a:t>Enumerators</a:t>
            </a:r>
          </a:p>
          <a:p>
            <a:pPr lvl="2"/>
            <a:r>
              <a:rPr lang="en-GB" sz="2400" b="1" dirty="0"/>
              <a:t>…</a:t>
            </a:r>
            <a:endParaRPr lang="en-US" sz="2400" b="1" dirty="0"/>
          </a:p>
          <a:p>
            <a:endParaRPr lang="en-US" dirty="0">
              <a:solidFill>
                <a:srgbClr val="2C26A2"/>
              </a:solidFill>
            </a:endParaRPr>
          </a:p>
          <a:p>
            <a:endParaRPr lang="en-US" dirty="0"/>
          </a:p>
        </p:txBody>
      </p:sp>
    </p:spTree>
    <p:extLst>
      <p:ext uri="{BB962C8B-B14F-4D97-AF65-F5344CB8AC3E}">
        <p14:creationId xmlns:p14="http://schemas.microsoft.com/office/powerpoint/2010/main" val="337570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pPr lvl="0"/>
            <a:r>
              <a:rPr lang="en-GB" b="1" dirty="0">
                <a:solidFill>
                  <a:srgbClr val="2C26A2"/>
                </a:solidFill>
              </a:rPr>
              <a:t>Number of modules for each level of field staff can be developed</a:t>
            </a:r>
          </a:p>
          <a:p>
            <a:pPr lvl="1"/>
            <a:r>
              <a:rPr lang="en-GB" sz="2000" b="1" i="1" dirty="0">
                <a:solidFill>
                  <a:srgbClr val="2C26A2"/>
                </a:solidFill>
              </a:rPr>
              <a:t>Field staff management: </a:t>
            </a:r>
            <a:r>
              <a:rPr lang="en-GB" sz="2000" dirty="0">
                <a:solidFill>
                  <a:srgbClr val="2C26A2"/>
                </a:solidFill>
              </a:rPr>
              <a:t>through which the regional coordinator can identify enumerators and their immediate supervisors according to hierarchical structure. It should also provide information on the handheld devices - type and features - used by each member of the field staff</a:t>
            </a:r>
            <a:endParaRPr lang="en-US" sz="2000" dirty="0">
              <a:solidFill>
                <a:srgbClr val="2C26A2"/>
              </a:solidFill>
            </a:endParaRPr>
          </a:p>
          <a:p>
            <a:pPr lvl="1"/>
            <a:r>
              <a:rPr lang="en-GB" sz="2000" b="1" i="1" dirty="0">
                <a:solidFill>
                  <a:srgbClr val="2C26A2"/>
                </a:solidFill>
              </a:rPr>
              <a:t>Tasks distribution:</a:t>
            </a:r>
            <a:r>
              <a:rPr lang="en-GB" sz="2000" b="1" dirty="0">
                <a:solidFill>
                  <a:srgbClr val="2C26A2"/>
                </a:solidFill>
              </a:rPr>
              <a:t> </a:t>
            </a:r>
            <a:r>
              <a:rPr lang="en-GB" sz="2000" dirty="0">
                <a:solidFill>
                  <a:srgbClr val="2C26A2"/>
                </a:solidFill>
              </a:rPr>
              <a:t>through which the work is assigned from the regional coordinator to the local supervisors and then to the enumerators according to the various tasks assigned to them</a:t>
            </a:r>
            <a:endParaRPr lang="en-US" sz="2000" dirty="0">
              <a:solidFill>
                <a:srgbClr val="2C26A2"/>
              </a:solidFill>
            </a:endParaRPr>
          </a:p>
          <a:p>
            <a:pPr marL="0" indent="0">
              <a:buNone/>
            </a:pPr>
            <a:endParaRPr lang="en-US" dirty="0">
              <a:solidFill>
                <a:srgbClr val="2C26A2"/>
              </a:solidFill>
            </a:endParaRPr>
          </a:p>
          <a:p>
            <a:endParaRPr lang="en-US" dirty="0"/>
          </a:p>
        </p:txBody>
      </p:sp>
    </p:spTree>
    <p:extLst>
      <p:ext uri="{BB962C8B-B14F-4D97-AF65-F5344CB8AC3E}">
        <p14:creationId xmlns:p14="http://schemas.microsoft.com/office/powerpoint/2010/main" val="341910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pPr lvl="0"/>
            <a:r>
              <a:rPr lang="en-GB" sz="1800" b="1" dirty="0">
                <a:solidFill>
                  <a:srgbClr val="2C26A2"/>
                </a:solidFill>
              </a:rPr>
              <a:t>Number of modules for each level of field staff can be developed</a:t>
            </a:r>
          </a:p>
          <a:p>
            <a:pPr lvl="1"/>
            <a:r>
              <a:rPr lang="en-GB" sz="2000" b="1" i="1" dirty="0">
                <a:solidFill>
                  <a:srgbClr val="2C26A2"/>
                </a:solidFill>
              </a:rPr>
              <a:t>Data transmission:</a:t>
            </a:r>
            <a:r>
              <a:rPr lang="en-GB" sz="2000" b="1" dirty="0">
                <a:solidFill>
                  <a:srgbClr val="2C26A2"/>
                </a:solidFill>
              </a:rPr>
              <a:t> </a:t>
            </a:r>
            <a:r>
              <a:rPr lang="en-GB" sz="2000" dirty="0">
                <a:solidFill>
                  <a:srgbClr val="2C26A2"/>
                </a:solidFill>
              </a:rPr>
              <a:t>through this module, the authorized staff (usually coordinators and supervisors) can view data transmission between the handheld devices and the central database</a:t>
            </a:r>
            <a:endParaRPr lang="en-US" sz="2000" dirty="0">
              <a:solidFill>
                <a:srgbClr val="2C26A2"/>
              </a:solidFill>
            </a:endParaRPr>
          </a:p>
          <a:p>
            <a:pPr lvl="1"/>
            <a:r>
              <a:rPr lang="en-GB" sz="2000" b="1" i="1" dirty="0">
                <a:solidFill>
                  <a:srgbClr val="2C26A2"/>
                </a:solidFill>
              </a:rPr>
              <a:t>Work approval and review</a:t>
            </a:r>
            <a:r>
              <a:rPr lang="en-GB" sz="2000" b="1" dirty="0">
                <a:solidFill>
                  <a:srgbClr val="2C26A2"/>
                </a:solidFill>
              </a:rPr>
              <a:t>: </a:t>
            </a:r>
            <a:r>
              <a:rPr lang="en-GB" sz="2000" dirty="0">
                <a:solidFill>
                  <a:srgbClr val="2C26A2"/>
                </a:solidFill>
              </a:rPr>
              <a:t>this module is used to review and approve the work submitted by the enumerators. If the supervisor refuses to approve the work, then the work is returned to the enumerator to make any appropriate changes </a:t>
            </a:r>
          </a:p>
          <a:p>
            <a:pPr lvl="1"/>
            <a:r>
              <a:rPr lang="en-GB" sz="2000" b="1" i="1" dirty="0">
                <a:solidFill>
                  <a:srgbClr val="2C26A2"/>
                </a:solidFill>
              </a:rPr>
              <a:t>GPS tracking:</a:t>
            </a:r>
            <a:r>
              <a:rPr lang="en-GB" sz="2000" b="1" dirty="0">
                <a:solidFill>
                  <a:srgbClr val="2C26A2"/>
                </a:solidFill>
              </a:rPr>
              <a:t> </a:t>
            </a:r>
            <a:r>
              <a:rPr lang="en-GB" sz="2000" dirty="0">
                <a:solidFill>
                  <a:srgbClr val="2C26A2"/>
                </a:solidFill>
              </a:rPr>
              <a:t>this module allows the supervisors to monitor each enumerator’s progress in his/her area, tracking their daily movement</a:t>
            </a:r>
            <a:endParaRPr lang="en-US" sz="2000" dirty="0">
              <a:solidFill>
                <a:srgbClr val="2C26A2"/>
              </a:solidFill>
            </a:endParaRPr>
          </a:p>
          <a:p>
            <a:pPr marL="0" indent="0">
              <a:buNone/>
            </a:pPr>
            <a:endParaRPr lang="en-US" dirty="0">
              <a:solidFill>
                <a:srgbClr val="2C26A2"/>
              </a:solidFill>
            </a:endParaRPr>
          </a:p>
          <a:p>
            <a:endParaRPr lang="en-US" dirty="0"/>
          </a:p>
        </p:txBody>
      </p:sp>
    </p:spTree>
    <p:extLst>
      <p:ext uri="{BB962C8B-B14F-4D97-AF65-F5344CB8AC3E}">
        <p14:creationId xmlns:p14="http://schemas.microsoft.com/office/powerpoint/2010/main" val="5549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C589-E1FD-424E-A0F9-4214B3D0DD31}"/>
              </a:ext>
            </a:extLst>
          </p:cNvPr>
          <p:cNvSpPr>
            <a:spLocks noGrp="1"/>
          </p:cNvSpPr>
          <p:nvPr>
            <p:ph type="title"/>
          </p:nvPr>
        </p:nvSpPr>
        <p:spPr/>
        <p:txBody>
          <a:bodyPr/>
          <a:lstStyle/>
          <a:p>
            <a:endParaRPr lang="en-US"/>
          </a:p>
        </p:txBody>
      </p:sp>
      <p:pic>
        <p:nvPicPr>
          <p:cNvPr id="4" name="Imagem 2">
            <a:extLst>
              <a:ext uri="{FF2B5EF4-FFF2-40B4-BE49-F238E27FC236}">
                <a16:creationId xmlns:a16="http://schemas.microsoft.com/office/drawing/2014/main" id="{47F89736-969F-45AB-A059-0BE0E9705C8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1116" y="548680"/>
            <a:ext cx="5667067" cy="5616624"/>
          </a:xfrm>
          <a:prstGeom prst="rect">
            <a:avLst/>
          </a:prstGeom>
          <a:noFill/>
          <a:ln>
            <a:noFill/>
          </a:ln>
          <a:extLst/>
        </p:spPr>
      </p:pic>
      <p:sp>
        <p:nvSpPr>
          <p:cNvPr id="5" name="Rectangle 4">
            <a:extLst>
              <a:ext uri="{FF2B5EF4-FFF2-40B4-BE49-F238E27FC236}">
                <a16:creationId xmlns:a16="http://schemas.microsoft.com/office/drawing/2014/main" id="{6B923CCB-066D-4F9B-A3B1-2C1A940602E4}"/>
              </a:ext>
            </a:extLst>
          </p:cNvPr>
          <p:cNvSpPr/>
          <p:nvPr/>
        </p:nvSpPr>
        <p:spPr>
          <a:xfrm>
            <a:off x="6588224" y="1988840"/>
            <a:ext cx="2088232" cy="1200329"/>
          </a:xfrm>
          <a:prstGeom prst="rect">
            <a:avLst/>
          </a:prstGeom>
        </p:spPr>
        <p:txBody>
          <a:bodyPr wrap="square">
            <a:spAutoFit/>
          </a:bodyPr>
          <a:lstStyle/>
          <a:p>
            <a:r>
              <a:rPr lang="en-GB" b="1" dirty="0">
                <a:solidFill>
                  <a:srgbClr val="4472C4"/>
                </a:solidFill>
                <a:latin typeface="Cambria" panose="02040503050406030204" pitchFamily="18" charset="0"/>
                <a:ea typeface="SimSun" panose="02010600030101010101" pitchFamily="2" charset="-122"/>
                <a:cs typeface="Times New Roman" panose="02020603050405020304" pitchFamily="18" charset="0"/>
              </a:rPr>
              <a:t>A view of filling the questionnaire out of the EA, Brazil</a:t>
            </a:r>
            <a:endParaRPr lang="en-US" dirty="0"/>
          </a:p>
        </p:txBody>
      </p:sp>
    </p:spTree>
    <p:extLst>
      <p:ext uri="{BB962C8B-B14F-4D97-AF65-F5344CB8AC3E}">
        <p14:creationId xmlns:p14="http://schemas.microsoft.com/office/powerpoint/2010/main" val="396749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r>
              <a:rPr lang="en-GB" b="1" dirty="0">
                <a:solidFill>
                  <a:srgbClr val="2C26A2"/>
                </a:solidFill>
              </a:rPr>
              <a:t>Regional coordinator`s module</a:t>
            </a:r>
          </a:p>
          <a:p>
            <a:pPr lvl="1"/>
            <a:r>
              <a:rPr lang="en-GB" sz="2000" dirty="0">
                <a:solidFill>
                  <a:srgbClr val="2C26A2"/>
                </a:solidFill>
              </a:rPr>
              <a:t>Assigning the enumeration areas to the field supervisors and to ensure all EAs are covered by the field staff;</a:t>
            </a:r>
            <a:endParaRPr lang="en-US" sz="2000" dirty="0">
              <a:solidFill>
                <a:srgbClr val="2C26A2"/>
              </a:solidFill>
            </a:endParaRPr>
          </a:p>
          <a:p>
            <a:pPr lvl="1"/>
            <a:r>
              <a:rPr lang="en-GB" sz="2000" dirty="0">
                <a:solidFill>
                  <a:srgbClr val="2C26A2"/>
                </a:solidFill>
              </a:rPr>
              <a:t>Monitoring daily progress of the enumeration based on operational performance indicators and reports generated by the system;</a:t>
            </a:r>
            <a:endParaRPr lang="en-US" sz="2000" dirty="0">
              <a:solidFill>
                <a:srgbClr val="2C26A2"/>
              </a:solidFill>
            </a:endParaRPr>
          </a:p>
          <a:p>
            <a:pPr lvl="1"/>
            <a:r>
              <a:rPr lang="en-GB" sz="2000" dirty="0">
                <a:solidFill>
                  <a:srgbClr val="2C26A2"/>
                </a:solidFill>
              </a:rPr>
              <a:t>Monitoring the changes in the number of the enumerators and supervisors and electronic devices to ensure there are no problems that may affect the performance;</a:t>
            </a:r>
            <a:endParaRPr lang="en-US" sz="2000" dirty="0">
              <a:solidFill>
                <a:srgbClr val="2C26A2"/>
              </a:solidFill>
            </a:endParaRPr>
          </a:p>
          <a:p>
            <a:pPr lvl="1"/>
            <a:r>
              <a:rPr lang="en-GB" sz="2000" dirty="0">
                <a:solidFill>
                  <a:srgbClr val="2C26A2"/>
                </a:solidFill>
              </a:rPr>
              <a:t>Good communication with headquarters and field staff on urgent issues;</a:t>
            </a:r>
            <a:endParaRPr lang="en-US" sz="2000" dirty="0">
              <a:solidFill>
                <a:srgbClr val="2C26A2"/>
              </a:solidFill>
            </a:endParaRPr>
          </a:p>
          <a:p>
            <a:pPr lvl="1"/>
            <a:r>
              <a:rPr lang="en-GB" sz="2000" dirty="0">
                <a:solidFill>
                  <a:srgbClr val="2C26A2"/>
                </a:solidFill>
              </a:rPr>
              <a:t>Ensuring timely payments of the field staff;</a:t>
            </a:r>
            <a:endParaRPr lang="en-US" sz="2000" dirty="0">
              <a:solidFill>
                <a:srgbClr val="2C26A2"/>
              </a:solidFill>
            </a:endParaRPr>
          </a:p>
        </p:txBody>
      </p:sp>
    </p:spTree>
    <p:extLst>
      <p:ext uri="{BB962C8B-B14F-4D97-AF65-F5344CB8AC3E}">
        <p14:creationId xmlns:p14="http://schemas.microsoft.com/office/powerpoint/2010/main" val="108127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r>
              <a:rPr lang="en-GB" b="1" dirty="0">
                <a:solidFill>
                  <a:srgbClr val="2C26A2"/>
                </a:solidFill>
              </a:rPr>
              <a:t>IT support team module</a:t>
            </a:r>
          </a:p>
          <a:p>
            <a:pPr lvl="1"/>
            <a:r>
              <a:rPr lang="en-GB" sz="2000" dirty="0">
                <a:solidFill>
                  <a:srgbClr val="2C26A2"/>
                </a:solidFill>
              </a:rPr>
              <a:t>Providing handheld devices to field staff and follow up problems related to devices (broken, stolen, etc.) ;</a:t>
            </a:r>
            <a:endParaRPr lang="en-US" sz="2000" dirty="0">
              <a:solidFill>
                <a:srgbClr val="2C26A2"/>
              </a:solidFill>
            </a:endParaRPr>
          </a:p>
          <a:p>
            <a:pPr lvl="1"/>
            <a:r>
              <a:rPr lang="en-GB" sz="2000" dirty="0">
                <a:solidFill>
                  <a:srgbClr val="2C26A2"/>
                </a:solidFill>
              </a:rPr>
              <a:t>Monitor technical problems and provide the first line support in the field for resolving technical problems encountered by the enumerators/supervisors;</a:t>
            </a:r>
            <a:endParaRPr lang="en-US" sz="2000" dirty="0">
              <a:solidFill>
                <a:srgbClr val="2C26A2"/>
              </a:solidFill>
            </a:endParaRPr>
          </a:p>
          <a:p>
            <a:pPr lvl="1"/>
            <a:r>
              <a:rPr lang="en-GB" sz="2000" dirty="0">
                <a:solidFill>
                  <a:srgbClr val="2C26A2"/>
                </a:solidFill>
              </a:rPr>
              <a:t>Monitoring operational difficulties related to data transmission</a:t>
            </a:r>
          </a:p>
          <a:p>
            <a:pPr lvl="1"/>
            <a:r>
              <a:rPr lang="en-GB" sz="2000" dirty="0">
                <a:solidFill>
                  <a:srgbClr val="2C26A2"/>
                </a:solidFill>
              </a:rPr>
              <a:t>Communications with the headquarters and regional commissions  in case of emergency</a:t>
            </a:r>
          </a:p>
          <a:p>
            <a:pPr marL="471487" lvl="1" indent="0">
              <a:buNone/>
            </a:pPr>
            <a:endParaRPr lang="en-US" sz="2000" dirty="0">
              <a:solidFill>
                <a:srgbClr val="2C26A2"/>
              </a:solidFill>
            </a:endParaRPr>
          </a:p>
        </p:txBody>
      </p:sp>
    </p:spTree>
    <p:extLst>
      <p:ext uri="{BB962C8B-B14F-4D97-AF65-F5344CB8AC3E}">
        <p14:creationId xmlns:p14="http://schemas.microsoft.com/office/powerpoint/2010/main" val="346483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r>
              <a:rPr lang="en-GB" b="1" dirty="0">
                <a:solidFill>
                  <a:srgbClr val="2C26A2"/>
                </a:solidFill>
              </a:rPr>
              <a:t>Supervisor`s module</a:t>
            </a:r>
            <a:endParaRPr lang="en-US" b="1" dirty="0">
              <a:solidFill>
                <a:srgbClr val="2C26A2"/>
              </a:solidFill>
            </a:endParaRPr>
          </a:p>
          <a:p>
            <a:pPr lvl="1"/>
            <a:r>
              <a:rPr lang="en-GB" dirty="0">
                <a:solidFill>
                  <a:srgbClr val="2C26A2"/>
                </a:solidFill>
                <a:ea typeface="+mn-ea"/>
                <a:cs typeface="+mn-cs"/>
              </a:rPr>
              <a:t>Assigning the EAs to the enumerators and  ensure complete coverage with no overlapping or omission; </a:t>
            </a:r>
            <a:endParaRPr lang="en-US" dirty="0">
              <a:solidFill>
                <a:srgbClr val="2C26A2"/>
              </a:solidFill>
              <a:ea typeface="+mn-ea"/>
              <a:cs typeface="+mn-cs"/>
            </a:endParaRPr>
          </a:p>
          <a:p>
            <a:pPr lvl="1"/>
            <a:r>
              <a:rPr lang="en-GB" dirty="0">
                <a:solidFill>
                  <a:srgbClr val="2C26A2"/>
                </a:solidFill>
                <a:ea typeface="+mn-ea"/>
                <a:cs typeface="+mn-cs"/>
              </a:rPr>
              <a:t>Monitoring the daily progress of the enumeration in terms of the number of housing units visited and each enumerator`s assignments and their status;</a:t>
            </a:r>
            <a:endParaRPr lang="en-US" dirty="0">
              <a:solidFill>
                <a:srgbClr val="2C26A2"/>
              </a:solidFill>
              <a:ea typeface="+mn-ea"/>
              <a:cs typeface="+mn-cs"/>
            </a:endParaRPr>
          </a:p>
          <a:p>
            <a:pPr lvl="1"/>
            <a:r>
              <a:rPr lang="en-GB" dirty="0">
                <a:solidFill>
                  <a:srgbClr val="2C26A2"/>
                </a:solidFill>
                <a:ea typeface="+mn-ea"/>
                <a:cs typeface="+mn-cs"/>
              </a:rPr>
              <a:t>Approving or rejecting the completed questionnaires submitted by enumerators; </a:t>
            </a:r>
            <a:endParaRPr lang="en-US" dirty="0">
              <a:solidFill>
                <a:srgbClr val="2C26A2"/>
              </a:solidFill>
              <a:ea typeface="+mn-ea"/>
              <a:cs typeface="+mn-cs"/>
            </a:endParaRPr>
          </a:p>
          <a:p>
            <a:pPr lvl="1"/>
            <a:r>
              <a:rPr lang="en-GB" dirty="0">
                <a:solidFill>
                  <a:srgbClr val="2C26A2"/>
                </a:solidFill>
                <a:ea typeface="+mn-ea"/>
                <a:cs typeface="+mn-cs"/>
              </a:rPr>
              <a:t>Following-up non-response and refusals;</a:t>
            </a:r>
            <a:endParaRPr lang="en-US" dirty="0">
              <a:solidFill>
                <a:srgbClr val="2C26A2"/>
              </a:solidFill>
              <a:ea typeface="+mn-ea"/>
              <a:cs typeface="+mn-cs"/>
            </a:endParaRPr>
          </a:p>
          <a:p>
            <a:pPr lvl="1"/>
            <a:r>
              <a:rPr lang="en-GB" dirty="0">
                <a:solidFill>
                  <a:srgbClr val="2C26A2"/>
                </a:solidFill>
                <a:ea typeface="+mn-ea"/>
                <a:cs typeface="+mn-cs"/>
              </a:rPr>
              <a:t>Providing information for specific cases or situations or possible risks;</a:t>
            </a:r>
            <a:endParaRPr lang="en-US" dirty="0">
              <a:solidFill>
                <a:srgbClr val="2C26A2"/>
              </a:solidFill>
              <a:ea typeface="+mn-ea"/>
              <a:cs typeface="+mn-cs"/>
            </a:endParaRPr>
          </a:p>
          <a:p>
            <a:pPr lvl="1"/>
            <a:r>
              <a:rPr lang="en-GB" dirty="0">
                <a:solidFill>
                  <a:srgbClr val="2C26A2"/>
                </a:solidFill>
                <a:ea typeface="+mn-ea"/>
                <a:cs typeface="+mn-cs"/>
              </a:rPr>
              <a:t>Communicating with enumerators, other supervisors and coordinators at the local and central level;</a:t>
            </a:r>
            <a:endParaRPr lang="en-US" dirty="0">
              <a:solidFill>
                <a:srgbClr val="2C26A2"/>
              </a:solidFill>
              <a:ea typeface="+mn-ea"/>
              <a:cs typeface="+mn-cs"/>
            </a:endParaRPr>
          </a:p>
          <a:p>
            <a:pPr lvl="1"/>
            <a:r>
              <a:rPr lang="en-GB" dirty="0">
                <a:solidFill>
                  <a:srgbClr val="2C26A2"/>
                </a:solidFill>
                <a:ea typeface="+mn-ea"/>
                <a:cs typeface="+mn-cs"/>
              </a:rPr>
              <a:t>Displaying the entered data at aggregate and individual levels for checking purposes;</a:t>
            </a:r>
            <a:endParaRPr lang="en-US" dirty="0">
              <a:solidFill>
                <a:srgbClr val="2C26A2"/>
              </a:solidFill>
              <a:ea typeface="+mn-ea"/>
              <a:cs typeface="+mn-cs"/>
            </a:endParaRPr>
          </a:p>
          <a:p>
            <a:pPr lvl="1"/>
            <a:r>
              <a:rPr lang="en-GB" dirty="0">
                <a:solidFill>
                  <a:srgbClr val="2C26A2"/>
                </a:solidFill>
                <a:ea typeface="+mn-ea"/>
                <a:cs typeface="+mn-cs"/>
              </a:rPr>
              <a:t>Controlling/performing  data transmission to headquarters</a:t>
            </a:r>
            <a:endParaRPr lang="en-US" dirty="0">
              <a:solidFill>
                <a:srgbClr val="2C26A2"/>
              </a:solidFill>
              <a:ea typeface="+mn-ea"/>
              <a:cs typeface="+mn-cs"/>
            </a:endParaRPr>
          </a:p>
        </p:txBody>
      </p:sp>
    </p:spTree>
    <p:extLst>
      <p:ext uri="{BB962C8B-B14F-4D97-AF65-F5344CB8AC3E}">
        <p14:creationId xmlns:p14="http://schemas.microsoft.com/office/powerpoint/2010/main" val="356594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pPr lvl="0"/>
            <a:r>
              <a:rPr lang="en-GB" b="1" dirty="0">
                <a:solidFill>
                  <a:srgbClr val="2C26A2"/>
                </a:solidFill>
              </a:rPr>
              <a:t>Enumerator`s module</a:t>
            </a:r>
            <a:endParaRPr lang="en-US" b="1" dirty="0">
              <a:solidFill>
                <a:srgbClr val="2C26A2"/>
              </a:solidFill>
            </a:endParaRPr>
          </a:p>
          <a:p>
            <a:pPr lvl="1"/>
            <a:r>
              <a:rPr lang="en-GB" dirty="0">
                <a:solidFill>
                  <a:srgbClr val="2C26A2"/>
                </a:solidFill>
                <a:ea typeface="+mn-ea"/>
                <a:cs typeface="+mn-cs"/>
              </a:rPr>
              <a:t>Data transmission (?)</a:t>
            </a:r>
          </a:p>
          <a:p>
            <a:pPr lvl="1"/>
            <a:r>
              <a:rPr lang="en-GB" dirty="0">
                <a:solidFill>
                  <a:srgbClr val="2C26A2"/>
                </a:solidFill>
                <a:ea typeface="+mn-ea"/>
                <a:cs typeface="+mn-cs"/>
              </a:rPr>
              <a:t>Approved and rejected enumeration (and reason for rejection) </a:t>
            </a:r>
          </a:p>
          <a:p>
            <a:pPr lvl="1"/>
            <a:r>
              <a:rPr lang="en-GB" dirty="0">
                <a:solidFill>
                  <a:srgbClr val="2C26A2"/>
                </a:solidFill>
                <a:ea typeface="+mn-ea"/>
                <a:cs typeface="+mn-cs"/>
              </a:rPr>
              <a:t>Results of enumeration for each unit in EA</a:t>
            </a:r>
          </a:p>
          <a:p>
            <a:pPr lvl="2"/>
            <a:r>
              <a:rPr lang="en-GB" sz="1800" dirty="0">
                <a:solidFill>
                  <a:srgbClr val="2C26A2"/>
                </a:solidFill>
                <a:ea typeface="+mn-ea"/>
                <a:cs typeface="+mn-cs"/>
              </a:rPr>
              <a:t>Completed,</a:t>
            </a:r>
            <a:endParaRPr lang="en-US" sz="1800" dirty="0">
              <a:solidFill>
                <a:srgbClr val="2C26A2"/>
              </a:solidFill>
              <a:ea typeface="+mn-ea"/>
              <a:cs typeface="+mn-cs"/>
            </a:endParaRPr>
          </a:p>
          <a:p>
            <a:pPr lvl="2"/>
            <a:r>
              <a:rPr lang="en-GB" sz="1800" dirty="0">
                <a:solidFill>
                  <a:srgbClr val="2C26A2"/>
                </a:solidFill>
                <a:ea typeface="+mn-ea"/>
                <a:cs typeface="+mn-cs"/>
              </a:rPr>
              <a:t>Refused,</a:t>
            </a:r>
            <a:endParaRPr lang="en-US" sz="1800" dirty="0">
              <a:solidFill>
                <a:srgbClr val="2C26A2"/>
              </a:solidFill>
              <a:ea typeface="+mn-ea"/>
              <a:cs typeface="+mn-cs"/>
            </a:endParaRPr>
          </a:p>
          <a:p>
            <a:pPr lvl="2"/>
            <a:r>
              <a:rPr lang="en-GB" sz="1800" dirty="0">
                <a:solidFill>
                  <a:srgbClr val="2C26A2"/>
                </a:solidFill>
                <a:ea typeface="+mn-ea"/>
                <a:cs typeface="+mn-cs"/>
              </a:rPr>
              <a:t>No contact,</a:t>
            </a:r>
            <a:endParaRPr lang="en-US" sz="1800" dirty="0">
              <a:solidFill>
                <a:srgbClr val="2C26A2"/>
              </a:solidFill>
              <a:ea typeface="+mn-ea"/>
              <a:cs typeface="+mn-cs"/>
            </a:endParaRPr>
          </a:p>
          <a:p>
            <a:pPr lvl="2"/>
            <a:r>
              <a:rPr lang="en-GB" sz="1800" dirty="0">
                <a:solidFill>
                  <a:srgbClr val="2C26A2"/>
                </a:solidFill>
                <a:ea typeface="+mn-ea"/>
                <a:cs typeface="+mn-cs"/>
              </a:rPr>
              <a:t>Interview rescheduled (including information on reason and appointment time/date),</a:t>
            </a:r>
            <a:endParaRPr lang="en-US" sz="1800" dirty="0">
              <a:solidFill>
                <a:srgbClr val="2C26A2"/>
              </a:solidFill>
              <a:ea typeface="+mn-ea"/>
              <a:cs typeface="+mn-cs"/>
            </a:endParaRPr>
          </a:p>
          <a:p>
            <a:pPr lvl="2"/>
            <a:r>
              <a:rPr lang="en-GB" sz="1800" dirty="0">
                <a:solidFill>
                  <a:srgbClr val="2C26A2"/>
                </a:solidFill>
                <a:ea typeface="+mn-ea"/>
                <a:cs typeface="+mn-cs"/>
              </a:rPr>
              <a:t>Vacant dwelling,</a:t>
            </a:r>
            <a:endParaRPr lang="en-US" sz="1800" dirty="0">
              <a:solidFill>
                <a:srgbClr val="2C26A2"/>
              </a:solidFill>
              <a:ea typeface="+mn-ea"/>
              <a:cs typeface="+mn-cs"/>
            </a:endParaRPr>
          </a:p>
          <a:p>
            <a:pPr lvl="2"/>
            <a:r>
              <a:rPr lang="en-GB" sz="1800" dirty="0">
                <a:solidFill>
                  <a:srgbClr val="2C26A2"/>
                </a:solidFill>
                <a:ea typeface="+mn-ea"/>
                <a:cs typeface="+mn-cs"/>
              </a:rPr>
              <a:t>Addresses/buildings not used for residential purposes</a:t>
            </a:r>
            <a:endParaRPr lang="en-US" sz="1800" dirty="0">
              <a:solidFill>
                <a:srgbClr val="2C26A2"/>
              </a:solidFill>
              <a:ea typeface="+mn-ea"/>
              <a:cs typeface="+mn-cs"/>
            </a:endParaRPr>
          </a:p>
          <a:p>
            <a:pPr lvl="2"/>
            <a:r>
              <a:rPr lang="en-GB" sz="1800" dirty="0">
                <a:solidFill>
                  <a:srgbClr val="2C26A2"/>
                </a:solidFill>
                <a:ea typeface="+mn-ea"/>
                <a:cs typeface="+mn-cs"/>
              </a:rPr>
              <a:t>Other explanation </a:t>
            </a:r>
            <a:endParaRPr lang="en-US" sz="1800" dirty="0">
              <a:solidFill>
                <a:srgbClr val="2C26A2"/>
              </a:solidFill>
              <a:ea typeface="+mn-ea"/>
              <a:cs typeface="+mn-cs"/>
            </a:endParaRPr>
          </a:p>
          <a:p>
            <a:pPr lvl="1"/>
            <a:endParaRPr lang="en-US" dirty="0">
              <a:solidFill>
                <a:srgbClr val="2C26A2"/>
              </a:solidFill>
              <a:ea typeface="+mn-ea"/>
              <a:cs typeface="+mn-cs"/>
            </a:endParaRPr>
          </a:p>
        </p:txBody>
      </p:sp>
    </p:spTree>
    <p:extLst>
      <p:ext uri="{BB962C8B-B14F-4D97-AF65-F5344CB8AC3E}">
        <p14:creationId xmlns:p14="http://schemas.microsoft.com/office/powerpoint/2010/main" val="140358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4EFB-CBC7-4C42-952D-1520322AE614}"/>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34FA6E64-E252-4F09-888C-2AF43A8DEDB6}"/>
              </a:ext>
            </a:extLst>
          </p:cNvPr>
          <p:cNvSpPr>
            <a:spLocks noGrp="1"/>
          </p:cNvSpPr>
          <p:nvPr>
            <p:ph idx="1"/>
          </p:nvPr>
        </p:nvSpPr>
        <p:spPr/>
        <p:txBody>
          <a:bodyPr/>
          <a:lstStyle/>
          <a:p>
            <a:r>
              <a:rPr lang="en-GB" dirty="0">
                <a:solidFill>
                  <a:srgbClr val="2C26A2"/>
                </a:solidFill>
              </a:rPr>
              <a:t>This system is fundamental for identifying problems and taking appropriate actions</a:t>
            </a:r>
            <a:endParaRPr lang="en-US" dirty="0">
              <a:solidFill>
                <a:srgbClr val="2C26A2"/>
              </a:solidFill>
            </a:endParaRPr>
          </a:p>
          <a:p>
            <a:r>
              <a:rPr lang="en-GB" b="1" dirty="0">
                <a:solidFill>
                  <a:srgbClr val="2C26A2"/>
                </a:solidFill>
              </a:rPr>
              <a:t>Tools for operation control  </a:t>
            </a:r>
            <a:endParaRPr lang="en-US" dirty="0">
              <a:solidFill>
                <a:srgbClr val="2C26A2"/>
              </a:solidFill>
            </a:endParaRPr>
          </a:p>
          <a:p>
            <a:pPr lvl="1"/>
            <a:r>
              <a:rPr lang="en-US" sz="2000" dirty="0">
                <a:solidFill>
                  <a:srgbClr val="2C26A2"/>
                </a:solidFill>
              </a:rPr>
              <a:t>Performance indicators</a:t>
            </a:r>
          </a:p>
          <a:p>
            <a:pPr lvl="1"/>
            <a:r>
              <a:rPr lang="en-GB" sz="2000" dirty="0">
                <a:solidFill>
                  <a:srgbClr val="2C26A2"/>
                </a:solidFill>
              </a:rPr>
              <a:t>Alerts for identifying potential risks </a:t>
            </a:r>
            <a:endParaRPr lang="en-US" sz="2000" dirty="0">
              <a:solidFill>
                <a:srgbClr val="2C26A2"/>
              </a:solidFill>
            </a:endParaRPr>
          </a:p>
          <a:p>
            <a:pPr lvl="1"/>
            <a:r>
              <a:rPr lang="en-GB" sz="2000" dirty="0">
                <a:solidFill>
                  <a:srgbClr val="2C26A2"/>
                </a:solidFill>
              </a:rPr>
              <a:t>Geospatial information for monitoring </a:t>
            </a:r>
            <a:endParaRPr lang="en-US" sz="2000" dirty="0">
              <a:solidFill>
                <a:srgbClr val="2C26A2"/>
              </a:solidFill>
            </a:endParaRPr>
          </a:p>
          <a:p>
            <a:pPr lvl="1"/>
            <a:r>
              <a:rPr lang="en-GB" sz="2000" dirty="0">
                <a:solidFill>
                  <a:srgbClr val="2C26A2"/>
                </a:solidFill>
              </a:rPr>
              <a:t>Geo-tracking tool</a:t>
            </a:r>
            <a:endParaRPr lang="en-US" sz="2000" dirty="0">
              <a:solidFill>
                <a:srgbClr val="2C26A2"/>
              </a:solidFill>
            </a:endParaRPr>
          </a:p>
          <a:p>
            <a:pPr lvl="1"/>
            <a:endParaRPr lang="en-US" dirty="0"/>
          </a:p>
        </p:txBody>
      </p:sp>
    </p:spTree>
    <p:extLst>
      <p:ext uri="{BB962C8B-B14F-4D97-AF65-F5344CB8AC3E}">
        <p14:creationId xmlns:p14="http://schemas.microsoft.com/office/powerpoint/2010/main" val="440774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4EFB-CBC7-4C42-952D-1520322AE614}"/>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34FA6E64-E252-4F09-888C-2AF43A8DEDB6}"/>
              </a:ext>
            </a:extLst>
          </p:cNvPr>
          <p:cNvSpPr>
            <a:spLocks noGrp="1"/>
          </p:cNvSpPr>
          <p:nvPr>
            <p:ph idx="1"/>
          </p:nvPr>
        </p:nvSpPr>
        <p:spPr>
          <a:xfrm>
            <a:off x="566738" y="1752600"/>
            <a:ext cx="8253734" cy="3048000"/>
          </a:xfrm>
        </p:spPr>
        <p:txBody>
          <a:bodyPr/>
          <a:lstStyle/>
          <a:p>
            <a:r>
              <a:rPr lang="en-US" b="1" dirty="0">
                <a:solidFill>
                  <a:srgbClr val="2C26A2"/>
                </a:solidFill>
              </a:rPr>
              <a:t>Performance indicators</a:t>
            </a:r>
          </a:p>
          <a:p>
            <a:pPr lvl="2">
              <a:buFont typeface="Wingdings" panose="05000000000000000000" pitchFamily="2" charset="2"/>
              <a:buChar char="Ø"/>
            </a:pPr>
            <a:r>
              <a:rPr lang="en-US" sz="1800" dirty="0">
                <a:solidFill>
                  <a:srgbClr val="2C26A2"/>
                </a:solidFill>
              </a:rPr>
              <a:t>Key indicators</a:t>
            </a:r>
          </a:p>
          <a:p>
            <a:pPr lvl="3">
              <a:buFont typeface="Arial" panose="020B0604020202020204" pitchFamily="34" charset="0"/>
              <a:buChar char="•"/>
            </a:pPr>
            <a:r>
              <a:rPr lang="en-US" sz="1800" dirty="0">
                <a:solidFill>
                  <a:srgbClr val="2C26A2"/>
                </a:solidFill>
              </a:rPr>
              <a:t>Status of enumeration –Completed, Refused,  Interview re-scheduled, No contact, Non-residential, Vacant, etc.</a:t>
            </a:r>
          </a:p>
          <a:p>
            <a:pPr lvl="3">
              <a:buFont typeface="Arial" panose="020B0604020202020204" pitchFamily="34" charset="0"/>
              <a:buChar char="•"/>
            </a:pPr>
            <a:r>
              <a:rPr lang="en-US" sz="1800" dirty="0">
                <a:solidFill>
                  <a:srgbClr val="2C26A2"/>
                </a:solidFill>
              </a:rPr>
              <a:t>Enumerated population by sex, age</a:t>
            </a:r>
          </a:p>
          <a:p>
            <a:pPr lvl="3">
              <a:buFont typeface="Arial" panose="020B0604020202020204" pitchFamily="34" charset="0"/>
              <a:buChar char="•"/>
            </a:pPr>
            <a:r>
              <a:rPr lang="en-US" sz="1800" dirty="0">
                <a:solidFill>
                  <a:srgbClr val="2C26A2"/>
                </a:solidFill>
              </a:rPr>
              <a:t>Average number of population/housing unit per day</a:t>
            </a:r>
          </a:p>
          <a:p>
            <a:pPr lvl="3">
              <a:buFont typeface="Arial" panose="020B0604020202020204" pitchFamily="34" charset="0"/>
              <a:buChar char="•"/>
            </a:pPr>
            <a:r>
              <a:rPr lang="en-US" sz="1800" dirty="0">
                <a:solidFill>
                  <a:srgbClr val="2C26A2"/>
                </a:solidFill>
              </a:rPr>
              <a:t>Number of data transmissions per day by geographical area</a:t>
            </a:r>
          </a:p>
          <a:p>
            <a:pPr lvl="3">
              <a:buFont typeface="Arial" panose="020B0604020202020204" pitchFamily="34" charset="0"/>
              <a:buChar char="•"/>
            </a:pPr>
            <a:r>
              <a:rPr lang="en-US" sz="1800" dirty="0">
                <a:solidFill>
                  <a:srgbClr val="2C26A2"/>
                </a:solidFill>
              </a:rPr>
              <a:t>Number and percentage of devices that have to be renewed  (CAPI)</a:t>
            </a:r>
          </a:p>
          <a:p>
            <a:pPr lvl="3">
              <a:buFont typeface="Arial" panose="020B0604020202020204" pitchFamily="34" charset="0"/>
              <a:buChar char="•"/>
            </a:pPr>
            <a:r>
              <a:rPr lang="en-US" sz="1800" dirty="0">
                <a:solidFill>
                  <a:srgbClr val="2C26A2"/>
                </a:solidFill>
              </a:rPr>
              <a:t>Counts of submitted completed questionnaire/incomplete questionnaires</a:t>
            </a:r>
          </a:p>
          <a:p>
            <a:pPr lvl="3">
              <a:buFont typeface="Arial" panose="020B0604020202020204" pitchFamily="34" charset="0"/>
              <a:buChar char="•"/>
            </a:pPr>
            <a:r>
              <a:rPr lang="en-US" sz="1800" dirty="0">
                <a:solidFill>
                  <a:srgbClr val="2C26A2"/>
                </a:solidFill>
              </a:rPr>
              <a:t>Comparisons between actual return and planned returns</a:t>
            </a:r>
          </a:p>
          <a:p>
            <a:pPr lvl="3">
              <a:buFont typeface="Arial" panose="020B0604020202020204" pitchFamily="34" charset="0"/>
              <a:buChar char="•"/>
            </a:pPr>
            <a:r>
              <a:rPr lang="en-US" sz="1800" dirty="0">
                <a:solidFill>
                  <a:srgbClr val="2C26A2"/>
                </a:solidFill>
              </a:rPr>
              <a:t>Housing units enumerated by mode of data collection for  timely monitoring non-response</a:t>
            </a:r>
          </a:p>
          <a:p>
            <a:pPr lvl="1"/>
            <a:endParaRPr lang="en-US" dirty="0"/>
          </a:p>
        </p:txBody>
      </p:sp>
    </p:spTree>
    <p:extLst>
      <p:ext uri="{BB962C8B-B14F-4D97-AF65-F5344CB8AC3E}">
        <p14:creationId xmlns:p14="http://schemas.microsoft.com/office/powerpoint/2010/main" val="338753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B1C4-8661-4E2A-BEEA-ABA589F69703}"/>
              </a:ext>
            </a:extLst>
          </p:cNvPr>
          <p:cNvSpPr>
            <a:spLocks noGrp="1"/>
          </p:cNvSpPr>
          <p:nvPr>
            <p:ph type="title"/>
          </p:nvPr>
        </p:nvSpPr>
        <p:spPr/>
        <p:txBody>
          <a:bodyPr/>
          <a:lstStyle/>
          <a:p>
            <a:r>
              <a:rPr lang="en-US" dirty="0"/>
              <a:t>Management and Monitoring Systems</a:t>
            </a:r>
          </a:p>
        </p:txBody>
      </p:sp>
      <p:sp>
        <p:nvSpPr>
          <p:cNvPr id="3" name="Content Placeholder 2">
            <a:extLst>
              <a:ext uri="{FF2B5EF4-FFF2-40B4-BE49-F238E27FC236}">
                <a16:creationId xmlns:a16="http://schemas.microsoft.com/office/drawing/2014/main" id="{BBB14AB5-6C4A-45F3-B0F0-19FF5F21A4EA}"/>
              </a:ext>
            </a:extLst>
          </p:cNvPr>
          <p:cNvSpPr>
            <a:spLocks noGrp="1"/>
          </p:cNvSpPr>
          <p:nvPr>
            <p:ph idx="1"/>
          </p:nvPr>
        </p:nvSpPr>
        <p:spPr>
          <a:xfrm>
            <a:off x="574674" y="1752600"/>
            <a:ext cx="7993063" cy="4268688"/>
          </a:xfrm>
        </p:spPr>
        <p:txBody>
          <a:bodyPr/>
          <a:lstStyle/>
          <a:p>
            <a:r>
              <a:rPr lang="en-GB" sz="2400" dirty="0">
                <a:solidFill>
                  <a:srgbClr val="2C26A2"/>
                </a:solidFill>
              </a:rPr>
              <a:t>Establish </a:t>
            </a:r>
            <a:r>
              <a:rPr lang="en-GB" sz="2400" u="sng" dirty="0">
                <a:solidFill>
                  <a:srgbClr val="2C26A2"/>
                </a:solidFill>
              </a:rPr>
              <a:t>a centralized system </a:t>
            </a:r>
            <a:r>
              <a:rPr lang="en-GB" sz="2400" dirty="0">
                <a:solidFill>
                  <a:srgbClr val="2C26A2"/>
                </a:solidFill>
              </a:rPr>
              <a:t>for an effective management, monitoring and controlling operational activities;</a:t>
            </a:r>
          </a:p>
          <a:p>
            <a:pPr lvl="1"/>
            <a:r>
              <a:rPr lang="en-GB" sz="2200" dirty="0">
                <a:solidFill>
                  <a:srgbClr val="2C26A2"/>
                </a:solidFill>
              </a:rPr>
              <a:t>On-site monitoring and tracking the risks and making right decisions</a:t>
            </a:r>
          </a:p>
          <a:p>
            <a:pPr lvl="1"/>
            <a:r>
              <a:rPr lang="en-GB" sz="2200" dirty="0">
                <a:solidFill>
                  <a:srgbClr val="2C26A2"/>
                </a:solidFill>
              </a:rPr>
              <a:t>Integrated systems with field operations and should be </a:t>
            </a:r>
            <a:r>
              <a:rPr lang="en-GB" sz="2200" u="sng" dirty="0">
                <a:solidFill>
                  <a:srgbClr val="2C26A2"/>
                </a:solidFill>
              </a:rPr>
              <a:t>available to different level of field staff/managers</a:t>
            </a:r>
            <a:endParaRPr lang="en-US" sz="2200" u="sng" dirty="0">
              <a:solidFill>
                <a:srgbClr val="2C26A2"/>
              </a:solidFill>
            </a:endParaRPr>
          </a:p>
        </p:txBody>
      </p:sp>
    </p:spTree>
    <p:extLst>
      <p:ext uri="{BB962C8B-B14F-4D97-AF65-F5344CB8AC3E}">
        <p14:creationId xmlns:p14="http://schemas.microsoft.com/office/powerpoint/2010/main" val="359712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4EFB-CBC7-4C42-952D-1520322AE614}"/>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34FA6E64-E252-4F09-888C-2AF43A8DEDB6}"/>
              </a:ext>
            </a:extLst>
          </p:cNvPr>
          <p:cNvSpPr>
            <a:spLocks noGrp="1"/>
          </p:cNvSpPr>
          <p:nvPr>
            <p:ph idx="1"/>
          </p:nvPr>
        </p:nvSpPr>
        <p:spPr/>
        <p:txBody>
          <a:bodyPr/>
          <a:lstStyle/>
          <a:p>
            <a:r>
              <a:rPr lang="en-GB" b="1" dirty="0">
                <a:solidFill>
                  <a:srgbClr val="2C26A2"/>
                </a:solidFill>
              </a:rPr>
              <a:t>Alerts for identifying potential risks </a:t>
            </a:r>
            <a:endParaRPr lang="en-US" dirty="0">
              <a:solidFill>
                <a:srgbClr val="2C26A2"/>
              </a:solidFill>
            </a:endParaRPr>
          </a:p>
          <a:p>
            <a:pPr lvl="1"/>
            <a:r>
              <a:rPr lang="en-GB" sz="2000" dirty="0">
                <a:solidFill>
                  <a:srgbClr val="2C26A2"/>
                </a:solidFill>
              </a:rPr>
              <a:t>Other information that can be potentially useful in monitoring the field enumeration is what might be termed ‘supervision alerts’, created from a comparison of data actually collected during the enumeration with what might be expected, such as: </a:t>
            </a:r>
            <a:endParaRPr lang="en-US" sz="2000" dirty="0">
              <a:solidFill>
                <a:srgbClr val="2C26A2"/>
              </a:solidFill>
            </a:endParaRPr>
          </a:p>
          <a:p>
            <a:pPr lvl="2"/>
            <a:r>
              <a:rPr lang="en-GB" sz="2000" dirty="0">
                <a:solidFill>
                  <a:srgbClr val="2C26A2"/>
                </a:solidFill>
              </a:rPr>
              <a:t>Population count below/above expected</a:t>
            </a:r>
            <a:endParaRPr lang="en-US" sz="2000" dirty="0">
              <a:solidFill>
                <a:srgbClr val="2C26A2"/>
              </a:solidFill>
            </a:endParaRPr>
          </a:p>
          <a:p>
            <a:pPr lvl="2"/>
            <a:r>
              <a:rPr lang="en-GB" sz="2000" dirty="0">
                <a:solidFill>
                  <a:srgbClr val="2C26A2"/>
                </a:solidFill>
              </a:rPr>
              <a:t>Male population proportion below/above expected</a:t>
            </a:r>
            <a:endParaRPr lang="en-US" sz="2000" dirty="0">
              <a:solidFill>
                <a:srgbClr val="2C26A2"/>
              </a:solidFill>
            </a:endParaRPr>
          </a:p>
          <a:p>
            <a:pPr lvl="2"/>
            <a:r>
              <a:rPr lang="en-GB" sz="2000" dirty="0">
                <a:solidFill>
                  <a:srgbClr val="2C26A2"/>
                </a:solidFill>
              </a:rPr>
              <a:t>Proportion of population under X years and above Y below/above expected</a:t>
            </a:r>
            <a:endParaRPr lang="en-US" sz="2000" dirty="0">
              <a:solidFill>
                <a:srgbClr val="2C26A2"/>
              </a:solidFill>
            </a:endParaRPr>
          </a:p>
          <a:p>
            <a:pPr lvl="2"/>
            <a:r>
              <a:rPr lang="en-GB" sz="2000" dirty="0">
                <a:solidFill>
                  <a:srgbClr val="2C26A2"/>
                </a:solidFill>
              </a:rPr>
              <a:t>Housing units count below/above expected</a:t>
            </a:r>
            <a:endParaRPr lang="en-US" sz="2000" dirty="0">
              <a:solidFill>
                <a:srgbClr val="2C26A2"/>
              </a:solidFill>
            </a:endParaRPr>
          </a:p>
        </p:txBody>
      </p:sp>
    </p:spTree>
    <p:extLst>
      <p:ext uri="{BB962C8B-B14F-4D97-AF65-F5344CB8AC3E}">
        <p14:creationId xmlns:p14="http://schemas.microsoft.com/office/powerpoint/2010/main" val="107047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4EFB-CBC7-4C42-952D-1520322AE614}"/>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34FA6E64-E252-4F09-888C-2AF43A8DEDB6}"/>
              </a:ext>
            </a:extLst>
          </p:cNvPr>
          <p:cNvSpPr>
            <a:spLocks noGrp="1"/>
          </p:cNvSpPr>
          <p:nvPr>
            <p:ph idx="1"/>
          </p:nvPr>
        </p:nvSpPr>
        <p:spPr/>
        <p:txBody>
          <a:bodyPr/>
          <a:lstStyle/>
          <a:p>
            <a:pPr lvl="0"/>
            <a:r>
              <a:rPr lang="en-GB" b="1" dirty="0">
                <a:solidFill>
                  <a:srgbClr val="2C26A2"/>
                </a:solidFill>
              </a:rPr>
              <a:t>Geospatial information for monitoring  </a:t>
            </a:r>
            <a:endParaRPr lang="en-US" dirty="0">
              <a:solidFill>
                <a:srgbClr val="2C26A2"/>
              </a:solidFill>
            </a:endParaRPr>
          </a:p>
          <a:p>
            <a:pPr lvl="1"/>
            <a:r>
              <a:rPr lang="en-GB" dirty="0">
                <a:solidFill>
                  <a:srgbClr val="2C26A2"/>
                </a:solidFill>
              </a:rPr>
              <a:t>It is suggested that advantage should be taken of GIS tools for presenting data collected for monitoring the field enumeration. In particular, the data on performance indicators and alerts can be integrated with GIS that make it easier to recognise problematic geographic areas and to get a better view of regional performance.   </a:t>
            </a:r>
            <a:endParaRPr lang="en-US" dirty="0">
              <a:solidFill>
                <a:srgbClr val="2C26A2"/>
              </a:solidFill>
            </a:endParaRPr>
          </a:p>
          <a:p>
            <a:endParaRPr lang="en-US" dirty="0">
              <a:solidFill>
                <a:srgbClr val="2C26A2"/>
              </a:solidFill>
            </a:endParaRPr>
          </a:p>
          <a:p>
            <a:pPr lvl="0"/>
            <a:r>
              <a:rPr lang="en-GB" b="1" dirty="0">
                <a:solidFill>
                  <a:srgbClr val="2C26A2"/>
                </a:solidFill>
              </a:rPr>
              <a:t>Geo-tracking tool</a:t>
            </a:r>
            <a:endParaRPr lang="en-US" dirty="0">
              <a:solidFill>
                <a:srgbClr val="2C26A2"/>
              </a:solidFill>
            </a:endParaRPr>
          </a:p>
          <a:p>
            <a:pPr lvl="1"/>
            <a:r>
              <a:rPr lang="en-GB" dirty="0">
                <a:solidFill>
                  <a:srgbClr val="2C26A2"/>
                </a:solidFill>
              </a:rPr>
              <a:t>The MIS could make use of geo-referenced information on the location where the enumerator has started an interview (captured by the device’s GPS), thus identifying possible enumerator fraud attempts</a:t>
            </a:r>
            <a:endParaRPr lang="en-US" dirty="0"/>
          </a:p>
          <a:p>
            <a:pPr lvl="2"/>
            <a:endParaRPr lang="en-US" sz="2000" dirty="0">
              <a:solidFill>
                <a:srgbClr val="2C26A2"/>
              </a:solidFill>
            </a:endParaRPr>
          </a:p>
        </p:txBody>
      </p:sp>
    </p:spTree>
    <p:extLst>
      <p:ext uri="{BB962C8B-B14F-4D97-AF65-F5344CB8AC3E}">
        <p14:creationId xmlns:p14="http://schemas.microsoft.com/office/powerpoint/2010/main" val="2407200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1C6E-B012-4F28-8246-774091CD37F8}"/>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A3FEAC89-86A6-40AB-8741-9033325E9BCA}"/>
              </a:ext>
            </a:extLst>
          </p:cNvPr>
          <p:cNvSpPr>
            <a:spLocks noGrp="1"/>
          </p:cNvSpPr>
          <p:nvPr>
            <p:ph idx="1"/>
          </p:nvPr>
        </p:nvSpPr>
        <p:spPr/>
        <p:txBody>
          <a:bodyPr/>
          <a:lstStyle/>
          <a:p>
            <a:pPr lvl="0"/>
            <a:r>
              <a:rPr lang="en-GB" b="1" dirty="0">
                <a:solidFill>
                  <a:srgbClr val="2C26A2"/>
                </a:solidFill>
              </a:rPr>
              <a:t>Centrally managed sub-systems for operational control</a:t>
            </a:r>
            <a:endParaRPr lang="en-US" dirty="0">
              <a:solidFill>
                <a:srgbClr val="2C26A2"/>
              </a:solidFill>
            </a:endParaRPr>
          </a:p>
          <a:p>
            <a:pPr lvl="1"/>
            <a:r>
              <a:rPr lang="en-GB" b="1" dirty="0">
                <a:solidFill>
                  <a:srgbClr val="2C26A2"/>
                </a:solidFill>
              </a:rPr>
              <a:t>Field Management and Control System: </a:t>
            </a:r>
            <a:r>
              <a:rPr lang="en-GB" dirty="0">
                <a:solidFill>
                  <a:srgbClr val="2C26A2"/>
                </a:solidFill>
              </a:rPr>
              <a:t>This system enables the fieldwork administration and the headquarters administration to review the data at both levels (individual and aggregate) </a:t>
            </a:r>
          </a:p>
          <a:p>
            <a:pPr lvl="2"/>
            <a:r>
              <a:rPr lang="en-GB" sz="1800" dirty="0">
                <a:solidFill>
                  <a:srgbClr val="2C26A2"/>
                </a:solidFill>
              </a:rPr>
              <a:t>It provides reports on productivity and performance indicators through tables, charts and electronic maps. This system may also provide interactive reports to keep regional coordinators/supervisors and headquarters informed about problematic areas. </a:t>
            </a:r>
            <a:endParaRPr lang="en-US" sz="1800" dirty="0">
              <a:solidFill>
                <a:srgbClr val="2C26A2"/>
              </a:solidFill>
            </a:endParaRPr>
          </a:p>
          <a:p>
            <a:pPr lvl="1"/>
            <a:r>
              <a:rPr lang="en-GB" b="1" dirty="0">
                <a:solidFill>
                  <a:srgbClr val="2C26A2"/>
                </a:solidFill>
              </a:rPr>
              <a:t>Call </a:t>
            </a:r>
            <a:r>
              <a:rPr lang="en-GB" b="1" dirty="0" err="1">
                <a:solidFill>
                  <a:srgbClr val="2C26A2"/>
                </a:solidFill>
              </a:rPr>
              <a:t>Center</a:t>
            </a:r>
            <a:r>
              <a:rPr lang="en-GB" b="1" dirty="0">
                <a:solidFill>
                  <a:srgbClr val="2C26A2"/>
                </a:solidFill>
              </a:rPr>
              <a:t> System: </a:t>
            </a:r>
            <a:r>
              <a:rPr lang="en-GB" dirty="0">
                <a:solidFill>
                  <a:srgbClr val="2C26A2"/>
                </a:solidFill>
              </a:rPr>
              <a:t>This system can be used for monitoring data quality control by re-calling a sample of households whose data were collected during the census to verify the validity of the data entered, and can be used also to collect the incomplete data for some households</a:t>
            </a:r>
            <a:endParaRPr lang="en-US" dirty="0">
              <a:solidFill>
                <a:srgbClr val="2C26A2"/>
              </a:solidFill>
            </a:endParaRPr>
          </a:p>
          <a:p>
            <a:endParaRPr lang="en-US" dirty="0"/>
          </a:p>
        </p:txBody>
      </p:sp>
    </p:spTree>
    <p:extLst>
      <p:ext uri="{BB962C8B-B14F-4D97-AF65-F5344CB8AC3E}">
        <p14:creationId xmlns:p14="http://schemas.microsoft.com/office/powerpoint/2010/main" val="3840853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1C6E-B012-4F28-8246-774091CD37F8}"/>
              </a:ext>
            </a:extLst>
          </p:cNvPr>
          <p:cNvSpPr>
            <a:spLocks noGrp="1"/>
          </p:cNvSpPr>
          <p:nvPr>
            <p:ph type="title"/>
          </p:nvPr>
        </p:nvSpPr>
        <p:spPr/>
        <p:txBody>
          <a:bodyPr/>
          <a:lstStyle/>
          <a:p>
            <a:r>
              <a:rPr lang="en-GB" dirty="0"/>
              <a:t>2017 Census </a:t>
            </a:r>
            <a:r>
              <a:rPr lang="en-GB"/>
              <a:t>of Palestine</a:t>
            </a:r>
            <a:endParaRPr lang="en-US" dirty="0"/>
          </a:p>
        </p:txBody>
      </p:sp>
      <p:graphicFrame>
        <p:nvGraphicFramePr>
          <p:cNvPr id="4" name="Table 3">
            <a:extLst>
              <a:ext uri="{FF2B5EF4-FFF2-40B4-BE49-F238E27FC236}">
                <a16:creationId xmlns:a16="http://schemas.microsoft.com/office/drawing/2014/main" id="{F89AE6C9-77EC-4B04-AE92-EB3A54B2E7FD}"/>
              </a:ext>
            </a:extLst>
          </p:cNvPr>
          <p:cNvGraphicFramePr>
            <a:graphicFrameLocks noGrp="1"/>
          </p:cNvGraphicFramePr>
          <p:nvPr/>
        </p:nvGraphicFramePr>
        <p:xfrm>
          <a:off x="1704658" y="3180207"/>
          <a:ext cx="5725160" cy="192786"/>
        </p:xfrm>
        <a:graphic>
          <a:graphicData uri="http://schemas.openxmlformats.org/drawingml/2006/table">
            <a:tbl>
              <a:tblPr firstRow="1" firstCol="1" bandRow="1">
                <a:tableStyleId>{5C22544A-7EE6-4342-B048-85BDC9FD1C3A}</a:tableStyleId>
              </a:tblPr>
              <a:tblGrid>
                <a:gridCol w="5725160">
                  <a:extLst>
                    <a:ext uri="{9D8B030D-6E8A-4147-A177-3AD203B41FA5}">
                      <a16:colId xmlns:a16="http://schemas.microsoft.com/office/drawing/2014/main" val="3122692804"/>
                    </a:ext>
                  </a:extLst>
                </a:gridCol>
              </a:tblGrid>
              <a:tr h="0">
                <a:tc>
                  <a:txBody>
                    <a:bodyPr/>
                    <a:lstStyle/>
                    <a:p>
                      <a:pPr marL="0" marR="0">
                        <a:lnSpc>
                          <a:spcPct val="115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CourierNew"/>
                      </a:endParaRPr>
                    </a:p>
                  </a:txBody>
                  <a:tcPr marL="68580" marR="68580" marT="0" marB="0"/>
                </a:tc>
                <a:extLst>
                  <a:ext uri="{0D108BD9-81ED-4DB2-BD59-A6C34878D82A}">
                    <a16:rowId xmlns:a16="http://schemas.microsoft.com/office/drawing/2014/main" val="2582804637"/>
                  </a:ext>
                </a:extLst>
              </a:tr>
            </a:tbl>
          </a:graphicData>
        </a:graphic>
      </p:graphicFrame>
      <p:pic>
        <p:nvPicPr>
          <p:cNvPr id="4097" name="Picture 4" descr="enumeration arrea snapshot">
            <a:extLst>
              <a:ext uri="{FF2B5EF4-FFF2-40B4-BE49-F238E27FC236}">
                <a16:creationId xmlns:a16="http://schemas.microsoft.com/office/drawing/2014/main" id="{0DC34DBA-5141-4864-BBE5-6CED24F88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2600"/>
            <a:ext cx="6818258" cy="441270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ECC4EFD-0BCD-4F0D-9FA7-98BD1C4EE9E1}"/>
              </a:ext>
            </a:extLst>
          </p:cNvPr>
          <p:cNvSpPr>
            <a:spLocks noGrp="1"/>
          </p:cNvSpPr>
          <p:nvPr>
            <p:ph idx="1"/>
          </p:nvPr>
        </p:nvSpPr>
        <p:spPr/>
        <p:txBody>
          <a:bodyPr/>
          <a:lstStyle/>
          <a:p>
            <a:pPr marL="0" indent="0">
              <a:buNone/>
            </a:pPr>
            <a:endParaRPr lang="en-US" dirty="0"/>
          </a:p>
        </p:txBody>
      </p:sp>
      <p:sp>
        <p:nvSpPr>
          <p:cNvPr id="8" name="TextBox 7">
            <a:extLst>
              <a:ext uri="{FF2B5EF4-FFF2-40B4-BE49-F238E27FC236}">
                <a16:creationId xmlns:a16="http://schemas.microsoft.com/office/drawing/2014/main" id="{13D9EE3E-C2A0-4939-902D-6F69603C99C3}"/>
              </a:ext>
            </a:extLst>
          </p:cNvPr>
          <p:cNvSpPr txBox="1"/>
          <p:nvPr/>
        </p:nvSpPr>
        <p:spPr>
          <a:xfrm>
            <a:off x="6876256" y="1788590"/>
            <a:ext cx="2088233" cy="4031873"/>
          </a:xfrm>
          <a:prstGeom prst="rect">
            <a:avLst/>
          </a:prstGeom>
          <a:solidFill>
            <a:schemeClr val="accent5"/>
          </a:solidFill>
        </p:spPr>
        <p:txBody>
          <a:bodyPr wrap="square" rtlCol="0">
            <a:spAutoFit/>
          </a:bodyPr>
          <a:lstStyle/>
          <a:p>
            <a:r>
              <a:rPr lang="en-GB" sz="1600" dirty="0">
                <a:solidFill>
                  <a:srgbClr val="2C26A2"/>
                </a:solidFill>
              </a:rPr>
              <a:t>Snapshot screen explains achievement follow up per enumeration area per building through different </a:t>
            </a:r>
            <a:r>
              <a:rPr lang="en-GB" sz="1600" dirty="0" err="1">
                <a:solidFill>
                  <a:srgbClr val="2C26A2"/>
                </a:solidFill>
              </a:rPr>
              <a:t>colors</a:t>
            </a:r>
            <a:r>
              <a:rPr lang="en-GB" sz="1600" dirty="0">
                <a:solidFill>
                  <a:srgbClr val="2C26A2"/>
                </a:solidFill>
              </a:rPr>
              <a:t>: </a:t>
            </a:r>
          </a:p>
          <a:p>
            <a:pPr marL="285750" indent="-285750">
              <a:buAutoNum type="romanLcParenR"/>
            </a:pPr>
            <a:r>
              <a:rPr lang="en-GB" sz="1600" dirty="0">
                <a:solidFill>
                  <a:srgbClr val="2C26A2"/>
                </a:solidFill>
              </a:rPr>
              <a:t>Blue: not visited; </a:t>
            </a:r>
          </a:p>
          <a:p>
            <a:pPr marL="285750" indent="-285750">
              <a:buAutoNum type="romanLcParenR"/>
            </a:pPr>
            <a:r>
              <a:rPr lang="en-GB" sz="1600" dirty="0" err="1">
                <a:solidFill>
                  <a:srgbClr val="2C26A2"/>
                </a:solidFill>
              </a:rPr>
              <a:t>Gree</a:t>
            </a:r>
            <a:r>
              <a:rPr lang="en-GB" sz="1600" dirty="0">
                <a:solidFill>
                  <a:srgbClr val="2C26A2"/>
                </a:solidFill>
              </a:rPr>
              <a:t>: completed;</a:t>
            </a:r>
          </a:p>
          <a:p>
            <a:pPr marL="285750" indent="-285750">
              <a:buAutoNum type="romanLcParenR"/>
            </a:pPr>
            <a:r>
              <a:rPr lang="en-GB" sz="1600" dirty="0">
                <a:solidFill>
                  <a:srgbClr val="2C26A2"/>
                </a:solidFill>
              </a:rPr>
              <a:t>Red: deleted buildings;</a:t>
            </a:r>
          </a:p>
          <a:p>
            <a:pPr marL="285750" indent="-285750">
              <a:buAutoNum type="romanLcParenR"/>
            </a:pPr>
            <a:r>
              <a:rPr lang="en-GB" sz="1600" dirty="0">
                <a:solidFill>
                  <a:srgbClr val="2C26A2"/>
                </a:solidFill>
              </a:rPr>
              <a:t>Orange :non-census building; and,</a:t>
            </a:r>
          </a:p>
          <a:p>
            <a:pPr marL="285750" indent="-285750">
              <a:buAutoNum type="romanLcParenR"/>
            </a:pPr>
            <a:r>
              <a:rPr lang="en-GB" sz="1600" dirty="0">
                <a:solidFill>
                  <a:srgbClr val="2C26A2"/>
                </a:solidFill>
              </a:rPr>
              <a:t>Yellow: incomplete</a:t>
            </a:r>
            <a:endParaRPr lang="en-US" sz="1600" dirty="0">
              <a:solidFill>
                <a:srgbClr val="2C26A2"/>
              </a:solidFill>
            </a:endParaRPr>
          </a:p>
        </p:txBody>
      </p:sp>
    </p:spTree>
    <p:extLst>
      <p:ext uri="{BB962C8B-B14F-4D97-AF65-F5344CB8AC3E}">
        <p14:creationId xmlns:p14="http://schemas.microsoft.com/office/powerpoint/2010/main" val="73043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4" name="AutoShape 10"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6" name="AutoShape 12"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pic>
        <p:nvPicPr>
          <p:cNvPr id="10" name="Picture 9" descr="9108640991_colored_without QR code.jpg"/>
          <p:cNvPicPr>
            <a:picLocks noChangeAspect="1"/>
          </p:cNvPicPr>
          <p:nvPr/>
        </p:nvPicPr>
        <p:blipFill>
          <a:blip r:embed="rId2" cstate="print"/>
          <a:stretch>
            <a:fillRect/>
          </a:stretch>
        </p:blipFill>
        <p:spPr>
          <a:xfrm>
            <a:off x="7341596" y="527518"/>
            <a:ext cx="1336431" cy="675858"/>
          </a:xfrm>
          <a:prstGeom prst="rect">
            <a:avLst/>
          </a:prstGeom>
        </p:spPr>
      </p:pic>
      <p:sp>
        <p:nvSpPr>
          <p:cNvPr id="7" name="Content Placeholder 2"/>
          <p:cNvSpPr txBox="1">
            <a:spLocks/>
          </p:cNvSpPr>
          <p:nvPr/>
        </p:nvSpPr>
        <p:spPr>
          <a:xfrm>
            <a:off x="747319" y="2110145"/>
            <a:ext cx="2373940" cy="362685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PH" sz="2215" dirty="0"/>
              <a:t>Gave a snapshot of areas where enumeration was disrupted for reasons such as peace and order problem, calamity or other reasons</a:t>
            </a:r>
          </a:p>
        </p:txBody>
      </p:sp>
      <p:sp>
        <p:nvSpPr>
          <p:cNvPr id="8" name="Title 1"/>
          <p:cNvSpPr>
            <a:spLocks noGrp="1"/>
          </p:cNvSpPr>
          <p:nvPr/>
        </p:nvSpPr>
        <p:spPr>
          <a:xfrm>
            <a:off x="1142976" y="1384774"/>
            <a:ext cx="5868906" cy="593485"/>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sz="3692" b="1" dirty="0"/>
              <a:t>Incident Report Module</a:t>
            </a:r>
          </a:p>
        </p:txBody>
      </p:sp>
      <p:pic>
        <p:nvPicPr>
          <p:cNvPr id="9" name="Picture 8"/>
          <p:cNvPicPr>
            <a:picLocks noChangeAspect="1"/>
          </p:cNvPicPr>
          <p:nvPr/>
        </p:nvPicPr>
        <p:blipFill>
          <a:blip r:embed="rId3"/>
          <a:stretch>
            <a:fillRect/>
          </a:stretch>
        </p:blipFill>
        <p:spPr>
          <a:xfrm>
            <a:off x="3385030" y="2044202"/>
            <a:ext cx="5341364" cy="4286280"/>
          </a:xfrm>
          <a:prstGeom prst="rect">
            <a:avLst/>
          </a:prstGeom>
          <a:ln>
            <a:solidFill>
              <a:schemeClr val="tx2"/>
            </a:solidFill>
          </a:ln>
        </p:spPr>
      </p:pic>
    </p:spTree>
    <p:extLst>
      <p:ext uri="{BB962C8B-B14F-4D97-AF65-F5344CB8AC3E}">
        <p14:creationId xmlns:p14="http://schemas.microsoft.com/office/powerpoint/2010/main" val="20661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7331" y="1516660"/>
            <a:ext cx="8226669" cy="427892"/>
          </a:xfrm>
          <a:prstGeom prst="rect">
            <a:avLst/>
          </a:prstGeom>
          <a:extLst/>
        </p:spPr>
        <p:txBody>
          <a:bodyPr/>
          <a:lstStyle>
            <a:lvl1pPr algn="ctr" rtl="0" eaLnBrk="0" fontAlgn="base" hangingPunct="0">
              <a:spcBef>
                <a:spcPct val="0"/>
              </a:spcBef>
              <a:spcAft>
                <a:spcPct val="0"/>
              </a:spcAft>
              <a:defRPr sz="3600" b="1"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defRPr/>
            </a:pPr>
            <a:r>
              <a:rPr lang="en-US" altLang="en-US" sz="2031" dirty="0">
                <a:solidFill>
                  <a:srgbClr val="0000FF"/>
                </a:solidFill>
                <a:latin typeface="Arial" panose="020B0604020202020204" pitchFamily="34" charset="0"/>
                <a:ea typeface="+mj-ea"/>
                <a:cs typeface="Arial" panose="020B0604020202020204" pitchFamily="34" charset="0"/>
              </a:rPr>
              <a:t>Status of Enumeration (on-going/completed, percent completed)</a:t>
            </a:r>
            <a:endParaRPr lang="en-GB" altLang="en-US" sz="2031" dirty="0">
              <a:solidFill>
                <a:srgbClr val="0000FF"/>
              </a:solidFill>
              <a:latin typeface="Arial" panose="020B0604020202020204" pitchFamily="34" charset="0"/>
              <a:ea typeface="+mj-ea"/>
              <a:cs typeface="Arial" panose="020B0604020202020204" pitchFamily="34" charset="0"/>
            </a:endParaRPr>
          </a:p>
        </p:txBody>
      </p:sp>
      <p:pic>
        <p:nvPicPr>
          <p:cNvPr id="15364" name="Picture 5"/>
          <p:cNvPicPr>
            <a:picLocks noChangeAspect="1"/>
          </p:cNvPicPr>
          <p:nvPr/>
        </p:nvPicPr>
        <p:blipFill>
          <a:blip r:embed="rId3"/>
          <a:srcRect t="7486" b="4083"/>
          <a:stretch>
            <a:fillRect/>
          </a:stretch>
        </p:blipFill>
        <p:spPr bwMode="auto">
          <a:xfrm>
            <a:off x="879205" y="2110145"/>
            <a:ext cx="6923991" cy="3727938"/>
          </a:xfrm>
          <a:prstGeom prst="rect">
            <a:avLst/>
          </a:prstGeom>
          <a:noFill/>
          <a:ln w="9525">
            <a:noFill/>
            <a:miter lim="800000"/>
            <a:headEnd/>
            <a:tailEnd/>
          </a:ln>
        </p:spPr>
      </p:pic>
      <p:pic>
        <p:nvPicPr>
          <p:cNvPr id="6" name="Picture 5" descr="9108640991_colored_without QR code.jpg"/>
          <p:cNvPicPr>
            <a:picLocks noChangeAspect="1"/>
          </p:cNvPicPr>
          <p:nvPr/>
        </p:nvPicPr>
        <p:blipFill>
          <a:blip r:embed="rId4" cstate="print"/>
          <a:stretch>
            <a:fillRect/>
          </a:stretch>
        </p:blipFill>
        <p:spPr>
          <a:xfrm>
            <a:off x="7341596" y="527518"/>
            <a:ext cx="1336431" cy="675858"/>
          </a:xfrm>
          <a:prstGeom prst="rect">
            <a:avLst/>
          </a:prstGeom>
        </p:spPr>
      </p:pic>
      <p:sp>
        <p:nvSpPr>
          <p:cNvPr id="15363" name="Rectangle 1"/>
          <p:cNvSpPr>
            <a:spLocks noChangeArrowheads="1"/>
          </p:cNvSpPr>
          <p:nvPr/>
        </p:nvSpPr>
        <p:spPr bwMode="auto">
          <a:xfrm>
            <a:off x="5297370" y="2373916"/>
            <a:ext cx="2324092" cy="1342419"/>
          </a:xfrm>
          <a:prstGeom prst="rect">
            <a:avLst/>
          </a:prstGeom>
          <a:noFill/>
          <a:ln w="9525">
            <a:noFill/>
            <a:miter lim="800000"/>
            <a:headEnd/>
            <a:tailEnd/>
          </a:ln>
        </p:spPr>
        <p:txBody>
          <a:bodyPr wrap="square">
            <a:spAutoFit/>
          </a:bodyPr>
          <a:lstStyle/>
          <a:p>
            <a:r>
              <a:rPr lang="en-PH" altLang="en-US" sz="2031" dirty="0"/>
              <a:t>Status of field operation (percent completed) in each </a:t>
            </a:r>
            <a:r>
              <a:rPr lang="en-PH" altLang="en-US" sz="2031" dirty="0" err="1">
                <a:solidFill>
                  <a:srgbClr val="FF0000"/>
                </a:solidFill>
              </a:rPr>
              <a:t>barangay</a:t>
            </a:r>
            <a:r>
              <a:rPr lang="en-PH" altLang="en-US" sz="2031" dirty="0">
                <a:solidFill>
                  <a:srgbClr val="FF0000"/>
                </a:solidFill>
              </a:rPr>
              <a:t>.</a:t>
            </a:r>
            <a:endParaRPr lang="en-PH" altLang="en-US" sz="2031" dirty="0"/>
          </a:p>
        </p:txBody>
      </p:sp>
    </p:spTree>
    <p:extLst>
      <p:ext uri="{BB962C8B-B14F-4D97-AF65-F5344CB8AC3E}">
        <p14:creationId xmlns:p14="http://schemas.microsoft.com/office/powerpoint/2010/main" val="129221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en-US" dirty="0"/>
              <a:t>Main Functions of Call Center</a:t>
            </a:r>
          </a:p>
        </p:txBody>
      </p:sp>
      <p:pic>
        <p:nvPicPr>
          <p:cNvPr id="6" name="Content Placeholder 5">
            <a:extLst>
              <a:ext uri="{FF2B5EF4-FFF2-40B4-BE49-F238E27FC236}">
                <a16:creationId xmlns:a16="http://schemas.microsoft.com/office/drawing/2014/main" id="{46EF140E-F7D9-4191-9C4E-BDF51F59352A}"/>
              </a:ext>
            </a:extLst>
          </p:cNvPr>
          <p:cNvPicPr>
            <a:picLocks noGrp="1" noChangeAspect="1"/>
          </p:cNvPicPr>
          <p:nvPr>
            <p:ph idx="1"/>
          </p:nvPr>
        </p:nvPicPr>
        <p:blipFill>
          <a:blip r:embed="rId2"/>
          <a:stretch>
            <a:fillRect/>
          </a:stretch>
        </p:blipFill>
        <p:spPr>
          <a:xfrm>
            <a:off x="1331640" y="2060848"/>
            <a:ext cx="707197" cy="707197"/>
          </a:xfrm>
          <a:prstGeom prst="rect">
            <a:avLst/>
          </a:prstGeom>
        </p:spPr>
      </p:pic>
      <p:pic>
        <p:nvPicPr>
          <p:cNvPr id="7" name="Picture 6">
            <a:extLst>
              <a:ext uri="{FF2B5EF4-FFF2-40B4-BE49-F238E27FC236}">
                <a16:creationId xmlns:a16="http://schemas.microsoft.com/office/drawing/2014/main" id="{0DE00EB8-498E-44C4-BFF7-A4329462EA7A}"/>
              </a:ext>
            </a:extLst>
          </p:cNvPr>
          <p:cNvPicPr>
            <a:picLocks noChangeAspect="1"/>
          </p:cNvPicPr>
          <p:nvPr/>
        </p:nvPicPr>
        <p:blipFill>
          <a:blip r:embed="rId3"/>
          <a:stretch>
            <a:fillRect/>
          </a:stretch>
        </p:blipFill>
        <p:spPr>
          <a:xfrm>
            <a:off x="639770" y="2846715"/>
            <a:ext cx="1115665" cy="749873"/>
          </a:xfrm>
          <a:prstGeom prst="rect">
            <a:avLst/>
          </a:prstGeom>
        </p:spPr>
      </p:pic>
      <p:sp>
        <p:nvSpPr>
          <p:cNvPr id="8" name="TextBox 7">
            <a:extLst>
              <a:ext uri="{FF2B5EF4-FFF2-40B4-BE49-F238E27FC236}">
                <a16:creationId xmlns:a16="http://schemas.microsoft.com/office/drawing/2014/main" id="{1810A57E-1409-40E1-A33F-91BDC8F5E29F}"/>
              </a:ext>
            </a:extLst>
          </p:cNvPr>
          <p:cNvSpPr txBox="1"/>
          <p:nvPr/>
        </p:nvSpPr>
        <p:spPr>
          <a:xfrm>
            <a:off x="467544" y="3933056"/>
            <a:ext cx="1800200" cy="1323439"/>
          </a:xfrm>
          <a:prstGeom prst="rect">
            <a:avLst/>
          </a:prstGeom>
          <a:noFill/>
        </p:spPr>
        <p:txBody>
          <a:bodyPr wrap="square" rtlCol="0">
            <a:spAutoFit/>
          </a:bodyPr>
          <a:lstStyle/>
          <a:p>
            <a:r>
              <a:rPr lang="en-US" sz="1600" b="1" dirty="0">
                <a:solidFill>
                  <a:srgbClr val="004F8A"/>
                </a:solidFill>
              </a:rPr>
              <a:t>Hotline (Census helpline)</a:t>
            </a:r>
          </a:p>
          <a:p>
            <a:r>
              <a:rPr lang="en-US" sz="1600" dirty="0">
                <a:solidFill>
                  <a:srgbClr val="004F8A"/>
                </a:solidFill>
              </a:rPr>
              <a:t>Support for respondents and enumerators</a:t>
            </a:r>
          </a:p>
        </p:txBody>
      </p:sp>
      <p:pic>
        <p:nvPicPr>
          <p:cNvPr id="9" name="Picture 8">
            <a:extLst>
              <a:ext uri="{FF2B5EF4-FFF2-40B4-BE49-F238E27FC236}">
                <a16:creationId xmlns:a16="http://schemas.microsoft.com/office/drawing/2014/main" id="{35E8D330-8388-4CFF-B1A4-192ED5A1779E}"/>
              </a:ext>
            </a:extLst>
          </p:cNvPr>
          <p:cNvPicPr>
            <a:picLocks noChangeAspect="1"/>
          </p:cNvPicPr>
          <p:nvPr/>
        </p:nvPicPr>
        <p:blipFill>
          <a:blip r:embed="rId4"/>
          <a:stretch>
            <a:fillRect/>
          </a:stretch>
        </p:blipFill>
        <p:spPr>
          <a:xfrm rot="567447">
            <a:off x="2517807" y="2768045"/>
            <a:ext cx="627942" cy="789407"/>
          </a:xfrm>
          <a:prstGeom prst="rect">
            <a:avLst/>
          </a:prstGeom>
        </p:spPr>
      </p:pic>
      <p:sp>
        <p:nvSpPr>
          <p:cNvPr id="11" name="TextBox 10">
            <a:extLst>
              <a:ext uri="{FF2B5EF4-FFF2-40B4-BE49-F238E27FC236}">
                <a16:creationId xmlns:a16="http://schemas.microsoft.com/office/drawing/2014/main" id="{E58BB113-71BF-4F0E-93D0-286FD37E6898}"/>
              </a:ext>
            </a:extLst>
          </p:cNvPr>
          <p:cNvSpPr txBox="1"/>
          <p:nvPr/>
        </p:nvSpPr>
        <p:spPr>
          <a:xfrm>
            <a:off x="2064773" y="3636380"/>
            <a:ext cx="1800200" cy="338554"/>
          </a:xfrm>
          <a:prstGeom prst="rect">
            <a:avLst/>
          </a:prstGeom>
          <a:noFill/>
        </p:spPr>
        <p:txBody>
          <a:bodyPr wrap="square" rtlCol="0">
            <a:spAutoFit/>
          </a:bodyPr>
          <a:lstStyle/>
          <a:p>
            <a:r>
              <a:rPr lang="en-US" sz="1600" b="1" dirty="0">
                <a:solidFill>
                  <a:srgbClr val="004F8A"/>
                </a:solidFill>
              </a:rPr>
              <a:t>Interviewing</a:t>
            </a:r>
          </a:p>
        </p:txBody>
      </p:sp>
      <p:pic>
        <p:nvPicPr>
          <p:cNvPr id="12" name="Picture 11">
            <a:extLst>
              <a:ext uri="{FF2B5EF4-FFF2-40B4-BE49-F238E27FC236}">
                <a16:creationId xmlns:a16="http://schemas.microsoft.com/office/drawing/2014/main" id="{5D1347B8-DE6F-4CB3-A4F2-91A822F3BCEA}"/>
              </a:ext>
            </a:extLst>
          </p:cNvPr>
          <p:cNvPicPr>
            <a:picLocks noChangeAspect="1"/>
          </p:cNvPicPr>
          <p:nvPr/>
        </p:nvPicPr>
        <p:blipFill>
          <a:blip r:embed="rId5"/>
          <a:stretch>
            <a:fillRect/>
          </a:stretch>
        </p:blipFill>
        <p:spPr>
          <a:xfrm>
            <a:off x="2261652" y="3972119"/>
            <a:ext cx="1115665" cy="1493649"/>
          </a:xfrm>
          <a:prstGeom prst="rect">
            <a:avLst/>
          </a:prstGeom>
        </p:spPr>
      </p:pic>
      <p:pic>
        <p:nvPicPr>
          <p:cNvPr id="13" name="Picture 12">
            <a:extLst>
              <a:ext uri="{FF2B5EF4-FFF2-40B4-BE49-F238E27FC236}">
                <a16:creationId xmlns:a16="http://schemas.microsoft.com/office/drawing/2014/main" id="{2A5D5F74-9D8C-41F6-A7B1-2CE793D7D093}"/>
              </a:ext>
            </a:extLst>
          </p:cNvPr>
          <p:cNvPicPr>
            <a:picLocks noChangeAspect="1"/>
          </p:cNvPicPr>
          <p:nvPr/>
        </p:nvPicPr>
        <p:blipFill>
          <a:blip r:embed="rId6"/>
          <a:stretch>
            <a:fillRect/>
          </a:stretch>
        </p:blipFill>
        <p:spPr>
          <a:xfrm>
            <a:off x="3751781" y="2720101"/>
            <a:ext cx="633523" cy="840516"/>
          </a:xfrm>
          <a:prstGeom prst="rect">
            <a:avLst/>
          </a:prstGeom>
        </p:spPr>
      </p:pic>
      <p:sp>
        <p:nvSpPr>
          <p:cNvPr id="14" name="pole tekstowe 11">
            <a:extLst>
              <a:ext uri="{FF2B5EF4-FFF2-40B4-BE49-F238E27FC236}">
                <a16:creationId xmlns:a16="http://schemas.microsoft.com/office/drawing/2014/main" id="{984C8B0A-B19A-4E6A-BED3-E98EADBDEBAB}"/>
              </a:ext>
            </a:extLst>
          </p:cNvPr>
          <p:cNvSpPr txBox="1">
            <a:spLocks noChangeArrowheads="1"/>
          </p:cNvSpPr>
          <p:nvPr/>
        </p:nvSpPr>
        <p:spPr bwMode="auto">
          <a:xfrm>
            <a:off x="3337576" y="3621877"/>
            <a:ext cx="1790144" cy="830997"/>
          </a:xfrm>
          <a:prstGeom prst="rect">
            <a:avLst/>
          </a:prstGeom>
          <a:noFill/>
          <a:ln w="9525">
            <a:noFill/>
            <a:miter lim="800000"/>
            <a:headEnd/>
            <a:tailEnd/>
          </a:ln>
        </p:spPr>
        <p:txBody>
          <a:bodyPr wrap="square">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l-PL" sz="1600" b="1" dirty="0">
                <a:solidFill>
                  <a:srgbClr val="004F8A"/>
                </a:solidFill>
                <a:latin typeface="Arial" panose="020B0604020202020204" pitchFamily="34" charset="0"/>
                <a:ea typeface="MS Gothic" panose="020B0609070205080204" pitchFamily="49" charset="-128"/>
              </a:rPr>
              <a:t>Arranging visits </a:t>
            </a:r>
            <a:r>
              <a:rPr lang="en-US" sz="1600" b="1" dirty="0">
                <a:solidFill>
                  <a:srgbClr val="004F8A"/>
                </a:solidFill>
                <a:latin typeface="Arial" panose="020B0604020202020204" pitchFamily="34" charset="0"/>
                <a:ea typeface="MS Gothic" panose="020B0609070205080204" pitchFamily="49" charset="-128"/>
              </a:rPr>
              <a:t>for</a:t>
            </a:r>
            <a:r>
              <a:rPr lang="pl-PL" sz="1600" b="1" dirty="0">
                <a:solidFill>
                  <a:srgbClr val="004F8A"/>
                </a:solidFill>
                <a:latin typeface="Arial" panose="020B0604020202020204" pitchFamily="34" charset="0"/>
                <a:ea typeface="MS Gothic" panose="020B0609070205080204" pitchFamily="49" charset="-128"/>
              </a:rPr>
              <a:t> census enumerators</a:t>
            </a:r>
          </a:p>
        </p:txBody>
      </p:sp>
      <p:pic>
        <p:nvPicPr>
          <p:cNvPr id="15" name="Picture 4" descr="C:\Documents and Settings\mankoan\Moje dokumenty\Moje obrazy\Obraz1.jpg">
            <a:extLst>
              <a:ext uri="{FF2B5EF4-FFF2-40B4-BE49-F238E27FC236}">
                <a16:creationId xmlns:a16="http://schemas.microsoft.com/office/drawing/2014/main" id="{BA390C65-589D-480F-9610-0AA2B0C7813C}"/>
              </a:ext>
            </a:extLst>
          </p:cNvPr>
          <p:cNvPicPr>
            <a:picLocks noChangeAspect="1" noChangeArrowheads="1"/>
          </p:cNvPicPr>
          <p:nvPr/>
        </p:nvPicPr>
        <p:blipFill>
          <a:blip r:embed="rId7" cstate="print"/>
          <a:srcRect/>
          <a:stretch>
            <a:fillRect/>
          </a:stretch>
        </p:blipFill>
        <p:spPr bwMode="auto">
          <a:xfrm>
            <a:off x="3541743" y="4346244"/>
            <a:ext cx="1121569" cy="1329928"/>
          </a:xfrm>
          <a:prstGeom prst="rect">
            <a:avLst/>
          </a:prstGeom>
          <a:noFill/>
          <a:ln w="9525">
            <a:noFill/>
            <a:miter lim="800000"/>
            <a:headEnd/>
            <a:tailEnd/>
          </a:ln>
        </p:spPr>
      </p:pic>
      <p:pic>
        <p:nvPicPr>
          <p:cNvPr id="16" name="Picture 5">
            <a:extLst>
              <a:ext uri="{FF2B5EF4-FFF2-40B4-BE49-F238E27FC236}">
                <a16:creationId xmlns:a16="http://schemas.microsoft.com/office/drawing/2014/main" id="{74FC0DAF-E1E9-4C94-814E-1CFDC7967A65}"/>
              </a:ext>
            </a:extLst>
          </p:cNvPr>
          <p:cNvPicPr>
            <a:picLocks noChangeAspect="1" noChangeArrowheads="1"/>
          </p:cNvPicPr>
          <p:nvPr/>
        </p:nvPicPr>
        <p:blipFill>
          <a:blip r:embed="rId8" cstate="print"/>
          <a:srcRect/>
          <a:stretch>
            <a:fillRect/>
          </a:stretch>
        </p:blipFill>
        <p:spPr bwMode="auto">
          <a:xfrm>
            <a:off x="4536648" y="4345175"/>
            <a:ext cx="196453" cy="317897"/>
          </a:xfrm>
          <a:prstGeom prst="rect">
            <a:avLst/>
          </a:prstGeom>
          <a:noFill/>
          <a:ln w="9525">
            <a:noFill/>
            <a:miter lim="800000"/>
            <a:headEnd/>
            <a:tailEnd/>
          </a:ln>
        </p:spPr>
      </p:pic>
      <p:sp>
        <p:nvSpPr>
          <p:cNvPr id="17" name="Strzałka w lewo 13">
            <a:extLst>
              <a:ext uri="{FF2B5EF4-FFF2-40B4-BE49-F238E27FC236}">
                <a16:creationId xmlns:a16="http://schemas.microsoft.com/office/drawing/2014/main" id="{3EE93ACF-BC7E-4541-A693-81EF716B56AE}"/>
              </a:ext>
            </a:extLst>
          </p:cNvPr>
          <p:cNvSpPr/>
          <p:nvPr/>
        </p:nvSpPr>
        <p:spPr>
          <a:xfrm rot="13143849">
            <a:off x="6290963" y="2678107"/>
            <a:ext cx="927848" cy="52268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l-PL" sz="750">
              <a:solidFill>
                <a:prstClr val="white"/>
              </a:solidFill>
            </a:endParaRPr>
          </a:p>
        </p:txBody>
      </p:sp>
      <p:sp>
        <p:nvSpPr>
          <p:cNvPr id="18" name="pole tekstowe 13">
            <a:extLst>
              <a:ext uri="{FF2B5EF4-FFF2-40B4-BE49-F238E27FC236}">
                <a16:creationId xmlns:a16="http://schemas.microsoft.com/office/drawing/2014/main" id="{6FE5194C-6735-4573-A736-065B09FE7C99}"/>
              </a:ext>
            </a:extLst>
          </p:cNvPr>
          <p:cNvSpPr txBox="1">
            <a:spLocks noChangeArrowheads="1"/>
          </p:cNvSpPr>
          <p:nvPr/>
        </p:nvSpPr>
        <p:spPr bwMode="auto">
          <a:xfrm>
            <a:off x="6634187" y="3300420"/>
            <a:ext cx="1838889" cy="738664"/>
          </a:xfrm>
          <a:prstGeom prst="rect">
            <a:avLst/>
          </a:prstGeom>
          <a:noFill/>
          <a:ln w="9525">
            <a:noFill/>
            <a:miter lim="800000"/>
            <a:headEnd/>
            <a:tailEnd/>
          </a:ln>
        </p:spPr>
        <p:txBody>
          <a:bodyPr wrap="square">
            <a:spAutoFit/>
          </a:bodyPr>
          <a:lstStyle>
            <a:defPPr>
              <a:defRPr lang="en-GB"/>
            </a:defPPr>
            <a:lvl1pPr algn="ctr">
              <a:defRPr sz="1600" b="1">
                <a:solidFill>
                  <a:srgbClr val="004F8A"/>
                </a:solidFill>
              </a:defRPr>
            </a:lvl1pPr>
            <a:lvl2pPr marL="457200">
              <a:defRPr>
                <a:solidFill>
                  <a:schemeClr val="tx1"/>
                </a:solidFill>
                <a:latin typeface="Arial" charset="0"/>
                <a:ea typeface="+mn-ea"/>
              </a:defRPr>
            </a:lvl2pPr>
            <a:lvl3pPr marL="914400">
              <a:defRPr>
                <a:solidFill>
                  <a:schemeClr val="tx1"/>
                </a:solidFill>
                <a:latin typeface="Arial" charset="0"/>
                <a:ea typeface="+mn-ea"/>
              </a:defRPr>
            </a:lvl3pPr>
            <a:lvl4pPr marL="1371600">
              <a:defRPr>
                <a:solidFill>
                  <a:schemeClr val="tx1"/>
                </a:solidFill>
                <a:latin typeface="Arial" charset="0"/>
                <a:ea typeface="+mn-ea"/>
              </a:defRPr>
            </a:lvl4pPr>
            <a:lvl5pPr marL="1828800">
              <a:defRPr>
                <a:solidFill>
                  <a:schemeClr val="tx1"/>
                </a:solidFill>
                <a:latin typeface="Arial" charset="0"/>
                <a:ea typeface="+mn-ea"/>
              </a:defRPr>
            </a:lvl5pPr>
            <a:lvl6pPr>
              <a:defRPr>
                <a:solidFill>
                  <a:schemeClr val="tx1"/>
                </a:solidFill>
                <a:latin typeface="Arial" charset="0"/>
                <a:ea typeface="+mn-ea"/>
              </a:defRPr>
            </a:lvl6pPr>
            <a:lvl7pPr>
              <a:defRPr>
                <a:solidFill>
                  <a:schemeClr val="tx1"/>
                </a:solidFill>
                <a:latin typeface="Arial" charset="0"/>
                <a:ea typeface="+mn-ea"/>
              </a:defRPr>
            </a:lvl7pPr>
            <a:lvl8pPr>
              <a:defRPr>
                <a:solidFill>
                  <a:schemeClr val="tx1"/>
                </a:solidFill>
                <a:latin typeface="Arial" charset="0"/>
                <a:ea typeface="+mn-ea"/>
              </a:defRPr>
            </a:lvl8pPr>
            <a:lvl9pPr>
              <a:defRPr>
                <a:solidFill>
                  <a:schemeClr val="tx1"/>
                </a:solidFill>
                <a:latin typeface="Arial" charset="0"/>
                <a:ea typeface="+mn-ea"/>
              </a:defRPr>
            </a:lvl9pPr>
          </a:lstStyle>
          <a:p>
            <a:r>
              <a:rPr lang="pl-PL" dirty="0"/>
              <a:t>Confirming the identity of the census enumerator</a:t>
            </a:r>
          </a:p>
        </p:txBody>
      </p:sp>
      <p:pic>
        <p:nvPicPr>
          <p:cNvPr id="19" name="Picture 18">
            <a:extLst>
              <a:ext uri="{FF2B5EF4-FFF2-40B4-BE49-F238E27FC236}">
                <a16:creationId xmlns:a16="http://schemas.microsoft.com/office/drawing/2014/main" id="{B51AE319-0BA4-408A-868A-B3F1522986DD}"/>
              </a:ext>
            </a:extLst>
          </p:cNvPr>
          <p:cNvPicPr>
            <a:picLocks noChangeAspect="1"/>
          </p:cNvPicPr>
          <p:nvPr/>
        </p:nvPicPr>
        <p:blipFill>
          <a:blip r:embed="rId3"/>
          <a:stretch>
            <a:fillRect/>
          </a:stretch>
        </p:blipFill>
        <p:spPr>
          <a:xfrm>
            <a:off x="6634187" y="4332006"/>
            <a:ext cx="1115665" cy="749873"/>
          </a:xfrm>
          <a:prstGeom prst="rect">
            <a:avLst/>
          </a:prstGeom>
        </p:spPr>
      </p:pic>
      <p:pic>
        <p:nvPicPr>
          <p:cNvPr id="20" name="Picture 4" descr="C:\Documents and Settings\mankoan\Moje dokumenty\Moje obrazy\Obraz1.jpg">
            <a:extLst>
              <a:ext uri="{FF2B5EF4-FFF2-40B4-BE49-F238E27FC236}">
                <a16:creationId xmlns:a16="http://schemas.microsoft.com/office/drawing/2014/main" id="{1A2E1176-8CDE-49DA-8507-1D63B926EA6A}"/>
              </a:ext>
            </a:extLst>
          </p:cNvPr>
          <p:cNvPicPr>
            <a:picLocks noChangeAspect="1" noChangeArrowheads="1"/>
          </p:cNvPicPr>
          <p:nvPr/>
        </p:nvPicPr>
        <p:blipFill>
          <a:blip r:embed="rId7" cstate="print"/>
          <a:srcRect/>
          <a:stretch>
            <a:fillRect/>
          </a:stretch>
        </p:blipFill>
        <p:spPr bwMode="auto">
          <a:xfrm>
            <a:off x="6864900" y="5370776"/>
            <a:ext cx="515541" cy="610791"/>
          </a:xfrm>
          <a:prstGeom prst="rect">
            <a:avLst/>
          </a:prstGeom>
          <a:noFill/>
          <a:ln w="9525">
            <a:noFill/>
            <a:miter lim="800000"/>
            <a:headEnd/>
            <a:tailEnd/>
          </a:ln>
        </p:spPr>
      </p:pic>
      <p:pic>
        <p:nvPicPr>
          <p:cNvPr id="21" name="Picture 5">
            <a:extLst>
              <a:ext uri="{FF2B5EF4-FFF2-40B4-BE49-F238E27FC236}">
                <a16:creationId xmlns:a16="http://schemas.microsoft.com/office/drawing/2014/main" id="{E3DA9A1F-EB21-46E3-BD8F-85CCC910F35C}"/>
              </a:ext>
            </a:extLst>
          </p:cNvPr>
          <p:cNvPicPr>
            <a:picLocks noChangeAspect="1" noChangeArrowheads="1"/>
          </p:cNvPicPr>
          <p:nvPr/>
        </p:nvPicPr>
        <p:blipFill>
          <a:blip r:embed="rId8" cstate="print"/>
          <a:srcRect/>
          <a:stretch>
            <a:fillRect/>
          </a:stretch>
        </p:blipFill>
        <p:spPr bwMode="auto">
          <a:xfrm>
            <a:off x="7291074" y="5256495"/>
            <a:ext cx="149372" cy="241712"/>
          </a:xfrm>
          <a:prstGeom prst="rect">
            <a:avLst/>
          </a:prstGeom>
          <a:noFill/>
          <a:ln w="9525">
            <a:noFill/>
            <a:miter lim="800000"/>
            <a:headEnd/>
            <a:tailEnd/>
          </a:ln>
        </p:spPr>
      </p:pic>
      <p:pic>
        <p:nvPicPr>
          <p:cNvPr id="22" name="Picture 21">
            <a:extLst>
              <a:ext uri="{FF2B5EF4-FFF2-40B4-BE49-F238E27FC236}">
                <a16:creationId xmlns:a16="http://schemas.microsoft.com/office/drawing/2014/main" id="{136F1BE2-976C-4F3B-A688-7BEF877A675F}"/>
              </a:ext>
            </a:extLst>
          </p:cNvPr>
          <p:cNvPicPr>
            <a:picLocks noChangeAspect="1"/>
          </p:cNvPicPr>
          <p:nvPr/>
        </p:nvPicPr>
        <p:blipFill>
          <a:blip r:embed="rId6"/>
          <a:stretch>
            <a:fillRect/>
          </a:stretch>
        </p:blipFill>
        <p:spPr>
          <a:xfrm>
            <a:off x="5129564" y="2801393"/>
            <a:ext cx="633523" cy="840516"/>
          </a:xfrm>
          <a:prstGeom prst="rect">
            <a:avLst/>
          </a:prstGeom>
        </p:spPr>
      </p:pic>
      <p:sp>
        <p:nvSpPr>
          <p:cNvPr id="24" name="pole tekstowe 11">
            <a:extLst>
              <a:ext uri="{FF2B5EF4-FFF2-40B4-BE49-F238E27FC236}">
                <a16:creationId xmlns:a16="http://schemas.microsoft.com/office/drawing/2014/main" id="{F8BB4010-46C7-4F5E-B57B-63F36A67E5FF}"/>
              </a:ext>
            </a:extLst>
          </p:cNvPr>
          <p:cNvSpPr txBox="1">
            <a:spLocks noChangeArrowheads="1"/>
          </p:cNvSpPr>
          <p:nvPr/>
        </p:nvSpPr>
        <p:spPr bwMode="auto">
          <a:xfrm>
            <a:off x="4883784" y="3604510"/>
            <a:ext cx="1790144" cy="830997"/>
          </a:xfrm>
          <a:prstGeom prst="rect">
            <a:avLst/>
          </a:prstGeom>
          <a:noFill/>
          <a:ln w="9525">
            <a:noFill/>
            <a:miter lim="800000"/>
            <a:headEnd/>
            <a:tailEnd/>
          </a:ln>
        </p:spPr>
        <p:txBody>
          <a:bodyPr wrap="square">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a:solidFill>
                  <a:srgbClr val="004F8A"/>
                </a:solidFill>
                <a:latin typeface="Arial" panose="020B0604020202020204" pitchFamily="34" charset="0"/>
                <a:ea typeface="MS Gothic" panose="020B0609070205080204" pitchFamily="49" charset="-128"/>
              </a:rPr>
              <a:t>Review and validation of data </a:t>
            </a:r>
            <a:endParaRPr lang="pl-PL" sz="1600" b="1" dirty="0">
              <a:solidFill>
                <a:srgbClr val="004F8A"/>
              </a:solidFill>
              <a:latin typeface="Arial" panose="020B0604020202020204" pitchFamily="34" charset="0"/>
              <a:ea typeface="MS Gothic" panose="020B0609070205080204" pitchFamily="49" charset="-128"/>
            </a:endParaRPr>
          </a:p>
        </p:txBody>
      </p:sp>
      <p:pic>
        <p:nvPicPr>
          <p:cNvPr id="3" name="Picture 2">
            <a:extLst>
              <a:ext uri="{FF2B5EF4-FFF2-40B4-BE49-F238E27FC236}">
                <a16:creationId xmlns:a16="http://schemas.microsoft.com/office/drawing/2014/main" id="{7C614024-B61C-4973-A783-1BFE8A2E88A8}"/>
              </a:ext>
            </a:extLst>
          </p:cNvPr>
          <p:cNvPicPr>
            <a:picLocks noChangeAspect="1"/>
          </p:cNvPicPr>
          <p:nvPr/>
        </p:nvPicPr>
        <p:blipFill>
          <a:blip r:embed="rId9"/>
          <a:stretch>
            <a:fillRect/>
          </a:stretch>
        </p:blipFill>
        <p:spPr>
          <a:xfrm>
            <a:off x="4913736" y="4495910"/>
            <a:ext cx="1322990" cy="1102492"/>
          </a:xfrm>
          <a:prstGeom prst="rect">
            <a:avLst/>
          </a:prstGeom>
        </p:spPr>
      </p:pic>
    </p:spTree>
    <p:extLst>
      <p:ext uri="{BB962C8B-B14F-4D97-AF65-F5344CB8AC3E}">
        <p14:creationId xmlns:p14="http://schemas.microsoft.com/office/powerpoint/2010/main" val="94984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en-US" dirty="0"/>
              <a:t>Main Functions of Call Center</a:t>
            </a:r>
          </a:p>
        </p:txBody>
      </p:sp>
      <p:sp>
        <p:nvSpPr>
          <p:cNvPr id="27" name="Content Placeholder 26">
            <a:extLst>
              <a:ext uri="{FF2B5EF4-FFF2-40B4-BE49-F238E27FC236}">
                <a16:creationId xmlns:a16="http://schemas.microsoft.com/office/drawing/2014/main" id="{38669B87-A9DB-4AEA-8F43-33D5F82BA63B}"/>
              </a:ext>
            </a:extLst>
          </p:cNvPr>
          <p:cNvSpPr>
            <a:spLocks noGrp="1"/>
          </p:cNvSpPr>
          <p:nvPr>
            <p:ph idx="1"/>
          </p:nvPr>
        </p:nvSpPr>
        <p:spPr>
          <a:xfrm>
            <a:off x="566738" y="1752600"/>
            <a:ext cx="8001000" cy="4484712"/>
          </a:xfrm>
        </p:spPr>
        <p:txBody>
          <a:bodyPr/>
          <a:lstStyle/>
          <a:p>
            <a:r>
              <a:rPr lang="en-US" b="1" u="sng" dirty="0">
                <a:solidFill>
                  <a:srgbClr val="2C26A2"/>
                </a:solidFill>
              </a:rPr>
              <a:t>Support for respondents -Internet</a:t>
            </a:r>
          </a:p>
          <a:p>
            <a:pPr lvl="1">
              <a:buFont typeface="Wingdings" panose="05000000000000000000" pitchFamily="2" charset="2"/>
              <a:buChar char="ü"/>
            </a:pPr>
            <a:r>
              <a:rPr lang="en-GB" sz="2000" dirty="0">
                <a:solidFill>
                  <a:srgbClr val="2C26A2"/>
                </a:solidFill>
                <a:ea typeface="+mn-ea"/>
                <a:cs typeface="+mn-cs"/>
              </a:rPr>
              <a:t>	Provide a support for completing census questionnaire </a:t>
            </a:r>
          </a:p>
          <a:p>
            <a:pPr lvl="1">
              <a:buFont typeface="Wingdings" panose="05000000000000000000" pitchFamily="2" charset="2"/>
              <a:buChar char="ü"/>
            </a:pPr>
            <a:r>
              <a:rPr lang="en-GB" sz="2000" dirty="0">
                <a:solidFill>
                  <a:srgbClr val="2C26A2"/>
                </a:solidFill>
                <a:ea typeface="+mn-ea"/>
                <a:cs typeface="+mn-cs"/>
              </a:rPr>
              <a:t>Provide technical support to access online questionnaire</a:t>
            </a:r>
          </a:p>
          <a:p>
            <a:pPr lvl="1">
              <a:buFont typeface="Wingdings" panose="05000000000000000000" pitchFamily="2" charset="2"/>
              <a:buChar char="ü"/>
            </a:pPr>
            <a:r>
              <a:rPr lang="en-GB" sz="2000" dirty="0">
                <a:solidFill>
                  <a:srgbClr val="2C26A2"/>
                </a:solidFill>
                <a:ea typeface="+mn-ea"/>
                <a:cs typeface="+mn-cs"/>
              </a:rPr>
              <a:t>Provide information about census methodology and operation</a:t>
            </a:r>
          </a:p>
          <a:p>
            <a:pPr lvl="1">
              <a:buFont typeface="Wingdings" panose="05000000000000000000" pitchFamily="2" charset="2"/>
              <a:buChar char="ü"/>
            </a:pPr>
            <a:r>
              <a:rPr lang="en-GB" sz="2000" dirty="0">
                <a:solidFill>
                  <a:srgbClr val="2C26A2"/>
                </a:solidFill>
              </a:rPr>
              <a:t>Provide information about the field staff , especially  for identification of enumerators and supervisors who have direct contact with households</a:t>
            </a:r>
          </a:p>
          <a:p>
            <a:pPr lvl="1">
              <a:buFont typeface="Wingdings" panose="05000000000000000000" pitchFamily="2" charset="2"/>
              <a:buChar char="ü"/>
            </a:pPr>
            <a:endParaRPr lang="en-GB" sz="2000" dirty="0">
              <a:solidFill>
                <a:srgbClr val="2C26A2"/>
              </a:solidFill>
              <a:ea typeface="+mn-ea"/>
              <a:cs typeface="+mn-cs"/>
            </a:endParaRPr>
          </a:p>
          <a:p>
            <a:pPr lvl="1">
              <a:buFont typeface="Wingdings" panose="05000000000000000000" pitchFamily="2" charset="2"/>
              <a:buChar char="ü"/>
            </a:pPr>
            <a:endParaRPr lang="en-GB" sz="2000" dirty="0">
              <a:solidFill>
                <a:srgbClr val="2C26A2"/>
              </a:solidFill>
              <a:ea typeface="+mn-ea"/>
              <a:cs typeface="+mn-cs"/>
            </a:endParaRPr>
          </a:p>
          <a:p>
            <a:pPr lvl="1">
              <a:buFont typeface="Wingdings" panose="05000000000000000000" pitchFamily="2" charset="2"/>
              <a:buChar char="ü"/>
            </a:pPr>
            <a:endParaRPr lang="en-GB" sz="2000" dirty="0"/>
          </a:p>
          <a:p>
            <a:pPr lvl="1"/>
            <a:endParaRPr lang="en-US" dirty="0"/>
          </a:p>
        </p:txBody>
      </p:sp>
    </p:spTree>
    <p:extLst>
      <p:ext uri="{BB962C8B-B14F-4D97-AF65-F5344CB8AC3E}">
        <p14:creationId xmlns:p14="http://schemas.microsoft.com/office/powerpoint/2010/main" val="4074241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en-US" dirty="0"/>
              <a:t>Main Functions of Call Center</a:t>
            </a:r>
          </a:p>
        </p:txBody>
      </p:sp>
      <p:sp>
        <p:nvSpPr>
          <p:cNvPr id="27" name="Content Placeholder 26">
            <a:extLst>
              <a:ext uri="{FF2B5EF4-FFF2-40B4-BE49-F238E27FC236}">
                <a16:creationId xmlns:a16="http://schemas.microsoft.com/office/drawing/2014/main" id="{38669B87-A9DB-4AEA-8F43-33D5F82BA63B}"/>
              </a:ext>
            </a:extLst>
          </p:cNvPr>
          <p:cNvSpPr>
            <a:spLocks noGrp="1"/>
          </p:cNvSpPr>
          <p:nvPr>
            <p:ph idx="1"/>
          </p:nvPr>
        </p:nvSpPr>
        <p:spPr>
          <a:xfrm>
            <a:off x="566738" y="1752600"/>
            <a:ext cx="8001000" cy="4484712"/>
          </a:xfrm>
        </p:spPr>
        <p:txBody>
          <a:bodyPr/>
          <a:lstStyle/>
          <a:p>
            <a:r>
              <a:rPr lang="en-US" b="1" u="sng" dirty="0">
                <a:solidFill>
                  <a:srgbClr val="2C26A2"/>
                </a:solidFill>
              </a:rPr>
              <a:t>Technical support to field staff</a:t>
            </a:r>
          </a:p>
          <a:p>
            <a:pPr lvl="1"/>
            <a:r>
              <a:rPr lang="en-GB" sz="2000" dirty="0">
                <a:solidFill>
                  <a:srgbClr val="2C26A2"/>
                </a:solidFill>
                <a:ea typeface="+mn-ea"/>
                <a:cs typeface="+mn-cs"/>
              </a:rPr>
              <a:t>provide logistical support for field staff in the local and regional offices;</a:t>
            </a:r>
          </a:p>
          <a:p>
            <a:pPr lvl="1"/>
            <a:r>
              <a:rPr lang="en-GB" sz="2000" dirty="0">
                <a:solidFill>
                  <a:srgbClr val="2C26A2"/>
                </a:solidFill>
              </a:rPr>
              <a:t>help enumerators and supervisors in the field for organizing the field work</a:t>
            </a:r>
            <a:endParaRPr lang="en-US" sz="2000" dirty="0">
              <a:solidFill>
                <a:srgbClr val="2C26A2"/>
              </a:solidFill>
              <a:ea typeface="+mn-ea"/>
              <a:cs typeface="+mn-cs"/>
            </a:endParaRPr>
          </a:p>
          <a:p>
            <a:pPr lvl="1"/>
            <a:r>
              <a:rPr lang="en-GB" sz="2000" dirty="0">
                <a:solidFill>
                  <a:srgbClr val="2C26A2"/>
                </a:solidFill>
                <a:ea typeface="+mn-ea"/>
                <a:cs typeface="+mn-cs"/>
              </a:rPr>
              <a:t>provide IT technical support for field staff in the local and regional offices</a:t>
            </a:r>
          </a:p>
          <a:p>
            <a:pPr lvl="1"/>
            <a:r>
              <a:rPr lang="en-GB" sz="2000" dirty="0">
                <a:solidFill>
                  <a:srgbClr val="2C26A2"/>
                </a:solidFill>
              </a:rPr>
              <a:t>provide clarification on those methodological issues (such as definitions and response categories) and the duties of field staff </a:t>
            </a:r>
            <a:endParaRPr lang="en-US" sz="2000" dirty="0">
              <a:solidFill>
                <a:srgbClr val="2C26A2"/>
              </a:solidFill>
              <a:ea typeface="+mn-ea"/>
              <a:cs typeface="+mn-cs"/>
            </a:endParaRPr>
          </a:p>
          <a:p>
            <a:pPr lvl="1"/>
            <a:r>
              <a:rPr lang="en-GB" sz="2000" dirty="0">
                <a:solidFill>
                  <a:srgbClr val="2C26A2"/>
                </a:solidFill>
                <a:ea typeface="+mn-ea"/>
                <a:cs typeface="+mn-cs"/>
              </a:rPr>
              <a:t>resolve IT problems remotely by direct dialogue with handheld devices</a:t>
            </a:r>
            <a:endParaRPr lang="en-US" sz="2000" dirty="0">
              <a:solidFill>
                <a:srgbClr val="2C26A2"/>
              </a:solidFill>
              <a:ea typeface="+mn-ea"/>
              <a:cs typeface="+mn-cs"/>
            </a:endParaRPr>
          </a:p>
          <a:p>
            <a:pPr lvl="2"/>
            <a:r>
              <a:rPr lang="en-GB" sz="2000" dirty="0">
                <a:solidFill>
                  <a:srgbClr val="2C26A2"/>
                </a:solidFill>
              </a:rPr>
              <a:t>IT technicians may be able to resolve problems by connecting to the devices remotely while speaking to the enumerators</a:t>
            </a:r>
            <a:endParaRPr lang="en-US" sz="2000" dirty="0">
              <a:solidFill>
                <a:srgbClr val="2C26A2"/>
              </a:solidFill>
            </a:endParaRPr>
          </a:p>
          <a:p>
            <a:pPr marL="0" indent="0">
              <a:buNone/>
            </a:pPr>
            <a:r>
              <a:rPr lang="en-GB" dirty="0">
                <a:solidFill>
                  <a:srgbClr val="2C26A2"/>
                </a:solidFill>
              </a:rPr>
              <a:t> </a:t>
            </a:r>
            <a:endParaRPr lang="en-US" dirty="0">
              <a:solidFill>
                <a:srgbClr val="2C26A2"/>
              </a:solidFill>
            </a:endParaRPr>
          </a:p>
          <a:p>
            <a:pPr marL="0" indent="0">
              <a:buNone/>
            </a:pPr>
            <a:endParaRPr lang="en-US" sz="1600" dirty="0"/>
          </a:p>
          <a:p>
            <a:pPr marL="471487" lvl="1" indent="0">
              <a:buNone/>
            </a:pPr>
            <a:endParaRPr lang="en-US" b="1" dirty="0"/>
          </a:p>
          <a:p>
            <a:pPr marL="471487" lvl="1" indent="0">
              <a:buNone/>
            </a:pPr>
            <a:endParaRPr lang="en-US" dirty="0"/>
          </a:p>
        </p:txBody>
      </p:sp>
    </p:spTree>
    <p:extLst>
      <p:ext uri="{BB962C8B-B14F-4D97-AF65-F5344CB8AC3E}">
        <p14:creationId xmlns:p14="http://schemas.microsoft.com/office/powerpoint/2010/main" val="322865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en-US" dirty="0"/>
              <a:t>Main Functions of Call Center</a:t>
            </a:r>
          </a:p>
        </p:txBody>
      </p:sp>
      <p:sp>
        <p:nvSpPr>
          <p:cNvPr id="27" name="Content Placeholder 26">
            <a:extLst>
              <a:ext uri="{FF2B5EF4-FFF2-40B4-BE49-F238E27FC236}">
                <a16:creationId xmlns:a16="http://schemas.microsoft.com/office/drawing/2014/main" id="{38669B87-A9DB-4AEA-8F43-33D5F82BA63B}"/>
              </a:ext>
            </a:extLst>
          </p:cNvPr>
          <p:cNvSpPr>
            <a:spLocks noGrp="1"/>
          </p:cNvSpPr>
          <p:nvPr>
            <p:ph idx="1"/>
          </p:nvPr>
        </p:nvSpPr>
        <p:spPr>
          <a:xfrm>
            <a:off x="566738" y="1752600"/>
            <a:ext cx="8001000" cy="4484712"/>
          </a:xfrm>
        </p:spPr>
        <p:txBody>
          <a:bodyPr/>
          <a:lstStyle/>
          <a:p>
            <a:r>
              <a:rPr lang="en-US" b="1" u="sng" dirty="0">
                <a:solidFill>
                  <a:srgbClr val="2C26A2"/>
                </a:solidFill>
              </a:rPr>
              <a:t>Quality control and Validation</a:t>
            </a:r>
          </a:p>
          <a:p>
            <a:pPr marL="0" indent="0">
              <a:buNone/>
            </a:pPr>
            <a:r>
              <a:rPr lang="en-GB" dirty="0">
                <a:solidFill>
                  <a:srgbClr val="2C26A2"/>
                </a:solidFill>
              </a:rPr>
              <a:t> </a:t>
            </a:r>
            <a:endParaRPr lang="en-US" dirty="0">
              <a:solidFill>
                <a:srgbClr val="2C26A2"/>
              </a:solidFill>
            </a:endParaRPr>
          </a:p>
          <a:p>
            <a:pPr>
              <a:buFont typeface="Courier New" panose="02070309020205020404" pitchFamily="49" charset="0"/>
              <a:buChar char="o"/>
            </a:pPr>
            <a:r>
              <a:rPr lang="en-GB" dirty="0">
                <a:solidFill>
                  <a:srgbClr val="2C26A2"/>
                </a:solidFill>
              </a:rPr>
              <a:t>Call </a:t>
            </a:r>
            <a:r>
              <a:rPr lang="en-GB" dirty="0" err="1">
                <a:solidFill>
                  <a:srgbClr val="2C26A2"/>
                </a:solidFill>
              </a:rPr>
              <a:t>center</a:t>
            </a:r>
            <a:r>
              <a:rPr lang="en-GB" dirty="0">
                <a:solidFill>
                  <a:srgbClr val="2C26A2"/>
                </a:solidFill>
              </a:rPr>
              <a:t> can also be used for reviewing and verification of data for:</a:t>
            </a:r>
          </a:p>
          <a:p>
            <a:pPr lvl="1">
              <a:buFont typeface="Wingdings" panose="05000000000000000000" pitchFamily="2" charset="2"/>
              <a:buChar char="ü"/>
            </a:pPr>
            <a:r>
              <a:rPr lang="en-GB" sz="2000" dirty="0">
                <a:solidFill>
                  <a:srgbClr val="2C26A2"/>
                </a:solidFill>
              </a:rPr>
              <a:t> Incomplete questionnaires</a:t>
            </a:r>
          </a:p>
          <a:p>
            <a:pPr lvl="1">
              <a:buFont typeface="Wingdings" panose="05000000000000000000" pitchFamily="2" charset="2"/>
              <a:buChar char="ü"/>
            </a:pPr>
            <a:r>
              <a:rPr lang="en-GB" sz="2000" dirty="0">
                <a:solidFill>
                  <a:srgbClr val="2C26A2"/>
                </a:solidFill>
              </a:rPr>
              <a:t>Missing values</a:t>
            </a:r>
          </a:p>
          <a:p>
            <a:pPr lvl="1">
              <a:buFont typeface="Wingdings" panose="05000000000000000000" pitchFamily="2" charset="2"/>
              <a:buChar char="ü"/>
            </a:pPr>
            <a:r>
              <a:rPr lang="en-GB" sz="2000" dirty="0">
                <a:solidFill>
                  <a:srgbClr val="2C26A2"/>
                </a:solidFill>
              </a:rPr>
              <a:t>Inconsistency in data </a:t>
            </a:r>
          </a:p>
          <a:p>
            <a:pPr lvl="1">
              <a:buFont typeface="Wingdings" panose="05000000000000000000" pitchFamily="2" charset="2"/>
              <a:buChar char="ü"/>
            </a:pPr>
            <a:r>
              <a:rPr lang="en-US" sz="2000" dirty="0">
                <a:solidFill>
                  <a:srgbClr val="2C26A2"/>
                </a:solidFill>
              </a:rPr>
              <a:t>Double counting </a:t>
            </a:r>
          </a:p>
          <a:p>
            <a:pPr marL="471487" lvl="1" indent="0">
              <a:buNone/>
            </a:pPr>
            <a:endParaRPr lang="en-US" sz="2000" dirty="0">
              <a:solidFill>
                <a:srgbClr val="2C26A2"/>
              </a:solidFill>
            </a:endParaRPr>
          </a:p>
          <a:p>
            <a:pPr marL="0" indent="0">
              <a:buNone/>
            </a:pPr>
            <a:endParaRPr lang="en-US" sz="1600" dirty="0"/>
          </a:p>
          <a:p>
            <a:pPr marL="471487" lvl="1" indent="0">
              <a:buNone/>
            </a:pPr>
            <a:endParaRPr lang="en-US" b="1" dirty="0"/>
          </a:p>
          <a:p>
            <a:pPr marL="471487" lvl="1" indent="0">
              <a:buNone/>
            </a:pPr>
            <a:endParaRPr lang="en-US" dirty="0"/>
          </a:p>
        </p:txBody>
      </p:sp>
    </p:spTree>
    <p:extLst>
      <p:ext uri="{BB962C8B-B14F-4D97-AF65-F5344CB8AC3E}">
        <p14:creationId xmlns:p14="http://schemas.microsoft.com/office/powerpoint/2010/main" val="73222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B1C4-8661-4E2A-BEEA-ABA589F69703}"/>
              </a:ext>
            </a:extLst>
          </p:cNvPr>
          <p:cNvSpPr>
            <a:spLocks noGrp="1"/>
          </p:cNvSpPr>
          <p:nvPr>
            <p:ph type="title"/>
          </p:nvPr>
        </p:nvSpPr>
        <p:spPr/>
        <p:txBody>
          <a:bodyPr/>
          <a:lstStyle/>
          <a:p>
            <a:r>
              <a:rPr lang="en-US" dirty="0"/>
              <a:t>Management and Monitoring Systems</a:t>
            </a:r>
          </a:p>
        </p:txBody>
      </p:sp>
      <p:sp>
        <p:nvSpPr>
          <p:cNvPr id="3" name="Content Placeholder 2">
            <a:extLst>
              <a:ext uri="{FF2B5EF4-FFF2-40B4-BE49-F238E27FC236}">
                <a16:creationId xmlns:a16="http://schemas.microsoft.com/office/drawing/2014/main" id="{BBB14AB5-6C4A-45F3-B0F0-19FF5F21A4EA}"/>
              </a:ext>
            </a:extLst>
          </p:cNvPr>
          <p:cNvSpPr>
            <a:spLocks noGrp="1"/>
          </p:cNvSpPr>
          <p:nvPr>
            <p:ph idx="1"/>
          </p:nvPr>
        </p:nvSpPr>
        <p:spPr/>
        <p:txBody>
          <a:bodyPr/>
          <a:lstStyle/>
          <a:p>
            <a:r>
              <a:rPr lang="en-GB" dirty="0">
                <a:solidFill>
                  <a:srgbClr val="2C26A2"/>
                </a:solidFill>
              </a:rPr>
              <a:t>Whatever census methodology/technology used in conducting censuses:</a:t>
            </a:r>
          </a:p>
          <a:p>
            <a:pPr lvl="1"/>
            <a:r>
              <a:rPr lang="en-GB" sz="2000" dirty="0">
                <a:solidFill>
                  <a:srgbClr val="2C26A2"/>
                </a:solidFill>
              </a:rPr>
              <a:t>Management and monitoring of field enumeration should be maintained by information systems and support mechanisms</a:t>
            </a:r>
          </a:p>
          <a:p>
            <a:pPr lvl="1"/>
            <a:r>
              <a:rPr lang="en-GB" sz="2000" dirty="0">
                <a:solidFill>
                  <a:srgbClr val="2C26A2"/>
                </a:solidFill>
              </a:rPr>
              <a:t>Careful planning is required for determining:</a:t>
            </a:r>
          </a:p>
          <a:p>
            <a:pPr lvl="2"/>
            <a:r>
              <a:rPr lang="en-GB" sz="2000" b="1" dirty="0">
                <a:solidFill>
                  <a:srgbClr val="2C26A2"/>
                </a:solidFill>
              </a:rPr>
              <a:t>what information will be collected, </a:t>
            </a:r>
          </a:p>
          <a:p>
            <a:pPr lvl="2"/>
            <a:r>
              <a:rPr lang="en-GB" sz="2000" b="1" dirty="0">
                <a:solidFill>
                  <a:srgbClr val="2C26A2"/>
                </a:solidFill>
              </a:rPr>
              <a:t>who will be users </a:t>
            </a:r>
          </a:p>
          <a:p>
            <a:pPr lvl="2"/>
            <a:r>
              <a:rPr lang="en-GB" sz="2000" b="1" dirty="0">
                <a:solidFill>
                  <a:srgbClr val="2C26A2"/>
                </a:solidFill>
              </a:rPr>
              <a:t>What will be responsibilities/duties of users </a:t>
            </a:r>
          </a:p>
          <a:p>
            <a:pPr lvl="2"/>
            <a:r>
              <a:rPr lang="en-GB" sz="2000" b="1" dirty="0">
                <a:solidFill>
                  <a:srgbClr val="2C26A2"/>
                </a:solidFill>
              </a:rPr>
              <a:t>how the system will be integrated with data collection</a:t>
            </a:r>
            <a:endParaRPr lang="en-GB" sz="1800" dirty="0">
              <a:solidFill>
                <a:srgbClr val="2C26A2"/>
              </a:solidFill>
            </a:endParaRPr>
          </a:p>
          <a:p>
            <a:pPr lvl="2"/>
            <a:endParaRPr lang="en-GB" sz="1800" dirty="0">
              <a:solidFill>
                <a:srgbClr val="2C26A2"/>
              </a:solidFill>
            </a:endParaRPr>
          </a:p>
          <a:p>
            <a:pPr lvl="2"/>
            <a:endParaRPr lang="en-GB" sz="1800" dirty="0">
              <a:solidFill>
                <a:srgbClr val="2C26A2"/>
              </a:solidFill>
            </a:endParaRPr>
          </a:p>
        </p:txBody>
      </p:sp>
    </p:spTree>
    <p:extLst>
      <p:ext uri="{BB962C8B-B14F-4D97-AF65-F5344CB8AC3E}">
        <p14:creationId xmlns:p14="http://schemas.microsoft.com/office/powerpoint/2010/main" val="379011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1CEE-C350-427E-834A-E3022F973A1F}"/>
              </a:ext>
            </a:extLst>
          </p:cNvPr>
          <p:cNvSpPr>
            <a:spLocks noGrp="1"/>
          </p:cNvSpPr>
          <p:nvPr>
            <p:ph type="title"/>
          </p:nvPr>
        </p:nvSpPr>
        <p:spPr/>
        <p:txBody>
          <a:bodyPr/>
          <a:lstStyle/>
          <a:p>
            <a:r>
              <a:rPr lang="en-US" dirty="0"/>
              <a:t>2015 Census of Jordan</a:t>
            </a:r>
          </a:p>
        </p:txBody>
      </p:sp>
      <p:pic>
        <p:nvPicPr>
          <p:cNvPr id="4" name="Content Placeholder 3">
            <a:extLst>
              <a:ext uri="{FF2B5EF4-FFF2-40B4-BE49-F238E27FC236}">
                <a16:creationId xmlns:a16="http://schemas.microsoft.com/office/drawing/2014/main" id="{589BEAA3-F0B7-4937-85C6-6EB7CB3B2432}"/>
              </a:ext>
            </a:extLst>
          </p:cNvPr>
          <p:cNvPicPr>
            <a:picLocks noGrp="1" noChangeAspect="1"/>
          </p:cNvPicPr>
          <p:nvPr>
            <p:ph idx="1"/>
          </p:nvPr>
        </p:nvPicPr>
        <p:blipFill>
          <a:blip r:embed="rId2"/>
          <a:stretch>
            <a:fillRect/>
          </a:stretch>
        </p:blipFill>
        <p:spPr>
          <a:xfrm>
            <a:off x="755576" y="1844824"/>
            <a:ext cx="4752528" cy="3816424"/>
          </a:xfrm>
          <a:prstGeom prst="rect">
            <a:avLst/>
          </a:prstGeom>
        </p:spPr>
      </p:pic>
    </p:spTree>
    <p:extLst>
      <p:ext uri="{BB962C8B-B14F-4D97-AF65-F5344CB8AC3E}">
        <p14:creationId xmlns:p14="http://schemas.microsoft.com/office/powerpoint/2010/main" val="2810329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sz="4000" dirty="0"/>
              <a:t>               </a:t>
            </a:r>
          </a:p>
          <a:p>
            <a:pPr marL="0" indent="0">
              <a:buNone/>
            </a:pPr>
            <a:r>
              <a:rPr lang="en-US" sz="4000" dirty="0"/>
              <a:t>          </a:t>
            </a:r>
            <a:r>
              <a:rPr lang="en-US" sz="5400" b="1" dirty="0">
                <a:latin typeface="Gabriola" panose="04040605051002020D02" pitchFamily="82" charset="0"/>
                <a:cs typeface="Leelawadee" panose="020B0502040204020203" pitchFamily="34" charset="-34"/>
              </a:rPr>
              <a:t>THANK YOU…</a:t>
            </a:r>
            <a:endParaRPr lang="en-GB" sz="5400" b="1" dirty="0">
              <a:latin typeface="Gabriola" panose="04040605051002020D02" pitchFamily="82" charset="0"/>
              <a:cs typeface="Leelawadee" panose="020B0502040204020203" pitchFamily="34" charset="-34"/>
            </a:endParaRPr>
          </a:p>
        </p:txBody>
      </p:sp>
    </p:spTree>
    <p:extLst>
      <p:ext uri="{BB962C8B-B14F-4D97-AF65-F5344CB8AC3E}">
        <p14:creationId xmlns:p14="http://schemas.microsoft.com/office/powerpoint/2010/main" val="225885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B1C4-8661-4E2A-BEEA-ABA589F69703}"/>
              </a:ext>
            </a:extLst>
          </p:cNvPr>
          <p:cNvSpPr>
            <a:spLocks noGrp="1"/>
          </p:cNvSpPr>
          <p:nvPr>
            <p:ph type="title"/>
          </p:nvPr>
        </p:nvSpPr>
        <p:spPr/>
        <p:txBody>
          <a:bodyPr/>
          <a:lstStyle/>
          <a:p>
            <a:r>
              <a:rPr lang="en-GB" dirty="0"/>
              <a:t>Management  and Information Systems </a:t>
            </a:r>
          </a:p>
        </p:txBody>
      </p:sp>
      <p:sp>
        <p:nvSpPr>
          <p:cNvPr id="4" name="Content Placeholder 3">
            <a:extLst>
              <a:ext uri="{FF2B5EF4-FFF2-40B4-BE49-F238E27FC236}">
                <a16:creationId xmlns:a16="http://schemas.microsoft.com/office/drawing/2014/main" id="{8FFE13F0-AD93-4B0D-B8D7-D29B290537E7}"/>
              </a:ext>
            </a:extLst>
          </p:cNvPr>
          <p:cNvSpPr>
            <a:spLocks noGrp="1"/>
          </p:cNvSpPr>
          <p:nvPr>
            <p:ph idx="1"/>
          </p:nvPr>
        </p:nvSpPr>
        <p:spPr>
          <a:xfrm>
            <a:off x="557189" y="1700808"/>
            <a:ext cx="8001000" cy="4573560"/>
          </a:xfrm>
          <a:prstGeom prst="rect">
            <a:avLst/>
          </a:prstGeom>
        </p:spPr>
        <p:txBody>
          <a:bodyPr wrap="square">
            <a:spAutoFit/>
          </a:bodyPr>
          <a:lstStyle/>
          <a:p>
            <a:r>
              <a:rPr lang="en-US" dirty="0">
                <a:solidFill>
                  <a:srgbClr val="2C26A2"/>
                </a:solidFill>
              </a:rPr>
              <a:t>Management and Information Systems should focus on aspects of the operation that matter most, in particular:</a:t>
            </a:r>
          </a:p>
          <a:p>
            <a:pPr lvl="1"/>
            <a:r>
              <a:rPr lang="en-GB" sz="2000" b="1" dirty="0">
                <a:solidFill>
                  <a:srgbClr val="2C26A2"/>
                </a:solidFill>
                <a:ea typeface="+mn-ea"/>
                <a:cs typeface="+mn-cs"/>
              </a:rPr>
              <a:t>understanding the status of recruitment of field staff; </a:t>
            </a:r>
          </a:p>
          <a:p>
            <a:pPr lvl="1"/>
            <a:r>
              <a:rPr lang="en-GB" sz="2000" b="1" dirty="0">
                <a:solidFill>
                  <a:srgbClr val="2C26A2"/>
                </a:solidFill>
                <a:ea typeface="+mn-ea"/>
                <a:cs typeface="+mn-cs"/>
              </a:rPr>
              <a:t>understanding the status of logistical issues</a:t>
            </a:r>
            <a:endParaRPr lang="en-US" sz="2000" b="1" dirty="0">
              <a:solidFill>
                <a:srgbClr val="2C26A2"/>
              </a:solidFill>
              <a:ea typeface="+mn-ea"/>
              <a:cs typeface="+mn-cs"/>
            </a:endParaRPr>
          </a:p>
          <a:p>
            <a:pPr lvl="1"/>
            <a:r>
              <a:rPr lang="en-GB" sz="2000" b="1" dirty="0">
                <a:solidFill>
                  <a:srgbClr val="2C26A2"/>
                </a:solidFill>
                <a:ea typeface="+mn-ea"/>
                <a:cs typeface="+mn-cs"/>
              </a:rPr>
              <a:t>understanding the status of the progress of the field enumeration, ensuring that the field operation proceeds according to schedule </a:t>
            </a:r>
          </a:p>
          <a:p>
            <a:pPr lvl="1"/>
            <a:r>
              <a:rPr lang="en-GB" sz="2000" b="1" dirty="0">
                <a:solidFill>
                  <a:srgbClr val="2C26A2"/>
                </a:solidFill>
                <a:ea typeface="+mn-ea"/>
                <a:cs typeface="+mn-cs"/>
              </a:rPr>
              <a:t>identifying levels of non-response or under-coverage;</a:t>
            </a:r>
          </a:p>
          <a:p>
            <a:pPr lvl="1"/>
            <a:r>
              <a:rPr lang="en-GB" sz="2000" b="1" dirty="0">
                <a:solidFill>
                  <a:srgbClr val="2C26A2"/>
                </a:solidFill>
                <a:ea typeface="+mn-ea"/>
                <a:cs typeface="+mn-cs"/>
              </a:rPr>
              <a:t>status of data transfer</a:t>
            </a:r>
            <a:endParaRPr lang="en-US" sz="2000" b="1" dirty="0">
              <a:solidFill>
                <a:srgbClr val="2C26A2"/>
              </a:solidFill>
              <a:ea typeface="+mn-ea"/>
              <a:cs typeface="+mn-cs"/>
            </a:endParaRPr>
          </a:p>
          <a:p>
            <a:pPr lvl="1"/>
            <a:r>
              <a:rPr lang="en-GB" sz="2000" b="1" dirty="0">
                <a:solidFill>
                  <a:srgbClr val="2C26A2"/>
                </a:solidFill>
                <a:ea typeface="+mn-ea"/>
                <a:cs typeface="+mn-cs"/>
              </a:rPr>
              <a:t>identifying trouble spots; </a:t>
            </a:r>
            <a:endParaRPr lang="en-US" sz="2000" b="1" dirty="0">
              <a:solidFill>
                <a:srgbClr val="2C26A2"/>
              </a:solidFill>
              <a:ea typeface="+mn-ea"/>
              <a:cs typeface="+mn-cs"/>
            </a:endParaRPr>
          </a:p>
          <a:p>
            <a:pPr lvl="2">
              <a:buFont typeface="Courier New" panose="02070309020205020404" pitchFamily="49" charset="0"/>
              <a:buChar char="o"/>
            </a:pPr>
            <a:endParaRPr lang="en-US" sz="1800" dirty="0">
              <a:solidFill>
                <a:srgbClr val="004F8A"/>
              </a:solidFill>
            </a:endParaRPr>
          </a:p>
          <a:p>
            <a:pPr lvl="1">
              <a:buFont typeface="Courier New" panose="02070309020205020404" pitchFamily="49" charset="0"/>
              <a:buChar char="o"/>
            </a:pPr>
            <a:endParaRPr lang="en-US" dirty="0">
              <a:solidFill>
                <a:srgbClr val="0070C0"/>
              </a:solidFill>
            </a:endParaRPr>
          </a:p>
          <a:p>
            <a:pPr lvl="1">
              <a:buFont typeface="Courier New" panose="02070309020205020404" pitchFamily="49" charset="0"/>
              <a:buChar char="o"/>
            </a:pPr>
            <a:endParaRPr lang="en-US" sz="1000" dirty="0">
              <a:solidFill>
                <a:srgbClr val="0070C0"/>
              </a:solidFill>
            </a:endParaRPr>
          </a:p>
          <a:p>
            <a:pPr lvl="1">
              <a:buFont typeface="Courier New" panose="02070309020205020404" pitchFamily="49" charset="0"/>
              <a:buChar char="o"/>
            </a:pPr>
            <a:endParaRPr lang="en-US" sz="1000" dirty="0">
              <a:solidFill>
                <a:srgbClr val="0070C0"/>
              </a:solidFill>
            </a:endParaRPr>
          </a:p>
        </p:txBody>
      </p:sp>
    </p:spTree>
    <p:extLst>
      <p:ext uri="{BB962C8B-B14F-4D97-AF65-F5344CB8AC3E}">
        <p14:creationId xmlns:p14="http://schemas.microsoft.com/office/powerpoint/2010/main" val="24107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7C9A-DE41-47FF-B054-7B9FD1F2C265}"/>
              </a:ext>
            </a:extLst>
          </p:cNvPr>
          <p:cNvSpPr>
            <a:spLocks noGrp="1"/>
          </p:cNvSpPr>
          <p:nvPr>
            <p:ph type="title"/>
          </p:nvPr>
        </p:nvSpPr>
        <p:spPr/>
        <p:txBody>
          <a:bodyPr/>
          <a:lstStyle/>
          <a:p>
            <a:r>
              <a:rPr lang="en-GB" dirty="0"/>
              <a:t>Management  and Information Systems </a:t>
            </a:r>
            <a:endParaRPr lang="en-US" dirty="0"/>
          </a:p>
        </p:txBody>
      </p:sp>
      <p:sp>
        <p:nvSpPr>
          <p:cNvPr id="3" name="Content Placeholder 2">
            <a:extLst>
              <a:ext uri="{FF2B5EF4-FFF2-40B4-BE49-F238E27FC236}">
                <a16:creationId xmlns:a16="http://schemas.microsoft.com/office/drawing/2014/main" id="{C986B997-D65A-4A62-8831-527295290D1D}"/>
              </a:ext>
            </a:extLst>
          </p:cNvPr>
          <p:cNvSpPr>
            <a:spLocks noGrp="1"/>
          </p:cNvSpPr>
          <p:nvPr>
            <p:ph idx="1"/>
          </p:nvPr>
        </p:nvSpPr>
        <p:spPr/>
        <p:txBody>
          <a:bodyPr/>
          <a:lstStyle/>
          <a:p>
            <a:pPr lvl="0"/>
            <a:r>
              <a:rPr lang="en-GB" sz="2400" dirty="0">
                <a:solidFill>
                  <a:srgbClr val="2C26A2"/>
                </a:solidFill>
              </a:rPr>
              <a:t>A number of software solutions can be developed for management and monitoring which can be classified into three groups:</a:t>
            </a:r>
            <a:endParaRPr lang="en-US" sz="2400" dirty="0">
              <a:solidFill>
                <a:srgbClr val="2C26A2"/>
              </a:solidFill>
            </a:endParaRPr>
          </a:p>
          <a:p>
            <a:pPr lvl="1"/>
            <a:r>
              <a:rPr lang="en-GB" sz="2400" b="1" dirty="0">
                <a:solidFill>
                  <a:srgbClr val="2C26A2"/>
                </a:solidFill>
              </a:rPr>
              <a:t>1. Management of recruitment of field staff,  logistical and financial issues </a:t>
            </a:r>
          </a:p>
          <a:p>
            <a:pPr lvl="1"/>
            <a:r>
              <a:rPr lang="en-GB" sz="2400" b="1" dirty="0">
                <a:solidFill>
                  <a:srgbClr val="2C26A2"/>
                </a:solidFill>
              </a:rPr>
              <a:t>2. Data collection management </a:t>
            </a:r>
          </a:p>
          <a:p>
            <a:pPr lvl="1"/>
            <a:r>
              <a:rPr lang="en-GB" sz="2400" b="1" dirty="0">
                <a:solidFill>
                  <a:srgbClr val="2C26A2"/>
                </a:solidFill>
              </a:rPr>
              <a:t>3. Management and information system (MIS) for operational control</a:t>
            </a:r>
            <a:endParaRPr lang="en-US" sz="2400" b="1" dirty="0">
              <a:solidFill>
                <a:srgbClr val="2C26A2"/>
              </a:solidFill>
            </a:endParaRPr>
          </a:p>
          <a:p>
            <a:endParaRPr lang="en-US" dirty="0"/>
          </a:p>
        </p:txBody>
      </p:sp>
    </p:spTree>
    <p:extLst>
      <p:ext uri="{BB962C8B-B14F-4D97-AF65-F5344CB8AC3E}">
        <p14:creationId xmlns:p14="http://schemas.microsoft.com/office/powerpoint/2010/main" val="293341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94D3-2BFC-4542-A9E9-7F6DAFD33BA2}"/>
              </a:ext>
            </a:extLst>
          </p:cNvPr>
          <p:cNvSpPr>
            <a:spLocks noGrp="1"/>
          </p:cNvSpPr>
          <p:nvPr>
            <p:ph type="title"/>
          </p:nvPr>
        </p:nvSpPr>
        <p:spPr/>
        <p:txBody>
          <a:bodyPr/>
          <a:lstStyle/>
          <a:p>
            <a:r>
              <a:rPr lang="en-GB" dirty="0">
                <a:solidFill>
                  <a:srgbClr val="2C26A2"/>
                </a:solidFill>
              </a:rPr>
              <a:t>Management of recruitment of field staff,  logistical and financial issues</a:t>
            </a:r>
            <a:endParaRPr lang="en-US" dirty="0"/>
          </a:p>
        </p:txBody>
      </p:sp>
      <p:sp>
        <p:nvSpPr>
          <p:cNvPr id="3" name="Content Placeholder 2">
            <a:extLst>
              <a:ext uri="{FF2B5EF4-FFF2-40B4-BE49-F238E27FC236}">
                <a16:creationId xmlns:a16="http://schemas.microsoft.com/office/drawing/2014/main" id="{10CBF227-89ED-4D7B-8052-A312F74D4ED3}"/>
              </a:ext>
            </a:extLst>
          </p:cNvPr>
          <p:cNvSpPr>
            <a:spLocks noGrp="1"/>
          </p:cNvSpPr>
          <p:nvPr>
            <p:ph idx="1"/>
          </p:nvPr>
        </p:nvSpPr>
        <p:spPr>
          <a:xfrm>
            <a:off x="566738" y="1752600"/>
            <a:ext cx="8001000" cy="4268688"/>
          </a:xfrm>
        </p:spPr>
        <p:txBody>
          <a:bodyPr/>
          <a:lstStyle/>
          <a:p>
            <a:r>
              <a:rPr lang="en-US" dirty="0">
                <a:solidFill>
                  <a:srgbClr val="2C26A2"/>
                </a:solidFill>
              </a:rPr>
              <a:t>Registration of field staff, their personal information, payments, contract status, etc.</a:t>
            </a:r>
          </a:p>
          <a:p>
            <a:r>
              <a:rPr lang="en-US" dirty="0">
                <a:solidFill>
                  <a:srgbClr val="2C26A2"/>
                </a:solidFill>
              </a:rPr>
              <a:t>Identification of hierarchy between field staff </a:t>
            </a:r>
          </a:p>
          <a:p>
            <a:r>
              <a:rPr lang="en-US" dirty="0">
                <a:solidFill>
                  <a:srgbClr val="2C26A2"/>
                </a:solidFill>
              </a:rPr>
              <a:t>Distribution of electronic devices and materials –linking with users of devices </a:t>
            </a:r>
          </a:p>
          <a:p>
            <a:r>
              <a:rPr lang="en-US" dirty="0">
                <a:solidFill>
                  <a:srgbClr val="2C26A2"/>
                </a:solidFill>
              </a:rPr>
              <a:t>Information for electronic devices –type of device, broken, stolen, etc.</a:t>
            </a:r>
          </a:p>
          <a:p>
            <a:r>
              <a:rPr lang="en-US" dirty="0">
                <a:solidFill>
                  <a:srgbClr val="2C26A2"/>
                </a:solidFill>
              </a:rPr>
              <a:t> Information for Data Collection Stations, Regional Offices (address, phone number, etc.)</a:t>
            </a:r>
          </a:p>
          <a:p>
            <a:pPr marL="0" indent="0">
              <a:buNone/>
            </a:pPr>
            <a:endParaRPr lang="en-US" dirty="0">
              <a:solidFill>
                <a:srgbClr val="2C26A2"/>
              </a:solidFill>
            </a:endParaRPr>
          </a:p>
          <a:p>
            <a:endParaRPr lang="en-US" dirty="0">
              <a:solidFill>
                <a:srgbClr val="2C26A2"/>
              </a:solidFill>
            </a:endParaRPr>
          </a:p>
          <a:p>
            <a:endParaRPr lang="en-US" dirty="0">
              <a:solidFill>
                <a:srgbClr val="2C26A2"/>
              </a:solidFill>
            </a:endParaRPr>
          </a:p>
        </p:txBody>
      </p:sp>
    </p:spTree>
    <p:extLst>
      <p:ext uri="{BB962C8B-B14F-4D97-AF65-F5344CB8AC3E}">
        <p14:creationId xmlns:p14="http://schemas.microsoft.com/office/powerpoint/2010/main" val="181285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4" name="AutoShape 10"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6" name="AutoShape 12"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pic>
        <p:nvPicPr>
          <p:cNvPr id="9" name="Picture 8" descr="9108640991_colored_without QR code.jpg"/>
          <p:cNvPicPr>
            <a:picLocks noChangeAspect="1"/>
          </p:cNvPicPr>
          <p:nvPr/>
        </p:nvPicPr>
        <p:blipFill>
          <a:blip r:embed="rId2" cstate="print"/>
          <a:stretch>
            <a:fillRect/>
          </a:stretch>
        </p:blipFill>
        <p:spPr>
          <a:xfrm>
            <a:off x="7341596" y="527518"/>
            <a:ext cx="1336431" cy="675858"/>
          </a:xfrm>
          <a:prstGeom prst="rect">
            <a:avLst/>
          </a:prstGeom>
        </p:spPr>
      </p:pic>
      <p:grpSp>
        <p:nvGrpSpPr>
          <p:cNvPr id="6" name="Group 5"/>
          <p:cNvGrpSpPr/>
          <p:nvPr/>
        </p:nvGrpSpPr>
        <p:grpSpPr>
          <a:xfrm>
            <a:off x="813262" y="2110145"/>
            <a:ext cx="7583418" cy="4154394"/>
            <a:chOff x="5887684" y="1655063"/>
            <a:chExt cx="5505739" cy="4846476"/>
          </a:xfrm>
        </p:grpSpPr>
        <p:pic>
          <p:nvPicPr>
            <p:cNvPr id="7" name="Picture 6"/>
            <p:cNvPicPr>
              <a:picLocks noChangeAspect="1"/>
            </p:cNvPicPr>
            <p:nvPr/>
          </p:nvPicPr>
          <p:blipFill>
            <a:blip r:embed="rId3"/>
            <a:stretch>
              <a:fillRect/>
            </a:stretch>
          </p:blipFill>
          <p:spPr>
            <a:xfrm>
              <a:off x="5887684" y="1655063"/>
              <a:ext cx="5505739" cy="4391787"/>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5887684" y="6046851"/>
              <a:ext cx="5505739" cy="454688"/>
            </a:xfrm>
            <a:prstGeom prst="rect">
              <a:avLst/>
            </a:prstGeom>
            <a:ln>
              <a:solidFill>
                <a:schemeClr val="tx2"/>
              </a:solidFill>
            </a:ln>
          </p:spPr>
        </p:pic>
      </p:grpSp>
      <p:sp>
        <p:nvSpPr>
          <p:cNvPr id="10" name="Title 1"/>
          <p:cNvSpPr>
            <a:spLocks noGrp="1"/>
          </p:cNvSpPr>
          <p:nvPr/>
        </p:nvSpPr>
        <p:spPr>
          <a:xfrm>
            <a:off x="1142976" y="1384774"/>
            <a:ext cx="3824681" cy="593485"/>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sz="3692" b="1" dirty="0"/>
              <a:t>Personnel Module</a:t>
            </a:r>
          </a:p>
        </p:txBody>
      </p:sp>
    </p:spTree>
    <p:extLst>
      <p:ext uri="{BB962C8B-B14F-4D97-AF65-F5344CB8AC3E}">
        <p14:creationId xmlns:p14="http://schemas.microsoft.com/office/powerpoint/2010/main" val="370748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4" name="AutoShape 10"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6" name="AutoShape 12"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pic>
        <p:nvPicPr>
          <p:cNvPr id="9" name="Picture 8" descr="9108640991_colored_without QR code.jpg"/>
          <p:cNvPicPr>
            <a:picLocks noChangeAspect="1"/>
          </p:cNvPicPr>
          <p:nvPr/>
        </p:nvPicPr>
        <p:blipFill>
          <a:blip r:embed="rId2" cstate="print"/>
          <a:stretch>
            <a:fillRect/>
          </a:stretch>
        </p:blipFill>
        <p:spPr>
          <a:xfrm>
            <a:off x="7341596" y="527518"/>
            <a:ext cx="1336431" cy="675858"/>
          </a:xfrm>
          <a:prstGeom prst="rect">
            <a:avLst/>
          </a:prstGeom>
        </p:spPr>
      </p:pic>
      <p:grpSp>
        <p:nvGrpSpPr>
          <p:cNvPr id="6" name="Group 5"/>
          <p:cNvGrpSpPr/>
          <p:nvPr/>
        </p:nvGrpSpPr>
        <p:grpSpPr>
          <a:xfrm>
            <a:off x="879205" y="2044202"/>
            <a:ext cx="7356073" cy="4154394"/>
            <a:chOff x="3985259" y="2226945"/>
            <a:chExt cx="7302894" cy="3634359"/>
          </a:xfrm>
        </p:grpSpPr>
        <p:pic>
          <p:nvPicPr>
            <p:cNvPr id="7" name="Picture 6"/>
            <p:cNvPicPr>
              <a:picLocks noChangeAspect="1"/>
            </p:cNvPicPr>
            <p:nvPr/>
          </p:nvPicPr>
          <p:blipFill>
            <a:blip r:embed="rId3"/>
            <a:stretch>
              <a:fillRect/>
            </a:stretch>
          </p:blipFill>
          <p:spPr>
            <a:xfrm>
              <a:off x="3985260" y="2226945"/>
              <a:ext cx="7302893" cy="3204591"/>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3985259" y="5431536"/>
              <a:ext cx="7302893" cy="429768"/>
            </a:xfrm>
            <a:prstGeom prst="rect">
              <a:avLst/>
            </a:prstGeom>
            <a:ln>
              <a:solidFill>
                <a:schemeClr val="tx2"/>
              </a:solidFill>
            </a:ln>
          </p:spPr>
        </p:pic>
      </p:grpSp>
      <p:sp>
        <p:nvSpPr>
          <p:cNvPr id="10" name="Title 1"/>
          <p:cNvSpPr>
            <a:spLocks noGrp="1"/>
          </p:cNvSpPr>
          <p:nvPr/>
        </p:nvSpPr>
        <p:spPr>
          <a:xfrm>
            <a:off x="1142976" y="1252888"/>
            <a:ext cx="5473250" cy="659428"/>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sz="3692" b="1" dirty="0"/>
              <a:t>Financial Module</a:t>
            </a:r>
          </a:p>
        </p:txBody>
      </p:sp>
    </p:spTree>
    <p:extLst>
      <p:ext uri="{BB962C8B-B14F-4D97-AF65-F5344CB8AC3E}">
        <p14:creationId xmlns:p14="http://schemas.microsoft.com/office/powerpoint/2010/main" val="381745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4" name="AutoShape 10"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6" name="AutoShape 12"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pic>
        <p:nvPicPr>
          <p:cNvPr id="9" name="Picture 8" descr="9108640991_colored_without QR code.jpg"/>
          <p:cNvPicPr>
            <a:picLocks noChangeAspect="1"/>
          </p:cNvPicPr>
          <p:nvPr/>
        </p:nvPicPr>
        <p:blipFill>
          <a:blip r:embed="rId2" cstate="print"/>
          <a:stretch>
            <a:fillRect/>
          </a:stretch>
        </p:blipFill>
        <p:spPr>
          <a:xfrm>
            <a:off x="7341596" y="527518"/>
            <a:ext cx="1336431" cy="675858"/>
          </a:xfrm>
          <a:prstGeom prst="rect">
            <a:avLst/>
          </a:prstGeom>
        </p:spPr>
      </p:pic>
      <p:pic>
        <p:nvPicPr>
          <p:cNvPr id="7" name="Picture 6"/>
          <p:cNvPicPr>
            <a:picLocks noChangeAspect="1"/>
          </p:cNvPicPr>
          <p:nvPr/>
        </p:nvPicPr>
        <p:blipFill>
          <a:blip r:embed="rId3"/>
          <a:stretch>
            <a:fillRect/>
          </a:stretch>
        </p:blipFill>
        <p:spPr>
          <a:xfrm>
            <a:off x="483549" y="2439859"/>
            <a:ext cx="8088339" cy="3654787"/>
          </a:xfrm>
          <a:prstGeom prst="rect">
            <a:avLst/>
          </a:prstGeom>
          <a:ln>
            <a:solidFill>
              <a:schemeClr val="tx2"/>
            </a:solidFill>
          </a:ln>
        </p:spPr>
      </p:pic>
      <p:sp>
        <p:nvSpPr>
          <p:cNvPr id="8" name="Title 1"/>
          <p:cNvSpPr>
            <a:spLocks noGrp="1"/>
          </p:cNvSpPr>
          <p:nvPr/>
        </p:nvSpPr>
        <p:spPr>
          <a:xfrm>
            <a:off x="1142976" y="1252888"/>
            <a:ext cx="5473250" cy="659428"/>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sz="3692" b="1" dirty="0"/>
              <a:t>Financial Module</a:t>
            </a:r>
          </a:p>
        </p:txBody>
      </p:sp>
      <p:sp>
        <p:nvSpPr>
          <p:cNvPr id="6" name="Content Placeholder 2"/>
          <p:cNvSpPr txBox="1">
            <a:spLocks/>
          </p:cNvSpPr>
          <p:nvPr/>
        </p:nvSpPr>
        <p:spPr>
          <a:xfrm rot="20588557">
            <a:off x="296681" y="2406319"/>
            <a:ext cx="3494967" cy="593485"/>
          </a:xfrm>
          <a:prstGeom prst="rect">
            <a:avLst/>
          </a:prstGeom>
          <a:ln w="38100">
            <a:solidFill>
              <a:schemeClr val="tx1"/>
            </a:solidFill>
            <a:prstDash val="lgDash"/>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215" b="1" dirty="0"/>
              <a:t>Financial Monitoring Report</a:t>
            </a:r>
          </a:p>
        </p:txBody>
      </p:sp>
    </p:spTree>
    <p:extLst>
      <p:ext uri="{BB962C8B-B14F-4D97-AF65-F5344CB8AC3E}">
        <p14:creationId xmlns:p14="http://schemas.microsoft.com/office/powerpoint/2010/main" val="596407658"/>
      </p:ext>
    </p:extLst>
  </p:cSld>
  <p:clrMapOvr>
    <a:masterClrMapping/>
  </p:clrMapOvr>
</p:sld>
</file>

<file path=ppt/theme/theme1.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a:ln w="9525" cap="flat" cmpd="sng" algn="ctr">
          <a:solidFill>
            <a:schemeClr val="accent2"/>
          </a:solidFill>
          <a:prstDash val="dash"/>
          <a:round/>
          <a:headEnd type="none" w="med" len="med"/>
          <a:tailEnd type="none" w="med" len="med"/>
        </a:ln>
      </a:spPr>
      <a:bodyPr/>
      <a:lstStyle/>
      <a:style>
        <a:lnRef idx="0">
          <a:scrgbClr r="0" g="0" b="0"/>
        </a:lnRef>
        <a:fillRef idx="0">
          <a:scrgbClr r="0" g="0" b="0"/>
        </a:fillRef>
        <a:effectRef idx="0">
          <a:scrgbClr r="0" g="0" b="0"/>
        </a:effectRef>
        <a:fontRef idx="minor">
          <a:schemeClr val="tx1"/>
        </a:fontRef>
      </a: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8754</TotalTime>
  <Words>1552</Words>
  <Application>Microsoft Office PowerPoint</Application>
  <PresentationFormat>On-screen Show (4:3)</PresentationFormat>
  <Paragraphs>188</Paragraphs>
  <Slides>31</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CourierNew</vt:lpstr>
      <vt:lpstr>MS Gothic</vt:lpstr>
      <vt:lpstr>ＭＳ Ｐゴシック</vt:lpstr>
      <vt:lpstr>ＭＳ Ｐゴシック</vt:lpstr>
      <vt:lpstr>SimSun</vt:lpstr>
      <vt:lpstr>Arial</vt:lpstr>
      <vt:lpstr>Calibri</vt:lpstr>
      <vt:lpstr>Cambria</vt:lpstr>
      <vt:lpstr>Courier New</vt:lpstr>
      <vt:lpstr>Gabriola</vt:lpstr>
      <vt:lpstr>Leelawadee</vt:lpstr>
      <vt:lpstr>Times New Roman</vt:lpstr>
      <vt:lpstr>Verdana</vt:lpstr>
      <vt:lpstr>Wingdings</vt:lpstr>
      <vt:lpstr>Wingdings 3</vt:lpstr>
      <vt:lpstr>1_Profile</vt:lpstr>
      <vt:lpstr>United Nations Regional Workshop on the 2020 World Programme on Population and Housing Censuses: International Standards and Contemporary Technologies, Colombo, Sri Lanka, 8-11 May 2018 </vt:lpstr>
      <vt:lpstr>Management and Monitoring Systems</vt:lpstr>
      <vt:lpstr>Management and Monitoring Systems</vt:lpstr>
      <vt:lpstr>Management  and Information Systems </vt:lpstr>
      <vt:lpstr>Management  and Information Systems </vt:lpstr>
      <vt:lpstr>Management of recruitment of field staff,  logistical and financial issues</vt:lpstr>
      <vt:lpstr>PowerPoint Presentation</vt:lpstr>
      <vt:lpstr>PowerPoint Presentation</vt:lpstr>
      <vt:lpstr>PowerPoint Presentation</vt:lpstr>
      <vt:lpstr>1. Data collection management</vt:lpstr>
      <vt:lpstr>Data collection management and monitoring modules for field staff</vt:lpstr>
      <vt:lpstr>Data collection management and monitoring modules for field staff</vt:lpstr>
      <vt:lpstr>PowerPoint Presentation</vt:lpstr>
      <vt:lpstr>Data collection management and monitoring modules for field staff</vt:lpstr>
      <vt:lpstr>Data collection management and monitoring modules for field staff</vt:lpstr>
      <vt:lpstr>Data collection management and monitoring modules for field staff</vt:lpstr>
      <vt:lpstr>Data collection management and monitoring modules for field staff</vt:lpstr>
      <vt:lpstr>Management Information System for operation control (MIS)</vt:lpstr>
      <vt:lpstr>Management Information System for operation control (MIS)</vt:lpstr>
      <vt:lpstr>Management Information System for operation control (MIS)</vt:lpstr>
      <vt:lpstr>Management Information System for operation control (MIS)</vt:lpstr>
      <vt:lpstr>Management Information System for operation control (MIS)</vt:lpstr>
      <vt:lpstr>2017 Census of Palestine</vt:lpstr>
      <vt:lpstr>PowerPoint Presentation</vt:lpstr>
      <vt:lpstr>PowerPoint Presentation</vt:lpstr>
      <vt:lpstr>Main Functions of Call Center</vt:lpstr>
      <vt:lpstr>Main Functions of Call Center</vt:lpstr>
      <vt:lpstr>Main Functions of Call Center</vt:lpstr>
      <vt:lpstr>Main Functions of Call Center</vt:lpstr>
      <vt:lpstr>2015 Census of Jordan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Andrea De Luka</cp:lastModifiedBy>
  <cp:revision>670</cp:revision>
  <cp:lastPrinted>2017-11-24T22:39:07Z</cp:lastPrinted>
  <dcterms:created xsi:type="dcterms:W3CDTF">2010-01-04T16:45:10Z</dcterms:created>
  <dcterms:modified xsi:type="dcterms:W3CDTF">2018-05-22T20:04:08Z</dcterms:modified>
</cp:coreProperties>
</file>