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4" r:id="rId2"/>
    <p:sldId id="265" r:id="rId3"/>
    <p:sldId id="269" r:id="rId4"/>
    <p:sldId id="263" r:id="rId5"/>
    <p:sldId id="267" r:id="rId6"/>
    <p:sldId id="268" r:id="rId7"/>
    <p:sldId id="266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163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70" y="-96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683AB-4E0F-4A80-94D8-7D187462AF30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3A740-7935-462C-B878-F118A801A6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61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04E64-E914-4A25-B886-89A6E0F91B7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BD9F0-4272-4578-90EB-92487DD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1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D9F0-4272-4578-90EB-92487DDD91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3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7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2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5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476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-13447" y="6858000"/>
            <a:ext cx="9184341" cy="0"/>
          </a:xfrm>
          <a:prstGeom prst="line">
            <a:avLst/>
          </a:prstGeom>
          <a:ln w="1270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6765"/>
          <a:stretch/>
        </p:blipFill>
        <p:spPr>
          <a:xfrm>
            <a:off x="0" y="0"/>
            <a:ext cx="9144000" cy="134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4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5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3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1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3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5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86573-B360-4154-8061-0F5E443CF212}" type="datetimeFigureOut">
              <a:rPr lang="en-US" smtClean="0"/>
              <a:t>22/05/2018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0946-ACCB-4BF9-A5DC-7B9E808C3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1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c.gov.lk/images/pdf/statis_q4201706032018a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5295" y="3110805"/>
            <a:ext cx="72855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0090"/>
                </a:solidFill>
                <a:latin typeface="Arial Black" pitchFamily="34" charset="0"/>
                <a:cs typeface="Calibri" pitchFamily="34" charset="0"/>
              </a:rPr>
              <a:t>DATA COLLECTION WITH INTERNET</a:t>
            </a:r>
          </a:p>
          <a:p>
            <a:pPr algn="ctr"/>
            <a:endParaRPr lang="en-US" sz="2800" dirty="0">
              <a:solidFill>
                <a:srgbClr val="000090"/>
              </a:solidFill>
              <a:latin typeface="Arial Black" pitchFamily="34" charset="0"/>
              <a:cs typeface="Calibri" pitchFamily="34" charset="0"/>
            </a:endParaRP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Arial Black" pitchFamily="34" charset="0"/>
                <a:cs typeface="Calibri" pitchFamily="34" charset="0"/>
              </a:rPr>
              <a:t>DEPARTMENT OF CENSUS AND STATISTICS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Arial Black" pitchFamily="34" charset="0"/>
                <a:cs typeface="Calibri" pitchFamily="34" charset="0"/>
              </a:rPr>
              <a:t>SRI LANKA</a:t>
            </a:r>
          </a:p>
        </p:txBody>
      </p:sp>
    </p:spTree>
    <p:extLst>
      <p:ext uri="{BB962C8B-B14F-4D97-AF65-F5344CB8AC3E}">
        <p14:creationId xmlns:p14="http://schemas.microsoft.com/office/powerpoint/2010/main" val="3793948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7174"/>
            <a:ext cx="8382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Support:</a:t>
            </a:r>
          </a:p>
          <a:p>
            <a:pPr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6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Simple User Interface with easy navigation, Edit and Delete facilities</a:t>
            </a:r>
            <a:r>
              <a:rPr lang="en-US" sz="26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.  It provided free flow to ordinary users without considering the Navigational links</a:t>
            </a:r>
            <a:endParaRPr lang="en-GB" sz="26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6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User’s Manual (Printed and Electronic)</a:t>
            </a:r>
          </a:p>
          <a:p>
            <a:pPr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6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Security Documentation (How to use secure channel) </a:t>
            </a:r>
            <a:endParaRPr lang="en-GB" sz="26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6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Instructions per question by a single click</a:t>
            </a:r>
          </a:p>
          <a:p>
            <a:pPr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6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Call Centre with trained staff to motivate, assist and troubleshoot</a:t>
            </a:r>
            <a:endParaRPr lang="en-US" sz="26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54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613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Data validation: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Client side and server side data validation</a:t>
            </a:r>
          </a:p>
          <a:p>
            <a:pPr lvl="1"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Skips</a:t>
            </a:r>
          </a:p>
          <a:p>
            <a:pPr lvl="1"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Online summaries with selected variables</a:t>
            </a:r>
          </a:p>
          <a:p>
            <a:pPr lvl="1"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More than one question per screen </a:t>
            </a:r>
          </a:p>
          <a:p>
            <a:pPr algn="just"/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1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613" y="1520309"/>
            <a:ext cx="8382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Software development:</a:t>
            </a:r>
          </a:p>
          <a:p>
            <a:pPr lvl="1"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100% usage of Free and Open-Source Software (FOSS) </a:t>
            </a:r>
          </a:p>
          <a:p>
            <a:pPr lvl="1"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It was not used any commercial or free software development Framework</a:t>
            </a:r>
          </a:p>
          <a:p>
            <a:pPr lvl="1"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DCS developed its own framework from the ground which aims to adapt any Census or Survey.</a:t>
            </a:r>
          </a:p>
          <a:p>
            <a:pPr lvl="1"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System for data collection was developed on top of the developed framework</a:t>
            </a:r>
          </a:p>
          <a:p>
            <a:pPr algn="just"/>
            <a:endParaRPr lang="en-GB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89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613" y="1524000"/>
            <a:ext cx="838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Security</a:t>
            </a:r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GB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Used </a:t>
            </a:r>
            <a:r>
              <a:rPr lang="en-GB" sz="2800" dirty="0" err="1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OpenSSL</a:t>
            </a:r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 software library for secure communications</a:t>
            </a:r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 ↓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The system was security </a:t>
            </a:r>
            <a:r>
              <a:rPr lang="en-US" sz="2800" dirty="0" err="1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assesed</a:t>
            </a:r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 by Sir Lanka CERT (National Centre for Cyber Security)</a:t>
            </a:r>
          </a:p>
          <a:p>
            <a:pPr algn="just"/>
            <a:endParaRPr lang="en-US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Hosting done with a leading Data Centre solution provider who has better security devices and to reduce equipment cost as well as DCS to focus on core business.</a:t>
            </a:r>
          </a:p>
        </p:txBody>
      </p:sp>
    </p:spTree>
    <p:extLst>
      <p:ext uri="{BB962C8B-B14F-4D97-AF65-F5344CB8AC3E}">
        <p14:creationId xmlns:p14="http://schemas.microsoft.com/office/powerpoint/2010/main" val="1908435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613" y="15240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Conclusion: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Better tool for collecting Census information from hard to reach population 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Need of proper planning and capacity building 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Need of reliable internet facilities and have a culture of submitting data through Internet without any assistance of the government officer.</a:t>
            </a:r>
          </a:p>
          <a:p>
            <a:pPr algn="just"/>
            <a:endParaRPr lang="en-GB" sz="2800" b="1" dirty="0">
              <a:solidFill>
                <a:srgbClr val="002060"/>
              </a:solidFill>
            </a:endParaRPr>
          </a:p>
          <a:p>
            <a:pPr algn="just"/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31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800" b="1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Citizens’ devices which could send data through Internet </a:t>
            </a:r>
            <a:r>
              <a:rPr lang="en-US" sz="2800" b="1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n-US" sz="2800" b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types </a:t>
            </a:r>
            <a:r>
              <a:rPr lang="en-US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of applications </a:t>
            </a:r>
          </a:p>
          <a:p>
            <a:pPr algn="just"/>
            <a:endParaRPr lang="en-US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	Desktop / Laptop / Tablet		Web Application</a:t>
            </a:r>
          </a:p>
          <a:p>
            <a:pPr algn="just"/>
            <a:endParaRPr lang="en-US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	Tablet / Smart Phone 		 Web/Mobile App</a:t>
            </a:r>
          </a:p>
          <a:p>
            <a:pPr algn="just"/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6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668482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Strength of Citizens, 2012</a:t>
            </a:r>
          </a:p>
          <a:p>
            <a:pPr algn="just"/>
            <a:endParaRPr lang="en-GB" sz="2800" b="1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Households which has ability to </a:t>
            </a: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access internet 					   </a:t>
            </a:r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576,365</a:t>
            </a:r>
          </a:p>
          <a:p>
            <a:pPr algn="just"/>
            <a:endParaRPr lang="en-US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Total Number of households			5,264,282</a:t>
            </a:r>
          </a:p>
          <a:p>
            <a:pPr algn="just"/>
            <a:endParaRPr lang="en-US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							    10.94% </a:t>
            </a:r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983069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Source:</a:t>
            </a:r>
          </a:p>
          <a:p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Census of Population and Housing 2012</a:t>
            </a:r>
          </a:p>
          <a:p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Department of Census and Statistics, Sri Lanka</a:t>
            </a:r>
            <a:endParaRPr lang="en-US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92282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Strength of Citizens, 2017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One out of every five households owns either a Desktop or a Laptop computer</a:t>
            </a:r>
          </a:p>
          <a:p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Overall Computer Literacy 			28.3%</a:t>
            </a:r>
          </a:p>
          <a:p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Household population use internet  		21.3%</a:t>
            </a:r>
          </a:p>
          <a:p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Household population use email 		11.0%</a:t>
            </a:r>
            <a:endParaRPr lang="en-US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983069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Source:</a:t>
            </a:r>
          </a:p>
          <a:p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Computer Literacy Statistics – 2017 (First six months)</a:t>
            </a:r>
          </a:p>
          <a:p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Department of Census and Statistics, Sri Lanka ISSN 2012-6565 </a:t>
            </a:r>
            <a:endParaRPr lang="en-US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62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Statistical Overview of the Telecommunication Sector as at the end of December 2017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Fixed Broadband Subscriptions			1,220,504*</a:t>
            </a:r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Mobile Broadband Subscriptions		4,682,300*</a:t>
            </a:r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983069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Source:</a:t>
            </a:r>
          </a:p>
          <a:p>
            <a:r>
              <a:rPr lang="en-US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Telecommunications Regulatory Commission of Sri Lanka			</a:t>
            </a:r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 * - Provisional</a:t>
            </a:r>
            <a:endParaRPr lang="en-US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  <a:hlinkClick r:id="rId2"/>
              </a:rPr>
              <a:t>http://www.trc.gov.lk/images/pdf/statis_q4201706032018a.pdf</a:t>
            </a:r>
            <a:r>
              <a:rPr lang="en-GB" sz="12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		 2017 Mid Year population = 21.444 million</a:t>
            </a:r>
            <a:endParaRPr lang="en-US" sz="12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44682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Readiness of Citizens: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Suggested question for Census 2021 listing: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If any of the members in the unit willing to provide information through internet and he/she have required facilities</a:t>
            </a: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	1 – Yes		2 – No</a:t>
            </a:r>
            <a:r>
              <a:rPr lang="en-GB" sz="2800" b="1" dirty="0">
                <a:solidFill>
                  <a:srgbClr val="002060"/>
                </a:solidFill>
              </a:rPr>
              <a:t>	</a:t>
            </a:r>
          </a:p>
          <a:p>
            <a:pPr algn="just"/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6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351544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2800" dirty="0" err="1">
                <a:solidFill>
                  <a:srgbClr val="000090"/>
                </a:solidFill>
                <a:latin typeface="Arial Black" pitchFamily="34" charset="0"/>
                <a:cs typeface="Calibri" pitchFamily="34" charset="0"/>
              </a:rPr>
              <a:t>eCensus</a:t>
            </a:r>
            <a:r>
              <a:rPr lang="en-GB" sz="2800" dirty="0">
                <a:solidFill>
                  <a:srgbClr val="000090"/>
                </a:solidFill>
                <a:latin typeface="Arial Black" pitchFamily="34" charset="0"/>
                <a:cs typeface="Calibri" pitchFamily="34" charset="0"/>
              </a:rPr>
              <a:t> - 2011</a:t>
            </a:r>
          </a:p>
          <a:p>
            <a:pPr algn="ctr"/>
            <a:endParaRPr lang="en-GB" sz="2800" dirty="0">
              <a:solidFill>
                <a:srgbClr val="000090"/>
              </a:solidFill>
              <a:latin typeface="Arial Black" pitchFamily="34" charset="0"/>
              <a:cs typeface="Calibri" pitchFamily="34" charset="0"/>
            </a:endParaRPr>
          </a:p>
          <a:p>
            <a:pPr algn="ctr"/>
            <a:r>
              <a:rPr lang="en-GB" sz="2800" dirty="0">
                <a:solidFill>
                  <a:srgbClr val="000090"/>
                </a:solidFill>
                <a:latin typeface="Arial Black" pitchFamily="34" charset="0"/>
                <a:cs typeface="Calibri" pitchFamily="34" charset="0"/>
              </a:rPr>
              <a:t>Past experience</a:t>
            </a:r>
          </a:p>
          <a:p>
            <a:pPr algn="ctr"/>
            <a:endParaRPr lang="en-GB" sz="2800" dirty="0">
              <a:solidFill>
                <a:srgbClr val="000090"/>
              </a:solidFill>
              <a:latin typeface="Arial Black" pitchFamily="34" charset="0"/>
              <a:cs typeface="Calibri" pitchFamily="34" charset="0"/>
            </a:endParaRPr>
          </a:p>
          <a:p>
            <a:pPr algn="ctr"/>
            <a:endParaRPr lang="en-GB" sz="2800" dirty="0">
              <a:solidFill>
                <a:srgbClr val="000090"/>
              </a:solidFill>
              <a:latin typeface="Arial Black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70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1837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Objectives: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Collecting Census information from hard to reach </a:t>
            </a:r>
            <a:b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population who are living in luxury apartments in Colombo and its suburbs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To test the method of Internet data collection that can be used in future Censuses/ Surveys</a:t>
            </a:r>
            <a:endParaRPr lang="en-US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38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844457"/>
            <a:ext cx="838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Selection: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Houses that will take part in </a:t>
            </a:r>
            <a:r>
              <a:rPr lang="en-GB" sz="2800" dirty="0" err="1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eCensus</a:t>
            </a:r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 were </a:t>
            </a:r>
            <a:b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selected prior to the Census field enumeration</a:t>
            </a:r>
          </a:p>
          <a:p>
            <a:pPr algn="just"/>
            <a:endParaRPr lang="en-GB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Their consent was obtained to complete Census </a:t>
            </a:r>
            <a:b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800" dirty="0">
                <a:solidFill>
                  <a:srgbClr val="000090"/>
                </a:solidFill>
                <a:latin typeface="Calibri" pitchFamily="34" charset="0"/>
                <a:cs typeface="Calibri" pitchFamily="34" charset="0"/>
              </a:rPr>
              <a:t>information online</a:t>
            </a:r>
            <a:endParaRPr lang="en-US" sz="2800" dirty="0">
              <a:solidFill>
                <a:srgbClr val="00009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56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357</Words>
  <Application>Microsoft Office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disala</dc:creator>
  <cp:lastModifiedBy>Andrea De Luka</cp:lastModifiedBy>
  <cp:revision>217</cp:revision>
  <cp:lastPrinted>2018-03-09T03:23:23Z</cp:lastPrinted>
  <dcterms:created xsi:type="dcterms:W3CDTF">2018-03-07T14:22:06Z</dcterms:created>
  <dcterms:modified xsi:type="dcterms:W3CDTF">2018-05-22T20:03:52Z</dcterms:modified>
</cp:coreProperties>
</file>