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8" r:id="rId1"/>
  </p:sldMasterIdLst>
  <p:notesMasterIdLst>
    <p:notesMasterId r:id="rId9"/>
  </p:notesMasterIdLst>
  <p:handoutMasterIdLst>
    <p:handoutMasterId r:id="rId10"/>
  </p:handoutMasterIdLst>
  <p:sldIdLst>
    <p:sldId id="260" r:id="rId2"/>
    <p:sldId id="304" r:id="rId3"/>
    <p:sldId id="310" r:id="rId4"/>
    <p:sldId id="309" r:id="rId5"/>
    <p:sldId id="327" r:id="rId6"/>
    <p:sldId id="312" r:id="rId7"/>
    <p:sldId id="326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A238172-E1EF-4536-8097-EAD17E10657F}">
          <p14:sldIdLst>
            <p14:sldId id="260"/>
            <p14:sldId id="304"/>
            <p14:sldId id="310"/>
            <p14:sldId id="309"/>
            <p14:sldId id="327"/>
            <p14:sldId id="312"/>
            <p14:sldId id="32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405" autoAdjust="0"/>
    <p:restoredTop sz="94660"/>
  </p:normalViewPr>
  <p:slideViewPr>
    <p:cSldViewPr snapToGrid="0">
      <p:cViewPr varScale="1">
        <p:scale>
          <a:sx n="80" d="100"/>
          <a:sy n="80" d="100"/>
        </p:scale>
        <p:origin x="108" y="7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9B01A7-6D04-4E19-B4D5-75D1728542F5}" type="datetimeFigureOut">
              <a:rPr lang="en-US" smtClean="0"/>
              <a:pPr/>
              <a:t>22/05/2018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3F644C-1A30-4613-A368-632823F112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1180253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97435E-E0E7-4CA3-AA73-FF2FC48DC416}" type="datetimeFigureOut">
              <a:rPr lang="en-US" smtClean="0"/>
              <a:pPr/>
              <a:t>22/05/2018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0B7CB2-713A-46D4-BEF2-5FBF4557799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587342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30B7CB2-713A-46D4-BEF2-5FBF45577990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2397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089408" y="6488477"/>
            <a:ext cx="2743200" cy="323130"/>
          </a:xfrm>
          <a:prstGeom prst="rect">
            <a:avLst/>
          </a:prstGeom>
        </p:spPr>
        <p:txBody>
          <a:bodyPr/>
          <a:lstStyle>
            <a:lvl1pPr algn="r">
              <a:defRPr sz="1400"/>
            </a:lvl1pPr>
          </a:lstStyle>
          <a:p>
            <a:fld id="{332BEBC0-4E13-4B88-AFD4-7D23EAB3469F}" type="datetime1">
              <a:rPr lang="en-US" smtClean="0"/>
              <a:pPr/>
              <a:t>22/05/2018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12709" y="6488477"/>
            <a:ext cx="4721858" cy="327870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r>
              <a:rPr lang="en-US" dirty="0"/>
              <a:t>2017 Population and Housing Census of Bhutan (2017 PHCB)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307611" y="6488477"/>
            <a:ext cx="2743200" cy="323132"/>
          </a:xfrm>
          <a:prstGeom prst="rect">
            <a:avLst/>
          </a:prstGeom>
        </p:spPr>
        <p:txBody>
          <a:bodyPr/>
          <a:lstStyle>
            <a:lvl1pPr>
              <a:defRPr sz="1600"/>
            </a:lvl1pPr>
          </a:lstStyle>
          <a:p>
            <a:fld id="{A8405AFA-F99F-4E4F-861B-566F67947CC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 hasCustomPrompt="1"/>
          </p:nvPr>
        </p:nvSpPr>
        <p:spPr>
          <a:xfrm>
            <a:off x="307611" y="908956"/>
            <a:ext cx="11524997" cy="5451246"/>
          </a:xfrm>
        </p:spPr>
        <p:txBody>
          <a:bodyPr/>
          <a:lstStyle>
            <a:lvl1pPr marL="228600" indent="-228600">
              <a:buFont typeface="Wingdings" panose="05000000000000000000" pitchFamily="2" charset="2"/>
              <a:buChar char="Ø"/>
              <a:defRPr sz="2400" b="1">
                <a:latin typeface="Manion pro"/>
              </a:defRPr>
            </a:lvl1pPr>
            <a:lvl2pPr marL="914400" indent="-457200">
              <a:buFont typeface="Wingdings" panose="05000000000000000000" pitchFamily="2" charset="2"/>
              <a:buChar char="ü"/>
              <a:defRPr b="0">
                <a:latin typeface="Manion pro"/>
              </a:defRPr>
            </a:lvl2pPr>
            <a:lvl3pPr>
              <a:defRPr sz="1800" b="0" i="1" u="sng">
                <a:latin typeface="Manion pro"/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711526" y="0"/>
            <a:ext cx="8507770" cy="780681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3711526" cy="780681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50000"/>
                    </a14:imgEffect>
                    <a14:imgEffect>
                      <a14:brightnessContrast bright="-20000" contrast="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1109279" y="-40944"/>
            <a:ext cx="1132764" cy="87932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-177421" y="-100980"/>
            <a:ext cx="1390422" cy="98263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3888947" y="177867"/>
            <a:ext cx="7220332" cy="516534"/>
          </a:xfrm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600" b="1">
                <a:solidFill>
                  <a:schemeClr val="bg1"/>
                </a:solidFill>
                <a:latin typeface="Manion pro"/>
              </a:defRPr>
            </a:lvl1pPr>
          </a:lstStyle>
          <a:p>
            <a:r>
              <a:rPr lang="en-US" sz="3600" b="1" dirty="0">
                <a:solidFill>
                  <a:schemeClr val="bg1"/>
                </a:solidFill>
              </a:rPr>
              <a:t>HOUSEHOLD MEMBER LIST</a:t>
            </a:r>
            <a:endParaRPr lang="en-US" dirty="0"/>
          </a:p>
        </p:txBody>
      </p:sp>
      <p:sp>
        <p:nvSpPr>
          <p:cNvPr id="12" name="Content Placeholder 7"/>
          <p:cNvSpPr>
            <a:spLocks noGrp="1"/>
          </p:cNvSpPr>
          <p:nvPr>
            <p:ph sz="quarter" idx="13" hasCustomPrompt="1"/>
          </p:nvPr>
        </p:nvSpPr>
        <p:spPr>
          <a:xfrm>
            <a:off x="1145119" y="177866"/>
            <a:ext cx="2388985" cy="50163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3600" b="1">
                <a:solidFill>
                  <a:schemeClr val="bg1"/>
                </a:solidFill>
                <a:latin typeface="Manion pro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3600" b="1" dirty="0">
                <a:solidFill>
                  <a:schemeClr val="bg1"/>
                </a:solidFill>
              </a:rPr>
              <a:t>PHCB-2B</a:t>
            </a:r>
          </a:p>
          <a:p>
            <a:pPr lvl="0"/>
            <a:endParaRPr lang="en-US" dirty="0"/>
          </a:p>
        </p:txBody>
      </p:sp>
      <p:sp>
        <p:nvSpPr>
          <p:cNvPr id="13" name="Rectangle 12"/>
          <p:cNvSpPr/>
          <p:nvPr userDrawn="1"/>
        </p:nvSpPr>
        <p:spPr>
          <a:xfrm>
            <a:off x="-15738" y="6492872"/>
            <a:ext cx="12216834" cy="45719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49436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>
        <p:fade/>
      </p:transition>
    </mc:Choice>
    <mc:Fallback xmlns="">
      <p:transition advClick="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E013DE0-FDE7-4C2E-86AE-AF72402C99D6}" type="datetime1">
              <a:rPr lang="en-US" smtClean="0"/>
              <a:pPr/>
              <a:t>22/05/2018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2017 Population and Housing Census of Bhutan (2017 PHCB)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8405AFA-F99F-4E4F-861B-566F67947C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6187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>
        <p:fade/>
      </p:transition>
    </mc:Choice>
    <mc:Fallback xmlns="">
      <p:transition advClick="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BCC58EA-7866-419C-B908-89958EECE23A}" type="datetime1">
              <a:rPr lang="en-US" smtClean="0"/>
              <a:pPr/>
              <a:t>22/05/2018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2017 Population and Housing Census of Bhutan (2017 PHCB)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8405AFA-F99F-4E4F-861B-566F67947C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28488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>
        <p:fade/>
      </p:transition>
    </mc:Choice>
    <mc:Fallback xmlns="">
      <p:transition advClick="0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4090BBA-5A36-4586-9659-9D34ECD47AC3}" type="datetime1">
              <a:rPr lang="en-US" smtClean="0"/>
              <a:pPr/>
              <a:t>22/05/2018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2017 Population and Housing Census of Bhutan (2017 PHCB)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8405AFA-F99F-4E4F-861B-566F67947C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4876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>
        <p:fade/>
      </p:transition>
    </mc:Choice>
    <mc:Fallback xmlns="">
      <p:transition advClick="0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AAA5E91-B85C-49F9-AD59-5D140D14312D}" type="datetime1">
              <a:rPr lang="en-US" smtClean="0"/>
              <a:pPr/>
              <a:t>22/05/2018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2017 Population and Housing Census of Bhutan (2017 PHCB)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8405AFA-F99F-4E4F-861B-566F67947C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61823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>
        <p:fade/>
      </p:transition>
    </mc:Choice>
    <mc:Fallback xmlns="">
      <p:transition advClick="0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63FD6B4-0783-4A86-9A21-EAF04023B904}" type="datetime1">
              <a:rPr lang="en-US" smtClean="0"/>
              <a:pPr/>
              <a:t>22/05/2018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2017 Population and Housing Census of Bhutan (2017 PHCB)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8405AFA-F99F-4E4F-861B-566F67947C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858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>
        <p:fade/>
      </p:transition>
    </mc:Choice>
    <mc:Fallback xmlns="">
      <p:transition advClick="0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387A203-4037-4D63-ADB4-549684C04623}" type="datetime1">
              <a:rPr lang="en-US" smtClean="0"/>
              <a:pPr/>
              <a:t>22/05/2018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2017 Population and Housing Census of Bhutan (2017 PHCB)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8405AFA-F99F-4E4F-861B-566F67947C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6521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>
        <p:fade/>
      </p:transition>
    </mc:Choice>
    <mc:Fallback xmlns="">
      <p:transition advClick="0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E47A827-7A59-4DDD-8E2E-65A72F3FDAC9}" type="datetime1">
              <a:rPr lang="en-US" smtClean="0"/>
              <a:pPr/>
              <a:t>22/05/2018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2017 Population and Housing Census of Bhutan (2017 PHCB)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8405AFA-F99F-4E4F-861B-566F67947C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11870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>
        <p:fade/>
      </p:transition>
    </mc:Choice>
    <mc:Fallback xmlns="">
      <p:transition advClick="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089408" y="6488477"/>
            <a:ext cx="2743200" cy="323130"/>
          </a:xfrm>
          <a:prstGeom prst="rect">
            <a:avLst/>
          </a:prstGeom>
        </p:spPr>
        <p:txBody>
          <a:bodyPr/>
          <a:lstStyle>
            <a:lvl1pPr algn="r">
              <a:defRPr sz="1400"/>
            </a:lvl1pPr>
          </a:lstStyle>
          <a:p>
            <a:fld id="{332BEBC0-4E13-4B88-AFD4-7D23EAB3469F}" type="datetime1">
              <a:rPr lang="en-US" smtClean="0"/>
              <a:pPr/>
              <a:t>22/05/2018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12709" y="6488477"/>
            <a:ext cx="4721858" cy="327870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r>
              <a:rPr lang="en-US" dirty="0"/>
              <a:t>2017 Population and Housing Census of Bhutan (2017 PHCB)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307611" y="6488477"/>
            <a:ext cx="2743200" cy="323132"/>
          </a:xfrm>
          <a:prstGeom prst="rect">
            <a:avLst/>
          </a:prstGeom>
        </p:spPr>
        <p:txBody>
          <a:bodyPr/>
          <a:lstStyle>
            <a:lvl1pPr>
              <a:defRPr sz="1600"/>
            </a:lvl1pPr>
          </a:lstStyle>
          <a:p>
            <a:fld id="{A8405AFA-F99F-4E4F-861B-566F67947CC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 hasCustomPrompt="1"/>
          </p:nvPr>
        </p:nvSpPr>
        <p:spPr>
          <a:xfrm>
            <a:off x="307611" y="908956"/>
            <a:ext cx="11524997" cy="5451246"/>
          </a:xfrm>
        </p:spPr>
        <p:txBody>
          <a:bodyPr/>
          <a:lstStyle>
            <a:lvl1pPr marL="228600" indent="-228600">
              <a:buFont typeface="Wingdings" panose="05000000000000000000" pitchFamily="2" charset="2"/>
              <a:buChar char="Ø"/>
              <a:defRPr sz="2400" b="1">
                <a:latin typeface="Manion pro"/>
              </a:defRPr>
            </a:lvl1pPr>
            <a:lvl2pPr marL="914400" indent="-457200">
              <a:buFont typeface="Wingdings" panose="05000000000000000000" pitchFamily="2" charset="2"/>
              <a:buChar char="ü"/>
              <a:defRPr b="0">
                <a:latin typeface="Manion pro"/>
              </a:defRPr>
            </a:lvl2pPr>
            <a:lvl3pPr>
              <a:defRPr sz="1800" b="0" i="1" u="sng">
                <a:latin typeface="Manion pro"/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711526" y="0"/>
            <a:ext cx="8507770" cy="780681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3711526" cy="780681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50000"/>
                    </a14:imgEffect>
                    <a14:imgEffect>
                      <a14:brightnessContrast bright="-20000" contrast="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1109279" y="-40944"/>
            <a:ext cx="1132764" cy="87932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-177421" y="-100980"/>
            <a:ext cx="1390422" cy="98263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3888947" y="177867"/>
            <a:ext cx="7220332" cy="516534"/>
          </a:xfrm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600" b="1">
                <a:solidFill>
                  <a:schemeClr val="bg1"/>
                </a:solidFill>
                <a:latin typeface="Manion pro"/>
              </a:defRPr>
            </a:lvl1pPr>
          </a:lstStyle>
          <a:p>
            <a:r>
              <a:rPr lang="en-US" sz="3600" b="1" dirty="0">
                <a:solidFill>
                  <a:schemeClr val="bg1"/>
                </a:solidFill>
              </a:rPr>
              <a:t>HOUSEHOLD MEMBER LIST</a:t>
            </a:r>
            <a:endParaRPr lang="en-US" dirty="0"/>
          </a:p>
        </p:txBody>
      </p:sp>
      <p:sp>
        <p:nvSpPr>
          <p:cNvPr id="12" name="Content Placeholder 7"/>
          <p:cNvSpPr>
            <a:spLocks noGrp="1"/>
          </p:cNvSpPr>
          <p:nvPr>
            <p:ph sz="quarter" idx="13" hasCustomPrompt="1"/>
          </p:nvPr>
        </p:nvSpPr>
        <p:spPr>
          <a:xfrm>
            <a:off x="1145119" y="177866"/>
            <a:ext cx="2388985" cy="50163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3600" b="1">
                <a:solidFill>
                  <a:schemeClr val="bg1"/>
                </a:solidFill>
                <a:latin typeface="Manion pro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3600" b="1" dirty="0">
                <a:solidFill>
                  <a:schemeClr val="bg1"/>
                </a:solidFill>
              </a:rPr>
              <a:t>PHCB-2B</a:t>
            </a:r>
          </a:p>
          <a:p>
            <a:pPr lvl="0"/>
            <a:endParaRPr lang="en-US" dirty="0"/>
          </a:p>
        </p:txBody>
      </p:sp>
      <p:sp>
        <p:nvSpPr>
          <p:cNvPr id="13" name="Rectangle 12"/>
          <p:cNvSpPr/>
          <p:nvPr userDrawn="1"/>
        </p:nvSpPr>
        <p:spPr>
          <a:xfrm>
            <a:off x="-15738" y="6492872"/>
            <a:ext cx="12216834" cy="45719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5442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>
        <p:fade/>
      </p:transition>
    </mc:Choice>
    <mc:Fallback xmlns="">
      <p:transition advClick="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089408" y="6488477"/>
            <a:ext cx="2743200" cy="323130"/>
          </a:xfrm>
          <a:prstGeom prst="rect">
            <a:avLst/>
          </a:prstGeom>
        </p:spPr>
        <p:txBody>
          <a:bodyPr/>
          <a:lstStyle>
            <a:lvl1pPr algn="r">
              <a:defRPr sz="1400"/>
            </a:lvl1pPr>
          </a:lstStyle>
          <a:p>
            <a:fld id="{332BEBC0-4E13-4B88-AFD4-7D23EAB3469F}" type="datetime1">
              <a:rPr lang="en-US" smtClean="0"/>
              <a:pPr/>
              <a:t>22/05/2018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12709" y="6488477"/>
            <a:ext cx="4721858" cy="327870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r>
              <a:rPr lang="en-US" dirty="0"/>
              <a:t>2017 Population and Housing Census of Bhutan (2017 PHCB)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307611" y="6488477"/>
            <a:ext cx="2743200" cy="323132"/>
          </a:xfrm>
          <a:prstGeom prst="rect">
            <a:avLst/>
          </a:prstGeom>
        </p:spPr>
        <p:txBody>
          <a:bodyPr/>
          <a:lstStyle>
            <a:lvl1pPr>
              <a:defRPr sz="1600"/>
            </a:lvl1pPr>
          </a:lstStyle>
          <a:p>
            <a:fld id="{A8405AFA-F99F-4E4F-861B-566F67947CC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 hasCustomPrompt="1"/>
          </p:nvPr>
        </p:nvSpPr>
        <p:spPr>
          <a:xfrm>
            <a:off x="307611" y="908956"/>
            <a:ext cx="11524997" cy="5451246"/>
          </a:xfrm>
        </p:spPr>
        <p:txBody>
          <a:bodyPr/>
          <a:lstStyle>
            <a:lvl1pPr marL="228600" indent="-228600">
              <a:buFont typeface="Wingdings" panose="05000000000000000000" pitchFamily="2" charset="2"/>
              <a:buChar char="Ø"/>
              <a:defRPr sz="2400" b="1">
                <a:latin typeface="Manion pro"/>
              </a:defRPr>
            </a:lvl1pPr>
            <a:lvl2pPr marL="914400" indent="-457200">
              <a:buFont typeface="Wingdings" panose="05000000000000000000" pitchFamily="2" charset="2"/>
              <a:buChar char="ü"/>
              <a:defRPr b="0">
                <a:latin typeface="Manion pro"/>
              </a:defRPr>
            </a:lvl2pPr>
            <a:lvl3pPr>
              <a:defRPr sz="1800" b="0" i="1" u="sng">
                <a:latin typeface="Manion pro"/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711526" y="0"/>
            <a:ext cx="8507770" cy="780681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3711526" cy="780681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50000"/>
                    </a14:imgEffect>
                    <a14:imgEffect>
                      <a14:brightnessContrast bright="-20000" contrast="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1109279" y="-40944"/>
            <a:ext cx="1132764" cy="87932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-177421" y="-100980"/>
            <a:ext cx="1390422" cy="98263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3888947" y="177867"/>
            <a:ext cx="7220332" cy="516534"/>
          </a:xfrm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600" b="1">
                <a:solidFill>
                  <a:schemeClr val="bg1"/>
                </a:solidFill>
                <a:latin typeface="Manion pro"/>
              </a:defRPr>
            </a:lvl1pPr>
          </a:lstStyle>
          <a:p>
            <a:r>
              <a:rPr lang="en-US" sz="3600" b="1" dirty="0">
                <a:solidFill>
                  <a:schemeClr val="bg1"/>
                </a:solidFill>
              </a:rPr>
              <a:t>INDIVIDUAL MEMBER DETAILS</a:t>
            </a:r>
          </a:p>
        </p:txBody>
      </p:sp>
      <p:sp>
        <p:nvSpPr>
          <p:cNvPr id="12" name="Content Placeholder 7"/>
          <p:cNvSpPr>
            <a:spLocks noGrp="1"/>
          </p:cNvSpPr>
          <p:nvPr>
            <p:ph sz="quarter" idx="13" hasCustomPrompt="1"/>
          </p:nvPr>
        </p:nvSpPr>
        <p:spPr>
          <a:xfrm>
            <a:off x="1145119" y="177866"/>
            <a:ext cx="2388985" cy="50163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3600" b="1">
                <a:solidFill>
                  <a:schemeClr val="bg1"/>
                </a:solidFill>
                <a:latin typeface="Manion pro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3600" b="1" dirty="0">
                <a:solidFill>
                  <a:schemeClr val="bg1"/>
                </a:solidFill>
              </a:rPr>
              <a:t>PHCB-2C</a:t>
            </a:r>
          </a:p>
          <a:p>
            <a:pPr lvl="0"/>
            <a:endParaRPr lang="en-US" dirty="0"/>
          </a:p>
        </p:txBody>
      </p:sp>
      <p:sp>
        <p:nvSpPr>
          <p:cNvPr id="13" name="Rectangle 12"/>
          <p:cNvSpPr/>
          <p:nvPr userDrawn="1"/>
        </p:nvSpPr>
        <p:spPr>
          <a:xfrm>
            <a:off x="-15738" y="6492872"/>
            <a:ext cx="12216834" cy="45719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0393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>
        <p:fade/>
      </p:transition>
    </mc:Choice>
    <mc:Fallback xmlns="">
      <p:transition advClick="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089408" y="6488477"/>
            <a:ext cx="2743200" cy="323130"/>
          </a:xfrm>
          <a:prstGeom prst="rect">
            <a:avLst/>
          </a:prstGeom>
        </p:spPr>
        <p:txBody>
          <a:bodyPr/>
          <a:lstStyle>
            <a:lvl1pPr algn="r">
              <a:defRPr sz="1400"/>
            </a:lvl1pPr>
          </a:lstStyle>
          <a:p>
            <a:fld id="{332BEBC0-4E13-4B88-AFD4-7D23EAB3469F}" type="datetime1">
              <a:rPr lang="en-US" smtClean="0"/>
              <a:pPr/>
              <a:t>22/05/2018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12709" y="6488477"/>
            <a:ext cx="4721858" cy="327870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r>
              <a:rPr lang="en-US" dirty="0"/>
              <a:t>2017 Population and Housing Census of Bhutan (2017 PHCB)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307611" y="6488477"/>
            <a:ext cx="2743200" cy="323132"/>
          </a:xfrm>
          <a:prstGeom prst="rect">
            <a:avLst/>
          </a:prstGeom>
        </p:spPr>
        <p:txBody>
          <a:bodyPr/>
          <a:lstStyle>
            <a:lvl1pPr>
              <a:defRPr sz="1600"/>
            </a:lvl1pPr>
          </a:lstStyle>
          <a:p>
            <a:fld id="{A8405AFA-F99F-4E4F-861B-566F67947CC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 hasCustomPrompt="1"/>
          </p:nvPr>
        </p:nvSpPr>
        <p:spPr>
          <a:xfrm>
            <a:off x="307611" y="908956"/>
            <a:ext cx="11524997" cy="5451246"/>
          </a:xfrm>
        </p:spPr>
        <p:txBody>
          <a:bodyPr/>
          <a:lstStyle>
            <a:lvl1pPr marL="228600" indent="-228600">
              <a:buFont typeface="Wingdings" panose="05000000000000000000" pitchFamily="2" charset="2"/>
              <a:buChar char="Ø"/>
              <a:defRPr sz="2400" b="1">
                <a:latin typeface="Manion pro"/>
              </a:defRPr>
            </a:lvl1pPr>
            <a:lvl2pPr marL="914400" indent="-457200">
              <a:buFont typeface="Wingdings" panose="05000000000000000000" pitchFamily="2" charset="2"/>
              <a:buChar char="ü"/>
              <a:defRPr b="0">
                <a:latin typeface="Manion pro"/>
              </a:defRPr>
            </a:lvl2pPr>
            <a:lvl3pPr>
              <a:defRPr sz="1800" b="0" i="1" u="sng">
                <a:latin typeface="Manion pro"/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711526" y="0"/>
            <a:ext cx="8507770" cy="780681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3711526" cy="780681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50000"/>
                    </a14:imgEffect>
                    <a14:imgEffect>
                      <a14:brightnessContrast bright="-20000" contrast="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1109279" y="-40944"/>
            <a:ext cx="1132764" cy="87932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-177421" y="-100980"/>
            <a:ext cx="1390422" cy="98263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3888946" y="177867"/>
            <a:ext cx="7561525" cy="516534"/>
          </a:xfrm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600" b="1">
                <a:solidFill>
                  <a:schemeClr val="bg1"/>
                </a:solidFill>
                <a:latin typeface="Manion pro"/>
              </a:defRPr>
            </a:lvl1pPr>
          </a:lstStyle>
          <a:p>
            <a:r>
              <a:rPr lang="en-US" sz="3600" b="1" dirty="0">
                <a:solidFill>
                  <a:schemeClr val="bg1"/>
                </a:solidFill>
              </a:rPr>
              <a:t>EDUCATION AND EMPLOYMENT</a:t>
            </a:r>
          </a:p>
        </p:txBody>
      </p:sp>
      <p:sp>
        <p:nvSpPr>
          <p:cNvPr id="12" name="Content Placeholder 7"/>
          <p:cNvSpPr>
            <a:spLocks noGrp="1"/>
          </p:cNvSpPr>
          <p:nvPr>
            <p:ph sz="quarter" idx="13" hasCustomPrompt="1"/>
          </p:nvPr>
        </p:nvSpPr>
        <p:spPr>
          <a:xfrm>
            <a:off x="1145119" y="177866"/>
            <a:ext cx="2388985" cy="50163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3600" b="1">
                <a:solidFill>
                  <a:schemeClr val="bg1"/>
                </a:solidFill>
                <a:latin typeface="Manion pro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3600" b="1" dirty="0">
                <a:solidFill>
                  <a:schemeClr val="bg1"/>
                </a:solidFill>
              </a:rPr>
              <a:t>PHCB-2C</a:t>
            </a:r>
          </a:p>
          <a:p>
            <a:pPr lvl="0"/>
            <a:endParaRPr lang="en-US" dirty="0"/>
          </a:p>
        </p:txBody>
      </p:sp>
      <p:sp>
        <p:nvSpPr>
          <p:cNvPr id="13" name="Rectangle 12"/>
          <p:cNvSpPr/>
          <p:nvPr userDrawn="1"/>
        </p:nvSpPr>
        <p:spPr>
          <a:xfrm>
            <a:off x="-15738" y="6492872"/>
            <a:ext cx="12216834" cy="45719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72717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>
        <p:fade/>
      </p:transition>
    </mc:Choice>
    <mc:Fallback xmlns="">
      <p:transition advClick="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089408" y="6488477"/>
            <a:ext cx="2743200" cy="323130"/>
          </a:xfrm>
          <a:prstGeom prst="rect">
            <a:avLst/>
          </a:prstGeom>
        </p:spPr>
        <p:txBody>
          <a:bodyPr/>
          <a:lstStyle>
            <a:lvl1pPr algn="r">
              <a:defRPr sz="1400"/>
            </a:lvl1pPr>
          </a:lstStyle>
          <a:p>
            <a:fld id="{332BEBC0-4E13-4B88-AFD4-7D23EAB3469F}" type="datetime1">
              <a:rPr lang="en-US" smtClean="0"/>
              <a:pPr/>
              <a:t>22/05/2018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12709" y="6488477"/>
            <a:ext cx="4721858" cy="327870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r>
              <a:rPr lang="en-US" dirty="0"/>
              <a:t>2017 Population and Housing Census of Bhutan (2017 PHCB)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307611" y="6488477"/>
            <a:ext cx="2743200" cy="323132"/>
          </a:xfrm>
          <a:prstGeom prst="rect">
            <a:avLst/>
          </a:prstGeom>
        </p:spPr>
        <p:txBody>
          <a:bodyPr/>
          <a:lstStyle>
            <a:lvl1pPr>
              <a:defRPr sz="1600"/>
            </a:lvl1pPr>
          </a:lstStyle>
          <a:p>
            <a:fld id="{A8405AFA-F99F-4E4F-861B-566F67947CC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 hasCustomPrompt="1"/>
          </p:nvPr>
        </p:nvSpPr>
        <p:spPr>
          <a:xfrm>
            <a:off x="307611" y="908956"/>
            <a:ext cx="11524997" cy="5451246"/>
          </a:xfrm>
        </p:spPr>
        <p:txBody>
          <a:bodyPr/>
          <a:lstStyle>
            <a:lvl1pPr marL="228600" indent="-228600">
              <a:buFont typeface="Wingdings" panose="05000000000000000000" pitchFamily="2" charset="2"/>
              <a:buChar char="Ø"/>
              <a:defRPr sz="2400" b="1">
                <a:latin typeface="Manion pro"/>
              </a:defRPr>
            </a:lvl1pPr>
            <a:lvl2pPr marL="914400" indent="-457200">
              <a:buFont typeface="Wingdings" panose="05000000000000000000" pitchFamily="2" charset="2"/>
              <a:buChar char="ü"/>
              <a:defRPr b="0">
                <a:latin typeface="Manion pro"/>
              </a:defRPr>
            </a:lvl2pPr>
            <a:lvl3pPr>
              <a:defRPr sz="1800" b="0" i="1" u="sng">
                <a:latin typeface="Manion pro"/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711526" y="0"/>
            <a:ext cx="8507770" cy="780681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3711526" cy="780681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50000"/>
                    </a14:imgEffect>
                    <a14:imgEffect>
                      <a14:brightnessContrast bright="-20000" contrast="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1109279" y="-40944"/>
            <a:ext cx="1132764" cy="87932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-177421" y="-100980"/>
            <a:ext cx="1390422" cy="98263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3779762" y="191515"/>
            <a:ext cx="7943662" cy="516534"/>
          </a:xfrm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600" b="1">
                <a:solidFill>
                  <a:schemeClr val="bg1"/>
                </a:solidFill>
                <a:latin typeface="Manion pro"/>
              </a:defRPr>
            </a:lvl1pPr>
          </a:lstStyle>
          <a:p>
            <a:r>
              <a:rPr lang="en-US" sz="3600" b="1" dirty="0">
                <a:solidFill>
                  <a:schemeClr val="bg1"/>
                </a:solidFill>
              </a:rPr>
              <a:t>FERTILITY OF WOMEN AGE 15-49</a:t>
            </a:r>
          </a:p>
        </p:txBody>
      </p:sp>
      <p:sp>
        <p:nvSpPr>
          <p:cNvPr id="12" name="Content Placeholder 7"/>
          <p:cNvSpPr>
            <a:spLocks noGrp="1"/>
          </p:cNvSpPr>
          <p:nvPr>
            <p:ph sz="quarter" idx="13" hasCustomPrompt="1"/>
          </p:nvPr>
        </p:nvSpPr>
        <p:spPr>
          <a:xfrm>
            <a:off x="1145119" y="177866"/>
            <a:ext cx="2388985" cy="50163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3600" b="1">
                <a:solidFill>
                  <a:schemeClr val="bg1"/>
                </a:solidFill>
                <a:latin typeface="Manion pro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3600" b="1" dirty="0">
                <a:solidFill>
                  <a:schemeClr val="bg1"/>
                </a:solidFill>
              </a:rPr>
              <a:t>PHCB-2C</a:t>
            </a:r>
          </a:p>
          <a:p>
            <a:pPr lvl="0"/>
            <a:endParaRPr lang="en-US" dirty="0"/>
          </a:p>
        </p:txBody>
      </p:sp>
      <p:sp>
        <p:nvSpPr>
          <p:cNvPr id="13" name="Rectangle 12"/>
          <p:cNvSpPr/>
          <p:nvPr userDrawn="1"/>
        </p:nvSpPr>
        <p:spPr>
          <a:xfrm>
            <a:off x="-15738" y="6492872"/>
            <a:ext cx="12216834" cy="45719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9568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>
        <p:fade/>
      </p:transition>
    </mc:Choice>
    <mc:Fallback xmlns="">
      <p:transition advClick="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089408" y="6488477"/>
            <a:ext cx="2743200" cy="323130"/>
          </a:xfrm>
          <a:prstGeom prst="rect">
            <a:avLst/>
          </a:prstGeom>
        </p:spPr>
        <p:txBody>
          <a:bodyPr/>
          <a:lstStyle>
            <a:lvl1pPr algn="r">
              <a:defRPr sz="1400"/>
            </a:lvl1pPr>
          </a:lstStyle>
          <a:p>
            <a:fld id="{332BEBC0-4E13-4B88-AFD4-7D23EAB3469F}" type="datetime1">
              <a:rPr lang="en-US" smtClean="0"/>
              <a:pPr/>
              <a:t>22/05/2018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12709" y="6488477"/>
            <a:ext cx="4721858" cy="327870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r>
              <a:rPr lang="en-US" dirty="0"/>
              <a:t>2017 Population and Housing Census of Bhutan (2017 PHCB)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307611" y="6488477"/>
            <a:ext cx="2743200" cy="323132"/>
          </a:xfrm>
          <a:prstGeom prst="rect">
            <a:avLst/>
          </a:prstGeom>
        </p:spPr>
        <p:txBody>
          <a:bodyPr/>
          <a:lstStyle>
            <a:lvl1pPr>
              <a:defRPr sz="1600"/>
            </a:lvl1pPr>
          </a:lstStyle>
          <a:p>
            <a:fld id="{A8405AFA-F99F-4E4F-861B-566F67947CC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 hasCustomPrompt="1"/>
          </p:nvPr>
        </p:nvSpPr>
        <p:spPr>
          <a:xfrm>
            <a:off x="307611" y="908956"/>
            <a:ext cx="11524997" cy="5451246"/>
          </a:xfrm>
        </p:spPr>
        <p:txBody>
          <a:bodyPr/>
          <a:lstStyle>
            <a:lvl1pPr marL="228600" indent="-228600">
              <a:buFont typeface="Wingdings" panose="05000000000000000000" pitchFamily="2" charset="2"/>
              <a:buChar char="Ø"/>
              <a:defRPr sz="2400" b="1">
                <a:latin typeface="Manion pro"/>
              </a:defRPr>
            </a:lvl1pPr>
            <a:lvl2pPr marL="914400" indent="-457200">
              <a:buFont typeface="Wingdings" panose="05000000000000000000" pitchFamily="2" charset="2"/>
              <a:buChar char="ü"/>
              <a:defRPr b="0">
                <a:latin typeface="Manion pro"/>
              </a:defRPr>
            </a:lvl2pPr>
            <a:lvl3pPr>
              <a:defRPr sz="1800" b="0" i="1" u="sng">
                <a:latin typeface="Manion pro"/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711526" y="0"/>
            <a:ext cx="8507770" cy="780681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3711526" cy="780681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50000"/>
                    </a14:imgEffect>
                    <a14:imgEffect>
                      <a14:brightnessContrast bright="-20000" contrast="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1109279" y="-40944"/>
            <a:ext cx="1132764" cy="87932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-177421" y="-100980"/>
            <a:ext cx="1390422" cy="98263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3779762" y="191515"/>
            <a:ext cx="7943662" cy="516534"/>
          </a:xfrm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600" b="1" baseline="0">
                <a:solidFill>
                  <a:schemeClr val="bg1"/>
                </a:solidFill>
                <a:latin typeface="Manion pro"/>
              </a:defRPr>
            </a:lvl1pPr>
          </a:lstStyle>
          <a:p>
            <a:r>
              <a:rPr lang="en-US" sz="3600" b="1" dirty="0">
                <a:solidFill>
                  <a:schemeClr val="bg1"/>
                </a:solidFill>
              </a:rPr>
              <a:t>HOUSING CONDITIONS etc.</a:t>
            </a:r>
          </a:p>
        </p:txBody>
      </p:sp>
      <p:sp>
        <p:nvSpPr>
          <p:cNvPr id="12" name="Content Placeholder 7"/>
          <p:cNvSpPr>
            <a:spLocks noGrp="1"/>
          </p:cNvSpPr>
          <p:nvPr>
            <p:ph sz="quarter" idx="13" hasCustomPrompt="1"/>
          </p:nvPr>
        </p:nvSpPr>
        <p:spPr>
          <a:xfrm>
            <a:off x="1145119" y="177866"/>
            <a:ext cx="2388985" cy="50163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3600" b="1">
                <a:solidFill>
                  <a:schemeClr val="bg1"/>
                </a:solidFill>
                <a:latin typeface="Manion pro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3600" b="1" dirty="0">
                <a:solidFill>
                  <a:schemeClr val="bg1"/>
                </a:solidFill>
              </a:rPr>
              <a:t>PHCB-2D</a:t>
            </a:r>
          </a:p>
          <a:p>
            <a:pPr lvl="0"/>
            <a:endParaRPr lang="en-US" dirty="0"/>
          </a:p>
        </p:txBody>
      </p:sp>
      <p:sp>
        <p:nvSpPr>
          <p:cNvPr id="13" name="Rectangle 12"/>
          <p:cNvSpPr/>
          <p:nvPr userDrawn="1"/>
        </p:nvSpPr>
        <p:spPr>
          <a:xfrm>
            <a:off x="-15738" y="6492872"/>
            <a:ext cx="12216834" cy="45719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87112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>
        <p:fade/>
      </p:transition>
    </mc:Choice>
    <mc:Fallback xmlns="">
      <p:transition advClick="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089408" y="6488477"/>
            <a:ext cx="2743200" cy="323130"/>
          </a:xfrm>
          <a:prstGeom prst="rect">
            <a:avLst/>
          </a:prstGeom>
        </p:spPr>
        <p:txBody>
          <a:bodyPr/>
          <a:lstStyle>
            <a:lvl1pPr algn="r">
              <a:defRPr sz="1400"/>
            </a:lvl1pPr>
          </a:lstStyle>
          <a:p>
            <a:fld id="{332BEBC0-4E13-4B88-AFD4-7D23EAB3469F}" type="datetime1">
              <a:rPr lang="en-US" smtClean="0"/>
              <a:pPr/>
              <a:t>22/05/2018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12709" y="6488477"/>
            <a:ext cx="4721858" cy="327870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r>
              <a:rPr lang="en-US" dirty="0"/>
              <a:t>2017 Population and Housing Census of Bhutan (2017 PHCB)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307611" y="6488477"/>
            <a:ext cx="2743200" cy="323132"/>
          </a:xfrm>
          <a:prstGeom prst="rect">
            <a:avLst/>
          </a:prstGeom>
        </p:spPr>
        <p:txBody>
          <a:bodyPr/>
          <a:lstStyle>
            <a:lvl1pPr>
              <a:defRPr sz="1600"/>
            </a:lvl1pPr>
          </a:lstStyle>
          <a:p>
            <a:fld id="{A8405AFA-F99F-4E4F-861B-566F67947CC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 hasCustomPrompt="1"/>
          </p:nvPr>
        </p:nvSpPr>
        <p:spPr>
          <a:xfrm>
            <a:off x="307611" y="908956"/>
            <a:ext cx="11524997" cy="5451246"/>
          </a:xfrm>
        </p:spPr>
        <p:txBody>
          <a:bodyPr/>
          <a:lstStyle>
            <a:lvl1pPr marL="228600" indent="-228600">
              <a:buFont typeface="Wingdings" panose="05000000000000000000" pitchFamily="2" charset="2"/>
              <a:buChar char="Ø"/>
              <a:defRPr sz="2400" b="1">
                <a:latin typeface="Manion pro"/>
              </a:defRPr>
            </a:lvl1pPr>
            <a:lvl2pPr marL="914400" indent="-457200">
              <a:buFont typeface="Wingdings" panose="05000000000000000000" pitchFamily="2" charset="2"/>
              <a:buChar char="ü"/>
              <a:defRPr b="0">
                <a:latin typeface="Manion pro"/>
              </a:defRPr>
            </a:lvl2pPr>
            <a:lvl3pPr>
              <a:defRPr sz="1800" b="0" i="1" u="sng">
                <a:latin typeface="Manion pro"/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711526" y="0"/>
            <a:ext cx="8507770" cy="780681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3711526" cy="780681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50000"/>
                    </a14:imgEffect>
                    <a14:imgEffect>
                      <a14:brightnessContrast bright="-20000" contrast="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1109279" y="-40944"/>
            <a:ext cx="1132764" cy="87932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-177421" y="-100980"/>
            <a:ext cx="1390422" cy="98263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3779762" y="191515"/>
            <a:ext cx="7943662" cy="516534"/>
          </a:xfrm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600" b="1" baseline="0">
                <a:solidFill>
                  <a:schemeClr val="bg1"/>
                </a:solidFill>
                <a:latin typeface="Manion pro"/>
              </a:defRPr>
            </a:lvl1pPr>
          </a:lstStyle>
          <a:p>
            <a:r>
              <a:rPr lang="en-US" sz="3600" b="1" dirty="0">
                <a:solidFill>
                  <a:schemeClr val="bg1"/>
                </a:solidFill>
              </a:rPr>
              <a:t>DECEASED IN PAST 12 MONTHS</a:t>
            </a:r>
          </a:p>
        </p:txBody>
      </p:sp>
      <p:sp>
        <p:nvSpPr>
          <p:cNvPr id="12" name="Content Placeholder 7"/>
          <p:cNvSpPr>
            <a:spLocks noGrp="1"/>
          </p:cNvSpPr>
          <p:nvPr>
            <p:ph sz="quarter" idx="13" hasCustomPrompt="1"/>
          </p:nvPr>
        </p:nvSpPr>
        <p:spPr>
          <a:xfrm>
            <a:off x="1145119" y="177866"/>
            <a:ext cx="2388985" cy="50163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3600" b="1">
                <a:solidFill>
                  <a:schemeClr val="bg1"/>
                </a:solidFill>
                <a:latin typeface="Manion pro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3600" b="1" dirty="0">
                <a:solidFill>
                  <a:schemeClr val="bg1"/>
                </a:solidFill>
              </a:rPr>
              <a:t>PHCB-2D</a:t>
            </a:r>
          </a:p>
          <a:p>
            <a:pPr lvl="0"/>
            <a:endParaRPr lang="en-US" dirty="0"/>
          </a:p>
        </p:txBody>
      </p:sp>
      <p:sp>
        <p:nvSpPr>
          <p:cNvPr id="13" name="Rectangle 12"/>
          <p:cNvSpPr/>
          <p:nvPr userDrawn="1"/>
        </p:nvSpPr>
        <p:spPr>
          <a:xfrm>
            <a:off x="-15738" y="6492872"/>
            <a:ext cx="12216834" cy="45719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32529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>
        <p:fade/>
      </p:transition>
    </mc:Choice>
    <mc:Fallback xmlns="">
      <p:transition advClick="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10728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>
        <p:fade/>
      </p:transition>
    </mc:Choice>
    <mc:Fallback xmlns="">
      <p:transition advClick="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BCBD65E-8618-4F77-90FC-CF34ECDA57C4}" type="datetime1">
              <a:rPr lang="en-US" smtClean="0"/>
              <a:pPr/>
              <a:t>22/05/2018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2017 Population and Housing Census of Bhutan (2017 PHCB)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8405AFA-F99F-4E4F-861B-566F67947C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693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>
        <p:fade/>
      </p:transition>
    </mc:Choice>
    <mc:Fallback xmlns="">
      <p:transition advClick="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67000"/>
              </a:schemeClr>
            </a:gs>
            <a:gs pos="48000">
              <a:schemeClr val="accent1">
                <a:lumMod val="97000"/>
                <a:lumOff val="3000"/>
              </a:schemeClr>
            </a:gs>
            <a:gs pos="100000">
              <a:schemeClr val="accent1">
                <a:lumMod val="60000"/>
                <a:lumOff val="4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11976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80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  <p:sldLayoutId id="2147483689" r:id="rId16"/>
  </p:sldLayoutIdLst>
  <mc:AlternateContent xmlns:mc="http://schemas.openxmlformats.org/markup-compatibility/2006" xmlns:p14="http://schemas.microsoft.com/office/powerpoint/2010/main">
    <mc:Choice Requires="p14">
      <p:transition p14:dur="10" advClick="0">
        <p:fade/>
      </p:transition>
    </mc:Choice>
    <mc:Fallback xmlns="">
      <p:transition advClick="0">
        <p:fade/>
      </p:transition>
    </mc:Fallback>
  </mc:AlternateConten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5" Type="http://schemas.microsoft.com/office/2007/relationships/hdphoto" Target="../media/hdphoto1.wdp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12" Type="http://schemas.openxmlformats.org/officeDocument/2006/relationships/image" Target="../media/image14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3557" y="361070"/>
            <a:ext cx="10515600" cy="5485545"/>
          </a:xfrm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txBody>
          <a:bodyPr>
            <a:noAutofit/>
          </a:bodyPr>
          <a:lstStyle/>
          <a:p>
            <a:pPr algn="ctr"/>
            <a:br>
              <a:rPr lang="en-GB" sz="60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nion pro"/>
              </a:rPr>
            </a:br>
            <a:br>
              <a:rPr lang="en-GB" sz="60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nion pro"/>
              </a:rPr>
            </a:br>
            <a:r>
              <a:rPr lang="en-GB" sz="60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nion pro"/>
              </a:rPr>
              <a:t>Use of handheld electronic devices for census data collection </a:t>
            </a:r>
            <a:br>
              <a:rPr lang="en-GB" sz="60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nion pro"/>
              </a:rPr>
            </a:br>
            <a:r>
              <a:rPr lang="en-US" sz="60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nion pro"/>
              </a:rPr>
              <a:t>(Bhutan)</a:t>
            </a:r>
            <a:br>
              <a:rPr lang="en-US" sz="60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nion pro"/>
              </a:rPr>
            </a:br>
            <a:endParaRPr lang="en-US" sz="60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anion pro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46964" y="187893"/>
            <a:ext cx="2332877" cy="1648691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-50000"/>
                    </a14:imgEffect>
                    <a14:imgEffect>
                      <a14:brightnessContrast bright="-20000" contrast="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822873" y="58437"/>
            <a:ext cx="2230582" cy="1907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7125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750396" y="177867"/>
            <a:ext cx="7541053" cy="516534"/>
          </a:xfrm>
        </p:spPr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10964" y="1122061"/>
            <a:ext cx="11199233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en-US" sz="2400" dirty="0"/>
              <a:t>Explored the use of CAPI technology in early 2015 </a:t>
            </a:r>
          </a:p>
          <a:p>
            <a:pPr algn="just">
              <a:buFont typeface="Wingdings" pitchFamily="2" charset="2"/>
              <a:buChar char="Ø"/>
            </a:pPr>
            <a:endParaRPr lang="en-US" sz="2400" dirty="0"/>
          </a:p>
          <a:p>
            <a:pPr algn="just">
              <a:buFont typeface="Wingdings" pitchFamily="2" charset="2"/>
              <a:buChar char="Ø"/>
            </a:pPr>
            <a:endParaRPr lang="en-US" sz="2400" dirty="0"/>
          </a:p>
          <a:p>
            <a:pPr algn="just">
              <a:buFont typeface="Wingdings" pitchFamily="2" charset="2"/>
              <a:buChar char="Ø"/>
            </a:pPr>
            <a:r>
              <a:rPr lang="en-US" sz="2400" dirty="0"/>
              <a:t>Survey Solutions with the technical support from world bank</a:t>
            </a:r>
          </a:p>
          <a:p>
            <a:pPr algn="just">
              <a:buFont typeface="Wingdings" pitchFamily="2" charset="2"/>
              <a:buChar char="Ø"/>
            </a:pPr>
            <a:endParaRPr lang="en-US" sz="2400" dirty="0"/>
          </a:p>
          <a:p>
            <a:pPr algn="just">
              <a:buFont typeface="Wingdings" pitchFamily="2" charset="2"/>
              <a:buChar char="Ø"/>
            </a:pPr>
            <a:r>
              <a:rPr lang="en-IN" sz="2400" dirty="0"/>
              <a:t>Can be tailored to the needs of the clients, allowing them to successfully complete simple and more sophisticated projects.</a:t>
            </a:r>
          </a:p>
          <a:p>
            <a:pPr algn="just">
              <a:buFont typeface="Wingdings" pitchFamily="2" charset="2"/>
              <a:buChar char="Ø"/>
            </a:pPr>
            <a:endParaRPr lang="en-IN" sz="2400" dirty="0"/>
          </a:p>
          <a:p>
            <a:pPr algn="just">
              <a:buFont typeface="Wingdings" pitchFamily="2" charset="2"/>
              <a:buChar char="Ø"/>
            </a:pPr>
            <a:endParaRPr lang="en-IN" sz="2400" dirty="0"/>
          </a:p>
          <a:p>
            <a:pPr algn="just">
              <a:buFont typeface="Wingdings" pitchFamily="2" charset="2"/>
              <a:buChar char="Ø"/>
            </a:pPr>
            <a:r>
              <a:rPr lang="en-IN" sz="2400" dirty="0"/>
              <a:t>The CAPI application runs on every device powered by Android. </a:t>
            </a:r>
          </a:p>
          <a:p>
            <a:pPr algn="just">
              <a:buFont typeface="Wingdings" pitchFamily="2" charset="2"/>
              <a:buChar char="Ø"/>
            </a:pPr>
            <a:endParaRPr lang="en-IN" sz="2400" dirty="0"/>
          </a:p>
          <a:p>
            <a:pPr algn="just"/>
            <a:endParaRPr lang="en-IN" sz="2400" dirty="0"/>
          </a:p>
          <a:p>
            <a:pPr algn="just">
              <a:buFont typeface="Wingdings" pitchFamily="2" charset="2"/>
              <a:buChar char="Ø"/>
            </a:pPr>
            <a:endParaRPr lang="en-IN" sz="2400" dirty="0"/>
          </a:p>
          <a:p>
            <a:pPr algn="just"/>
            <a:r>
              <a:rPr lang="en-US" sz="2400" dirty="0"/>
              <a:t> </a:t>
            </a:r>
          </a:p>
        </p:txBody>
      </p:sp>
      <p:sp>
        <p:nvSpPr>
          <p:cNvPr id="1030" name="AutoShape 6" descr="Image result for trongsa dzo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2" name="AutoShape 8" descr="Image result for trongsa dzo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2085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>
        <p:fade/>
      </p:transition>
    </mc:Choice>
    <mc:Fallback xmlns="">
      <p:transition advClick="0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hoek 109"/>
          <p:cNvSpPr/>
          <p:nvPr/>
        </p:nvSpPr>
        <p:spPr>
          <a:xfrm>
            <a:off x="8574754" y="4817037"/>
            <a:ext cx="2563833" cy="1161711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latin typeface="Helvetica Neue"/>
                <a:cs typeface="Helvetica Neue"/>
              </a:rPr>
              <a:t>Enumerators repeat interviews if errors are detected</a:t>
            </a:r>
          </a:p>
        </p:txBody>
      </p:sp>
      <p:sp>
        <p:nvSpPr>
          <p:cNvPr id="11" name="Rechthoek 98"/>
          <p:cNvSpPr/>
          <p:nvPr/>
        </p:nvSpPr>
        <p:spPr>
          <a:xfrm>
            <a:off x="8562774" y="4059358"/>
            <a:ext cx="2563833" cy="1361444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latin typeface="Helvetica Neue"/>
                <a:cs typeface="Helvetica Neue"/>
              </a:rPr>
              <a:t>Interviewers </a:t>
            </a:r>
            <a:r>
              <a:rPr lang="nl-NL" sz="1600" b="1" dirty="0" err="1">
                <a:latin typeface="Helvetica Neue"/>
                <a:cs typeface="Helvetica Neue"/>
              </a:rPr>
              <a:t>synchronize</a:t>
            </a:r>
            <a:r>
              <a:rPr lang="nl-NL" sz="1600" b="1" dirty="0">
                <a:latin typeface="Helvetica Neue"/>
                <a:cs typeface="Helvetica Neue"/>
              </a:rPr>
              <a:t> </a:t>
            </a:r>
            <a:r>
              <a:rPr lang="nl-NL" sz="1600" b="1" dirty="0" err="1">
                <a:latin typeface="Helvetica Neue"/>
                <a:cs typeface="Helvetica Neue"/>
              </a:rPr>
              <a:t>their</a:t>
            </a:r>
            <a:r>
              <a:rPr lang="nl-NL" sz="1600" b="1" dirty="0">
                <a:latin typeface="Helvetica Neue"/>
                <a:cs typeface="Helvetica Neue"/>
              </a:rPr>
              <a:t> </a:t>
            </a:r>
            <a:r>
              <a:rPr lang="nl-NL" sz="1600" b="1" dirty="0" err="1">
                <a:latin typeface="Helvetica Neue"/>
                <a:cs typeface="Helvetica Neue"/>
              </a:rPr>
              <a:t>devices</a:t>
            </a:r>
            <a:r>
              <a:rPr lang="nl-NL" sz="1600" b="1" dirty="0">
                <a:latin typeface="Helvetica Neue"/>
                <a:cs typeface="Helvetica Neue"/>
              </a:rPr>
              <a:t> </a:t>
            </a:r>
            <a:r>
              <a:rPr lang="nl-NL" sz="1600" b="1" dirty="0" err="1">
                <a:latin typeface="Helvetica Neue"/>
                <a:cs typeface="Helvetica Neue"/>
              </a:rPr>
              <a:t>and</a:t>
            </a:r>
            <a:r>
              <a:rPr lang="nl-NL" sz="1600" b="1" dirty="0">
                <a:latin typeface="Helvetica Neue"/>
                <a:cs typeface="Helvetica Neue"/>
              </a:rPr>
              <a:t> upload </a:t>
            </a:r>
            <a:r>
              <a:rPr lang="nl-NL" sz="1600" b="1" dirty="0" err="1">
                <a:latin typeface="Helvetica Neue"/>
                <a:cs typeface="Helvetica Neue"/>
              </a:rPr>
              <a:t>completed</a:t>
            </a:r>
            <a:r>
              <a:rPr lang="nl-NL" sz="1600" b="1" dirty="0">
                <a:latin typeface="Helvetica Neue"/>
                <a:cs typeface="Helvetica Neue"/>
              </a:rPr>
              <a:t> questionnaires</a:t>
            </a:r>
          </a:p>
        </p:txBody>
      </p:sp>
      <p:sp>
        <p:nvSpPr>
          <p:cNvPr id="12" name="Rechthoek 107"/>
          <p:cNvSpPr/>
          <p:nvPr/>
        </p:nvSpPr>
        <p:spPr>
          <a:xfrm>
            <a:off x="8544667" y="3200206"/>
            <a:ext cx="2563833" cy="790135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latin typeface="Helvetica Neue"/>
                <a:cs typeface="Helvetica Neue"/>
              </a:rPr>
              <a:t>Supervisors monitor the </a:t>
            </a:r>
            <a:r>
              <a:rPr lang="nl-NL" sz="1600" b="1" dirty="0" err="1">
                <a:latin typeface="Helvetica Neue"/>
                <a:cs typeface="Helvetica Neue"/>
              </a:rPr>
              <a:t>submissions</a:t>
            </a:r>
            <a:endParaRPr lang="nl-NL" sz="1600" b="1" dirty="0">
              <a:latin typeface="Helvetica Neue"/>
              <a:cs typeface="Helvetica Neue"/>
            </a:endParaRPr>
          </a:p>
        </p:txBody>
      </p:sp>
      <p:sp>
        <p:nvSpPr>
          <p:cNvPr id="13" name="Rechthoek 108"/>
          <p:cNvSpPr/>
          <p:nvPr/>
        </p:nvSpPr>
        <p:spPr>
          <a:xfrm>
            <a:off x="9376866" y="126749"/>
            <a:ext cx="2563833" cy="1071935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latin typeface="Helvetica Neue"/>
                <a:cs typeface="Helvetica Neue"/>
              </a:rPr>
              <a:t>Questionnaires with no errors are uploaded to the central server</a:t>
            </a:r>
          </a:p>
        </p:txBody>
      </p:sp>
      <p:sp>
        <p:nvSpPr>
          <p:cNvPr id="14" name="Rechthoek 83"/>
          <p:cNvSpPr/>
          <p:nvPr/>
        </p:nvSpPr>
        <p:spPr>
          <a:xfrm>
            <a:off x="8566287" y="4058168"/>
            <a:ext cx="2563833" cy="942535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latin typeface="Helvetica Neue"/>
                <a:cs typeface="Helvetica Neue"/>
              </a:rPr>
              <a:t>Supervisors assign households to individual interviewers</a:t>
            </a:r>
          </a:p>
        </p:txBody>
      </p:sp>
      <p:grpSp>
        <p:nvGrpSpPr>
          <p:cNvPr id="15" name="Groeperen 8"/>
          <p:cNvGrpSpPr/>
          <p:nvPr/>
        </p:nvGrpSpPr>
        <p:grpSpPr>
          <a:xfrm>
            <a:off x="8566287" y="5000703"/>
            <a:ext cx="2573605" cy="352251"/>
            <a:chOff x="3772976" y="141221"/>
            <a:chExt cx="2573605" cy="352251"/>
          </a:xfrm>
        </p:grpSpPr>
        <p:sp>
          <p:nvSpPr>
            <p:cNvPr id="16" name="Rechthoek 91"/>
            <p:cNvSpPr/>
            <p:nvPr/>
          </p:nvSpPr>
          <p:spPr>
            <a:xfrm>
              <a:off x="3772976" y="141221"/>
              <a:ext cx="2573605" cy="352251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b="1" dirty="0">
                  <a:solidFill>
                    <a:schemeClr val="tx1"/>
                  </a:solidFill>
                  <a:latin typeface="Helvetica Neue"/>
                  <a:cs typeface="Helvetica Neue"/>
                </a:rPr>
                <a:t>WiFi</a:t>
              </a:r>
            </a:p>
          </p:txBody>
        </p:sp>
        <p:pic>
          <p:nvPicPr>
            <p:cNvPr id="17" name="Afbeelding 7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842614" y="188537"/>
              <a:ext cx="290461" cy="290461"/>
            </a:xfrm>
            <a:prstGeom prst="rect">
              <a:avLst/>
            </a:prstGeom>
          </p:spPr>
        </p:pic>
      </p:grpSp>
      <p:pic>
        <p:nvPicPr>
          <p:cNvPr id="18" name="Afbeelding 28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900650" y="668512"/>
            <a:ext cx="820250" cy="820250"/>
          </a:xfrm>
          <a:prstGeom prst="rect">
            <a:avLst/>
          </a:prstGeom>
        </p:spPr>
      </p:pic>
      <p:grpSp>
        <p:nvGrpSpPr>
          <p:cNvPr id="19" name="Groeperen 16"/>
          <p:cNvGrpSpPr/>
          <p:nvPr/>
        </p:nvGrpSpPr>
        <p:grpSpPr>
          <a:xfrm>
            <a:off x="2855918" y="3364149"/>
            <a:ext cx="4937018" cy="717623"/>
            <a:chOff x="873311" y="3364149"/>
            <a:chExt cx="4937018" cy="717623"/>
          </a:xfrm>
        </p:grpSpPr>
        <p:pic>
          <p:nvPicPr>
            <p:cNvPr id="20" name="Afbeelding 26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967873" y="3364149"/>
              <a:ext cx="717622" cy="717623"/>
            </a:xfrm>
            <a:prstGeom prst="rect">
              <a:avLst/>
            </a:prstGeom>
          </p:spPr>
        </p:pic>
        <p:pic>
          <p:nvPicPr>
            <p:cNvPr id="21" name="Afbeelding 27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092707" y="3364149"/>
              <a:ext cx="717622" cy="717623"/>
            </a:xfrm>
            <a:prstGeom prst="rect">
              <a:avLst/>
            </a:prstGeom>
          </p:spPr>
        </p:pic>
        <p:pic>
          <p:nvPicPr>
            <p:cNvPr id="22" name="Afbeelding 29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873311" y="3364149"/>
              <a:ext cx="717622" cy="717623"/>
            </a:xfrm>
            <a:prstGeom prst="rect">
              <a:avLst/>
            </a:prstGeom>
          </p:spPr>
        </p:pic>
      </p:grpSp>
      <p:grpSp>
        <p:nvGrpSpPr>
          <p:cNvPr id="23" name="Groeperen 20"/>
          <p:cNvGrpSpPr/>
          <p:nvPr/>
        </p:nvGrpSpPr>
        <p:grpSpPr>
          <a:xfrm>
            <a:off x="2397386" y="5964466"/>
            <a:ext cx="5916766" cy="609601"/>
            <a:chOff x="414779" y="5964466"/>
            <a:chExt cx="5916766" cy="609601"/>
          </a:xfrm>
        </p:grpSpPr>
        <p:pic>
          <p:nvPicPr>
            <p:cNvPr id="24" name="Afbeelding 33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504931" y="5964466"/>
              <a:ext cx="604888" cy="604888"/>
            </a:xfrm>
            <a:prstGeom prst="rect">
              <a:avLst/>
            </a:prstGeom>
          </p:spPr>
        </p:pic>
        <p:pic>
          <p:nvPicPr>
            <p:cNvPr id="25" name="Afbeelding 34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926127" y="5964466"/>
              <a:ext cx="604888" cy="604888"/>
            </a:xfrm>
            <a:prstGeom prst="rect">
              <a:avLst/>
            </a:prstGeom>
          </p:spPr>
        </p:pic>
        <p:pic>
          <p:nvPicPr>
            <p:cNvPr id="26" name="Afbeelding 35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577351" y="5969179"/>
              <a:ext cx="604888" cy="604888"/>
            </a:xfrm>
            <a:prstGeom prst="rect">
              <a:avLst/>
            </a:prstGeom>
          </p:spPr>
        </p:pic>
        <p:pic>
          <p:nvPicPr>
            <p:cNvPr id="27" name="Afbeelding 36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025155" y="5969179"/>
              <a:ext cx="604888" cy="604888"/>
            </a:xfrm>
            <a:prstGeom prst="rect">
              <a:avLst/>
            </a:prstGeom>
          </p:spPr>
        </p:pic>
        <p:pic>
          <p:nvPicPr>
            <p:cNvPr id="28" name="Afbeelding 37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14779" y="5964466"/>
              <a:ext cx="604888" cy="604888"/>
            </a:xfrm>
            <a:prstGeom prst="rect">
              <a:avLst/>
            </a:prstGeom>
          </p:spPr>
        </p:pic>
        <p:pic>
          <p:nvPicPr>
            <p:cNvPr id="29" name="Afbeelding 3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476727" y="5964466"/>
              <a:ext cx="604888" cy="604888"/>
            </a:xfrm>
            <a:prstGeom prst="rect">
              <a:avLst/>
            </a:prstGeom>
          </p:spPr>
        </p:pic>
        <p:pic>
          <p:nvPicPr>
            <p:cNvPr id="30" name="Afbeelding 39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595867" y="5969179"/>
              <a:ext cx="604888" cy="604888"/>
            </a:xfrm>
            <a:prstGeom prst="rect">
              <a:avLst/>
            </a:prstGeom>
          </p:spPr>
        </p:pic>
        <p:pic>
          <p:nvPicPr>
            <p:cNvPr id="31" name="Afbeelding 40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174775" y="5969179"/>
              <a:ext cx="604888" cy="604888"/>
            </a:xfrm>
            <a:prstGeom prst="rect">
              <a:avLst/>
            </a:prstGeom>
          </p:spPr>
        </p:pic>
        <p:pic>
          <p:nvPicPr>
            <p:cNvPr id="32" name="Afbeelding 41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726657" y="5964466"/>
              <a:ext cx="604888" cy="604888"/>
            </a:xfrm>
            <a:prstGeom prst="rect">
              <a:avLst/>
            </a:prstGeom>
          </p:spPr>
        </p:pic>
      </p:grpSp>
      <p:grpSp>
        <p:nvGrpSpPr>
          <p:cNvPr id="33" name="Groeperen 15"/>
          <p:cNvGrpSpPr/>
          <p:nvPr/>
        </p:nvGrpSpPr>
        <p:grpSpPr>
          <a:xfrm>
            <a:off x="3214730" y="1488761"/>
            <a:ext cx="4219396" cy="1875387"/>
            <a:chOff x="1232123" y="1488761"/>
            <a:chExt cx="4219396" cy="1875387"/>
          </a:xfrm>
        </p:grpSpPr>
        <p:cxnSp>
          <p:nvCxnSpPr>
            <p:cNvPr id="34" name="Gebogen verbindingslijn 45"/>
            <p:cNvCxnSpPr/>
            <p:nvPr/>
          </p:nvCxnSpPr>
          <p:spPr>
            <a:xfrm rot="5400000">
              <a:off x="1342452" y="1378432"/>
              <a:ext cx="1875387" cy="2096046"/>
            </a:xfrm>
            <a:prstGeom prst="bentConnector3">
              <a:avLst>
                <a:gd name="adj1" fmla="val 64214"/>
              </a:avLst>
            </a:prstGeom>
            <a:ln w="76200" cmpd="sng">
              <a:solidFill>
                <a:srgbClr val="7F7F7F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Gebogen verbindingslijn 46"/>
            <p:cNvCxnSpPr/>
            <p:nvPr/>
          </p:nvCxnSpPr>
          <p:spPr>
            <a:xfrm rot="16200000" flipH="1">
              <a:off x="3452150" y="1364780"/>
              <a:ext cx="1875387" cy="2123350"/>
            </a:xfrm>
            <a:prstGeom prst="bentConnector3">
              <a:avLst>
                <a:gd name="adj1" fmla="val 64214"/>
              </a:avLst>
            </a:prstGeom>
            <a:ln w="76200" cmpd="sng">
              <a:solidFill>
                <a:srgbClr val="7F7F7F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Gebogen verbindingslijn 49"/>
            <p:cNvCxnSpPr>
              <a:stCxn id="18" idx="2"/>
              <a:endCxn id="20" idx="0"/>
            </p:cNvCxnSpPr>
            <p:nvPr/>
          </p:nvCxnSpPr>
          <p:spPr>
            <a:xfrm rot="5400000">
              <a:off x="2398786" y="2425713"/>
              <a:ext cx="1875387" cy="1484"/>
            </a:xfrm>
            <a:prstGeom prst="bentConnector3">
              <a:avLst>
                <a:gd name="adj1" fmla="val 50000"/>
              </a:avLst>
            </a:prstGeom>
            <a:ln w="76200" cmpd="sng">
              <a:solidFill>
                <a:srgbClr val="7F7F7F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7" name="Groeperen 17"/>
          <p:cNvGrpSpPr/>
          <p:nvPr/>
        </p:nvGrpSpPr>
        <p:grpSpPr>
          <a:xfrm>
            <a:off x="2708883" y="4081771"/>
            <a:ext cx="5311877" cy="1887408"/>
            <a:chOff x="726276" y="4081771"/>
            <a:chExt cx="5311877" cy="1887408"/>
          </a:xfrm>
        </p:grpSpPr>
        <p:cxnSp>
          <p:nvCxnSpPr>
            <p:cNvPr id="38" name="Gebogen verbindingslijn 52"/>
            <p:cNvCxnSpPr>
              <a:stCxn id="22" idx="2"/>
              <a:endCxn id="28" idx="0"/>
            </p:cNvCxnSpPr>
            <p:nvPr/>
          </p:nvCxnSpPr>
          <p:spPr>
            <a:xfrm rot="5400000">
              <a:off x="42379" y="4765670"/>
              <a:ext cx="1882694" cy="514899"/>
            </a:xfrm>
            <a:prstGeom prst="bentConnector3">
              <a:avLst>
                <a:gd name="adj1" fmla="val 50000"/>
              </a:avLst>
            </a:prstGeom>
            <a:ln w="76200" cmpd="sng">
              <a:solidFill>
                <a:srgbClr val="7F7F7F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Gebogen verbindingslijn 55"/>
            <p:cNvCxnSpPr>
              <a:stCxn id="22" idx="2"/>
              <a:endCxn id="25" idx="0"/>
            </p:cNvCxnSpPr>
            <p:nvPr/>
          </p:nvCxnSpPr>
          <p:spPr>
            <a:xfrm rot="5400000">
              <a:off x="298053" y="5021344"/>
              <a:ext cx="1882694" cy="3551"/>
            </a:xfrm>
            <a:prstGeom prst="bentConnector3">
              <a:avLst>
                <a:gd name="adj1" fmla="val 50000"/>
              </a:avLst>
            </a:prstGeom>
            <a:ln w="76200" cmpd="sng">
              <a:solidFill>
                <a:srgbClr val="7F7F7F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Gebogen verbindingslijn 58"/>
            <p:cNvCxnSpPr>
              <a:stCxn id="22" idx="2"/>
              <a:endCxn id="24" idx="0"/>
            </p:cNvCxnSpPr>
            <p:nvPr/>
          </p:nvCxnSpPr>
          <p:spPr>
            <a:xfrm rot="16200000" flipH="1">
              <a:off x="587454" y="4735492"/>
              <a:ext cx="1882694" cy="575253"/>
            </a:xfrm>
            <a:prstGeom prst="bentConnector3">
              <a:avLst>
                <a:gd name="adj1" fmla="val 50000"/>
              </a:avLst>
            </a:prstGeom>
            <a:ln w="76200" cmpd="sng">
              <a:solidFill>
                <a:srgbClr val="7F7F7F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Gebogen verbindingslijn 61"/>
            <p:cNvCxnSpPr>
              <a:stCxn id="20" idx="2"/>
              <a:endCxn id="29" idx="0"/>
            </p:cNvCxnSpPr>
            <p:nvPr/>
          </p:nvCxnSpPr>
          <p:spPr>
            <a:xfrm rot="5400000">
              <a:off x="2120634" y="4749363"/>
              <a:ext cx="1882694" cy="547513"/>
            </a:xfrm>
            <a:prstGeom prst="bentConnector3">
              <a:avLst>
                <a:gd name="adj1" fmla="val 50000"/>
              </a:avLst>
            </a:prstGeom>
            <a:ln w="76200" cmpd="sng">
              <a:solidFill>
                <a:srgbClr val="7F7F7F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Gebogen verbindingslijn 64"/>
            <p:cNvCxnSpPr>
              <a:stCxn id="20" idx="2"/>
              <a:endCxn id="27" idx="0"/>
            </p:cNvCxnSpPr>
            <p:nvPr/>
          </p:nvCxnSpPr>
          <p:spPr>
            <a:xfrm rot="16200000" flipH="1">
              <a:off x="2392491" y="5025017"/>
              <a:ext cx="1887407" cy="915"/>
            </a:xfrm>
            <a:prstGeom prst="bentConnector3">
              <a:avLst>
                <a:gd name="adj1" fmla="val 50000"/>
              </a:avLst>
            </a:prstGeom>
            <a:ln w="76200" cmpd="sng">
              <a:solidFill>
                <a:srgbClr val="7F7F7F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Gebogen verbindingslijn 67"/>
            <p:cNvCxnSpPr>
              <a:stCxn id="20" idx="2"/>
              <a:endCxn id="26" idx="0"/>
            </p:cNvCxnSpPr>
            <p:nvPr/>
          </p:nvCxnSpPr>
          <p:spPr>
            <a:xfrm rot="16200000" flipH="1">
              <a:off x="2668589" y="4748919"/>
              <a:ext cx="1887407" cy="553111"/>
            </a:xfrm>
            <a:prstGeom prst="bentConnector3">
              <a:avLst>
                <a:gd name="adj1" fmla="val 50000"/>
              </a:avLst>
            </a:prstGeom>
            <a:ln w="76200" cmpd="sng">
              <a:solidFill>
                <a:srgbClr val="7F7F7F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Gebogen verbindingslijn 70"/>
            <p:cNvCxnSpPr>
              <a:stCxn id="21" idx="2"/>
              <a:endCxn id="30" idx="0"/>
            </p:cNvCxnSpPr>
            <p:nvPr/>
          </p:nvCxnSpPr>
          <p:spPr>
            <a:xfrm rot="5400000">
              <a:off x="4240265" y="4748872"/>
              <a:ext cx="1887407" cy="553207"/>
            </a:xfrm>
            <a:prstGeom prst="bentConnector3">
              <a:avLst>
                <a:gd name="adj1" fmla="val 50000"/>
              </a:avLst>
            </a:prstGeom>
            <a:ln w="76200" cmpd="sng">
              <a:solidFill>
                <a:srgbClr val="7F7F7F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Gebogen verbindingslijn 73"/>
            <p:cNvCxnSpPr>
              <a:stCxn id="21" idx="2"/>
              <a:endCxn id="31" idx="0"/>
            </p:cNvCxnSpPr>
            <p:nvPr/>
          </p:nvCxnSpPr>
          <p:spPr>
            <a:xfrm rot="16200000" flipH="1">
              <a:off x="4529718" y="5012624"/>
              <a:ext cx="1887407" cy="25701"/>
            </a:xfrm>
            <a:prstGeom prst="bentConnector3">
              <a:avLst>
                <a:gd name="adj1" fmla="val 50000"/>
              </a:avLst>
            </a:prstGeom>
            <a:ln w="76200" cmpd="sng">
              <a:solidFill>
                <a:srgbClr val="7F7F7F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Gebogen verbindingslijn 76"/>
            <p:cNvCxnSpPr>
              <a:stCxn id="21" idx="2"/>
              <a:endCxn id="32" idx="0"/>
            </p:cNvCxnSpPr>
            <p:nvPr/>
          </p:nvCxnSpPr>
          <p:spPr>
            <a:xfrm rot="16200000" flipH="1">
              <a:off x="4808015" y="4734327"/>
              <a:ext cx="1882694" cy="577583"/>
            </a:xfrm>
            <a:prstGeom prst="bentConnector3">
              <a:avLst>
                <a:gd name="adj1" fmla="val 50000"/>
              </a:avLst>
            </a:prstGeom>
            <a:ln w="76200" cmpd="sng">
              <a:solidFill>
                <a:srgbClr val="7F7F7F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7" name="Rechthoek 82"/>
          <p:cNvSpPr/>
          <p:nvPr/>
        </p:nvSpPr>
        <p:spPr>
          <a:xfrm>
            <a:off x="6770189" y="0"/>
            <a:ext cx="2563833" cy="1213164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latin typeface="Helvetica Neue"/>
                <a:cs typeface="Helvetica Neue"/>
              </a:rPr>
              <a:t>Researchers design  questionnaires using  visual tools and upload them to the central server</a:t>
            </a:r>
          </a:p>
        </p:txBody>
      </p:sp>
      <p:sp>
        <p:nvSpPr>
          <p:cNvPr id="48" name="Rechthoek 84"/>
          <p:cNvSpPr/>
          <p:nvPr/>
        </p:nvSpPr>
        <p:spPr>
          <a:xfrm>
            <a:off x="8562774" y="5643502"/>
            <a:ext cx="2563833" cy="1001069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latin typeface="Helvetica Neue"/>
                <a:cs typeface="Helvetica Neue"/>
              </a:rPr>
              <a:t>Interviewers </a:t>
            </a:r>
            <a:r>
              <a:rPr lang="nl-NL" sz="1600" b="1" dirty="0" err="1">
                <a:latin typeface="Helvetica Neue"/>
                <a:cs typeface="Helvetica Neue"/>
              </a:rPr>
              <a:t>visit</a:t>
            </a:r>
            <a:r>
              <a:rPr lang="nl-NL" sz="1600" b="1" dirty="0">
                <a:latin typeface="Helvetica Neue"/>
                <a:cs typeface="Helvetica Neue"/>
              </a:rPr>
              <a:t> </a:t>
            </a:r>
            <a:r>
              <a:rPr lang="nl-NL" sz="1600" b="1" dirty="0" err="1">
                <a:latin typeface="Helvetica Neue"/>
                <a:cs typeface="Helvetica Neue"/>
              </a:rPr>
              <a:t>households</a:t>
            </a:r>
            <a:r>
              <a:rPr lang="nl-NL" sz="1600" b="1" dirty="0">
                <a:latin typeface="Helvetica Neue"/>
                <a:cs typeface="Helvetica Neue"/>
              </a:rPr>
              <a:t> </a:t>
            </a:r>
            <a:r>
              <a:rPr lang="nl-NL" sz="1600" b="1" dirty="0" err="1">
                <a:latin typeface="Helvetica Neue"/>
                <a:cs typeface="Helvetica Neue"/>
              </a:rPr>
              <a:t>and</a:t>
            </a:r>
            <a:r>
              <a:rPr lang="nl-NL" sz="1600" b="1" dirty="0">
                <a:latin typeface="Helvetica Neue"/>
                <a:cs typeface="Helvetica Neue"/>
              </a:rPr>
              <a:t> collect data</a:t>
            </a:r>
          </a:p>
        </p:txBody>
      </p:sp>
      <p:grpSp>
        <p:nvGrpSpPr>
          <p:cNvPr id="49" name="Groeperen 6"/>
          <p:cNvGrpSpPr/>
          <p:nvPr/>
        </p:nvGrpSpPr>
        <p:grpSpPr>
          <a:xfrm>
            <a:off x="2630454" y="197331"/>
            <a:ext cx="2279249" cy="1291432"/>
            <a:chOff x="647847" y="197331"/>
            <a:chExt cx="2279249" cy="1291432"/>
          </a:xfrm>
        </p:grpSpPr>
        <p:pic>
          <p:nvPicPr>
            <p:cNvPr id="50" name="Afbeelding 42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647847" y="668513"/>
              <a:ext cx="820250" cy="820250"/>
            </a:xfrm>
            <a:prstGeom prst="rect">
              <a:avLst/>
            </a:prstGeom>
          </p:spPr>
        </p:pic>
        <p:pic>
          <p:nvPicPr>
            <p:cNvPr id="51" name="Afbeelding 1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1760341" y="197331"/>
              <a:ext cx="627982" cy="627982"/>
            </a:xfrm>
            <a:prstGeom prst="rect">
              <a:avLst/>
            </a:prstGeom>
          </p:spPr>
        </p:pic>
        <p:cxnSp>
          <p:nvCxnSpPr>
            <p:cNvPr id="52" name="Gebogen verbindingslijn 43"/>
            <p:cNvCxnSpPr>
              <a:stCxn id="50" idx="3"/>
              <a:endCxn id="18" idx="1"/>
            </p:cNvCxnSpPr>
            <p:nvPr/>
          </p:nvCxnSpPr>
          <p:spPr>
            <a:xfrm flipV="1">
              <a:off x="1468097" y="1078637"/>
              <a:ext cx="1458999" cy="1"/>
            </a:xfrm>
            <a:prstGeom prst="bentConnector3">
              <a:avLst>
                <a:gd name="adj1" fmla="val 50000"/>
              </a:avLst>
            </a:prstGeom>
            <a:ln w="76200" cmpd="sng">
              <a:solidFill>
                <a:srgbClr val="7F7F7F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3" name="Rechthoek 44"/>
          <p:cNvSpPr/>
          <p:nvPr/>
        </p:nvSpPr>
        <p:spPr>
          <a:xfrm>
            <a:off x="8499253" y="1239301"/>
            <a:ext cx="2563833" cy="1234889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latin typeface="Helvetica Neue"/>
                <a:cs typeface="Helvetica Neue"/>
              </a:rPr>
              <a:t>HQ distributes the sample lists across teams of enumerators</a:t>
            </a:r>
          </a:p>
        </p:txBody>
      </p:sp>
      <p:grpSp>
        <p:nvGrpSpPr>
          <p:cNvPr id="54" name="Groeperen 13"/>
          <p:cNvGrpSpPr/>
          <p:nvPr/>
        </p:nvGrpSpPr>
        <p:grpSpPr>
          <a:xfrm>
            <a:off x="5064222" y="1548206"/>
            <a:ext cx="549735" cy="549735"/>
            <a:chOff x="4233239" y="891985"/>
            <a:chExt cx="549735" cy="549735"/>
          </a:xfrm>
        </p:grpSpPr>
        <p:sp>
          <p:nvSpPr>
            <p:cNvPr id="55" name="Afgeronde rechthoek 11"/>
            <p:cNvSpPr/>
            <p:nvPr/>
          </p:nvSpPr>
          <p:spPr>
            <a:xfrm>
              <a:off x="4233239" y="891985"/>
              <a:ext cx="549735" cy="549735"/>
            </a:xfrm>
            <a:prstGeom prst="roundRect">
              <a:avLst/>
            </a:prstGeom>
            <a:solidFill>
              <a:schemeClr val="bg1"/>
            </a:solidFill>
            <a:ln w="1270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56" name="Afbeelding 12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295952" y="941703"/>
              <a:ext cx="422450" cy="422450"/>
            </a:xfrm>
            <a:prstGeom prst="rect">
              <a:avLst/>
            </a:prstGeom>
          </p:spPr>
        </p:pic>
      </p:grpSp>
      <p:grpSp>
        <p:nvGrpSpPr>
          <p:cNvPr id="57" name="Groeperen 19"/>
          <p:cNvGrpSpPr/>
          <p:nvPr/>
        </p:nvGrpSpPr>
        <p:grpSpPr>
          <a:xfrm>
            <a:off x="5065925" y="4081770"/>
            <a:ext cx="549735" cy="565414"/>
            <a:chOff x="3633053" y="3949599"/>
            <a:chExt cx="549735" cy="565414"/>
          </a:xfrm>
        </p:grpSpPr>
        <p:sp>
          <p:nvSpPr>
            <p:cNvPr id="58" name="Afgeronde rechthoek 54"/>
            <p:cNvSpPr/>
            <p:nvPr/>
          </p:nvSpPr>
          <p:spPr>
            <a:xfrm>
              <a:off x="3633053" y="3949599"/>
              <a:ext cx="549735" cy="549735"/>
            </a:xfrm>
            <a:prstGeom prst="roundRect">
              <a:avLst/>
            </a:prstGeom>
            <a:solidFill>
              <a:schemeClr val="bg1"/>
            </a:solidFill>
            <a:ln w="1270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59" name="Afbeelding 18"/>
            <p:cNvPicPr>
              <a:picLocks noChangeAspect="1"/>
            </p:cNvPicPr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3643080" y="3975854"/>
              <a:ext cx="539159" cy="539159"/>
            </a:xfrm>
            <a:prstGeom prst="rect">
              <a:avLst/>
            </a:prstGeom>
          </p:spPr>
        </p:pic>
      </p:grpSp>
      <p:grpSp>
        <p:nvGrpSpPr>
          <p:cNvPr id="60" name="Groeperen 59"/>
          <p:cNvGrpSpPr/>
          <p:nvPr/>
        </p:nvGrpSpPr>
        <p:grpSpPr>
          <a:xfrm>
            <a:off x="2947098" y="4087835"/>
            <a:ext cx="549735" cy="565414"/>
            <a:chOff x="3633053" y="3949599"/>
            <a:chExt cx="549735" cy="565414"/>
          </a:xfrm>
        </p:grpSpPr>
        <p:sp>
          <p:nvSpPr>
            <p:cNvPr id="61" name="Afgeronde rechthoek 60"/>
            <p:cNvSpPr/>
            <p:nvPr/>
          </p:nvSpPr>
          <p:spPr>
            <a:xfrm>
              <a:off x="3633053" y="3949599"/>
              <a:ext cx="549735" cy="549735"/>
            </a:xfrm>
            <a:prstGeom prst="roundRect">
              <a:avLst/>
            </a:prstGeom>
            <a:solidFill>
              <a:schemeClr val="bg1"/>
            </a:solidFill>
            <a:ln w="1270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62" name="Afbeelding 62"/>
            <p:cNvPicPr>
              <a:picLocks noChangeAspect="1"/>
            </p:cNvPicPr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3643080" y="3975854"/>
              <a:ext cx="539159" cy="539159"/>
            </a:xfrm>
            <a:prstGeom prst="rect">
              <a:avLst/>
            </a:prstGeom>
          </p:spPr>
        </p:pic>
      </p:grpSp>
      <p:grpSp>
        <p:nvGrpSpPr>
          <p:cNvPr id="63" name="Groeperen 78"/>
          <p:cNvGrpSpPr/>
          <p:nvPr/>
        </p:nvGrpSpPr>
        <p:grpSpPr>
          <a:xfrm>
            <a:off x="2742484" y="4061691"/>
            <a:ext cx="5311877" cy="1887408"/>
            <a:chOff x="717223" y="4081771"/>
            <a:chExt cx="5311877" cy="1887408"/>
          </a:xfrm>
        </p:grpSpPr>
        <p:cxnSp>
          <p:nvCxnSpPr>
            <p:cNvPr id="64" name="Gebogen verbindingslijn 79"/>
            <p:cNvCxnSpPr/>
            <p:nvPr/>
          </p:nvCxnSpPr>
          <p:spPr>
            <a:xfrm rot="5400000">
              <a:off x="33326" y="4765670"/>
              <a:ext cx="1882694" cy="514899"/>
            </a:xfrm>
            <a:prstGeom prst="bentConnector3">
              <a:avLst>
                <a:gd name="adj1" fmla="val 50000"/>
              </a:avLst>
            </a:prstGeom>
            <a:ln w="76200" cmpd="sng">
              <a:solidFill>
                <a:srgbClr val="7F7F7F"/>
              </a:solidFill>
              <a:headEnd type="arrow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Gebogen verbindingslijn 80"/>
            <p:cNvCxnSpPr/>
            <p:nvPr/>
          </p:nvCxnSpPr>
          <p:spPr>
            <a:xfrm rot="5400000">
              <a:off x="289000" y="5021344"/>
              <a:ext cx="1882694" cy="3551"/>
            </a:xfrm>
            <a:prstGeom prst="bentConnector3">
              <a:avLst>
                <a:gd name="adj1" fmla="val 50000"/>
              </a:avLst>
            </a:prstGeom>
            <a:ln w="76200" cmpd="sng">
              <a:solidFill>
                <a:srgbClr val="7F7F7F"/>
              </a:solidFill>
              <a:headEnd type="arrow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Gebogen verbindingslijn 81"/>
            <p:cNvCxnSpPr/>
            <p:nvPr/>
          </p:nvCxnSpPr>
          <p:spPr>
            <a:xfrm rot="16200000" flipH="1">
              <a:off x="578401" y="4735492"/>
              <a:ext cx="1882694" cy="575253"/>
            </a:xfrm>
            <a:prstGeom prst="bentConnector3">
              <a:avLst>
                <a:gd name="adj1" fmla="val 50000"/>
              </a:avLst>
            </a:prstGeom>
            <a:ln w="76200" cmpd="sng">
              <a:solidFill>
                <a:srgbClr val="7F7F7F"/>
              </a:solidFill>
              <a:headEnd type="arrow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Gebogen verbindingslijn 85"/>
            <p:cNvCxnSpPr/>
            <p:nvPr/>
          </p:nvCxnSpPr>
          <p:spPr>
            <a:xfrm rot="5400000">
              <a:off x="2111581" y="4749363"/>
              <a:ext cx="1882694" cy="547513"/>
            </a:xfrm>
            <a:prstGeom prst="bentConnector3">
              <a:avLst>
                <a:gd name="adj1" fmla="val 50000"/>
              </a:avLst>
            </a:prstGeom>
            <a:ln w="76200" cmpd="sng">
              <a:solidFill>
                <a:srgbClr val="7F7F7F"/>
              </a:solidFill>
              <a:headEnd type="arrow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Gebogen verbindingslijn 86"/>
            <p:cNvCxnSpPr/>
            <p:nvPr/>
          </p:nvCxnSpPr>
          <p:spPr>
            <a:xfrm rot="16200000" flipH="1">
              <a:off x="2383438" y="5025017"/>
              <a:ext cx="1887407" cy="915"/>
            </a:xfrm>
            <a:prstGeom prst="bentConnector3">
              <a:avLst>
                <a:gd name="adj1" fmla="val 50000"/>
              </a:avLst>
            </a:prstGeom>
            <a:ln w="76200" cmpd="sng">
              <a:solidFill>
                <a:srgbClr val="7F7F7F"/>
              </a:solidFill>
              <a:headEnd type="arrow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Gebogen verbindingslijn 87"/>
            <p:cNvCxnSpPr/>
            <p:nvPr/>
          </p:nvCxnSpPr>
          <p:spPr>
            <a:xfrm rot="16200000" flipH="1">
              <a:off x="2659536" y="4748919"/>
              <a:ext cx="1887407" cy="553111"/>
            </a:xfrm>
            <a:prstGeom prst="bentConnector3">
              <a:avLst>
                <a:gd name="adj1" fmla="val 50000"/>
              </a:avLst>
            </a:prstGeom>
            <a:ln w="76200" cmpd="sng">
              <a:solidFill>
                <a:srgbClr val="7F7F7F"/>
              </a:solidFill>
              <a:headEnd type="arrow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Gebogen verbindingslijn 88"/>
            <p:cNvCxnSpPr/>
            <p:nvPr/>
          </p:nvCxnSpPr>
          <p:spPr>
            <a:xfrm rot="5400000">
              <a:off x="4231212" y="4748872"/>
              <a:ext cx="1887407" cy="553207"/>
            </a:xfrm>
            <a:prstGeom prst="bentConnector3">
              <a:avLst>
                <a:gd name="adj1" fmla="val 50000"/>
              </a:avLst>
            </a:prstGeom>
            <a:ln w="76200" cmpd="sng">
              <a:solidFill>
                <a:srgbClr val="7F7F7F"/>
              </a:solidFill>
              <a:headEnd type="arrow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Gebogen verbindingslijn 89"/>
            <p:cNvCxnSpPr/>
            <p:nvPr/>
          </p:nvCxnSpPr>
          <p:spPr>
            <a:xfrm rot="16200000" flipH="1">
              <a:off x="4520665" y="5012624"/>
              <a:ext cx="1887407" cy="25701"/>
            </a:xfrm>
            <a:prstGeom prst="bentConnector3">
              <a:avLst>
                <a:gd name="adj1" fmla="val 50000"/>
              </a:avLst>
            </a:prstGeom>
            <a:ln w="76200" cmpd="sng">
              <a:solidFill>
                <a:srgbClr val="7F7F7F"/>
              </a:solidFill>
              <a:headEnd type="arrow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Gebogen verbindingslijn 90"/>
            <p:cNvCxnSpPr/>
            <p:nvPr/>
          </p:nvCxnSpPr>
          <p:spPr>
            <a:xfrm rot="16200000" flipH="1">
              <a:off x="4798962" y="4734327"/>
              <a:ext cx="1882694" cy="577583"/>
            </a:xfrm>
            <a:prstGeom prst="bentConnector3">
              <a:avLst>
                <a:gd name="adj1" fmla="val 50000"/>
              </a:avLst>
            </a:prstGeom>
            <a:ln w="76200" cmpd="sng">
              <a:solidFill>
                <a:srgbClr val="7F7F7F"/>
              </a:solidFill>
              <a:headEnd type="arrow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3" name="Groeperen 23"/>
          <p:cNvGrpSpPr/>
          <p:nvPr/>
        </p:nvGrpSpPr>
        <p:grpSpPr>
          <a:xfrm>
            <a:off x="5644045" y="5352954"/>
            <a:ext cx="549735" cy="549735"/>
            <a:chOff x="4182239" y="1253453"/>
            <a:chExt cx="549735" cy="549735"/>
          </a:xfrm>
        </p:grpSpPr>
        <p:sp>
          <p:nvSpPr>
            <p:cNvPr id="74" name="Afgeronde rechthoek 92"/>
            <p:cNvSpPr/>
            <p:nvPr/>
          </p:nvSpPr>
          <p:spPr>
            <a:xfrm>
              <a:off x="4182239" y="1253453"/>
              <a:ext cx="549735" cy="549735"/>
            </a:xfrm>
            <a:prstGeom prst="roundRect">
              <a:avLst/>
            </a:prstGeom>
            <a:solidFill>
              <a:schemeClr val="bg1"/>
            </a:solidFill>
            <a:ln w="1270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75" name="Afbeelding 94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237219" y="1321301"/>
              <a:ext cx="422450" cy="422450"/>
            </a:xfrm>
            <a:prstGeom prst="rect">
              <a:avLst/>
            </a:prstGeom>
          </p:spPr>
        </p:pic>
      </p:grpSp>
      <p:grpSp>
        <p:nvGrpSpPr>
          <p:cNvPr id="76" name="Groeperen 95"/>
          <p:cNvGrpSpPr/>
          <p:nvPr/>
        </p:nvGrpSpPr>
        <p:grpSpPr>
          <a:xfrm>
            <a:off x="2461590" y="5372497"/>
            <a:ext cx="549735" cy="549735"/>
            <a:chOff x="4182239" y="1253453"/>
            <a:chExt cx="549735" cy="549735"/>
          </a:xfrm>
        </p:grpSpPr>
        <p:sp>
          <p:nvSpPr>
            <p:cNvPr id="77" name="Afgeronde rechthoek 96"/>
            <p:cNvSpPr/>
            <p:nvPr/>
          </p:nvSpPr>
          <p:spPr>
            <a:xfrm>
              <a:off x="4182239" y="1253453"/>
              <a:ext cx="549735" cy="549735"/>
            </a:xfrm>
            <a:prstGeom prst="roundRect">
              <a:avLst/>
            </a:prstGeom>
            <a:solidFill>
              <a:schemeClr val="bg1"/>
            </a:solidFill>
            <a:ln w="1270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78" name="Afbeelding 97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237219" y="1321301"/>
              <a:ext cx="422450" cy="422450"/>
            </a:xfrm>
            <a:prstGeom prst="rect">
              <a:avLst/>
            </a:prstGeom>
          </p:spPr>
        </p:pic>
      </p:grpSp>
      <p:grpSp>
        <p:nvGrpSpPr>
          <p:cNvPr id="79" name="Groeperen 99"/>
          <p:cNvGrpSpPr/>
          <p:nvPr/>
        </p:nvGrpSpPr>
        <p:grpSpPr>
          <a:xfrm>
            <a:off x="3226028" y="1500041"/>
            <a:ext cx="4219396" cy="1875387"/>
            <a:chOff x="1232123" y="1488761"/>
            <a:chExt cx="4219396" cy="1875387"/>
          </a:xfrm>
        </p:grpSpPr>
        <p:cxnSp>
          <p:nvCxnSpPr>
            <p:cNvPr id="80" name="Gebogen verbindingslijn 100"/>
            <p:cNvCxnSpPr/>
            <p:nvPr/>
          </p:nvCxnSpPr>
          <p:spPr>
            <a:xfrm rot="5400000">
              <a:off x="1342452" y="1378432"/>
              <a:ext cx="1875387" cy="2096046"/>
            </a:xfrm>
            <a:prstGeom prst="bentConnector3">
              <a:avLst>
                <a:gd name="adj1" fmla="val 64214"/>
              </a:avLst>
            </a:prstGeom>
            <a:ln w="76200" cmpd="sng">
              <a:solidFill>
                <a:srgbClr val="7F7F7F"/>
              </a:solidFill>
              <a:headEnd type="arrow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Gebogen verbindingslijn 101"/>
            <p:cNvCxnSpPr/>
            <p:nvPr/>
          </p:nvCxnSpPr>
          <p:spPr>
            <a:xfrm rot="16200000" flipH="1">
              <a:off x="3452150" y="1364780"/>
              <a:ext cx="1875387" cy="2123350"/>
            </a:xfrm>
            <a:prstGeom prst="bentConnector3">
              <a:avLst>
                <a:gd name="adj1" fmla="val 64214"/>
              </a:avLst>
            </a:prstGeom>
            <a:ln w="76200" cmpd="sng">
              <a:solidFill>
                <a:srgbClr val="7F7F7F"/>
              </a:solidFill>
              <a:headEnd type="arrow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Gebogen verbindingslijn 102"/>
            <p:cNvCxnSpPr/>
            <p:nvPr/>
          </p:nvCxnSpPr>
          <p:spPr>
            <a:xfrm rot="5400000">
              <a:off x="2389733" y="2425713"/>
              <a:ext cx="1875387" cy="1484"/>
            </a:xfrm>
            <a:prstGeom prst="bentConnector3">
              <a:avLst>
                <a:gd name="adj1" fmla="val 50000"/>
              </a:avLst>
            </a:prstGeom>
            <a:ln w="76200" cmpd="sng">
              <a:solidFill>
                <a:srgbClr val="7F7F7F"/>
              </a:solidFill>
              <a:headEnd type="arrow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3" name="Groeperen 25"/>
          <p:cNvGrpSpPr/>
          <p:nvPr/>
        </p:nvGrpSpPr>
        <p:grpSpPr>
          <a:xfrm>
            <a:off x="5057966" y="2778889"/>
            <a:ext cx="549735" cy="549735"/>
            <a:chOff x="4296441" y="939028"/>
            <a:chExt cx="549735" cy="549735"/>
          </a:xfrm>
        </p:grpSpPr>
        <p:sp>
          <p:nvSpPr>
            <p:cNvPr id="84" name="Afgeronde rechthoek 104"/>
            <p:cNvSpPr/>
            <p:nvPr/>
          </p:nvSpPr>
          <p:spPr>
            <a:xfrm>
              <a:off x="4296441" y="939028"/>
              <a:ext cx="549735" cy="549735"/>
            </a:xfrm>
            <a:prstGeom prst="roundRect">
              <a:avLst/>
            </a:prstGeom>
            <a:solidFill>
              <a:schemeClr val="bg1"/>
            </a:solidFill>
            <a:ln w="1270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85" name="Afbeelding 24"/>
            <p:cNvPicPr>
              <a:picLocks noChangeAspect="1"/>
            </p:cNvPicPr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4362158" y="986155"/>
              <a:ext cx="436061" cy="436061"/>
            </a:xfrm>
            <a:prstGeom prst="rect">
              <a:avLst/>
            </a:prstGeom>
          </p:spPr>
        </p:pic>
      </p:grpSp>
      <p:grpSp>
        <p:nvGrpSpPr>
          <p:cNvPr id="86" name="Groeperen 48"/>
          <p:cNvGrpSpPr/>
          <p:nvPr/>
        </p:nvGrpSpPr>
        <p:grpSpPr>
          <a:xfrm>
            <a:off x="2939862" y="4095243"/>
            <a:ext cx="549735" cy="549735"/>
            <a:chOff x="5363402" y="1802993"/>
            <a:chExt cx="549735" cy="549735"/>
          </a:xfrm>
        </p:grpSpPr>
        <p:sp>
          <p:nvSpPr>
            <p:cNvPr id="87" name="Afgeronde rechthoek 106"/>
            <p:cNvSpPr/>
            <p:nvPr/>
          </p:nvSpPr>
          <p:spPr>
            <a:xfrm>
              <a:off x="5363402" y="1802993"/>
              <a:ext cx="549735" cy="549735"/>
            </a:xfrm>
            <a:prstGeom prst="roundRect">
              <a:avLst/>
            </a:prstGeom>
            <a:solidFill>
              <a:schemeClr val="bg1"/>
            </a:solidFill>
            <a:ln w="1270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88" name="Afbeelding 47"/>
            <p:cNvPicPr>
              <a:picLocks noChangeAspect="1"/>
            </p:cNvPicPr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5437173" y="1857753"/>
              <a:ext cx="419321" cy="419321"/>
            </a:xfrm>
            <a:prstGeom prst="rect">
              <a:avLst/>
            </a:prstGeom>
          </p:spPr>
        </p:pic>
      </p:grpSp>
      <p:grpSp>
        <p:nvGrpSpPr>
          <p:cNvPr id="89" name="Groeperen 9"/>
          <p:cNvGrpSpPr/>
          <p:nvPr/>
        </p:nvGrpSpPr>
        <p:grpSpPr>
          <a:xfrm>
            <a:off x="8517360" y="2829848"/>
            <a:ext cx="2573604" cy="352251"/>
            <a:chOff x="6580167" y="197331"/>
            <a:chExt cx="2551954" cy="352251"/>
          </a:xfrm>
        </p:grpSpPr>
        <p:sp>
          <p:nvSpPr>
            <p:cNvPr id="90" name="Rechthoek 4"/>
            <p:cNvSpPr/>
            <p:nvPr/>
          </p:nvSpPr>
          <p:spPr>
            <a:xfrm>
              <a:off x="6580167" y="197331"/>
              <a:ext cx="2551954" cy="352251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b="1" dirty="0">
                  <a:solidFill>
                    <a:schemeClr val="tx1"/>
                  </a:solidFill>
                  <a:latin typeface="Helvetica Neue"/>
                  <a:cs typeface="Helvetica Neue"/>
                </a:rPr>
                <a:t>Internet</a:t>
              </a:r>
            </a:p>
          </p:txBody>
        </p:sp>
        <p:pic>
          <p:nvPicPr>
            <p:cNvPr id="91" name="Afbeelding 5"/>
            <p:cNvPicPr>
              <a:picLocks noChangeAspect="1"/>
            </p:cNvPicPr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6652847" y="236966"/>
              <a:ext cx="283309" cy="283309"/>
            </a:xfrm>
            <a:prstGeom prst="rect">
              <a:avLst/>
            </a:prstGeom>
          </p:spPr>
        </p:pic>
      </p:grpSp>
      <p:grpSp>
        <p:nvGrpSpPr>
          <p:cNvPr id="92" name="Groeperen 111"/>
          <p:cNvGrpSpPr/>
          <p:nvPr/>
        </p:nvGrpSpPr>
        <p:grpSpPr>
          <a:xfrm>
            <a:off x="8562627" y="5416661"/>
            <a:ext cx="2573605" cy="352251"/>
            <a:chOff x="3767712" y="141221"/>
            <a:chExt cx="2573605" cy="352251"/>
          </a:xfrm>
        </p:grpSpPr>
        <p:sp>
          <p:nvSpPr>
            <p:cNvPr id="93" name="Rechthoek 112"/>
            <p:cNvSpPr/>
            <p:nvPr/>
          </p:nvSpPr>
          <p:spPr>
            <a:xfrm>
              <a:off x="3767712" y="141221"/>
              <a:ext cx="2573605" cy="352251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b="1" dirty="0">
                  <a:solidFill>
                    <a:schemeClr val="tx1"/>
                  </a:solidFill>
                  <a:latin typeface="Helvetica Neue"/>
                  <a:cs typeface="Helvetica Neue"/>
                </a:rPr>
                <a:t>WiFi</a:t>
              </a:r>
            </a:p>
          </p:txBody>
        </p:sp>
        <p:pic>
          <p:nvPicPr>
            <p:cNvPr id="94" name="Afbeelding 114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836261" y="177793"/>
              <a:ext cx="290461" cy="290461"/>
            </a:xfrm>
            <a:prstGeom prst="rect">
              <a:avLst/>
            </a:prstGeom>
          </p:spPr>
        </p:pic>
      </p:grpSp>
      <p:grpSp>
        <p:nvGrpSpPr>
          <p:cNvPr id="95" name="Groeperen 115"/>
          <p:cNvGrpSpPr/>
          <p:nvPr/>
        </p:nvGrpSpPr>
        <p:grpSpPr>
          <a:xfrm>
            <a:off x="8499253" y="2396533"/>
            <a:ext cx="2573604" cy="352251"/>
            <a:chOff x="6580167" y="197331"/>
            <a:chExt cx="2551954" cy="352251"/>
          </a:xfrm>
        </p:grpSpPr>
        <p:sp>
          <p:nvSpPr>
            <p:cNvPr id="96" name="Rechthoek 116"/>
            <p:cNvSpPr/>
            <p:nvPr/>
          </p:nvSpPr>
          <p:spPr>
            <a:xfrm>
              <a:off x="6580167" y="197331"/>
              <a:ext cx="2551954" cy="352251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b="1" dirty="0">
                  <a:solidFill>
                    <a:schemeClr val="tx1"/>
                  </a:solidFill>
                  <a:latin typeface="Helvetica Neue"/>
                  <a:cs typeface="Helvetica Neue"/>
                </a:rPr>
                <a:t>Internet</a:t>
              </a:r>
            </a:p>
          </p:txBody>
        </p:sp>
        <p:pic>
          <p:nvPicPr>
            <p:cNvPr id="97" name="Afbeelding 117"/>
            <p:cNvPicPr>
              <a:picLocks noChangeAspect="1"/>
            </p:cNvPicPr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6652847" y="236966"/>
              <a:ext cx="283309" cy="28330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7572085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>
        <p:fade/>
      </p:transition>
    </mc:Choice>
    <mc:Fallback xmlns="">
      <p:transition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42411E-7 -6.60797E-6 L 0.00174 0.1258 L 0.23324 0.1258 L 0.23324 0.16241 " pathEditMode="relative" ptsTypes="AAAA">
                                      <p:cBhvr>
                                        <p:cTn id="35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000"/>
                            </p:stCondLst>
                            <p:childTnLst>
                              <p:par>
                                <p:cTn id="65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90031E-6 -1.93698E-6 L -2.90031E-6 0.08017 L 0.05991 0.08017 L 0.05991 0.16937 " pathEditMode="relative" ptsTypes="AAAA">
                                      <p:cBhvr>
                                        <p:cTn id="66" dur="2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62591E-6 8.06302E-7 L 2.62591E-6 0.08017 L -0.05853 0.08017 L -0.05853 0.16937 " pathEditMode="relative" rAng="0" ptsTypes="AAAA">
                                      <p:cBhvr>
                                        <p:cTn id="68" dur="2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935" y="845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500"/>
                            </p:stCondLst>
                            <p:childTnLst>
                              <p:par>
                                <p:cTn id="8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2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9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1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42827E-6 1.34384E-6 L 3.42827E-6 -0.09152 L -0.06009 -0.09152 L -0.06009 -0.18999 " pathEditMode="relative" ptsTypes="AAAA">
                                      <p:cBhvr>
                                        <p:cTn id="112" dur="2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7.09969E-6 1.69601E-6 L 7.09969E-6 -0.09615 L 0.05836 -0.09615 L 0.05836 -0.18304 " pathEditMode="relative" ptsTypes="AAAA">
                                      <p:cBhvr>
                                        <p:cTn id="114" dur="2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18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2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21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7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500"/>
                            </p:stCondLst>
                            <p:childTnLst>
                              <p:par>
                                <p:cTn id="1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1000"/>
                            </p:stCondLst>
                            <p:childTnLst>
                              <p:par>
                                <p:cTn id="14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8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9" fill="hold">
                            <p:stCondLst>
                              <p:cond delay="1500"/>
                            </p:stCondLst>
                            <p:childTnLst>
                              <p:par>
                                <p:cTn id="15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5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6" fill="hold">
                            <p:stCondLst>
                              <p:cond delay="2000"/>
                            </p:stCondLst>
                            <p:childTnLst>
                              <p:par>
                                <p:cTn id="157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68565E-6 3.80908E-6 L -4.68565E-6 -0.16265 " pathEditMode="relative" ptsTypes="AA">
                                      <p:cBhvr>
                                        <p:cTn id="158" dur="2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5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02848E-6 8.71177E-7 L -2.02848E-6 0.18373 " pathEditMode="relative" ptsTypes="AA">
                                      <p:cBhvr>
                                        <p:cTn id="160" dur="2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 animBg="1"/>
      <p:bldP spid="11" grpId="1" animBg="1"/>
      <p:bldP spid="12" grpId="0" animBg="1"/>
      <p:bldP spid="13" grpId="0" animBg="1"/>
      <p:bldP spid="14" grpId="0" animBg="1"/>
      <p:bldP spid="14" grpId="1" animBg="1"/>
      <p:bldP spid="47" grpId="0" animBg="1"/>
      <p:bldP spid="47" grpId="1" animBg="1"/>
      <p:bldP spid="48" grpId="0" animBg="1"/>
      <p:bldP spid="48" grpId="1" animBg="1"/>
      <p:bldP spid="53" grpId="0" animBg="1"/>
      <p:bldP spid="53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750396" y="177867"/>
            <a:ext cx="7856147" cy="516534"/>
          </a:xfrm>
        </p:spPr>
        <p:txBody>
          <a:bodyPr/>
          <a:lstStyle/>
          <a:p>
            <a:r>
              <a:rPr lang="en-US" sz="3200" dirty="0"/>
              <a:t>SURVEY SOLUTIONS COMPONENTS</a:t>
            </a:r>
          </a:p>
        </p:txBody>
      </p:sp>
      <p:sp>
        <p:nvSpPr>
          <p:cNvPr id="6" name="Rectangle 5"/>
          <p:cNvSpPr/>
          <p:nvPr/>
        </p:nvSpPr>
        <p:spPr>
          <a:xfrm>
            <a:off x="449654" y="1106941"/>
            <a:ext cx="1103013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000" dirty="0"/>
              <a:t>Designer - web-based tool to develop the questionnaires, allows collaboration of multiple users</a:t>
            </a:r>
          </a:p>
          <a:p>
            <a:pPr>
              <a:buFont typeface="Wingdings" pitchFamily="2" charset="2"/>
              <a:buChar char="Ø"/>
            </a:pPr>
            <a:endParaRPr lang="en-US" sz="2000" dirty="0"/>
          </a:p>
          <a:p>
            <a:pPr>
              <a:buFont typeface="Wingdings" pitchFamily="2" charset="2"/>
              <a:buChar char="Ø"/>
            </a:pPr>
            <a:r>
              <a:rPr lang="en-US" sz="2000" dirty="0"/>
              <a:t> Tester - application available from Google (TM) Play for testing the behavior of the questionnaire on a tablet without other infrastructure</a:t>
            </a:r>
          </a:p>
          <a:p>
            <a:pPr>
              <a:buFont typeface="Wingdings" pitchFamily="2" charset="2"/>
              <a:buChar char="Ø"/>
            </a:pPr>
            <a:endParaRPr lang="en-US" sz="2000" dirty="0"/>
          </a:p>
          <a:p>
            <a:pPr>
              <a:buFont typeface="Wingdings" pitchFamily="2" charset="2"/>
              <a:buChar char="Ø"/>
            </a:pPr>
            <a:r>
              <a:rPr lang="en-US" sz="2000" dirty="0"/>
              <a:t> Synchronization point - data server for access by all users to exchange information and coordinate the survey</a:t>
            </a:r>
          </a:p>
          <a:p>
            <a:r>
              <a:rPr lang="en-US" sz="2000" dirty="0"/>
              <a:t> </a:t>
            </a:r>
          </a:p>
          <a:p>
            <a:pPr>
              <a:buFont typeface="Wingdings" pitchFamily="2" charset="2"/>
              <a:buChar char="Ø"/>
            </a:pPr>
            <a:r>
              <a:rPr lang="en-US" sz="2000" dirty="0"/>
              <a:t>Headquarter - user and a corresponding component, which conducts global, survey-level actions: manages users accounts, starts a survey, exports the data, etc, and performs the highest level of quality control</a:t>
            </a:r>
          </a:p>
          <a:p>
            <a:r>
              <a:rPr lang="en-US" sz="2000" dirty="0"/>
              <a:t> </a:t>
            </a:r>
          </a:p>
          <a:p>
            <a:pPr>
              <a:buFont typeface="Wingdings" pitchFamily="2" charset="2"/>
              <a:buChar char="Ø"/>
            </a:pPr>
            <a:r>
              <a:rPr lang="en-US" sz="2000" dirty="0"/>
              <a:t>Supervisor - user and a corresponding component, which distributes the workload between the interviewers, and assures quality of the incoming data</a:t>
            </a:r>
          </a:p>
          <a:p>
            <a:pPr>
              <a:buFont typeface="Wingdings" pitchFamily="2" charset="2"/>
              <a:buChar char="Ø"/>
            </a:pPr>
            <a:endParaRPr lang="en-US" sz="2000" dirty="0"/>
          </a:p>
          <a:p>
            <a:pPr>
              <a:buFont typeface="Wingdings" pitchFamily="2" charset="2"/>
              <a:buChar char="Ø"/>
            </a:pPr>
            <a:r>
              <a:rPr lang="en-US" sz="2000" dirty="0"/>
              <a:t> Interviewer - user and a corresponding component, which is responsible for conducting the interview and collecting respondent’s answers</a:t>
            </a:r>
          </a:p>
          <a:p>
            <a:r>
              <a:rPr lang="en-US" sz="2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572085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>
        <p:fade/>
      </p:transition>
    </mc:Choice>
    <mc:Fallback xmlns="">
      <p:transition advClick="0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750396" y="177867"/>
            <a:ext cx="7541053" cy="516534"/>
          </a:xfrm>
        </p:spPr>
        <p:txBody>
          <a:bodyPr/>
          <a:lstStyle/>
          <a:p>
            <a:r>
              <a:rPr lang="en-US" dirty="0"/>
              <a:t>ADVANTAGES</a:t>
            </a:r>
          </a:p>
        </p:txBody>
      </p:sp>
      <p:sp>
        <p:nvSpPr>
          <p:cNvPr id="6" name="Rectangle 5"/>
          <p:cNvSpPr/>
          <p:nvPr/>
        </p:nvSpPr>
        <p:spPr>
          <a:xfrm>
            <a:off x="449654" y="1106941"/>
            <a:ext cx="1103013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Font typeface="Wingdings" pitchFamily="2" charset="2"/>
              <a:buChar char="Ø"/>
            </a:pPr>
            <a:r>
              <a:rPr lang="en-US" sz="2400" dirty="0"/>
              <a:t>improved data quality</a:t>
            </a:r>
          </a:p>
          <a:p>
            <a:pPr lvl="0"/>
            <a:endParaRPr lang="en-US" sz="2400" dirty="0"/>
          </a:p>
          <a:p>
            <a:pPr lvl="0">
              <a:buFont typeface="Wingdings" pitchFamily="2" charset="2"/>
              <a:buChar char="Ø"/>
            </a:pPr>
            <a:r>
              <a:rPr lang="en-US" sz="2400" dirty="0"/>
              <a:t>speed up data availability </a:t>
            </a:r>
          </a:p>
          <a:p>
            <a:pPr lvl="0"/>
            <a:endParaRPr lang="en-US" sz="2400" dirty="0"/>
          </a:p>
          <a:p>
            <a:pPr lvl="0">
              <a:buFont typeface="Wingdings" pitchFamily="2" charset="2"/>
              <a:buChar char="Ø"/>
            </a:pPr>
            <a:r>
              <a:rPr lang="en-US" sz="2400" dirty="0"/>
              <a:t>simplified routing and survey coordination</a:t>
            </a:r>
          </a:p>
          <a:p>
            <a:pPr lvl="0">
              <a:buFont typeface="Wingdings" pitchFamily="2" charset="2"/>
              <a:buChar char="Ø"/>
            </a:pPr>
            <a:endParaRPr lang="en-US" sz="2400" dirty="0"/>
          </a:p>
          <a:p>
            <a:pPr lvl="0">
              <a:buFont typeface="Wingdings" pitchFamily="2" charset="2"/>
              <a:buChar char="Ø"/>
            </a:pPr>
            <a:r>
              <a:rPr lang="en-US" sz="2400" dirty="0"/>
              <a:t>very scalable</a:t>
            </a:r>
          </a:p>
          <a:p>
            <a:pPr lvl="0">
              <a:buFont typeface="Wingdings" pitchFamily="2" charset="2"/>
              <a:buChar char="Ø"/>
            </a:pPr>
            <a:endParaRPr lang="en-US" sz="2400" dirty="0"/>
          </a:p>
          <a:p>
            <a:pPr lvl="0">
              <a:buFont typeface="Wingdings" pitchFamily="2" charset="2"/>
              <a:buChar char="Ø"/>
            </a:pPr>
            <a:r>
              <a:rPr lang="en-US" sz="2400" dirty="0"/>
              <a:t>Environmental friendly and resource saving </a:t>
            </a:r>
          </a:p>
          <a:p>
            <a:pPr lvl="0">
              <a:buFont typeface="Wingdings" pitchFamily="2" charset="2"/>
              <a:buChar char="Ø"/>
            </a:pPr>
            <a:endParaRPr lang="en-US" sz="2400" dirty="0"/>
          </a:p>
          <a:p>
            <a:pPr lvl="0">
              <a:buFont typeface="Wingdings" pitchFamily="2" charset="2"/>
              <a:buChar char="Ø"/>
            </a:pPr>
            <a:endParaRPr lang="en-US" sz="2400" dirty="0"/>
          </a:p>
          <a:p>
            <a:pPr lvl="0">
              <a:buFont typeface="Wingdings" pitchFamily="2" charset="2"/>
              <a:buChar char="Ø"/>
            </a:pPr>
            <a:endParaRPr lang="en-US" sz="2400" dirty="0"/>
          </a:p>
          <a:p>
            <a:pPr algn="just"/>
            <a:endParaRPr lang="en-US" sz="2400" dirty="0"/>
          </a:p>
          <a:p>
            <a:pPr algn="just"/>
            <a:endParaRPr lang="en-US" sz="2400" dirty="0"/>
          </a:p>
          <a:p>
            <a:pPr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7572085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>
        <p:fade/>
      </p:transition>
    </mc:Choice>
    <mc:Fallback xmlns="">
      <p:transition advClick="0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750396" y="177867"/>
            <a:ext cx="7541053" cy="516534"/>
          </a:xfrm>
        </p:spPr>
        <p:txBody>
          <a:bodyPr/>
          <a:lstStyle/>
          <a:p>
            <a:r>
              <a:rPr lang="en-US" dirty="0"/>
              <a:t>CHALLENGES </a:t>
            </a:r>
          </a:p>
        </p:txBody>
      </p:sp>
      <p:sp>
        <p:nvSpPr>
          <p:cNvPr id="74754" name="AutoShape 2" descr="https://scontent-sit4-1.xx.fbcdn.net/v/t1.0-9/18814366_1580713658630194_3369432587228989657_n.jpg?_nc_cat=0&amp;oh=73f044f8c2bf2e45c02b5a3e6c225f91&amp;oe=5B59A1FC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4756" name="AutoShape 4" descr="https://scontent-sit4-1.xx.fbcdn.net/v/t1.0-9/18814366_1580713658630194_3369432587228989657_n.jpg?_nc_cat=0&amp;oh=73f044f8c2bf2e45c02b5a3e6c225f91&amp;oe=5B59A1FC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4758" name="AutoShape 6" descr="https://scontent-sit4-1.xx.fbcdn.net/v/t1.0-9/18814366_1580713658630194_3369432587228989657_n.jpg?_nc_cat=0&amp;oh=73f044f8c2bf2e45c02b5a3e6c225f91&amp;oe=5B59A1FC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4760" name="AutoShape 8" descr="https://scontent-sit4-1.xx.fbcdn.net/v/t1.0-9/18814366_1580713658630194_3369432587228989657_n.jpg?_nc_cat=0&amp;oh=73f044f8c2bf2e45c02b5a3e6c225f91&amp;oe=5B59A1FC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1339636" y="1357280"/>
            <a:ext cx="886361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400" dirty="0"/>
              <a:t>Internet Connectivity issue</a:t>
            </a:r>
          </a:p>
          <a:p>
            <a:pPr>
              <a:buFont typeface="Wingdings" pitchFamily="2" charset="2"/>
              <a:buChar char="Ø"/>
            </a:pPr>
            <a:endParaRPr lang="en-US" sz="2400" dirty="0"/>
          </a:p>
          <a:p>
            <a:pPr>
              <a:buFont typeface="Wingdings" pitchFamily="2" charset="2"/>
              <a:buChar char="Ø"/>
            </a:pPr>
            <a:r>
              <a:rPr lang="en-US" sz="2400" dirty="0"/>
              <a:t>New concept of data collection </a:t>
            </a:r>
          </a:p>
          <a:p>
            <a:pPr>
              <a:buFont typeface="Wingdings" pitchFamily="2" charset="2"/>
              <a:buChar char="Ø"/>
            </a:pPr>
            <a:endParaRPr lang="en-US" sz="2400" dirty="0"/>
          </a:p>
          <a:p>
            <a:pPr>
              <a:buFont typeface="Wingdings" pitchFamily="2" charset="2"/>
              <a:buChar char="Ø"/>
            </a:pPr>
            <a:r>
              <a:rPr lang="en-US" sz="2400" dirty="0"/>
              <a:t>Technical Expertise in hosting servers  </a:t>
            </a:r>
          </a:p>
          <a:p>
            <a:pPr>
              <a:buFont typeface="Wingdings" pitchFamily="2" charset="2"/>
              <a:buChar char="Ø"/>
            </a:pPr>
            <a:endParaRPr lang="en-US" sz="2400" dirty="0"/>
          </a:p>
          <a:p>
            <a:pPr>
              <a:buFont typeface="Wingdings" pitchFamily="2" charset="2"/>
              <a:buChar char="Ø"/>
            </a:pPr>
            <a:r>
              <a:rPr lang="en-US" sz="2400" dirty="0"/>
              <a:t>Electronic devices </a:t>
            </a:r>
            <a:r>
              <a:rPr lang="en-US" sz="2400"/>
              <a:t>and technology </a:t>
            </a:r>
            <a:r>
              <a:rPr lang="en-US" sz="2400" dirty="0"/>
              <a:t>becomes obsolete after a few years  </a:t>
            </a:r>
          </a:p>
          <a:p>
            <a:pPr>
              <a:buFont typeface="Wingdings" pitchFamily="2" charset="2"/>
              <a:buChar char="Ø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7572085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>
        <p:fade/>
      </p:transition>
    </mc:Choice>
    <mc:Fallback xmlns="">
      <p:transition advClick="0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750396" y="177867"/>
            <a:ext cx="7541053" cy="516534"/>
          </a:xfrm>
        </p:spPr>
        <p:txBody>
          <a:bodyPr/>
          <a:lstStyle/>
          <a:p>
            <a:r>
              <a:rPr lang="en-US" dirty="0"/>
              <a:t>2017 PHCB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729830" y="1532264"/>
            <a:ext cx="252761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sz="2800" b="1" dirty="0"/>
              <a:t>Thank you</a:t>
            </a:r>
          </a:p>
        </p:txBody>
      </p:sp>
      <p:sp>
        <p:nvSpPr>
          <p:cNvPr id="74754" name="AutoShape 2" descr="https://scontent-sit4-1.xx.fbcdn.net/v/t1.0-9/18814366_1580713658630194_3369432587228989657_n.jpg?_nc_cat=0&amp;oh=73f044f8c2bf2e45c02b5a3e6c225f91&amp;oe=5B59A1FC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4756" name="AutoShape 4" descr="https://scontent-sit4-1.xx.fbcdn.net/v/t1.0-9/18814366_1580713658630194_3369432587228989657_n.jpg?_nc_cat=0&amp;oh=73f044f8c2bf2e45c02b5a3e6c225f91&amp;oe=5B59A1FC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4758" name="AutoShape 6" descr="https://scontent-sit4-1.xx.fbcdn.net/v/t1.0-9/18814366_1580713658630194_3369432587228989657_n.jpg?_nc_cat=0&amp;oh=73f044f8c2bf2e45c02b5a3e6c225f91&amp;oe=5B59A1FC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4760" name="AutoShape 8" descr="https://scontent-sit4-1.xx.fbcdn.net/v/t1.0-9/18814366_1580713658630194_3369432587228989657_n.jpg?_nc_cat=0&amp;oh=73f044f8c2bf2e45c02b5a3e6c225f91&amp;oe=5B59A1FC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56741" y="1502688"/>
            <a:ext cx="5661433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hangingPunct="0">
              <a:lnSpc>
                <a:spcPct val="150000"/>
              </a:lnSpc>
              <a:buFont typeface="Wingdings" pitchFamily="2" charset="2"/>
              <a:buChar char="Ø"/>
            </a:pPr>
            <a:endParaRPr lang="en-US" dirty="0"/>
          </a:p>
          <a:p>
            <a:pPr lvl="1">
              <a:buFont typeface="Wingdings" pitchFamily="2" charset="2"/>
              <a:buChar char="Ø"/>
            </a:pPr>
            <a:endParaRPr lang="en-GB" dirty="0"/>
          </a:p>
        </p:txBody>
      </p:sp>
      <p:pic>
        <p:nvPicPr>
          <p:cNvPr id="3074" name="Picture 2" descr="Image result for TCB + punakah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7591" y="2241534"/>
            <a:ext cx="11430000" cy="417195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7572085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>
        <p:fade/>
      </p:transition>
    </mc:Choice>
    <mc:Fallback xmlns="">
      <p:transition advClick="0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1840</TotalTime>
  <Words>299</Words>
  <Application>Microsoft Office PowerPoint</Application>
  <PresentationFormat>Widescreen</PresentationFormat>
  <Paragraphs>65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Helvetica Neue</vt:lpstr>
      <vt:lpstr>Manion pro</vt:lpstr>
      <vt:lpstr>Arial</vt:lpstr>
      <vt:lpstr>Calibri</vt:lpstr>
      <vt:lpstr>Calibri Light</vt:lpstr>
      <vt:lpstr>Wingdings</vt:lpstr>
      <vt:lpstr>Office Theme</vt:lpstr>
      <vt:lpstr>  Use of handheld electronic devices for census data collection  (Bhutan) </vt:lpstr>
      <vt:lpstr>BACKGROUND</vt:lpstr>
      <vt:lpstr>PowerPoint Presentation</vt:lpstr>
      <vt:lpstr>SURVEY SOLUTIONS COMPONENTS</vt:lpstr>
      <vt:lpstr>ADVANTAGES</vt:lpstr>
      <vt:lpstr>CHALLENGES </vt:lpstr>
      <vt:lpstr>2017 PHCB </vt:lpstr>
    </vt:vector>
  </TitlesOfParts>
  <Company>nsb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dorji phuntsho</dc:creator>
  <cp:lastModifiedBy>Andrea De Luka</cp:lastModifiedBy>
  <cp:revision>203</cp:revision>
  <dcterms:created xsi:type="dcterms:W3CDTF">2017-05-07T15:33:29Z</dcterms:created>
  <dcterms:modified xsi:type="dcterms:W3CDTF">2018-05-22T20:02:29Z</dcterms:modified>
</cp:coreProperties>
</file>