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361" r:id="rId3"/>
    <p:sldId id="367" r:id="rId4"/>
    <p:sldId id="368" r:id="rId5"/>
    <p:sldId id="344" r:id="rId6"/>
    <p:sldId id="366" r:id="rId7"/>
    <p:sldId id="359" r:id="rId8"/>
    <p:sldId id="268" r:id="rId9"/>
    <p:sldId id="271" r:id="rId10"/>
    <p:sldId id="275" r:id="rId11"/>
    <p:sldId id="281" r:id="rId12"/>
    <p:sldId id="370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63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200"/>
            </a:pPr>
            <a:r>
              <a:rPr lang="en-US" sz="1200" dirty="0"/>
              <a:t>Main Sources of Drinking Water</a:t>
            </a:r>
          </a:p>
          <a:p>
            <a:pPr>
              <a:defRPr lang="en-US" sz="1200"/>
            </a:pPr>
            <a:r>
              <a:rPr lang="en-US" sz="1200" dirty="0"/>
              <a:t>(in</a:t>
            </a:r>
            <a:r>
              <a:rPr lang="en-US" sz="1200" baseline="0" dirty="0"/>
              <a:t> percent)</a:t>
            </a:r>
            <a:endParaRPr lang="en-US" sz="1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91C-48D3-83C6-EC540FA728F0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91C-48D3-83C6-EC540FA728F0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91C-48D3-83C6-EC540FA728F0}"/>
              </c:ext>
            </c:extLst>
          </c:dPt>
          <c:dPt>
            <c:idx val="3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07-091C-48D3-83C6-EC540FA728F0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091C-48D3-83C6-EC540FA728F0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B-091C-48D3-83C6-EC540FA728F0}"/>
              </c:ext>
            </c:extLst>
          </c:dPt>
          <c:dPt>
            <c:idx val="6"/>
            <c:bubble3D val="0"/>
            <c:spPr>
              <a:solidFill>
                <a:srgbClr val="007033"/>
              </a:solidFill>
            </c:spPr>
            <c:extLst>
              <c:ext xmlns:c16="http://schemas.microsoft.com/office/drawing/2014/chart" uri="{C3380CC4-5D6E-409C-BE32-E72D297353CC}">
                <c16:uniqueId val="{0000000D-091C-48D3-83C6-EC540FA728F0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lang="en-US" sz="1050" baseline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091C-48D3-83C6-EC540FA728F0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lang="en-US" sz="105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Sheet1!$A$32:$A$41</c:f>
              <c:strCache>
                <c:ptCount val="7"/>
                <c:pt idx="0">
                  <c:v>Tap (treated)</c:v>
                </c:pt>
                <c:pt idx="1">
                  <c:v>Tap (untreated)</c:v>
                </c:pt>
                <c:pt idx="2">
                  <c:v>Covered Well</c:v>
                </c:pt>
                <c:pt idx="3">
                  <c:v> Uncovered Well</c:v>
                </c:pt>
                <c:pt idx="4">
                  <c:v> Hand pump</c:v>
                </c:pt>
                <c:pt idx="5">
                  <c:v>Tube well / Borehole</c:v>
                </c:pt>
                <c:pt idx="6">
                  <c:v>Others</c:v>
                </c:pt>
              </c:strCache>
            </c:strRef>
          </c:cat>
          <c:val>
            <c:numRef>
              <c:f>Sheet1!$B$32:$B$41</c:f>
              <c:numCache>
                <c:formatCode>General</c:formatCode>
                <c:ptCount val="10"/>
                <c:pt idx="0">
                  <c:v>31.97</c:v>
                </c:pt>
                <c:pt idx="1">
                  <c:v>11.57</c:v>
                </c:pt>
                <c:pt idx="2">
                  <c:v>1.58</c:v>
                </c:pt>
                <c:pt idx="3">
                  <c:v>9.44</c:v>
                </c:pt>
                <c:pt idx="4">
                  <c:v>33.480000000000004</c:v>
                </c:pt>
                <c:pt idx="5">
                  <c:v>8.48</c:v>
                </c:pt>
                <c:pt idx="6">
                  <c:v>3.48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91C-48D3-83C6-EC540FA728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>
        <c:manualLayout>
          <c:xMode val="edge"/>
          <c:yMode val="edge"/>
          <c:x val="1.3695208605373401E-2"/>
          <c:y val="0.75167173617346728"/>
          <c:w val="0.94345400433794857"/>
          <c:h val="0.21972783804802579"/>
        </c:manualLayout>
      </c:layout>
      <c:overlay val="0"/>
      <c:txPr>
        <a:bodyPr/>
        <a:lstStyle/>
        <a:p>
          <a:pPr>
            <a:defRPr lang="en-US" sz="900" baseline="0"/>
          </a:pPr>
          <a:endParaRPr lang="en-US"/>
        </a:p>
      </c:txPr>
    </c:legend>
    <c:plotVisOnly val="1"/>
    <c:dispBlanksAs val="zero"/>
    <c:showDLblsOverMax val="0"/>
  </c:chart>
  <c:spPr>
    <a:solidFill>
      <a:schemeClr val="bg2">
        <a:lumMod val="20000"/>
        <a:lumOff val="80000"/>
      </a:schemeClr>
    </a:solidFill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8CA1A-9BC9-43C8-9CE6-BAED27BDFB8B}" type="datetimeFigureOut">
              <a:rPr lang="en-US" smtClean="0"/>
              <a:pPr/>
              <a:t>22/05/2018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0EBFF-7C62-456A-B7ED-E76C08BC017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1011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0739C-5989-4149-B61F-6A732E5CB873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6AA62-C561-43C8-BD2F-17B5F5C91B8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2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AA62-C561-43C8-BD2F-17B5F5C91B81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816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692150" lvl="1" indent="-234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</a:rPr>
              <a:t>87% of households using Tap, Tube well, Hand pump and Covered well as source of drinking water</a:t>
            </a:r>
          </a:p>
          <a:p>
            <a:pPr marL="692150" lvl="1" indent="-234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</a:rPr>
              <a:t>32% households using Tap water from treated sources</a:t>
            </a:r>
          </a:p>
          <a:p>
            <a:pPr marL="692150" lvl="1" indent="-234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</a:rPr>
              <a:t>47% of households have source of water within the premises (R – 35%; U – 71%) </a:t>
            </a:r>
          </a:p>
          <a:p>
            <a:pPr marL="692150" lvl="1" indent="-234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</a:rPr>
              <a:t>36% of households have to fetch water from a source located within 500 m in rural areas/100 m in urban areas</a:t>
            </a:r>
          </a:p>
          <a:p>
            <a:pPr marL="692150" lvl="1" indent="-2349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70000"/>
              <a:buFont typeface="Wingdings" pitchFamily="2" charset="2"/>
              <a:buChar char="§"/>
            </a:pPr>
            <a:r>
              <a:rPr lang="en-US" sz="2200" dirty="0">
                <a:latin typeface="Arial" pitchFamily="34" charset="0"/>
              </a:rPr>
              <a:t>18% still fetch drinking water from a source located more than 500 m away in rural areas or 100 m in urban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6AA62-C561-43C8-BD2F-17B5F5C91B81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75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657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16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36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306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3340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753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857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88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09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269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0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11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04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35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242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965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13B7-3ED7-4FE7-ADD1-FAE0BC8F78CA}" type="datetimeFigureOut">
              <a:rPr lang="en-IN" smtClean="0"/>
              <a:pPr/>
              <a:t>22-05-2018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AD29CE9-4EE5-4463-A3E5-0CEDB54D1C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939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1700808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Planning and Implementing a Census Geospatial Programme</a:t>
            </a:r>
            <a:endParaRPr lang="en-IN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4286256"/>
            <a:ext cx="4806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JANARDAN YADAV</a:t>
            </a:r>
            <a:br>
              <a:rPr lang="en-US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Additional Registrar General, India</a:t>
            </a:r>
          </a:p>
          <a:p>
            <a:pPr algn="ctr"/>
            <a:r>
              <a:rPr lang="en-IN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Office of the Registrar General, India</a:t>
            </a:r>
            <a:br>
              <a:rPr lang="en-IN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Ministry of Home Affairs</a:t>
            </a:r>
          </a:p>
          <a:p>
            <a:pPr algn="ctr"/>
            <a:r>
              <a:rPr lang="en-IN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Government of India.</a:t>
            </a:r>
            <a:endParaRPr lang="en-IN" sz="1200" i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37959" y="5929330"/>
            <a:ext cx="772025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United Nations Regional Workshop on the 2020 World Programme on Population and Housing Censuses: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International Standards and Contemporary Technologies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Colombo, Sri Lanka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8-11 May 2018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785917" y="3571877"/>
          <a:ext cx="7249438" cy="30294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2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2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Number of Households</a:t>
                      </a:r>
                      <a:b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(in crore)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HHs having latrine facility within premises (%)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Have latrine facility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11.57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100.0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148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a. Flush/ pour flush connected to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8.99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77.6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349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b. Pit latrine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2.33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50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c. Night soil disposed into open drain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0.13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349">
                <a:tc>
                  <a:txBody>
                    <a:bodyPr/>
                    <a:lstStyle/>
                    <a:p>
                      <a:pPr marL="0" marR="0" lvl="0" indent="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d. Service latrine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0.13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 Box 300"/>
          <p:cNvSpPr txBox="1">
            <a:spLocks noChangeArrowheads="1"/>
          </p:cNvSpPr>
          <p:nvPr/>
        </p:nvSpPr>
        <p:spPr bwMode="auto">
          <a:xfrm>
            <a:off x="1643042" y="107340"/>
            <a:ext cx="743636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latin typeface="Arial" pitchFamily="34" charset="0"/>
              </a:rPr>
              <a:t>Latrine within premises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9" y="714356"/>
            <a:ext cx="7250578" cy="2714644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43042" y="4286256"/>
          <a:ext cx="7107704" cy="24288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20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102">
                <a:tc>
                  <a:txBody>
                    <a:bodyPr/>
                    <a:lstStyle/>
                    <a:p>
                      <a:pPr algn="ctr"/>
                      <a:r>
                        <a:rPr lang="en-US" sz="1400" cap="none" spc="0" dirty="0">
                          <a:ln>
                            <a:noFill/>
                          </a:ln>
                          <a:effectLst/>
                        </a:rPr>
                        <a:t>Assets</a:t>
                      </a:r>
                      <a:endParaRPr lang="en-IN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Total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Rural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Urban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818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cap="none" spc="0" dirty="0">
                          <a:ln>
                            <a:noFill/>
                          </a:ln>
                          <a:effectLst/>
                        </a:rPr>
                        <a:t>Computer:</a:t>
                      </a:r>
                      <a:endParaRPr lang="en-IN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9.5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5.2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 dirty="0"/>
                        <a:t>18.7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818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cap="none" spc="0" dirty="0">
                          <a:ln>
                            <a:noFill/>
                          </a:ln>
                          <a:effectLst/>
                        </a:rPr>
                        <a:t>Computer/Laptop - With Internet</a:t>
                      </a:r>
                      <a:endParaRPr lang="en-IN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3.1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0.7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 dirty="0"/>
                        <a:t>8.3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15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cap="none" spc="0" dirty="0">
                          <a:ln>
                            <a:noFill/>
                          </a:ln>
                          <a:effectLst/>
                        </a:rPr>
                        <a:t>Computer/Laptop - Without Internet</a:t>
                      </a:r>
                      <a:endParaRPr lang="en-IN" sz="1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6.4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/>
                        <a:t>4.5</a:t>
                      </a:r>
                      <a:endParaRPr lang="en-IN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 dirty="0"/>
                        <a:t>10.4</a:t>
                      </a:r>
                      <a:endParaRPr lang="en-IN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300"/>
          <p:cNvSpPr txBox="1">
            <a:spLocks noChangeArrowheads="1"/>
          </p:cNvSpPr>
          <p:nvPr/>
        </p:nvSpPr>
        <p:spPr bwMode="auto">
          <a:xfrm>
            <a:off x="1571604" y="142852"/>
            <a:ext cx="7572396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cap="all" dirty="0">
                <a:latin typeface="Arial" pitchFamily="34" charset="0"/>
              </a:rPr>
              <a:t>Households  Possessing computer/laptop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785794"/>
            <a:ext cx="7286644" cy="343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36096" y="1196752"/>
            <a:ext cx="252742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Mode of Communication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85786" y="1357298"/>
            <a:ext cx="7881967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299" tIns="42149" rIns="84299" bIns="42149"/>
          <a:lstStyle/>
          <a:p>
            <a:pPr marL="342900" indent="-34290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300" b="1" dirty="0"/>
              <a:t>Canvasser method to continue</a:t>
            </a:r>
          </a:p>
          <a:p>
            <a:pPr marL="342900" indent="-34290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300" b="1" dirty="0"/>
              <a:t>National Population Database to be used: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b="1" dirty="0"/>
              <a:t>As frame for Census 2021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b="1" dirty="0"/>
              <a:t>To pre-populate the questionnaire to minimize workload</a:t>
            </a:r>
          </a:p>
          <a:p>
            <a:pPr marL="342900" indent="-34290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300" b="1" dirty="0"/>
              <a:t>Possibilities for using digital devices during data collection</a:t>
            </a:r>
          </a:p>
          <a:p>
            <a:pPr marL="342900" indent="-34290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300" b="1" dirty="0"/>
              <a:t>Mobile/Internet penetration</a:t>
            </a:r>
          </a:p>
          <a:p>
            <a:pPr marL="342900" indent="-342900" algn="just" eaLnBrk="0" hangingPunc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300" b="1" dirty="0"/>
              <a:t>Geo-referenced maps for data collection in cities: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b="1" dirty="0"/>
              <a:t>Vertical growth</a:t>
            </a:r>
          </a:p>
          <a:p>
            <a:pPr marL="800100" lvl="1" indent="-342900" algn="just" eaLnBrk="0" hangingPunc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b="1" dirty="0"/>
              <a:t>Horizontal growth</a:t>
            </a:r>
            <a:endParaRPr lang="en-US" sz="2300" b="1" dirty="0">
              <a:latin typeface="Calibri" panose="020F0502020204030204" pitchFamily="34" charset="0"/>
            </a:endParaRPr>
          </a:p>
          <a:p>
            <a:pPr marL="234950" indent="-234950"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b="1" dirty="0">
              <a:latin typeface="Calibri" panose="020F0502020204030204" pitchFamily="34" charset="0"/>
            </a:endParaRPr>
          </a:p>
          <a:p>
            <a:pPr marL="234950" indent="-234950"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b="1" dirty="0">
              <a:latin typeface="Calibri" panose="020F0502020204030204" pitchFamily="34" charset="0"/>
            </a:endParaRPr>
          </a:p>
          <a:p>
            <a:pPr lvl="0">
              <a:lnSpc>
                <a:spcPct val="120000"/>
              </a:lnSpc>
            </a:pPr>
            <a:endParaRPr lang="en-US" sz="2000" b="1" dirty="0">
              <a:latin typeface="Calibri" panose="020F0502020204030204" pitchFamily="34" charset="0"/>
            </a:endParaRPr>
          </a:p>
          <a:p>
            <a:pPr lvl="0">
              <a:lnSpc>
                <a:spcPct val="120000"/>
              </a:lnSpc>
            </a:pPr>
            <a:endParaRPr lang="en-IN" sz="2000" b="1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Calibri" panose="020F0502020204030204" pitchFamily="34" charset="0"/>
            </a:endParaRPr>
          </a:p>
          <a:p>
            <a:pPr marL="234950" indent="-234950" algn="just" eaLnBrk="0" hangingPunc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b="1" dirty="0"/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214414" y="457200"/>
            <a:ext cx="73581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+mj-lt"/>
              </a:rPr>
              <a:t>Census of India 2021: Way Forward</a:t>
            </a:r>
            <a:endParaRPr lang="en-IN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2691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4526B3-EA60-42C2-85A2-1E3AF76EF9EB}" type="slidenum">
              <a:rPr lang="en-IN"/>
              <a:pPr>
                <a:defRPr/>
              </a:pPr>
              <a:t>13</a:t>
            </a:fld>
            <a:endParaRPr lang="en-IN"/>
          </a:p>
        </p:txBody>
      </p:sp>
      <p:sp>
        <p:nvSpPr>
          <p:cNvPr id="97281" name="TextBox 3"/>
          <p:cNvSpPr txBox="1">
            <a:spLocks noChangeArrowheads="1"/>
          </p:cNvSpPr>
          <p:nvPr/>
        </p:nvSpPr>
        <p:spPr bwMode="auto">
          <a:xfrm>
            <a:off x="5500694" y="3501008"/>
            <a:ext cx="2570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rgbClr val="C00000"/>
                </a:solidFill>
                <a:latin typeface="Century Schoolbook" pitchFamily="18" charset="0"/>
              </a:rPr>
              <a:t>Thank you …..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25" y="5301208"/>
            <a:ext cx="47386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  <a:latin typeface="+mn-lt"/>
              </a:rPr>
              <a:t>For more information please visit: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+mn-lt"/>
              </a:rPr>
              <a:t>	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censusindia.gov.in</a:t>
            </a:r>
          </a:p>
        </p:txBody>
      </p:sp>
      <p:pic>
        <p:nvPicPr>
          <p:cNvPr id="97283" name="Picture 5" descr="11203_Enumerator-masco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500063"/>
            <a:ext cx="1928812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84168" y="5229200"/>
            <a:ext cx="2895600" cy="1069975"/>
            <a:chOff x="6019800" y="5711246"/>
            <a:chExt cx="2895600" cy="1070554"/>
          </a:xfrm>
        </p:grpSpPr>
        <p:sp>
          <p:nvSpPr>
            <p:cNvPr id="97286" name="TextBox 8"/>
            <p:cNvSpPr txBox="1">
              <a:spLocks noChangeArrowheads="1"/>
            </p:cNvSpPr>
            <p:nvPr/>
          </p:nvSpPr>
          <p:spPr bwMode="auto">
            <a:xfrm>
              <a:off x="6019800" y="6443246"/>
              <a:ext cx="2895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2060"/>
                  </a:solidFill>
                  <a:latin typeface="Century Schoolbook" pitchFamily="18" charset="0"/>
                </a:rPr>
                <a:t>Our Census, Our Future</a:t>
              </a:r>
            </a:p>
          </p:txBody>
        </p:sp>
        <p:pic>
          <p:nvPicPr>
            <p:cNvPr id="97287" name="Picture 9" descr="logo-2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7198" y="5711246"/>
              <a:ext cx="685802" cy="841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0" y="1071563"/>
            <a:ext cx="8072462" cy="5072081"/>
          </a:xfrm>
        </p:spPr>
        <p:txBody>
          <a:bodyPr>
            <a:normAutofit fontScale="85000" lnSpcReduction="20000"/>
          </a:bodyPr>
          <a:lstStyle/>
          <a:p>
            <a:pPr marL="950400" lvl="1" indent="-457200" algn="just"/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Indian Census is “largest administrative exercise” in the world.</a:t>
            </a:r>
          </a:p>
          <a:p>
            <a:pPr marL="950400" lvl="1" indent="-457200" algn="just"/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 has the second largest  population in the world.</a:t>
            </a:r>
          </a:p>
          <a:p>
            <a:pPr marL="950400" lvl="1" indent="-457200" algn="just"/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India has 2.4% of Worlds Surface Area of the world</a:t>
            </a:r>
          </a:p>
          <a:p>
            <a:pPr marL="950400" lvl="1" indent="-457200" algn="just"/>
            <a:r>
              <a:rPr lang="en-US" sz="29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enumerators number is more than the population of many countries of the  world..</a:t>
            </a:r>
          </a:p>
          <a:p>
            <a:pPr marL="950400" lvl="1" indent="-457200" algn="just"/>
            <a:r>
              <a:rPr lang="en-US" sz="29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India is multiethnic, multilingual and multicultural society. </a:t>
            </a:r>
          </a:p>
          <a:p>
            <a:pPr marL="950400" lvl="1" indent="-457200" algn="just"/>
            <a:r>
              <a:rPr lang="en-US" sz="29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India, census is much more than mere head count of the population. It gives a snap shot of   economic, social and cultural profile of the country.</a:t>
            </a:r>
          </a:p>
          <a:p>
            <a:pPr marL="950400" lvl="1" indent="-457200" algn="just"/>
            <a:endParaRPr lang="en-US" sz="29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0400" lvl="1" indent="-457200" algn="just"/>
            <a:endParaRPr lang="en-US" sz="29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50400" lvl="1" indent="-457200">
              <a:buNone/>
            </a:pPr>
            <a:endParaRPr lang="en-IN" sz="29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4" name="Picture 13" descr="DSC0148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6495" y="2834227"/>
            <a:ext cx="1679664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4935" name="Picture 14" descr="DSC015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8288" y="1230473"/>
            <a:ext cx="1679663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4936" name="TextBox 21"/>
          <p:cNvSpPr txBox="1">
            <a:spLocks noChangeArrowheads="1"/>
          </p:cNvSpPr>
          <p:nvPr/>
        </p:nvSpPr>
        <p:spPr bwMode="auto">
          <a:xfrm>
            <a:off x="1047750" y="238125"/>
            <a:ext cx="723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ea typeface="ＭＳ Ｐゴシック" pitchFamily="34" charset="-128"/>
                <a:cs typeface="Arial" charset="0"/>
              </a:rPr>
              <a:t>Challenges – Vast &amp; Diverse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-35781" y="924802"/>
            <a:ext cx="7391400" cy="507885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Provinces/States - 35</a:t>
            </a:r>
            <a:endParaRPr lang="en-IN" sz="2400" dirty="0">
              <a:solidFill>
                <a:schemeClr val="tx1"/>
              </a:solidFill>
            </a:endParaRP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Districts - 640</a:t>
            </a:r>
            <a:endParaRPr lang="en-IN" sz="2400" dirty="0">
              <a:solidFill>
                <a:schemeClr val="tx1"/>
              </a:solidFill>
            </a:endParaRP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Sub-districts - 5,924</a:t>
            </a:r>
            <a:endParaRPr lang="en-IN" sz="2400" dirty="0">
              <a:solidFill>
                <a:schemeClr val="tx1"/>
              </a:solidFill>
            </a:endParaRP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Towns/Cities - 7,933</a:t>
            </a:r>
            <a:endParaRPr lang="en-IN" sz="2400" dirty="0">
              <a:solidFill>
                <a:schemeClr val="tx1"/>
              </a:solidFill>
            </a:endParaRP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Villages - 640,930</a:t>
            </a:r>
            <a:endParaRPr lang="en-IN" sz="2400" dirty="0">
              <a:solidFill>
                <a:schemeClr val="tx1"/>
              </a:solidFill>
            </a:endParaRP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Enumeration Areas  (In million) - 2.47</a:t>
            </a:r>
            <a:endParaRPr lang="en-IN" sz="2400" dirty="0">
              <a:solidFill>
                <a:schemeClr val="tx1"/>
              </a:solidFill>
            </a:endParaRP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Households (in million) – 249</a:t>
            </a: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Population (in million) – 1,211</a:t>
            </a: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Enumerators &amp; Supervisors (in million) – 2.7</a:t>
            </a: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Ethnic groups - 4,635</a:t>
            </a:r>
          </a:p>
          <a:p>
            <a:pPr marL="542925" indent="-371475" fontAlgn="base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</a:rPr>
              <a:t>Mother tongues – 6,661</a:t>
            </a:r>
          </a:p>
          <a:p>
            <a:pPr marL="1171575" indent="-371475" fontAlgn="base">
              <a:spcBef>
                <a:spcPts val="0"/>
              </a:spcBef>
              <a:spcAft>
                <a:spcPts val="1200"/>
              </a:spcAft>
            </a:pPr>
            <a:endParaRPr lang="en-IN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4786322"/>
            <a:ext cx="1938462" cy="126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937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Box 10"/>
          <p:cNvSpPr txBox="1">
            <a:spLocks noChangeArrowheads="1"/>
          </p:cNvSpPr>
          <p:nvPr/>
        </p:nvSpPr>
        <p:spPr bwMode="auto">
          <a:xfrm>
            <a:off x="685801" y="228600"/>
            <a:ext cx="770889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a typeface="ＭＳ Ｐゴシック" pitchFamily="34" charset="-128"/>
                <a:cs typeface="Arial" charset="0"/>
              </a:rPr>
              <a:t>Challenges – Vast &amp; diverse </a:t>
            </a:r>
            <a:r>
              <a:rPr lang="en-US" sz="2400" b="1" dirty="0">
                <a:ea typeface="ＭＳ Ｐゴシック" pitchFamily="34" charset="-128"/>
                <a:cs typeface="Arial" charset="0"/>
              </a:rPr>
              <a:t>(contd.)</a:t>
            </a:r>
          </a:p>
          <a:p>
            <a:pPr algn="ctr"/>
            <a:endParaRPr lang="en-US" sz="20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600869" y="1562100"/>
            <a:ext cx="42672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0838" indent="-350838">
              <a:spcBef>
                <a:spcPct val="40000"/>
              </a:spcBef>
              <a:spcAft>
                <a:spcPts val="3000"/>
              </a:spcAft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5.4 Million Instruction Manuals printed in 18 languages</a:t>
            </a:r>
          </a:p>
          <a:p>
            <a:pPr marL="350838" indent="-350838">
              <a:spcBef>
                <a:spcPct val="40000"/>
              </a:spcBef>
              <a:spcAft>
                <a:spcPts val="3000"/>
              </a:spcAft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340 Million Census Schedules printed in 16 languages</a:t>
            </a:r>
          </a:p>
          <a:p>
            <a:pPr marL="350838" indent="-350838">
              <a:spcBef>
                <a:spcPct val="40000"/>
              </a:spcBef>
              <a:spcAft>
                <a:spcPts val="3000"/>
              </a:spcAft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US" sz="2400" dirty="0">
                <a:cs typeface="Arial" charset="0"/>
              </a:rPr>
              <a:t>Materials moved to and from about 17,500 addresses across India</a:t>
            </a:r>
          </a:p>
        </p:txBody>
      </p:sp>
      <p:pic>
        <p:nvPicPr>
          <p:cNvPr id="111623" name="Picture 6" descr="printing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752600"/>
            <a:ext cx="2057400" cy="13787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1624" name="Picture 11" descr="printing1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962400"/>
            <a:ext cx="2057400" cy="13880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8559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16382" cy="548640"/>
          </a:xfrm>
        </p:spPr>
        <p:txBody>
          <a:bodyPr>
            <a:noAutofit/>
          </a:bodyPr>
          <a:lstStyle/>
          <a:p>
            <a:pPr algn="ctr"/>
            <a:r>
              <a:rPr lang="en-IN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Methodology adopted during Census 2011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836712"/>
            <a:ext cx="8535322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Preparation of unambiguous list of Administrative Units :  Freezing of administrative  boundaries.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	Finalization of Rural Urban Frame</a:t>
            </a: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Assigning of location codes to various Administrative Units</a:t>
            </a: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Carving Out the Enumeration Blocks(EBs)</a:t>
            </a: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Data Users Conference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 	Constitution of Technical Advisory Committee(TAC)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for Finalization of Questionnaires</a:t>
            </a:r>
          </a:p>
          <a:p>
            <a:pPr lvl="1" algn="r">
              <a:lnSpc>
                <a:spcPct val="150000"/>
              </a:lnSpc>
            </a:pPr>
            <a:r>
              <a:rPr lang="en-US" sz="2400" dirty="0" err="1">
                <a:latin typeface="Constantia" pitchFamily="18" charset="0"/>
                <a:ea typeface="Tahoma" pitchFamily="34" charset="0"/>
                <a:cs typeface="Tahoma" pitchFamily="34" charset="0"/>
              </a:rPr>
              <a:t>Contd</a:t>
            </a:r>
            <a:r>
              <a:rPr lang="en-US" sz="2400" dirty="0">
                <a:latin typeface="Constantia" pitchFamily="18" charset="0"/>
                <a:ea typeface="Tahoma" pitchFamily="34" charset="0"/>
                <a:cs typeface="Tahoma" pitchFamily="34" charset="0"/>
              </a:rPr>
              <a:t>….</a:t>
            </a:r>
          </a:p>
          <a:p>
            <a:pPr lvl="1" algn="just">
              <a:lnSpc>
                <a:spcPct val="150000"/>
              </a:lnSpc>
            </a:pP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 algn="just">
              <a:lnSpc>
                <a:spcPct val="150000"/>
              </a:lnSpc>
            </a:pP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400" lvl="1" indent="-457200" algn="just">
              <a:lnSpc>
                <a:spcPct val="150000"/>
              </a:lnSpc>
              <a:buAutoNum type="arabicPeriod" startAt="9"/>
            </a:pPr>
            <a:endParaRPr lang="en-U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</a:pPr>
            <a:endParaRPr lang="en-US" sz="2400" b="1" dirty="0">
              <a:cs typeface="Arial" charset="0"/>
            </a:endParaRPr>
          </a:p>
          <a:p>
            <a:pPr marL="1371600" lvl="1" indent="-914400" algn="just">
              <a:lnSpc>
                <a:spcPct val="150000"/>
              </a:lnSpc>
              <a:buFontTx/>
              <a:buAutoNum type="arabicPeriod"/>
            </a:pPr>
            <a:endParaRPr lang="en-US" sz="24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41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0999" y="228601"/>
            <a:ext cx="8093076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cs typeface="Arial" charset="0"/>
              </a:rPr>
              <a:t>Census of India 2011 </a:t>
            </a:r>
            <a:br>
              <a:rPr lang="en-US" sz="2800" b="1" dirty="0">
                <a:solidFill>
                  <a:schemeClr val="tx1"/>
                </a:solidFill>
                <a:latin typeface="+mn-lt"/>
                <a:cs typeface="Arial" charset="0"/>
              </a:rPr>
            </a:b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80999" y="1447800"/>
            <a:ext cx="828039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23888" indent="-6238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ea typeface="ＭＳ Ｐゴシック" pitchFamily="34" charset="-128"/>
              </a:rPr>
              <a:t>1</a:t>
            </a:r>
            <a:r>
              <a:rPr lang="en-US" sz="2400" b="1" baseline="30000" dirty="0">
                <a:solidFill>
                  <a:srgbClr val="C00000"/>
                </a:solidFill>
                <a:ea typeface="ＭＳ Ｐゴシック" pitchFamily="34" charset="-128"/>
              </a:rPr>
              <a:t>st</a:t>
            </a:r>
            <a:r>
              <a:rPr lang="en-US" sz="2400" b="1" dirty="0">
                <a:solidFill>
                  <a:srgbClr val="C00000"/>
                </a:solidFill>
                <a:ea typeface="ＭＳ Ｐゴシック" pitchFamily="34" charset="-128"/>
              </a:rPr>
              <a:t> Phase: </a:t>
            </a:r>
          </a:p>
          <a:p>
            <a:pPr marL="1081088" lvl="1" indent="-6238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dirty="0" err="1">
                <a:ea typeface="ＭＳ Ｐゴシック" pitchFamily="34" charset="-128"/>
              </a:rPr>
              <a:t>Houselisting</a:t>
            </a:r>
            <a:r>
              <a:rPr lang="en-US" sz="2200" dirty="0">
                <a:ea typeface="ＭＳ Ｐゴシック" pitchFamily="34" charset="-128"/>
              </a:rPr>
              <a:t> &amp; Housing Census (30 days</a:t>
            </a:r>
            <a:r>
              <a:rPr lang="en-US" sz="2400" dirty="0">
                <a:ea typeface="ＭＳ Ｐゴシック" pitchFamily="34" charset="-128"/>
              </a:rPr>
              <a:t>)</a:t>
            </a:r>
          </a:p>
          <a:p>
            <a:pPr marL="1081088" lvl="1" indent="-6238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a typeface="ＭＳ Ｐゴシック" pitchFamily="34" charset="-128"/>
              </a:rPr>
              <a:t>Population Register (15 days)</a:t>
            </a:r>
          </a:p>
          <a:p>
            <a:pPr marL="623888" indent="-6238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marL="623888" indent="-6238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C00000"/>
                </a:solidFill>
                <a:ea typeface="ＭＳ Ｐゴシック" pitchFamily="34" charset="-128"/>
              </a:rPr>
              <a:t>2</a:t>
            </a:r>
            <a:r>
              <a:rPr lang="en-US" sz="2400" b="1" baseline="30000" dirty="0">
                <a:solidFill>
                  <a:srgbClr val="C00000"/>
                </a:solidFill>
                <a:ea typeface="ＭＳ Ｐゴシック" pitchFamily="34" charset="-128"/>
              </a:rPr>
              <a:t>nd</a:t>
            </a:r>
            <a:r>
              <a:rPr lang="en-US" sz="2400" b="1" dirty="0">
                <a:solidFill>
                  <a:srgbClr val="C00000"/>
                </a:solidFill>
                <a:ea typeface="ＭＳ Ｐゴシック" pitchFamily="34" charset="-128"/>
              </a:rPr>
              <a:t> Phase: </a:t>
            </a:r>
          </a:p>
          <a:p>
            <a:pPr marL="1081088" lvl="1" indent="-623888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a typeface="ＭＳ Ｐゴシック" pitchFamily="34" charset="-128"/>
              </a:rPr>
              <a:t>Population Enumeration (20 days)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>
                <a:ea typeface="ＭＳ Ｐゴシック" pitchFamily="34" charset="-128"/>
              </a:rPr>
              <a:t>	   </a:t>
            </a:r>
            <a:r>
              <a:rPr lang="en-US" dirty="0">
                <a:ea typeface="ＭＳ Ｐゴシック" pitchFamily="34" charset="-128"/>
              </a:rPr>
              <a:t>(From 9</a:t>
            </a:r>
            <a:r>
              <a:rPr lang="en-US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to 28</a:t>
            </a:r>
            <a:r>
              <a:rPr lang="en-US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February 2011)</a:t>
            </a:r>
          </a:p>
          <a:p>
            <a:pPr marL="628650">
              <a:spcAft>
                <a:spcPts val="600"/>
              </a:spcAft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a typeface="ＭＳ Ｐゴシック" pitchFamily="34" charset="-128"/>
              </a:rPr>
              <a:t>Face to Face or Canvasser method </a:t>
            </a:r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a typeface="ＭＳ Ｐゴシック" pitchFamily="34" charset="-128"/>
              </a:rPr>
              <a:t>Paper Questionnaire</a:t>
            </a:r>
          </a:p>
        </p:txBody>
      </p:sp>
      <p:sp>
        <p:nvSpPr>
          <p:cNvPr id="3" name="Right Brace 2"/>
          <p:cNvSpPr/>
          <p:nvPr/>
        </p:nvSpPr>
        <p:spPr>
          <a:xfrm>
            <a:off x="6786578" y="1857364"/>
            <a:ext cx="304800" cy="914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072330" y="200024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During April to September 2010</a:t>
            </a:r>
          </a:p>
        </p:txBody>
      </p:sp>
      <p:pic>
        <p:nvPicPr>
          <p:cNvPr id="1026" name="Picture 2" descr="Image result for census enumerator in in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4429132"/>
            <a:ext cx="2615569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13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Autofit/>
          </a:bodyPr>
          <a:lstStyle/>
          <a:p>
            <a:pPr algn="just"/>
            <a:endParaRPr lang="en-IN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I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socio-cultural, demographic and economic profile can be disseminated by way of data products. </a:t>
            </a:r>
          </a:p>
          <a:p>
            <a:r>
              <a:rPr lang="en-I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purpose is to understand the indicators and their national distribution using thematic maps.</a:t>
            </a:r>
          </a:p>
          <a:p>
            <a:r>
              <a:rPr lang="en-I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This kind of thematic presentation is very helpful for the planning and implementation of various government programme initiatives.</a:t>
            </a:r>
          </a:p>
          <a:p>
            <a:r>
              <a:rPr lang="en-IN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Some of the social indicators which were collected during the Census 2011 are presented here.</a:t>
            </a:r>
          </a:p>
          <a:p>
            <a:endParaRPr lang="en-IN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IN" sz="2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00"/>
          <p:cNvSpPr txBox="1">
            <a:spLocks noChangeArrowheads="1"/>
          </p:cNvSpPr>
          <p:nvPr/>
        </p:nvSpPr>
        <p:spPr bwMode="auto">
          <a:xfrm>
            <a:off x="1500166" y="188640"/>
            <a:ext cx="75575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</a:rPr>
              <a:t>SOURCE OF DRINKING WATER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428728" y="3357562"/>
          <a:ext cx="6929486" cy="33280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49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2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Number of Households</a:t>
                      </a:r>
                      <a:b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(in crore)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Percentage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 Tap: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10.74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43.5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(a) From treated sources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7.89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75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(b) From un-treated sources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2.85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 Well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2.72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11.0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1825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(a) Covered well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0.38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1.6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0" marR="0" lvl="0" indent="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(b) Un-covered well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2.33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9.4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 Hand pump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8.25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33.5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4. Tube well / Borehole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8.5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5.All others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0.86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428728" y="642918"/>
          <a:ext cx="692945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00"/>
          <p:cNvSpPr txBox="1">
            <a:spLocks noChangeArrowheads="1"/>
          </p:cNvSpPr>
          <p:nvPr/>
        </p:nvSpPr>
        <p:spPr bwMode="auto">
          <a:xfrm>
            <a:off x="1714480" y="142852"/>
            <a:ext cx="742952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cap="all" dirty="0">
                <a:latin typeface="Arial" pitchFamily="34" charset="0"/>
              </a:rPr>
              <a:t>Main source of lighting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857357" y="3573016"/>
          <a:ext cx="7107132" cy="29992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69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9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9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5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 of lighting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Households </a:t>
                      </a:r>
                      <a:b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(in crore)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Percentage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Electricity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16.58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67.3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Kerosene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7.75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31.4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Solar energy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Other Oil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Any Other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No lighting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764704"/>
            <a:ext cx="7237085" cy="235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8424" y="1052736"/>
            <a:ext cx="61156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TOTAL</a:t>
            </a:r>
            <a:endParaRPr lang="en-IN" sz="1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6">
    <a:dk1>
      <a:srgbClr val="000000"/>
    </a:dk1>
    <a:lt1>
      <a:srgbClr val="FFFFFF"/>
    </a:lt1>
    <a:dk2>
      <a:srgbClr val="000000"/>
    </a:dk2>
    <a:lt2>
      <a:srgbClr val="808080"/>
    </a:lt2>
    <a:accent1>
      <a:srgbClr val="C0C0C0"/>
    </a:accent1>
    <a:accent2>
      <a:srgbClr val="0066FF"/>
    </a:accent2>
    <a:accent3>
      <a:srgbClr val="FFFFFF"/>
    </a:accent3>
    <a:accent4>
      <a:srgbClr val="000000"/>
    </a:accent4>
    <a:accent5>
      <a:srgbClr val="DCDCDC"/>
    </a:accent5>
    <a:accent6>
      <a:srgbClr val="005CE7"/>
    </a:accent6>
    <a:hlink>
      <a:srgbClr val="FF0000"/>
    </a:hlink>
    <a:folHlink>
      <a:srgbClr val="009900"/>
    </a:folHlink>
  </a:clrScheme>
  <a:fontScheme name="Default Desig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Equity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tint val="30000"/>
              <a:satMod val="300000"/>
            </a:schemeClr>
            <a:schemeClr val="phClr">
              <a:tint val="40000"/>
              <a:satMod val="200000"/>
            </a:schemeClr>
          </a:duotone>
        </a:blip>
        <a:tile tx="0" ty="0" sx="70000" sy="70000" flip="none" algn="ctr"/>
      </a:blipFill>
      <a:blipFill>
        <a:blip xmlns:r="http://schemas.openxmlformats.org/officeDocument/2006/relationships" r:embed="rId1">
          <a:duotone>
            <a:schemeClr val="phClr">
              <a:shade val="22000"/>
              <a:satMod val="160000"/>
            </a:schemeClr>
            <a:schemeClr val="phClr">
              <a:shade val="45000"/>
              <a:satMod val="100000"/>
            </a:schemeClr>
          </a:duotone>
        </a:blip>
        <a:tile tx="0" ty="0" sx="65000" sy="65000" flip="none" algn="ctr"/>
      </a:blipFill>
    </a:fillStyleLst>
    <a:lnStyleLst>
      <a:ln w="9525" cap="flat" cmpd="sng" algn="ctr">
        <a:solidFill>
          <a:schemeClr val="phClr">
            <a:shade val="60000"/>
            <a:satMod val="110000"/>
          </a:schemeClr>
        </a:solidFill>
        <a:prstDash val="solid"/>
      </a:ln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algn="t" rotWithShape="0">
            <a:srgbClr val="000000">
              <a:alpha val="50000"/>
            </a:srgbClr>
          </a:outerShdw>
        </a:effectLst>
      </a:effectStyle>
      <a:effectStyle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phClr">
              <a:tint val="1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707</Words>
  <Application>Microsoft Office PowerPoint</Application>
  <PresentationFormat>On-screen Show (4:3)</PresentationFormat>
  <Paragraphs>181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ＭＳ Ｐゴシック</vt:lpstr>
      <vt:lpstr>Arial</vt:lpstr>
      <vt:lpstr>Calibri</vt:lpstr>
      <vt:lpstr>Century Gothic</vt:lpstr>
      <vt:lpstr>Century Schoolbook</vt:lpstr>
      <vt:lpstr>Constantia</vt:lpstr>
      <vt:lpstr>Tahoma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Methodology adopted during Census 2011</vt:lpstr>
      <vt:lpstr>Census of India 2011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RGI</dc:creator>
  <cp:lastModifiedBy>Andrea De Luka</cp:lastModifiedBy>
  <cp:revision>335</cp:revision>
  <dcterms:created xsi:type="dcterms:W3CDTF">2012-12-15T08:23:30Z</dcterms:created>
  <dcterms:modified xsi:type="dcterms:W3CDTF">2018-05-22T20:01:57Z</dcterms:modified>
</cp:coreProperties>
</file>