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2" r:id="rId6"/>
    <p:sldId id="268" r:id="rId7"/>
    <p:sldId id="269" r:id="rId8"/>
    <p:sldId id="270" r:id="rId9"/>
    <p:sldId id="271" r:id="rId10"/>
    <p:sldId id="273" r:id="rId11"/>
    <p:sldId id="272" r:id="rId12"/>
    <p:sldId id="25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0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6163" autoAdjust="0"/>
  </p:normalViewPr>
  <p:slideViewPr>
    <p:cSldViewPr>
      <p:cViewPr>
        <p:scale>
          <a:sx n="100" d="100"/>
          <a:sy n="100" d="100"/>
        </p:scale>
        <p:origin x="264" y="2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A191680-3286-4001-A165-87D6641556F5}" type="datetimeFigureOut">
              <a:rPr lang="en-US" smtClean="0"/>
              <a:t>22/05/2018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B47847E-9FF3-43F3-B97D-D71F6AD654B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191680-3286-4001-A165-87D6641556F5}" type="datetimeFigureOut">
              <a:rPr lang="en-US" smtClean="0"/>
              <a:t>22/05/2018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7847E-9FF3-43F3-B97D-D71F6AD654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191680-3286-4001-A165-87D6641556F5}" type="datetimeFigureOut">
              <a:rPr lang="en-US" smtClean="0"/>
              <a:t>22/05/2018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7847E-9FF3-43F3-B97D-D71F6AD654B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E1B7A1-9EE3-477B-BCEA-30CFFC8A2EE9}" type="slidenum">
              <a:rPr lang="en-US"/>
              <a:pPr>
                <a:defRPr/>
              </a:pPr>
              <a:t>‹#›</a:t>
            </a:fld>
            <a:endParaRPr lang="en-US"/>
          </a:p>
        </p:txBody>
      </p:sp>
    </p:spTree>
    <p:extLst>
      <p:ext uri="{BB962C8B-B14F-4D97-AF65-F5344CB8AC3E}">
        <p14:creationId xmlns:p14="http://schemas.microsoft.com/office/powerpoint/2010/main" val="1648827801"/>
      </p:ext>
    </p:extLst>
  </p:cSld>
  <p:clrMapOvr>
    <a:masterClrMapping/>
  </p:clrMapOvr>
  <p:transition spd="slow">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A191680-3286-4001-A165-87D6641556F5}" type="datetimeFigureOut">
              <a:rPr lang="en-US" smtClean="0"/>
              <a:t>22/05/2018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7847E-9FF3-43F3-B97D-D71F6AD654B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A191680-3286-4001-A165-87D6641556F5}" type="datetimeFigureOut">
              <a:rPr lang="en-US" smtClean="0"/>
              <a:t>22/05/2018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B47847E-9FF3-43F3-B97D-D71F6AD654B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A191680-3286-4001-A165-87D6641556F5}" type="datetimeFigureOut">
              <a:rPr lang="en-US" smtClean="0"/>
              <a:t>22/05/2018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7847E-9FF3-43F3-B97D-D71F6AD654B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A191680-3286-4001-A165-87D6641556F5}" type="datetimeFigureOut">
              <a:rPr lang="en-US" smtClean="0"/>
              <a:t>22/05/2018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47847E-9FF3-43F3-B97D-D71F6AD654B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A191680-3286-4001-A165-87D6641556F5}" type="datetimeFigureOut">
              <a:rPr lang="en-US" smtClean="0"/>
              <a:t>22/05/2018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7847E-9FF3-43F3-B97D-D71F6AD654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91680-3286-4001-A165-87D6641556F5}" type="datetimeFigureOut">
              <a:rPr lang="en-US" smtClean="0"/>
              <a:t>22/05/2018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7847E-9FF3-43F3-B97D-D71F6AD654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A191680-3286-4001-A165-87D6641556F5}" type="datetimeFigureOut">
              <a:rPr lang="en-US" smtClean="0"/>
              <a:t>22/05/2018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7847E-9FF3-43F3-B97D-D71F6AD654B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A191680-3286-4001-A165-87D6641556F5}" type="datetimeFigureOut">
              <a:rPr lang="en-US" smtClean="0"/>
              <a:t>22/05/2018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B47847E-9FF3-43F3-B97D-D71F6AD654B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A191680-3286-4001-A165-87D6641556F5}" type="datetimeFigureOut">
              <a:rPr lang="en-US" smtClean="0"/>
              <a:t>22/05/2018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B47847E-9FF3-43F3-B97D-D71F6AD654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276600"/>
            <a:ext cx="6400800" cy="1219200"/>
          </a:xfrm>
        </p:spPr>
        <p:txBody>
          <a:bodyPr>
            <a:normAutofit/>
          </a:bodyPr>
          <a:lstStyle/>
          <a:p>
            <a:pPr>
              <a:spcBef>
                <a:spcPts val="0"/>
              </a:spcBef>
              <a:defRPr/>
            </a:pPr>
            <a:r>
              <a:rPr lang="en-US" altLang="en-US" sz="2000" dirty="0">
                <a:solidFill>
                  <a:schemeClr val="tx1"/>
                </a:solidFill>
                <a:latin typeface="Arial" panose="020B0604020202020204" pitchFamily="34" charset="0"/>
                <a:cs typeface="Arial" panose="020B0604020202020204" pitchFamily="34" charset="0"/>
              </a:rPr>
              <a:t>Mahesh Kumar Subedi &amp; Prakash </a:t>
            </a:r>
            <a:r>
              <a:rPr lang="en-US" altLang="en-US" sz="2000" dirty="0" err="1">
                <a:solidFill>
                  <a:schemeClr val="tx1"/>
                </a:solidFill>
                <a:latin typeface="Arial" panose="020B0604020202020204" pitchFamily="34" charset="0"/>
                <a:cs typeface="Arial" panose="020B0604020202020204" pitchFamily="34" charset="0"/>
              </a:rPr>
              <a:t>Poudyal</a:t>
            </a:r>
            <a:endParaRPr lang="en-US" altLang="en-US" sz="2000" dirty="0">
              <a:solidFill>
                <a:schemeClr val="tx1"/>
              </a:solidFill>
              <a:latin typeface="Arial" panose="020B0604020202020204" pitchFamily="34" charset="0"/>
              <a:cs typeface="Arial" panose="020B0604020202020204" pitchFamily="34" charset="0"/>
            </a:endParaRPr>
          </a:p>
          <a:p>
            <a:pPr>
              <a:spcBef>
                <a:spcPts val="0"/>
              </a:spcBef>
              <a:defRPr/>
            </a:pPr>
            <a:r>
              <a:rPr lang="en-US" altLang="en-US" sz="2000" dirty="0">
                <a:solidFill>
                  <a:schemeClr val="tx1"/>
                </a:solidFill>
                <a:latin typeface="Arial" panose="020B0604020202020204" pitchFamily="34" charset="0"/>
                <a:cs typeface="Arial" panose="020B0604020202020204" pitchFamily="34" charset="0"/>
              </a:rPr>
              <a:t>Central Bureau of Statistics (CBS)</a:t>
            </a:r>
          </a:p>
          <a:p>
            <a:pPr>
              <a:spcBef>
                <a:spcPts val="0"/>
              </a:spcBef>
              <a:defRPr/>
            </a:pPr>
            <a:r>
              <a:rPr lang="en-US" altLang="en-US" sz="2000" dirty="0">
                <a:solidFill>
                  <a:schemeClr val="tx1"/>
                </a:solidFill>
                <a:latin typeface="Arial" panose="020B0604020202020204" pitchFamily="34" charset="0"/>
                <a:cs typeface="Arial" panose="020B0604020202020204" pitchFamily="34" charset="0"/>
              </a:rPr>
              <a:t> Kathmandu, Nepal</a:t>
            </a:r>
          </a:p>
          <a:p>
            <a:endParaRPr lang="en-US" dirty="0">
              <a:latin typeface="Arial" panose="020B0604020202020204" pitchFamily="34" charset="0"/>
              <a:cs typeface="Arial" panose="020B0604020202020204" pitchFamily="34" charset="0"/>
            </a:endParaRPr>
          </a:p>
        </p:txBody>
      </p:sp>
      <p:sp>
        <p:nvSpPr>
          <p:cNvPr id="2" name="Title 1"/>
          <p:cNvSpPr>
            <a:spLocks noGrp="1"/>
          </p:cNvSpPr>
          <p:nvPr>
            <p:ph type="ctrTitle"/>
          </p:nvPr>
        </p:nvSpPr>
        <p:spPr/>
        <p:txBody>
          <a:bodyPr>
            <a:normAutofit/>
          </a:bodyPr>
          <a:lstStyle/>
          <a:p>
            <a:r>
              <a:rPr lang="en-US" altLang="en-US" sz="5400" dirty="0">
                <a:solidFill>
                  <a:srgbClr val="FFFF00"/>
                </a:solidFill>
                <a:latin typeface="Arial" panose="020B0604020202020204" pitchFamily="34" charset="0"/>
                <a:cs typeface="Arial" panose="020B0604020202020204" pitchFamily="34" charset="0"/>
              </a:rPr>
              <a:t>Census Mapping in Nepal </a:t>
            </a:r>
            <a:endParaRPr lang="en-US" sz="5400" dirty="0">
              <a:solidFill>
                <a:srgbClr val="FFFF00"/>
              </a:solidFill>
              <a:latin typeface="Arial" panose="020B0604020202020204" pitchFamily="34" charset="0"/>
              <a:cs typeface="Arial" panose="020B0604020202020204" pitchFamily="34" charset="0"/>
            </a:endParaRPr>
          </a:p>
        </p:txBody>
      </p:sp>
      <p:sp>
        <p:nvSpPr>
          <p:cNvPr id="4" name="Text Box 5"/>
          <p:cNvSpPr txBox="1">
            <a:spLocks noChangeArrowheads="1"/>
          </p:cNvSpPr>
          <p:nvPr/>
        </p:nvSpPr>
        <p:spPr bwMode="auto">
          <a:xfrm>
            <a:off x="400050" y="5562600"/>
            <a:ext cx="83058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1600" dirty="0">
                <a:solidFill>
                  <a:srgbClr val="081DB8"/>
                </a:solidFill>
              </a:rPr>
              <a:t>United Nations Regional Workshop on the 2020 World </a:t>
            </a:r>
            <a:r>
              <a:rPr lang="en-US" altLang="en-US" sz="1600" dirty="0" err="1">
                <a:solidFill>
                  <a:srgbClr val="081DB8"/>
                </a:solidFill>
              </a:rPr>
              <a:t>Programme</a:t>
            </a:r>
            <a:r>
              <a:rPr lang="en-US" altLang="en-US" sz="1600" dirty="0">
                <a:solidFill>
                  <a:srgbClr val="081DB8"/>
                </a:solidFill>
              </a:rPr>
              <a:t> on Population and Housing Censuses: International Standards and Contemporary Technologies, </a:t>
            </a:r>
          </a:p>
          <a:p>
            <a:pPr algn="ctr" eaLnBrk="1" hangingPunct="1">
              <a:spcBef>
                <a:spcPct val="0"/>
              </a:spcBef>
              <a:buFontTx/>
              <a:buNone/>
              <a:defRPr/>
            </a:pPr>
            <a:r>
              <a:rPr lang="en-GB" altLang="en-US" sz="1400" dirty="0">
                <a:solidFill>
                  <a:srgbClr val="081DB8"/>
                </a:solidFill>
              </a:rPr>
              <a:t>8 – 11 May 2018, Colombo, Sri Lanka</a:t>
            </a:r>
            <a:endParaRPr lang="en-GB" altLang="en-US" sz="1800" dirty="0">
              <a:solidFill>
                <a:srgbClr val="081DB8"/>
              </a:solidFill>
            </a:endParaRPr>
          </a:p>
        </p:txBody>
      </p:sp>
    </p:spTree>
    <p:extLst>
      <p:ext uri="{BB962C8B-B14F-4D97-AF65-F5344CB8AC3E}">
        <p14:creationId xmlns:p14="http://schemas.microsoft.com/office/powerpoint/2010/main" val="3853042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944562"/>
          </a:xfrm>
        </p:spPr>
        <p:txBody>
          <a:bodyPr>
            <a:noAutofit/>
          </a:bodyPr>
          <a:lstStyle/>
          <a:p>
            <a:r>
              <a:rPr lang="en-US" sz="3200" dirty="0">
                <a:solidFill>
                  <a:srgbClr val="FF0000"/>
                </a:solidFill>
              </a:rPr>
              <a:t>Short comings and challenges in 2011 Census mapping </a:t>
            </a:r>
          </a:p>
        </p:txBody>
      </p:sp>
      <p:sp>
        <p:nvSpPr>
          <p:cNvPr id="3" name="Content Placeholder 2"/>
          <p:cNvSpPr>
            <a:spLocks noGrp="1"/>
          </p:cNvSpPr>
          <p:nvPr>
            <p:ph sz="quarter" idx="1"/>
          </p:nvPr>
        </p:nvSpPr>
        <p:spPr>
          <a:xfrm>
            <a:off x="457200" y="1295400"/>
            <a:ext cx="8229600" cy="5105400"/>
          </a:xfrm>
        </p:spPr>
        <p:txBody>
          <a:bodyPr>
            <a:normAutofit/>
          </a:bodyPr>
          <a:lstStyle/>
          <a:p>
            <a:pPr>
              <a:spcAft>
                <a:spcPts val="600"/>
              </a:spcAft>
            </a:pPr>
            <a:r>
              <a:rPr lang="en-US" sz="2400" dirty="0">
                <a:latin typeface="Arial" panose="020B0604020202020204" pitchFamily="34" charset="0"/>
                <a:cs typeface="Arial" panose="020B0604020202020204" pitchFamily="34" charset="0"/>
              </a:rPr>
              <a:t>Due to limited time and resources, not all VDC maps were updated with changed features. Only municipalities and large VDCs with urban characteristics were selected and updated with amended features and ward boundaries. </a:t>
            </a:r>
          </a:p>
          <a:p>
            <a:pPr>
              <a:spcAft>
                <a:spcPts val="600"/>
              </a:spcAft>
            </a:pPr>
            <a:r>
              <a:rPr lang="en-US" sz="2400" dirty="0">
                <a:latin typeface="Arial" panose="020B0604020202020204" pitchFamily="34" charset="0"/>
                <a:cs typeface="Arial" panose="020B0604020202020204" pitchFamily="34" charset="0"/>
              </a:rPr>
              <a:t>There were rapid changes in municipalities (urban areas) from the time the maps were prepared until the time that fieldwork took place which could not be included. </a:t>
            </a:r>
          </a:p>
          <a:p>
            <a:pPr>
              <a:spcAft>
                <a:spcPts val="600"/>
              </a:spcAft>
            </a:pPr>
            <a:r>
              <a:rPr lang="en-US" sz="2400" dirty="0">
                <a:latin typeface="Arial" panose="020B0604020202020204" pitchFamily="34" charset="0"/>
                <a:cs typeface="Arial" panose="020B0604020202020204" pitchFamily="34" charset="0"/>
              </a:rPr>
              <a:t>Census staff in rapidly changing urban </a:t>
            </a:r>
            <a:r>
              <a:rPr lang="en-US" sz="2400" dirty="0" err="1">
                <a:latin typeface="Arial" panose="020B0604020202020204" pitchFamily="34" charset="0"/>
                <a:cs typeface="Arial" panose="020B0604020202020204" pitchFamily="34" charset="0"/>
              </a:rPr>
              <a:t>centres</a:t>
            </a:r>
            <a:r>
              <a:rPr lang="en-US" sz="2400" dirty="0">
                <a:latin typeface="Arial" panose="020B0604020202020204" pitchFamily="34" charset="0"/>
                <a:cs typeface="Arial" panose="020B0604020202020204" pitchFamily="34" charset="0"/>
              </a:rPr>
              <a:t> had difficulty in tracing newly developed parts.  </a:t>
            </a:r>
          </a:p>
          <a:p>
            <a:pPr>
              <a:spcAft>
                <a:spcPts val="600"/>
              </a:spcAft>
            </a:pPr>
            <a:r>
              <a:rPr lang="en-US" sz="2400" dirty="0">
                <a:latin typeface="Arial" panose="020B0604020202020204" pitchFamily="34" charset="0"/>
                <a:cs typeface="Arial" panose="020B0604020202020204" pitchFamily="34" charset="0"/>
              </a:rPr>
              <a:t>The GIS section has shortage of skill, equipment and man power for a complete mapping work in 2011. </a:t>
            </a:r>
          </a:p>
        </p:txBody>
      </p:sp>
    </p:spTree>
    <p:extLst>
      <p:ext uri="{BB962C8B-B14F-4D97-AF65-F5344CB8AC3E}">
        <p14:creationId xmlns:p14="http://schemas.microsoft.com/office/powerpoint/2010/main" val="2636057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274638"/>
            <a:ext cx="7467600" cy="792162"/>
          </a:xfrm>
          <a:noFill/>
        </p:spPr>
        <p:txBody>
          <a:bodyPr/>
          <a:lstStyle/>
          <a:p>
            <a:pPr eaLnBrk="1" hangingPunct="1"/>
            <a:r>
              <a:rPr lang="en-US" altLang="en-US" sz="3200" dirty="0">
                <a:solidFill>
                  <a:srgbClr val="FF0000"/>
                </a:solidFill>
                <a:latin typeface="Arial" panose="020B0604020202020204" pitchFamily="34" charset="0"/>
                <a:cs typeface="Arial" panose="020B0604020202020204" pitchFamily="34" charset="0"/>
              </a:rPr>
              <a:t>Further plan to 2021 census</a:t>
            </a:r>
          </a:p>
        </p:txBody>
      </p:sp>
      <p:sp>
        <p:nvSpPr>
          <p:cNvPr id="17411" name="Rectangle 3"/>
          <p:cNvSpPr>
            <a:spLocks noGrp="1" noChangeArrowheads="1"/>
          </p:cNvSpPr>
          <p:nvPr>
            <p:ph type="body" idx="1"/>
          </p:nvPr>
        </p:nvSpPr>
        <p:spPr>
          <a:xfrm>
            <a:off x="457200" y="1143000"/>
            <a:ext cx="8229600" cy="4876800"/>
          </a:xfrm>
        </p:spPr>
        <p:txBody>
          <a:bodyPr>
            <a:normAutofit lnSpcReduction="10000"/>
          </a:bodyPr>
          <a:lstStyle/>
          <a:p>
            <a:pPr eaLnBrk="1" hangingPunct="1">
              <a:spcAft>
                <a:spcPts val="600"/>
              </a:spcAft>
            </a:pPr>
            <a:r>
              <a:rPr lang="en-US" altLang="en-US" sz="2400" dirty="0">
                <a:solidFill>
                  <a:srgbClr val="0000CC"/>
                </a:solidFill>
                <a:latin typeface="Arial" panose="020B0604020202020204" pitchFamily="34" charset="0"/>
                <a:cs typeface="Arial" panose="020B0604020202020204" pitchFamily="34" charset="0"/>
              </a:rPr>
              <a:t>Strengthening the GIS unit of CBS with new technologies and human resources. </a:t>
            </a:r>
          </a:p>
          <a:p>
            <a:pPr eaLnBrk="1" hangingPunct="1">
              <a:spcAft>
                <a:spcPts val="600"/>
              </a:spcAft>
            </a:pPr>
            <a:r>
              <a:rPr lang="en-US" altLang="en-US" sz="2400" dirty="0">
                <a:solidFill>
                  <a:srgbClr val="0000CC"/>
                </a:solidFill>
                <a:latin typeface="Arial" panose="020B0604020202020204" pitchFamily="34" charset="0"/>
                <a:cs typeface="Arial" panose="020B0604020202020204" pitchFamily="34" charset="0"/>
              </a:rPr>
              <a:t>Timely starting of census mapping work – at least 3 years before the field work of 2021 census.</a:t>
            </a:r>
          </a:p>
          <a:p>
            <a:pPr>
              <a:spcAft>
                <a:spcPts val="600"/>
              </a:spcAft>
            </a:pPr>
            <a:r>
              <a:rPr lang="en-US" altLang="en-US" sz="2400" dirty="0">
                <a:solidFill>
                  <a:srgbClr val="0000CC"/>
                </a:solidFill>
                <a:latin typeface="Arial" panose="020B0604020202020204" pitchFamily="34" charset="0"/>
                <a:cs typeface="Arial" panose="020B0604020202020204" pitchFamily="34" charset="0"/>
              </a:rPr>
              <a:t>Preparation of EA maps as per the new set up of the country - now the country has divided into 7 provinces and 753 local units. </a:t>
            </a:r>
          </a:p>
          <a:p>
            <a:pPr>
              <a:spcAft>
                <a:spcPts val="600"/>
              </a:spcAft>
            </a:pPr>
            <a:r>
              <a:rPr lang="en-US" altLang="en-US" sz="2400" dirty="0">
                <a:solidFill>
                  <a:srgbClr val="0000CC"/>
                </a:solidFill>
                <a:latin typeface="Arial" panose="020B0604020202020204" pitchFamily="34" charset="0"/>
                <a:cs typeface="Arial" panose="020B0604020202020204" pitchFamily="34" charset="0"/>
              </a:rPr>
              <a:t>A plan for a continuous updating of EA maps until the last moment, especially in rapidly developing urban areas in order to reduce coverage errors. </a:t>
            </a:r>
          </a:p>
          <a:p>
            <a:pPr marL="0" indent="0">
              <a:lnSpc>
                <a:spcPct val="90000"/>
              </a:lnSpc>
              <a:buNone/>
            </a:pPr>
            <a:endParaRPr lang="en-US" altLang="en-US" sz="2400" dirty="0">
              <a:solidFill>
                <a:srgbClr val="0000CC"/>
              </a:solidFill>
              <a:latin typeface="Arial" panose="020B0604020202020204" pitchFamily="34" charset="0"/>
              <a:cs typeface="Arial" panose="020B0604020202020204" pitchFamily="34" charset="0"/>
            </a:endParaRPr>
          </a:p>
          <a:p>
            <a:pPr eaLnBrk="1" hangingPunct="1">
              <a:lnSpc>
                <a:spcPct val="90000"/>
              </a:lnSpc>
              <a:buFontTx/>
              <a:buNone/>
            </a:pPr>
            <a:r>
              <a:rPr lang="en-US" altLang="en-US" sz="2400" dirty="0">
                <a:solidFill>
                  <a:srgbClr val="0000CC"/>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01663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990600"/>
            <a:ext cx="7391400" cy="4572000"/>
          </a:xfrm>
        </p:spPr>
        <p:txBody>
          <a:bodyPr>
            <a:normAutofit/>
          </a:bodyPr>
          <a:lstStyle/>
          <a:p>
            <a:pPr marL="0" indent="0" algn="ctr">
              <a:buNone/>
            </a:pPr>
            <a:endParaRPr lang="en-US" sz="7200" dirty="0"/>
          </a:p>
          <a:p>
            <a:pPr marL="0" indent="0" algn="ctr">
              <a:buNone/>
            </a:pPr>
            <a:r>
              <a:rPr lang="en-US" sz="6000" dirty="0">
                <a:solidFill>
                  <a:srgbClr val="FF0000"/>
                </a:solidFill>
                <a:latin typeface="Arial" panose="020B0604020202020204" pitchFamily="34" charset="0"/>
                <a:cs typeface="Arial" panose="020B0604020202020204" pitchFamily="34" charset="0"/>
              </a:rPr>
              <a:t>Thank You !</a:t>
            </a:r>
          </a:p>
        </p:txBody>
      </p:sp>
    </p:spTree>
    <p:extLst>
      <p:ext uri="{BB962C8B-B14F-4D97-AF65-F5344CB8AC3E}">
        <p14:creationId xmlns:p14="http://schemas.microsoft.com/office/powerpoint/2010/main" val="160958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381000"/>
            <a:ext cx="7620000" cy="685800"/>
          </a:xfrm>
        </p:spPr>
        <p:txBody>
          <a:bodyPr>
            <a:normAutofit/>
          </a:bodyPr>
          <a:lstStyle/>
          <a:p>
            <a:pPr eaLnBrk="1" hangingPunct="1"/>
            <a:r>
              <a:rPr lang="en-US" altLang="en-US" sz="3600" dirty="0">
                <a:solidFill>
                  <a:srgbClr val="FF0000"/>
                </a:solidFill>
                <a:latin typeface="Arial" panose="020B0604020202020204" pitchFamily="34" charset="0"/>
                <a:cs typeface="Arial" panose="020B0604020202020204" pitchFamily="34" charset="0"/>
              </a:rPr>
              <a:t>Introduction</a:t>
            </a:r>
          </a:p>
        </p:txBody>
      </p:sp>
      <p:sp>
        <p:nvSpPr>
          <p:cNvPr id="3075" name="Rectangle 3"/>
          <p:cNvSpPr>
            <a:spLocks noGrp="1" noChangeArrowheads="1"/>
          </p:cNvSpPr>
          <p:nvPr>
            <p:ph type="body" idx="1"/>
          </p:nvPr>
        </p:nvSpPr>
        <p:spPr>
          <a:xfrm>
            <a:off x="457200" y="1219200"/>
            <a:ext cx="8229600" cy="4953000"/>
          </a:xfrm>
        </p:spPr>
        <p:txBody>
          <a:bodyPr/>
          <a:lstStyle/>
          <a:p>
            <a:pPr eaLnBrk="1" hangingPunct="1">
              <a:spcAft>
                <a:spcPts val="600"/>
              </a:spcAft>
            </a:pPr>
            <a:r>
              <a:rPr lang="en-US" altLang="en-US" dirty="0">
                <a:solidFill>
                  <a:srgbClr val="0000CC"/>
                </a:solidFill>
                <a:latin typeface="Arial" panose="020B0604020202020204" pitchFamily="34" charset="0"/>
                <a:cs typeface="Arial" panose="020B0604020202020204" pitchFamily="34" charset="0"/>
              </a:rPr>
              <a:t>Without well defined territory, possibility of double counting or missing of the population is possible.</a:t>
            </a:r>
          </a:p>
          <a:p>
            <a:pPr eaLnBrk="1" hangingPunct="1">
              <a:spcAft>
                <a:spcPts val="600"/>
              </a:spcAft>
            </a:pPr>
            <a:r>
              <a:rPr lang="en-US" altLang="en-US" dirty="0">
                <a:solidFill>
                  <a:srgbClr val="0000CC"/>
                </a:solidFill>
                <a:latin typeface="Arial" panose="020B0604020202020204" pitchFamily="34" charset="0"/>
                <a:cs typeface="Arial" panose="020B0604020202020204" pitchFamily="34" charset="0"/>
              </a:rPr>
              <a:t>Well-defined EA maps using GIS application are crucial in defining exact territorial boundaries in census taking.  </a:t>
            </a:r>
          </a:p>
          <a:p>
            <a:pPr>
              <a:spcAft>
                <a:spcPts val="600"/>
              </a:spcAft>
            </a:pPr>
            <a:r>
              <a:rPr lang="en-US" altLang="en-US" dirty="0">
                <a:solidFill>
                  <a:srgbClr val="0000CC"/>
                </a:solidFill>
                <a:latin typeface="Arial" panose="020B0604020202020204" pitchFamily="34" charset="0"/>
                <a:cs typeface="Arial" panose="020B0604020202020204" pitchFamily="34" charset="0"/>
              </a:rPr>
              <a:t>The quality of Maps used in the censuses has a major impact on the quality and reliability of census results.</a:t>
            </a:r>
          </a:p>
          <a:p>
            <a:pPr eaLnBrk="1" hangingPunct="1">
              <a:spcAft>
                <a:spcPts val="600"/>
              </a:spcAft>
            </a:pPr>
            <a:r>
              <a:rPr lang="en-US" altLang="en-US" dirty="0">
                <a:solidFill>
                  <a:srgbClr val="0000CC"/>
                </a:solidFill>
                <a:latin typeface="Arial" panose="020B0604020202020204" pitchFamily="34" charset="0"/>
                <a:cs typeface="Arial" panose="020B0604020202020204" pitchFamily="34" charset="0"/>
              </a:rPr>
              <a:t>GIS has important role in census operation as well as the dissemination and analysis of census results</a:t>
            </a:r>
          </a:p>
        </p:txBody>
      </p:sp>
    </p:spTree>
    <p:extLst>
      <p:ext uri="{BB962C8B-B14F-4D97-AF65-F5344CB8AC3E}">
        <p14:creationId xmlns:p14="http://schemas.microsoft.com/office/powerpoint/2010/main" val="341004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086600" cy="868362"/>
          </a:xfrm>
          <a:noFill/>
        </p:spPr>
        <p:txBody>
          <a:bodyPr>
            <a:noAutofit/>
          </a:bodyPr>
          <a:lstStyle/>
          <a:p>
            <a:pPr eaLnBrk="1" hangingPunct="1"/>
            <a:r>
              <a:rPr lang="en-US" altLang="en-US" sz="3200" dirty="0">
                <a:solidFill>
                  <a:srgbClr val="FF0000"/>
                </a:solidFill>
                <a:latin typeface="Arial" panose="020B0604020202020204" pitchFamily="34" charset="0"/>
                <a:cs typeface="Arial" panose="020B0604020202020204" pitchFamily="34" charset="0"/>
              </a:rPr>
              <a:t>The Role of Maps in the Census</a:t>
            </a:r>
          </a:p>
        </p:txBody>
      </p:sp>
      <p:sp>
        <p:nvSpPr>
          <p:cNvPr id="5123" name="Rectangle 3"/>
          <p:cNvSpPr>
            <a:spLocks noGrp="1" noChangeArrowheads="1"/>
          </p:cNvSpPr>
          <p:nvPr>
            <p:ph type="body" idx="1"/>
          </p:nvPr>
        </p:nvSpPr>
        <p:spPr>
          <a:xfrm>
            <a:off x="609600" y="1295400"/>
            <a:ext cx="8077200" cy="4724400"/>
          </a:xfrm>
          <a:noFill/>
        </p:spPr>
        <p:txBody>
          <a:bodyPr>
            <a:noAutofit/>
          </a:bodyPr>
          <a:lstStyle/>
          <a:p>
            <a:pPr eaLnBrk="1" hangingPunct="1">
              <a:spcAft>
                <a:spcPts val="600"/>
              </a:spcAft>
            </a:pPr>
            <a:r>
              <a:rPr lang="en-US" altLang="en-US" sz="2400" dirty="0">
                <a:solidFill>
                  <a:srgbClr val="0000CC"/>
                </a:solidFill>
                <a:latin typeface="Arial" panose="020B0604020202020204" pitchFamily="34" charset="0"/>
                <a:cs typeface="Arial" panose="020B0604020202020204" pitchFamily="34" charset="0"/>
              </a:rPr>
              <a:t>Maps are essential in all stages of a census or survey i.e. in planning, data collection, and analysis and dissemination/presentation of the result.</a:t>
            </a:r>
          </a:p>
          <a:p>
            <a:pPr eaLnBrk="1" hangingPunct="1">
              <a:spcAft>
                <a:spcPts val="600"/>
              </a:spcAft>
            </a:pPr>
            <a:r>
              <a:rPr lang="en-US" altLang="en-US" sz="2400" dirty="0">
                <a:solidFill>
                  <a:srgbClr val="0000CC"/>
                </a:solidFill>
                <a:latin typeface="Arial" panose="020B0604020202020204" pitchFamily="34" charset="0"/>
                <a:cs typeface="Arial" panose="020B0604020202020204" pitchFamily="34" charset="0"/>
              </a:rPr>
              <a:t>The role of maps in the census is very important particularly in enumeration work and presenting census results.</a:t>
            </a:r>
          </a:p>
          <a:p>
            <a:pPr eaLnBrk="1" hangingPunct="1">
              <a:spcAft>
                <a:spcPts val="600"/>
              </a:spcAft>
            </a:pPr>
            <a:r>
              <a:rPr lang="en-US" altLang="en-US" sz="2400" dirty="0">
                <a:solidFill>
                  <a:srgbClr val="0000CC"/>
                </a:solidFill>
                <a:latin typeface="Arial" panose="020B0604020202020204" pitchFamily="34" charset="0"/>
                <a:cs typeface="Arial" panose="020B0604020202020204" pitchFamily="34" charset="0"/>
              </a:rPr>
              <a:t>This role has been expanded with the introduction of digital mapping system.</a:t>
            </a:r>
          </a:p>
          <a:p>
            <a:pPr eaLnBrk="1" hangingPunct="1">
              <a:spcAft>
                <a:spcPts val="600"/>
              </a:spcAft>
            </a:pPr>
            <a:r>
              <a:rPr lang="en-US" altLang="en-US" sz="2400" dirty="0">
                <a:solidFill>
                  <a:srgbClr val="0000CC"/>
                </a:solidFill>
                <a:latin typeface="Arial" panose="020B0604020202020204" pitchFamily="34" charset="0"/>
                <a:cs typeface="Arial" panose="020B0604020202020204" pitchFamily="34" charset="0"/>
              </a:rPr>
              <a:t>GIS has played a key role in production of EA maps as well as thematic mapping of census data. </a:t>
            </a:r>
          </a:p>
        </p:txBody>
      </p:sp>
    </p:spTree>
    <p:extLst>
      <p:ext uri="{BB962C8B-B14F-4D97-AF65-F5344CB8AC3E}">
        <p14:creationId xmlns:p14="http://schemas.microsoft.com/office/powerpoint/2010/main" val="388993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90600" y="381000"/>
            <a:ext cx="6934200" cy="792162"/>
          </a:xfrm>
          <a:noFill/>
        </p:spPr>
        <p:txBody>
          <a:bodyPr/>
          <a:lstStyle/>
          <a:p>
            <a:pPr eaLnBrk="1" hangingPunct="1"/>
            <a:r>
              <a:rPr lang="en-US" altLang="en-US" sz="3200" b="1" dirty="0">
                <a:solidFill>
                  <a:srgbClr val="FF0000"/>
                </a:solidFill>
                <a:latin typeface="Arial" panose="020B0604020202020204" pitchFamily="34" charset="0"/>
                <a:cs typeface="Arial" panose="020B0604020202020204" pitchFamily="34" charset="0"/>
              </a:rPr>
              <a:t>The Role of Maps in the Census</a:t>
            </a:r>
          </a:p>
        </p:txBody>
      </p:sp>
      <p:sp>
        <p:nvSpPr>
          <p:cNvPr id="6147" name="Rectangle 3"/>
          <p:cNvSpPr>
            <a:spLocks noGrp="1" noChangeArrowheads="1"/>
          </p:cNvSpPr>
          <p:nvPr>
            <p:ph type="body" idx="1"/>
          </p:nvPr>
        </p:nvSpPr>
        <p:spPr>
          <a:noFill/>
        </p:spPr>
        <p:txBody>
          <a:bodyPr>
            <a:normAutofit/>
          </a:bodyPr>
          <a:lstStyle/>
          <a:p>
            <a:pPr eaLnBrk="1" hangingPunct="1">
              <a:spcBef>
                <a:spcPts val="0"/>
              </a:spcBef>
              <a:spcAft>
                <a:spcPts val="1200"/>
              </a:spcAft>
            </a:pPr>
            <a:r>
              <a:rPr lang="en-US" altLang="en-US" sz="2800" dirty="0">
                <a:solidFill>
                  <a:srgbClr val="0000CC"/>
                </a:solidFill>
                <a:latin typeface="Arial" panose="020B0604020202020204" pitchFamily="34" charset="0"/>
                <a:cs typeface="Arial" panose="020B0604020202020204" pitchFamily="34" charset="0"/>
              </a:rPr>
              <a:t>The census mapping task can be divided into three major components: </a:t>
            </a:r>
          </a:p>
          <a:p>
            <a:pPr lvl="2" eaLnBrk="1" hangingPunct="1">
              <a:spcBef>
                <a:spcPts val="0"/>
              </a:spcBef>
              <a:spcAft>
                <a:spcPts val="1200"/>
              </a:spcAft>
            </a:pPr>
            <a:r>
              <a:rPr lang="en-US" altLang="en-US" sz="2800" dirty="0">
                <a:solidFill>
                  <a:srgbClr val="0000CC"/>
                </a:solidFill>
                <a:latin typeface="Arial" panose="020B0604020202020204" pitchFamily="34" charset="0"/>
                <a:cs typeface="Arial" panose="020B0604020202020204" pitchFamily="34" charset="0"/>
              </a:rPr>
              <a:t>pre-census, </a:t>
            </a:r>
          </a:p>
          <a:p>
            <a:pPr lvl="2" eaLnBrk="1" hangingPunct="1">
              <a:spcBef>
                <a:spcPts val="0"/>
              </a:spcBef>
              <a:spcAft>
                <a:spcPts val="1200"/>
              </a:spcAft>
            </a:pPr>
            <a:r>
              <a:rPr lang="en-US" altLang="en-US" sz="2800" dirty="0">
                <a:solidFill>
                  <a:srgbClr val="0000CC"/>
                </a:solidFill>
                <a:latin typeface="Arial" panose="020B0604020202020204" pitchFamily="34" charset="0"/>
                <a:cs typeface="Arial" panose="020B0604020202020204" pitchFamily="34" charset="0"/>
              </a:rPr>
              <a:t>census-enumeration, and </a:t>
            </a:r>
          </a:p>
          <a:p>
            <a:pPr lvl="2" eaLnBrk="1" hangingPunct="1">
              <a:spcBef>
                <a:spcPts val="0"/>
              </a:spcBef>
              <a:spcAft>
                <a:spcPts val="1200"/>
              </a:spcAft>
            </a:pPr>
            <a:r>
              <a:rPr lang="en-US" altLang="en-US" sz="2800" dirty="0">
                <a:solidFill>
                  <a:srgbClr val="0000CC"/>
                </a:solidFill>
                <a:latin typeface="Arial" panose="020B0604020202020204" pitchFamily="34" charset="0"/>
                <a:cs typeface="Arial" panose="020B0604020202020204" pitchFamily="34" charset="0"/>
              </a:rPr>
              <a:t>post-census mapping operation.</a:t>
            </a:r>
          </a:p>
          <a:p>
            <a:pPr marL="0" indent="0" eaLnBrk="1" hangingPunct="1">
              <a:spcBef>
                <a:spcPts val="0"/>
              </a:spcBef>
              <a:spcAft>
                <a:spcPts val="1200"/>
              </a:spcAft>
              <a:buNone/>
            </a:pPr>
            <a:endParaRPr lang="en-US" altLang="en-US" sz="2800"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137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74638"/>
            <a:ext cx="7924800" cy="715962"/>
          </a:xfrm>
          <a:noFill/>
        </p:spPr>
        <p:txBody>
          <a:bodyPr>
            <a:noAutofit/>
          </a:bodyPr>
          <a:lstStyle/>
          <a:p>
            <a:pPr eaLnBrk="1" hangingPunct="1"/>
            <a:r>
              <a:rPr lang="en-US" altLang="en-US" sz="3200" dirty="0">
                <a:solidFill>
                  <a:srgbClr val="FF0000"/>
                </a:solidFill>
                <a:latin typeface="Arial" panose="020B0604020202020204" pitchFamily="34" charset="0"/>
                <a:cs typeface="Arial" panose="020B0604020202020204" pitchFamily="34" charset="0"/>
              </a:rPr>
              <a:t>Development of Census Mapping in Nepal</a:t>
            </a:r>
          </a:p>
        </p:txBody>
      </p:sp>
      <p:sp>
        <p:nvSpPr>
          <p:cNvPr id="7171" name="Rectangle 3"/>
          <p:cNvSpPr>
            <a:spLocks noGrp="1" noChangeArrowheads="1"/>
          </p:cNvSpPr>
          <p:nvPr>
            <p:ph type="body" idx="1"/>
          </p:nvPr>
        </p:nvSpPr>
        <p:spPr>
          <a:xfrm>
            <a:off x="533400" y="1066800"/>
            <a:ext cx="8382000" cy="5410200"/>
          </a:xfrm>
          <a:noFill/>
        </p:spPr>
        <p:txBody>
          <a:bodyPr>
            <a:normAutofit fontScale="77500" lnSpcReduction="20000"/>
          </a:bodyPr>
          <a:lstStyle/>
          <a:p>
            <a:pPr>
              <a:lnSpc>
                <a:spcPct val="120000"/>
              </a:lnSpc>
              <a:spcAft>
                <a:spcPts val="600"/>
              </a:spcAft>
            </a:pPr>
            <a:r>
              <a:rPr lang="en-GB" sz="2800" dirty="0">
                <a:latin typeface="Arial" panose="020B0604020202020204" pitchFamily="34" charset="0"/>
                <a:cs typeface="Arial" panose="020B0604020202020204" pitchFamily="34" charset="0"/>
              </a:rPr>
              <a:t>An important pre-requisite to the census coverage is the proper and complete delineation and identification of enumeration areas (EAs).  This will require high quality cartographic work.  </a:t>
            </a:r>
          </a:p>
          <a:p>
            <a:pPr>
              <a:lnSpc>
                <a:spcPct val="120000"/>
              </a:lnSpc>
              <a:spcAft>
                <a:spcPts val="600"/>
              </a:spcAft>
            </a:pPr>
            <a:r>
              <a:rPr lang="en-GB" sz="2800" dirty="0">
                <a:solidFill>
                  <a:srgbClr val="3608B8"/>
                </a:solidFill>
                <a:latin typeface="Arial" panose="020B0604020202020204" pitchFamily="34" charset="0"/>
                <a:cs typeface="Arial" panose="020B0604020202020204" pitchFamily="34" charset="0"/>
              </a:rPr>
              <a:t>Nepal has been undertaking decennial population censuses since 1911. However,  the previous censuses before 1991 were conducted without detailed maps, with properly delineated boundaries of the census units such as census sub-units of the districts, villages and wards/blocks.</a:t>
            </a:r>
            <a:endParaRPr lang="en-US" altLang="en-US" sz="2800" dirty="0">
              <a:solidFill>
                <a:srgbClr val="3608B8"/>
              </a:solidFill>
              <a:latin typeface="Arial" panose="020B0604020202020204" pitchFamily="34" charset="0"/>
              <a:cs typeface="Arial" panose="020B0604020202020204" pitchFamily="34" charset="0"/>
            </a:endParaRPr>
          </a:p>
          <a:p>
            <a:pPr>
              <a:lnSpc>
                <a:spcPct val="120000"/>
              </a:lnSpc>
              <a:spcAft>
                <a:spcPts val="600"/>
              </a:spcAft>
            </a:pPr>
            <a:r>
              <a:rPr lang="en-GB" sz="2800" dirty="0">
                <a:latin typeface="Arial" panose="020B0604020202020204" pitchFamily="34" charset="0"/>
                <a:cs typeface="Arial" panose="020B0604020202020204" pitchFamily="34" charset="0"/>
              </a:rPr>
              <a:t>The firth cartographic works undertaken for the 1991 census was limited in scope and had many shortcomings like the maps prepared   for the census operation were based on small scale (1:25,000) and limited filed work. </a:t>
            </a:r>
            <a:r>
              <a:rPr lang="en-US" altLang="en-US" sz="2800" dirty="0">
                <a:solidFill>
                  <a:srgbClr val="0000CC"/>
                </a:solidFill>
                <a:latin typeface="Arial" panose="020B0604020202020204" pitchFamily="34" charset="0"/>
                <a:cs typeface="Arial" panose="020B0604020202020204" pitchFamily="34" charset="0"/>
              </a:rPr>
              <a:t> </a:t>
            </a:r>
          </a:p>
          <a:p>
            <a:pPr eaLnBrk="1" hangingPunct="1">
              <a:lnSpc>
                <a:spcPct val="120000"/>
              </a:lnSpc>
              <a:spcAft>
                <a:spcPts val="600"/>
              </a:spcAft>
            </a:pPr>
            <a:r>
              <a:rPr lang="en-US" altLang="en-US" sz="2800" dirty="0">
                <a:solidFill>
                  <a:srgbClr val="0000CC"/>
                </a:solidFill>
                <a:latin typeface="Arial" panose="020B0604020202020204" pitchFamily="34" charset="0"/>
                <a:cs typeface="Arial" panose="020B0604020202020204" pitchFamily="34" charset="0"/>
              </a:rPr>
              <a:t>Therefore, the pre-census mapping is the most basic concerns for significant improvement of census taking in Nepal.</a:t>
            </a:r>
          </a:p>
        </p:txBody>
      </p:sp>
    </p:spTree>
    <p:extLst>
      <p:ext uri="{BB962C8B-B14F-4D97-AF65-F5344CB8AC3E}">
        <p14:creationId xmlns:p14="http://schemas.microsoft.com/office/powerpoint/2010/main" val="2213502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274638"/>
            <a:ext cx="8077200" cy="715962"/>
          </a:xfrm>
          <a:noFill/>
        </p:spPr>
        <p:txBody>
          <a:bodyPr/>
          <a:lstStyle/>
          <a:p>
            <a:pPr eaLnBrk="1" hangingPunct="1"/>
            <a:r>
              <a:rPr lang="en-US" altLang="en-US" sz="3200" dirty="0">
                <a:solidFill>
                  <a:srgbClr val="FF0000"/>
                </a:solidFill>
                <a:latin typeface="Arial" panose="020B0604020202020204" pitchFamily="34" charset="0"/>
                <a:cs typeface="Arial" panose="020B0604020202020204" pitchFamily="34" charset="0"/>
              </a:rPr>
              <a:t>Population Census 1991</a:t>
            </a:r>
          </a:p>
        </p:txBody>
      </p:sp>
      <p:sp>
        <p:nvSpPr>
          <p:cNvPr id="13315" name="Rectangle 3"/>
          <p:cNvSpPr>
            <a:spLocks noGrp="1" noChangeArrowheads="1"/>
          </p:cNvSpPr>
          <p:nvPr>
            <p:ph type="body" idx="1"/>
          </p:nvPr>
        </p:nvSpPr>
        <p:spPr>
          <a:xfrm>
            <a:off x="457200" y="1066800"/>
            <a:ext cx="8229600" cy="3276600"/>
          </a:xfrm>
        </p:spPr>
        <p:txBody>
          <a:bodyPr>
            <a:normAutofit lnSpcReduction="10000"/>
          </a:bodyPr>
          <a:lstStyle/>
          <a:p>
            <a:pPr>
              <a:spcAft>
                <a:spcPts val="600"/>
              </a:spcAft>
            </a:pPr>
            <a:r>
              <a:rPr lang="en-US" altLang="en-US" sz="2400" dirty="0">
                <a:solidFill>
                  <a:srgbClr val="0000CC"/>
                </a:solidFill>
                <a:latin typeface="Arial" panose="020B0604020202020204" pitchFamily="34" charset="0"/>
                <a:cs typeface="Arial" panose="020B0604020202020204" pitchFamily="34" charset="0"/>
              </a:rPr>
              <a:t>The topographical maps developed by Department of Survey were used in 1991 Census. </a:t>
            </a:r>
          </a:p>
          <a:p>
            <a:pPr>
              <a:spcAft>
                <a:spcPts val="600"/>
              </a:spcAft>
            </a:pPr>
            <a:r>
              <a:rPr lang="en-US" altLang="en-US" sz="2400" dirty="0">
                <a:solidFill>
                  <a:srgbClr val="0000CC"/>
                </a:solidFill>
                <a:latin typeface="Arial" panose="020B0604020202020204" pitchFamily="34" charset="0"/>
                <a:cs typeface="Arial" panose="020B0604020202020204" pitchFamily="34" charset="0"/>
              </a:rPr>
              <a:t>The maps up to the Village Development Committee levels (administrative units) were prepared for conducting the census.</a:t>
            </a:r>
          </a:p>
          <a:p>
            <a:pPr>
              <a:spcAft>
                <a:spcPts val="600"/>
              </a:spcAft>
            </a:pPr>
            <a:r>
              <a:rPr lang="en-US" altLang="en-US" sz="2400" dirty="0">
                <a:solidFill>
                  <a:srgbClr val="0000CC"/>
                </a:solidFill>
                <a:latin typeface="Arial" panose="020B0604020202020204" pitchFamily="34" charset="0"/>
                <a:cs typeface="Arial" panose="020B0604020202020204" pitchFamily="34" charset="0"/>
              </a:rPr>
              <a:t>The map did not have ward (the lowest administrative unit) delineation and contained some detail information like settlements names, rivers, roads.</a:t>
            </a:r>
          </a:p>
        </p:txBody>
      </p:sp>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343400"/>
            <a:ext cx="21526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4419600"/>
            <a:ext cx="2514600"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1772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868362"/>
          </a:xfrm>
          <a:noFill/>
        </p:spPr>
        <p:txBody>
          <a:bodyPr/>
          <a:lstStyle/>
          <a:p>
            <a:pPr eaLnBrk="1" hangingPunct="1"/>
            <a:r>
              <a:rPr lang="en-US" altLang="en-US" sz="3200" dirty="0">
                <a:solidFill>
                  <a:srgbClr val="FF0000"/>
                </a:solidFill>
                <a:latin typeface="Arial" panose="020B0604020202020204" pitchFamily="34" charset="0"/>
                <a:cs typeface="Arial" panose="020B0604020202020204" pitchFamily="34" charset="0"/>
              </a:rPr>
              <a:t>Population Census 2001</a:t>
            </a:r>
          </a:p>
        </p:txBody>
      </p:sp>
      <p:sp>
        <p:nvSpPr>
          <p:cNvPr id="14339" name="Rectangle 3"/>
          <p:cNvSpPr>
            <a:spLocks noGrp="1" noChangeArrowheads="1"/>
          </p:cNvSpPr>
          <p:nvPr>
            <p:ph type="body" sz="half" idx="1"/>
          </p:nvPr>
        </p:nvSpPr>
        <p:spPr>
          <a:xfrm>
            <a:off x="457200" y="1143000"/>
            <a:ext cx="4343400" cy="4983163"/>
          </a:xfrm>
        </p:spPr>
        <p:txBody>
          <a:bodyPr>
            <a:normAutofit fontScale="92500"/>
          </a:bodyPr>
          <a:lstStyle/>
          <a:p>
            <a:pPr eaLnBrk="1" hangingPunct="1">
              <a:spcAft>
                <a:spcPts val="600"/>
              </a:spcAft>
            </a:pPr>
            <a:r>
              <a:rPr lang="en-US" altLang="en-US" sz="2400" dirty="0">
                <a:solidFill>
                  <a:srgbClr val="0000CC"/>
                </a:solidFill>
                <a:latin typeface="Arial" panose="020B0604020202020204" pitchFamily="34" charset="0"/>
                <a:cs typeface="Arial" panose="020B0604020202020204" pitchFamily="34" charset="0"/>
              </a:rPr>
              <a:t>Population census mapping project was started in 1998 and prepared base maps.</a:t>
            </a:r>
          </a:p>
          <a:p>
            <a:pPr eaLnBrk="1" hangingPunct="1">
              <a:spcAft>
                <a:spcPts val="600"/>
              </a:spcAft>
            </a:pPr>
            <a:r>
              <a:rPr lang="en-US" altLang="en-US" sz="2400" dirty="0">
                <a:solidFill>
                  <a:srgbClr val="0000CC"/>
                </a:solidFill>
                <a:latin typeface="Arial" panose="020B0604020202020204" pitchFamily="34" charset="0"/>
                <a:cs typeface="Arial" panose="020B0604020202020204" pitchFamily="34" charset="0"/>
              </a:rPr>
              <a:t>This project also had prepared the maps up to the Village Development committee (VDC) and municipality level with ward boundary delineation.</a:t>
            </a:r>
          </a:p>
          <a:p>
            <a:pPr eaLnBrk="1" hangingPunct="1">
              <a:spcAft>
                <a:spcPts val="600"/>
              </a:spcAft>
            </a:pPr>
            <a:r>
              <a:rPr lang="en-US" altLang="en-US" sz="2400" dirty="0">
                <a:solidFill>
                  <a:srgbClr val="0000CC"/>
                </a:solidFill>
                <a:latin typeface="Arial" panose="020B0604020202020204" pitchFamily="34" charset="0"/>
                <a:cs typeface="Arial" panose="020B0604020202020204" pitchFamily="34" charset="0"/>
              </a:rPr>
              <a:t>The existing topographic maps (1992-2002) were digitized in order to create digital database, which were used to produce EA maps for census.</a:t>
            </a:r>
          </a:p>
          <a:p>
            <a:pPr eaLnBrk="1" hangingPunct="1">
              <a:lnSpc>
                <a:spcPct val="90000"/>
              </a:lnSpc>
            </a:pPr>
            <a:endParaRPr lang="en-US" altLang="en-US" sz="2200" dirty="0">
              <a:solidFill>
                <a:srgbClr val="0000CC"/>
              </a:solidFill>
            </a:endParaRPr>
          </a:p>
        </p:txBody>
      </p:sp>
      <p:pic>
        <p:nvPicPr>
          <p:cNvPr id="1434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5794" y="838200"/>
            <a:ext cx="3657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7"/>
          <p:cNvSpPr txBox="1">
            <a:spLocks noChangeArrowheads="1"/>
          </p:cNvSpPr>
          <p:nvPr/>
        </p:nvSpPr>
        <p:spPr bwMode="auto">
          <a:xfrm>
            <a:off x="5107858" y="2971339"/>
            <a:ext cx="350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800" dirty="0" err="1"/>
              <a:t>Khopi</a:t>
            </a:r>
            <a:r>
              <a:rPr lang="en-US" altLang="en-US" sz="1800" dirty="0"/>
              <a:t> VDC, </a:t>
            </a:r>
            <a:r>
              <a:rPr lang="en-US" altLang="en-US" sz="1800" dirty="0" err="1"/>
              <a:t>Mahottari</a:t>
            </a:r>
            <a:r>
              <a:rPr lang="en-US" altLang="en-US" sz="1800" dirty="0"/>
              <a:t> District</a:t>
            </a:r>
          </a:p>
        </p:txBody>
      </p:sp>
      <p:pic>
        <p:nvPicPr>
          <p:cNvPr id="1434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4058" y="3581400"/>
            <a:ext cx="3352800" cy="2363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4343" name="Text Box 9"/>
          <p:cNvSpPr txBox="1">
            <a:spLocks noChangeArrowheads="1"/>
          </p:cNvSpPr>
          <p:nvPr/>
        </p:nvSpPr>
        <p:spPr bwMode="auto">
          <a:xfrm>
            <a:off x="5334000" y="5967311"/>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800"/>
              <a:t>Banarjhula VDC, Saptari</a:t>
            </a:r>
          </a:p>
        </p:txBody>
      </p:sp>
    </p:spTree>
    <p:extLst>
      <p:ext uri="{BB962C8B-B14F-4D97-AF65-F5344CB8AC3E}">
        <p14:creationId xmlns:p14="http://schemas.microsoft.com/office/powerpoint/2010/main" val="1042910675"/>
      </p:ext>
    </p:extLst>
  </p:cSld>
  <p:clrMapOvr>
    <a:masterClrMapping/>
  </p:clrMapOvr>
  <p:transition spd="slow">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228600"/>
            <a:ext cx="8229600" cy="792162"/>
          </a:xfrm>
          <a:noFill/>
        </p:spPr>
        <p:txBody>
          <a:bodyPr>
            <a:normAutofit/>
          </a:bodyPr>
          <a:lstStyle/>
          <a:p>
            <a:pPr eaLnBrk="1" hangingPunct="1"/>
            <a:r>
              <a:rPr lang="en-US" altLang="en-US" sz="3200" dirty="0">
                <a:solidFill>
                  <a:srgbClr val="FF0000"/>
                </a:solidFill>
                <a:latin typeface="Arial" panose="020B0604020202020204" pitchFamily="34" charset="0"/>
                <a:cs typeface="Arial" panose="020B0604020202020204" pitchFamily="34" charset="0"/>
              </a:rPr>
              <a:t>Population Census 2011</a:t>
            </a:r>
          </a:p>
        </p:txBody>
      </p:sp>
      <p:sp>
        <p:nvSpPr>
          <p:cNvPr id="15363" name="Rectangle 3"/>
          <p:cNvSpPr>
            <a:spLocks noGrp="1" noChangeArrowheads="1"/>
          </p:cNvSpPr>
          <p:nvPr>
            <p:ph type="body" sz="half" idx="1"/>
          </p:nvPr>
        </p:nvSpPr>
        <p:spPr>
          <a:xfrm>
            <a:off x="533400" y="1066800"/>
            <a:ext cx="8077200" cy="5334000"/>
          </a:xfrm>
        </p:spPr>
        <p:txBody>
          <a:bodyPr>
            <a:normAutofit fontScale="85000" lnSpcReduction="20000"/>
          </a:bodyPr>
          <a:lstStyle/>
          <a:p>
            <a:pPr eaLnBrk="1" hangingPunct="1">
              <a:lnSpc>
                <a:spcPct val="120000"/>
              </a:lnSpc>
              <a:spcAft>
                <a:spcPts val="600"/>
              </a:spcAft>
            </a:pPr>
            <a:r>
              <a:rPr lang="en-US" altLang="en-US" sz="2400" dirty="0">
                <a:solidFill>
                  <a:srgbClr val="0000CC"/>
                </a:solidFill>
                <a:latin typeface="Arial" panose="020B0604020202020204" pitchFamily="34" charset="0"/>
                <a:cs typeface="Arial" panose="020B0604020202020204" pitchFamily="34" charset="0"/>
              </a:rPr>
              <a:t>Population census mapping project for 2011 was funded by Danish Government.</a:t>
            </a:r>
          </a:p>
          <a:p>
            <a:pPr eaLnBrk="1" hangingPunct="1">
              <a:lnSpc>
                <a:spcPct val="120000"/>
              </a:lnSpc>
              <a:spcAft>
                <a:spcPts val="600"/>
              </a:spcAft>
            </a:pPr>
            <a:r>
              <a:rPr lang="en-US" altLang="en-US" sz="2400" dirty="0">
                <a:solidFill>
                  <a:srgbClr val="0000CC"/>
                </a:solidFill>
                <a:latin typeface="Arial" panose="020B0604020202020204" pitchFamily="34" charset="0"/>
                <a:cs typeface="Arial" panose="020B0604020202020204" pitchFamily="34" charset="0"/>
              </a:rPr>
              <a:t>Preparation of the EA maps began in 2009, two years before the census year, by the GIS of the CBS. </a:t>
            </a:r>
          </a:p>
          <a:p>
            <a:pPr eaLnBrk="1" hangingPunct="1">
              <a:lnSpc>
                <a:spcPct val="120000"/>
              </a:lnSpc>
              <a:spcAft>
                <a:spcPts val="600"/>
              </a:spcAft>
            </a:pPr>
            <a:r>
              <a:rPr lang="en-US" altLang="en-US" sz="2400" dirty="0">
                <a:solidFill>
                  <a:srgbClr val="0000CC"/>
                </a:solidFill>
                <a:latin typeface="Arial" panose="020B0604020202020204" pitchFamily="34" charset="0"/>
                <a:cs typeface="Arial" panose="020B0604020202020204" pitchFamily="34" charset="0"/>
              </a:rPr>
              <a:t>The </a:t>
            </a:r>
            <a:r>
              <a:rPr lang="en-US" altLang="en-US" sz="2400" dirty="0" err="1">
                <a:solidFill>
                  <a:srgbClr val="0000CC"/>
                </a:solidFill>
                <a:latin typeface="Arial" panose="020B0604020202020204" pitchFamily="34" charset="0"/>
                <a:cs typeface="Arial" panose="020B0604020202020204" pitchFamily="34" charset="0"/>
              </a:rPr>
              <a:t>Orthophoto</a:t>
            </a:r>
            <a:r>
              <a:rPr lang="en-US" altLang="en-US" sz="2400" dirty="0">
                <a:solidFill>
                  <a:srgbClr val="0000CC"/>
                </a:solidFill>
                <a:latin typeface="Arial" panose="020B0604020202020204" pitchFamily="34" charset="0"/>
                <a:cs typeface="Arial" panose="020B0604020202020204" pitchFamily="34" charset="0"/>
              </a:rPr>
              <a:t>, a database of digital maps provided by the Department of Survey, was used to prepare VDC maps with ward boundaries. </a:t>
            </a:r>
          </a:p>
          <a:p>
            <a:pPr eaLnBrk="1" hangingPunct="1">
              <a:lnSpc>
                <a:spcPct val="120000"/>
              </a:lnSpc>
              <a:spcAft>
                <a:spcPts val="600"/>
              </a:spcAft>
            </a:pPr>
            <a:r>
              <a:rPr lang="en-US" altLang="en-US" sz="2400" dirty="0">
                <a:solidFill>
                  <a:srgbClr val="0000CC"/>
                </a:solidFill>
                <a:latin typeface="Arial" panose="020B0604020202020204" pitchFamily="34" charset="0"/>
                <a:cs typeface="Arial" panose="020B0604020202020204" pitchFamily="34" charset="0"/>
              </a:rPr>
              <a:t>The wards or sub-wards are considered as EAs with households ranging from 200 to 450. </a:t>
            </a:r>
          </a:p>
          <a:p>
            <a:pPr eaLnBrk="1" hangingPunct="1">
              <a:lnSpc>
                <a:spcPct val="120000"/>
              </a:lnSpc>
              <a:spcAft>
                <a:spcPts val="600"/>
              </a:spcAft>
            </a:pPr>
            <a:r>
              <a:rPr lang="en-US" altLang="en-US" sz="2400" dirty="0">
                <a:solidFill>
                  <a:srgbClr val="0000CC"/>
                </a:solidFill>
                <a:latin typeface="Arial" panose="020B0604020202020204" pitchFamily="34" charset="0"/>
                <a:cs typeface="Arial" panose="020B0604020202020204" pitchFamily="34" charset="0"/>
              </a:rPr>
              <a:t>The scale of EA maps varied from 1:10,000 to 1:20,000;</a:t>
            </a:r>
          </a:p>
          <a:p>
            <a:pPr eaLnBrk="1" hangingPunct="1">
              <a:lnSpc>
                <a:spcPct val="120000"/>
              </a:lnSpc>
              <a:spcAft>
                <a:spcPts val="600"/>
              </a:spcAft>
            </a:pPr>
            <a:r>
              <a:rPr lang="en-US" altLang="en-US" sz="2400" dirty="0">
                <a:solidFill>
                  <a:srgbClr val="0000CC"/>
                </a:solidFill>
                <a:latin typeface="Arial" panose="020B0604020202020204" pitchFamily="34" charset="0"/>
                <a:cs typeface="Arial" panose="020B0604020202020204" pitchFamily="34" charset="0"/>
              </a:rPr>
              <a:t>This project  prepared EA maps for nearly 50 municipalities  and maps for all VDCs showing ward boundary. </a:t>
            </a:r>
          </a:p>
          <a:p>
            <a:pPr eaLnBrk="1" hangingPunct="1">
              <a:lnSpc>
                <a:spcPct val="120000"/>
              </a:lnSpc>
              <a:spcAft>
                <a:spcPts val="600"/>
              </a:spcAft>
            </a:pPr>
            <a:r>
              <a:rPr lang="en-US" altLang="en-US" sz="2400" dirty="0">
                <a:solidFill>
                  <a:srgbClr val="0000CC"/>
                </a:solidFill>
                <a:latin typeface="Arial" panose="020B0604020202020204" pitchFamily="34" charset="0"/>
                <a:cs typeface="Arial" panose="020B0604020202020204" pitchFamily="34" charset="0"/>
              </a:rPr>
              <a:t>Using GIS, Population Atlas 2014 was prepared based on  population census 2011 data.</a:t>
            </a:r>
          </a:p>
        </p:txBody>
      </p:sp>
    </p:spTree>
    <p:extLst>
      <p:ext uri="{BB962C8B-B14F-4D97-AF65-F5344CB8AC3E}">
        <p14:creationId xmlns:p14="http://schemas.microsoft.com/office/powerpoint/2010/main" val="1588188953"/>
      </p:ext>
    </p:extLst>
  </p:cSld>
  <p:clrMapOvr>
    <a:masterClrMapping/>
  </p:clrMapOvr>
  <p:transition spd="slow">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47800" y="274638"/>
            <a:ext cx="6096000" cy="715962"/>
          </a:xfrm>
          <a:noFill/>
        </p:spPr>
        <p:txBody>
          <a:bodyPr/>
          <a:lstStyle/>
          <a:p>
            <a:pPr eaLnBrk="1" hangingPunct="1"/>
            <a:r>
              <a:rPr lang="en-US" altLang="en-US" sz="3200" b="1"/>
              <a:t>Biratnagar WN 10</a:t>
            </a:r>
          </a:p>
        </p:txBody>
      </p:sp>
      <p:pic>
        <p:nvPicPr>
          <p:cNvPr id="16387"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295400" y="1600200"/>
            <a:ext cx="7239000" cy="4525963"/>
          </a:xfrm>
        </p:spPr>
      </p:pic>
    </p:spTree>
    <p:extLst>
      <p:ext uri="{BB962C8B-B14F-4D97-AF65-F5344CB8AC3E}">
        <p14:creationId xmlns:p14="http://schemas.microsoft.com/office/powerpoint/2010/main" val="1369100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248</TotalTime>
  <Words>848</Words>
  <Application>Microsoft Office PowerPoint</Application>
  <PresentationFormat>On-screen Show (4:3)</PresentationFormat>
  <Paragraphs>59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Franklin Gothic Book</vt:lpstr>
      <vt:lpstr>Perpetua</vt:lpstr>
      <vt:lpstr>Wingdings 2</vt:lpstr>
      <vt:lpstr>Equity</vt:lpstr>
      <vt:lpstr>Census Mapping in Nepal </vt:lpstr>
      <vt:lpstr>Introduction</vt:lpstr>
      <vt:lpstr>The Role of Maps in the Census</vt:lpstr>
      <vt:lpstr>The Role of Maps in the Census</vt:lpstr>
      <vt:lpstr>Development of Census Mapping in Nepal</vt:lpstr>
      <vt:lpstr>Population Census 1991</vt:lpstr>
      <vt:lpstr>Population Census 2001</vt:lpstr>
      <vt:lpstr>Population Census 2011</vt:lpstr>
      <vt:lpstr>Biratnagar WN 10</vt:lpstr>
      <vt:lpstr>Short comings and challenges in 2011 Census mapping </vt:lpstr>
      <vt:lpstr>Further plan to 2021 census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Census Mapping in Nepal</dc:title>
  <dc:creator>Mahesh Subedi</dc:creator>
  <cp:lastModifiedBy>Andrea De Luka</cp:lastModifiedBy>
  <cp:revision>15</cp:revision>
  <dcterms:created xsi:type="dcterms:W3CDTF">2018-05-05T04:23:56Z</dcterms:created>
  <dcterms:modified xsi:type="dcterms:W3CDTF">2018-05-22T19:20:36Z</dcterms:modified>
</cp:coreProperties>
</file>