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0"/>
  </p:notesMasterIdLst>
  <p:handoutMasterIdLst>
    <p:handoutMasterId r:id="rId21"/>
  </p:handoutMasterIdLst>
  <p:sldIdLst>
    <p:sldId id="260" r:id="rId2"/>
    <p:sldId id="304" r:id="rId3"/>
    <p:sldId id="310" r:id="rId4"/>
    <p:sldId id="309" r:id="rId5"/>
    <p:sldId id="312" r:id="rId6"/>
    <p:sldId id="314" r:id="rId7"/>
    <p:sldId id="313" r:id="rId8"/>
    <p:sldId id="315" r:id="rId9"/>
    <p:sldId id="316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238172-E1EF-4536-8097-EAD17E10657F}">
          <p14:sldIdLst>
            <p14:sldId id="260"/>
            <p14:sldId id="304"/>
            <p14:sldId id="310"/>
            <p14:sldId id="309"/>
            <p14:sldId id="312"/>
            <p14:sldId id="314"/>
            <p14:sldId id="313"/>
            <p14:sldId id="315"/>
            <p14:sldId id="316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B01A7-6D04-4E19-B4D5-75D1728542F5}" type="datetimeFigureOut">
              <a:rPr lang="en-US" smtClean="0"/>
              <a:pPr/>
              <a:t>22/05/2018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F644C-1A30-4613-A368-632823F11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8025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7435E-E0E7-4CA3-AA73-FF2FC48DC416}" type="datetimeFigureOut">
              <a:rPr lang="en-US" smtClean="0"/>
              <a:pPr/>
              <a:t>22/05/2018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B7CB2-713A-46D4-BEF2-5FBF45577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873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7CB2-713A-46D4-BEF2-5FBF4557799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89408" y="6488477"/>
            <a:ext cx="2743200" cy="32313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332BEBC0-4E13-4B88-AFD4-7D23EAB3469F}" type="datetime1">
              <a:rPr lang="en-US" smtClean="0"/>
              <a:pPr/>
              <a:t>22/05/2018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12709" y="6488477"/>
            <a:ext cx="4721858" cy="32787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2017 Population and Housing Census of Bhutan (2017 PHCB)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7611" y="6488477"/>
            <a:ext cx="2743200" cy="32313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8405AFA-F99F-4E4F-861B-566F67947C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7611" y="908956"/>
            <a:ext cx="11524997" cy="5451246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sz="2400" b="1">
                <a:latin typeface="Manion pro"/>
              </a:defRPr>
            </a:lvl1pPr>
            <a:lvl2pPr marL="914400" indent="-457200">
              <a:buFont typeface="Wingdings" panose="05000000000000000000" pitchFamily="2" charset="2"/>
              <a:buChar char="ü"/>
              <a:defRPr b="0">
                <a:latin typeface="Manion pro"/>
              </a:defRPr>
            </a:lvl2pPr>
            <a:lvl3pPr>
              <a:defRPr sz="1800" b="0" i="1" u="sng">
                <a:latin typeface="Manion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11526" y="0"/>
            <a:ext cx="8507770" cy="7806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711526" cy="7806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09279" y="-40944"/>
            <a:ext cx="1132764" cy="879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77421" y="-100980"/>
            <a:ext cx="1390422" cy="98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88947" y="177867"/>
            <a:ext cx="7220332" cy="5165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  <a:latin typeface="Manion pro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HOUSEHOLD MEMBER LIST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145119" y="177866"/>
            <a:ext cx="2388985" cy="5016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bg1"/>
                </a:solidFill>
                <a:latin typeface="Manion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</a:rPr>
              <a:t>PHCB-2B</a:t>
            </a:r>
          </a:p>
          <a:p>
            <a:pPr lvl="0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5738" y="6492872"/>
            <a:ext cx="12216834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13DE0-FDE7-4C2E-86AE-AF72402C99D6}" type="datetime1">
              <a:rPr lang="en-US" smtClean="0"/>
              <a:pPr/>
              <a:t>22/05/2018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2017 Population and Housing Census of Bhutan (2017 PHCB)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405AFA-F99F-4E4F-861B-566F67947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CC58EA-7866-419C-B908-89958EECE23A}" type="datetime1">
              <a:rPr lang="en-US" smtClean="0"/>
              <a:pPr/>
              <a:t>22/05/2018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2017 Population and Housing Census of Bhutan (2017 PHCB)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405AFA-F99F-4E4F-861B-566F67947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4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90BBA-5A36-4586-9659-9D34ECD47AC3}" type="datetime1">
              <a:rPr lang="en-US" smtClean="0"/>
              <a:pPr/>
              <a:t>22/05/2018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2017 Population and Housing Census of Bhutan (2017 PHCB)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405AFA-F99F-4E4F-861B-566F67947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AA5E91-B85C-49F9-AD59-5D140D14312D}" type="datetime1">
              <a:rPr lang="en-US" smtClean="0"/>
              <a:pPr/>
              <a:t>22/05/2018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2017 Population and Housing Census of Bhutan (2017 PHCB)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405AFA-F99F-4E4F-861B-566F67947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FD6B4-0783-4A86-9A21-EAF04023B904}" type="datetime1">
              <a:rPr lang="en-US" smtClean="0"/>
              <a:pPr/>
              <a:t>22/05/2018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2017 Population and Housing Census of Bhutan (2017 PHCB)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405AFA-F99F-4E4F-861B-566F67947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87A203-4037-4D63-ADB4-549684C04623}" type="datetime1">
              <a:rPr lang="en-US" smtClean="0"/>
              <a:pPr/>
              <a:t>22/05/2018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2017 Population and Housing Census of Bhutan (2017 PHCB)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405AFA-F99F-4E4F-861B-566F67947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47A827-7A59-4DDD-8E2E-65A72F3FDAC9}" type="datetime1">
              <a:rPr lang="en-US" smtClean="0"/>
              <a:pPr/>
              <a:t>22/05/2018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2017 Population and Housing Census of Bhutan (2017 PHCB)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405AFA-F99F-4E4F-861B-566F67947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89408" y="6488477"/>
            <a:ext cx="2743200" cy="32313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332BEBC0-4E13-4B88-AFD4-7D23EAB3469F}" type="datetime1">
              <a:rPr lang="en-US" smtClean="0"/>
              <a:pPr/>
              <a:t>22/05/2018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12709" y="6488477"/>
            <a:ext cx="4721858" cy="32787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2017 Population and Housing Census of Bhutan (2017 PHCB)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7611" y="6488477"/>
            <a:ext cx="2743200" cy="32313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8405AFA-F99F-4E4F-861B-566F67947C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7611" y="908956"/>
            <a:ext cx="11524997" cy="5451246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sz="2400" b="1">
                <a:latin typeface="Manion pro"/>
              </a:defRPr>
            </a:lvl1pPr>
            <a:lvl2pPr marL="914400" indent="-457200">
              <a:buFont typeface="Wingdings" panose="05000000000000000000" pitchFamily="2" charset="2"/>
              <a:buChar char="ü"/>
              <a:defRPr b="0">
                <a:latin typeface="Manion pro"/>
              </a:defRPr>
            </a:lvl2pPr>
            <a:lvl3pPr>
              <a:defRPr sz="1800" b="0" i="1" u="sng">
                <a:latin typeface="Manion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11526" y="0"/>
            <a:ext cx="8507770" cy="7806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711526" cy="7806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09279" y="-40944"/>
            <a:ext cx="1132764" cy="879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77421" y="-100980"/>
            <a:ext cx="1390422" cy="98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88947" y="177867"/>
            <a:ext cx="7220332" cy="5165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  <a:latin typeface="Manion pro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HOUSEHOLD MEMBER LIST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145119" y="177866"/>
            <a:ext cx="2388985" cy="5016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bg1"/>
                </a:solidFill>
                <a:latin typeface="Manion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</a:rPr>
              <a:t>PHCB-2B</a:t>
            </a:r>
          </a:p>
          <a:p>
            <a:pPr lvl="0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5738" y="6492872"/>
            <a:ext cx="12216834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89408" y="6488477"/>
            <a:ext cx="2743200" cy="32313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332BEBC0-4E13-4B88-AFD4-7D23EAB3469F}" type="datetime1">
              <a:rPr lang="en-US" smtClean="0"/>
              <a:pPr/>
              <a:t>22/05/2018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12709" y="6488477"/>
            <a:ext cx="4721858" cy="32787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2017 Population and Housing Census of Bhutan (2017 PHCB)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7611" y="6488477"/>
            <a:ext cx="2743200" cy="32313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8405AFA-F99F-4E4F-861B-566F67947C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7611" y="908956"/>
            <a:ext cx="11524997" cy="5451246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sz="2400" b="1">
                <a:latin typeface="Manion pro"/>
              </a:defRPr>
            </a:lvl1pPr>
            <a:lvl2pPr marL="914400" indent="-457200">
              <a:buFont typeface="Wingdings" panose="05000000000000000000" pitchFamily="2" charset="2"/>
              <a:buChar char="ü"/>
              <a:defRPr b="0">
                <a:latin typeface="Manion pro"/>
              </a:defRPr>
            </a:lvl2pPr>
            <a:lvl3pPr>
              <a:defRPr sz="1800" b="0" i="1" u="sng">
                <a:latin typeface="Manion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11526" y="0"/>
            <a:ext cx="8507770" cy="7806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711526" cy="7806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09279" y="-40944"/>
            <a:ext cx="1132764" cy="879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77421" y="-100980"/>
            <a:ext cx="1390422" cy="98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88947" y="177867"/>
            <a:ext cx="7220332" cy="5165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  <a:latin typeface="Manion pro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INDIVIDUAL MEMBER DETAILS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145119" y="177866"/>
            <a:ext cx="2388985" cy="5016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bg1"/>
                </a:solidFill>
                <a:latin typeface="Manion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</a:rPr>
              <a:t>PHCB-2C</a:t>
            </a:r>
          </a:p>
          <a:p>
            <a:pPr lvl="0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5738" y="6492872"/>
            <a:ext cx="12216834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9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89408" y="6488477"/>
            <a:ext cx="2743200" cy="32313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332BEBC0-4E13-4B88-AFD4-7D23EAB3469F}" type="datetime1">
              <a:rPr lang="en-US" smtClean="0"/>
              <a:pPr/>
              <a:t>22/05/2018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12709" y="6488477"/>
            <a:ext cx="4721858" cy="32787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2017 Population and Housing Census of Bhutan (2017 PHCB)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7611" y="6488477"/>
            <a:ext cx="2743200" cy="32313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8405AFA-F99F-4E4F-861B-566F67947C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7611" y="908956"/>
            <a:ext cx="11524997" cy="5451246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sz="2400" b="1">
                <a:latin typeface="Manion pro"/>
              </a:defRPr>
            </a:lvl1pPr>
            <a:lvl2pPr marL="914400" indent="-457200">
              <a:buFont typeface="Wingdings" panose="05000000000000000000" pitchFamily="2" charset="2"/>
              <a:buChar char="ü"/>
              <a:defRPr b="0">
                <a:latin typeface="Manion pro"/>
              </a:defRPr>
            </a:lvl2pPr>
            <a:lvl3pPr>
              <a:defRPr sz="1800" b="0" i="1" u="sng">
                <a:latin typeface="Manion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11526" y="0"/>
            <a:ext cx="8507770" cy="7806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711526" cy="7806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09279" y="-40944"/>
            <a:ext cx="1132764" cy="879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77421" y="-100980"/>
            <a:ext cx="1390422" cy="98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88946" y="177867"/>
            <a:ext cx="7561525" cy="5165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  <a:latin typeface="Manion pro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EDUCATION AND EMPLOYMENT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145119" y="177866"/>
            <a:ext cx="2388985" cy="5016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bg1"/>
                </a:solidFill>
                <a:latin typeface="Manion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</a:rPr>
              <a:t>PHCB-2C</a:t>
            </a:r>
          </a:p>
          <a:p>
            <a:pPr lvl="0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5738" y="6492872"/>
            <a:ext cx="12216834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7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89408" y="6488477"/>
            <a:ext cx="2743200" cy="32313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332BEBC0-4E13-4B88-AFD4-7D23EAB3469F}" type="datetime1">
              <a:rPr lang="en-US" smtClean="0"/>
              <a:pPr/>
              <a:t>22/05/2018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12709" y="6488477"/>
            <a:ext cx="4721858" cy="32787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2017 Population and Housing Census of Bhutan (2017 PHCB)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7611" y="6488477"/>
            <a:ext cx="2743200" cy="32313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8405AFA-F99F-4E4F-861B-566F67947C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7611" y="908956"/>
            <a:ext cx="11524997" cy="5451246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sz="2400" b="1">
                <a:latin typeface="Manion pro"/>
              </a:defRPr>
            </a:lvl1pPr>
            <a:lvl2pPr marL="914400" indent="-457200">
              <a:buFont typeface="Wingdings" panose="05000000000000000000" pitchFamily="2" charset="2"/>
              <a:buChar char="ü"/>
              <a:defRPr b="0">
                <a:latin typeface="Manion pro"/>
              </a:defRPr>
            </a:lvl2pPr>
            <a:lvl3pPr>
              <a:defRPr sz="1800" b="0" i="1" u="sng">
                <a:latin typeface="Manion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11526" y="0"/>
            <a:ext cx="8507770" cy="7806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711526" cy="7806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09279" y="-40944"/>
            <a:ext cx="1132764" cy="879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77421" y="-100980"/>
            <a:ext cx="1390422" cy="98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9762" y="191515"/>
            <a:ext cx="7943662" cy="5165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  <a:latin typeface="Manion pro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FERTILITY OF WOMEN AGE 15-49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145119" y="177866"/>
            <a:ext cx="2388985" cy="5016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bg1"/>
                </a:solidFill>
                <a:latin typeface="Manion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</a:rPr>
              <a:t>PHCB-2C</a:t>
            </a:r>
          </a:p>
          <a:p>
            <a:pPr lvl="0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5738" y="6492872"/>
            <a:ext cx="12216834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89408" y="6488477"/>
            <a:ext cx="2743200" cy="32313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332BEBC0-4E13-4B88-AFD4-7D23EAB3469F}" type="datetime1">
              <a:rPr lang="en-US" smtClean="0"/>
              <a:pPr/>
              <a:t>22/05/2018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12709" y="6488477"/>
            <a:ext cx="4721858" cy="32787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2017 Population and Housing Census of Bhutan (2017 PHCB)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7611" y="6488477"/>
            <a:ext cx="2743200" cy="32313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8405AFA-F99F-4E4F-861B-566F67947C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7611" y="908956"/>
            <a:ext cx="11524997" cy="5451246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sz="2400" b="1">
                <a:latin typeface="Manion pro"/>
              </a:defRPr>
            </a:lvl1pPr>
            <a:lvl2pPr marL="914400" indent="-457200">
              <a:buFont typeface="Wingdings" panose="05000000000000000000" pitchFamily="2" charset="2"/>
              <a:buChar char="ü"/>
              <a:defRPr b="0">
                <a:latin typeface="Manion pro"/>
              </a:defRPr>
            </a:lvl2pPr>
            <a:lvl3pPr>
              <a:defRPr sz="1800" b="0" i="1" u="sng">
                <a:latin typeface="Manion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11526" y="0"/>
            <a:ext cx="8507770" cy="7806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711526" cy="7806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09279" y="-40944"/>
            <a:ext cx="1132764" cy="879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77421" y="-100980"/>
            <a:ext cx="1390422" cy="98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9762" y="191515"/>
            <a:ext cx="7943662" cy="5165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baseline="0">
                <a:solidFill>
                  <a:schemeClr val="bg1"/>
                </a:solidFill>
                <a:latin typeface="Manion pro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HOUSING CONDITIONS etc.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145119" y="177866"/>
            <a:ext cx="2388985" cy="5016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bg1"/>
                </a:solidFill>
                <a:latin typeface="Manion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</a:rPr>
              <a:t>PHCB-2D</a:t>
            </a:r>
          </a:p>
          <a:p>
            <a:pPr lvl="0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5738" y="6492872"/>
            <a:ext cx="12216834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1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89408" y="6488477"/>
            <a:ext cx="2743200" cy="32313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332BEBC0-4E13-4B88-AFD4-7D23EAB3469F}" type="datetime1">
              <a:rPr lang="en-US" smtClean="0"/>
              <a:pPr/>
              <a:t>22/05/2018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12709" y="6488477"/>
            <a:ext cx="4721858" cy="32787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2017 Population and Housing Census of Bhutan (2017 PHCB)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7611" y="6488477"/>
            <a:ext cx="2743200" cy="32313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8405AFA-F99F-4E4F-861B-566F67947C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7611" y="908956"/>
            <a:ext cx="11524997" cy="5451246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sz="2400" b="1">
                <a:latin typeface="Manion pro"/>
              </a:defRPr>
            </a:lvl1pPr>
            <a:lvl2pPr marL="914400" indent="-457200">
              <a:buFont typeface="Wingdings" panose="05000000000000000000" pitchFamily="2" charset="2"/>
              <a:buChar char="ü"/>
              <a:defRPr b="0">
                <a:latin typeface="Manion pro"/>
              </a:defRPr>
            </a:lvl2pPr>
            <a:lvl3pPr>
              <a:defRPr sz="1800" b="0" i="1" u="sng">
                <a:latin typeface="Manion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11526" y="0"/>
            <a:ext cx="8507770" cy="7806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711526" cy="7806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09279" y="-40944"/>
            <a:ext cx="1132764" cy="879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77421" y="-100980"/>
            <a:ext cx="1390422" cy="98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9762" y="191515"/>
            <a:ext cx="7943662" cy="5165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baseline="0">
                <a:solidFill>
                  <a:schemeClr val="bg1"/>
                </a:solidFill>
                <a:latin typeface="Manion pro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DECEASED IN PAST 12 MONTHS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145119" y="177866"/>
            <a:ext cx="2388985" cy="5016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bg1"/>
                </a:solidFill>
                <a:latin typeface="Manion pr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</a:rPr>
              <a:t>PHCB-2D</a:t>
            </a:r>
          </a:p>
          <a:p>
            <a:pPr lvl="0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5738" y="6492872"/>
            <a:ext cx="12216834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072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BD65E-8618-4F77-90FC-CF34ECDA57C4}" type="datetime1">
              <a:rPr lang="en-US" smtClean="0"/>
              <a:pPr/>
              <a:t>22/05/2018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2017 Population and Housing Census of Bhutan (2017 PHCB)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405AFA-F99F-4E4F-861B-566F67947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9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197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80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557" y="361070"/>
            <a:ext cx="10515600" cy="548554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ion pro"/>
              </a:rPr>
              <a:t>Population </a:t>
            </a:r>
            <a:b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ion pro"/>
              </a:rPr>
            </a:b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ion pro"/>
              </a:rPr>
              <a:t>and </a:t>
            </a:r>
            <a:b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ion pro"/>
              </a:rPr>
            </a:b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ion pro"/>
              </a:rPr>
              <a:t>Housing Topics</a:t>
            </a:r>
            <a:b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ion pro"/>
              </a:rPr>
            </a:br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ion pro"/>
              </a:rPr>
              <a:t> (Bhutan)</a:t>
            </a:r>
            <a:b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ion pro"/>
              </a:rPr>
            </a:b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ion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964" y="187893"/>
            <a:ext cx="2332877" cy="1648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2873" y="58437"/>
            <a:ext cx="2230582" cy="190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2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0396" y="177867"/>
            <a:ext cx="7541053" cy="516534"/>
          </a:xfrm>
        </p:spPr>
        <p:txBody>
          <a:bodyPr/>
          <a:lstStyle/>
          <a:p>
            <a:r>
              <a:rPr lang="en-US" dirty="0"/>
              <a:t>2017 PHCB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4715" y="1051000"/>
            <a:ext cx="72343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/>
              <a:t>Fertility </a:t>
            </a:r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74754" name="AutoShape 2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6" name="AutoShape 4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8" name="AutoShape 6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0" name="AutoShape 8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6741" y="1502688"/>
            <a:ext cx="566143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Ever Delivered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Age at First Birth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Children Ever Born By Sex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Children Dead and Living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Delivery in the past 12 Months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2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0396" y="177867"/>
            <a:ext cx="7541053" cy="516534"/>
          </a:xfrm>
        </p:spPr>
        <p:txBody>
          <a:bodyPr/>
          <a:lstStyle/>
          <a:p>
            <a:r>
              <a:rPr lang="en-US" dirty="0"/>
              <a:t>2017 PHCB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4715" y="1051000"/>
            <a:ext cx="72343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/>
              <a:t>Housing Condition and Facilities   </a:t>
            </a:r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74754" name="AutoShape 2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6" name="AutoShape 4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8" name="AutoShape 6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0" name="AutoShape 8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6741" y="1502690"/>
            <a:ext cx="5661433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Approach Road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Wall Material/Roof Material/</a:t>
            </a:r>
            <a:r>
              <a:rPr lang="en-US" dirty="0"/>
              <a:t>Floor Material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House Occupancy Status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Number Of Rooms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Lighting/Cooking Fuel/Toilet Facility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Drinking Water Source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Drinking Water Reliability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Visit To Health Facility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Communication Media Facilities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Ownership/ Asset- Household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Food Sufficiency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Access To Drinking Water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2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0396" y="177867"/>
            <a:ext cx="7541053" cy="516534"/>
          </a:xfrm>
        </p:spPr>
        <p:txBody>
          <a:bodyPr/>
          <a:lstStyle/>
          <a:p>
            <a:r>
              <a:rPr lang="en-US" dirty="0"/>
              <a:t>2017 PHCB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4715" y="1051000"/>
            <a:ext cx="72343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/>
              <a:t>Mortality </a:t>
            </a:r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74754" name="AutoShape 2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6" name="AutoShape 4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8" name="AutoShape 6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0" name="AutoShape 8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6741" y="1502688"/>
            <a:ext cx="56614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56741" y="1502688"/>
            <a:ext cx="5661433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Death In The Past 12 Months In The Household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Sex Of Deceased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Age At Death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Causes Of Death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For Women 15-49 Years Who Died</a:t>
            </a:r>
          </a:p>
          <a:p>
            <a:pPr lvl="2"/>
            <a:r>
              <a:rPr lang="en-US" dirty="0"/>
              <a:t>Pregnant</a:t>
            </a:r>
          </a:p>
          <a:p>
            <a:pPr lvl="2"/>
            <a:r>
              <a:rPr lang="en-US" dirty="0"/>
              <a:t>Giving Birth </a:t>
            </a:r>
          </a:p>
          <a:p>
            <a:pPr lvl="2"/>
            <a:r>
              <a:rPr lang="en-US" dirty="0"/>
              <a:t>Within 6 Weeks Of The End Of A Pregnancy Or Child Birth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2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0396" y="177867"/>
            <a:ext cx="7541053" cy="516534"/>
          </a:xfrm>
        </p:spPr>
        <p:txBody>
          <a:bodyPr/>
          <a:lstStyle/>
          <a:p>
            <a:r>
              <a:rPr lang="en-US" dirty="0"/>
              <a:t>2017 PHCB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4715" y="1051000"/>
            <a:ext cx="72343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/>
              <a:t>Disability </a:t>
            </a:r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74754" name="AutoShape 2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6" name="AutoShape 4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8" name="AutoShape 6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0" name="AutoShape 8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6741" y="1502688"/>
            <a:ext cx="56614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56741" y="1502688"/>
            <a:ext cx="57078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hangingPunct="0">
              <a:buFont typeface="Wingdings" pitchFamily="2" charset="2"/>
              <a:buChar char="Ø"/>
            </a:pPr>
            <a:r>
              <a:rPr lang="en-GB" dirty="0"/>
              <a:t>The information on disability for the census is based on the Washington Group (WG) short set of questions on disability. </a:t>
            </a:r>
          </a:p>
          <a:p>
            <a:pPr lvl="1" hangingPunct="0">
              <a:buFont typeface="Wingdings" pitchFamily="2" charset="2"/>
              <a:buChar char="Ø"/>
            </a:pPr>
            <a:endParaRPr lang="en-GB" dirty="0"/>
          </a:p>
          <a:p>
            <a:pPr lvl="1" hangingPunct="0">
              <a:buFont typeface="Wingdings" pitchFamily="2" charset="2"/>
              <a:buChar char="Ø"/>
            </a:pPr>
            <a:r>
              <a:rPr lang="en-GB" dirty="0"/>
              <a:t>Difficulty performing basic universal activities walking, seeing, hearing, cognition, self-care and communication</a:t>
            </a:r>
          </a:p>
          <a:p>
            <a:pPr lvl="1" hangingPunct="0">
              <a:buFont typeface="Wingdings" pitchFamily="2" charset="2"/>
              <a:buChar char="Ø"/>
            </a:pPr>
            <a:endParaRPr lang="en-GB" dirty="0"/>
          </a:p>
          <a:p>
            <a:pPr lvl="1" hangingPunct="0">
              <a:buFont typeface="Wingdings" pitchFamily="2" charset="2"/>
              <a:buChar char="Ø"/>
            </a:pPr>
            <a:r>
              <a:rPr lang="en-GB" dirty="0"/>
              <a:t>Cause of Disability </a:t>
            </a:r>
          </a:p>
          <a:p>
            <a:pPr lvl="1" hangingPunct="0"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2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0396" y="177867"/>
            <a:ext cx="7541053" cy="516534"/>
          </a:xfrm>
        </p:spPr>
        <p:txBody>
          <a:bodyPr/>
          <a:lstStyle/>
          <a:p>
            <a:r>
              <a:rPr lang="en-US" dirty="0"/>
              <a:t>2017 PHCB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4715" y="1051000"/>
            <a:ext cx="11122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/>
              <a:t>Land, poultry, livestock and fruit tree ownership</a:t>
            </a:r>
          </a:p>
        </p:txBody>
      </p:sp>
      <p:sp>
        <p:nvSpPr>
          <p:cNvPr id="74754" name="AutoShape 2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6" name="AutoShape 4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8" name="AutoShape 6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0" name="AutoShape 8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6741" y="1502688"/>
            <a:ext cx="56614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56741" y="1647067"/>
            <a:ext cx="10806947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Land ownership of the household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Type of land owned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Uncultivated and Fallow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Reason for leaving the land fallow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Fruit Tree ownership of the household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Livestock Ownership of the household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endParaRPr lang="en-GB" dirty="0"/>
          </a:p>
          <a:p>
            <a:pPr lvl="1" hangingPunct="0">
              <a:buFont typeface="Wingdings" pitchFamily="2" charset="2"/>
              <a:buChar char="Ø"/>
            </a:pPr>
            <a:endParaRPr lang="en-GB" dirty="0"/>
          </a:p>
          <a:p>
            <a:pPr lvl="1" hangingPunct="0">
              <a:buFont typeface="Wingdings" pitchFamily="2" charset="2"/>
              <a:buChar char="Ø"/>
            </a:pPr>
            <a:endParaRPr lang="en-GB" dirty="0"/>
          </a:p>
          <a:p>
            <a:pPr lvl="1" hangingPunct="0"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2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0396" y="177867"/>
            <a:ext cx="7541053" cy="516534"/>
          </a:xfrm>
        </p:spPr>
        <p:txBody>
          <a:bodyPr/>
          <a:lstStyle/>
          <a:p>
            <a:r>
              <a:rPr lang="en-US" dirty="0"/>
              <a:t>2017 PHCB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4715" y="1051000"/>
            <a:ext cx="11122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/>
              <a:t>Income &amp; Debt </a:t>
            </a:r>
          </a:p>
        </p:txBody>
      </p:sp>
      <p:sp>
        <p:nvSpPr>
          <p:cNvPr id="74754" name="AutoShape 2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6" name="AutoShape 4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8" name="AutoShape 6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0" name="AutoShape 8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6741" y="1502688"/>
            <a:ext cx="56614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56741" y="1647067"/>
            <a:ext cx="1080694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Loan availed by Household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Household income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endParaRPr lang="en-GB" dirty="0"/>
          </a:p>
          <a:p>
            <a:pPr lvl="1" hangingPunct="0"/>
            <a:endParaRPr lang="en-GB" dirty="0"/>
          </a:p>
          <a:p>
            <a:pPr lvl="1" hangingPunct="0">
              <a:buFont typeface="Wingdings" pitchFamily="2" charset="2"/>
              <a:buChar char="Ø"/>
            </a:pPr>
            <a:endParaRPr lang="en-GB" dirty="0"/>
          </a:p>
          <a:p>
            <a:pPr lvl="1" hangingPunct="0"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2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0396" y="177867"/>
            <a:ext cx="7541053" cy="516534"/>
          </a:xfrm>
        </p:spPr>
        <p:txBody>
          <a:bodyPr/>
          <a:lstStyle/>
          <a:p>
            <a:r>
              <a:rPr lang="en-US" dirty="0"/>
              <a:t>2017 PHCB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4715" y="1051000"/>
            <a:ext cx="11122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/>
              <a:t>Psychological Wellbeing</a:t>
            </a:r>
          </a:p>
        </p:txBody>
      </p:sp>
      <p:sp>
        <p:nvSpPr>
          <p:cNvPr id="74754" name="AutoShape 2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6" name="AutoShape 4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8" name="AutoShape 6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0" name="AutoShape 8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6741" y="1502688"/>
            <a:ext cx="56614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56741" y="1647067"/>
            <a:ext cx="1080694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Happiness rated at a scale of 1-10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Source of Happiness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Physical Health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Mental Health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Enmity in the community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Rating on Positive and negative moods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Social Isolation 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endParaRPr lang="en-GB" dirty="0"/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endParaRPr lang="en-GB" dirty="0"/>
          </a:p>
          <a:p>
            <a:pPr lvl="1" hangingPunct="0">
              <a:buFont typeface="Wingdings" pitchFamily="2" charset="2"/>
              <a:buChar char="Ø"/>
            </a:pPr>
            <a:endParaRPr lang="en-GB" dirty="0"/>
          </a:p>
          <a:p>
            <a:pPr lvl="1" hangingPunct="0">
              <a:buFont typeface="Wingdings" pitchFamily="2" charset="2"/>
              <a:buChar char="Ø"/>
            </a:pPr>
            <a:endParaRPr lang="en-GB" dirty="0"/>
          </a:p>
          <a:p>
            <a:pPr lvl="1" hangingPunct="0"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2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0396" y="177867"/>
            <a:ext cx="7541053" cy="516534"/>
          </a:xfrm>
        </p:spPr>
        <p:txBody>
          <a:bodyPr/>
          <a:lstStyle/>
          <a:p>
            <a:r>
              <a:rPr lang="en-US" dirty="0"/>
              <a:t>2017 PHCB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4715" y="1051000"/>
            <a:ext cx="11122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/>
              <a:t>Challenges </a:t>
            </a:r>
          </a:p>
        </p:txBody>
      </p:sp>
      <p:sp>
        <p:nvSpPr>
          <p:cNvPr id="74754" name="AutoShape 2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6" name="AutoShape 4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8" name="AutoShape 6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0" name="AutoShape 8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6741" y="1502688"/>
            <a:ext cx="56614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56741" y="1647067"/>
            <a:ext cx="108069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Providing quality training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Confusion with some of the definition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Respondent not aware of income and debt details of the other members</a:t>
            </a:r>
          </a:p>
          <a:p>
            <a:pPr lvl="1" hangingPunct="0">
              <a:lnSpc>
                <a:spcPct val="150000"/>
              </a:lnSpc>
            </a:pPr>
            <a:r>
              <a:rPr lang="en-GB" dirty="0"/>
              <a:t>    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endParaRPr lang="en-GB" dirty="0"/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endParaRPr lang="en-GB" dirty="0"/>
          </a:p>
          <a:p>
            <a:pPr lvl="1" hangingPunct="0">
              <a:buFont typeface="Wingdings" pitchFamily="2" charset="2"/>
              <a:buChar char="Ø"/>
            </a:pPr>
            <a:endParaRPr lang="en-GB" dirty="0"/>
          </a:p>
          <a:p>
            <a:pPr lvl="1" hangingPunct="0">
              <a:buFont typeface="Wingdings" pitchFamily="2" charset="2"/>
              <a:buChar char="Ø"/>
            </a:pPr>
            <a:endParaRPr lang="en-GB" dirty="0"/>
          </a:p>
          <a:p>
            <a:pPr lvl="1" hangingPunct="0"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2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0396" y="177867"/>
            <a:ext cx="7541053" cy="516534"/>
          </a:xfrm>
        </p:spPr>
        <p:txBody>
          <a:bodyPr/>
          <a:lstStyle/>
          <a:p>
            <a:r>
              <a:rPr lang="en-US" dirty="0"/>
              <a:t>2017 PHCB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9830" y="1532264"/>
            <a:ext cx="2527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/>
              <a:t>Thank you</a:t>
            </a:r>
          </a:p>
        </p:txBody>
      </p:sp>
      <p:sp>
        <p:nvSpPr>
          <p:cNvPr id="74754" name="AutoShape 2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6" name="AutoShape 4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8" name="AutoShape 6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0" name="AutoShape 8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6741" y="1502688"/>
            <a:ext cx="56614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  <p:pic>
        <p:nvPicPr>
          <p:cNvPr id="77826" name="Picture 2" descr="Image result for Taktsang  site:www.bhutan.trav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391180"/>
            <a:ext cx="10766626" cy="3768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72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0396" y="177867"/>
            <a:ext cx="7541053" cy="516534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964" y="1122061"/>
            <a:ext cx="11199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dirty="0"/>
              <a:t>The first census conducted from 1744-1763</a:t>
            </a:r>
          </a:p>
          <a:p>
            <a:pPr algn="just">
              <a:buFont typeface="Wingdings" pitchFamily="2" charset="2"/>
              <a:buChar char="Ø"/>
            </a:pPr>
            <a:endParaRPr lang="en-GB" dirty="0"/>
          </a:p>
          <a:p>
            <a:pPr algn="just">
              <a:buFont typeface="Wingdings" pitchFamily="2" charset="2"/>
              <a:buChar char="Ø"/>
            </a:pPr>
            <a:r>
              <a:rPr lang="en-GB" dirty="0"/>
              <a:t>Equivalent to the civil registration in Bhutan, was </a:t>
            </a:r>
          </a:p>
          <a:p>
            <a:pPr algn="just">
              <a:buFont typeface="Wingdings" pitchFamily="2" charset="2"/>
              <a:buChar char="Ø"/>
            </a:pPr>
            <a:endParaRPr lang="en-GB" dirty="0"/>
          </a:p>
          <a:p>
            <a:pPr algn="just">
              <a:buFont typeface="Wingdings" pitchFamily="2" charset="2"/>
              <a:buChar char="Ø"/>
            </a:pPr>
            <a:r>
              <a:rPr lang="en-GB" dirty="0"/>
              <a:t>Was conducted annually for the </a:t>
            </a:r>
          </a:p>
          <a:p>
            <a:pPr lvl="2" algn="just">
              <a:buFont typeface="Arial" pitchFamily="34" charset="0"/>
              <a:buChar char="•"/>
            </a:pPr>
            <a:r>
              <a:rPr lang="en-GB" dirty="0"/>
              <a:t>	Headcount of citizens </a:t>
            </a:r>
          </a:p>
          <a:p>
            <a:pPr lvl="2" algn="just">
              <a:buFont typeface="Arial" pitchFamily="34" charset="0"/>
              <a:buChar char="•"/>
            </a:pPr>
            <a:r>
              <a:rPr lang="en-GB" dirty="0"/>
              <a:t>	Basis for taxation and </a:t>
            </a:r>
          </a:p>
          <a:p>
            <a:pPr lvl="2" algn="just">
              <a:buFont typeface="Arial" pitchFamily="34" charset="0"/>
              <a:buChar char="•"/>
            </a:pPr>
            <a:r>
              <a:rPr lang="en-GB" dirty="0"/>
              <a:t>	Mobilization of labour force for the government.</a:t>
            </a:r>
            <a:endParaRPr lang="en-US" dirty="0"/>
          </a:p>
        </p:txBody>
      </p:sp>
      <p:sp>
        <p:nvSpPr>
          <p:cNvPr id="1030" name="AutoShape 6" descr="Image result for trongsa dz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trongsa dz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79" y="3726982"/>
            <a:ext cx="4166168" cy="2696647"/>
          </a:xfrm>
          <a:prstGeom prst="rect">
            <a:avLst/>
          </a:prstGeom>
          <a:noFill/>
        </p:spPr>
      </p:pic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2257" y="3715353"/>
            <a:ext cx="3328703" cy="2671010"/>
          </a:xfrm>
          <a:prstGeom prst="rect">
            <a:avLst/>
          </a:prstGeom>
          <a:noFill/>
        </p:spPr>
      </p:pic>
      <p:pic>
        <p:nvPicPr>
          <p:cNvPr id="1040" name="Picture 16" descr="Image result for Trongsa Dzong  site:www.bhutan.trav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5557" y="3715351"/>
            <a:ext cx="3645062" cy="2637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72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0396" y="177867"/>
            <a:ext cx="7541053" cy="516534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7678" y="1076795"/>
            <a:ext cx="11181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GB" dirty="0"/>
              <a:t>Ministry of Home and Culture Affairs (</a:t>
            </a:r>
            <a:r>
              <a:rPr lang="en-GB" dirty="0" err="1"/>
              <a:t>MoHCA</a:t>
            </a:r>
            <a:r>
              <a:rPr lang="en-GB" dirty="0"/>
              <a:t>) carried out annual civil registration starting early 1990s</a:t>
            </a:r>
          </a:p>
          <a:p>
            <a:pPr lvl="1">
              <a:buFont typeface="Wingdings" pitchFamily="2" charset="2"/>
              <a:buChar char="Ø"/>
            </a:pPr>
            <a:endParaRPr lang="en-GB" dirty="0"/>
          </a:p>
          <a:p>
            <a:pPr lvl="1">
              <a:buFont typeface="Wingdings" pitchFamily="2" charset="2"/>
              <a:buChar char="Ø"/>
            </a:pPr>
            <a:r>
              <a:rPr lang="en-GB" dirty="0"/>
              <a:t>Counted the vital events</a:t>
            </a:r>
          </a:p>
          <a:p>
            <a:pPr lvl="1">
              <a:buFont typeface="Wingdings" pitchFamily="2" charset="2"/>
              <a:buChar char="Ø"/>
            </a:pPr>
            <a:endParaRPr lang="en-GB" dirty="0"/>
          </a:p>
          <a:p>
            <a:pPr lvl="1">
              <a:buFont typeface="Wingdings" pitchFamily="2" charset="2"/>
              <a:buChar char="Ø"/>
            </a:pPr>
            <a:r>
              <a:rPr lang="en-GB" dirty="0"/>
              <a:t>In 2005, the first ever-United Nations Standard Population and Housing Census of Bhutan (PHCB) was conducted </a:t>
            </a:r>
            <a:r>
              <a:rPr lang="en-US" dirty="0"/>
              <a:t>( May 30</a:t>
            </a:r>
            <a:r>
              <a:rPr lang="en-US" baseline="30000" dirty="0"/>
              <a:t>th</a:t>
            </a:r>
            <a:r>
              <a:rPr lang="en-US" dirty="0"/>
              <a:t> – 31</a:t>
            </a:r>
            <a:r>
              <a:rPr lang="en-US" baseline="30000" dirty="0"/>
              <a:t>st</a:t>
            </a:r>
            <a:r>
              <a:rPr lang="en-US" dirty="0"/>
              <a:t> )</a:t>
            </a:r>
          </a:p>
        </p:txBody>
      </p:sp>
      <p:pic>
        <p:nvPicPr>
          <p:cNvPr id="72705" name="Picture 1" descr="I:\_office\_PHCB 2016\PHCB 2016 v1\PHCB 2005 files\PHCB Photos\PHCB Photos\DESIGN 3_revised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389" y="2922647"/>
            <a:ext cx="2469682" cy="3492591"/>
          </a:xfrm>
          <a:prstGeom prst="rect">
            <a:avLst/>
          </a:prstGeom>
          <a:noFill/>
        </p:spPr>
      </p:pic>
      <p:pic>
        <p:nvPicPr>
          <p:cNvPr id="72706" name="Picture 2" descr="I:\_office\_PHCB 2016\PHCB 2016 v1\PHCB 2005 files\PHCB Photos\PHCB Photos\DESIGN 6_revised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0949" y="3070459"/>
            <a:ext cx="4525963" cy="3200400"/>
          </a:xfrm>
          <a:prstGeom prst="rect">
            <a:avLst/>
          </a:prstGeom>
          <a:noFill/>
        </p:spPr>
      </p:pic>
      <p:pic>
        <p:nvPicPr>
          <p:cNvPr id="72707" name="Picture 3" descr="I:\_office\_PHCB 2016\PHCB 2016 v1\PHCB 2005 files\PHCB Photos\PHCB Photos\DESIGN 1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8362" y="3031958"/>
            <a:ext cx="2412805" cy="3412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72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0396" y="177867"/>
            <a:ext cx="7541053" cy="516534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57090" y="1118377"/>
            <a:ext cx="5661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The Second international standard Population and Housing Census conducted in 2017( May 30</a:t>
            </a:r>
            <a:r>
              <a:rPr lang="en-US" baseline="30000" dirty="0"/>
              <a:t>th</a:t>
            </a:r>
            <a:r>
              <a:rPr lang="en-US" dirty="0"/>
              <a:t> – 31</a:t>
            </a:r>
            <a:r>
              <a:rPr lang="en-US" baseline="30000" dirty="0"/>
              <a:t>st</a:t>
            </a:r>
            <a:r>
              <a:rPr lang="en-US" dirty="0"/>
              <a:t>  &amp; 1</a:t>
            </a:r>
            <a:r>
              <a:rPr lang="en-US" baseline="30000" dirty="0"/>
              <a:t>st</a:t>
            </a:r>
            <a:r>
              <a:rPr lang="en-US" dirty="0"/>
              <a:t> June )</a:t>
            </a:r>
          </a:p>
        </p:txBody>
      </p:sp>
      <p:pic>
        <p:nvPicPr>
          <p:cNvPr id="71682" name="Picture 2" descr="Image may contain: 7 people, people smiling, people standing and outdoor"/>
          <p:cNvPicPr>
            <a:picLocks noChangeAspect="1" noChangeArrowheads="1"/>
          </p:cNvPicPr>
          <p:nvPr/>
        </p:nvPicPr>
        <p:blipFill>
          <a:blip r:embed="rId2"/>
          <a:srcRect l="7544" t="5032" r="8112" b="11401"/>
          <a:stretch>
            <a:fillRect/>
          </a:stretch>
        </p:blipFill>
        <p:spPr bwMode="auto">
          <a:xfrm>
            <a:off x="812593" y="1004935"/>
            <a:ext cx="3514963" cy="5223850"/>
          </a:xfrm>
          <a:prstGeom prst="rect">
            <a:avLst/>
          </a:prstGeom>
          <a:noFill/>
        </p:spPr>
      </p:pic>
      <p:pic>
        <p:nvPicPr>
          <p:cNvPr id="71684" name="Picture 4" descr="Image may contain: 3 people, people smiling, people standing, mountain, sky, outdoor and na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6517" y="2817830"/>
            <a:ext cx="5940359" cy="3341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72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0396" y="177867"/>
            <a:ext cx="7541053" cy="516534"/>
          </a:xfrm>
        </p:spPr>
        <p:txBody>
          <a:bodyPr/>
          <a:lstStyle/>
          <a:p>
            <a:r>
              <a:rPr lang="en-US" dirty="0"/>
              <a:t>2017 PHCB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4715" y="1051000"/>
            <a:ext cx="5661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800" b="1" dirty="0"/>
              <a:t>CENSUS PROCESS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66366" y="1675038"/>
            <a:ext cx="56614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GB" dirty="0"/>
              <a:t>Legal basis</a:t>
            </a:r>
          </a:p>
          <a:p>
            <a:pPr lvl="1"/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GB" dirty="0"/>
              <a:t>Design of census tools </a:t>
            </a:r>
          </a:p>
          <a:p>
            <a:pPr lvl="1"/>
            <a:endParaRPr lang="en-GB" dirty="0"/>
          </a:p>
          <a:p>
            <a:pPr lvl="1">
              <a:buFont typeface="Wingdings" pitchFamily="2" charset="2"/>
              <a:buChar char="Ø"/>
            </a:pPr>
            <a:r>
              <a:rPr lang="en-GB" dirty="0"/>
              <a:t>House Listing and Mapping</a:t>
            </a:r>
          </a:p>
          <a:p>
            <a:pPr lvl="1"/>
            <a:endParaRPr lang="en-GB" dirty="0"/>
          </a:p>
          <a:p>
            <a:pPr lvl="1">
              <a:buFont typeface="Wingdings" pitchFamily="2" charset="2"/>
              <a:buChar char="Ø"/>
            </a:pPr>
            <a:r>
              <a:rPr lang="en-GB" dirty="0"/>
              <a:t>HR Management </a:t>
            </a:r>
          </a:p>
          <a:p>
            <a:pPr lvl="1">
              <a:buFont typeface="Wingdings" pitchFamily="2" charset="2"/>
              <a:buChar char="Ø"/>
            </a:pPr>
            <a:endParaRPr lang="en-GB" dirty="0"/>
          </a:p>
          <a:p>
            <a:pPr lvl="1">
              <a:buFont typeface="Wingdings" pitchFamily="2" charset="2"/>
              <a:buChar char="Ø"/>
            </a:pPr>
            <a:r>
              <a:rPr lang="en-GB" dirty="0"/>
              <a:t>Publicity and Advocacy </a:t>
            </a:r>
          </a:p>
          <a:p>
            <a:pPr lvl="1">
              <a:buFont typeface="Wingdings" pitchFamily="2" charset="2"/>
              <a:buChar char="Ø"/>
            </a:pPr>
            <a:endParaRPr lang="en-GB" dirty="0"/>
          </a:p>
          <a:p>
            <a:pPr lvl="1">
              <a:buFont typeface="Wingdings" pitchFamily="2" charset="2"/>
              <a:buChar char="Ø"/>
            </a:pPr>
            <a:r>
              <a:rPr lang="en-GB" dirty="0"/>
              <a:t>Field  Enumeration </a:t>
            </a:r>
          </a:p>
          <a:p>
            <a:pPr lvl="1">
              <a:buFont typeface="Wingdings" pitchFamily="2" charset="2"/>
              <a:buChar char="Ø"/>
            </a:pPr>
            <a:endParaRPr lang="en-GB" dirty="0"/>
          </a:p>
          <a:p>
            <a:pPr lvl="1">
              <a:buFont typeface="Wingdings" pitchFamily="2" charset="2"/>
              <a:buChar char="Ø"/>
            </a:pPr>
            <a:r>
              <a:rPr lang="en-GB" dirty="0"/>
              <a:t>Data Processing </a:t>
            </a:r>
          </a:p>
          <a:p>
            <a:pPr lvl="1">
              <a:buFont typeface="Wingdings" pitchFamily="2" charset="2"/>
              <a:buChar char="Ø"/>
            </a:pPr>
            <a:endParaRPr lang="en-GB" dirty="0"/>
          </a:p>
          <a:p>
            <a:pPr lvl="1">
              <a:buFont typeface="Wingdings" pitchFamily="2" charset="2"/>
              <a:buChar char="Ø"/>
            </a:pPr>
            <a:r>
              <a:rPr lang="en-GB" dirty="0"/>
              <a:t>Data Tabulation/report writing /Analysis </a:t>
            </a:r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74754" name="AutoShape 2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6" name="AutoShape 4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8" name="AutoShape 6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0" name="AutoShape 8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4761" name="Picture 9" descr="E:\colombo\Presentation\18814366_1580713658630194_336943258722898965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3401" y="1410105"/>
            <a:ext cx="6076743" cy="4557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72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0396" y="177867"/>
            <a:ext cx="7541053" cy="516534"/>
          </a:xfrm>
        </p:spPr>
        <p:txBody>
          <a:bodyPr/>
          <a:lstStyle/>
          <a:p>
            <a:r>
              <a:rPr lang="en-US" dirty="0"/>
              <a:t>2017 PHCB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4715" y="1051000"/>
            <a:ext cx="5661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800" b="1" dirty="0"/>
              <a:t>CENSUS PROCESS</a:t>
            </a:r>
            <a:endParaRPr lang="en-US" sz="2800" dirty="0"/>
          </a:p>
        </p:txBody>
      </p:sp>
      <p:sp>
        <p:nvSpPr>
          <p:cNvPr id="74754" name="AutoShape 2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6" name="AutoShape 4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8" name="AutoShape 6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0" name="AutoShape 8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q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07" y="1825395"/>
            <a:ext cx="5622836" cy="3165303"/>
          </a:xfrm>
          <a:prstGeom prst="rect">
            <a:avLst/>
          </a:prstGeom>
        </p:spPr>
      </p:pic>
      <p:pic>
        <p:nvPicPr>
          <p:cNvPr id="14" name="Picture 13" descr="q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676" y="1803661"/>
            <a:ext cx="5688530" cy="320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0396" y="177867"/>
            <a:ext cx="7541053" cy="516534"/>
          </a:xfrm>
        </p:spPr>
        <p:txBody>
          <a:bodyPr/>
          <a:lstStyle/>
          <a:p>
            <a:r>
              <a:rPr lang="en-US" dirty="0"/>
              <a:t>2017 PHCB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4715" y="1051000"/>
            <a:ext cx="5661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800" b="1" dirty="0"/>
              <a:t>Population and Housing Topics </a:t>
            </a:r>
            <a:endParaRPr lang="en-US" sz="2800" dirty="0"/>
          </a:p>
        </p:txBody>
      </p:sp>
      <p:sp>
        <p:nvSpPr>
          <p:cNvPr id="74754" name="AutoShape 2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6" name="AutoShape 4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8" name="AutoShape 6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0" name="AutoShape 8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6366" y="1675038"/>
            <a:ext cx="5661433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Demographic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Education &amp; Employment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Fertility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Mortality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Disability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Housing information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Income and debt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Land, poultry, livestock and fruit tree ownership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Psychological wellbeing </a:t>
            </a:r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  <p:pic>
        <p:nvPicPr>
          <p:cNvPr id="76802" name="Picture 2" descr="Image may contain: tex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5619" y="952901"/>
            <a:ext cx="3819679" cy="5360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72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0396" y="177867"/>
            <a:ext cx="7541053" cy="516534"/>
          </a:xfrm>
        </p:spPr>
        <p:txBody>
          <a:bodyPr/>
          <a:lstStyle/>
          <a:p>
            <a:r>
              <a:rPr lang="en-US" dirty="0"/>
              <a:t>2017 PHCB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4715" y="1051000"/>
            <a:ext cx="5661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800" b="1" dirty="0"/>
              <a:t>Demographic </a:t>
            </a:r>
            <a:endParaRPr lang="en-US" sz="2800" dirty="0"/>
          </a:p>
        </p:txBody>
      </p:sp>
      <p:sp>
        <p:nvSpPr>
          <p:cNvPr id="74754" name="AutoShape 2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6" name="AutoShape 4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8" name="AutoShape 6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0" name="AutoShape 8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6741" y="1502688"/>
            <a:ext cx="566143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Relationship To the Household head </a:t>
            </a:r>
            <a:r>
              <a:rPr lang="en-US" dirty="0"/>
              <a:t>Social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Sex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Age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Member Status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Duration Absent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Marital Status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Place of Birth (within and outside )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Place of Previous Residence (within and outside )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Usual Residence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Place of Residence 5 Years ago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Duration of Stay in Current Location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Reason for Migration </a:t>
            </a:r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2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0396" y="177867"/>
            <a:ext cx="7541053" cy="516534"/>
          </a:xfrm>
        </p:spPr>
        <p:txBody>
          <a:bodyPr/>
          <a:lstStyle/>
          <a:p>
            <a:r>
              <a:rPr lang="en-US" dirty="0"/>
              <a:t>2017 PHCB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4715" y="1051000"/>
            <a:ext cx="72343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/>
              <a:t>Education &amp; Employment</a:t>
            </a:r>
            <a:r>
              <a:rPr lang="en-US" sz="2800" dirty="0"/>
              <a:t> </a:t>
            </a:r>
          </a:p>
          <a:p>
            <a:pPr lvl="1"/>
            <a:endParaRPr lang="en-US" sz="2800" dirty="0"/>
          </a:p>
        </p:txBody>
      </p:sp>
      <p:sp>
        <p:nvSpPr>
          <p:cNvPr id="74754" name="AutoShape 2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6" name="AutoShape 4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8" name="AutoShape 6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0" name="AutoShape 8" descr="https://scontent-sit4-1.xx.fbcdn.net/v/t1.0-9/18814366_1580713658630194_3369432587228989657_n.jpg?_nc_cat=0&amp;oh=73f044f8c2bf2e45c02b5a3e6c225f91&amp;oe=5B59A1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6741" y="1502688"/>
            <a:ext cx="566143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Literacy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Highest Grade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Traditional Learning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Main Activity at Present and Products produced 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Work in the last one week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Status of employment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Industries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Occupation </a:t>
            </a:r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  <a:p>
            <a:pPr lvl="1" hangingPunct="0"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2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</TotalTime>
  <Words>507</Words>
  <Application>Microsoft Office PowerPoint</Application>
  <PresentationFormat>Widescreen</PresentationFormat>
  <Paragraphs>157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Manion pro</vt:lpstr>
      <vt:lpstr>Arial</vt:lpstr>
      <vt:lpstr>Calibri</vt:lpstr>
      <vt:lpstr>Calibri Light</vt:lpstr>
      <vt:lpstr>Wingdings</vt:lpstr>
      <vt:lpstr>Office Theme</vt:lpstr>
      <vt:lpstr>Population  and  Housing Topics  (Bhutan) </vt:lpstr>
      <vt:lpstr>BACKGROUND</vt:lpstr>
      <vt:lpstr>BACKGROUND</vt:lpstr>
      <vt:lpstr>BACKGROUND</vt:lpstr>
      <vt:lpstr>2017 PHCB </vt:lpstr>
      <vt:lpstr>2017 PHCB </vt:lpstr>
      <vt:lpstr>2017 PHCB </vt:lpstr>
      <vt:lpstr>2017 PHCB </vt:lpstr>
      <vt:lpstr>2017 PHCB </vt:lpstr>
      <vt:lpstr>2017 PHCB </vt:lpstr>
      <vt:lpstr>2017 PHCB </vt:lpstr>
      <vt:lpstr>2017 PHCB </vt:lpstr>
      <vt:lpstr>2017 PHCB </vt:lpstr>
      <vt:lpstr>2017 PHCB </vt:lpstr>
      <vt:lpstr>2017 PHCB </vt:lpstr>
      <vt:lpstr>2017 PHCB </vt:lpstr>
      <vt:lpstr>2017 PHCB </vt:lpstr>
      <vt:lpstr>2017 PHCB </vt:lpstr>
    </vt:vector>
  </TitlesOfParts>
  <Company>nsb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dorji phuntsho</dc:creator>
  <cp:lastModifiedBy>Andrea De Luka</cp:lastModifiedBy>
  <cp:revision>201</cp:revision>
  <dcterms:created xsi:type="dcterms:W3CDTF">2017-05-07T15:33:29Z</dcterms:created>
  <dcterms:modified xsi:type="dcterms:W3CDTF">2018-05-22T14:36:11Z</dcterms:modified>
</cp:coreProperties>
</file>