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505" r:id="rId3"/>
    <p:sldId id="919" r:id="rId4"/>
    <p:sldId id="975" r:id="rId5"/>
    <p:sldId id="969" r:id="rId6"/>
    <p:sldId id="970" r:id="rId7"/>
    <p:sldId id="973" r:id="rId8"/>
    <p:sldId id="961" r:id="rId9"/>
    <p:sldId id="962" r:id="rId10"/>
    <p:sldId id="963" r:id="rId11"/>
    <p:sldId id="965" r:id="rId12"/>
    <p:sldId id="966" r:id="rId13"/>
    <p:sldId id="917" r:id="rId14"/>
    <p:sldId id="967" r:id="rId15"/>
    <p:sldId id="968" r:id="rId16"/>
    <p:sldId id="971" r:id="rId17"/>
    <p:sldId id="972" r:id="rId18"/>
    <p:sldId id="927" r:id="rId19"/>
    <p:sldId id="707" r:id="rId20"/>
    <p:sldId id="908" r:id="rId21"/>
    <p:sldId id="909" r:id="rId22"/>
    <p:sldId id="921" r:id="rId23"/>
    <p:sldId id="922" r:id="rId24"/>
    <p:sldId id="923" r:id="rId25"/>
    <p:sldId id="924" r:id="rId26"/>
    <p:sldId id="925" r:id="rId27"/>
    <p:sldId id="926" r:id="rId28"/>
    <p:sldId id="928" r:id="rId29"/>
    <p:sldId id="932" r:id="rId30"/>
    <p:sldId id="933" r:id="rId31"/>
    <p:sldId id="937" r:id="rId32"/>
    <p:sldId id="938" r:id="rId33"/>
    <p:sldId id="943" r:id="rId34"/>
    <p:sldId id="944" r:id="rId35"/>
    <p:sldId id="955" r:id="rId36"/>
    <p:sldId id="958" r:id="rId37"/>
    <p:sldId id="503"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9692" autoAdjust="0"/>
  </p:normalViewPr>
  <p:slideViewPr>
    <p:cSldViewPr>
      <p:cViewPr>
        <p:scale>
          <a:sx n="100" d="100"/>
          <a:sy n="100" d="100"/>
        </p:scale>
        <p:origin x="264" y="264"/>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86643-A061-4679-856B-B1119A30EDCE}" type="doc">
      <dgm:prSet loTypeId="urn:microsoft.com/office/officeart/2005/8/layout/hProcess9" loCatId="process" qsTypeId="urn:microsoft.com/office/officeart/2005/8/quickstyle/simple2" qsCatId="simple" csTypeId="urn:microsoft.com/office/officeart/2005/8/colors/accent1_2" csCatId="accent1" phldr="1"/>
      <dgm:spPr/>
    </dgm:pt>
    <dgm:pt modelId="{A17EFBC6-82C9-4C86-9CA5-EE2242333759}">
      <dgm:prSet phldrT="[Text]"/>
      <dgm:spPr/>
      <dgm:t>
        <a:bodyPr/>
        <a:lstStyle/>
        <a:p>
          <a:r>
            <a:rPr lang="en-US" dirty="0"/>
            <a:t>Imputation Pre-processing Phase.</a:t>
          </a:r>
        </a:p>
      </dgm:t>
    </dgm:pt>
    <dgm:pt modelId="{4CA78B2D-9F1B-48BD-92A5-5EBEE83D7E0E}" type="parTrans" cxnId="{C6F90EEB-975A-401E-9E8A-E1BA8A26403A}">
      <dgm:prSet/>
      <dgm:spPr/>
      <dgm:t>
        <a:bodyPr/>
        <a:lstStyle/>
        <a:p>
          <a:endParaRPr lang="en-US"/>
        </a:p>
      </dgm:t>
    </dgm:pt>
    <dgm:pt modelId="{FFDBC6C1-DB03-4680-B4BC-77B3F8BD54A6}" type="sibTrans" cxnId="{C6F90EEB-975A-401E-9E8A-E1BA8A26403A}">
      <dgm:prSet/>
      <dgm:spPr/>
      <dgm:t>
        <a:bodyPr/>
        <a:lstStyle/>
        <a:p>
          <a:endParaRPr lang="en-US"/>
        </a:p>
      </dgm:t>
    </dgm:pt>
    <dgm:pt modelId="{2C51F826-834F-4D78-BA53-E91433128334}">
      <dgm:prSet phldrT="[Text]"/>
      <dgm:spPr/>
      <dgm:t>
        <a:bodyPr/>
        <a:lstStyle/>
        <a:p>
          <a:r>
            <a:rPr lang="en-US" dirty="0"/>
            <a:t>Data Analysis Phase.</a:t>
          </a:r>
        </a:p>
      </dgm:t>
    </dgm:pt>
    <dgm:pt modelId="{CCB01007-6744-495E-B34A-4CFF19F311AA}" type="parTrans" cxnId="{7597AF6A-C649-434C-8905-7E7520CE0D55}">
      <dgm:prSet/>
      <dgm:spPr/>
      <dgm:t>
        <a:bodyPr/>
        <a:lstStyle/>
        <a:p>
          <a:endParaRPr lang="en-US"/>
        </a:p>
      </dgm:t>
    </dgm:pt>
    <dgm:pt modelId="{30F0F68A-741F-4A63-8EF3-4B70A6B0ED2B}" type="sibTrans" cxnId="{7597AF6A-C649-434C-8905-7E7520CE0D55}">
      <dgm:prSet/>
      <dgm:spPr/>
      <dgm:t>
        <a:bodyPr/>
        <a:lstStyle/>
        <a:p>
          <a:endParaRPr lang="en-US"/>
        </a:p>
      </dgm:t>
    </dgm:pt>
    <dgm:pt modelId="{4AA5186A-8D38-4808-A598-BDCAED11FF46}">
      <dgm:prSet phldrT="[Text]"/>
      <dgm:spPr/>
      <dgm:t>
        <a:bodyPr/>
        <a:lstStyle/>
        <a:p>
          <a:r>
            <a:rPr lang="en-US" dirty="0"/>
            <a:t>Tabulation Phase</a:t>
          </a:r>
        </a:p>
      </dgm:t>
    </dgm:pt>
    <dgm:pt modelId="{0B1AD88F-C827-4F36-9595-1BE588949E5C}" type="parTrans" cxnId="{77710AB8-D90B-47F7-BD6C-ADE9AB8BB0E5}">
      <dgm:prSet/>
      <dgm:spPr/>
      <dgm:t>
        <a:bodyPr/>
        <a:lstStyle/>
        <a:p>
          <a:endParaRPr lang="en-US"/>
        </a:p>
      </dgm:t>
    </dgm:pt>
    <dgm:pt modelId="{9EA57127-DC30-490D-A06A-964DC06250B4}" type="sibTrans" cxnId="{77710AB8-D90B-47F7-BD6C-ADE9AB8BB0E5}">
      <dgm:prSet/>
      <dgm:spPr/>
      <dgm:t>
        <a:bodyPr/>
        <a:lstStyle/>
        <a:p>
          <a:endParaRPr lang="en-US"/>
        </a:p>
      </dgm:t>
    </dgm:pt>
    <dgm:pt modelId="{D899C3CD-C9A1-46F2-98B7-437CBE525094}">
      <dgm:prSet phldrT="[Text]"/>
      <dgm:spPr/>
      <dgm:t>
        <a:bodyPr/>
        <a:lstStyle/>
        <a:p>
          <a:r>
            <a:rPr lang="en-US" dirty="0"/>
            <a:t>Data Cleaning</a:t>
          </a:r>
          <a:br>
            <a:rPr lang="en-US" dirty="0"/>
          </a:br>
          <a:r>
            <a:rPr lang="en-US" dirty="0"/>
            <a:t>Phase </a:t>
          </a:r>
        </a:p>
      </dgm:t>
    </dgm:pt>
    <dgm:pt modelId="{C92767E1-351B-4B58-AB1C-3873062E9D64}" type="parTrans" cxnId="{A63BFBA1-BFB0-4CC4-B5FD-8D03BF39D8BA}">
      <dgm:prSet/>
      <dgm:spPr/>
      <dgm:t>
        <a:bodyPr/>
        <a:lstStyle/>
        <a:p>
          <a:endParaRPr lang="en-US"/>
        </a:p>
      </dgm:t>
    </dgm:pt>
    <dgm:pt modelId="{98F94003-6E8C-4202-A04A-8ADF8DD97B05}" type="sibTrans" cxnId="{A63BFBA1-BFB0-4CC4-B5FD-8D03BF39D8BA}">
      <dgm:prSet/>
      <dgm:spPr/>
      <dgm:t>
        <a:bodyPr/>
        <a:lstStyle/>
        <a:p>
          <a:endParaRPr lang="en-US"/>
        </a:p>
      </dgm:t>
    </dgm:pt>
    <dgm:pt modelId="{25B03686-3588-42D7-9FAC-1CA11A4ED6C0}" type="pres">
      <dgm:prSet presAssocID="{CA986643-A061-4679-856B-B1119A30EDCE}" presName="CompostProcess" presStyleCnt="0">
        <dgm:presLayoutVars>
          <dgm:dir/>
          <dgm:resizeHandles val="exact"/>
        </dgm:presLayoutVars>
      </dgm:prSet>
      <dgm:spPr/>
    </dgm:pt>
    <dgm:pt modelId="{228A3C40-8396-4528-843F-9AAB454BC76A}" type="pres">
      <dgm:prSet presAssocID="{CA986643-A061-4679-856B-B1119A30EDCE}" presName="arrow" presStyleLbl="bgShp" presStyleIdx="0" presStyleCnt="1"/>
      <dgm:spPr/>
    </dgm:pt>
    <dgm:pt modelId="{C01A1CFA-6385-47C6-9FE4-9C05A6F8988A}" type="pres">
      <dgm:prSet presAssocID="{CA986643-A061-4679-856B-B1119A30EDCE}" presName="linearProcess" presStyleCnt="0"/>
      <dgm:spPr/>
    </dgm:pt>
    <dgm:pt modelId="{1D7A49A0-D8D3-412A-A1DD-9482B9466103}" type="pres">
      <dgm:prSet presAssocID="{A17EFBC6-82C9-4C86-9CA5-EE2242333759}" presName="textNode" presStyleLbl="node1" presStyleIdx="0" presStyleCnt="4">
        <dgm:presLayoutVars>
          <dgm:bulletEnabled val="1"/>
        </dgm:presLayoutVars>
      </dgm:prSet>
      <dgm:spPr/>
    </dgm:pt>
    <dgm:pt modelId="{211FB15C-D570-4D89-A877-952B5B377948}" type="pres">
      <dgm:prSet presAssocID="{FFDBC6C1-DB03-4680-B4BC-77B3F8BD54A6}" presName="sibTrans" presStyleCnt="0"/>
      <dgm:spPr/>
    </dgm:pt>
    <dgm:pt modelId="{8E94DF51-CCD1-447C-9DA7-8996E6412EAC}" type="pres">
      <dgm:prSet presAssocID="{D899C3CD-C9A1-46F2-98B7-437CBE525094}" presName="textNode" presStyleLbl="node1" presStyleIdx="1" presStyleCnt="4">
        <dgm:presLayoutVars>
          <dgm:bulletEnabled val="1"/>
        </dgm:presLayoutVars>
      </dgm:prSet>
      <dgm:spPr/>
    </dgm:pt>
    <dgm:pt modelId="{259C4D19-B726-4FE6-A628-A62424015D74}" type="pres">
      <dgm:prSet presAssocID="{98F94003-6E8C-4202-A04A-8ADF8DD97B05}" presName="sibTrans" presStyleCnt="0"/>
      <dgm:spPr/>
    </dgm:pt>
    <dgm:pt modelId="{604501ED-A628-4962-9327-8CBE0AFA64FB}" type="pres">
      <dgm:prSet presAssocID="{2C51F826-834F-4D78-BA53-E91433128334}" presName="textNode" presStyleLbl="node1" presStyleIdx="2" presStyleCnt="4">
        <dgm:presLayoutVars>
          <dgm:bulletEnabled val="1"/>
        </dgm:presLayoutVars>
      </dgm:prSet>
      <dgm:spPr/>
    </dgm:pt>
    <dgm:pt modelId="{EF43F4D0-2256-44F7-B892-1605C8979936}" type="pres">
      <dgm:prSet presAssocID="{30F0F68A-741F-4A63-8EF3-4B70A6B0ED2B}" presName="sibTrans" presStyleCnt="0"/>
      <dgm:spPr/>
    </dgm:pt>
    <dgm:pt modelId="{DE626700-9C36-4235-9C52-F6492D4FCF5F}" type="pres">
      <dgm:prSet presAssocID="{4AA5186A-8D38-4808-A598-BDCAED11FF46}" presName="textNode" presStyleLbl="node1" presStyleIdx="3" presStyleCnt="4">
        <dgm:presLayoutVars>
          <dgm:bulletEnabled val="1"/>
        </dgm:presLayoutVars>
      </dgm:prSet>
      <dgm:spPr/>
    </dgm:pt>
  </dgm:ptLst>
  <dgm:cxnLst>
    <dgm:cxn modelId="{7B537F5B-E271-4470-BA43-5C303B6609E8}" type="presOf" srcId="{4AA5186A-8D38-4808-A598-BDCAED11FF46}" destId="{DE626700-9C36-4235-9C52-F6492D4FCF5F}" srcOrd="0" destOrd="0" presId="urn:microsoft.com/office/officeart/2005/8/layout/hProcess9"/>
    <dgm:cxn modelId="{7597AF6A-C649-434C-8905-7E7520CE0D55}" srcId="{CA986643-A061-4679-856B-B1119A30EDCE}" destId="{2C51F826-834F-4D78-BA53-E91433128334}" srcOrd="2" destOrd="0" parTransId="{CCB01007-6744-495E-B34A-4CFF19F311AA}" sibTransId="{30F0F68A-741F-4A63-8EF3-4B70A6B0ED2B}"/>
    <dgm:cxn modelId="{CD4DCA6E-DC90-4A77-9A95-BAA944EAED8C}" type="presOf" srcId="{A17EFBC6-82C9-4C86-9CA5-EE2242333759}" destId="{1D7A49A0-D8D3-412A-A1DD-9482B9466103}" srcOrd="0" destOrd="0" presId="urn:microsoft.com/office/officeart/2005/8/layout/hProcess9"/>
    <dgm:cxn modelId="{A63BFBA1-BFB0-4CC4-B5FD-8D03BF39D8BA}" srcId="{CA986643-A061-4679-856B-B1119A30EDCE}" destId="{D899C3CD-C9A1-46F2-98B7-437CBE525094}" srcOrd="1" destOrd="0" parTransId="{C92767E1-351B-4B58-AB1C-3873062E9D64}" sibTransId="{98F94003-6E8C-4202-A04A-8ADF8DD97B05}"/>
    <dgm:cxn modelId="{50F2EEA7-4E13-4EC5-AD66-A9D8DDF0CBA3}" type="presOf" srcId="{D899C3CD-C9A1-46F2-98B7-437CBE525094}" destId="{8E94DF51-CCD1-447C-9DA7-8996E6412EAC}" srcOrd="0" destOrd="0" presId="urn:microsoft.com/office/officeart/2005/8/layout/hProcess9"/>
    <dgm:cxn modelId="{77710AB8-D90B-47F7-BD6C-ADE9AB8BB0E5}" srcId="{CA986643-A061-4679-856B-B1119A30EDCE}" destId="{4AA5186A-8D38-4808-A598-BDCAED11FF46}" srcOrd="3" destOrd="0" parTransId="{0B1AD88F-C827-4F36-9595-1BE588949E5C}" sibTransId="{9EA57127-DC30-490D-A06A-964DC06250B4}"/>
    <dgm:cxn modelId="{C6F90EEB-975A-401E-9E8A-E1BA8A26403A}" srcId="{CA986643-A061-4679-856B-B1119A30EDCE}" destId="{A17EFBC6-82C9-4C86-9CA5-EE2242333759}" srcOrd="0" destOrd="0" parTransId="{4CA78B2D-9F1B-48BD-92A5-5EBEE83D7E0E}" sibTransId="{FFDBC6C1-DB03-4680-B4BC-77B3F8BD54A6}"/>
    <dgm:cxn modelId="{81EC2CF2-1FA7-4613-B940-69DF67362EDE}" type="presOf" srcId="{CA986643-A061-4679-856B-B1119A30EDCE}" destId="{25B03686-3588-42D7-9FAC-1CA11A4ED6C0}" srcOrd="0" destOrd="0" presId="urn:microsoft.com/office/officeart/2005/8/layout/hProcess9"/>
    <dgm:cxn modelId="{D5313EFF-6C19-4064-B5C5-A9D618FC9A92}" type="presOf" srcId="{2C51F826-834F-4D78-BA53-E91433128334}" destId="{604501ED-A628-4962-9327-8CBE0AFA64FB}" srcOrd="0" destOrd="0" presId="urn:microsoft.com/office/officeart/2005/8/layout/hProcess9"/>
    <dgm:cxn modelId="{92BB93CC-9985-4CA5-B7B9-3512B3445325}" type="presParOf" srcId="{25B03686-3588-42D7-9FAC-1CA11A4ED6C0}" destId="{228A3C40-8396-4528-843F-9AAB454BC76A}" srcOrd="0" destOrd="0" presId="urn:microsoft.com/office/officeart/2005/8/layout/hProcess9"/>
    <dgm:cxn modelId="{DD995DAD-3ED8-4DD4-95F1-C772D8CE93DB}" type="presParOf" srcId="{25B03686-3588-42D7-9FAC-1CA11A4ED6C0}" destId="{C01A1CFA-6385-47C6-9FE4-9C05A6F8988A}" srcOrd="1" destOrd="0" presId="urn:microsoft.com/office/officeart/2005/8/layout/hProcess9"/>
    <dgm:cxn modelId="{8152E278-4BE6-4B63-B079-A04A2E5CD189}" type="presParOf" srcId="{C01A1CFA-6385-47C6-9FE4-9C05A6F8988A}" destId="{1D7A49A0-D8D3-412A-A1DD-9482B9466103}" srcOrd="0" destOrd="0" presId="urn:microsoft.com/office/officeart/2005/8/layout/hProcess9"/>
    <dgm:cxn modelId="{3794DE18-2ACF-4185-88E7-43FA5EFFACD6}" type="presParOf" srcId="{C01A1CFA-6385-47C6-9FE4-9C05A6F8988A}" destId="{211FB15C-D570-4D89-A877-952B5B377948}" srcOrd="1" destOrd="0" presId="urn:microsoft.com/office/officeart/2005/8/layout/hProcess9"/>
    <dgm:cxn modelId="{4D117020-0324-4E10-9E87-8C858091138B}" type="presParOf" srcId="{C01A1CFA-6385-47C6-9FE4-9C05A6F8988A}" destId="{8E94DF51-CCD1-447C-9DA7-8996E6412EAC}" srcOrd="2" destOrd="0" presId="urn:microsoft.com/office/officeart/2005/8/layout/hProcess9"/>
    <dgm:cxn modelId="{2D64B38D-2463-4ABC-B06B-2EA9C2AD53FB}" type="presParOf" srcId="{C01A1CFA-6385-47C6-9FE4-9C05A6F8988A}" destId="{259C4D19-B726-4FE6-A628-A62424015D74}" srcOrd="3" destOrd="0" presId="urn:microsoft.com/office/officeart/2005/8/layout/hProcess9"/>
    <dgm:cxn modelId="{5C15E2CD-AA57-4DBE-9DCC-3117C471AE34}" type="presParOf" srcId="{C01A1CFA-6385-47C6-9FE4-9C05A6F8988A}" destId="{604501ED-A628-4962-9327-8CBE0AFA64FB}" srcOrd="4" destOrd="0" presId="urn:microsoft.com/office/officeart/2005/8/layout/hProcess9"/>
    <dgm:cxn modelId="{589F6DFA-AA05-4EB2-84F9-835A6FCBD69A}" type="presParOf" srcId="{C01A1CFA-6385-47C6-9FE4-9C05A6F8988A}" destId="{EF43F4D0-2256-44F7-B892-1605C8979936}" srcOrd="5" destOrd="0" presId="urn:microsoft.com/office/officeart/2005/8/layout/hProcess9"/>
    <dgm:cxn modelId="{DA757751-D99D-42DD-83AA-40A7345A4EFA}" type="presParOf" srcId="{C01A1CFA-6385-47C6-9FE4-9C05A6F8988A}" destId="{DE626700-9C36-4235-9C52-F6492D4FCF5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A3C40-8396-4528-843F-9AAB454BC76A}">
      <dsp:nvSpPr>
        <dsp:cNvPr id="0" name=""/>
        <dsp:cNvSpPr/>
      </dsp:nvSpPr>
      <dsp:spPr>
        <a:xfrm>
          <a:off x="645794" y="0"/>
          <a:ext cx="7319010" cy="533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7A49A0-D8D3-412A-A1DD-9482B9466103}">
      <dsp:nvSpPr>
        <dsp:cNvPr id="0" name=""/>
        <dsp:cNvSpPr/>
      </dsp:nvSpPr>
      <dsp:spPr>
        <a:xfrm>
          <a:off x="4309" y="1600199"/>
          <a:ext cx="2072766" cy="2133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Imputation Pre-processing Phase.</a:t>
          </a:r>
        </a:p>
      </dsp:txBody>
      <dsp:txXfrm>
        <a:off x="105493" y="1701383"/>
        <a:ext cx="1870398" cy="1931232"/>
      </dsp:txXfrm>
    </dsp:sp>
    <dsp:sp modelId="{8E94DF51-CCD1-447C-9DA7-8996E6412EAC}">
      <dsp:nvSpPr>
        <dsp:cNvPr id="0" name=""/>
        <dsp:cNvSpPr/>
      </dsp:nvSpPr>
      <dsp:spPr>
        <a:xfrm>
          <a:off x="2180714" y="1600199"/>
          <a:ext cx="2072766" cy="2133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Cleaning</a:t>
          </a:r>
          <a:br>
            <a:rPr lang="en-US" sz="2800" kern="1200" dirty="0"/>
          </a:br>
          <a:r>
            <a:rPr lang="en-US" sz="2800" kern="1200" dirty="0"/>
            <a:t>Phase </a:t>
          </a:r>
        </a:p>
      </dsp:txBody>
      <dsp:txXfrm>
        <a:off x="2281898" y="1701383"/>
        <a:ext cx="1870398" cy="1931232"/>
      </dsp:txXfrm>
    </dsp:sp>
    <dsp:sp modelId="{604501ED-A628-4962-9327-8CBE0AFA64FB}">
      <dsp:nvSpPr>
        <dsp:cNvPr id="0" name=""/>
        <dsp:cNvSpPr/>
      </dsp:nvSpPr>
      <dsp:spPr>
        <a:xfrm>
          <a:off x="4357119" y="1600199"/>
          <a:ext cx="2072766" cy="2133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Analysis Phase.</a:t>
          </a:r>
        </a:p>
      </dsp:txBody>
      <dsp:txXfrm>
        <a:off x="4458303" y="1701383"/>
        <a:ext cx="1870398" cy="1931232"/>
      </dsp:txXfrm>
    </dsp:sp>
    <dsp:sp modelId="{DE626700-9C36-4235-9C52-F6492D4FCF5F}">
      <dsp:nvSpPr>
        <dsp:cNvPr id="0" name=""/>
        <dsp:cNvSpPr/>
      </dsp:nvSpPr>
      <dsp:spPr>
        <a:xfrm>
          <a:off x="6533523" y="1600199"/>
          <a:ext cx="2072766" cy="2133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Tabulation Phase</a:t>
          </a:r>
        </a:p>
      </dsp:txBody>
      <dsp:txXfrm>
        <a:off x="6634707" y="1701383"/>
        <a:ext cx="1870398" cy="19312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3283" y="1"/>
            <a:ext cx="3037117" cy="465119"/>
          </a:xfrm>
          <a:prstGeom prst="rect">
            <a:avLst/>
          </a:prstGeom>
        </p:spPr>
        <p:txBody>
          <a:bodyPr vert="horz" lIns="92354" tIns="46177" rIns="92354" bIns="46177" rtlCol="1"/>
          <a:lstStyle>
            <a:lvl1pPr algn="r">
              <a:defRPr sz="1200"/>
            </a:lvl1pPr>
          </a:lstStyle>
          <a:p>
            <a:endParaRPr lang="ur-PK"/>
          </a:p>
        </p:txBody>
      </p:sp>
      <p:sp>
        <p:nvSpPr>
          <p:cNvPr id="3" name="Date Placeholder 2"/>
          <p:cNvSpPr>
            <a:spLocks noGrp="1"/>
          </p:cNvSpPr>
          <p:nvPr>
            <p:ph type="dt" sz="quarter" idx="1"/>
          </p:nvPr>
        </p:nvSpPr>
        <p:spPr>
          <a:xfrm>
            <a:off x="1671" y="1"/>
            <a:ext cx="3037117" cy="465119"/>
          </a:xfrm>
          <a:prstGeom prst="rect">
            <a:avLst/>
          </a:prstGeom>
        </p:spPr>
        <p:txBody>
          <a:bodyPr vert="horz" lIns="92354" tIns="46177" rIns="92354" bIns="46177" rtlCol="1"/>
          <a:lstStyle>
            <a:lvl1pPr algn="l">
              <a:defRPr sz="1200"/>
            </a:lvl1pPr>
          </a:lstStyle>
          <a:p>
            <a:fld id="{321454F7-4073-4F3E-BAE3-E532F80D4DCF}" type="datetime4">
              <a:rPr lang="en-US" smtClean="0"/>
              <a:t>22 May, 2018</a:t>
            </a:fld>
            <a:endParaRPr lang="ur-PK"/>
          </a:p>
        </p:txBody>
      </p:sp>
      <p:sp>
        <p:nvSpPr>
          <p:cNvPr id="4" name="Footer Placeholder 3"/>
          <p:cNvSpPr>
            <a:spLocks noGrp="1"/>
          </p:cNvSpPr>
          <p:nvPr>
            <p:ph type="ftr" sz="quarter" idx="2"/>
          </p:nvPr>
        </p:nvSpPr>
        <p:spPr>
          <a:xfrm>
            <a:off x="3973283" y="8829789"/>
            <a:ext cx="3037117" cy="465119"/>
          </a:xfrm>
          <a:prstGeom prst="rect">
            <a:avLst/>
          </a:prstGeom>
        </p:spPr>
        <p:txBody>
          <a:bodyPr vert="horz" lIns="92354" tIns="46177" rIns="92354" bIns="46177" rtlCol="1" anchor="b"/>
          <a:lstStyle>
            <a:lvl1pPr algn="r">
              <a:defRPr sz="1200"/>
            </a:lvl1pPr>
          </a:lstStyle>
          <a:p>
            <a:endParaRPr lang="ur-PK"/>
          </a:p>
        </p:txBody>
      </p:sp>
      <p:sp>
        <p:nvSpPr>
          <p:cNvPr id="5" name="Slide Number Placeholder 4"/>
          <p:cNvSpPr>
            <a:spLocks noGrp="1"/>
          </p:cNvSpPr>
          <p:nvPr>
            <p:ph type="sldNum" sz="quarter" idx="3"/>
          </p:nvPr>
        </p:nvSpPr>
        <p:spPr>
          <a:xfrm>
            <a:off x="1671" y="8829789"/>
            <a:ext cx="3037117" cy="465119"/>
          </a:xfrm>
          <a:prstGeom prst="rect">
            <a:avLst/>
          </a:prstGeom>
        </p:spPr>
        <p:txBody>
          <a:bodyPr vert="horz" lIns="92354" tIns="46177" rIns="92354" bIns="46177" rtlCol="1" anchor="b"/>
          <a:lstStyle>
            <a:lvl1pPr algn="l">
              <a:defRPr sz="1200"/>
            </a:lvl1pPr>
          </a:lstStyle>
          <a:p>
            <a:fld id="{6DC0B743-6C2B-446E-A71B-9370C4F30FBE}" type="slidenum">
              <a:rPr lang="ur-PK" smtClean="0"/>
              <a:pPr/>
              <a:t>‹#›</a:t>
            </a:fld>
            <a:endParaRPr lang="ur-PK"/>
          </a:p>
        </p:txBody>
      </p:sp>
    </p:spTree>
    <p:extLst>
      <p:ext uri="{BB962C8B-B14F-4D97-AF65-F5344CB8AC3E}">
        <p14:creationId xmlns:p14="http://schemas.microsoft.com/office/powerpoint/2010/main" val="2779433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7840" cy="464820"/>
          </a:xfrm>
          <a:prstGeom prst="rect">
            <a:avLst/>
          </a:prstGeom>
        </p:spPr>
        <p:txBody>
          <a:bodyPr vert="horz" lIns="92354" tIns="46177" rIns="92354" bIns="46177" rtlCol="0"/>
          <a:lstStyle>
            <a:lvl1pPr algn="l">
              <a:defRPr sz="1200"/>
            </a:lvl1pPr>
          </a:lstStyle>
          <a:p>
            <a:endParaRPr lang="en-US"/>
          </a:p>
        </p:txBody>
      </p:sp>
      <p:sp>
        <p:nvSpPr>
          <p:cNvPr id="3" name="Date Placeholder 2"/>
          <p:cNvSpPr>
            <a:spLocks noGrp="1"/>
          </p:cNvSpPr>
          <p:nvPr>
            <p:ph type="dt" idx="1"/>
          </p:nvPr>
        </p:nvSpPr>
        <p:spPr>
          <a:xfrm>
            <a:off x="3970943" y="3"/>
            <a:ext cx="3037840" cy="464820"/>
          </a:xfrm>
          <a:prstGeom prst="rect">
            <a:avLst/>
          </a:prstGeom>
        </p:spPr>
        <p:txBody>
          <a:bodyPr vert="horz" lIns="92354" tIns="46177" rIns="92354" bIns="46177" rtlCol="0"/>
          <a:lstStyle>
            <a:lvl1pPr algn="r">
              <a:defRPr sz="1200"/>
            </a:lvl1pPr>
          </a:lstStyle>
          <a:p>
            <a:fld id="{916033EA-C1E1-436D-888B-232739DC3711}" type="datetime4">
              <a:rPr lang="en-US" smtClean="0"/>
              <a:t>22 May, 2018</a:t>
            </a:fld>
            <a:endParaRPr lang="en-US"/>
          </a:p>
        </p:txBody>
      </p:sp>
      <p:sp>
        <p:nvSpPr>
          <p:cNvPr id="4" name="Slide Image Placeholder 3"/>
          <p:cNvSpPr>
            <a:spLocks noGrp="1" noRot="1" noChangeAspect="1"/>
          </p:cNvSpPr>
          <p:nvPr>
            <p:ph type="sldImg" idx="2"/>
          </p:nvPr>
        </p:nvSpPr>
        <p:spPr>
          <a:xfrm>
            <a:off x="1179513" y="695325"/>
            <a:ext cx="4651375" cy="3487738"/>
          </a:xfrm>
          <a:prstGeom prst="rect">
            <a:avLst/>
          </a:prstGeom>
          <a:noFill/>
          <a:ln w="12700">
            <a:solidFill>
              <a:prstClr val="black"/>
            </a:solidFill>
          </a:ln>
        </p:spPr>
        <p:txBody>
          <a:bodyPr vert="horz" lIns="92354" tIns="46177" rIns="92354" bIns="46177" rtlCol="0" anchor="ctr"/>
          <a:lstStyle/>
          <a:p>
            <a:endParaRPr lang="en-US"/>
          </a:p>
        </p:txBody>
      </p:sp>
      <p:sp>
        <p:nvSpPr>
          <p:cNvPr id="5" name="Notes Placeholder 4"/>
          <p:cNvSpPr>
            <a:spLocks noGrp="1"/>
          </p:cNvSpPr>
          <p:nvPr>
            <p:ph type="body" sz="quarter" idx="3"/>
          </p:nvPr>
        </p:nvSpPr>
        <p:spPr>
          <a:xfrm>
            <a:off x="701046" y="4415790"/>
            <a:ext cx="5608319" cy="4183381"/>
          </a:xfrm>
          <a:prstGeom prst="rect">
            <a:avLst/>
          </a:prstGeom>
        </p:spPr>
        <p:txBody>
          <a:bodyPr vert="horz" lIns="92354" tIns="46177" rIns="92354" bIns="461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67"/>
            <a:ext cx="3037840" cy="464820"/>
          </a:xfrm>
          <a:prstGeom prst="rect">
            <a:avLst/>
          </a:prstGeom>
        </p:spPr>
        <p:txBody>
          <a:bodyPr vert="horz" lIns="92354" tIns="46177" rIns="92354" bIns="46177" rtlCol="0" anchor="b"/>
          <a:lstStyle>
            <a:lvl1pPr algn="l">
              <a:defRPr sz="1200"/>
            </a:lvl1pPr>
          </a:lstStyle>
          <a:p>
            <a:endParaRPr lang="en-US"/>
          </a:p>
        </p:txBody>
      </p:sp>
      <p:sp>
        <p:nvSpPr>
          <p:cNvPr id="7" name="Slide Number Placeholder 6"/>
          <p:cNvSpPr>
            <a:spLocks noGrp="1"/>
          </p:cNvSpPr>
          <p:nvPr>
            <p:ph type="sldNum" sz="quarter" idx="5"/>
          </p:nvPr>
        </p:nvSpPr>
        <p:spPr>
          <a:xfrm>
            <a:off x="3970943" y="8829967"/>
            <a:ext cx="3037840" cy="464820"/>
          </a:xfrm>
          <a:prstGeom prst="rect">
            <a:avLst/>
          </a:prstGeom>
        </p:spPr>
        <p:txBody>
          <a:bodyPr vert="horz" lIns="92354" tIns="46177" rIns="92354" bIns="46177" rtlCol="0" anchor="b"/>
          <a:lstStyle>
            <a:lvl1pPr algn="r">
              <a:defRPr sz="1200"/>
            </a:lvl1pPr>
          </a:lstStyle>
          <a:p>
            <a:fld id="{4D4B268D-CF16-4860-8244-DAF546A5B5E0}" type="slidenum">
              <a:rPr lang="en-US" smtClean="0"/>
              <a:pPr/>
              <a:t>‹#›</a:t>
            </a:fld>
            <a:endParaRPr lang="en-US"/>
          </a:p>
        </p:txBody>
      </p:sp>
    </p:spTree>
    <p:extLst>
      <p:ext uri="{BB962C8B-B14F-4D97-AF65-F5344CB8AC3E}">
        <p14:creationId xmlns:p14="http://schemas.microsoft.com/office/powerpoint/2010/main" val="256767133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2</a:t>
            </a:fld>
            <a:endParaRPr lang="en-US"/>
          </a:p>
        </p:txBody>
      </p:sp>
      <p:sp>
        <p:nvSpPr>
          <p:cNvPr id="5" name="Date Placeholder 4"/>
          <p:cNvSpPr>
            <a:spLocks noGrp="1"/>
          </p:cNvSpPr>
          <p:nvPr>
            <p:ph type="dt" idx="11"/>
          </p:nvPr>
        </p:nvSpPr>
        <p:spPr/>
        <p:txBody>
          <a:bodyPr/>
          <a:lstStyle/>
          <a:p>
            <a:fld id="{88CF31A4-0755-42F5-B39D-337FBC8D9695}" type="datetime4">
              <a:rPr lang="en-US" smtClean="0"/>
              <a:t>22 May, 2018</a:t>
            </a:fld>
            <a:endParaRPr lang="en-US"/>
          </a:p>
        </p:txBody>
      </p:sp>
    </p:spTree>
    <p:extLst>
      <p:ext uri="{BB962C8B-B14F-4D97-AF65-F5344CB8AC3E}">
        <p14:creationId xmlns:p14="http://schemas.microsoft.com/office/powerpoint/2010/main" val="4293739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4B268D-CF16-4860-8244-DAF546A5B5E0}" type="slidenum">
              <a:rPr lang="en-US" smtClean="0"/>
              <a:pPr/>
              <a:t>18</a:t>
            </a:fld>
            <a:endParaRPr lang="en-US"/>
          </a:p>
        </p:txBody>
      </p:sp>
      <p:sp>
        <p:nvSpPr>
          <p:cNvPr id="5" name="Date Placeholder 4"/>
          <p:cNvSpPr>
            <a:spLocks noGrp="1"/>
          </p:cNvSpPr>
          <p:nvPr>
            <p:ph type="dt" idx="11"/>
          </p:nvPr>
        </p:nvSpPr>
        <p:spPr/>
        <p:txBody>
          <a:bodyPr/>
          <a:lstStyle/>
          <a:p>
            <a:fld id="{86E442B4-B7C7-4AA6-BD85-050C92823741}" type="datetime4">
              <a:rPr lang="en-US" smtClean="0"/>
              <a:t>22 May, 2018</a:t>
            </a:fld>
            <a:endParaRPr lang="en-US"/>
          </a:p>
        </p:txBody>
      </p:sp>
    </p:spTree>
    <p:extLst>
      <p:ext uri="{BB962C8B-B14F-4D97-AF65-F5344CB8AC3E}">
        <p14:creationId xmlns:p14="http://schemas.microsoft.com/office/powerpoint/2010/main" val="192506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4B268D-CF16-4860-8244-DAF546A5B5E0}" type="slidenum">
              <a:rPr lang="en-US" smtClean="0"/>
              <a:pPr/>
              <a:t>19</a:t>
            </a:fld>
            <a:endParaRPr lang="en-US"/>
          </a:p>
        </p:txBody>
      </p:sp>
      <p:sp>
        <p:nvSpPr>
          <p:cNvPr id="5" name="Date Placeholder 4"/>
          <p:cNvSpPr>
            <a:spLocks noGrp="1"/>
          </p:cNvSpPr>
          <p:nvPr>
            <p:ph type="dt" idx="11"/>
          </p:nvPr>
        </p:nvSpPr>
        <p:spPr/>
        <p:txBody>
          <a:bodyPr/>
          <a:lstStyle/>
          <a:p>
            <a:fld id="{86E442B4-B7C7-4AA6-BD85-050C92823741}" type="datetime4">
              <a:rPr lang="en-US" smtClean="0"/>
              <a:t>22 May, 2018</a:t>
            </a:fld>
            <a:endParaRPr lang="en-US"/>
          </a:p>
        </p:txBody>
      </p:sp>
    </p:spTree>
    <p:extLst>
      <p:ext uri="{BB962C8B-B14F-4D97-AF65-F5344CB8AC3E}">
        <p14:creationId xmlns:p14="http://schemas.microsoft.com/office/powerpoint/2010/main" val="192506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4B268D-CF16-4860-8244-DAF546A5B5E0}" type="slidenum">
              <a:rPr lang="en-US" smtClean="0"/>
              <a:pPr/>
              <a:t>20</a:t>
            </a:fld>
            <a:endParaRPr lang="en-US"/>
          </a:p>
        </p:txBody>
      </p:sp>
      <p:sp>
        <p:nvSpPr>
          <p:cNvPr id="5" name="Date Placeholder 4"/>
          <p:cNvSpPr>
            <a:spLocks noGrp="1"/>
          </p:cNvSpPr>
          <p:nvPr>
            <p:ph type="dt" idx="11"/>
          </p:nvPr>
        </p:nvSpPr>
        <p:spPr/>
        <p:txBody>
          <a:bodyPr/>
          <a:lstStyle/>
          <a:p>
            <a:fld id="{86E442B4-B7C7-4AA6-BD85-050C92823741}" type="datetime4">
              <a:rPr lang="en-US" smtClean="0"/>
              <a:t>22 May, 2018</a:t>
            </a:fld>
            <a:endParaRPr lang="en-US"/>
          </a:p>
        </p:txBody>
      </p:sp>
    </p:spTree>
    <p:extLst>
      <p:ext uri="{BB962C8B-B14F-4D97-AF65-F5344CB8AC3E}">
        <p14:creationId xmlns:p14="http://schemas.microsoft.com/office/powerpoint/2010/main" val="192506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4B268D-CF16-4860-8244-DAF546A5B5E0}" type="slidenum">
              <a:rPr lang="en-US" smtClean="0"/>
              <a:pPr/>
              <a:t>21</a:t>
            </a:fld>
            <a:endParaRPr lang="en-US"/>
          </a:p>
        </p:txBody>
      </p:sp>
      <p:sp>
        <p:nvSpPr>
          <p:cNvPr id="5" name="Date Placeholder 4"/>
          <p:cNvSpPr>
            <a:spLocks noGrp="1"/>
          </p:cNvSpPr>
          <p:nvPr>
            <p:ph type="dt" idx="11"/>
          </p:nvPr>
        </p:nvSpPr>
        <p:spPr/>
        <p:txBody>
          <a:bodyPr/>
          <a:lstStyle/>
          <a:p>
            <a:fld id="{86E442B4-B7C7-4AA6-BD85-050C92823741}" type="datetime4">
              <a:rPr lang="en-US" smtClean="0"/>
              <a:t>22 May, 2018</a:t>
            </a:fld>
            <a:endParaRPr lang="en-US"/>
          </a:p>
        </p:txBody>
      </p:sp>
    </p:spTree>
    <p:extLst>
      <p:ext uri="{BB962C8B-B14F-4D97-AF65-F5344CB8AC3E}">
        <p14:creationId xmlns:p14="http://schemas.microsoft.com/office/powerpoint/2010/main" val="1925064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4B268D-CF16-4860-8244-DAF546A5B5E0}" type="slidenum">
              <a:rPr lang="en-US" smtClean="0"/>
              <a:pPr/>
              <a:t>22</a:t>
            </a:fld>
            <a:endParaRPr lang="en-US"/>
          </a:p>
        </p:txBody>
      </p:sp>
      <p:sp>
        <p:nvSpPr>
          <p:cNvPr id="5" name="Date Placeholder 4"/>
          <p:cNvSpPr>
            <a:spLocks noGrp="1"/>
          </p:cNvSpPr>
          <p:nvPr>
            <p:ph type="dt" idx="11"/>
          </p:nvPr>
        </p:nvSpPr>
        <p:spPr/>
        <p:txBody>
          <a:bodyPr/>
          <a:lstStyle/>
          <a:p>
            <a:fld id="{86E442B4-B7C7-4AA6-BD85-050C92823741}" type="datetime4">
              <a:rPr lang="en-US" smtClean="0"/>
              <a:t>22 May, 2018</a:t>
            </a:fld>
            <a:endParaRPr lang="en-US"/>
          </a:p>
        </p:txBody>
      </p:sp>
    </p:spTree>
    <p:extLst>
      <p:ext uri="{BB962C8B-B14F-4D97-AF65-F5344CB8AC3E}">
        <p14:creationId xmlns:p14="http://schemas.microsoft.com/office/powerpoint/2010/main" val="192506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23</a:t>
            </a:fld>
            <a:endParaRPr lang="en-US"/>
          </a:p>
        </p:txBody>
      </p:sp>
    </p:spTree>
    <p:extLst>
      <p:ext uri="{BB962C8B-B14F-4D97-AF65-F5344CB8AC3E}">
        <p14:creationId xmlns:p14="http://schemas.microsoft.com/office/powerpoint/2010/main" val="364851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28</a:t>
            </a:fld>
            <a:endParaRPr lang="en-US"/>
          </a:p>
        </p:txBody>
      </p:sp>
    </p:spTree>
    <p:extLst>
      <p:ext uri="{BB962C8B-B14F-4D97-AF65-F5344CB8AC3E}">
        <p14:creationId xmlns:p14="http://schemas.microsoft.com/office/powerpoint/2010/main" val="3749799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29</a:t>
            </a:fld>
            <a:endParaRPr lang="en-US"/>
          </a:p>
        </p:txBody>
      </p:sp>
    </p:spTree>
    <p:extLst>
      <p:ext uri="{BB962C8B-B14F-4D97-AF65-F5344CB8AC3E}">
        <p14:creationId xmlns:p14="http://schemas.microsoft.com/office/powerpoint/2010/main" val="3648510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30</a:t>
            </a:fld>
            <a:endParaRPr lang="en-US"/>
          </a:p>
        </p:txBody>
      </p:sp>
    </p:spTree>
    <p:extLst>
      <p:ext uri="{BB962C8B-B14F-4D97-AF65-F5344CB8AC3E}">
        <p14:creationId xmlns:p14="http://schemas.microsoft.com/office/powerpoint/2010/main" val="3744690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31</a:t>
            </a:fld>
            <a:endParaRPr lang="en-US"/>
          </a:p>
        </p:txBody>
      </p:sp>
    </p:spTree>
    <p:extLst>
      <p:ext uri="{BB962C8B-B14F-4D97-AF65-F5344CB8AC3E}">
        <p14:creationId xmlns:p14="http://schemas.microsoft.com/office/powerpoint/2010/main" val="421510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3</a:t>
            </a:fld>
            <a:endParaRPr lang="en-US"/>
          </a:p>
        </p:txBody>
      </p:sp>
    </p:spTree>
    <p:extLst>
      <p:ext uri="{BB962C8B-B14F-4D97-AF65-F5344CB8AC3E}">
        <p14:creationId xmlns:p14="http://schemas.microsoft.com/office/powerpoint/2010/main" val="3648510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32</a:t>
            </a:fld>
            <a:endParaRPr lang="en-US"/>
          </a:p>
        </p:txBody>
      </p:sp>
    </p:spTree>
    <p:extLst>
      <p:ext uri="{BB962C8B-B14F-4D97-AF65-F5344CB8AC3E}">
        <p14:creationId xmlns:p14="http://schemas.microsoft.com/office/powerpoint/2010/main" val="3957040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2631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1550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35</a:t>
            </a:fld>
            <a:endParaRPr lang="en-US"/>
          </a:p>
        </p:txBody>
      </p:sp>
    </p:spTree>
    <p:extLst>
      <p:ext uri="{BB962C8B-B14F-4D97-AF65-F5344CB8AC3E}">
        <p14:creationId xmlns:p14="http://schemas.microsoft.com/office/powerpoint/2010/main" val="2787610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36</a:t>
            </a:fld>
            <a:endParaRPr lang="en-US"/>
          </a:p>
        </p:txBody>
      </p:sp>
    </p:spTree>
    <p:extLst>
      <p:ext uri="{BB962C8B-B14F-4D97-AF65-F5344CB8AC3E}">
        <p14:creationId xmlns:p14="http://schemas.microsoft.com/office/powerpoint/2010/main" val="392766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4</a:t>
            </a:fld>
            <a:endParaRPr lang="en-US"/>
          </a:p>
        </p:txBody>
      </p:sp>
    </p:spTree>
    <p:extLst>
      <p:ext uri="{BB962C8B-B14F-4D97-AF65-F5344CB8AC3E}">
        <p14:creationId xmlns:p14="http://schemas.microsoft.com/office/powerpoint/2010/main" val="364851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lide Number Placeholder 3"/>
          <p:cNvSpPr>
            <a:spLocks noGrp="1"/>
          </p:cNvSpPr>
          <p:nvPr>
            <p:ph type="sldNum" sz="quarter" idx="5"/>
          </p:nvPr>
        </p:nvSpPr>
        <p:spPr bwMode="auto">
          <a:noFill/>
          <a:ln>
            <a:miter lim="800000"/>
            <a:headEnd/>
            <a:tailEnd/>
          </a:ln>
        </p:spPr>
        <p:txBody>
          <a:bodyPr/>
          <a:lstStyle/>
          <a:p>
            <a:fld id="{0723C7F1-A2A2-4F68-8866-1D8AE23597F8}" type="slidenum">
              <a:rPr lang="en-US"/>
              <a:pPr/>
              <a:t>6</a:t>
            </a:fld>
            <a:endParaRPr lang="en-US" dirty="0"/>
          </a:p>
        </p:txBody>
      </p:sp>
      <p:sp>
        <p:nvSpPr>
          <p:cNvPr id="2" name="Date Placeholder 1"/>
          <p:cNvSpPr>
            <a:spLocks noGrp="1"/>
          </p:cNvSpPr>
          <p:nvPr>
            <p:ph type="dt" idx="10"/>
          </p:nvPr>
        </p:nvSpPr>
        <p:spPr/>
        <p:txBody>
          <a:bodyPr/>
          <a:lstStyle/>
          <a:p>
            <a:fld id="{5F7E5C65-C1F4-4D93-B6C7-17797949EC6F}" type="datetime4">
              <a:rPr lang="en-US" smtClean="0"/>
              <a:t>22 May, 2018</a:t>
            </a:fld>
            <a:endParaRPr lang="en-US"/>
          </a:p>
        </p:txBody>
      </p:sp>
    </p:spTree>
    <p:extLst>
      <p:ext uri="{BB962C8B-B14F-4D97-AF65-F5344CB8AC3E}">
        <p14:creationId xmlns:p14="http://schemas.microsoft.com/office/powerpoint/2010/main" val="287504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094D3-4DC4-4078-954D-CF43AEE08152}" type="slidenum">
              <a:rPr lang="en-US" smtClean="0"/>
              <a:pPr/>
              <a:t>10</a:t>
            </a:fld>
            <a:endParaRPr lang="en-US"/>
          </a:p>
        </p:txBody>
      </p:sp>
      <p:sp>
        <p:nvSpPr>
          <p:cNvPr id="5" name="Date Placeholder 4"/>
          <p:cNvSpPr>
            <a:spLocks noGrp="1"/>
          </p:cNvSpPr>
          <p:nvPr>
            <p:ph type="dt" idx="11"/>
          </p:nvPr>
        </p:nvSpPr>
        <p:spPr/>
        <p:txBody>
          <a:bodyPr/>
          <a:lstStyle/>
          <a:p>
            <a:fld id="{C1279AF2-3C94-4148-8B56-DE17CD4B7DC8}" type="datetime4">
              <a:rPr lang="en-US" smtClean="0"/>
              <a:t>22 May, 2018</a:t>
            </a:fld>
            <a:endParaRPr lang="en-US"/>
          </a:p>
        </p:txBody>
      </p:sp>
    </p:spTree>
    <p:extLst>
      <p:ext uri="{BB962C8B-B14F-4D97-AF65-F5344CB8AC3E}">
        <p14:creationId xmlns:p14="http://schemas.microsoft.com/office/powerpoint/2010/main" val="68748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094D3-4DC4-4078-954D-CF43AEE08152}" type="slidenum">
              <a:rPr lang="en-US" smtClean="0"/>
              <a:pPr/>
              <a:t>11</a:t>
            </a:fld>
            <a:endParaRPr lang="en-US"/>
          </a:p>
        </p:txBody>
      </p:sp>
      <p:sp>
        <p:nvSpPr>
          <p:cNvPr id="5" name="Date Placeholder 4"/>
          <p:cNvSpPr>
            <a:spLocks noGrp="1"/>
          </p:cNvSpPr>
          <p:nvPr>
            <p:ph type="dt" idx="11"/>
          </p:nvPr>
        </p:nvSpPr>
        <p:spPr/>
        <p:txBody>
          <a:bodyPr/>
          <a:lstStyle/>
          <a:p>
            <a:fld id="{1DA0CA17-EDC2-4321-B9AF-8F96FD68E430}" type="datetime4">
              <a:rPr lang="en-US" smtClean="0"/>
              <a:t>22 May, 2018</a:t>
            </a:fld>
            <a:endParaRPr lang="en-US"/>
          </a:p>
        </p:txBody>
      </p:sp>
    </p:spTree>
    <p:extLst>
      <p:ext uri="{BB962C8B-B14F-4D97-AF65-F5344CB8AC3E}">
        <p14:creationId xmlns:p14="http://schemas.microsoft.com/office/powerpoint/2010/main" val="6874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094D3-4DC4-4078-954D-CF43AEE08152}" type="slidenum">
              <a:rPr lang="en-US" smtClean="0"/>
              <a:pPr/>
              <a:t>12</a:t>
            </a:fld>
            <a:endParaRPr lang="en-US"/>
          </a:p>
        </p:txBody>
      </p:sp>
      <p:sp>
        <p:nvSpPr>
          <p:cNvPr id="5" name="Date Placeholder 4"/>
          <p:cNvSpPr>
            <a:spLocks noGrp="1"/>
          </p:cNvSpPr>
          <p:nvPr>
            <p:ph type="dt" idx="11"/>
          </p:nvPr>
        </p:nvSpPr>
        <p:spPr/>
        <p:txBody>
          <a:bodyPr/>
          <a:lstStyle/>
          <a:p>
            <a:fld id="{960D2F91-CB34-4DAE-A7C2-65629784F24B}" type="datetime4">
              <a:rPr lang="en-US" smtClean="0"/>
              <a:t>22 May, 2018</a:t>
            </a:fld>
            <a:endParaRPr lang="en-US"/>
          </a:p>
        </p:txBody>
      </p:sp>
    </p:spTree>
    <p:extLst>
      <p:ext uri="{BB962C8B-B14F-4D97-AF65-F5344CB8AC3E}">
        <p14:creationId xmlns:p14="http://schemas.microsoft.com/office/powerpoint/2010/main" val="68748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268D-CF16-4860-8244-DAF546A5B5E0}" type="slidenum">
              <a:rPr lang="en-US" smtClean="0"/>
              <a:pPr/>
              <a:t>13</a:t>
            </a:fld>
            <a:endParaRPr lang="en-US"/>
          </a:p>
        </p:txBody>
      </p:sp>
    </p:spTree>
    <p:extLst>
      <p:ext uri="{BB962C8B-B14F-4D97-AF65-F5344CB8AC3E}">
        <p14:creationId xmlns:p14="http://schemas.microsoft.com/office/powerpoint/2010/main" val="364851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7066" indent="-291179">
              <a:defRPr>
                <a:solidFill>
                  <a:schemeClr val="tx1"/>
                </a:solidFill>
                <a:latin typeface="Arial" charset="0"/>
                <a:cs typeface="Arial" charset="0"/>
              </a:defRPr>
            </a:lvl2pPr>
            <a:lvl3pPr marL="1164717" indent="-232943">
              <a:defRPr>
                <a:solidFill>
                  <a:schemeClr val="tx1"/>
                </a:solidFill>
                <a:latin typeface="Arial" charset="0"/>
                <a:cs typeface="Arial" charset="0"/>
              </a:defRPr>
            </a:lvl3pPr>
            <a:lvl4pPr marL="1630604" indent="-232943">
              <a:defRPr>
                <a:solidFill>
                  <a:schemeClr val="tx1"/>
                </a:solidFill>
                <a:latin typeface="Arial" charset="0"/>
                <a:cs typeface="Arial" charset="0"/>
              </a:defRPr>
            </a:lvl4pPr>
            <a:lvl5pPr marL="2096491" indent="-232943">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fld id="{42C80352-F1CF-4409-9479-37EF5CFA5AF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E3A6D0-CA19-40B3-912E-A45BA074CB65}" type="datetime1">
              <a:rPr lang="en-US" smtClean="0"/>
              <a:pPr/>
              <a:t>22/05/2018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15A0F-BD64-4B56-8CDA-FA35FB10B13C}" type="datetime1">
              <a:rPr lang="en-US" smtClean="0"/>
              <a:pPr/>
              <a:t>22/05/2018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C0989-795B-48EA-8D3B-AF3904FAF598}" type="datetime1">
              <a:rPr lang="en-US" smtClean="0"/>
              <a:pPr/>
              <a:t>22/05/2018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E52CD-8101-400F-9883-CA9E93C59BE8}" type="datetime1">
              <a:rPr lang="en-US" smtClean="0"/>
              <a:pPr/>
              <a:t>22/05/2018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BDAC0-815A-4E23-B5D9-9123D88D72B4}" type="datetime1">
              <a:rPr lang="en-US" smtClean="0"/>
              <a:pPr/>
              <a:t>22/05/2018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BECEF9-043A-438A-A3AA-6F4EAE875BA5}" type="datetime1">
              <a:rPr lang="en-US" smtClean="0"/>
              <a:pPr/>
              <a:t>22/05/2018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2D669D-F49F-4E54-AE94-76DA931A4480}" type="datetime1">
              <a:rPr lang="en-US" smtClean="0"/>
              <a:pPr/>
              <a:t>22/05/2018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D853-43AF-469B-B3BA-0257817C45AD}" type="datetime1">
              <a:rPr lang="en-US" smtClean="0"/>
              <a:pPr/>
              <a:t>22/05/2018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0A214-A6C6-4403-BDBE-47BF5DA14901}" type="datetime1">
              <a:rPr lang="en-US" smtClean="0"/>
              <a:pPr/>
              <a:t>22/05/2018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B7E64-0420-40CD-8E5B-F61F3DA23D63}" type="datetime1">
              <a:rPr lang="en-US" smtClean="0"/>
              <a:pPr/>
              <a:t>22/05/2018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89FAC3-62C9-44B2-A9BF-6AA874477BD1}" type="datetime1">
              <a:rPr lang="en-US" smtClean="0"/>
              <a:pPr/>
              <a:t>22/05/2018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B6316-430A-4F56-B65B-B53D7A733844}" type="datetime1">
              <a:rPr lang="en-US" smtClean="0"/>
              <a:pPr/>
              <a:t>22/05/2018</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76200"/>
            <a:ext cx="990600" cy="990600"/>
          </a:xfrm>
          <a:prstGeom prst="rect">
            <a:avLst/>
          </a:prstGeom>
          <a:ln>
            <a:noFill/>
          </a:ln>
        </p:spPr>
      </p:pic>
      <p:pic>
        <p:nvPicPr>
          <p:cNvPr id="4" name="Picture 3" descr="download.jpg"/>
          <p:cNvPicPr>
            <a:picLocks noChangeAspect="1"/>
          </p:cNvPicPr>
          <p:nvPr/>
        </p:nvPicPr>
        <p:blipFill>
          <a:blip r:embed="rId5" cstate="print"/>
          <a:stretch>
            <a:fillRect/>
          </a:stretch>
        </p:blipFill>
        <p:spPr>
          <a:xfrm>
            <a:off x="3929058" y="2000240"/>
            <a:ext cx="3755734" cy="3806260"/>
          </a:xfrm>
          <a:prstGeom prst="ellipse">
            <a:avLst/>
          </a:prstGeom>
          <a:ln>
            <a:noFill/>
          </a:ln>
          <a:effectLst>
            <a:softEdge rad="112500"/>
          </a:effectLst>
        </p:spPr>
      </p:pic>
    </p:spTree>
    <p:extLst>
      <p:ext uri="{BB962C8B-B14F-4D97-AF65-F5344CB8AC3E}">
        <p14:creationId xmlns:p14="http://schemas.microsoft.com/office/powerpoint/2010/main" val="354308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24" y="1066800"/>
            <a:ext cx="8328879" cy="5638800"/>
          </a:xfrm>
        </p:spPr>
        <p:txBody>
          <a:bodyPr>
            <a:normAutofit/>
          </a:bodyPr>
          <a:lstStyle/>
          <a:p>
            <a:pPr marL="0" indent="0" algn="just">
              <a:buNone/>
            </a:pPr>
            <a:r>
              <a:rPr lang="en-US" sz="2400" b="1" dirty="0"/>
              <a:t>	</a:t>
            </a:r>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400" b="1" dirty="0">
                <a:solidFill>
                  <a:schemeClr val="bg1"/>
                </a:solidFill>
                <a:cs typeface="Arial" pitchFamily="34" charset="0"/>
              </a:rPr>
              <a:t>  PROPOSED FIELD OPERATION PLAN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65978792"/>
              </p:ext>
            </p:extLst>
          </p:nvPr>
        </p:nvGraphicFramePr>
        <p:xfrm>
          <a:off x="228600" y="2483601"/>
          <a:ext cx="8735888" cy="4206240"/>
        </p:xfrm>
        <a:graphic>
          <a:graphicData uri="http://schemas.openxmlformats.org/drawingml/2006/table">
            <a:tbl>
              <a:tblPr firstRow="1" firstCol="1" bandRow="1">
                <a:tableStyleId>{5940675A-B579-460E-94D1-54222C63F5DA}</a:tableStyleId>
              </a:tblPr>
              <a:tblGrid>
                <a:gridCol w="4222347">
                  <a:extLst>
                    <a:ext uri="{9D8B030D-6E8A-4147-A177-3AD203B41FA5}">
                      <a16:colId xmlns:a16="http://schemas.microsoft.com/office/drawing/2014/main" val="20000"/>
                    </a:ext>
                  </a:extLst>
                </a:gridCol>
                <a:gridCol w="2329570">
                  <a:extLst>
                    <a:ext uri="{9D8B030D-6E8A-4147-A177-3AD203B41FA5}">
                      <a16:colId xmlns:a16="http://schemas.microsoft.com/office/drawing/2014/main" val="20001"/>
                    </a:ext>
                  </a:extLst>
                </a:gridCol>
                <a:gridCol w="2183971">
                  <a:extLst>
                    <a:ext uri="{9D8B030D-6E8A-4147-A177-3AD203B41FA5}">
                      <a16:colId xmlns:a16="http://schemas.microsoft.com/office/drawing/2014/main" val="20002"/>
                    </a:ext>
                  </a:extLst>
                </a:gridCol>
              </a:tblGrid>
              <a:tr h="390984">
                <a:tc>
                  <a:txBody>
                    <a:bodyPr/>
                    <a:lstStyle/>
                    <a:p>
                      <a:pPr marL="0" marR="0" algn="ctr">
                        <a:lnSpc>
                          <a:spcPct val="115000"/>
                        </a:lnSpc>
                        <a:spcBef>
                          <a:spcPts val="0"/>
                        </a:spcBef>
                        <a:spcAft>
                          <a:spcPts val="0"/>
                        </a:spcAft>
                      </a:pPr>
                      <a:r>
                        <a:rPr lang="en-GB" sz="2400" b="1" u="none" dirty="0">
                          <a:effectLst/>
                        </a:rPr>
                        <a:t>Field Enumeration for 1st Block</a:t>
                      </a:r>
                      <a:endParaRPr lang="en-US" sz="2400" b="1" u="none" dirty="0">
                        <a:solidFill>
                          <a:schemeClr val="tx1"/>
                        </a:solidFill>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GB" sz="2400" b="1" u="none" dirty="0">
                          <a:effectLst/>
                        </a:rPr>
                        <a:t>From</a:t>
                      </a:r>
                      <a:endParaRPr lang="en-US" sz="2400" b="1" u="none" dirty="0">
                        <a:solidFill>
                          <a:schemeClr val="tx1"/>
                        </a:solidFill>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GB" sz="2400" b="1" u="none" dirty="0">
                          <a:effectLst/>
                        </a:rPr>
                        <a:t>To</a:t>
                      </a:r>
                      <a:endParaRPr lang="en-US" sz="2400" b="1" u="none" dirty="0">
                        <a:solidFill>
                          <a:schemeClr val="tx1"/>
                        </a:solidFill>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335190">
                <a:tc>
                  <a:txBody>
                    <a:bodyPr/>
                    <a:lstStyle/>
                    <a:p>
                      <a:pPr marL="0" marR="0" algn="l" defTabSz="914400" rtl="0" eaLnBrk="1" latinLnBrk="0" hangingPunct="1">
                        <a:lnSpc>
                          <a:spcPct val="115000"/>
                        </a:lnSpc>
                        <a:spcBef>
                          <a:spcPts val="0"/>
                        </a:spcBef>
                        <a:spcAft>
                          <a:spcPts val="0"/>
                        </a:spcAft>
                      </a:pPr>
                      <a:r>
                        <a:rPr lang="en-GB" sz="2400" b="1" kern="1200" dirty="0">
                          <a:effectLst/>
                        </a:rPr>
                        <a:t>House Listing Operation @ 3 days per block</a:t>
                      </a:r>
                      <a:endParaRPr lang="en-US" sz="2400" b="1" kern="1200" dirty="0">
                        <a:solidFill>
                          <a:schemeClr val="dk1"/>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GB" sz="2400" b="1" dirty="0">
                          <a:effectLst/>
                        </a:rPr>
                        <a:t>15</a:t>
                      </a:r>
                      <a:r>
                        <a:rPr lang="en-GB" sz="2400" b="1" baseline="30000" dirty="0">
                          <a:effectLst/>
                        </a:rPr>
                        <a:t>th</a:t>
                      </a:r>
                      <a:r>
                        <a:rPr lang="en-GB" sz="2400" b="1" dirty="0">
                          <a:effectLst/>
                        </a:rPr>
                        <a:t> March, 2017</a:t>
                      </a:r>
                      <a:endParaRPr lang="en-US" sz="24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GB" sz="2400" b="1" dirty="0">
                          <a:effectLst/>
                        </a:rPr>
                        <a:t>17</a:t>
                      </a:r>
                      <a:r>
                        <a:rPr lang="en-GB" sz="2400" b="1" baseline="30000" dirty="0">
                          <a:effectLst/>
                        </a:rPr>
                        <a:t>th</a:t>
                      </a:r>
                      <a:r>
                        <a:rPr lang="en-GB" sz="2400" b="1" dirty="0">
                          <a:effectLst/>
                        </a:rPr>
                        <a:t> March, 2017</a:t>
                      </a:r>
                      <a:endParaRPr lang="en-US" sz="2400" b="1" dirty="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335190">
                <a:tc>
                  <a:txBody>
                    <a:bodyPr/>
                    <a:lstStyle/>
                    <a:p>
                      <a:pPr marL="0" marR="0" algn="l" defTabSz="914400" rtl="0" eaLnBrk="1" latinLnBrk="0" hangingPunct="1">
                        <a:lnSpc>
                          <a:spcPct val="115000"/>
                        </a:lnSpc>
                        <a:spcBef>
                          <a:spcPts val="0"/>
                        </a:spcBef>
                        <a:spcAft>
                          <a:spcPts val="0"/>
                        </a:spcAft>
                      </a:pPr>
                      <a:r>
                        <a:rPr lang="en-GB" sz="2400" b="1" kern="1200" dirty="0">
                          <a:effectLst/>
                        </a:rPr>
                        <a:t>Filling up of Form-2 @ 10 days per block</a:t>
                      </a:r>
                      <a:endParaRPr lang="en-US" sz="2400" b="1" kern="1200" dirty="0">
                        <a:solidFill>
                          <a:schemeClr val="dk1"/>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GB" sz="2400" b="1" dirty="0">
                          <a:effectLst/>
                        </a:rPr>
                        <a:t>18</a:t>
                      </a:r>
                      <a:r>
                        <a:rPr lang="en-GB" sz="2400" b="1" baseline="30000" dirty="0">
                          <a:effectLst/>
                        </a:rPr>
                        <a:t>th</a:t>
                      </a:r>
                      <a:r>
                        <a:rPr lang="en-GB" sz="2400" b="1" dirty="0">
                          <a:effectLst/>
                        </a:rPr>
                        <a:t> March, 2017</a:t>
                      </a:r>
                      <a:endParaRPr lang="en-US" sz="24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GB" sz="2400" b="1" dirty="0">
                          <a:effectLst/>
                        </a:rPr>
                        <a:t>27</a:t>
                      </a:r>
                      <a:r>
                        <a:rPr lang="en-GB" sz="2400" b="1" baseline="30000" dirty="0">
                          <a:effectLst/>
                        </a:rPr>
                        <a:t>th</a:t>
                      </a:r>
                      <a:r>
                        <a:rPr lang="en-GB" sz="2400" b="1" dirty="0">
                          <a:effectLst/>
                        </a:rPr>
                        <a:t> March, 2017</a:t>
                      </a:r>
                      <a:endParaRPr lang="en-US" sz="2400" b="1" dirty="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691236">
                <a:tc>
                  <a:txBody>
                    <a:bodyPr/>
                    <a:lstStyle/>
                    <a:p>
                      <a:pPr marL="0" marR="0" algn="l" defTabSz="914400" rtl="0" eaLnBrk="1" latinLnBrk="0" hangingPunct="1">
                        <a:lnSpc>
                          <a:spcPct val="115000"/>
                        </a:lnSpc>
                        <a:spcBef>
                          <a:spcPts val="0"/>
                        </a:spcBef>
                        <a:spcAft>
                          <a:spcPts val="0"/>
                        </a:spcAft>
                      </a:pPr>
                      <a:r>
                        <a:rPr lang="en-GB" sz="2400" b="1" kern="1200" dirty="0">
                          <a:effectLst/>
                        </a:rPr>
                        <a:t>Enumeration of homeless population @ 1 day per block</a:t>
                      </a:r>
                      <a:endParaRPr lang="en-US" sz="2400" b="1" kern="1200" dirty="0">
                        <a:solidFill>
                          <a:schemeClr val="dk1"/>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GB" sz="2400" b="1" dirty="0">
                          <a:effectLst/>
                        </a:rPr>
                        <a:t>28</a:t>
                      </a:r>
                      <a:r>
                        <a:rPr lang="en-GB" sz="2400" b="1" baseline="30000" dirty="0">
                          <a:effectLst/>
                        </a:rPr>
                        <a:t>th</a:t>
                      </a:r>
                      <a:r>
                        <a:rPr lang="en-GB" sz="2400" b="1" dirty="0">
                          <a:effectLst/>
                        </a:rPr>
                        <a:t> March, 2017</a:t>
                      </a:r>
                      <a:endParaRPr lang="en-US" sz="24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GB" sz="2400" b="1" dirty="0">
                          <a:effectLst/>
                        </a:rPr>
                        <a:t>-</a:t>
                      </a:r>
                      <a:endParaRPr lang="en-US" sz="2400" b="1" dirty="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691236">
                <a:tc>
                  <a:txBody>
                    <a:bodyPr/>
                    <a:lstStyle/>
                    <a:p>
                      <a:pPr marL="0" marR="0" algn="l" defTabSz="914400" rtl="0" eaLnBrk="1" latinLnBrk="0" hangingPunct="1">
                        <a:lnSpc>
                          <a:spcPct val="115000"/>
                        </a:lnSpc>
                        <a:spcBef>
                          <a:spcPts val="0"/>
                        </a:spcBef>
                        <a:spcAft>
                          <a:spcPts val="0"/>
                        </a:spcAft>
                      </a:pPr>
                      <a:r>
                        <a:rPr lang="en-GB" sz="2400" b="1" kern="1200" dirty="0">
                          <a:effectLst/>
                        </a:rPr>
                        <a:t>Retrieval of Filled in documents and issuance of Census material for 2nd Block</a:t>
                      </a:r>
                      <a:endParaRPr lang="en-US" sz="2400" b="1" kern="1200" dirty="0">
                        <a:solidFill>
                          <a:schemeClr val="dk1"/>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GB" sz="2400" b="1" dirty="0">
                          <a:effectLst/>
                        </a:rPr>
                        <a:t>29</a:t>
                      </a:r>
                      <a:r>
                        <a:rPr lang="en-GB" sz="2400" b="1" baseline="30000" dirty="0">
                          <a:effectLst/>
                        </a:rPr>
                        <a:t>th</a:t>
                      </a:r>
                      <a:r>
                        <a:rPr lang="en-GB" sz="2400" b="1" dirty="0">
                          <a:effectLst/>
                        </a:rPr>
                        <a:t> March, 2017</a:t>
                      </a:r>
                      <a:endParaRPr lang="en-US" sz="24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GB" sz="2400" b="1" dirty="0">
                          <a:effectLst/>
                        </a:rPr>
                        <a:t>30</a:t>
                      </a:r>
                      <a:r>
                        <a:rPr lang="en-GB" sz="2400" b="1" baseline="30000" dirty="0">
                          <a:effectLst/>
                        </a:rPr>
                        <a:t>th</a:t>
                      </a:r>
                      <a:r>
                        <a:rPr lang="en-GB" sz="2400" b="1" dirty="0">
                          <a:effectLst/>
                        </a:rPr>
                        <a:t> March, 2017</a:t>
                      </a:r>
                      <a:endParaRPr lang="en-US" sz="2400" b="1" dirty="0">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bl>
          </a:graphicData>
        </a:graphic>
      </p:graphicFrame>
      <p:sp>
        <p:nvSpPr>
          <p:cNvPr id="7" name="TextBox 6"/>
          <p:cNvSpPr txBox="1"/>
          <p:nvPr/>
        </p:nvSpPr>
        <p:spPr>
          <a:xfrm>
            <a:off x="228600" y="1066800"/>
            <a:ext cx="8839200" cy="1661993"/>
          </a:xfrm>
          <a:prstGeom prst="rect">
            <a:avLst/>
          </a:prstGeom>
          <a:noFill/>
        </p:spPr>
        <p:txBody>
          <a:bodyPr wrap="square" rtlCol="0">
            <a:spAutoFit/>
          </a:bodyPr>
          <a:lstStyle/>
          <a:p>
            <a:pPr lvl="0" fontAlgn="base">
              <a:spcBef>
                <a:spcPct val="0"/>
              </a:spcBef>
              <a:spcAft>
                <a:spcPct val="0"/>
              </a:spcAft>
            </a:pPr>
            <a:r>
              <a:rPr lang="en-GB" altLang="en-US" sz="2400" b="1" dirty="0">
                <a:latin typeface="Calibri" pitchFamily="34" charset="0"/>
                <a:ea typeface="Calibri" pitchFamily="34" charset="0"/>
                <a:cs typeface="Arial" pitchFamily="34" charset="0"/>
              </a:rPr>
              <a:t>Note:- </a:t>
            </a:r>
            <a:endParaRPr lang="en-US" altLang="en-US" sz="1100" dirty="0">
              <a:latin typeface="Arial" pitchFamily="34" charset="0"/>
              <a:cs typeface="Arial" pitchFamily="34" charset="0"/>
            </a:endParaRPr>
          </a:p>
          <a:p>
            <a:pPr lvl="0" eaLnBrk="0" fontAlgn="base" hangingPunct="0">
              <a:spcBef>
                <a:spcPct val="0"/>
              </a:spcBef>
              <a:spcAft>
                <a:spcPct val="0"/>
              </a:spcAft>
              <a:buFontTx/>
              <a:buChar char="•"/>
            </a:pPr>
            <a:r>
              <a:rPr lang="en-GB" altLang="en-US" sz="2000" b="1" dirty="0">
                <a:latin typeface="Calibri" pitchFamily="34" charset="0"/>
                <a:ea typeface="Calibri" pitchFamily="34" charset="0"/>
                <a:cs typeface="Arial" pitchFamily="34" charset="0"/>
              </a:rPr>
              <a:t> Field operation was carried out in two phases</a:t>
            </a:r>
            <a:endParaRPr lang="en-US" altLang="en-US" sz="1100" dirty="0">
              <a:latin typeface="Arial" pitchFamily="34" charset="0"/>
              <a:cs typeface="Arial" pitchFamily="34" charset="0"/>
            </a:endParaRPr>
          </a:p>
          <a:p>
            <a:pPr lvl="0" eaLnBrk="0" fontAlgn="base" hangingPunct="0">
              <a:spcBef>
                <a:spcPct val="0"/>
              </a:spcBef>
              <a:spcAft>
                <a:spcPct val="0"/>
              </a:spcAft>
              <a:buFontTx/>
              <a:buChar char="•"/>
            </a:pPr>
            <a:r>
              <a:rPr lang="en-GB" altLang="en-US" sz="2000" b="1" dirty="0">
                <a:latin typeface="Calibri" pitchFamily="34" charset="0"/>
                <a:ea typeface="Calibri" pitchFamily="34" charset="0"/>
                <a:cs typeface="Arial" pitchFamily="34" charset="0"/>
              </a:rPr>
              <a:t> Two blocks were covered by one enumerator in each phase </a:t>
            </a:r>
            <a:endParaRPr lang="en-US" altLang="en-US" sz="1100" dirty="0">
              <a:latin typeface="Arial" pitchFamily="34" charset="0"/>
              <a:cs typeface="Arial" pitchFamily="34" charset="0"/>
            </a:endParaRPr>
          </a:p>
          <a:p>
            <a:pPr lvl="0" algn="ctr" eaLnBrk="0" fontAlgn="base" hangingPunct="0">
              <a:spcBef>
                <a:spcPct val="0"/>
              </a:spcBef>
              <a:spcAft>
                <a:spcPct val="0"/>
              </a:spcAft>
            </a:pPr>
            <a:r>
              <a:rPr lang="en-GB" altLang="en-US" sz="2000" b="1" u="sng" dirty="0">
                <a:latin typeface="Calibri" pitchFamily="34" charset="0"/>
                <a:ea typeface="Calibri" pitchFamily="34" charset="0"/>
                <a:cs typeface="Arial" pitchFamily="34" charset="0"/>
              </a:rPr>
              <a:t>PHASE-1</a:t>
            </a:r>
            <a:endParaRPr lang="en-GB" altLang="en-US" sz="2800"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53111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24" y="914400"/>
            <a:ext cx="8328879" cy="5791200"/>
          </a:xfrm>
        </p:spPr>
        <p:txBody>
          <a:bodyPr>
            <a:normAutofit/>
          </a:bodyPr>
          <a:lstStyle/>
          <a:p>
            <a:pPr marL="0" indent="0" algn="just">
              <a:buNone/>
            </a:pPr>
            <a:r>
              <a:rPr lang="en-US" sz="2400" b="1" dirty="0"/>
              <a:t>	</a:t>
            </a:r>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400" b="1" dirty="0">
                <a:solidFill>
                  <a:schemeClr val="bg1"/>
                </a:solidFill>
                <a:cs typeface="Arial" pitchFamily="34" charset="0"/>
              </a:rPr>
              <a:t> PROPOSED FIELD OPERATION PLAN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746041806"/>
              </p:ext>
            </p:extLst>
          </p:nvPr>
        </p:nvGraphicFramePr>
        <p:xfrm>
          <a:off x="107504" y="2286000"/>
          <a:ext cx="8928992" cy="4206240"/>
        </p:xfrm>
        <a:graphic>
          <a:graphicData uri="http://schemas.openxmlformats.org/drawingml/2006/table">
            <a:tbl>
              <a:tblPr firstRow="1" firstCol="1" bandRow="1">
                <a:tableStyleId>{5940675A-B579-460E-94D1-54222C63F5DA}</a:tableStyleId>
              </a:tblPr>
              <a:tblGrid>
                <a:gridCol w="4390088">
                  <a:extLst>
                    <a:ext uri="{9D8B030D-6E8A-4147-A177-3AD203B41FA5}">
                      <a16:colId xmlns:a16="http://schemas.microsoft.com/office/drawing/2014/main" val="20000"/>
                    </a:ext>
                  </a:extLst>
                </a:gridCol>
                <a:gridCol w="230665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391939">
                <a:tc>
                  <a:txBody>
                    <a:bodyPr/>
                    <a:lstStyle/>
                    <a:p>
                      <a:pPr marL="0" marR="0" algn="ctr" defTabSz="914400" rtl="0" eaLnBrk="1" latinLnBrk="0" hangingPunct="1">
                        <a:lnSpc>
                          <a:spcPct val="115000"/>
                        </a:lnSpc>
                        <a:spcBef>
                          <a:spcPts val="0"/>
                        </a:spcBef>
                        <a:spcAft>
                          <a:spcPts val="0"/>
                        </a:spcAft>
                      </a:pPr>
                      <a:r>
                        <a:rPr lang="en-GB" sz="2400" b="1" kern="1200" dirty="0">
                          <a:effectLst/>
                        </a:rPr>
                        <a:t>Field Enumeration for 1st Block</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2400" b="1" kern="1200" dirty="0">
                          <a:effectLst/>
                        </a:rPr>
                        <a:t>From</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2400" b="1" kern="1200" dirty="0">
                          <a:effectLst/>
                        </a:rPr>
                        <a:t>To</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365320">
                <a:tc>
                  <a:txBody>
                    <a:bodyPr/>
                    <a:lstStyle/>
                    <a:p>
                      <a:pPr marL="0" marR="0" algn="l" defTabSz="914400" rtl="0" eaLnBrk="1" latinLnBrk="0" hangingPunct="1">
                        <a:lnSpc>
                          <a:spcPct val="115000"/>
                        </a:lnSpc>
                        <a:spcBef>
                          <a:spcPts val="0"/>
                        </a:spcBef>
                        <a:spcAft>
                          <a:spcPts val="0"/>
                        </a:spcAft>
                      </a:pPr>
                      <a:r>
                        <a:rPr lang="en-GB" sz="2400" b="1" kern="1200" dirty="0">
                          <a:effectLst/>
                        </a:rPr>
                        <a:t>House Listing Operation @ 3 days per block</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25th April, 2017</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27thApril, 2017</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1"/>
                  </a:ext>
                </a:extLst>
              </a:tr>
              <a:tr h="336008">
                <a:tc>
                  <a:txBody>
                    <a:bodyPr/>
                    <a:lstStyle/>
                    <a:p>
                      <a:pPr marL="0" marR="0" algn="l" defTabSz="914400" rtl="0" eaLnBrk="1" latinLnBrk="0" hangingPunct="1">
                        <a:lnSpc>
                          <a:spcPct val="115000"/>
                        </a:lnSpc>
                        <a:spcBef>
                          <a:spcPts val="0"/>
                        </a:spcBef>
                        <a:spcAft>
                          <a:spcPts val="0"/>
                        </a:spcAft>
                      </a:pPr>
                      <a:r>
                        <a:rPr lang="en-GB" sz="2400" b="1" kern="1200" dirty="0">
                          <a:effectLst/>
                        </a:rPr>
                        <a:t>Filling up of Form-2 @ 10 days per block</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28thApril, 2017</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7th May, 2017</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2"/>
                  </a:ext>
                </a:extLst>
              </a:tr>
              <a:tr h="481781">
                <a:tc>
                  <a:txBody>
                    <a:bodyPr/>
                    <a:lstStyle/>
                    <a:p>
                      <a:pPr marL="0" marR="0" algn="l" defTabSz="914400" rtl="0" eaLnBrk="1" latinLnBrk="0" hangingPunct="1">
                        <a:lnSpc>
                          <a:spcPct val="115000"/>
                        </a:lnSpc>
                        <a:spcBef>
                          <a:spcPts val="0"/>
                        </a:spcBef>
                        <a:spcAft>
                          <a:spcPts val="0"/>
                        </a:spcAft>
                      </a:pPr>
                      <a:r>
                        <a:rPr lang="en-GB" sz="2400" b="1" kern="1200" dirty="0">
                          <a:effectLst/>
                        </a:rPr>
                        <a:t>Enumeration of homeless population @ 1 day per block</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8th May, 2017</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3"/>
                  </a:ext>
                </a:extLst>
              </a:tr>
              <a:tr h="692923">
                <a:tc>
                  <a:txBody>
                    <a:bodyPr/>
                    <a:lstStyle/>
                    <a:p>
                      <a:pPr marL="0" marR="0" algn="l" defTabSz="914400" rtl="0" eaLnBrk="1" latinLnBrk="0" hangingPunct="1">
                        <a:lnSpc>
                          <a:spcPct val="115000"/>
                        </a:lnSpc>
                        <a:spcBef>
                          <a:spcPts val="0"/>
                        </a:spcBef>
                        <a:spcAft>
                          <a:spcPts val="0"/>
                        </a:spcAft>
                      </a:pPr>
                      <a:r>
                        <a:rPr lang="en-GB" sz="2400" b="1" kern="1200" dirty="0">
                          <a:effectLst/>
                        </a:rPr>
                        <a:t>Retrieval of Filled in documents and issuance of Census material for 2nd Block</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9th May, 2017</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10th  May, 2017</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4"/>
                  </a:ext>
                </a:extLst>
              </a:tr>
            </a:tbl>
          </a:graphicData>
        </a:graphic>
      </p:graphicFrame>
      <p:sp>
        <p:nvSpPr>
          <p:cNvPr id="2" name="TextBox 1"/>
          <p:cNvSpPr txBox="1"/>
          <p:nvPr/>
        </p:nvSpPr>
        <p:spPr>
          <a:xfrm>
            <a:off x="304800" y="1066800"/>
            <a:ext cx="8686800" cy="1538883"/>
          </a:xfrm>
          <a:prstGeom prst="rect">
            <a:avLst/>
          </a:prstGeom>
          <a:noFill/>
        </p:spPr>
        <p:txBody>
          <a:bodyPr wrap="square" rtlCol="0">
            <a:spAutoFit/>
          </a:bodyPr>
          <a:lstStyle/>
          <a:p>
            <a:pPr lvl="0" fontAlgn="base">
              <a:spcBef>
                <a:spcPct val="0"/>
              </a:spcBef>
              <a:spcAft>
                <a:spcPct val="0"/>
              </a:spcAft>
              <a:tabLst>
                <a:tab pos="2071688" algn="l"/>
              </a:tabLst>
            </a:pPr>
            <a:r>
              <a:rPr lang="en-GB" altLang="en-US" sz="2800" b="1" dirty="0">
                <a:latin typeface="Calibri" pitchFamily="34" charset="0"/>
                <a:ea typeface="Calibri" pitchFamily="34" charset="0"/>
                <a:cs typeface="Arial" pitchFamily="34" charset="0"/>
              </a:rPr>
              <a:t>Note:- </a:t>
            </a:r>
            <a:endParaRPr lang="en-US" altLang="en-US" sz="1200" dirty="0">
              <a:latin typeface="Arial" pitchFamily="34" charset="0"/>
              <a:cs typeface="Arial" pitchFamily="34" charset="0"/>
            </a:endParaRPr>
          </a:p>
          <a:p>
            <a:pPr lvl="0" eaLnBrk="0" fontAlgn="base" hangingPunct="0">
              <a:spcBef>
                <a:spcPct val="0"/>
              </a:spcBef>
              <a:spcAft>
                <a:spcPct val="0"/>
              </a:spcAft>
              <a:buFontTx/>
              <a:buChar char="•"/>
              <a:tabLst>
                <a:tab pos="2071688" algn="l"/>
              </a:tabLst>
            </a:pPr>
            <a:r>
              <a:rPr lang="en-GB" altLang="en-US" sz="2400" b="1" dirty="0">
                <a:latin typeface="Calibri" pitchFamily="34" charset="0"/>
                <a:ea typeface="Calibri" pitchFamily="34" charset="0"/>
                <a:cs typeface="Arial" pitchFamily="34" charset="0"/>
              </a:rPr>
              <a:t> 2</a:t>
            </a:r>
            <a:r>
              <a:rPr lang="en-GB" altLang="en-US" sz="2400" b="1" baseline="30000" dirty="0">
                <a:latin typeface="Calibri" pitchFamily="34" charset="0"/>
                <a:ea typeface="Calibri" pitchFamily="34" charset="0"/>
                <a:cs typeface="Arial" pitchFamily="34" charset="0"/>
              </a:rPr>
              <a:t>nd</a:t>
            </a:r>
            <a:r>
              <a:rPr lang="en-GB" altLang="en-US" sz="2400" b="1" dirty="0">
                <a:latin typeface="Calibri" pitchFamily="34" charset="0"/>
                <a:ea typeface="Calibri" pitchFamily="34" charset="0"/>
                <a:cs typeface="Arial" pitchFamily="34" charset="0"/>
              </a:rPr>
              <a:t>  phase was started with a gap of 10 days </a:t>
            </a:r>
            <a:endParaRPr lang="en-US" altLang="en-US" sz="1200" dirty="0">
              <a:latin typeface="Arial" pitchFamily="34" charset="0"/>
              <a:cs typeface="Arial" pitchFamily="34" charset="0"/>
            </a:endParaRPr>
          </a:p>
          <a:p>
            <a:pPr algn="ctr" eaLnBrk="0" fontAlgn="base" hangingPunct="0">
              <a:spcBef>
                <a:spcPct val="0"/>
              </a:spcBef>
              <a:spcAft>
                <a:spcPct val="0"/>
              </a:spcAft>
              <a:tabLst>
                <a:tab pos="2071688" algn="l"/>
              </a:tabLst>
            </a:pPr>
            <a:r>
              <a:rPr lang="en-GB" altLang="en-US" sz="2400" b="1" u="sng" dirty="0">
                <a:latin typeface="Calibri" pitchFamily="34" charset="0"/>
                <a:ea typeface="Calibri" pitchFamily="34" charset="0"/>
                <a:cs typeface="Arial" pitchFamily="34" charset="0"/>
              </a:rPr>
              <a:t>PHASE-2</a:t>
            </a:r>
          </a:p>
          <a:p>
            <a:endParaRPr lang="en-GB" dirty="0"/>
          </a:p>
        </p:txBody>
      </p:sp>
    </p:spTree>
    <p:extLst>
      <p:ext uri="{BB962C8B-B14F-4D97-AF65-F5344CB8AC3E}">
        <p14:creationId xmlns:p14="http://schemas.microsoft.com/office/powerpoint/2010/main" val="319238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24" y="914400"/>
            <a:ext cx="8328879" cy="5791200"/>
          </a:xfrm>
        </p:spPr>
        <p:txBody>
          <a:bodyPr>
            <a:normAutofit/>
          </a:bodyPr>
          <a:lstStyle/>
          <a:p>
            <a:pPr marL="0" indent="0" algn="just">
              <a:buNone/>
            </a:pPr>
            <a:r>
              <a:rPr lang="en-US" sz="2400" b="1" dirty="0"/>
              <a:t>	</a:t>
            </a:r>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400" b="1" dirty="0">
                <a:solidFill>
                  <a:schemeClr val="bg1"/>
                </a:solidFill>
                <a:cs typeface="Arial" pitchFamily="34" charset="0"/>
              </a:rPr>
              <a:t> PROPOSED FIELD OPERATION PLAN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79811462"/>
              </p:ext>
            </p:extLst>
          </p:nvPr>
        </p:nvGraphicFramePr>
        <p:xfrm>
          <a:off x="76200" y="2438400"/>
          <a:ext cx="9067800" cy="3241487"/>
        </p:xfrm>
        <a:graphic>
          <a:graphicData uri="http://schemas.openxmlformats.org/drawingml/2006/table">
            <a:tbl>
              <a:tblPr firstRow="1" firstCol="1" bandRow="1">
                <a:tableStyleId>{5940675A-B579-460E-94D1-54222C63F5DA}</a:tableStyleId>
              </a:tblPr>
              <a:tblGrid>
                <a:gridCol w="4231640">
                  <a:extLst>
                    <a:ext uri="{9D8B030D-6E8A-4147-A177-3AD203B41FA5}">
                      <a16:colId xmlns:a16="http://schemas.microsoft.com/office/drawing/2014/main" val="20000"/>
                    </a:ext>
                  </a:extLst>
                </a:gridCol>
                <a:gridCol w="2418080">
                  <a:extLst>
                    <a:ext uri="{9D8B030D-6E8A-4147-A177-3AD203B41FA5}">
                      <a16:colId xmlns:a16="http://schemas.microsoft.com/office/drawing/2014/main" val="20001"/>
                    </a:ext>
                  </a:extLst>
                </a:gridCol>
                <a:gridCol w="2418080">
                  <a:extLst>
                    <a:ext uri="{9D8B030D-6E8A-4147-A177-3AD203B41FA5}">
                      <a16:colId xmlns:a16="http://schemas.microsoft.com/office/drawing/2014/main" val="20002"/>
                    </a:ext>
                  </a:extLst>
                </a:gridCol>
              </a:tblGrid>
              <a:tr h="391939">
                <a:tc>
                  <a:txBody>
                    <a:bodyPr/>
                    <a:lstStyle/>
                    <a:p>
                      <a:pPr marL="0" marR="0" algn="ctr" defTabSz="914400" rtl="0" eaLnBrk="1" latinLnBrk="0" hangingPunct="1">
                        <a:lnSpc>
                          <a:spcPct val="115000"/>
                        </a:lnSpc>
                        <a:spcBef>
                          <a:spcPts val="0"/>
                        </a:spcBef>
                        <a:spcAft>
                          <a:spcPts val="0"/>
                        </a:spcAft>
                      </a:pPr>
                      <a:r>
                        <a:rPr lang="en-GB" sz="2400" b="1" kern="1200" dirty="0">
                          <a:effectLst/>
                        </a:rPr>
                        <a:t>Field Enumeration for 2nd Block</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2400" b="1" kern="1200" dirty="0">
                          <a:effectLst/>
                        </a:rPr>
                        <a:t>From</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2400" b="1" kern="1200" dirty="0">
                          <a:effectLst/>
                        </a:rPr>
                        <a:t>To</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336008">
                <a:tc>
                  <a:txBody>
                    <a:bodyPr/>
                    <a:lstStyle/>
                    <a:p>
                      <a:pPr marL="0" marR="0" algn="l" defTabSz="914400" rtl="0" eaLnBrk="1" latinLnBrk="0" hangingPunct="1">
                        <a:lnSpc>
                          <a:spcPct val="115000"/>
                        </a:lnSpc>
                        <a:spcBef>
                          <a:spcPts val="0"/>
                        </a:spcBef>
                        <a:spcAft>
                          <a:spcPts val="0"/>
                        </a:spcAft>
                      </a:pPr>
                      <a:r>
                        <a:rPr lang="en-GB" sz="2400" b="1" kern="1200" dirty="0">
                          <a:effectLst/>
                        </a:rPr>
                        <a:t>House Listing Operation @ 3 days per block</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a:effectLst/>
                        </a:rPr>
                        <a:t>11th  May, 2017</a:t>
                      </a:r>
                      <a:endParaRPr lang="en-US" sz="2400" b="1" kern="120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13th  May, 2017</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1"/>
                  </a:ext>
                </a:extLst>
              </a:tr>
              <a:tr h="336008">
                <a:tc>
                  <a:txBody>
                    <a:bodyPr/>
                    <a:lstStyle/>
                    <a:p>
                      <a:pPr marL="0" marR="0" algn="l" defTabSz="914400" rtl="0" eaLnBrk="1" latinLnBrk="0" hangingPunct="1">
                        <a:lnSpc>
                          <a:spcPct val="115000"/>
                        </a:lnSpc>
                        <a:spcBef>
                          <a:spcPts val="0"/>
                        </a:spcBef>
                        <a:spcAft>
                          <a:spcPts val="0"/>
                        </a:spcAft>
                      </a:pPr>
                      <a:r>
                        <a:rPr lang="en-GB" sz="2400" b="1" kern="1200" dirty="0">
                          <a:effectLst/>
                        </a:rPr>
                        <a:t>Filling up Form-2 @ 10 days per block</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14th May, 2017</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23rd  May, 2017</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2"/>
                  </a:ext>
                </a:extLst>
              </a:tr>
              <a:tr h="692923">
                <a:tc>
                  <a:txBody>
                    <a:bodyPr/>
                    <a:lstStyle/>
                    <a:p>
                      <a:pPr marL="0" marR="0" algn="l" defTabSz="914400" rtl="0" eaLnBrk="1" latinLnBrk="0" hangingPunct="1">
                        <a:lnSpc>
                          <a:spcPct val="115000"/>
                        </a:lnSpc>
                        <a:spcBef>
                          <a:spcPts val="0"/>
                        </a:spcBef>
                        <a:spcAft>
                          <a:spcPts val="0"/>
                        </a:spcAft>
                      </a:pPr>
                      <a:r>
                        <a:rPr lang="en-GB" sz="2400" b="1" kern="1200" dirty="0">
                          <a:effectLst/>
                        </a:rPr>
                        <a:t>Enumeration of homeless population @ 1 day per block</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24th May, 2017</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3"/>
                  </a:ext>
                </a:extLst>
              </a:tr>
              <a:tr h="336008">
                <a:tc>
                  <a:txBody>
                    <a:bodyPr/>
                    <a:lstStyle/>
                    <a:p>
                      <a:pPr marL="0" marR="0" algn="l" defTabSz="914400" rtl="0" eaLnBrk="1" latinLnBrk="0" hangingPunct="1">
                        <a:lnSpc>
                          <a:spcPct val="115000"/>
                        </a:lnSpc>
                        <a:spcBef>
                          <a:spcPts val="0"/>
                        </a:spcBef>
                        <a:spcAft>
                          <a:spcPts val="0"/>
                        </a:spcAft>
                      </a:pPr>
                      <a:r>
                        <a:rPr lang="en-GB" sz="2400" b="1" kern="1200" dirty="0">
                          <a:effectLst/>
                        </a:rPr>
                        <a:t>Retrieval of Filled in documents</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25th  May, 2017</a:t>
                      </a:r>
                      <a:endParaRPr lang="en-US" sz="2400" b="1"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2400" b="1" kern="1200" dirty="0">
                          <a:effectLst/>
                        </a:rPr>
                        <a:t> </a:t>
                      </a:r>
                      <a:endParaRPr lang="en-US" sz="2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4"/>
                  </a:ext>
                </a:extLst>
              </a:tr>
            </a:tbl>
          </a:graphicData>
        </a:graphic>
      </p:graphicFrame>
      <p:sp>
        <p:nvSpPr>
          <p:cNvPr id="2" name="TextBox 1"/>
          <p:cNvSpPr txBox="1"/>
          <p:nvPr/>
        </p:nvSpPr>
        <p:spPr>
          <a:xfrm>
            <a:off x="228600" y="1066800"/>
            <a:ext cx="8763000" cy="1661993"/>
          </a:xfrm>
          <a:prstGeom prst="rect">
            <a:avLst/>
          </a:prstGeom>
          <a:noFill/>
        </p:spPr>
        <p:txBody>
          <a:bodyPr wrap="square" rtlCol="0">
            <a:spAutoFit/>
          </a:bodyPr>
          <a:lstStyle/>
          <a:p>
            <a:pPr fontAlgn="base">
              <a:spcBef>
                <a:spcPct val="0"/>
              </a:spcBef>
              <a:spcAft>
                <a:spcPct val="0"/>
              </a:spcAft>
              <a:tabLst>
                <a:tab pos="2071688" algn="l"/>
              </a:tabLst>
            </a:pPr>
            <a:r>
              <a:rPr lang="en-GB" altLang="en-US" sz="2800" b="1" dirty="0">
                <a:latin typeface="Calibri" pitchFamily="34" charset="0"/>
                <a:ea typeface="Calibri" pitchFamily="34" charset="0"/>
                <a:cs typeface="Arial" pitchFamily="34" charset="0"/>
              </a:rPr>
              <a:t>Note:- </a:t>
            </a:r>
            <a:endParaRPr lang="en-US" altLang="en-US" sz="2800" b="1" dirty="0">
              <a:latin typeface="Calibri" pitchFamily="34" charset="0"/>
              <a:ea typeface="Calibri" pitchFamily="34" charset="0"/>
              <a:cs typeface="Arial" pitchFamily="34" charset="0"/>
            </a:endParaRPr>
          </a:p>
          <a:p>
            <a:pPr eaLnBrk="0" fontAlgn="base" hangingPunct="0">
              <a:spcBef>
                <a:spcPct val="0"/>
              </a:spcBef>
              <a:spcAft>
                <a:spcPct val="0"/>
              </a:spcAft>
              <a:buFontTx/>
              <a:buChar char="•"/>
              <a:tabLst>
                <a:tab pos="2071688" algn="l"/>
              </a:tabLst>
            </a:pPr>
            <a:r>
              <a:rPr lang="en-GB" altLang="en-US" sz="2800" b="1" dirty="0">
                <a:latin typeface="Calibri" pitchFamily="34" charset="0"/>
                <a:ea typeface="Calibri" pitchFamily="34" charset="0"/>
                <a:cs typeface="Arial" pitchFamily="34" charset="0"/>
              </a:rPr>
              <a:t> </a:t>
            </a:r>
            <a:r>
              <a:rPr lang="en-GB" altLang="en-US" sz="2400" b="1" dirty="0">
                <a:latin typeface="Calibri" pitchFamily="34" charset="0"/>
                <a:ea typeface="Calibri" pitchFamily="34" charset="0"/>
                <a:cs typeface="Arial" pitchFamily="34" charset="0"/>
              </a:rPr>
              <a:t>2nd  phase was started with a gap of 10 days </a:t>
            </a:r>
            <a:endParaRPr lang="en-US" altLang="en-US" sz="2800" b="1" dirty="0">
              <a:latin typeface="Calibri" pitchFamily="34" charset="0"/>
              <a:ea typeface="Calibri" pitchFamily="34" charset="0"/>
              <a:cs typeface="Arial" pitchFamily="34" charset="0"/>
            </a:endParaRPr>
          </a:p>
          <a:p>
            <a:pPr algn="ctr" eaLnBrk="0" fontAlgn="base" hangingPunct="0">
              <a:spcBef>
                <a:spcPct val="0"/>
              </a:spcBef>
              <a:spcAft>
                <a:spcPct val="0"/>
              </a:spcAft>
              <a:tabLst>
                <a:tab pos="2071688" algn="l"/>
              </a:tabLst>
            </a:pPr>
            <a:r>
              <a:rPr lang="en-GB" altLang="en-US" sz="2400" b="1" u="sng" dirty="0">
                <a:latin typeface="Calibri" pitchFamily="34" charset="0"/>
                <a:ea typeface="Calibri" pitchFamily="34" charset="0"/>
                <a:cs typeface="Arial" pitchFamily="34" charset="0"/>
              </a:rPr>
              <a:t>PHASE-2</a:t>
            </a:r>
          </a:p>
          <a:p>
            <a:endParaRPr lang="en-GB" dirty="0"/>
          </a:p>
        </p:txBody>
      </p:sp>
    </p:spTree>
    <p:extLst>
      <p:ext uri="{BB962C8B-B14F-4D97-AF65-F5344CB8AC3E}">
        <p14:creationId xmlns:p14="http://schemas.microsoft.com/office/powerpoint/2010/main" val="298926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2"/>
            <a:ext cx="2133600" cy="365125"/>
          </a:xfrm>
        </p:spPr>
        <p:txBody>
          <a:bodyPr/>
          <a:lstStyle/>
          <a:p>
            <a:fld id="{B6F15528-21DE-4FAA-801E-634DDDAF4B2B}" type="slidenum">
              <a:rPr lang="en-US" b="1" smtClean="0">
                <a:solidFill>
                  <a:srgbClr val="002060"/>
                </a:solidFill>
              </a:rPr>
              <a:pPr/>
              <a:t>13</a:t>
            </a:fld>
            <a:endParaRPr lang="en-US" b="1" dirty="0">
              <a:solidFill>
                <a:srgbClr val="002060"/>
              </a:solidFill>
            </a:endParaRPr>
          </a:p>
        </p:txBody>
      </p:sp>
      <p:sp>
        <p:nvSpPr>
          <p:cNvPr id="11" name="Rectangle 10"/>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0" y="76200"/>
            <a:ext cx="9144000" cy="838200"/>
          </a:xfrm>
        </p:spPr>
        <p:txBody>
          <a:bodyPr>
            <a:normAutofit/>
          </a:bodyPr>
          <a:lstStyle/>
          <a:p>
            <a:pPr algn="l" eaLnBrk="0" hangingPunct="0"/>
            <a:r>
              <a:rPr lang="en-US" sz="3600" dirty="0">
                <a:solidFill>
                  <a:schemeClr val="bg1">
                    <a:lumMod val="95000"/>
                  </a:schemeClr>
                </a:solidFill>
                <a:cs typeface="Times New Roman" pitchFamily="18" charset="0"/>
              </a:rPr>
              <a:t>Methodology                                           Contd.</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8" y="167349"/>
            <a:ext cx="524065" cy="670852"/>
          </a:xfrm>
          <a:prstGeom prst="rect">
            <a:avLst/>
          </a:prstGeom>
        </p:spPr>
      </p:pic>
      <p:sp>
        <p:nvSpPr>
          <p:cNvPr id="2" name="Rectangle 1"/>
          <p:cNvSpPr/>
          <p:nvPr/>
        </p:nvSpPr>
        <p:spPr>
          <a:xfrm>
            <a:off x="107504" y="1066800"/>
            <a:ext cx="8928992" cy="4524315"/>
          </a:xfrm>
          <a:prstGeom prst="rect">
            <a:avLst/>
          </a:prstGeom>
        </p:spPr>
        <p:txBody>
          <a:bodyPr wrap="square">
            <a:spAutoFit/>
          </a:bodyPr>
          <a:lstStyle/>
          <a:p>
            <a:pPr marL="800100" lvl="1" indent="-342900">
              <a:buFont typeface="Arial" pitchFamily="34" charset="0"/>
              <a:buChar char="•"/>
            </a:pPr>
            <a:r>
              <a:rPr lang="en-US" sz="2400" b="1" dirty="0">
                <a:latin typeface="+mj-lt"/>
              </a:rPr>
              <a:t>Information recorded	on machine readable, Intelligent Character Recognition (ICR)questionnaires by the Enumerators through canvasser method </a:t>
            </a:r>
            <a:r>
              <a:rPr lang="en-US" sz="2400" b="1" dirty="0" err="1">
                <a:latin typeface="+mj-lt"/>
              </a:rPr>
              <a:t>i.e</a:t>
            </a:r>
            <a:r>
              <a:rPr lang="en-US" sz="2400" b="1" dirty="0">
                <a:latin typeface="+mj-lt"/>
              </a:rPr>
              <a:t>, Door to Door Visit.</a:t>
            </a:r>
          </a:p>
          <a:p>
            <a:pPr marL="800100" lvl="1" indent="-342900">
              <a:buFont typeface="Arial" pitchFamily="34" charset="0"/>
              <a:buChar char="•"/>
            </a:pPr>
            <a:r>
              <a:rPr lang="en-US" sz="2400" b="1" dirty="0">
                <a:latin typeface="+mj-lt"/>
              </a:rPr>
              <a:t>Initially three forms have been designed for 6th Population and Housing Census</a:t>
            </a:r>
          </a:p>
          <a:p>
            <a:pPr marL="1371600" lvl="2" indent="-457200">
              <a:buFont typeface="Arial" pitchFamily="34" charset="0"/>
              <a:buChar char="•"/>
            </a:pPr>
            <a:r>
              <a:rPr lang="en-US" sz="2400" b="1" dirty="0">
                <a:latin typeface="+mj-lt"/>
              </a:rPr>
              <a:t>Form-1       Household listing operation</a:t>
            </a:r>
          </a:p>
          <a:p>
            <a:pPr marL="1371600" lvl="2" indent="-457200">
              <a:buFont typeface="Arial" pitchFamily="34" charset="0"/>
              <a:buChar char="•"/>
            </a:pPr>
            <a:r>
              <a:rPr lang="en-US" sz="2400" b="1" dirty="0">
                <a:latin typeface="+mj-lt"/>
              </a:rPr>
              <a:t>Form-2	Individual	information on	core questions and housing characteristics</a:t>
            </a:r>
          </a:p>
          <a:p>
            <a:pPr marL="1371600" lvl="2" indent="-457200">
              <a:buFont typeface="Arial" pitchFamily="34" charset="0"/>
              <a:buChar char="•"/>
            </a:pPr>
            <a:r>
              <a:rPr lang="en-US" sz="2400" b="1" dirty="0">
                <a:latin typeface="+mj-lt"/>
              </a:rPr>
              <a:t>Form 2-A Sample questionnaire having detail questions on education, migration, economic activity and disability </a:t>
            </a:r>
            <a:r>
              <a:rPr lang="en-US" sz="2400" b="1" dirty="0" err="1">
                <a:latin typeface="+mj-lt"/>
              </a:rPr>
              <a:t>etc</a:t>
            </a:r>
            <a:r>
              <a:rPr lang="en-US" sz="2400" b="1" dirty="0">
                <a:latin typeface="+mj-lt"/>
              </a:rPr>
              <a:t>  been dropped and will now be conducted after the finalization of the census results</a:t>
            </a:r>
          </a:p>
        </p:txBody>
      </p:sp>
    </p:spTree>
    <p:extLst>
      <p:ext uri="{BB962C8B-B14F-4D97-AF65-F5344CB8AC3E}">
        <p14:creationId xmlns:p14="http://schemas.microsoft.com/office/powerpoint/2010/main" val="159994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7504" y="116632"/>
            <a:ext cx="8856984" cy="6624736"/>
          </a:xfrm>
          <a:prstGeom prst="rect">
            <a:avLst/>
          </a:prstGeom>
          <a:noFill/>
          <a:ln w="9525">
            <a:noFill/>
            <a:miter lim="800000"/>
            <a:headEnd/>
            <a:tailEnd/>
          </a:ln>
          <a:effectLst/>
        </p:spPr>
      </p:pic>
    </p:spTree>
    <p:extLst>
      <p:ext uri="{BB962C8B-B14F-4D97-AF65-F5344CB8AC3E}">
        <p14:creationId xmlns:p14="http://schemas.microsoft.com/office/powerpoint/2010/main" val="349151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28600" y="0"/>
            <a:ext cx="9525000" cy="6858000"/>
          </a:xfrm>
          <a:prstGeom prst="rect">
            <a:avLst/>
          </a:prstGeom>
          <a:noFill/>
          <a:ln w="9525">
            <a:noFill/>
            <a:miter lim="800000"/>
            <a:headEnd/>
            <a:tailEnd/>
          </a:ln>
        </p:spPr>
      </p:pic>
    </p:spTree>
    <p:extLst>
      <p:ext uri="{BB962C8B-B14F-4D97-AF65-F5344CB8AC3E}">
        <p14:creationId xmlns:p14="http://schemas.microsoft.com/office/powerpoint/2010/main" val="281658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0" y="152400"/>
          <a:ext cx="9144000" cy="6705600"/>
        </p:xfrm>
        <a:graphic>
          <a:graphicData uri="http://schemas.openxmlformats.org/presentationml/2006/ole">
            <mc:AlternateContent xmlns:mc="http://schemas.openxmlformats.org/markup-compatibility/2006">
              <mc:Choice xmlns:v="urn:schemas-microsoft-com:vml" Requires="v">
                <p:oleObj spid="_x0000_s3084" name="Acrobat Document" r:id="rId3" imgW="6415848" imgH="4533828" progId="AcroExch.Document.DC">
                  <p:embed/>
                </p:oleObj>
              </mc:Choice>
              <mc:Fallback>
                <p:oleObj name="Acrobat Document" r:id="rId3" imgW="6415848" imgH="4533828"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61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68" y="14288"/>
            <a:ext cx="9577064" cy="6858000"/>
          </a:xfrm>
          <a:prstGeom prst="rect">
            <a:avLst/>
          </a:prstGeom>
          <a:solidFill>
            <a:schemeClr val="bg1"/>
          </a:solidFill>
          <a:ln w="9525">
            <a:solidFill>
              <a:srgbClr val="C00000"/>
            </a:solidFill>
            <a:miter lim="800000"/>
            <a:headEnd/>
            <a:tailEnd/>
          </a:ln>
        </p:spPr>
      </p:pic>
    </p:spTree>
    <p:extLst>
      <p:ext uri="{BB962C8B-B14F-4D97-AF65-F5344CB8AC3E}">
        <p14:creationId xmlns:p14="http://schemas.microsoft.com/office/powerpoint/2010/main" val="195075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26" y="1052736"/>
            <a:ext cx="8328879" cy="5638800"/>
          </a:xfrm>
        </p:spPr>
        <p:txBody>
          <a:bodyPr>
            <a:normAutofit/>
          </a:bodyPr>
          <a:lstStyle/>
          <a:p>
            <a:pPr marL="0" indent="0" algn="just">
              <a:buNone/>
            </a:pPr>
            <a:r>
              <a:rPr lang="en-US" sz="2400" b="1" dirty="0"/>
              <a:t>	</a:t>
            </a:r>
            <a:endParaRPr lang="en-GB" sz="2400" b="1" dirty="0"/>
          </a:p>
          <a:p>
            <a:pPr algn="just"/>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400" b="1" dirty="0">
                <a:solidFill>
                  <a:schemeClr val="bg1"/>
                </a:solidFill>
                <a:cs typeface="Arial" pitchFamily="34" charset="0"/>
              </a:rPr>
              <a:t>    </a:t>
            </a:r>
            <a:r>
              <a:rPr lang="en-US" sz="2400" dirty="0"/>
              <a:t>QUALITY ASSURANCE IN THE DESIGNING OF QUESTIONNAIRE </a:t>
            </a:r>
            <a:endParaRPr lang="en-US" sz="2400" b="1" dirty="0">
              <a:solidFill>
                <a:schemeClr val="bg1"/>
              </a:solidFill>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sp>
        <p:nvSpPr>
          <p:cNvPr id="7" name="Rectangle 6"/>
          <p:cNvSpPr/>
          <p:nvPr/>
        </p:nvSpPr>
        <p:spPr>
          <a:xfrm>
            <a:off x="359532" y="1165672"/>
            <a:ext cx="8424936" cy="4745915"/>
          </a:xfrm>
          <a:prstGeom prst="rect">
            <a:avLst/>
          </a:prstGeom>
        </p:spPr>
        <p:txBody>
          <a:bodyPr wrap="square">
            <a:spAutoFit/>
          </a:bodyPr>
          <a:lstStyle/>
          <a:p>
            <a:pPr algn="just">
              <a:lnSpc>
                <a:spcPct val="90000"/>
              </a:lnSpc>
            </a:pPr>
            <a:r>
              <a:rPr lang="en-US" sz="2400" b="1" dirty="0"/>
              <a:t> </a:t>
            </a:r>
          </a:p>
          <a:p>
            <a:pPr algn="just">
              <a:lnSpc>
                <a:spcPct val="90000"/>
              </a:lnSpc>
            </a:pPr>
            <a:r>
              <a:rPr lang="en-US" sz="2400" dirty="0">
                <a:latin typeface="+mj-lt"/>
              </a:rPr>
              <a:t>The questionnaires for Census 2017 were designed by PBS with advice from Local experts.  </a:t>
            </a:r>
          </a:p>
          <a:p>
            <a:pPr algn="just">
              <a:lnSpc>
                <a:spcPct val="90000"/>
              </a:lnSpc>
            </a:pPr>
            <a:endParaRPr lang="en-US" sz="2400" dirty="0">
              <a:latin typeface="+mj-lt"/>
            </a:endParaRPr>
          </a:p>
          <a:p>
            <a:pPr algn="just">
              <a:lnSpc>
                <a:spcPct val="90000"/>
              </a:lnSpc>
            </a:pPr>
            <a:r>
              <a:rPr lang="en-US" sz="2400" dirty="0">
                <a:latin typeface="+mj-lt"/>
              </a:rPr>
              <a:t>The highest care was taken to ensure that questions were well understood and were clear to both enumerator and respondent.</a:t>
            </a:r>
          </a:p>
          <a:p>
            <a:pPr algn="just">
              <a:lnSpc>
                <a:spcPct val="90000"/>
              </a:lnSpc>
            </a:pPr>
            <a:endParaRPr lang="en-US" sz="2400" dirty="0">
              <a:latin typeface="+mj-lt"/>
            </a:endParaRPr>
          </a:p>
          <a:p>
            <a:pPr algn="just">
              <a:lnSpc>
                <a:spcPct val="90000"/>
              </a:lnSpc>
            </a:pPr>
            <a:r>
              <a:rPr lang="en-US" sz="2400" dirty="0">
                <a:latin typeface="+mj-lt"/>
              </a:rPr>
              <a:t> A Pre testing of the questionnaire was carried out.</a:t>
            </a:r>
          </a:p>
          <a:p>
            <a:pPr algn="just">
              <a:lnSpc>
                <a:spcPct val="90000"/>
              </a:lnSpc>
            </a:pPr>
            <a:endParaRPr lang="en-US" sz="2400" dirty="0">
              <a:latin typeface="+mj-lt"/>
            </a:endParaRPr>
          </a:p>
          <a:p>
            <a:pPr algn="just">
              <a:lnSpc>
                <a:spcPct val="90000"/>
              </a:lnSpc>
            </a:pPr>
            <a:r>
              <a:rPr lang="en-US" sz="2400" dirty="0">
                <a:latin typeface="+mj-lt"/>
              </a:rPr>
              <a:t>The census questionnaires were improved in the light of analysis of pretesting.</a:t>
            </a:r>
          </a:p>
          <a:p>
            <a:pPr algn="just">
              <a:lnSpc>
                <a:spcPct val="90000"/>
              </a:lnSpc>
            </a:pPr>
            <a:endParaRPr lang="en-US" sz="2400" b="1" dirty="0"/>
          </a:p>
          <a:p>
            <a:pPr algn="just">
              <a:lnSpc>
                <a:spcPct val="90000"/>
              </a:lnSpc>
            </a:pPr>
            <a:r>
              <a:rPr lang="en-US" sz="2400" b="1" dirty="0"/>
              <a:t> </a:t>
            </a:r>
          </a:p>
          <a:p>
            <a:pPr algn="just">
              <a:lnSpc>
                <a:spcPct val="90000"/>
              </a:lnSpc>
            </a:pPr>
            <a:endParaRPr lang="en-US" sz="2400" b="1" dirty="0"/>
          </a:p>
        </p:txBody>
      </p:sp>
    </p:spTree>
    <p:extLst>
      <p:ext uri="{BB962C8B-B14F-4D97-AF65-F5344CB8AC3E}">
        <p14:creationId xmlns:p14="http://schemas.microsoft.com/office/powerpoint/2010/main" val="357589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560" y="1070094"/>
            <a:ext cx="8328879" cy="5638800"/>
          </a:xfrm>
        </p:spPr>
        <p:txBody>
          <a:bodyPr>
            <a:normAutofit/>
          </a:bodyPr>
          <a:lstStyle/>
          <a:p>
            <a:pPr marL="0" indent="0" algn="just">
              <a:buNone/>
            </a:pPr>
            <a:r>
              <a:rPr lang="en-US" sz="2400" b="1" dirty="0"/>
              <a:t>	</a:t>
            </a:r>
            <a:endParaRPr lang="en-GB" sz="2400" b="1" dirty="0"/>
          </a:p>
          <a:p>
            <a:pPr algn="just"/>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800" b="1" dirty="0">
                <a:solidFill>
                  <a:schemeClr val="bg1"/>
                </a:solidFill>
                <a:cs typeface="Arial" pitchFamily="34" charset="0"/>
              </a:rPr>
              <a:t>    QUALITY </a:t>
            </a:r>
            <a:r>
              <a:rPr lang="en-GB" sz="2800" b="1" dirty="0">
                <a:solidFill>
                  <a:schemeClr val="bg1"/>
                </a:solidFill>
                <a:cs typeface="Arial" pitchFamily="34" charset="0"/>
              </a:rPr>
              <a:t>ASSURANCE</a:t>
            </a:r>
            <a:r>
              <a:rPr lang="en-GB" sz="2800" dirty="0"/>
              <a:t> </a:t>
            </a:r>
            <a:r>
              <a:rPr lang="en-US" sz="2800" b="1" dirty="0">
                <a:solidFill>
                  <a:schemeClr val="bg1"/>
                </a:solidFill>
                <a:cs typeface="Arial" pitchFamily="34" charset="0"/>
              </a:rPr>
              <a:t>OF INTERVIEW, CENSUS 2017</a:t>
            </a:r>
            <a:endParaRPr lang="en-US" sz="2400" b="1" dirty="0">
              <a:solidFill>
                <a:schemeClr val="bg1"/>
              </a:solidFill>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sp>
        <p:nvSpPr>
          <p:cNvPr id="7" name="Rectangle 6"/>
          <p:cNvSpPr/>
          <p:nvPr/>
        </p:nvSpPr>
        <p:spPr>
          <a:xfrm>
            <a:off x="359532" y="1165672"/>
            <a:ext cx="8424936" cy="5447645"/>
          </a:xfrm>
          <a:prstGeom prst="rect">
            <a:avLst/>
          </a:prstGeom>
        </p:spPr>
        <p:txBody>
          <a:bodyPr wrap="square">
            <a:spAutoFit/>
          </a:bodyPr>
          <a:lstStyle/>
          <a:p>
            <a:pPr algn="just">
              <a:lnSpc>
                <a:spcPct val="90000"/>
              </a:lnSpc>
            </a:pPr>
            <a:r>
              <a:rPr lang="en-GB" sz="2400" dirty="0">
                <a:latin typeface="+mj-lt"/>
              </a:rPr>
              <a:t>Ensured that all the persons in the exercise clearly understand the whole operation, </a:t>
            </a:r>
            <a:r>
              <a:rPr lang="en-GB" sz="2400" dirty="0" err="1">
                <a:latin typeface="+mj-lt"/>
              </a:rPr>
              <a:t>i.e</a:t>
            </a:r>
            <a:r>
              <a:rPr lang="en-GB" sz="2400" dirty="0">
                <a:latin typeface="+mj-lt"/>
              </a:rPr>
              <a:t> Objectives, concepts and contents in the questionnaire and field operations.</a:t>
            </a:r>
          </a:p>
          <a:p>
            <a:r>
              <a:rPr lang="en-GB" sz="2400" dirty="0">
                <a:latin typeface="+mj-lt"/>
              </a:rPr>
              <a:t>Field operation Plan and a comprehensive  Manuals were prepared for enumerator and supervisory staff.</a:t>
            </a:r>
          </a:p>
          <a:p>
            <a:pPr marL="342900" indent="-342900">
              <a:buFont typeface="Arial" pitchFamily="34" charset="0"/>
              <a:buChar char="•"/>
            </a:pPr>
            <a:r>
              <a:rPr lang="en-GB" sz="2400" dirty="0">
                <a:latin typeface="+mj-lt"/>
              </a:rPr>
              <a:t>Circle Supervisor accompanied each enumerator at the beginning of the enumeration . </a:t>
            </a:r>
          </a:p>
          <a:p>
            <a:pPr marL="342900" indent="-342900">
              <a:buFont typeface="Arial" pitchFamily="34" charset="0"/>
              <a:buChar char="•"/>
            </a:pPr>
            <a:r>
              <a:rPr lang="en-GB" sz="2400" dirty="0">
                <a:latin typeface="+mj-lt"/>
              </a:rPr>
              <a:t>Mistakes including both asking the questions incorrectly and errors in recording the questions were highlighted to the enumerator and Mistakes were corrected at the spot.</a:t>
            </a:r>
          </a:p>
          <a:p>
            <a:pPr marL="342900" indent="-342900">
              <a:buFont typeface="Arial" pitchFamily="34" charset="0"/>
              <a:buChar char="•"/>
            </a:pPr>
            <a:r>
              <a:rPr lang="en-GB" sz="2400" dirty="0">
                <a:latin typeface="+mj-lt"/>
              </a:rPr>
              <a:t>The supervisor were directed to fill at  least 5 Field Quality Control Forms</a:t>
            </a:r>
          </a:p>
          <a:p>
            <a:pPr>
              <a:buFont typeface="Wingdings" panose="05000000000000000000" pitchFamily="2" charset="2"/>
              <a:buChar char="q"/>
            </a:pPr>
            <a:endParaRPr lang="en-GB" sz="2400" dirty="0"/>
          </a:p>
          <a:p>
            <a:pPr algn="just">
              <a:lnSpc>
                <a:spcPct val="90000"/>
              </a:lnSpc>
            </a:pPr>
            <a:endParaRPr lang="en-US" sz="2400" b="1" dirty="0"/>
          </a:p>
          <a:p>
            <a:pPr algn="just">
              <a:lnSpc>
                <a:spcPct val="90000"/>
              </a:lnSpc>
            </a:pPr>
            <a:r>
              <a:rPr lang="en-US" sz="2400" b="1" dirty="0"/>
              <a:t> </a:t>
            </a:r>
          </a:p>
        </p:txBody>
      </p:sp>
    </p:spTree>
    <p:extLst>
      <p:ext uri="{BB962C8B-B14F-4D97-AF65-F5344CB8AC3E}">
        <p14:creationId xmlns:p14="http://schemas.microsoft.com/office/powerpoint/2010/main" val="111417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416824" cy="1512168"/>
          </a:xfrm>
        </p:spPr>
        <p:txBody>
          <a:bodyPr>
            <a:noAutofit/>
          </a:bodyPr>
          <a:lstStyle/>
          <a:p>
            <a:br>
              <a:rPr lang="en-US" sz="3200" b="1" dirty="0">
                <a:solidFill>
                  <a:schemeClr val="accent1">
                    <a:lumMod val="75000"/>
                  </a:schemeClr>
                </a:solidFill>
                <a:latin typeface="+mn-lt"/>
                <a:cs typeface="Arial" pitchFamily="34" charset="0"/>
              </a:rPr>
            </a:br>
            <a:r>
              <a:rPr lang="en-US" sz="4000" b="1" dirty="0">
                <a:solidFill>
                  <a:schemeClr val="accent1">
                    <a:lumMod val="75000"/>
                  </a:schemeClr>
                </a:solidFill>
                <a:latin typeface="+mn-lt"/>
                <a:cs typeface="Arial" pitchFamily="34" charset="0"/>
              </a:rPr>
              <a:t>QUALITY ASSURANCE </a:t>
            </a:r>
            <a:r>
              <a:rPr lang="en-US" sz="3600" b="1" dirty="0">
                <a:solidFill>
                  <a:schemeClr val="accent1">
                    <a:lumMod val="75000"/>
                  </a:schemeClr>
                </a:solidFill>
                <a:latin typeface="+mn-lt"/>
                <a:cs typeface="Arial" pitchFamily="34" charset="0"/>
              </a:rPr>
              <a:t>IN POPULATION AND HOUSING CENSUS</a:t>
            </a:r>
            <a:br>
              <a:rPr lang="en-US" sz="3200" b="1" dirty="0">
                <a:solidFill>
                  <a:schemeClr val="accent1">
                    <a:lumMod val="75000"/>
                  </a:schemeClr>
                </a:solidFill>
                <a:latin typeface="+mn-lt"/>
                <a:cs typeface="Arial" pitchFamily="34" charset="0"/>
              </a:rPr>
            </a:br>
            <a:endParaRPr lang="en-US" sz="3200" b="1" dirty="0">
              <a:solidFill>
                <a:schemeClr val="accent1">
                  <a:lumMod val="75000"/>
                </a:schemeClr>
              </a:solidFill>
              <a:latin typeface="+mn-lt"/>
              <a:cs typeface="Arial" pitchFamily="34" charset="0"/>
            </a:endParaRP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0" y="76200"/>
            <a:ext cx="990600" cy="990600"/>
          </a:xfrm>
          <a:prstGeom prst="rect">
            <a:avLst/>
          </a:prstGeom>
          <a:ln>
            <a:noFill/>
          </a:ln>
        </p:spPr>
      </p:pic>
      <p:graphicFrame>
        <p:nvGraphicFramePr>
          <p:cNvPr id="4" name="Table 3"/>
          <p:cNvGraphicFramePr>
            <a:graphicFrameLocks noGrp="1"/>
          </p:cNvGraphicFramePr>
          <p:nvPr>
            <p:extLst>
              <p:ext uri="{D42A27DB-BD31-4B8C-83A1-F6EECF244321}">
                <p14:modId xmlns:p14="http://schemas.microsoft.com/office/powerpoint/2010/main" val="4198669299"/>
              </p:ext>
            </p:extLst>
          </p:nvPr>
        </p:nvGraphicFramePr>
        <p:xfrm>
          <a:off x="1259632" y="571500"/>
          <a:ext cx="6096000" cy="6400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dirty="0"/>
                        <a:t>UN  REGIONAL WORKSHOP  ON THE 2020 WORLD PROGRAMME ON POPULATION</a:t>
                      </a:r>
                      <a:r>
                        <a:rPr lang="en-US" baseline="0" dirty="0"/>
                        <a:t> AND HOUSING CENSUS</a:t>
                      </a:r>
                      <a:endParaRPr lang="en-US" dirty="0"/>
                    </a:p>
                  </a:txBody>
                  <a:tcPr/>
                </a:tc>
                <a:extLst>
                  <a:ext uri="{0D108BD9-81ED-4DB2-BD59-A6C34878D82A}">
                    <a16:rowId xmlns:a16="http://schemas.microsoft.com/office/drawing/2014/main" val="10000"/>
                  </a:ext>
                </a:extLst>
              </a:tr>
            </a:tbl>
          </a:graphicData>
        </a:graphic>
      </p:graphicFrame>
      <p:sp>
        <p:nvSpPr>
          <p:cNvPr id="3" name="TextBox 2"/>
          <p:cNvSpPr txBox="1"/>
          <p:nvPr/>
        </p:nvSpPr>
        <p:spPr>
          <a:xfrm>
            <a:off x="2627784" y="3126085"/>
            <a:ext cx="5544616" cy="3416320"/>
          </a:xfrm>
          <a:prstGeom prst="rect">
            <a:avLst/>
          </a:prstGeom>
          <a:noFill/>
        </p:spPr>
        <p:txBody>
          <a:bodyPr wrap="square" rtlCol="0">
            <a:spAutoFit/>
          </a:bodyPr>
          <a:lstStyle/>
          <a:p>
            <a:pPr algn="ctr"/>
            <a:r>
              <a:rPr lang="en-US" dirty="0"/>
              <a:t>By </a:t>
            </a:r>
          </a:p>
          <a:p>
            <a:pPr algn="ctr"/>
            <a:endParaRPr lang="en-US" dirty="0"/>
          </a:p>
          <a:p>
            <a:pPr algn="ctr"/>
            <a:r>
              <a:rPr lang="en-US" dirty="0"/>
              <a:t>Syed Hassan </a:t>
            </a:r>
            <a:r>
              <a:rPr lang="en-US" dirty="0" err="1"/>
              <a:t>Raza</a:t>
            </a:r>
            <a:endParaRPr lang="en-US" dirty="0"/>
          </a:p>
          <a:p>
            <a:pPr algn="ctr"/>
            <a:r>
              <a:rPr lang="en-US" dirty="0"/>
              <a:t>Chief Statistical Officer</a:t>
            </a:r>
          </a:p>
          <a:p>
            <a:pPr algn="ctr"/>
            <a:r>
              <a:rPr lang="en-US" dirty="0"/>
              <a:t>Pakistan Bureau of Statistics</a:t>
            </a:r>
          </a:p>
          <a:p>
            <a:pPr algn="ctr"/>
            <a:endParaRPr lang="en-US" dirty="0"/>
          </a:p>
          <a:p>
            <a:pPr algn="ctr"/>
            <a:r>
              <a:rPr lang="en-US" dirty="0"/>
              <a:t>Muhammad </a:t>
            </a:r>
            <a:r>
              <a:rPr lang="en-US" dirty="0" err="1"/>
              <a:t>Riaz</a:t>
            </a:r>
            <a:endParaRPr lang="en-US" dirty="0"/>
          </a:p>
          <a:p>
            <a:pPr algn="ctr"/>
            <a:r>
              <a:rPr lang="en-US" dirty="0"/>
              <a:t>Deputy Census Commissioner</a:t>
            </a:r>
          </a:p>
          <a:p>
            <a:pPr algn="ctr"/>
            <a:r>
              <a:rPr lang="en-US" dirty="0"/>
              <a:t>Pakistan Bureau of Statistics</a:t>
            </a:r>
          </a:p>
          <a:p>
            <a:endParaRPr lang="en-US" dirty="0"/>
          </a:p>
          <a:p>
            <a:r>
              <a:rPr lang="en-US" dirty="0"/>
              <a:t>8</a:t>
            </a:r>
          </a:p>
          <a:p>
            <a:r>
              <a:rPr lang="en-US" dirty="0"/>
              <a:t>                                      Colombo, Sri Lanka, 8 -11 May 2018</a:t>
            </a:r>
          </a:p>
        </p:txBody>
      </p:sp>
    </p:spTree>
    <p:extLst>
      <p:ext uri="{BB962C8B-B14F-4D97-AF65-F5344CB8AC3E}">
        <p14:creationId xmlns:p14="http://schemas.microsoft.com/office/powerpoint/2010/main" val="3543082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24" y="1066800"/>
            <a:ext cx="8328879" cy="5638800"/>
          </a:xfrm>
        </p:spPr>
        <p:txBody>
          <a:bodyPr>
            <a:normAutofit/>
          </a:bodyPr>
          <a:lstStyle/>
          <a:p>
            <a:pPr marL="0" indent="0" algn="just">
              <a:buNone/>
            </a:pPr>
            <a:r>
              <a:rPr lang="en-US" sz="2400" b="1" dirty="0"/>
              <a:t>	</a:t>
            </a:r>
            <a:endParaRPr lang="en-GB" sz="2400" b="1" dirty="0"/>
          </a:p>
          <a:p>
            <a:pPr algn="just"/>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800" b="1" dirty="0">
                <a:solidFill>
                  <a:schemeClr val="bg1"/>
                </a:solidFill>
                <a:cs typeface="Arial" pitchFamily="34" charset="0"/>
              </a:rPr>
              <a:t>    </a:t>
            </a:r>
            <a:r>
              <a:rPr lang="en-GB" sz="2800" b="1" dirty="0"/>
              <a:t>QUALITY </a:t>
            </a:r>
            <a:r>
              <a:rPr lang="en-GB" sz="2800" b="1" dirty="0">
                <a:solidFill>
                  <a:schemeClr val="bg1"/>
                </a:solidFill>
                <a:cs typeface="Arial" pitchFamily="34" charset="0"/>
              </a:rPr>
              <a:t>ASSURANCE</a:t>
            </a:r>
            <a:r>
              <a:rPr lang="en-GB" sz="2800" b="1" dirty="0"/>
              <a:t> OF CONTENT</a:t>
            </a:r>
            <a:endParaRPr lang="en-US" sz="2400" b="1" dirty="0">
              <a:solidFill>
                <a:schemeClr val="bg1"/>
              </a:solidFill>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sp>
        <p:nvSpPr>
          <p:cNvPr id="7" name="Rectangle 6"/>
          <p:cNvSpPr/>
          <p:nvPr/>
        </p:nvSpPr>
        <p:spPr>
          <a:xfrm>
            <a:off x="359532" y="1165672"/>
            <a:ext cx="8424936" cy="12019444"/>
          </a:xfrm>
          <a:prstGeom prst="rect">
            <a:avLst/>
          </a:prstGeom>
        </p:spPr>
        <p:txBody>
          <a:bodyPr wrap="square">
            <a:spAutoFit/>
          </a:bodyPr>
          <a:lstStyle/>
          <a:p>
            <a:pPr marL="342900" indent="-342900">
              <a:buFont typeface="Arial" pitchFamily="34" charset="0"/>
              <a:buChar char="•"/>
            </a:pPr>
            <a:r>
              <a:rPr lang="en-GB" sz="2400" dirty="0"/>
              <a:t>During  enumeration, completed questionnaires were checked for completeness and consistency at random.</a:t>
            </a:r>
          </a:p>
          <a:p>
            <a:pPr marL="342900" indent="-342900">
              <a:buFont typeface="Arial" pitchFamily="34" charset="0"/>
              <a:buChar char="•"/>
            </a:pPr>
            <a:endParaRPr lang="en-GB" sz="2400" dirty="0"/>
          </a:p>
          <a:p>
            <a:pPr marL="342900" indent="-342900">
              <a:buFont typeface="Arial" pitchFamily="34" charset="0"/>
              <a:buChar char="•"/>
            </a:pPr>
            <a:r>
              <a:rPr lang="en-GB" sz="2400" dirty="0"/>
              <a:t>After the enumeration exercise all completed questionnaires were checked and edited</a:t>
            </a:r>
          </a:p>
          <a:p>
            <a:pPr marL="342900" indent="-342900">
              <a:buFont typeface="Arial" pitchFamily="34" charset="0"/>
              <a:buChar char="•"/>
            </a:pPr>
            <a:endParaRPr lang="en-GB" sz="2400" dirty="0"/>
          </a:p>
          <a:p>
            <a:pPr marL="342900" indent="-342900">
              <a:buFont typeface="Arial" pitchFamily="34" charset="0"/>
              <a:buChar char="•"/>
            </a:pPr>
            <a:r>
              <a:rPr lang="en-GB" sz="2400" dirty="0"/>
              <a:t>A check list for quality control of completed questionnaires was produced for checking internal inconsistency</a:t>
            </a:r>
          </a:p>
          <a:p>
            <a:pPr marL="342900" indent="-342900">
              <a:buFont typeface="Arial" pitchFamily="34" charset="0"/>
              <a:buChar char="•"/>
            </a:pPr>
            <a:endParaRPr lang="en-GB" sz="2400" dirty="0"/>
          </a:p>
          <a:p>
            <a:pPr marL="342900" indent="-342900">
              <a:buFont typeface="Arial" pitchFamily="34" charset="0"/>
              <a:buChar char="•"/>
            </a:pPr>
            <a:r>
              <a:rPr lang="en-GB" sz="2400" dirty="0"/>
              <a:t>If any inconsistencies arose during field operation checking both  supervisor and  the enumerator had to go back to the household for clarification</a:t>
            </a:r>
            <a:endParaRPr lang="en-US" sz="2400"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r>
              <a:rPr lang="en-US" sz="2400" b="1" dirty="0"/>
              <a:t>Measures taken to ensure quality data collection </a:t>
            </a:r>
          </a:p>
          <a:p>
            <a:pPr algn="just">
              <a:lnSpc>
                <a:spcPct val="90000"/>
              </a:lnSpc>
            </a:pPr>
            <a:r>
              <a:rPr lang="en-US" sz="2400" b="1" dirty="0"/>
              <a:t> </a:t>
            </a:r>
          </a:p>
          <a:p>
            <a:pPr algn="just">
              <a:lnSpc>
                <a:spcPct val="90000"/>
              </a:lnSpc>
            </a:pPr>
            <a:r>
              <a:rPr lang="en-US" sz="2400" b="1" dirty="0"/>
              <a:t>Before the census took place, a set of measures have been developed and introduced by PBS in order to guarantee the quality of the most important phase of the census: gathering complete and trustful data of all Pakistani inhabitants. </a:t>
            </a:r>
          </a:p>
          <a:p>
            <a:pPr algn="just">
              <a:lnSpc>
                <a:spcPct val="90000"/>
              </a:lnSpc>
            </a:pPr>
            <a:r>
              <a:rPr lang="en-US" sz="2400" b="1" dirty="0"/>
              <a:t> </a:t>
            </a:r>
          </a:p>
          <a:p>
            <a:pPr marL="461963" lvl="1" indent="-352425" algn="just">
              <a:lnSpc>
                <a:spcPct val="90000"/>
              </a:lnSpc>
              <a:tabLst>
                <a:tab pos="341313" algn="l"/>
              </a:tabLst>
            </a:pPr>
            <a:endParaRPr lang="en-US" sz="1050" b="1" dirty="0"/>
          </a:p>
          <a:p>
            <a:pPr marL="461963" lvl="1" indent="-120650" algn="just">
              <a:lnSpc>
                <a:spcPct val="90000"/>
              </a:lnSpc>
              <a:tabLst>
                <a:tab pos="341313" algn="l"/>
              </a:tabLst>
            </a:pPr>
            <a:endParaRPr lang="en-US" sz="2400" b="1" dirty="0"/>
          </a:p>
        </p:txBody>
      </p:sp>
    </p:spTree>
    <p:extLst>
      <p:ext uri="{BB962C8B-B14F-4D97-AF65-F5344CB8AC3E}">
        <p14:creationId xmlns:p14="http://schemas.microsoft.com/office/powerpoint/2010/main" val="215534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24" y="1066800"/>
            <a:ext cx="8328879" cy="5638800"/>
          </a:xfrm>
        </p:spPr>
        <p:txBody>
          <a:bodyPr>
            <a:normAutofit/>
          </a:bodyPr>
          <a:lstStyle/>
          <a:p>
            <a:pPr marL="0" indent="0" algn="just">
              <a:buNone/>
            </a:pPr>
            <a:r>
              <a:rPr lang="en-US" sz="2400" b="1" dirty="0"/>
              <a:t>	</a:t>
            </a:r>
            <a:endParaRPr lang="en-GB" sz="2400" b="1" dirty="0"/>
          </a:p>
          <a:p>
            <a:pPr algn="just"/>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800" b="1" dirty="0">
                <a:solidFill>
                  <a:schemeClr val="bg1"/>
                </a:solidFill>
                <a:cs typeface="Arial" pitchFamily="34" charset="0"/>
              </a:rPr>
              <a:t> </a:t>
            </a:r>
            <a:r>
              <a:rPr lang="en-GB" sz="2800" b="1" dirty="0"/>
              <a:t>QUALITY </a:t>
            </a:r>
            <a:r>
              <a:rPr lang="en-GB" sz="2800" b="1" dirty="0">
                <a:solidFill>
                  <a:schemeClr val="bg1"/>
                </a:solidFill>
                <a:cs typeface="Arial" pitchFamily="34" charset="0"/>
              </a:rPr>
              <a:t>ASSURANCE</a:t>
            </a:r>
            <a:r>
              <a:rPr lang="en-GB" sz="2800" b="1" dirty="0"/>
              <a:t> OF COVERAGE</a:t>
            </a:r>
            <a:endParaRPr lang="en-US" sz="2400" b="1" dirty="0">
              <a:solidFill>
                <a:schemeClr val="bg1"/>
              </a:solidFill>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sp>
        <p:nvSpPr>
          <p:cNvPr id="7" name="Rectangle 6"/>
          <p:cNvSpPr/>
          <p:nvPr/>
        </p:nvSpPr>
        <p:spPr>
          <a:xfrm>
            <a:off x="359532" y="1165672"/>
            <a:ext cx="8424936" cy="22510778"/>
          </a:xfrm>
          <a:prstGeom prst="rect">
            <a:avLst/>
          </a:prstGeom>
        </p:spPr>
        <p:txBody>
          <a:bodyPr wrap="square">
            <a:spAutoFit/>
          </a:bodyPr>
          <a:lstStyle/>
          <a:p>
            <a:pPr algn="just">
              <a:lnSpc>
                <a:spcPct val="90000"/>
              </a:lnSpc>
            </a:pPr>
            <a:endParaRPr lang="en-US" sz="2400" b="1" dirty="0"/>
          </a:p>
          <a:p>
            <a:pPr marL="342900" indent="-342900">
              <a:buFont typeface="Arial" pitchFamily="34" charset="0"/>
              <a:buChar char="•"/>
            </a:pPr>
            <a:r>
              <a:rPr lang="en-GB" sz="2400" dirty="0"/>
              <a:t>The census was undertaken on the basis of  100 % coverage of population and area.</a:t>
            </a:r>
          </a:p>
          <a:p>
            <a:pPr marL="342900" indent="-342900">
              <a:buFont typeface="Arial" pitchFamily="34" charset="0"/>
              <a:buChar char="•"/>
            </a:pPr>
            <a:r>
              <a:rPr lang="en-US" sz="2400" dirty="0"/>
              <a:t>Unit of Enumeration  was a household(Normal household and Collective household)</a:t>
            </a:r>
          </a:p>
          <a:p>
            <a:pPr marL="342900" indent="-342900">
              <a:buFont typeface="Arial" pitchFamily="34" charset="0"/>
              <a:buChar char="•"/>
            </a:pPr>
            <a:r>
              <a:rPr lang="en-US" sz="2400" dirty="0"/>
              <a:t>Special instructions were issued for enumeration of the Diplomats and foreigners residing in Pakistan. </a:t>
            </a:r>
          </a:p>
          <a:p>
            <a:pPr marL="285750" indent="-285750">
              <a:buFont typeface="Arial" pitchFamily="34" charset="0"/>
              <a:buChar char="•"/>
            </a:pPr>
            <a:r>
              <a:rPr lang="en-GB" sz="2400" dirty="0"/>
              <a:t>Each and every structure was numbered. </a:t>
            </a:r>
          </a:p>
          <a:p>
            <a:pPr marL="285750" indent="-285750">
              <a:buFont typeface="Arial" pitchFamily="34" charset="0"/>
              <a:buChar char="•"/>
            </a:pPr>
            <a:r>
              <a:rPr lang="en-GB" sz="2400" dirty="0"/>
              <a:t>Digitized maps along with description of boundaries of EA was supplied to Enumerator as well as Supervisors.</a:t>
            </a:r>
          </a:p>
          <a:p>
            <a:pPr marL="285750" indent="-285750">
              <a:buFont typeface="Arial" pitchFamily="34" charset="0"/>
              <a:buChar char="•"/>
            </a:pPr>
            <a:r>
              <a:rPr lang="en-GB" sz="2400" dirty="0"/>
              <a:t>Control Rooms were established from census district to PBS headquarter to cater the complainants regarding non enumeration and non coverage of the area, if any.</a:t>
            </a:r>
            <a:endParaRPr lang="en-US" sz="2400"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r>
              <a:rPr lang="en-US" sz="2400" b="1" dirty="0"/>
              <a:t>Organizational measures </a:t>
            </a:r>
          </a:p>
          <a:p>
            <a:pPr algn="just">
              <a:lnSpc>
                <a:spcPct val="90000"/>
              </a:lnSpc>
            </a:pPr>
            <a:r>
              <a:rPr lang="en-US" sz="2400" b="1" dirty="0"/>
              <a:t> </a:t>
            </a:r>
          </a:p>
          <a:p>
            <a:pPr algn="just">
              <a:lnSpc>
                <a:spcPct val="90000"/>
              </a:lnSpc>
            </a:pPr>
            <a:r>
              <a:rPr lang="en-US" sz="2400" b="1" dirty="0"/>
              <a:t>The P &amp; H Census in Pakistan  followed the traditional </a:t>
            </a:r>
            <a:r>
              <a:rPr lang="en-US" sz="2400" b="1" dirty="0" err="1"/>
              <a:t>Convor</a:t>
            </a:r>
            <a:r>
              <a:rPr lang="en-US" sz="2400" b="1" dirty="0"/>
              <a:t> method (door to door visit) of universal direct enumeration based on field operations with completion of questionnaires by enumerators. </a:t>
            </a:r>
          </a:p>
          <a:p>
            <a:pPr algn="just">
              <a:lnSpc>
                <a:spcPct val="90000"/>
              </a:lnSpc>
            </a:pPr>
            <a:r>
              <a:rPr lang="en-US" sz="2400" b="1" dirty="0"/>
              <a:t>Due to the complexity of some questions and in order to achieve harmonized and coherent answers, allowing questionnaires being directly filled-in by the respondents would have increased the risk of incorrect responses and would have had as a consequence a loss of data quality. </a:t>
            </a:r>
          </a:p>
          <a:p>
            <a:pPr algn="just">
              <a:lnSpc>
                <a:spcPct val="90000"/>
              </a:lnSpc>
            </a:pPr>
            <a:r>
              <a:rPr lang="en-US" sz="2400" b="1" dirty="0"/>
              <a:t>PBS defined specific selection criteria for the enumerators, the controllers (CDOs) as well as for the supervisors (Circle Supervisors and Charge </a:t>
            </a:r>
            <a:r>
              <a:rPr lang="en-US" sz="2400" b="1" dirty="0" err="1"/>
              <a:t>Suprentendents</a:t>
            </a:r>
            <a:r>
              <a:rPr lang="en-US" sz="2400" b="1" dirty="0"/>
              <a:t>). </a:t>
            </a:r>
          </a:p>
          <a:p>
            <a:pPr algn="just">
              <a:lnSpc>
                <a:spcPct val="90000"/>
              </a:lnSpc>
            </a:pPr>
            <a:r>
              <a:rPr lang="en-US" sz="2400" b="1" dirty="0"/>
              <a:t>Selection Criteria was based on the education level, experience, knowledge of local context etc.</a:t>
            </a:r>
          </a:p>
          <a:p>
            <a:pPr algn="just">
              <a:lnSpc>
                <a:spcPct val="90000"/>
              </a:lnSpc>
            </a:pPr>
            <a:r>
              <a:rPr lang="en-US" sz="2400" b="1" dirty="0"/>
              <a:t>It was understood that the performance of field work and the quality of data collection was depending from the quality and care provided to the whole training procedures Trainings and training modules were given particular importance. </a:t>
            </a:r>
          </a:p>
          <a:p>
            <a:pPr algn="just">
              <a:lnSpc>
                <a:spcPct val="90000"/>
              </a:lnSpc>
            </a:pPr>
            <a:endParaRPr lang="en-US" sz="2400" b="1" dirty="0"/>
          </a:p>
          <a:p>
            <a:pPr algn="just">
              <a:lnSpc>
                <a:spcPct val="90000"/>
              </a:lnSpc>
            </a:pPr>
            <a:r>
              <a:rPr lang="en-US" sz="2400" b="1" dirty="0"/>
              <a:t>Trainings were conducted all over Pakistan and were all done with the same training materials, instruments and methodology.</a:t>
            </a:r>
          </a:p>
          <a:p>
            <a:pPr algn="just">
              <a:lnSpc>
                <a:spcPct val="90000"/>
              </a:lnSpc>
            </a:pPr>
            <a:r>
              <a:rPr lang="en-US" sz="2400" b="1" dirty="0"/>
              <a:t>  </a:t>
            </a:r>
          </a:p>
          <a:p>
            <a:pPr algn="just">
              <a:lnSpc>
                <a:spcPct val="90000"/>
              </a:lnSpc>
            </a:pPr>
            <a:r>
              <a:rPr lang="en-US" sz="2400" b="1" dirty="0"/>
              <a:t>Although it was proposed in the instruction manuals that the enumerators make frequent trials to get in contact with the inhabitants of a household, in case of absence. </a:t>
            </a:r>
          </a:p>
          <a:p>
            <a:pPr algn="just">
              <a:lnSpc>
                <a:spcPct val="90000"/>
              </a:lnSpc>
            </a:pPr>
            <a:r>
              <a:rPr lang="en-US" sz="2400" b="1" dirty="0"/>
              <a:t>Also, before the census start, each enumerator visited its enumeration area to get acquainted with its geographical limits of the census blocks (</a:t>
            </a:r>
            <a:r>
              <a:rPr lang="en-US" sz="2400" b="1" dirty="0" err="1"/>
              <a:t>enumiration</a:t>
            </a:r>
            <a:r>
              <a:rPr lang="en-US" sz="2400" b="1" dirty="0"/>
              <a:t> </a:t>
            </a:r>
            <a:r>
              <a:rPr lang="en-US" sz="2400" b="1" dirty="0" err="1"/>
              <a:t>artea</a:t>
            </a:r>
            <a:r>
              <a:rPr lang="en-US" sz="2400" b="1" dirty="0"/>
              <a:t>) and to update the existing building and dwellings existing. During this preliminary visit the enumerators informed the residents of EA on census Process.</a:t>
            </a:r>
          </a:p>
          <a:p>
            <a:pPr algn="just">
              <a:lnSpc>
                <a:spcPct val="90000"/>
              </a:lnSpc>
            </a:pPr>
            <a:endParaRPr lang="en-US" sz="2400" b="1" dirty="0"/>
          </a:p>
          <a:p>
            <a:pPr algn="just">
              <a:lnSpc>
                <a:spcPct val="90000"/>
              </a:lnSpc>
            </a:pPr>
            <a:r>
              <a:rPr lang="en-US" sz="2400" b="1" dirty="0"/>
              <a:t> During the census, if a dwelling was found empty, the enumerators were instructed to try to contact the </a:t>
            </a:r>
            <a:r>
              <a:rPr lang="en-US" sz="2400" b="1" dirty="0" err="1"/>
              <a:t>nabours</a:t>
            </a:r>
            <a:r>
              <a:rPr lang="en-US" sz="2400" b="1" dirty="0"/>
              <a:t> and inform the inhabitant of empty house about the timing for the interview. </a:t>
            </a:r>
          </a:p>
          <a:p>
            <a:pPr algn="just">
              <a:lnSpc>
                <a:spcPct val="90000"/>
              </a:lnSpc>
            </a:pPr>
            <a:r>
              <a:rPr lang="en-US" sz="2400" b="1" dirty="0"/>
              <a:t> </a:t>
            </a:r>
            <a:endParaRPr lang="en-US" sz="1050" b="1" dirty="0"/>
          </a:p>
          <a:p>
            <a:pPr marL="461963" lvl="1" indent="-120650" algn="just">
              <a:lnSpc>
                <a:spcPct val="90000"/>
              </a:lnSpc>
              <a:tabLst>
                <a:tab pos="341313" algn="l"/>
              </a:tabLst>
            </a:pPr>
            <a:endParaRPr lang="en-US" sz="2400" b="1" dirty="0"/>
          </a:p>
        </p:txBody>
      </p:sp>
    </p:spTree>
    <p:extLst>
      <p:ext uri="{BB962C8B-B14F-4D97-AF65-F5344CB8AC3E}">
        <p14:creationId xmlns:p14="http://schemas.microsoft.com/office/powerpoint/2010/main" val="527594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24" y="1066800"/>
            <a:ext cx="8328879" cy="5638800"/>
          </a:xfrm>
        </p:spPr>
        <p:txBody>
          <a:bodyPr>
            <a:normAutofit/>
          </a:bodyPr>
          <a:lstStyle/>
          <a:p>
            <a:pPr marL="0" indent="0" algn="just">
              <a:buNone/>
            </a:pPr>
            <a:r>
              <a:rPr lang="en-US" sz="2400" b="1" dirty="0"/>
              <a:t>	</a:t>
            </a:r>
            <a:endParaRPr lang="en-GB" sz="2400" b="1" dirty="0"/>
          </a:p>
          <a:p>
            <a:pPr algn="just"/>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800" b="1" dirty="0">
                <a:solidFill>
                  <a:schemeClr val="bg1"/>
                </a:solidFill>
                <a:cs typeface="Arial" pitchFamily="34" charset="0"/>
              </a:rPr>
              <a:t> </a:t>
            </a:r>
            <a:r>
              <a:rPr lang="en-GB" sz="2800" b="1" dirty="0"/>
              <a:t>QUALITY </a:t>
            </a:r>
            <a:r>
              <a:rPr lang="en-GB" sz="2800" b="1" dirty="0">
                <a:solidFill>
                  <a:schemeClr val="bg1"/>
                </a:solidFill>
                <a:cs typeface="Arial" pitchFamily="34" charset="0"/>
              </a:rPr>
              <a:t>ASSURANCE</a:t>
            </a:r>
            <a:r>
              <a:rPr lang="en-GB" sz="2800" b="1" dirty="0"/>
              <a:t> OF COVERAGE</a:t>
            </a:r>
            <a:endParaRPr lang="en-US" sz="2400" b="1" dirty="0">
              <a:solidFill>
                <a:schemeClr val="bg1"/>
              </a:solidFill>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sp>
        <p:nvSpPr>
          <p:cNvPr id="7" name="Rectangle 6"/>
          <p:cNvSpPr/>
          <p:nvPr/>
        </p:nvSpPr>
        <p:spPr>
          <a:xfrm>
            <a:off x="359532" y="1165672"/>
            <a:ext cx="8424936" cy="8402300"/>
          </a:xfrm>
          <a:prstGeom prst="rect">
            <a:avLst/>
          </a:prstGeom>
        </p:spPr>
        <p:txBody>
          <a:bodyPr wrap="square">
            <a:spAutoFit/>
          </a:bodyPr>
          <a:lstStyle/>
          <a:p>
            <a:pPr algn="just">
              <a:lnSpc>
                <a:spcPct val="90000"/>
              </a:lnSpc>
            </a:pPr>
            <a:r>
              <a:rPr lang="en-GB" sz="2400" b="1" dirty="0"/>
              <a:t>PREPRATION OF MAPS</a:t>
            </a:r>
          </a:p>
          <a:p>
            <a:pPr algn="just">
              <a:lnSpc>
                <a:spcPct val="90000"/>
              </a:lnSpc>
            </a:pPr>
            <a:endParaRPr lang="en-US" sz="2400" b="1" dirty="0"/>
          </a:p>
          <a:p>
            <a:pPr marL="461963" indent="-461963" algn="just">
              <a:lnSpc>
                <a:spcPct val="90000"/>
              </a:lnSpc>
              <a:buFont typeface="Arial" pitchFamily="34" charset="0"/>
              <a:buChar char="•"/>
              <a:defRPr/>
            </a:pPr>
            <a:r>
              <a:rPr lang="en-US" sz="2400" dirty="0">
                <a:cs typeface="Times New Roman" pitchFamily="18" charset="0"/>
              </a:rPr>
              <a:t>Maps of each Census District, Charges, Circles and Blocks have been prepared/updated.</a:t>
            </a:r>
          </a:p>
          <a:p>
            <a:pPr marL="461963" indent="-461963" algn="just">
              <a:lnSpc>
                <a:spcPct val="90000"/>
              </a:lnSpc>
              <a:buFont typeface="Arial" pitchFamily="34" charset="0"/>
              <a:buChar char="•"/>
              <a:defRPr/>
            </a:pPr>
            <a:endParaRPr lang="en-US" sz="2400" dirty="0">
              <a:cs typeface="Times New Roman" pitchFamily="18" charset="0"/>
            </a:endParaRPr>
          </a:p>
          <a:p>
            <a:pPr marL="461963" indent="-461963" algn="just">
              <a:lnSpc>
                <a:spcPct val="90000"/>
              </a:lnSpc>
              <a:buFont typeface="Arial" pitchFamily="34" charset="0"/>
              <a:buChar char="•"/>
              <a:defRPr/>
            </a:pPr>
            <a:r>
              <a:rPr lang="en-US" sz="2400" dirty="0">
                <a:cs typeface="Times New Roman" pitchFamily="18" charset="0"/>
              </a:rPr>
              <a:t>Maps of Urban and Rural areas have been verified through satellite image (Google Earth).</a:t>
            </a:r>
          </a:p>
          <a:p>
            <a:pPr marL="461963" indent="-461963" algn="just">
              <a:lnSpc>
                <a:spcPct val="90000"/>
              </a:lnSpc>
              <a:buFont typeface="Arial" pitchFamily="34" charset="0"/>
              <a:buChar char="•"/>
              <a:defRPr/>
            </a:pPr>
            <a:endParaRPr lang="en-US" sz="2400" dirty="0">
              <a:cs typeface="Times New Roman" pitchFamily="18" charset="0"/>
            </a:endParaRPr>
          </a:p>
          <a:p>
            <a:pPr marL="461963" indent="-461963" algn="just">
              <a:lnSpc>
                <a:spcPct val="90000"/>
              </a:lnSpc>
              <a:buFont typeface="Arial" pitchFamily="34" charset="0"/>
              <a:buChar char="•"/>
              <a:defRPr/>
            </a:pPr>
            <a:r>
              <a:rPr lang="en-US" sz="2400" dirty="0">
                <a:cs typeface="Times New Roman" pitchFamily="18" charset="0"/>
              </a:rPr>
              <a:t>Maps showing physical landmarks in the census Blocks were  provided to the Enumerators and Supervisors.</a:t>
            </a:r>
          </a:p>
          <a:p>
            <a:pPr marL="461963" indent="-461963" algn="just">
              <a:lnSpc>
                <a:spcPct val="90000"/>
              </a:lnSpc>
              <a:buFont typeface="Arial" pitchFamily="34" charset="0"/>
              <a:buChar char="•"/>
              <a:defRPr/>
            </a:pPr>
            <a:endParaRPr lang="en-US" sz="2400" dirty="0">
              <a:cs typeface="Times New Roman" pitchFamily="18" charset="0"/>
            </a:endParaRPr>
          </a:p>
          <a:p>
            <a:pPr marL="461963" indent="-461963" algn="just">
              <a:lnSpc>
                <a:spcPct val="90000"/>
              </a:lnSpc>
              <a:buFont typeface="Arial" pitchFamily="34" charset="0"/>
              <a:buChar char="•"/>
              <a:defRPr/>
            </a:pPr>
            <a:r>
              <a:rPr lang="en-US" sz="2400" dirty="0">
                <a:cs typeface="Times New Roman" pitchFamily="18" charset="0"/>
              </a:rPr>
              <a:t>Digitized maps of urban areas and ammonia print maps of rural areas were provided. </a:t>
            </a:r>
          </a:p>
          <a:p>
            <a:pPr marL="342900" indent="-342900" algn="just">
              <a:lnSpc>
                <a:spcPct val="90000"/>
              </a:lnSpc>
              <a:buFont typeface="Arial" pitchFamily="34" charset="0"/>
              <a:buChar char="•"/>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a:p>
            <a:pPr algn="just">
              <a:lnSpc>
                <a:spcPct val="90000"/>
              </a:lnSpc>
            </a:pPr>
            <a:endParaRPr lang="en-US" sz="2400" b="1" dirty="0"/>
          </a:p>
        </p:txBody>
      </p:sp>
    </p:spTree>
    <p:extLst>
      <p:ext uri="{BB962C8B-B14F-4D97-AF65-F5344CB8AC3E}">
        <p14:creationId xmlns:p14="http://schemas.microsoft.com/office/powerpoint/2010/main" val="82015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0"/>
            <a:ext cx="2133600" cy="365125"/>
          </a:xfrm>
        </p:spPr>
        <p:txBody>
          <a:bodyPr/>
          <a:lstStyle/>
          <a:p>
            <a:fld id="{B6F15528-21DE-4FAA-801E-634DDDAF4B2B}" type="slidenum">
              <a:rPr lang="en-US" b="1" smtClean="0">
                <a:solidFill>
                  <a:srgbClr val="002060"/>
                </a:solidFill>
              </a:rPr>
              <a:pPr/>
              <a:t>23</a:t>
            </a:fld>
            <a:endParaRPr lang="en-US" b="1" dirty="0">
              <a:solidFill>
                <a:srgbClr val="002060"/>
              </a:solidFill>
            </a:endParaRPr>
          </a:p>
        </p:txBody>
      </p:sp>
      <p:sp>
        <p:nvSpPr>
          <p:cNvPr id="11" name="Rectangle 10"/>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spTree>
    <p:extLst>
      <p:ext uri="{BB962C8B-B14F-4D97-AF65-F5344CB8AC3E}">
        <p14:creationId xmlns:p14="http://schemas.microsoft.com/office/powerpoint/2010/main" val="931878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7813"/>
            <a:ext cx="9144000" cy="6462374"/>
          </a:xfrm>
          <a:prstGeom prst="rect">
            <a:avLst/>
          </a:prstGeom>
        </p:spPr>
      </p:pic>
    </p:spTree>
    <p:extLst>
      <p:ext uri="{BB962C8B-B14F-4D97-AF65-F5344CB8AC3E}">
        <p14:creationId xmlns:p14="http://schemas.microsoft.com/office/powerpoint/2010/main" val="3435844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7813"/>
            <a:ext cx="9144000" cy="6462374"/>
          </a:xfrm>
          <a:prstGeom prst="rect">
            <a:avLst/>
          </a:prstGeom>
        </p:spPr>
      </p:pic>
    </p:spTree>
    <p:extLst>
      <p:ext uri="{BB962C8B-B14F-4D97-AF65-F5344CB8AC3E}">
        <p14:creationId xmlns:p14="http://schemas.microsoft.com/office/powerpoint/2010/main" val="412327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Khurram\PROVINCES.jpg"/>
          <p:cNvPicPr>
            <a:picLocks noChangeAspect="1" noChangeArrowheads="1"/>
          </p:cNvPicPr>
          <p:nvPr/>
        </p:nvPicPr>
        <p:blipFill>
          <a:blip r:embed="rId2" cstate="print"/>
          <a:stretch>
            <a:fillRect/>
          </a:stretch>
        </p:blipFill>
        <p:spPr bwMode="auto">
          <a:xfrm>
            <a:off x="152400" y="152400"/>
            <a:ext cx="8763000" cy="6553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729532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70229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04"/>
            <a:ext cx="9144000" cy="838200"/>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934200" y="6569075"/>
            <a:ext cx="2133600" cy="365125"/>
          </a:xfrm>
        </p:spPr>
        <p:txBody>
          <a:bodyPr/>
          <a:lstStyle/>
          <a:p>
            <a:fld id="{B6F15528-21DE-4FAA-801E-634DDDAF4B2B}" type="slidenum">
              <a:rPr lang="en-US" smtClean="0"/>
              <a:pPr/>
              <a:t>28</a:t>
            </a:fld>
            <a:endParaRPr lang="en-US" dirty="0"/>
          </a:p>
        </p:txBody>
      </p:sp>
      <p:sp>
        <p:nvSpPr>
          <p:cNvPr id="2" name="Title 1"/>
          <p:cNvSpPr>
            <a:spLocks noGrp="1"/>
          </p:cNvSpPr>
          <p:nvPr>
            <p:ph type="title"/>
          </p:nvPr>
        </p:nvSpPr>
        <p:spPr>
          <a:xfrm>
            <a:off x="381000" y="0"/>
            <a:ext cx="8305800" cy="838200"/>
          </a:xfrm>
          <a:solidFill>
            <a:schemeClr val="tx2">
              <a:lumMod val="60000"/>
              <a:lumOff val="40000"/>
            </a:schemeClr>
          </a:solidFill>
        </p:spPr>
        <p:txBody>
          <a:bodyPr>
            <a:normAutofit/>
          </a:bodyPr>
          <a:lstStyle/>
          <a:p>
            <a:pPr algn="l"/>
            <a:r>
              <a:rPr lang="en-US" sz="2800" b="1" dirty="0">
                <a:solidFill>
                  <a:schemeClr val="bg1"/>
                </a:solidFill>
                <a:latin typeface="Arial" pitchFamily="34" charset="0"/>
                <a:cs typeface="Arial" pitchFamily="34" charset="0"/>
              </a:rPr>
              <a:t>QUALITY ASSURANCE IN DATA PROCESSING</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57996"/>
          <a:stretch/>
        </p:blipFill>
        <p:spPr>
          <a:xfrm>
            <a:off x="8619935" y="76200"/>
            <a:ext cx="524065" cy="670852"/>
          </a:xfrm>
          <a:prstGeom prst="rect">
            <a:avLst/>
          </a:prstGeom>
        </p:spPr>
      </p:pic>
      <p:sp>
        <p:nvSpPr>
          <p:cNvPr id="3" name="TextBox 2"/>
          <p:cNvSpPr txBox="1"/>
          <p:nvPr/>
        </p:nvSpPr>
        <p:spPr>
          <a:xfrm>
            <a:off x="423767" y="1269856"/>
            <a:ext cx="8458200" cy="3539430"/>
          </a:xfrm>
          <a:prstGeom prst="rect">
            <a:avLst/>
          </a:prstGeom>
          <a:noFill/>
        </p:spPr>
        <p:txBody>
          <a:bodyPr wrap="square" rtlCol="0">
            <a:spAutoFit/>
          </a:bodyPr>
          <a:lstStyle/>
          <a:p>
            <a:pPr marL="285750" indent="-285750">
              <a:buFont typeface="Wingdings" panose="05000000000000000000" pitchFamily="2" charset="2"/>
              <a:buChar char="§"/>
            </a:pPr>
            <a:r>
              <a:rPr lang="en-US" sz="2800" dirty="0">
                <a:solidFill>
                  <a:srgbClr val="002060"/>
                </a:solidFill>
                <a:latin typeface="+mj-lt"/>
                <a:cs typeface="Arial" panose="020B0604020202020204" pitchFamily="34" charset="0"/>
              </a:rPr>
              <a:t>Efforts have been made for the Quality Assurance in the following steps of Data Processing:</a:t>
            </a:r>
          </a:p>
          <a:p>
            <a:pPr lvl="1"/>
            <a:r>
              <a:rPr lang="en-US" sz="2800" dirty="0">
                <a:solidFill>
                  <a:srgbClr val="002060"/>
                </a:solidFill>
                <a:latin typeface="+mj-lt"/>
                <a:cs typeface="Arial" panose="020B0604020202020204" pitchFamily="34" charset="0"/>
              </a:rPr>
              <a:t>Manual Editing</a:t>
            </a:r>
          </a:p>
          <a:p>
            <a:pPr lvl="1"/>
            <a:r>
              <a:rPr lang="en-US" sz="2800" dirty="0">
                <a:solidFill>
                  <a:srgbClr val="002060"/>
                </a:solidFill>
                <a:latin typeface="+mj-lt"/>
                <a:cs typeface="Arial" panose="020B0604020202020204" pitchFamily="34" charset="0"/>
              </a:rPr>
              <a:t>Scanning of ICR Forms</a:t>
            </a:r>
          </a:p>
          <a:p>
            <a:pPr lvl="1"/>
            <a:r>
              <a:rPr lang="en-US" sz="2800" dirty="0">
                <a:solidFill>
                  <a:srgbClr val="002060"/>
                </a:solidFill>
                <a:latin typeface="+mj-lt"/>
                <a:cs typeface="Arial" panose="020B0604020202020204" pitchFamily="34" charset="0"/>
              </a:rPr>
              <a:t>ICR Verification/Editing</a:t>
            </a:r>
          </a:p>
          <a:p>
            <a:pPr lvl="1"/>
            <a:r>
              <a:rPr lang="en-US" sz="2800" dirty="0">
                <a:solidFill>
                  <a:srgbClr val="002060"/>
                </a:solidFill>
                <a:latin typeface="+mj-lt"/>
                <a:cs typeface="Arial" panose="020B0604020202020204" pitchFamily="34" charset="0"/>
              </a:rPr>
              <a:t>Software Development</a:t>
            </a:r>
          </a:p>
          <a:p>
            <a:pPr lvl="1"/>
            <a:r>
              <a:rPr lang="en-US" sz="2800" dirty="0">
                <a:solidFill>
                  <a:srgbClr val="002060"/>
                </a:solidFill>
                <a:latin typeface="+mj-lt"/>
                <a:cs typeface="Arial" panose="020B0604020202020204" pitchFamily="34" charset="0"/>
              </a:rPr>
              <a:t>Data Processing/Tabulation</a:t>
            </a:r>
          </a:p>
          <a:p>
            <a:pPr lvl="1"/>
            <a:r>
              <a:rPr lang="en-US" sz="2800" dirty="0">
                <a:solidFill>
                  <a:srgbClr val="002060"/>
                </a:solidFill>
                <a:latin typeface="+mj-lt"/>
                <a:cs typeface="Arial" panose="020B0604020202020204" pitchFamily="34" charset="0"/>
              </a:rPr>
              <a:t>Table Verification</a:t>
            </a:r>
          </a:p>
        </p:txBody>
      </p:sp>
    </p:spTree>
    <p:extLst>
      <p:ext uri="{BB962C8B-B14F-4D97-AF65-F5344CB8AC3E}">
        <p14:creationId xmlns:p14="http://schemas.microsoft.com/office/powerpoint/2010/main" val="1433229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2"/>
            <a:ext cx="2133600" cy="365125"/>
          </a:xfrm>
        </p:spPr>
        <p:txBody>
          <a:bodyPr/>
          <a:lstStyle/>
          <a:p>
            <a:fld id="{B6F15528-21DE-4FAA-801E-634DDDAF4B2B}" type="slidenum">
              <a:rPr lang="en-US" b="1" smtClean="0">
                <a:solidFill>
                  <a:srgbClr val="002060"/>
                </a:solidFill>
              </a:rPr>
              <a:pPr/>
              <a:t>29</a:t>
            </a:fld>
            <a:endParaRPr lang="en-US" b="1" dirty="0">
              <a:solidFill>
                <a:srgbClr val="002060"/>
              </a:solidFill>
            </a:endParaRPr>
          </a:p>
        </p:txBody>
      </p:sp>
      <p:sp>
        <p:nvSpPr>
          <p:cNvPr id="11" name="Rectangle 10"/>
          <p:cNvSpPr/>
          <p:nvPr/>
        </p:nvSpPr>
        <p:spPr>
          <a:xfrm>
            <a:off x="0" y="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381000" y="76200"/>
            <a:ext cx="8305800" cy="838200"/>
          </a:xfrm>
        </p:spPr>
        <p:txBody>
          <a:bodyPr>
            <a:noAutofit/>
          </a:bodyPr>
          <a:lstStyle/>
          <a:p>
            <a:pPr algn="l" eaLnBrk="0" hangingPunct="0"/>
            <a:r>
              <a:rPr lang="en-US" sz="2400" b="1" dirty="0">
                <a:solidFill>
                  <a:schemeClr val="bg1">
                    <a:lumMod val="95000"/>
                  </a:schemeClr>
                </a:solidFill>
                <a:cs typeface="Times New Roman" pitchFamily="18" charset="0"/>
              </a:rPr>
              <a:t>PREPARATION OF PROVISIONAL RESULTS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8" y="167349"/>
            <a:ext cx="524065" cy="670852"/>
          </a:xfrm>
          <a:prstGeom prst="rect">
            <a:avLst/>
          </a:prstGeom>
        </p:spPr>
      </p:pic>
      <p:sp>
        <p:nvSpPr>
          <p:cNvPr id="10" name="TextBox 9"/>
          <p:cNvSpPr txBox="1"/>
          <p:nvPr/>
        </p:nvSpPr>
        <p:spPr>
          <a:xfrm>
            <a:off x="190500" y="1005549"/>
            <a:ext cx="8763000" cy="3970318"/>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Provisional results were based on the summary Forms (REN-2) of each block </a:t>
            </a:r>
          </a:p>
          <a:p>
            <a:pPr marL="457200" lvl="0" indent="-457200">
              <a:lnSpc>
                <a:spcPct val="150000"/>
              </a:lnSpc>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The summary forms REN-2 of 168943 blocks received separately from all over country</a:t>
            </a:r>
          </a:p>
          <a:p>
            <a:pPr marL="457200" lvl="0" indent="-457200">
              <a:lnSpc>
                <a:spcPct val="150000"/>
              </a:lnSpc>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Data of the REN-2 is manually entered </a:t>
            </a:r>
          </a:p>
          <a:p>
            <a:pPr marL="457200" lvl="0" indent="-457200">
              <a:lnSpc>
                <a:spcPct val="150000"/>
              </a:lnSpc>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Entered Data is verified/ checked on 100 percent basis with the received REN-2 Form after manual entry. </a:t>
            </a:r>
            <a:endParaRPr lang="en-US" sz="2400" b="1" dirty="0"/>
          </a:p>
        </p:txBody>
      </p:sp>
    </p:spTree>
    <p:extLst>
      <p:ext uri="{BB962C8B-B14F-4D97-AF65-F5344CB8AC3E}">
        <p14:creationId xmlns:p14="http://schemas.microsoft.com/office/powerpoint/2010/main" val="368743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2"/>
            <a:ext cx="2133600" cy="365125"/>
          </a:xfrm>
        </p:spPr>
        <p:txBody>
          <a:bodyPr/>
          <a:lstStyle/>
          <a:p>
            <a:fld id="{B6F15528-21DE-4FAA-801E-634DDDAF4B2B}" type="slidenum">
              <a:rPr lang="en-US" b="1" smtClean="0">
                <a:solidFill>
                  <a:srgbClr val="002060"/>
                </a:solidFill>
              </a:rPr>
              <a:pPr/>
              <a:t>3</a:t>
            </a:fld>
            <a:endParaRPr lang="en-US" b="1" dirty="0">
              <a:solidFill>
                <a:srgbClr val="002060"/>
              </a:solidFill>
            </a:endParaRPr>
          </a:p>
        </p:txBody>
      </p:sp>
      <p:sp>
        <p:nvSpPr>
          <p:cNvPr id="11" name="Rectangle 10"/>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0" y="76200"/>
            <a:ext cx="9144000" cy="838200"/>
          </a:xfrm>
        </p:spPr>
        <p:txBody>
          <a:bodyPr>
            <a:normAutofit/>
          </a:bodyPr>
          <a:lstStyle/>
          <a:p>
            <a:pPr algn="l" eaLnBrk="0" hangingPunct="0"/>
            <a:r>
              <a:rPr lang="en-US" sz="3600" dirty="0">
                <a:solidFill>
                  <a:schemeClr val="bg1"/>
                </a:solidFill>
              </a:rPr>
              <a:t>SEQUENCE OF PRESENTATION </a:t>
            </a:r>
            <a:endParaRPr lang="en-US" sz="3600" dirty="0">
              <a:solidFill>
                <a:schemeClr val="bg1"/>
              </a:solidFill>
              <a:cs typeface="Times New Roman" pitchFamily="18"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8" y="167349"/>
            <a:ext cx="524065" cy="670852"/>
          </a:xfrm>
          <a:prstGeom prst="rect">
            <a:avLst/>
          </a:prstGeom>
        </p:spPr>
      </p:pic>
      <p:sp>
        <p:nvSpPr>
          <p:cNvPr id="2" name="Rectangle 1"/>
          <p:cNvSpPr/>
          <p:nvPr/>
        </p:nvSpPr>
        <p:spPr>
          <a:xfrm>
            <a:off x="374072" y="1050989"/>
            <a:ext cx="8158368" cy="4942892"/>
          </a:xfrm>
          <a:prstGeom prst="rect">
            <a:avLst/>
          </a:prstGeom>
        </p:spPr>
        <p:txBody>
          <a:bodyPr wrap="square">
            <a:spAutoFit/>
          </a:bodyPr>
          <a:lstStyle/>
          <a:p>
            <a:pPr marL="571500" indent="-571500">
              <a:buFont typeface="Arial" pitchFamily="34" charset="0"/>
              <a:buChar char="•"/>
            </a:pPr>
            <a:r>
              <a:rPr lang="en-US" sz="3600" dirty="0"/>
              <a:t>Population Censuses in Pakistan</a:t>
            </a:r>
          </a:p>
          <a:p>
            <a:pPr marL="571500" indent="-571500">
              <a:buFont typeface="Arial" pitchFamily="34" charset="0"/>
              <a:buChar char="•"/>
            </a:pPr>
            <a:r>
              <a:rPr lang="en-GB" sz="3600" dirty="0"/>
              <a:t>Census process /</a:t>
            </a:r>
            <a:r>
              <a:rPr lang="en-US" sz="3600" dirty="0"/>
              <a:t> Methodology 2017</a:t>
            </a:r>
            <a:endParaRPr lang="en-GB" sz="3600" dirty="0"/>
          </a:p>
          <a:p>
            <a:pPr marL="571500" indent="-571500">
              <a:lnSpc>
                <a:spcPct val="120000"/>
              </a:lnSpc>
              <a:buFont typeface="Arial" pitchFamily="34" charset="0"/>
              <a:buChar char="•"/>
            </a:pPr>
            <a:r>
              <a:rPr lang="en-US" sz="3600" dirty="0"/>
              <a:t>Quality </a:t>
            </a:r>
            <a:r>
              <a:rPr lang="en-GB" sz="3600" dirty="0"/>
              <a:t>Assurance</a:t>
            </a:r>
            <a:r>
              <a:rPr lang="en-US" sz="3600" dirty="0"/>
              <a:t> in Census 2017</a:t>
            </a:r>
          </a:p>
          <a:p>
            <a:pPr lvl="2"/>
            <a:r>
              <a:rPr lang="en-GB" sz="3600" dirty="0"/>
              <a:t>Quality Assurance of Questionnaire</a:t>
            </a:r>
          </a:p>
          <a:p>
            <a:pPr lvl="2"/>
            <a:r>
              <a:rPr lang="en-GB" sz="3600" dirty="0"/>
              <a:t>Quality Assurance of interview</a:t>
            </a:r>
          </a:p>
          <a:p>
            <a:pPr lvl="2"/>
            <a:r>
              <a:rPr lang="en-GB" sz="3600" dirty="0"/>
              <a:t>Quality Assurance of content</a:t>
            </a:r>
            <a:endParaRPr lang="en-US" sz="3600" dirty="0"/>
          </a:p>
          <a:p>
            <a:pPr lvl="2"/>
            <a:r>
              <a:rPr lang="en-GB" sz="3600" dirty="0"/>
              <a:t>Quality Assurance of coverage</a:t>
            </a:r>
            <a:endParaRPr lang="en-US" sz="3600" dirty="0"/>
          </a:p>
          <a:p>
            <a:endParaRPr lang="en-US" sz="2800" spc="-4" dirty="0">
              <a:latin typeface="Arial"/>
              <a:cs typeface="Arial"/>
            </a:endParaRPr>
          </a:p>
          <a:p>
            <a:endParaRPr lang="en-US" sz="2800" dirty="0"/>
          </a:p>
        </p:txBody>
      </p:sp>
    </p:spTree>
    <p:extLst>
      <p:ext uri="{BB962C8B-B14F-4D97-AF65-F5344CB8AC3E}">
        <p14:creationId xmlns:p14="http://schemas.microsoft.com/office/powerpoint/2010/main" val="2579758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2"/>
            <a:ext cx="2133600" cy="365125"/>
          </a:xfrm>
        </p:spPr>
        <p:txBody>
          <a:bodyPr/>
          <a:lstStyle/>
          <a:p>
            <a:fld id="{B6F15528-21DE-4FAA-801E-634DDDAF4B2B}" type="slidenum">
              <a:rPr lang="en-US" b="1" smtClean="0">
                <a:solidFill>
                  <a:srgbClr val="002060"/>
                </a:solidFill>
              </a:rPr>
              <a:pPr/>
              <a:t>30</a:t>
            </a:fld>
            <a:endParaRPr lang="en-US" b="1" dirty="0">
              <a:solidFill>
                <a:srgbClr val="002060"/>
              </a:solidFill>
            </a:endParaRPr>
          </a:p>
        </p:txBody>
      </p:sp>
      <p:sp>
        <p:nvSpPr>
          <p:cNvPr id="11" name="Rectangle 10"/>
          <p:cNvSpPr/>
          <p:nvPr/>
        </p:nvSpPr>
        <p:spPr>
          <a:xfrm>
            <a:off x="0" y="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381000" y="76200"/>
            <a:ext cx="8305800" cy="838200"/>
          </a:xfrm>
        </p:spPr>
        <p:txBody>
          <a:bodyPr>
            <a:noAutofit/>
          </a:bodyPr>
          <a:lstStyle/>
          <a:p>
            <a:pPr algn="l" eaLnBrk="0" hangingPunct="0"/>
            <a:r>
              <a:rPr lang="en-US" sz="2400" b="1" dirty="0">
                <a:solidFill>
                  <a:schemeClr val="bg1">
                    <a:lumMod val="95000"/>
                  </a:schemeClr>
                </a:solidFill>
                <a:cs typeface="Times New Roman" pitchFamily="18" charset="0"/>
              </a:rPr>
              <a:t>MANUAL EDITING</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8" y="167349"/>
            <a:ext cx="524065" cy="670852"/>
          </a:xfrm>
          <a:prstGeom prst="rect">
            <a:avLst/>
          </a:prstGeom>
        </p:spPr>
      </p:pic>
      <p:sp>
        <p:nvSpPr>
          <p:cNvPr id="7" name="TextBox 6"/>
          <p:cNvSpPr txBox="1"/>
          <p:nvPr/>
        </p:nvSpPr>
        <p:spPr>
          <a:xfrm>
            <a:off x="190500" y="1005549"/>
            <a:ext cx="8763000" cy="4278094"/>
          </a:xfrm>
          <a:prstGeom prst="rect">
            <a:avLst/>
          </a:prstGeom>
          <a:noFill/>
        </p:spPr>
        <p:txBody>
          <a:bodyPr wrap="square" rtlCol="0">
            <a:spAutoFit/>
          </a:bodyPr>
          <a:lstStyle/>
          <a:p>
            <a:r>
              <a:rPr lang="en-US" sz="2400" b="1" u="sng" dirty="0">
                <a:solidFill>
                  <a:srgbClr val="002060"/>
                </a:solidFill>
                <a:latin typeface="Arial" panose="020B0604020202020204" pitchFamily="34" charset="0"/>
                <a:cs typeface="Arial" panose="020B0604020202020204" pitchFamily="34" charset="0"/>
              </a:rPr>
              <a:t>Checklist of Manual Editing</a:t>
            </a:r>
            <a:endParaRPr lang="en-US" sz="2400" dirty="0">
              <a:solidFill>
                <a:srgbClr val="002060"/>
              </a:solidFill>
              <a:latin typeface="Arial" panose="020B0604020202020204" pitchFamily="34" charset="0"/>
              <a:cs typeface="Arial" panose="020B0604020202020204" pitchFamily="34" charset="0"/>
            </a:endParaRPr>
          </a:p>
          <a:p>
            <a:endParaRPr lang="en-US" sz="800" dirty="0">
              <a:solidFill>
                <a:srgbClr val="002060"/>
              </a:solidFill>
              <a:latin typeface="Arial" panose="020B0604020202020204" pitchFamily="34" charset="0"/>
              <a:cs typeface="Arial" panose="020B0604020202020204" pitchFamily="34" charset="0"/>
            </a:endParaRPr>
          </a:p>
          <a:p>
            <a:pPr algn="just"/>
            <a:r>
              <a:rPr lang="en-US" sz="2400" dirty="0">
                <a:solidFill>
                  <a:srgbClr val="002060"/>
                </a:solidFill>
                <a:latin typeface="Arial" panose="020B0604020202020204" pitchFamily="34" charset="0"/>
                <a:cs typeface="Arial" panose="020B0604020202020204" pitchFamily="34" charset="0"/>
              </a:rPr>
              <a:t>	</a:t>
            </a:r>
            <a:endParaRPr lang="en-US" sz="1050" dirty="0">
              <a:solidFill>
                <a:srgbClr val="002060"/>
              </a:solidFill>
              <a:latin typeface="Arial" panose="020B0604020202020204" pitchFamily="34" charset="0"/>
              <a:cs typeface="Arial" panose="020B0604020202020204" pitchFamily="34" charset="0"/>
            </a:endParaRPr>
          </a:p>
          <a:p>
            <a:pPr marL="403225" lvl="0" indent="-403225">
              <a:buFont typeface="Wingdings" panose="05000000000000000000" pitchFamily="2" charset="2"/>
              <a:buChar char="§"/>
              <a:tabLst>
                <a:tab pos="457200" algn="l"/>
              </a:tabLst>
            </a:pPr>
            <a:r>
              <a:rPr lang="en-US" sz="2400" dirty="0">
                <a:solidFill>
                  <a:srgbClr val="002060"/>
                </a:solidFill>
                <a:latin typeface="Arial" panose="020B0604020202020204" pitchFamily="34" charset="0"/>
                <a:cs typeface="Arial" panose="020B0604020202020204" pitchFamily="34" charset="0"/>
              </a:rPr>
              <a:t>Checking of Block code on every form along with household number </a:t>
            </a:r>
          </a:p>
          <a:p>
            <a:pPr marL="403225" lvl="0" indent="-403225">
              <a:buFont typeface="Wingdings" panose="05000000000000000000" pitchFamily="2" charset="2"/>
              <a:buChar char="§"/>
              <a:tabLst>
                <a:tab pos="457200" algn="l"/>
              </a:tabLst>
            </a:pPr>
            <a:r>
              <a:rPr lang="en-US" sz="2400" dirty="0">
                <a:solidFill>
                  <a:srgbClr val="002060"/>
                </a:solidFill>
                <a:latin typeface="Arial" panose="020B0604020202020204" pitchFamily="34" charset="0"/>
                <a:cs typeface="Arial" panose="020B0604020202020204" pitchFamily="34" charset="0"/>
              </a:rPr>
              <a:t>Checking that characters are legible or not. </a:t>
            </a:r>
          </a:p>
          <a:p>
            <a:pPr marL="403225" lvl="0" indent="-403225">
              <a:buFont typeface="Wingdings" panose="05000000000000000000" pitchFamily="2" charset="2"/>
              <a:buChar char="§"/>
              <a:tabLst>
                <a:tab pos="457200" algn="l"/>
              </a:tabLst>
            </a:pPr>
            <a:r>
              <a:rPr lang="en-US" sz="2400" dirty="0">
                <a:solidFill>
                  <a:srgbClr val="002060"/>
                </a:solidFill>
                <a:latin typeface="Arial" panose="020B0604020202020204" pitchFamily="34" charset="0"/>
                <a:cs typeface="Arial" panose="020B0604020202020204" pitchFamily="34" charset="0"/>
              </a:rPr>
              <a:t>Checking the inconsistencies in data.</a:t>
            </a:r>
          </a:p>
          <a:p>
            <a:pPr marL="403225" lvl="0" indent="-403225">
              <a:buFont typeface="Wingdings" panose="05000000000000000000" pitchFamily="2" charset="2"/>
              <a:buChar char="§"/>
              <a:tabLst>
                <a:tab pos="457200" algn="l"/>
              </a:tabLst>
            </a:pPr>
            <a:r>
              <a:rPr lang="en-US" sz="2400" dirty="0">
                <a:solidFill>
                  <a:srgbClr val="002060"/>
                </a:solidFill>
                <a:latin typeface="Arial" panose="020B0604020202020204" pitchFamily="34" charset="0"/>
                <a:cs typeface="Arial" panose="020B0604020202020204" pitchFamily="34" charset="0"/>
              </a:rPr>
              <a:t>Every column must be checked for out of range values</a:t>
            </a:r>
          </a:p>
          <a:p>
            <a:pPr marL="403225" lvl="0" indent="-403225">
              <a:buFont typeface="Wingdings" panose="05000000000000000000" pitchFamily="2" charset="2"/>
              <a:buChar char="§"/>
              <a:tabLst>
                <a:tab pos="457200" algn="l"/>
              </a:tabLst>
            </a:pPr>
            <a:r>
              <a:rPr lang="en-US" sz="2400" dirty="0">
                <a:solidFill>
                  <a:srgbClr val="002060"/>
                </a:solidFill>
                <a:latin typeface="Arial" panose="020B0604020202020204" pitchFamily="34" charset="0"/>
                <a:cs typeface="Arial" panose="020B0604020202020204" pitchFamily="34" charset="0"/>
              </a:rPr>
              <a:t> Checking for Missing entries, which resulted from the failure of enumerator to record the required information.</a:t>
            </a:r>
          </a:p>
          <a:p>
            <a:pPr marL="403225" lvl="0" indent="-403225">
              <a:buFont typeface="Wingdings" panose="05000000000000000000" pitchFamily="2" charset="2"/>
              <a:buChar char="§"/>
              <a:tabLst>
                <a:tab pos="457200" algn="l"/>
              </a:tabLst>
            </a:pPr>
            <a:r>
              <a:rPr lang="en-US" sz="2400" dirty="0">
                <a:solidFill>
                  <a:srgbClr val="002060"/>
                </a:solidFill>
                <a:latin typeface="Arial" panose="020B0604020202020204" pitchFamily="34" charset="0"/>
                <a:cs typeface="Arial" panose="020B0604020202020204" pitchFamily="34" charset="0"/>
              </a:rPr>
              <a:t>Correction / Continuation of serial numbers/ Block numbers in case of sub created blocks </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373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800" b="1" dirty="0"/>
              <a:t> </a:t>
            </a:r>
            <a:endParaRPr lang="en-US" sz="3600" b="1" dirty="0">
              <a:solidFill>
                <a:schemeClr val="bg1"/>
              </a:solidFill>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37302" y="76200"/>
            <a:ext cx="371665" cy="475766"/>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24" name="Title 1"/>
          <p:cNvSpPr>
            <a:spLocks noGrp="1"/>
          </p:cNvSpPr>
          <p:nvPr>
            <p:ph type="title"/>
          </p:nvPr>
        </p:nvSpPr>
        <p:spPr>
          <a:xfrm>
            <a:off x="381000" y="76200"/>
            <a:ext cx="8305800" cy="533400"/>
          </a:xfrm>
        </p:spPr>
        <p:txBody>
          <a:bodyPr>
            <a:noAutofit/>
          </a:bodyPr>
          <a:lstStyle/>
          <a:p>
            <a:pPr algn="l" eaLnBrk="0" hangingPunct="0"/>
            <a:r>
              <a:rPr lang="en-US" sz="2400" b="1" dirty="0">
                <a:solidFill>
                  <a:schemeClr val="bg1">
                    <a:lumMod val="95000"/>
                  </a:schemeClr>
                </a:solidFill>
                <a:cs typeface="Times New Roman" pitchFamily="18" charset="0"/>
              </a:rPr>
              <a:t>SCANNING OF ICR FORMS</a:t>
            </a:r>
          </a:p>
        </p:txBody>
      </p:sp>
      <p:sp>
        <p:nvSpPr>
          <p:cNvPr id="20" name="TextBox 19"/>
          <p:cNvSpPr txBox="1"/>
          <p:nvPr/>
        </p:nvSpPr>
        <p:spPr>
          <a:xfrm>
            <a:off x="550767" y="1109506"/>
            <a:ext cx="8305800" cy="5170646"/>
          </a:xfrm>
          <a:prstGeom prst="rect">
            <a:avLst/>
          </a:prstGeom>
          <a:noFill/>
        </p:spPr>
        <p:txBody>
          <a:bodyPr wrap="square" rtlCol="0">
            <a:spAutoFit/>
          </a:bodyPr>
          <a:lstStyle/>
          <a:p>
            <a:r>
              <a:rPr lang="en-US" sz="2400" b="1" u="sng" dirty="0"/>
              <a:t>CHECKLIST OF SCANNING/VERFICATION</a:t>
            </a:r>
            <a:endParaRPr lang="en-US" sz="2400" dirty="0"/>
          </a:p>
          <a:p>
            <a:endParaRPr lang="en-US" dirty="0"/>
          </a:p>
          <a:p>
            <a:pPr marL="342900" indent="-342900">
              <a:buFont typeface="Wingdings" panose="05000000000000000000" pitchFamily="2" charset="2"/>
              <a:buChar char="§"/>
            </a:pPr>
            <a:r>
              <a:rPr lang="en-US" sz="2400" dirty="0">
                <a:solidFill>
                  <a:srgbClr val="002060"/>
                </a:solidFill>
              </a:rPr>
              <a:t>Form-2 received from manual Editing Coding Section </a:t>
            </a:r>
          </a:p>
          <a:p>
            <a:pPr marL="342900" indent="-342900">
              <a:buFont typeface="Wingdings" panose="05000000000000000000" pitchFamily="2" charset="2"/>
              <a:buChar char="§"/>
            </a:pPr>
            <a:r>
              <a:rPr lang="en-US" sz="2400" dirty="0">
                <a:solidFill>
                  <a:srgbClr val="002060"/>
                </a:solidFill>
              </a:rPr>
              <a:t>Cutting Form-2 booklets</a:t>
            </a:r>
          </a:p>
          <a:p>
            <a:pPr marL="342900" indent="-342900">
              <a:buFont typeface="Wingdings" panose="05000000000000000000" pitchFamily="2" charset="2"/>
              <a:buChar char="§"/>
            </a:pPr>
            <a:r>
              <a:rPr lang="en-US" sz="2400" dirty="0">
                <a:solidFill>
                  <a:srgbClr val="002060"/>
                </a:solidFill>
              </a:rPr>
              <a:t>Sorting of Form-2</a:t>
            </a:r>
          </a:p>
          <a:p>
            <a:pPr marL="342900" indent="-342900">
              <a:buFont typeface="Wingdings" panose="05000000000000000000" pitchFamily="2" charset="2"/>
              <a:buChar char="§"/>
            </a:pPr>
            <a:r>
              <a:rPr lang="en-US" sz="2400" dirty="0">
                <a:solidFill>
                  <a:srgbClr val="002060"/>
                </a:solidFill>
              </a:rPr>
              <a:t>Scanning of Form-2</a:t>
            </a:r>
          </a:p>
          <a:p>
            <a:pPr marL="342900" indent="-342900">
              <a:buFont typeface="Wingdings" panose="05000000000000000000" pitchFamily="2" charset="2"/>
              <a:buChar char="§"/>
            </a:pPr>
            <a:r>
              <a:rPr lang="en-US" sz="2400" dirty="0">
                <a:solidFill>
                  <a:srgbClr val="002060"/>
                </a:solidFill>
              </a:rPr>
              <a:t>Data Verification</a:t>
            </a:r>
          </a:p>
          <a:p>
            <a:pPr marL="342900" indent="-342900">
              <a:buFont typeface="Wingdings" panose="05000000000000000000" pitchFamily="2" charset="2"/>
              <a:buChar char="§"/>
            </a:pPr>
            <a:r>
              <a:rPr lang="en-US" sz="2400" dirty="0">
                <a:solidFill>
                  <a:srgbClr val="002060"/>
                </a:solidFill>
              </a:rPr>
              <a:t>Preparation of CSV file of Admin District</a:t>
            </a:r>
          </a:p>
          <a:p>
            <a:pPr marL="342900" indent="-342900">
              <a:buFont typeface="Wingdings" panose="05000000000000000000" pitchFamily="2" charset="2"/>
              <a:buChar char="§"/>
            </a:pPr>
            <a:r>
              <a:rPr lang="en-US" sz="2400" dirty="0">
                <a:solidFill>
                  <a:srgbClr val="002060"/>
                </a:solidFill>
              </a:rPr>
              <a:t>Admin District sent for Processing/ Tabulation </a:t>
            </a:r>
          </a:p>
          <a:p>
            <a:pPr marL="342900" indent="-342900">
              <a:buFont typeface="Wingdings" panose="05000000000000000000" pitchFamily="2" charset="2"/>
              <a:buChar char="§"/>
            </a:pPr>
            <a:r>
              <a:rPr lang="en-US" sz="2400" dirty="0">
                <a:solidFill>
                  <a:srgbClr val="002060"/>
                </a:solidFill>
              </a:rPr>
              <a:t>Receiving of Form-2 booklets Envelops from Store</a:t>
            </a:r>
          </a:p>
          <a:p>
            <a:pPr marL="342900" indent="-342900">
              <a:buFont typeface="Wingdings" panose="05000000000000000000" pitchFamily="2" charset="2"/>
              <a:buChar char="§"/>
            </a:pPr>
            <a:r>
              <a:rPr lang="en-US" sz="2400" dirty="0">
                <a:solidFill>
                  <a:srgbClr val="002060"/>
                </a:solidFill>
              </a:rPr>
              <a:t>Separate the title and blank pages from filled in forms</a:t>
            </a:r>
          </a:p>
          <a:p>
            <a:pPr marL="342900" indent="-342900">
              <a:buFont typeface="Wingdings" panose="05000000000000000000" pitchFamily="2" charset="2"/>
              <a:buChar char="§"/>
            </a:pPr>
            <a:r>
              <a:rPr lang="en-US" sz="2400" dirty="0">
                <a:solidFill>
                  <a:srgbClr val="002060"/>
                </a:solidFill>
              </a:rPr>
              <a:t>Arrange the sorted block envelops in specified order i.e. circle wise</a:t>
            </a:r>
          </a:p>
          <a:p>
            <a:pPr marL="342900" indent="-342900">
              <a:buFont typeface="Wingdings" panose="05000000000000000000" pitchFamily="2" charset="2"/>
              <a:buChar char="§"/>
            </a:pPr>
            <a:r>
              <a:rPr lang="en-US" sz="2400" dirty="0">
                <a:solidFill>
                  <a:srgbClr val="002060"/>
                </a:solidFill>
              </a:rPr>
              <a:t>Send the sorted forms for scanning</a:t>
            </a:r>
            <a:endParaRPr lang="en-US" dirty="0">
              <a:solidFill>
                <a:srgbClr val="002060"/>
              </a:solidFill>
            </a:endParaRPr>
          </a:p>
        </p:txBody>
      </p:sp>
    </p:spTree>
    <p:extLst>
      <p:ext uri="{BB962C8B-B14F-4D97-AF65-F5344CB8AC3E}">
        <p14:creationId xmlns:p14="http://schemas.microsoft.com/office/powerpoint/2010/main" val="41169560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2"/>
            <a:ext cx="2133600" cy="365125"/>
          </a:xfrm>
        </p:spPr>
        <p:txBody>
          <a:bodyPr/>
          <a:lstStyle/>
          <a:p>
            <a:fld id="{B6F15528-21DE-4FAA-801E-634DDDAF4B2B}" type="slidenum">
              <a:rPr lang="en-US" b="1" smtClean="0">
                <a:solidFill>
                  <a:srgbClr val="002060"/>
                </a:solidFill>
              </a:rPr>
              <a:pPr/>
              <a:t>32</a:t>
            </a:fld>
            <a:endParaRPr lang="en-US" b="1" dirty="0">
              <a:solidFill>
                <a:srgbClr val="002060"/>
              </a:solidFill>
            </a:endParaRPr>
          </a:p>
        </p:txBody>
      </p:sp>
      <p:sp>
        <p:nvSpPr>
          <p:cNvPr id="11" name="Rectangle 10"/>
          <p:cNvSpPr/>
          <p:nvPr/>
        </p:nvSpPr>
        <p:spPr>
          <a:xfrm>
            <a:off x="0" y="0"/>
            <a:ext cx="9144000" cy="6096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381000" y="76200"/>
            <a:ext cx="8305800" cy="533400"/>
          </a:xfrm>
          <a:solidFill>
            <a:schemeClr val="tx2">
              <a:lumMod val="60000"/>
              <a:lumOff val="40000"/>
            </a:schemeClr>
          </a:solidFill>
        </p:spPr>
        <p:txBody>
          <a:bodyPr>
            <a:noAutofit/>
          </a:bodyPr>
          <a:lstStyle/>
          <a:p>
            <a:pPr algn="l" eaLnBrk="0" hangingPunct="0"/>
            <a:r>
              <a:rPr lang="en-US" sz="2400" b="1" dirty="0">
                <a:solidFill>
                  <a:schemeClr val="bg1">
                    <a:lumMod val="95000"/>
                  </a:schemeClr>
                </a:solidFill>
                <a:cs typeface="Times New Roman" pitchFamily="18" charset="0"/>
              </a:rPr>
              <a:t>SCANNING OF ICR FORMS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722317" y="76200"/>
            <a:ext cx="345483" cy="442251"/>
          </a:xfrm>
          <a:prstGeom prst="rect">
            <a:avLst/>
          </a:prstGeom>
        </p:spPr>
      </p:pic>
      <p:sp>
        <p:nvSpPr>
          <p:cNvPr id="7" name="TextBox 6"/>
          <p:cNvSpPr txBox="1"/>
          <p:nvPr/>
        </p:nvSpPr>
        <p:spPr>
          <a:xfrm>
            <a:off x="190500" y="1005549"/>
            <a:ext cx="8763000" cy="4278094"/>
          </a:xfrm>
          <a:prstGeom prst="rect">
            <a:avLst/>
          </a:prstGeom>
          <a:noFill/>
        </p:spPr>
        <p:txBody>
          <a:bodyPr wrap="square" rtlCol="0">
            <a:spAutoFit/>
          </a:bodyPr>
          <a:lstStyle/>
          <a:p>
            <a:r>
              <a:rPr lang="en-US" sz="2400" b="1" u="sng" dirty="0"/>
              <a:t>CHECKLIST OF SCANNING/VERFICATION</a:t>
            </a:r>
            <a:endParaRPr lang="en-US" sz="2400" dirty="0"/>
          </a:p>
          <a:p>
            <a:pPr algn="just"/>
            <a:r>
              <a:rPr lang="en-US" sz="2400" dirty="0"/>
              <a:t>	</a:t>
            </a:r>
            <a:endParaRPr lang="en-US" sz="1050" dirty="0"/>
          </a:p>
          <a:p>
            <a:pPr marL="403225" lvl="0" indent="-403225">
              <a:buFont typeface="Wingdings" panose="05000000000000000000" pitchFamily="2" charset="2"/>
              <a:buChar char="§"/>
              <a:tabLst>
                <a:tab pos="457200" algn="l"/>
              </a:tabLst>
            </a:pPr>
            <a:r>
              <a:rPr lang="en-US" sz="2400" dirty="0">
                <a:solidFill>
                  <a:srgbClr val="002060"/>
                </a:solidFill>
              </a:rPr>
              <a:t>Receiving of work from ACC/ SO </a:t>
            </a:r>
            <a:r>
              <a:rPr lang="en-US" sz="2400" dirty="0" err="1">
                <a:solidFill>
                  <a:srgbClr val="002060"/>
                </a:solidFill>
              </a:rPr>
              <a:t>Incharge</a:t>
            </a:r>
            <a:endParaRPr lang="en-US" sz="2400" dirty="0">
              <a:solidFill>
                <a:srgbClr val="002060"/>
              </a:solidFill>
            </a:endParaRPr>
          </a:p>
          <a:p>
            <a:pPr marL="403225" lvl="0" indent="-403225">
              <a:buFont typeface="Wingdings" panose="05000000000000000000" pitchFamily="2" charset="2"/>
              <a:buChar char="§"/>
              <a:tabLst>
                <a:tab pos="457200" algn="l"/>
              </a:tabLst>
            </a:pPr>
            <a:r>
              <a:rPr lang="en-US" sz="2400" dirty="0">
                <a:solidFill>
                  <a:srgbClr val="002060"/>
                </a:solidFill>
              </a:rPr>
              <a:t>Preparation of batch before initiating the scanning</a:t>
            </a:r>
          </a:p>
          <a:p>
            <a:pPr marL="403225" lvl="0" indent="-403225">
              <a:buFont typeface="Wingdings" panose="05000000000000000000" pitchFamily="2" charset="2"/>
              <a:buChar char="§"/>
              <a:tabLst>
                <a:tab pos="457200" algn="l"/>
              </a:tabLst>
            </a:pPr>
            <a:r>
              <a:rPr lang="en-US" sz="2400" dirty="0">
                <a:solidFill>
                  <a:srgbClr val="002060"/>
                </a:solidFill>
              </a:rPr>
              <a:t>Cross checking of block ID with frame list</a:t>
            </a:r>
          </a:p>
          <a:p>
            <a:pPr marL="403225" lvl="0" indent="-403225">
              <a:buFont typeface="Wingdings" panose="05000000000000000000" pitchFamily="2" charset="2"/>
              <a:buChar char="§"/>
              <a:tabLst>
                <a:tab pos="457200" algn="l"/>
              </a:tabLst>
            </a:pPr>
            <a:r>
              <a:rPr lang="en-US" sz="2400" dirty="0">
                <a:solidFill>
                  <a:srgbClr val="002060"/>
                </a:solidFill>
              </a:rPr>
              <a:t>Initiate scanning and ensure that all forms in the batch have been scanned correctly</a:t>
            </a:r>
          </a:p>
          <a:p>
            <a:pPr marL="403225" lvl="0" indent="-403225">
              <a:buFont typeface="Wingdings" panose="05000000000000000000" pitchFamily="2" charset="2"/>
              <a:buChar char="§"/>
              <a:tabLst>
                <a:tab pos="457200" algn="l"/>
              </a:tabLst>
            </a:pPr>
            <a:r>
              <a:rPr lang="en-US" sz="2400" dirty="0">
                <a:solidFill>
                  <a:srgbClr val="002060"/>
                </a:solidFill>
              </a:rPr>
              <a:t>Registration of batch by assigning block ID.</a:t>
            </a:r>
          </a:p>
          <a:p>
            <a:pPr marL="403225" lvl="0" indent="-403225">
              <a:buFont typeface="Wingdings" panose="05000000000000000000" pitchFamily="2" charset="2"/>
              <a:buChar char="§"/>
              <a:tabLst>
                <a:tab pos="457200" algn="l"/>
              </a:tabLst>
            </a:pPr>
            <a:r>
              <a:rPr lang="en-US" sz="2400" dirty="0">
                <a:solidFill>
                  <a:srgbClr val="002060"/>
                </a:solidFill>
              </a:rPr>
              <a:t>After successful scanning pack all the forms in relevant envelops.</a:t>
            </a:r>
          </a:p>
          <a:p>
            <a:pPr marL="403225" lvl="0" indent="-403225">
              <a:buFont typeface="Wingdings" panose="05000000000000000000" pitchFamily="2" charset="2"/>
              <a:buChar char="§"/>
              <a:tabLst>
                <a:tab pos="457200" algn="l"/>
              </a:tabLst>
            </a:pPr>
            <a:r>
              <a:rPr lang="en-US" sz="2400" dirty="0">
                <a:solidFill>
                  <a:srgbClr val="002060"/>
                </a:solidFill>
              </a:rPr>
              <a:t>Send all scanned batches to verification and also send a copy to server for backup.</a:t>
            </a:r>
          </a:p>
        </p:txBody>
      </p:sp>
    </p:spTree>
    <p:extLst>
      <p:ext uri="{BB962C8B-B14F-4D97-AF65-F5344CB8AC3E}">
        <p14:creationId xmlns:p14="http://schemas.microsoft.com/office/powerpoint/2010/main" val="106250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0"/>
            <a:ext cx="2133600" cy="365125"/>
          </a:xfrm>
        </p:spPr>
        <p:txBody>
          <a:bodyPr/>
          <a:lstStyle/>
          <a:p>
            <a:fld id="{B6F15528-21DE-4FAA-801E-634DDDAF4B2B}" type="slidenum">
              <a:rPr lang="en-US" b="1" smtClean="0">
                <a:solidFill>
                  <a:srgbClr val="002060"/>
                </a:solidFill>
              </a:rPr>
              <a:pPr/>
              <a:t>33</a:t>
            </a:fld>
            <a:endParaRPr lang="en-US" b="1" dirty="0">
              <a:solidFill>
                <a:srgbClr val="002060"/>
              </a:solidFill>
            </a:endParaRPr>
          </a:p>
        </p:txBody>
      </p:sp>
      <p:sp>
        <p:nvSpPr>
          <p:cNvPr id="11" name="Rectangle 10"/>
          <p:cNvSpPr/>
          <p:nvPr/>
        </p:nvSpPr>
        <p:spPr>
          <a:xfrm>
            <a:off x="0" y="0"/>
            <a:ext cx="9144000" cy="6096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228600" y="76200"/>
            <a:ext cx="8305800" cy="533400"/>
          </a:xfrm>
        </p:spPr>
        <p:txBody>
          <a:bodyPr>
            <a:normAutofit/>
          </a:bodyPr>
          <a:lstStyle/>
          <a:p>
            <a:pPr algn="l"/>
            <a:r>
              <a:rPr lang="en-US" sz="2200" b="1" dirty="0">
                <a:solidFill>
                  <a:schemeClr val="bg1"/>
                </a:solidFill>
                <a:latin typeface="Arial" panose="020B0604020202020204" pitchFamily="34" charset="0"/>
                <a:cs typeface="Arial" panose="020B0604020202020204" pitchFamily="34" charset="0"/>
              </a:rPr>
              <a:t>DATA PROCESSING/TABULATION</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710061" y="83674"/>
            <a:ext cx="351323" cy="449726"/>
          </a:xfrm>
          <a:prstGeom prst="rect">
            <a:avLst/>
          </a:prstGeom>
        </p:spPr>
      </p:pic>
      <p:sp>
        <p:nvSpPr>
          <p:cNvPr id="2" name="TextBox 1"/>
          <p:cNvSpPr txBox="1"/>
          <p:nvPr/>
        </p:nvSpPr>
        <p:spPr>
          <a:xfrm>
            <a:off x="457200" y="914400"/>
            <a:ext cx="7391400" cy="4678204"/>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Checklist Data Processing / Tabulation</a:t>
            </a:r>
          </a:p>
          <a:p>
            <a:pPr marL="342900" indent="-342900">
              <a:lnSpc>
                <a:spcPct val="150000"/>
              </a:lnSpc>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Data Processing/Tabulation</a:t>
            </a:r>
          </a:p>
          <a:p>
            <a:pPr marL="342900" indent="-342900">
              <a:lnSpc>
                <a:spcPct val="150000"/>
              </a:lnSpc>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Imputation Pre-processing Phase</a:t>
            </a:r>
          </a:p>
          <a:p>
            <a:pPr marL="342900" indent="-342900">
              <a:lnSpc>
                <a:spcPct val="150000"/>
              </a:lnSpc>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Data Cleaning Phase </a:t>
            </a:r>
          </a:p>
          <a:p>
            <a:pPr marL="342900" indent="-342900">
              <a:lnSpc>
                <a:spcPct val="150000"/>
              </a:lnSpc>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Tabulation Phase</a:t>
            </a:r>
          </a:p>
          <a:p>
            <a:pPr marL="342900" indent="-342900">
              <a:lnSpc>
                <a:spcPct val="150000"/>
              </a:lnSpc>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Database Backup</a:t>
            </a:r>
          </a:p>
          <a:p>
            <a:pPr marL="342900" indent="-342900">
              <a:lnSpc>
                <a:spcPct val="150000"/>
              </a:lnSpc>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CSV Files Processing</a:t>
            </a:r>
          </a:p>
          <a:p>
            <a:pPr marL="342900" indent="-342900">
              <a:lnSpc>
                <a:spcPct val="150000"/>
              </a:lnSpc>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Tabulation Activity</a:t>
            </a:r>
          </a:p>
          <a:p>
            <a:endParaRPr lang="en-US" dirty="0"/>
          </a:p>
        </p:txBody>
      </p:sp>
    </p:spTree>
    <p:extLst>
      <p:ext uri="{BB962C8B-B14F-4D97-AF65-F5344CB8AC3E}">
        <p14:creationId xmlns:p14="http://schemas.microsoft.com/office/powerpoint/2010/main" val="3273635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0"/>
            <a:ext cx="2133600" cy="365125"/>
          </a:xfrm>
        </p:spPr>
        <p:txBody>
          <a:bodyPr/>
          <a:lstStyle/>
          <a:p>
            <a:fld id="{B6F15528-21DE-4FAA-801E-634DDDAF4B2B}" type="slidenum">
              <a:rPr lang="en-US" b="1" smtClean="0">
                <a:solidFill>
                  <a:srgbClr val="002060"/>
                </a:solidFill>
              </a:rPr>
              <a:pPr/>
              <a:t>34</a:t>
            </a:fld>
            <a:endParaRPr lang="en-US" b="1" dirty="0">
              <a:solidFill>
                <a:srgbClr val="002060"/>
              </a:solidFill>
            </a:endParaRPr>
          </a:p>
        </p:txBody>
      </p:sp>
      <p:sp>
        <p:nvSpPr>
          <p:cNvPr id="11" name="Rectangle 10"/>
          <p:cNvSpPr/>
          <p:nvPr/>
        </p:nvSpPr>
        <p:spPr>
          <a:xfrm>
            <a:off x="0" y="0"/>
            <a:ext cx="9144000" cy="6096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228600" y="76200"/>
            <a:ext cx="8305800" cy="533400"/>
          </a:xfrm>
        </p:spPr>
        <p:txBody>
          <a:bodyPr>
            <a:normAutofit/>
          </a:bodyPr>
          <a:lstStyle/>
          <a:p>
            <a:pPr algn="l"/>
            <a:r>
              <a:rPr lang="en-US" sz="2200" b="1" dirty="0">
                <a:solidFill>
                  <a:schemeClr val="bg1"/>
                </a:solidFill>
                <a:latin typeface="Arial" panose="020B0604020202020204" pitchFamily="34" charset="0"/>
                <a:cs typeface="Arial" panose="020B0604020202020204" pitchFamily="34" charset="0"/>
              </a:rPr>
              <a:t>DATA PROCESSING/TABULATION</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710061" y="83674"/>
            <a:ext cx="351323" cy="449726"/>
          </a:xfrm>
          <a:prstGeom prst="rect">
            <a:avLst/>
          </a:prstGeom>
        </p:spPr>
      </p:pic>
      <p:graphicFrame>
        <p:nvGraphicFramePr>
          <p:cNvPr id="3" name="Diagram 2"/>
          <p:cNvGraphicFramePr/>
          <p:nvPr>
            <p:extLst/>
          </p:nvPr>
        </p:nvGraphicFramePr>
        <p:xfrm>
          <a:off x="228600" y="914400"/>
          <a:ext cx="86106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3282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2"/>
            <a:ext cx="2133600" cy="365125"/>
          </a:xfrm>
        </p:spPr>
        <p:txBody>
          <a:bodyPr/>
          <a:lstStyle/>
          <a:p>
            <a:fld id="{B6F15528-21DE-4FAA-801E-634DDDAF4B2B}" type="slidenum">
              <a:rPr lang="en-US" b="1" smtClean="0">
                <a:solidFill>
                  <a:srgbClr val="002060"/>
                </a:solidFill>
              </a:rPr>
              <a:pPr/>
              <a:t>35</a:t>
            </a:fld>
            <a:endParaRPr lang="en-US" b="1" dirty="0">
              <a:solidFill>
                <a:srgbClr val="002060"/>
              </a:solidFill>
            </a:endParaRPr>
          </a:p>
        </p:txBody>
      </p:sp>
      <p:sp>
        <p:nvSpPr>
          <p:cNvPr id="11" name="Rectangle 10"/>
          <p:cNvSpPr/>
          <p:nvPr/>
        </p:nvSpPr>
        <p:spPr>
          <a:xfrm>
            <a:off x="0" y="0"/>
            <a:ext cx="9144000" cy="693274"/>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381000" y="76200"/>
            <a:ext cx="8305800" cy="639496"/>
          </a:xfrm>
        </p:spPr>
        <p:txBody>
          <a:bodyPr>
            <a:noAutofit/>
          </a:bodyPr>
          <a:lstStyle/>
          <a:p>
            <a:pPr algn="l" eaLnBrk="0" hangingPunct="0"/>
            <a:r>
              <a:rPr lang="en-US" sz="2400" b="1" dirty="0">
                <a:solidFill>
                  <a:schemeClr val="bg1">
                    <a:lumMod val="95000"/>
                  </a:schemeClr>
                </a:solidFill>
                <a:cs typeface="Times New Roman" pitchFamily="18" charset="0"/>
              </a:rPr>
              <a:t>TABLE VERFICATION</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5" y="22422"/>
            <a:ext cx="524065" cy="670852"/>
          </a:xfrm>
          <a:prstGeom prst="rect">
            <a:avLst/>
          </a:prstGeom>
        </p:spPr>
      </p:pic>
      <p:sp>
        <p:nvSpPr>
          <p:cNvPr id="2" name="TextBox 1"/>
          <p:cNvSpPr txBox="1"/>
          <p:nvPr/>
        </p:nvSpPr>
        <p:spPr>
          <a:xfrm>
            <a:off x="381000" y="1295400"/>
            <a:ext cx="8458200" cy="3108543"/>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Checklist for Table Verification:-</a:t>
            </a:r>
          </a:p>
          <a:p>
            <a:endParaRPr lang="en-US" sz="2400" b="1" dirty="0"/>
          </a:p>
          <a:p>
            <a:pPr marL="285750" indent="-285750">
              <a:lnSpc>
                <a:spcPct val="150000"/>
              </a:lnSpc>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To Check the consistency of Data in all Tables regarding Population &amp; Housing characteristics </a:t>
            </a:r>
          </a:p>
          <a:p>
            <a:pPr marL="285750" indent="-285750">
              <a:lnSpc>
                <a:spcPct val="150000"/>
              </a:lnSpc>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To Compare the Area / Population with the previous Census 1998</a:t>
            </a:r>
          </a:p>
        </p:txBody>
      </p:sp>
    </p:spTree>
    <p:extLst>
      <p:ext uri="{BB962C8B-B14F-4D97-AF65-F5344CB8AC3E}">
        <p14:creationId xmlns:p14="http://schemas.microsoft.com/office/powerpoint/2010/main" val="4201051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2"/>
            <a:ext cx="2133600" cy="365125"/>
          </a:xfrm>
        </p:spPr>
        <p:txBody>
          <a:bodyPr/>
          <a:lstStyle/>
          <a:p>
            <a:fld id="{B6F15528-21DE-4FAA-801E-634DDDAF4B2B}" type="slidenum">
              <a:rPr lang="en-US" b="1" smtClean="0">
                <a:solidFill>
                  <a:srgbClr val="002060"/>
                </a:solidFill>
              </a:rPr>
              <a:pPr/>
              <a:t>36</a:t>
            </a:fld>
            <a:endParaRPr lang="en-US" b="1" dirty="0">
              <a:solidFill>
                <a:srgbClr val="002060"/>
              </a:solidFill>
            </a:endParaRPr>
          </a:p>
        </p:txBody>
      </p:sp>
      <p:sp>
        <p:nvSpPr>
          <p:cNvPr id="11" name="Rectangle 10"/>
          <p:cNvSpPr/>
          <p:nvPr/>
        </p:nvSpPr>
        <p:spPr>
          <a:xfrm>
            <a:off x="0" y="0"/>
            <a:ext cx="9144000" cy="6858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381000" y="76200"/>
            <a:ext cx="8305800" cy="609600"/>
          </a:xfrm>
        </p:spPr>
        <p:txBody>
          <a:bodyPr>
            <a:noAutofit/>
          </a:bodyPr>
          <a:lstStyle/>
          <a:p>
            <a:pPr algn="l" eaLnBrk="0" hangingPunct="0"/>
            <a:r>
              <a:rPr lang="en-US" sz="2400" b="1" dirty="0">
                <a:solidFill>
                  <a:schemeClr val="bg1">
                    <a:lumMod val="95000"/>
                  </a:schemeClr>
                </a:solidFill>
                <a:cs typeface="Times New Roman" pitchFamily="18" charset="0"/>
              </a:rPr>
              <a:t>TABLE VERFICATION</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8" y="76200"/>
            <a:ext cx="524065" cy="670852"/>
          </a:xfrm>
          <a:prstGeom prst="rect">
            <a:avLst/>
          </a:prstGeom>
        </p:spPr>
      </p:pic>
      <p:sp>
        <p:nvSpPr>
          <p:cNvPr id="6" name="Title 1"/>
          <p:cNvSpPr txBox="1">
            <a:spLocks/>
          </p:cNvSpPr>
          <p:nvPr/>
        </p:nvSpPr>
        <p:spPr>
          <a:xfrm>
            <a:off x="228600" y="914400"/>
            <a:ext cx="8610600" cy="1800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800" b="1" dirty="0">
                <a:solidFill>
                  <a:srgbClr val="002060"/>
                </a:solidFill>
              </a:rPr>
              <a:t>ISSUES RAISED/OBSERVED DURING TABLE VERIFICATION</a:t>
            </a:r>
            <a:br>
              <a:rPr lang="en-IN" sz="3600" b="1" dirty="0">
                <a:solidFill>
                  <a:srgbClr val="002060"/>
                </a:solidFill>
              </a:rPr>
            </a:br>
            <a:endParaRPr lang="en-IN" sz="3600" b="1" dirty="0">
              <a:solidFill>
                <a:srgbClr val="002060"/>
              </a:solidFill>
            </a:endParaRPr>
          </a:p>
        </p:txBody>
      </p:sp>
      <p:sp>
        <p:nvSpPr>
          <p:cNvPr id="7" name="Subtitle 2"/>
          <p:cNvSpPr txBox="1">
            <a:spLocks/>
          </p:cNvSpPr>
          <p:nvPr/>
        </p:nvSpPr>
        <p:spPr>
          <a:xfrm>
            <a:off x="685800" y="2016698"/>
            <a:ext cx="8153400" cy="453650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IN" sz="11200" dirty="0">
                <a:solidFill>
                  <a:srgbClr val="002060"/>
                </a:solidFill>
                <a:latin typeface="Arial" panose="020B0604020202020204" pitchFamily="34" charset="0"/>
                <a:cs typeface="Arial" panose="020B0604020202020204" pitchFamily="34" charset="0"/>
              </a:rPr>
              <a:t>Area figures and their adjusted population can not compare with the previous census data 1998 of newly created Admin. Units (Districts, Tehsils/Talukas. </a:t>
            </a:r>
          </a:p>
          <a:p>
            <a:pPr>
              <a:buFont typeface="Wingdings" panose="05000000000000000000" pitchFamily="2" charset="2"/>
              <a:buChar char="§"/>
            </a:pPr>
            <a:r>
              <a:rPr lang="en-IN" sz="11200" dirty="0">
                <a:solidFill>
                  <a:srgbClr val="002060"/>
                </a:solidFill>
                <a:latin typeface="Arial" panose="020B0604020202020204" pitchFamily="34" charset="0"/>
                <a:cs typeface="Arial" panose="020B0604020202020204" pitchFamily="34" charset="0"/>
              </a:rPr>
              <a:t>CNIC obtained population not match with the 18 &amp; above. </a:t>
            </a:r>
          </a:p>
          <a:p>
            <a:pPr>
              <a:buFont typeface="Wingdings" panose="05000000000000000000" pitchFamily="2" charset="2"/>
              <a:buChar char="§"/>
            </a:pPr>
            <a:r>
              <a:rPr lang="en-IN" sz="11200" dirty="0">
                <a:solidFill>
                  <a:srgbClr val="002060"/>
                </a:solidFill>
                <a:latin typeface="Arial" panose="020B0604020202020204" pitchFamily="34" charset="0"/>
                <a:cs typeface="Arial" panose="020B0604020202020204" pitchFamily="34" charset="0"/>
              </a:rPr>
              <a:t> Literacy Ratio, Growth Rate, in Adjusted Areas.  </a:t>
            </a:r>
          </a:p>
          <a:p>
            <a:pPr marL="0" indent="0">
              <a:buNone/>
            </a:pPr>
            <a:r>
              <a:rPr lang="en-IN" sz="11200" dirty="0">
                <a:solidFill>
                  <a:srgbClr val="002060"/>
                </a:solidFill>
                <a:latin typeface="Arial" panose="020B0604020202020204" pitchFamily="34" charset="0"/>
                <a:cs typeface="Arial" panose="020B0604020202020204" pitchFamily="34" charset="0"/>
              </a:rPr>
              <a:t>  </a:t>
            </a:r>
            <a:endParaRPr lang="en-IN"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988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371600" y="5105400"/>
            <a:ext cx="5867401" cy="1464231"/>
          </a:xfrm>
          <a:prstGeom prst="roundRect">
            <a:avLst/>
          </a:prstGeom>
          <a:ln>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noChangeArrowheads="1"/>
          </p:cNvPicPr>
          <p:nvPr/>
        </p:nvPicPr>
        <p:blipFill>
          <a:blip r:embed="rId2" cstate="print"/>
          <a:srcRect/>
          <a:stretch>
            <a:fillRect/>
          </a:stretch>
        </p:blipFill>
        <p:spPr bwMode="auto">
          <a:xfrm>
            <a:off x="1" y="0"/>
            <a:ext cx="9143999" cy="6857999"/>
          </a:xfrm>
          <a:prstGeom prst="rect">
            <a:avLst/>
          </a:prstGeom>
          <a:noFill/>
          <a:ln w="9525">
            <a:noFill/>
            <a:miter lim="800000"/>
            <a:headEnd/>
            <a:tailEnd/>
          </a:ln>
          <a:effectLst/>
        </p:spPr>
      </p:pic>
    </p:spTree>
    <p:extLst>
      <p:ext uri="{BB962C8B-B14F-4D97-AF65-F5344CB8AC3E}">
        <p14:creationId xmlns:p14="http://schemas.microsoft.com/office/powerpoint/2010/main" val="259745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553202"/>
            <a:ext cx="2133600" cy="365125"/>
          </a:xfrm>
        </p:spPr>
        <p:txBody>
          <a:bodyPr/>
          <a:lstStyle/>
          <a:p>
            <a:fld id="{B6F15528-21DE-4FAA-801E-634DDDAF4B2B}" type="slidenum">
              <a:rPr lang="en-US" b="1" smtClean="0">
                <a:solidFill>
                  <a:srgbClr val="002060"/>
                </a:solidFill>
              </a:rPr>
              <a:pPr/>
              <a:t>4</a:t>
            </a:fld>
            <a:endParaRPr lang="en-US" b="1" dirty="0">
              <a:solidFill>
                <a:srgbClr val="002060"/>
              </a:solidFill>
            </a:endParaRPr>
          </a:p>
        </p:txBody>
      </p:sp>
      <p:sp>
        <p:nvSpPr>
          <p:cNvPr id="11" name="Rectangle 10"/>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0" y="76200"/>
            <a:ext cx="9144000" cy="838200"/>
          </a:xfrm>
        </p:spPr>
        <p:txBody>
          <a:bodyPr>
            <a:normAutofit/>
          </a:bodyPr>
          <a:lstStyle/>
          <a:p>
            <a:pPr algn="l" eaLnBrk="0" hangingPunct="0"/>
            <a:r>
              <a:rPr lang="en-US" sz="3600" dirty="0">
                <a:solidFill>
                  <a:schemeClr val="bg1">
                    <a:lumMod val="95000"/>
                  </a:schemeClr>
                </a:solidFill>
                <a:cs typeface="Times New Roman" pitchFamily="18" charset="0"/>
              </a:rPr>
              <a:t>Population Censuses  in Pakistan</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8619938" y="167349"/>
            <a:ext cx="524065" cy="670852"/>
          </a:xfrm>
          <a:prstGeom prst="rect">
            <a:avLst/>
          </a:prstGeom>
        </p:spPr>
      </p:pic>
      <p:sp>
        <p:nvSpPr>
          <p:cNvPr id="2" name="Rectangle 1"/>
          <p:cNvSpPr/>
          <p:nvPr/>
        </p:nvSpPr>
        <p:spPr>
          <a:xfrm>
            <a:off x="374072" y="1050989"/>
            <a:ext cx="8158368" cy="3170099"/>
          </a:xfrm>
          <a:prstGeom prst="rect">
            <a:avLst/>
          </a:prstGeom>
        </p:spPr>
        <p:txBody>
          <a:bodyPr wrap="square">
            <a:spAutoFit/>
          </a:bodyPr>
          <a:lstStyle/>
          <a:p>
            <a:pPr marL="342900" indent="-342900">
              <a:buFont typeface="Arial" pitchFamily="34" charset="0"/>
              <a:buChar char="•"/>
            </a:pPr>
            <a:r>
              <a:rPr lang="en-US" sz="2400" dirty="0">
                <a:latin typeface="Arial" pitchFamily="34" charset="0"/>
                <a:cs typeface="Arial" pitchFamily="34" charset="0"/>
              </a:rPr>
              <a:t>Pakistan Bureau of Statistics (PBS) is the responsible agency to conduct Population and Housing (PH)Census in the Country.</a:t>
            </a:r>
            <a:endParaRPr lang="en-US" sz="2400" spc="-14" dirty="0">
              <a:latin typeface="Arial" pitchFamily="34" charset="0"/>
              <a:cs typeface="Arial" pitchFamily="34" charset="0"/>
            </a:endParaRPr>
          </a:p>
          <a:p>
            <a:pPr marL="342900" indent="-342900">
              <a:buFont typeface="Arial" pitchFamily="34" charset="0"/>
              <a:buChar char="•"/>
            </a:pPr>
            <a:r>
              <a:rPr lang="en-US" sz="2400" spc="-4" dirty="0">
                <a:solidFill>
                  <a:srgbClr val="343434"/>
                </a:solidFill>
                <a:latin typeface="Arial" pitchFamily="34" charset="0"/>
                <a:cs typeface="Arial" pitchFamily="34" charset="0"/>
              </a:rPr>
              <a:t>In Pakistan six censuses </a:t>
            </a:r>
            <a:r>
              <a:rPr lang="en-US" sz="2400" dirty="0">
                <a:solidFill>
                  <a:srgbClr val="343434"/>
                </a:solidFill>
                <a:latin typeface="Arial" pitchFamily="34" charset="0"/>
                <a:cs typeface="Arial" pitchFamily="34" charset="0"/>
              </a:rPr>
              <a:t>have </a:t>
            </a:r>
            <a:r>
              <a:rPr lang="en-US" sz="2400" spc="-4" dirty="0">
                <a:solidFill>
                  <a:srgbClr val="343434"/>
                </a:solidFill>
                <a:latin typeface="Arial" pitchFamily="34" charset="0"/>
                <a:cs typeface="Arial" pitchFamily="34" charset="0"/>
              </a:rPr>
              <a:t>been</a:t>
            </a:r>
            <a:r>
              <a:rPr lang="en-US" sz="2400" spc="14" dirty="0">
                <a:solidFill>
                  <a:srgbClr val="343434"/>
                </a:solidFill>
                <a:latin typeface="Arial" pitchFamily="34" charset="0"/>
                <a:cs typeface="Arial" pitchFamily="34" charset="0"/>
              </a:rPr>
              <a:t> </a:t>
            </a:r>
            <a:r>
              <a:rPr lang="en-US" sz="2400" spc="-4" dirty="0">
                <a:solidFill>
                  <a:srgbClr val="343434"/>
                </a:solidFill>
                <a:latin typeface="Arial" pitchFamily="34" charset="0"/>
                <a:cs typeface="Arial" pitchFamily="34" charset="0"/>
              </a:rPr>
              <a:t>undertaken so far and the </a:t>
            </a:r>
            <a:r>
              <a:rPr lang="en-US" sz="2400" spc="-4" dirty="0">
                <a:latin typeface="Arial" pitchFamily="34" charset="0"/>
                <a:cs typeface="Arial" pitchFamily="34" charset="0"/>
              </a:rPr>
              <a:t>last census was conducted in 2017.</a:t>
            </a:r>
          </a:p>
          <a:p>
            <a:endParaRPr lang="en-US" sz="2400" dirty="0">
              <a:latin typeface="Arial" pitchFamily="34" charset="0"/>
              <a:cs typeface="Arial" pitchFamily="34" charset="0"/>
            </a:endParaRPr>
          </a:p>
          <a:p>
            <a:endParaRPr lang="en-US" sz="2800" spc="-4" dirty="0">
              <a:latin typeface="Arial"/>
              <a:cs typeface="Arial"/>
            </a:endParaRPr>
          </a:p>
          <a:p>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4266520185"/>
              </p:ext>
            </p:extLst>
          </p:nvPr>
        </p:nvGraphicFramePr>
        <p:xfrm>
          <a:off x="987135" y="3356992"/>
          <a:ext cx="6705600" cy="2816702"/>
        </p:xfrm>
        <a:graphic>
          <a:graphicData uri="http://schemas.openxmlformats.org/drawingml/2006/table">
            <a:tbl>
              <a:tblPr firstRow="1" firstCol="1" lastRow="1" lastCol="1" bandRow="1" bandCol="1">
                <a:tableStyleId>{5C22544A-7EE6-4342-B048-85BDC9FD1C3A}</a:tableStyleId>
              </a:tblPr>
              <a:tblGrid>
                <a:gridCol w="1777019">
                  <a:extLst>
                    <a:ext uri="{9D8B030D-6E8A-4147-A177-3AD203B41FA5}">
                      <a16:colId xmlns:a16="http://schemas.microsoft.com/office/drawing/2014/main" val="20000"/>
                    </a:ext>
                  </a:extLst>
                </a:gridCol>
                <a:gridCol w="1336988">
                  <a:extLst>
                    <a:ext uri="{9D8B030D-6E8A-4147-A177-3AD203B41FA5}">
                      <a16:colId xmlns:a16="http://schemas.microsoft.com/office/drawing/2014/main" val="20001"/>
                    </a:ext>
                  </a:extLst>
                </a:gridCol>
                <a:gridCol w="3591593">
                  <a:extLst>
                    <a:ext uri="{9D8B030D-6E8A-4147-A177-3AD203B41FA5}">
                      <a16:colId xmlns:a16="http://schemas.microsoft.com/office/drawing/2014/main" val="20002"/>
                    </a:ext>
                  </a:extLst>
                </a:gridCol>
              </a:tblGrid>
              <a:tr h="402386">
                <a:tc>
                  <a:txBody>
                    <a:bodyPr/>
                    <a:lstStyle/>
                    <a:p>
                      <a:pPr marL="90805" marR="0">
                        <a:spcBef>
                          <a:spcPts val="375"/>
                        </a:spcBef>
                        <a:spcAft>
                          <a:spcPts val="0"/>
                        </a:spcAft>
                      </a:pPr>
                      <a:r>
                        <a:rPr lang="en-US" sz="2000" dirty="0">
                          <a:effectLst/>
                        </a:rPr>
                        <a:t>Census No.</a:t>
                      </a:r>
                      <a:endParaRPr lang="en-US" sz="1100" dirty="0">
                        <a:effectLst/>
                        <a:latin typeface="Arial"/>
                        <a:ea typeface="Arial"/>
                        <a:cs typeface="Times New Roman"/>
                      </a:endParaRPr>
                    </a:p>
                  </a:txBody>
                  <a:tcPr marL="0" marR="0" marT="0" marB="0"/>
                </a:tc>
                <a:tc>
                  <a:txBody>
                    <a:bodyPr/>
                    <a:lstStyle/>
                    <a:p>
                      <a:pPr marL="92710" marR="0">
                        <a:spcBef>
                          <a:spcPts val="375"/>
                        </a:spcBef>
                        <a:spcAft>
                          <a:spcPts val="0"/>
                        </a:spcAft>
                      </a:pPr>
                      <a:r>
                        <a:rPr lang="en-US" sz="2000" dirty="0">
                          <a:effectLst/>
                        </a:rPr>
                        <a:t>Year</a:t>
                      </a:r>
                      <a:endParaRPr lang="en-US" sz="1100" dirty="0">
                        <a:effectLst/>
                        <a:latin typeface="Arial"/>
                        <a:ea typeface="Arial"/>
                        <a:cs typeface="Times New Roman"/>
                      </a:endParaRPr>
                    </a:p>
                  </a:txBody>
                  <a:tcPr marL="0" marR="0" marT="0" marB="0"/>
                </a:tc>
                <a:tc>
                  <a:txBody>
                    <a:bodyPr/>
                    <a:lstStyle/>
                    <a:p>
                      <a:pPr marL="92710" marR="0">
                        <a:spcBef>
                          <a:spcPts val="375"/>
                        </a:spcBef>
                        <a:spcAft>
                          <a:spcPts val="0"/>
                        </a:spcAft>
                      </a:pPr>
                      <a:r>
                        <a:rPr lang="en-US" sz="2000" dirty="0">
                          <a:effectLst/>
                        </a:rPr>
                        <a:t>Population (Million)</a:t>
                      </a:r>
                      <a:endParaRPr lang="en-US" sz="1100" dirty="0">
                        <a:effectLst/>
                        <a:latin typeface="Arial"/>
                        <a:ea typeface="Arial"/>
                        <a:cs typeface="Times New Roman"/>
                      </a:endParaRPr>
                    </a:p>
                  </a:txBody>
                  <a:tcPr marL="0" marR="0" marT="0" marB="0"/>
                </a:tc>
                <a:extLst>
                  <a:ext uri="{0D108BD9-81ED-4DB2-BD59-A6C34878D82A}">
                    <a16:rowId xmlns:a16="http://schemas.microsoft.com/office/drawing/2014/main" val="10000"/>
                  </a:ext>
                </a:extLst>
              </a:tr>
              <a:tr h="402386">
                <a:tc>
                  <a:txBody>
                    <a:bodyPr/>
                    <a:lstStyle/>
                    <a:p>
                      <a:pPr marL="90805" marR="0">
                        <a:spcBef>
                          <a:spcPts val="275"/>
                        </a:spcBef>
                        <a:spcAft>
                          <a:spcPts val="0"/>
                        </a:spcAft>
                      </a:pPr>
                      <a:r>
                        <a:rPr lang="en-US" sz="2000">
                          <a:effectLst/>
                        </a:rPr>
                        <a:t>First</a:t>
                      </a:r>
                      <a:endParaRPr lang="en-US" sz="1100">
                        <a:effectLst/>
                        <a:latin typeface="Arial"/>
                        <a:ea typeface="Arial"/>
                        <a:cs typeface="Times New Roman"/>
                      </a:endParaRPr>
                    </a:p>
                  </a:txBody>
                  <a:tcPr marL="0" marR="0" marT="0" marB="0"/>
                </a:tc>
                <a:tc>
                  <a:txBody>
                    <a:bodyPr/>
                    <a:lstStyle/>
                    <a:p>
                      <a:pPr marL="92710" marR="0">
                        <a:spcBef>
                          <a:spcPts val="275"/>
                        </a:spcBef>
                        <a:spcAft>
                          <a:spcPts val="0"/>
                        </a:spcAft>
                      </a:pPr>
                      <a:r>
                        <a:rPr lang="en-US" sz="2000" dirty="0">
                          <a:effectLst/>
                        </a:rPr>
                        <a:t>1951</a:t>
                      </a:r>
                      <a:endParaRPr lang="en-US" sz="1100" dirty="0">
                        <a:effectLst/>
                        <a:latin typeface="Arial"/>
                        <a:ea typeface="Arial"/>
                        <a:cs typeface="Times New Roman"/>
                      </a:endParaRPr>
                    </a:p>
                  </a:txBody>
                  <a:tcPr marL="0" marR="0" marT="0" marB="0"/>
                </a:tc>
                <a:tc>
                  <a:txBody>
                    <a:bodyPr/>
                    <a:lstStyle/>
                    <a:p>
                      <a:pPr marL="92710" marR="0">
                        <a:spcBef>
                          <a:spcPts val="275"/>
                        </a:spcBef>
                        <a:spcAft>
                          <a:spcPts val="0"/>
                        </a:spcAft>
                      </a:pPr>
                      <a:r>
                        <a:rPr lang="en-US" sz="2000" dirty="0">
                          <a:effectLst/>
                        </a:rPr>
                        <a:t>33.7</a:t>
                      </a:r>
                      <a:endParaRPr lang="en-US" sz="1100" dirty="0">
                        <a:effectLst/>
                        <a:latin typeface="Arial"/>
                        <a:ea typeface="Arial"/>
                        <a:cs typeface="Times New Roman"/>
                      </a:endParaRPr>
                    </a:p>
                  </a:txBody>
                  <a:tcPr marL="0" marR="0" marT="0" marB="0"/>
                </a:tc>
                <a:extLst>
                  <a:ext uri="{0D108BD9-81ED-4DB2-BD59-A6C34878D82A}">
                    <a16:rowId xmlns:a16="http://schemas.microsoft.com/office/drawing/2014/main" val="10001"/>
                  </a:ext>
                </a:extLst>
              </a:tr>
              <a:tr h="402386">
                <a:tc>
                  <a:txBody>
                    <a:bodyPr/>
                    <a:lstStyle/>
                    <a:p>
                      <a:pPr marL="90805" marR="0">
                        <a:spcBef>
                          <a:spcPts val="375"/>
                        </a:spcBef>
                        <a:spcAft>
                          <a:spcPts val="0"/>
                        </a:spcAft>
                      </a:pPr>
                      <a:r>
                        <a:rPr lang="en-US" sz="2000">
                          <a:effectLst/>
                        </a:rPr>
                        <a:t>Second</a:t>
                      </a:r>
                      <a:endParaRPr lang="en-US" sz="1100">
                        <a:effectLst/>
                        <a:latin typeface="Arial"/>
                        <a:ea typeface="Arial"/>
                        <a:cs typeface="Times New Roman"/>
                      </a:endParaRPr>
                    </a:p>
                  </a:txBody>
                  <a:tcPr marL="0" marR="0" marT="0" marB="0"/>
                </a:tc>
                <a:tc>
                  <a:txBody>
                    <a:bodyPr/>
                    <a:lstStyle/>
                    <a:p>
                      <a:pPr marL="92710" marR="0">
                        <a:spcBef>
                          <a:spcPts val="375"/>
                        </a:spcBef>
                        <a:spcAft>
                          <a:spcPts val="0"/>
                        </a:spcAft>
                      </a:pPr>
                      <a:r>
                        <a:rPr lang="en-US" sz="2000" dirty="0">
                          <a:effectLst/>
                        </a:rPr>
                        <a:t>1961</a:t>
                      </a:r>
                      <a:endParaRPr lang="en-US" sz="1100" dirty="0">
                        <a:effectLst/>
                        <a:latin typeface="Arial"/>
                        <a:ea typeface="Arial"/>
                        <a:cs typeface="Times New Roman"/>
                      </a:endParaRPr>
                    </a:p>
                  </a:txBody>
                  <a:tcPr marL="0" marR="0" marT="0" marB="0"/>
                </a:tc>
                <a:tc>
                  <a:txBody>
                    <a:bodyPr/>
                    <a:lstStyle/>
                    <a:p>
                      <a:pPr marL="92710" marR="0">
                        <a:spcBef>
                          <a:spcPts val="375"/>
                        </a:spcBef>
                        <a:spcAft>
                          <a:spcPts val="0"/>
                        </a:spcAft>
                      </a:pPr>
                      <a:r>
                        <a:rPr lang="en-US" sz="2000" dirty="0">
                          <a:effectLst/>
                        </a:rPr>
                        <a:t>42.8</a:t>
                      </a:r>
                      <a:endParaRPr lang="en-US" sz="1100" dirty="0">
                        <a:effectLst/>
                        <a:latin typeface="Arial"/>
                        <a:ea typeface="Arial"/>
                        <a:cs typeface="Times New Roman"/>
                      </a:endParaRPr>
                    </a:p>
                  </a:txBody>
                  <a:tcPr marL="0" marR="0" marT="0" marB="0"/>
                </a:tc>
                <a:extLst>
                  <a:ext uri="{0D108BD9-81ED-4DB2-BD59-A6C34878D82A}">
                    <a16:rowId xmlns:a16="http://schemas.microsoft.com/office/drawing/2014/main" val="10002"/>
                  </a:ext>
                </a:extLst>
              </a:tr>
              <a:tr h="402386">
                <a:tc>
                  <a:txBody>
                    <a:bodyPr/>
                    <a:lstStyle/>
                    <a:p>
                      <a:pPr marL="90805" marR="0">
                        <a:spcBef>
                          <a:spcPts val="365"/>
                        </a:spcBef>
                        <a:spcAft>
                          <a:spcPts val="0"/>
                        </a:spcAft>
                      </a:pPr>
                      <a:r>
                        <a:rPr lang="en-US" sz="2000">
                          <a:effectLst/>
                        </a:rPr>
                        <a:t>Third</a:t>
                      </a:r>
                      <a:endParaRPr lang="en-US" sz="1100">
                        <a:effectLst/>
                        <a:latin typeface="Arial"/>
                        <a:ea typeface="Arial"/>
                        <a:cs typeface="Times New Roman"/>
                      </a:endParaRPr>
                    </a:p>
                  </a:txBody>
                  <a:tcPr marL="0" marR="0" marT="0" marB="0"/>
                </a:tc>
                <a:tc>
                  <a:txBody>
                    <a:bodyPr/>
                    <a:lstStyle/>
                    <a:p>
                      <a:pPr marL="92710" marR="0">
                        <a:spcBef>
                          <a:spcPts val="365"/>
                        </a:spcBef>
                        <a:spcAft>
                          <a:spcPts val="0"/>
                        </a:spcAft>
                      </a:pPr>
                      <a:r>
                        <a:rPr lang="en-US" sz="2000" dirty="0">
                          <a:effectLst/>
                        </a:rPr>
                        <a:t>1972</a:t>
                      </a:r>
                      <a:endParaRPr lang="en-US" sz="1100" dirty="0">
                        <a:effectLst/>
                        <a:latin typeface="Arial"/>
                        <a:ea typeface="Arial"/>
                        <a:cs typeface="Times New Roman"/>
                      </a:endParaRPr>
                    </a:p>
                  </a:txBody>
                  <a:tcPr marL="0" marR="0" marT="0" marB="0"/>
                </a:tc>
                <a:tc>
                  <a:txBody>
                    <a:bodyPr/>
                    <a:lstStyle/>
                    <a:p>
                      <a:pPr marL="92710" marR="0">
                        <a:spcBef>
                          <a:spcPts val="365"/>
                        </a:spcBef>
                        <a:spcAft>
                          <a:spcPts val="0"/>
                        </a:spcAft>
                      </a:pPr>
                      <a:r>
                        <a:rPr lang="en-US" sz="2000" dirty="0">
                          <a:effectLst/>
                        </a:rPr>
                        <a:t>72</a:t>
                      </a:r>
                      <a:endParaRPr lang="en-US" sz="1100" dirty="0">
                        <a:effectLst/>
                        <a:latin typeface="Arial"/>
                        <a:ea typeface="Arial"/>
                        <a:cs typeface="Times New Roman"/>
                      </a:endParaRPr>
                    </a:p>
                  </a:txBody>
                  <a:tcPr marL="0" marR="0" marT="0" marB="0"/>
                </a:tc>
                <a:extLst>
                  <a:ext uri="{0D108BD9-81ED-4DB2-BD59-A6C34878D82A}">
                    <a16:rowId xmlns:a16="http://schemas.microsoft.com/office/drawing/2014/main" val="10003"/>
                  </a:ext>
                </a:extLst>
              </a:tr>
              <a:tr h="402386">
                <a:tc>
                  <a:txBody>
                    <a:bodyPr/>
                    <a:lstStyle/>
                    <a:p>
                      <a:pPr marL="90805" marR="0">
                        <a:spcBef>
                          <a:spcPts val="375"/>
                        </a:spcBef>
                        <a:spcAft>
                          <a:spcPts val="0"/>
                        </a:spcAft>
                      </a:pPr>
                      <a:r>
                        <a:rPr lang="en-US" sz="2000">
                          <a:effectLst/>
                        </a:rPr>
                        <a:t>Fourth</a:t>
                      </a:r>
                      <a:endParaRPr lang="en-US" sz="1100">
                        <a:effectLst/>
                        <a:latin typeface="Arial"/>
                        <a:ea typeface="Arial"/>
                        <a:cs typeface="Times New Roman"/>
                      </a:endParaRPr>
                    </a:p>
                  </a:txBody>
                  <a:tcPr marL="0" marR="0" marT="0" marB="0"/>
                </a:tc>
                <a:tc>
                  <a:txBody>
                    <a:bodyPr/>
                    <a:lstStyle/>
                    <a:p>
                      <a:pPr marL="92710" marR="0">
                        <a:spcBef>
                          <a:spcPts val="375"/>
                        </a:spcBef>
                        <a:spcAft>
                          <a:spcPts val="0"/>
                        </a:spcAft>
                      </a:pPr>
                      <a:r>
                        <a:rPr lang="en-US" sz="2000">
                          <a:effectLst/>
                        </a:rPr>
                        <a:t>1981</a:t>
                      </a:r>
                      <a:endParaRPr lang="en-US" sz="1100">
                        <a:effectLst/>
                        <a:latin typeface="Arial"/>
                        <a:ea typeface="Arial"/>
                        <a:cs typeface="Times New Roman"/>
                      </a:endParaRPr>
                    </a:p>
                  </a:txBody>
                  <a:tcPr marL="0" marR="0" marT="0" marB="0"/>
                </a:tc>
                <a:tc>
                  <a:txBody>
                    <a:bodyPr/>
                    <a:lstStyle/>
                    <a:p>
                      <a:pPr marL="92075" marR="0">
                        <a:spcBef>
                          <a:spcPts val="375"/>
                        </a:spcBef>
                        <a:spcAft>
                          <a:spcPts val="0"/>
                        </a:spcAft>
                      </a:pPr>
                      <a:r>
                        <a:rPr lang="en-US" sz="2000" dirty="0">
                          <a:effectLst/>
                        </a:rPr>
                        <a:t>83.78</a:t>
                      </a:r>
                      <a:endParaRPr lang="en-US" sz="1100" dirty="0">
                        <a:effectLst/>
                        <a:latin typeface="Arial"/>
                        <a:ea typeface="Arial"/>
                        <a:cs typeface="Times New Roman"/>
                      </a:endParaRPr>
                    </a:p>
                  </a:txBody>
                  <a:tcPr marL="0" marR="0" marT="0" marB="0"/>
                </a:tc>
                <a:extLst>
                  <a:ext uri="{0D108BD9-81ED-4DB2-BD59-A6C34878D82A}">
                    <a16:rowId xmlns:a16="http://schemas.microsoft.com/office/drawing/2014/main" val="10004"/>
                  </a:ext>
                </a:extLst>
              </a:tr>
              <a:tr h="402386">
                <a:tc>
                  <a:txBody>
                    <a:bodyPr/>
                    <a:lstStyle/>
                    <a:p>
                      <a:pPr marL="90805" marR="0">
                        <a:spcBef>
                          <a:spcPts val="375"/>
                        </a:spcBef>
                        <a:spcAft>
                          <a:spcPts val="0"/>
                        </a:spcAft>
                      </a:pPr>
                      <a:r>
                        <a:rPr lang="en-US" sz="2000" dirty="0">
                          <a:effectLst/>
                        </a:rPr>
                        <a:t>Fifth</a:t>
                      </a:r>
                      <a:endParaRPr lang="en-US" sz="1100" dirty="0">
                        <a:effectLst/>
                        <a:latin typeface="Arial"/>
                        <a:ea typeface="Arial"/>
                        <a:cs typeface="Times New Roman"/>
                      </a:endParaRPr>
                    </a:p>
                  </a:txBody>
                  <a:tcPr marL="0" marR="0" marT="0" marB="0"/>
                </a:tc>
                <a:tc>
                  <a:txBody>
                    <a:bodyPr/>
                    <a:lstStyle/>
                    <a:p>
                      <a:pPr marL="92710" marR="0">
                        <a:spcBef>
                          <a:spcPts val="375"/>
                        </a:spcBef>
                        <a:spcAft>
                          <a:spcPts val="0"/>
                        </a:spcAft>
                      </a:pPr>
                      <a:r>
                        <a:rPr lang="en-US" sz="2000">
                          <a:effectLst/>
                        </a:rPr>
                        <a:t>1998</a:t>
                      </a:r>
                      <a:endParaRPr lang="en-US" sz="1100">
                        <a:effectLst/>
                        <a:latin typeface="Arial"/>
                        <a:ea typeface="Arial"/>
                        <a:cs typeface="Times New Roman"/>
                      </a:endParaRPr>
                    </a:p>
                  </a:txBody>
                  <a:tcPr marL="0" marR="0" marT="0" marB="0"/>
                </a:tc>
                <a:tc>
                  <a:txBody>
                    <a:bodyPr/>
                    <a:lstStyle/>
                    <a:p>
                      <a:pPr marL="92710" marR="0">
                        <a:spcBef>
                          <a:spcPts val="375"/>
                        </a:spcBef>
                        <a:spcAft>
                          <a:spcPts val="0"/>
                        </a:spcAft>
                      </a:pPr>
                      <a:r>
                        <a:rPr lang="en-US" sz="2000">
                          <a:effectLst/>
                        </a:rPr>
                        <a:t>134.7</a:t>
                      </a:r>
                      <a:endParaRPr lang="en-US" sz="1100">
                        <a:effectLst/>
                        <a:latin typeface="Arial"/>
                        <a:ea typeface="Arial"/>
                        <a:cs typeface="Times New Roman"/>
                      </a:endParaRPr>
                    </a:p>
                  </a:txBody>
                  <a:tcPr marL="0" marR="0" marT="0" marB="0"/>
                </a:tc>
                <a:extLst>
                  <a:ext uri="{0D108BD9-81ED-4DB2-BD59-A6C34878D82A}">
                    <a16:rowId xmlns:a16="http://schemas.microsoft.com/office/drawing/2014/main" val="10005"/>
                  </a:ext>
                </a:extLst>
              </a:tr>
              <a:tr h="402386">
                <a:tc>
                  <a:txBody>
                    <a:bodyPr/>
                    <a:lstStyle/>
                    <a:p>
                      <a:pPr marL="90805" marR="0">
                        <a:spcBef>
                          <a:spcPts val="365"/>
                        </a:spcBef>
                        <a:spcAft>
                          <a:spcPts val="0"/>
                        </a:spcAft>
                      </a:pPr>
                      <a:r>
                        <a:rPr lang="en-US" sz="2000" dirty="0">
                          <a:effectLst/>
                        </a:rPr>
                        <a:t>Sixth</a:t>
                      </a:r>
                      <a:endParaRPr lang="en-US" sz="1100" dirty="0">
                        <a:effectLst/>
                        <a:latin typeface="Arial"/>
                        <a:ea typeface="Arial"/>
                        <a:cs typeface="Times New Roman"/>
                      </a:endParaRPr>
                    </a:p>
                  </a:txBody>
                  <a:tcPr marL="0" marR="0" marT="0" marB="0"/>
                </a:tc>
                <a:tc>
                  <a:txBody>
                    <a:bodyPr/>
                    <a:lstStyle/>
                    <a:p>
                      <a:pPr marL="92710" marR="0">
                        <a:spcBef>
                          <a:spcPts val="365"/>
                        </a:spcBef>
                        <a:spcAft>
                          <a:spcPts val="0"/>
                        </a:spcAft>
                      </a:pPr>
                      <a:r>
                        <a:rPr lang="en-US" sz="2000" dirty="0">
                          <a:effectLst/>
                        </a:rPr>
                        <a:t>2017</a:t>
                      </a:r>
                      <a:endParaRPr lang="en-US" sz="1100" dirty="0">
                        <a:effectLst/>
                        <a:latin typeface="Arial"/>
                        <a:ea typeface="Arial"/>
                        <a:cs typeface="Times New Roman"/>
                      </a:endParaRPr>
                    </a:p>
                  </a:txBody>
                  <a:tcPr marL="0" marR="0" marT="0" marB="0"/>
                </a:tc>
                <a:tc>
                  <a:txBody>
                    <a:bodyPr/>
                    <a:lstStyle/>
                    <a:p>
                      <a:pPr marL="92710" marR="0">
                        <a:spcBef>
                          <a:spcPts val="365"/>
                        </a:spcBef>
                        <a:spcAft>
                          <a:spcPts val="0"/>
                        </a:spcAft>
                      </a:pPr>
                      <a:r>
                        <a:rPr lang="en-US" sz="2000" dirty="0">
                          <a:effectLst/>
                        </a:rPr>
                        <a:t>207.7</a:t>
                      </a:r>
                      <a:endParaRPr lang="en-US" sz="1100" dirty="0">
                        <a:effectLst/>
                        <a:latin typeface="Arial"/>
                        <a:ea typeface="Arial"/>
                        <a:cs typeface="Times New Roman"/>
                      </a:endParaRPr>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0791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p:nvPr/>
        </p:nvCxnSpPr>
        <p:spPr>
          <a:xfrm rot="5400000">
            <a:off x="762" y="4285462"/>
            <a:ext cx="42862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357686" y="4357694"/>
            <a:ext cx="42862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6524" y="1066800"/>
            <a:ext cx="8328879" cy="5638800"/>
          </a:xfrm>
        </p:spPr>
        <p:txBody>
          <a:bodyPr>
            <a:normAutofit/>
          </a:bodyPr>
          <a:lstStyle/>
          <a:p>
            <a:pPr marL="0" indent="0" algn="just">
              <a:buNone/>
            </a:pPr>
            <a:r>
              <a:rPr lang="en-US" sz="2400" b="1" dirty="0"/>
              <a:t>	</a:t>
            </a:r>
            <a:endParaRPr lang="en-GB" sz="2400" b="1" dirty="0"/>
          </a:p>
          <a:p>
            <a:pPr algn="just"/>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Rectangle 4"/>
          <p:cNvSpPr/>
          <p:nvPr/>
        </p:nvSpPr>
        <p:spPr>
          <a:xfrm>
            <a:off x="0" y="71414"/>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3200" dirty="0">
                <a:solidFill>
                  <a:schemeClr val="bg1"/>
                </a:solidFill>
                <a:cs typeface="Arial" pitchFamily="34" charset="0"/>
              </a:rPr>
              <a:t>    </a:t>
            </a:r>
            <a:endParaRPr lang="en-US" sz="3200" dirty="0">
              <a:solidFill>
                <a:schemeClr val="bg1"/>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sp>
        <p:nvSpPr>
          <p:cNvPr id="9" name="Rounded Rectangle 8"/>
          <p:cNvSpPr/>
          <p:nvPr/>
        </p:nvSpPr>
        <p:spPr>
          <a:xfrm>
            <a:off x="271699" y="1335476"/>
            <a:ext cx="936103"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KPK</a:t>
            </a:r>
          </a:p>
        </p:txBody>
      </p:sp>
      <p:sp>
        <p:nvSpPr>
          <p:cNvPr id="10" name="Rounded Rectangle 9"/>
          <p:cNvSpPr/>
          <p:nvPr/>
        </p:nvSpPr>
        <p:spPr>
          <a:xfrm>
            <a:off x="1398154" y="1313898"/>
            <a:ext cx="115632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PUNJAB</a:t>
            </a:r>
          </a:p>
        </p:txBody>
      </p:sp>
      <p:sp>
        <p:nvSpPr>
          <p:cNvPr id="11" name="Rounded Rectangle 10"/>
          <p:cNvSpPr/>
          <p:nvPr/>
        </p:nvSpPr>
        <p:spPr>
          <a:xfrm>
            <a:off x="5796136" y="1277592"/>
            <a:ext cx="1035851"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FATA</a:t>
            </a:r>
          </a:p>
        </p:txBody>
      </p:sp>
      <p:sp>
        <p:nvSpPr>
          <p:cNvPr id="12" name="Rounded Rectangle 11"/>
          <p:cNvSpPr/>
          <p:nvPr/>
        </p:nvSpPr>
        <p:spPr>
          <a:xfrm>
            <a:off x="1046391" y="2493370"/>
            <a:ext cx="2132167"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DIVISIONS</a:t>
            </a:r>
          </a:p>
        </p:txBody>
      </p:sp>
      <p:cxnSp>
        <p:nvCxnSpPr>
          <p:cNvPr id="31" name="Straight Connector 30"/>
          <p:cNvCxnSpPr/>
          <p:nvPr/>
        </p:nvCxnSpPr>
        <p:spPr>
          <a:xfrm flipH="1">
            <a:off x="2143147" y="2060848"/>
            <a:ext cx="158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1093153" y="5001689"/>
            <a:ext cx="2071702"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CENSUS CHARGES</a:t>
            </a:r>
          </a:p>
        </p:txBody>
      </p:sp>
      <p:sp>
        <p:nvSpPr>
          <p:cNvPr id="42" name="Rounded Rectangle 41"/>
          <p:cNvSpPr/>
          <p:nvPr/>
        </p:nvSpPr>
        <p:spPr>
          <a:xfrm>
            <a:off x="1076623" y="5638800"/>
            <a:ext cx="2071702"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CENSUS CIRCLES</a:t>
            </a:r>
          </a:p>
        </p:txBody>
      </p:sp>
      <p:sp>
        <p:nvSpPr>
          <p:cNvPr id="43" name="Rounded Rectangle 42"/>
          <p:cNvSpPr/>
          <p:nvPr/>
        </p:nvSpPr>
        <p:spPr>
          <a:xfrm>
            <a:off x="1076623" y="6324600"/>
            <a:ext cx="2071702"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CENSUS BLOCKS</a:t>
            </a:r>
          </a:p>
        </p:txBody>
      </p:sp>
      <p:sp>
        <p:nvSpPr>
          <p:cNvPr id="44" name="Rounded Rectangle 43"/>
          <p:cNvSpPr/>
          <p:nvPr/>
        </p:nvSpPr>
        <p:spPr>
          <a:xfrm>
            <a:off x="1076623" y="3177953"/>
            <a:ext cx="2071702" cy="429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ADMIN DISTRICTS</a:t>
            </a:r>
          </a:p>
        </p:txBody>
      </p:sp>
      <p:sp>
        <p:nvSpPr>
          <p:cNvPr id="45" name="Rounded Rectangle 44"/>
          <p:cNvSpPr/>
          <p:nvPr/>
        </p:nvSpPr>
        <p:spPr>
          <a:xfrm>
            <a:off x="1076623" y="3909047"/>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TEHSIL / TALUKA / SUB-DIV / CANTTS. CENSUS DISTRICTS</a:t>
            </a:r>
          </a:p>
        </p:txBody>
      </p:sp>
      <p:sp>
        <p:nvSpPr>
          <p:cNvPr id="34" name="TextBox 33"/>
          <p:cNvSpPr txBox="1"/>
          <p:nvPr/>
        </p:nvSpPr>
        <p:spPr>
          <a:xfrm>
            <a:off x="271699" y="271941"/>
            <a:ext cx="7286676" cy="461665"/>
          </a:xfrm>
          <a:prstGeom prst="rect">
            <a:avLst/>
          </a:prstGeom>
          <a:noFill/>
        </p:spPr>
        <p:txBody>
          <a:bodyPr wrap="square" rtlCol="0">
            <a:spAutoFit/>
          </a:bodyPr>
          <a:lstStyle/>
          <a:p>
            <a:r>
              <a:rPr lang="en-US" sz="2400" b="1" dirty="0">
                <a:solidFill>
                  <a:schemeClr val="bg1"/>
                </a:solidFill>
                <a:cs typeface="Arial" pitchFamily="34" charset="0"/>
              </a:rPr>
              <a:t>INSTITUTIONAL ARRANGEMENTS</a:t>
            </a:r>
          </a:p>
        </p:txBody>
      </p:sp>
      <p:sp>
        <p:nvSpPr>
          <p:cNvPr id="26" name="Rounded Rectangle 25"/>
          <p:cNvSpPr/>
          <p:nvPr/>
        </p:nvSpPr>
        <p:spPr>
          <a:xfrm>
            <a:off x="4114800" y="1286951"/>
            <a:ext cx="1600199"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BALOCHSITAN</a:t>
            </a:r>
          </a:p>
        </p:txBody>
      </p:sp>
      <p:sp>
        <p:nvSpPr>
          <p:cNvPr id="29" name="Rounded Rectangle 28"/>
          <p:cNvSpPr/>
          <p:nvPr/>
        </p:nvSpPr>
        <p:spPr>
          <a:xfrm>
            <a:off x="2885695" y="1279597"/>
            <a:ext cx="115632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SINDH</a:t>
            </a:r>
          </a:p>
        </p:txBody>
      </p:sp>
      <p:sp>
        <p:nvSpPr>
          <p:cNvPr id="30" name="Rounded Rectangle 29"/>
          <p:cNvSpPr/>
          <p:nvPr/>
        </p:nvSpPr>
        <p:spPr>
          <a:xfrm>
            <a:off x="6902824" y="1275587"/>
            <a:ext cx="81244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G-B</a:t>
            </a:r>
          </a:p>
        </p:txBody>
      </p:sp>
      <p:cxnSp>
        <p:nvCxnSpPr>
          <p:cNvPr id="32" name="Straight Connector 31"/>
          <p:cNvCxnSpPr/>
          <p:nvPr/>
        </p:nvCxnSpPr>
        <p:spPr>
          <a:xfrm flipH="1">
            <a:off x="700099" y="2062507"/>
            <a:ext cx="158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524851" y="2044788"/>
            <a:ext cx="158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055878" y="2053612"/>
            <a:ext cx="158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499238" y="2044788"/>
            <a:ext cx="158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274945" y="2051178"/>
            <a:ext cx="158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5572132" y="2500306"/>
            <a:ext cx="2060729"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DIVISIONS</a:t>
            </a:r>
          </a:p>
        </p:txBody>
      </p:sp>
      <p:sp>
        <p:nvSpPr>
          <p:cNvPr id="48" name="Rounded Rectangle 47"/>
          <p:cNvSpPr/>
          <p:nvPr/>
        </p:nvSpPr>
        <p:spPr>
          <a:xfrm>
            <a:off x="5643570" y="5000636"/>
            <a:ext cx="2071702"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CENSUS CHARGES</a:t>
            </a:r>
          </a:p>
        </p:txBody>
      </p:sp>
      <p:sp>
        <p:nvSpPr>
          <p:cNvPr id="52" name="Rounded Rectangle 51"/>
          <p:cNvSpPr/>
          <p:nvPr/>
        </p:nvSpPr>
        <p:spPr>
          <a:xfrm>
            <a:off x="5643570" y="3607152"/>
            <a:ext cx="2053985" cy="1151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DISTRICT / AGENCY / CANTONMENTS / CENSUS DISTRICTS</a:t>
            </a:r>
          </a:p>
        </p:txBody>
      </p:sp>
      <p:sp>
        <p:nvSpPr>
          <p:cNvPr id="55" name="Rounded Rectangle 54"/>
          <p:cNvSpPr/>
          <p:nvPr/>
        </p:nvSpPr>
        <p:spPr>
          <a:xfrm>
            <a:off x="5643570" y="5715016"/>
            <a:ext cx="2071702"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CENSUS  CIRCLES</a:t>
            </a:r>
          </a:p>
        </p:txBody>
      </p:sp>
      <p:sp>
        <p:nvSpPr>
          <p:cNvPr id="56" name="Rounded Rectangle 55"/>
          <p:cNvSpPr/>
          <p:nvPr/>
        </p:nvSpPr>
        <p:spPr>
          <a:xfrm>
            <a:off x="5643570" y="6357958"/>
            <a:ext cx="2071702"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CENSUS BLOCKS</a:t>
            </a:r>
          </a:p>
        </p:txBody>
      </p:sp>
      <p:cxnSp>
        <p:nvCxnSpPr>
          <p:cNvPr id="14" name="Straight Connector 13"/>
          <p:cNvCxnSpPr/>
          <p:nvPr/>
        </p:nvCxnSpPr>
        <p:spPr>
          <a:xfrm>
            <a:off x="700099" y="2204864"/>
            <a:ext cx="2824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044793" y="2215348"/>
            <a:ext cx="3269256" cy="19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812360" y="1275587"/>
            <a:ext cx="928347"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J &amp; K</a:t>
            </a:r>
          </a:p>
        </p:txBody>
      </p:sp>
      <p:cxnSp>
        <p:nvCxnSpPr>
          <p:cNvPr id="37" name="Straight Connector 36"/>
          <p:cNvCxnSpPr/>
          <p:nvPr/>
        </p:nvCxnSpPr>
        <p:spPr>
          <a:xfrm flipH="1">
            <a:off x="7309048" y="2038336"/>
            <a:ext cx="158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4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1566184"/>
              </p:ext>
            </p:extLst>
          </p:nvPr>
        </p:nvGraphicFramePr>
        <p:xfrm>
          <a:off x="228600" y="1837356"/>
          <a:ext cx="8686800" cy="4883727"/>
        </p:xfrm>
        <a:graphic>
          <a:graphicData uri="http://schemas.openxmlformats.org/drawingml/2006/table">
            <a:tbl>
              <a:tblPr/>
              <a:tblGrid>
                <a:gridCol w="8686800">
                  <a:extLst>
                    <a:ext uri="{9D8B030D-6E8A-4147-A177-3AD203B41FA5}">
                      <a16:colId xmlns:a16="http://schemas.microsoft.com/office/drawing/2014/main" val="20000"/>
                    </a:ext>
                  </a:extLst>
                </a:gridCol>
              </a:tblGrid>
              <a:tr h="858982">
                <a:tc>
                  <a:txBody>
                    <a:bodyPr/>
                    <a:lstStyle/>
                    <a:p>
                      <a:endParaRPr lang="en-US"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24745">
                <a:tc>
                  <a:txBody>
                    <a:bodyPr/>
                    <a:lstStyle/>
                    <a:p>
                      <a:endParaRPr lang="en-US"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410" name="Slide Number Placeholder 3"/>
          <p:cNvSpPr>
            <a:spLocks noGrp="1"/>
          </p:cNvSpPr>
          <p:nvPr>
            <p:ph type="sldNum" sz="quarter" idx="12"/>
          </p:nvPr>
        </p:nvSpPr>
        <p:spPr bwMode="auto">
          <a:xfrm>
            <a:off x="6934200" y="6553200"/>
            <a:ext cx="2133600" cy="365125"/>
          </a:xfrm>
          <a:noFill/>
          <a:ln>
            <a:miter lim="800000"/>
            <a:headEnd/>
            <a:tailEnd/>
          </a:ln>
        </p:spPr>
        <p:txBody>
          <a:bodyPr/>
          <a:lstStyle/>
          <a:p>
            <a:fld id="{0F91BBF6-0B82-407A-A885-AD32FEBE190E}" type="slidenum">
              <a:rPr lang="en-US" b="1">
                <a:solidFill>
                  <a:srgbClr val="002060"/>
                </a:solidFill>
              </a:rPr>
              <a:pPr/>
              <a:t>6</a:t>
            </a:fld>
            <a:endParaRPr lang="en-US" b="1">
              <a:solidFill>
                <a:srgbClr val="002060"/>
              </a:solidFill>
            </a:endParaRPr>
          </a:p>
        </p:txBody>
      </p:sp>
      <p:sp>
        <p:nvSpPr>
          <p:cNvPr id="11" name="Rectangle 10"/>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12" name="Title 1"/>
          <p:cNvSpPr>
            <a:spLocks noGrp="1"/>
          </p:cNvSpPr>
          <p:nvPr>
            <p:ph type="title"/>
          </p:nvPr>
        </p:nvSpPr>
        <p:spPr>
          <a:xfrm>
            <a:off x="0" y="76200"/>
            <a:ext cx="8686800" cy="838200"/>
          </a:xfrm>
        </p:spPr>
        <p:txBody>
          <a:bodyPr>
            <a:normAutofit/>
          </a:bodyPr>
          <a:lstStyle/>
          <a:p>
            <a:pPr algn="l"/>
            <a:r>
              <a:rPr lang="en-US" sz="2400" b="1" dirty="0">
                <a:solidFill>
                  <a:schemeClr val="bg1"/>
                </a:solidFill>
                <a:latin typeface="+mn-lt"/>
                <a:ea typeface="+mn-ea"/>
                <a:cs typeface="Arial" pitchFamily="34" charset="0"/>
              </a:rPr>
              <a:t>ADMINISTRATIVE ARRANGEMENTS</a:t>
            </a:r>
          </a:p>
        </p:txBody>
      </p:sp>
      <p:pic>
        <p:nvPicPr>
          <p:cNvPr id="17413" name="Picture 13"/>
          <p:cNvPicPr>
            <a:picLocks noChangeAspect="1"/>
          </p:cNvPicPr>
          <p:nvPr/>
        </p:nvPicPr>
        <p:blipFill>
          <a:blip r:embed="rId3" cstate="print"/>
          <a:srcRect r="57996"/>
          <a:stretch>
            <a:fillRect/>
          </a:stretch>
        </p:blipFill>
        <p:spPr bwMode="auto">
          <a:xfrm>
            <a:off x="8620125" y="166688"/>
            <a:ext cx="523875" cy="671512"/>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2696486393"/>
              </p:ext>
            </p:extLst>
          </p:nvPr>
        </p:nvGraphicFramePr>
        <p:xfrm>
          <a:off x="228600" y="1883735"/>
          <a:ext cx="8686800" cy="4915331"/>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863513">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kern="1200" dirty="0">
                          <a:solidFill>
                            <a:schemeClr val="bg1"/>
                          </a:solidFill>
                          <a:latin typeface="+mj-lt"/>
                          <a:ea typeface="+mj-ea"/>
                          <a:cs typeface="+mj-cs"/>
                        </a:rPr>
                        <a:t>SET UP</a:t>
                      </a:r>
                    </a:p>
                    <a:p>
                      <a:endParaRPr lang="en-US" sz="2400" kern="1200" dirty="0">
                        <a:solidFill>
                          <a:schemeClr val="bg1"/>
                        </a:solidFill>
                        <a:latin typeface="+mj-lt"/>
                        <a:ea typeface="+mj-ea"/>
                        <a:cs typeface="+mj-cs"/>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kern="1200" dirty="0">
                          <a:solidFill>
                            <a:schemeClr val="bg1"/>
                          </a:solidFill>
                          <a:latin typeface="+mj-lt"/>
                          <a:ea typeface="+mj-ea"/>
                          <a:cs typeface="+mj-cs"/>
                        </a:rPr>
                        <a:t>COMPRISING  OF</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827533">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b="1" kern="1200" dirty="0">
                          <a:solidFill>
                            <a:schemeClr val="tx1"/>
                          </a:solidFill>
                          <a:latin typeface="+mn-lt"/>
                          <a:ea typeface="+mn-ea"/>
                          <a:cs typeface="+mn-cs"/>
                        </a:rPr>
                        <a:t>Census District</a:t>
                      </a:r>
                    </a:p>
                  </a:txBody>
                  <a:tcPr marL="68580" marR="68580" marT="0" marB="0"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b="1" kern="1200" dirty="0">
                          <a:solidFill>
                            <a:schemeClr val="tx1"/>
                          </a:solidFill>
                          <a:latin typeface="+mn-lt"/>
                          <a:ea typeface="+mn-ea"/>
                          <a:cs typeface="+mn-cs"/>
                        </a:rPr>
                        <a:t>District</a:t>
                      </a:r>
                      <a:r>
                        <a:rPr lang="en-US" sz="2400" b="1" kern="1200" baseline="0" dirty="0">
                          <a:solidFill>
                            <a:schemeClr val="tx1"/>
                          </a:solidFill>
                          <a:latin typeface="+mn-lt"/>
                          <a:ea typeface="+mn-ea"/>
                          <a:cs typeface="+mn-cs"/>
                        </a:rPr>
                        <a:t> / </a:t>
                      </a:r>
                      <a:r>
                        <a:rPr lang="en-US" sz="2400" b="1" kern="1200" dirty="0">
                          <a:solidFill>
                            <a:schemeClr val="tx1"/>
                          </a:solidFill>
                          <a:latin typeface="+mn-lt"/>
                          <a:ea typeface="+mn-ea"/>
                          <a:cs typeface="+mn-cs"/>
                        </a:rPr>
                        <a:t>Tehsils/ Taluka / C</a:t>
                      </a:r>
                      <a:r>
                        <a:rPr lang="en-US" sz="2400" b="1" kern="1200" baseline="0" dirty="0">
                          <a:solidFill>
                            <a:schemeClr val="tx1"/>
                          </a:solidFill>
                          <a:latin typeface="+mn-lt"/>
                          <a:ea typeface="+mn-ea"/>
                          <a:cs typeface="+mn-cs"/>
                        </a:rPr>
                        <a:t>antonments / Agencies </a:t>
                      </a:r>
                      <a:endParaRPr lang="en-US" sz="2400" b="1" kern="1200" dirty="0">
                        <a:solidFill>
                          <a:schemeClr val="tx1"/>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241301">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b="1" kern="1200" dirty="0">
                          <a:solidFill>
                            <a:schemeClr val="tx1"/>
                          </a:solidFill>
                          <a:latin typeface="+mn-lt"/>
                          <a:ea typeface="+mn-ea"/>
                          <a:cs typeface="+mn-cs"/>
                        </a:rPr>
                        <a:t>Census Charge</a:t>
                      </a:r>
                    </a:p>
                  </a:txBody>
                  <a:tcPr marL="68580" marR="68580" marT="0" marB="0"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b="1" i="1" kern="1200" dirty="0" err="1">
                          <a:solidFill>
                            <a:schemeClr val="tx1"/>
                          </a:solidFill>
                          <a:latin typeface="+mn-lt"/>
                          <a:ea typeface="+mn-ea"/>
                          <a:cs typeface="+mn-cs"/>
                        </a:rPr>
                        <a:t>Qanungo</a:t>
                      </a:r>
                      <a:r>
                        <a:rPr lang="en-US" sz="2400" b="1" i="1" kern="1200" dirty="0">
                          <a:solidFill>
                            <a:schemeClr val="tx1"/>
                          </a:solidFill>
                          <a:latin typeface="+mn-lt"/>
                          <a:ea typeface="+mn-ea"/>
                          <a:cs typeface="+mn-cs"/>
                        </a:rPr>
                        <a:t> </a:t>
                      </a:r>
                      <a:r>
                        <a:rPr lang="en-US" sz="2400" b="1" i="1" kern="1200" dirty="0" err="1">
                          <a:solidFill>
                            <a:schemeClr val="tx1"/>
                          </a:solidFill>
                          <a:latin typeface="+mn-lt"/>
                          <a:ea typeface="+mn-ea"/>
                          <a:cs typeface="+mn-cs"/>
                        </a:rPr>
                        <a:t>Halqa</a:t>
                      </a:r>
                      <a:r>
                        <a:rPr lang="en-US" sz="2400" b="1" kern="1200" dirty="0">
                          <a:solidFill>
                            <a:schemeClr val="tx1"/>
                          </a:solidFill>
                          <a:latin typeface="+mn-lt"/>
                          <a:ea typeface="+mn-ea"/>
                          <a:cs typeface="+mn-cs"/>
                        </a:rPr>
                        <a:t> / Part</a:t>
                      </a:r>
                      <a:r>
                        <a:rPr lang="en-US" sz="2400" b="1" kern="1200" baseline="0" dirty="0">
                          <a:solidFill>
                            <a:schemeClr val="tx1"/>
                          </a:solidFill>
                          <a:latin typeface="+mn-lt"/>
                          <a:ea typeface="+mn-ea"/>
                          <a:cs typeface="+mn-cs"/>
                        </a:rPr>
                        <a:t> of Urban Area / Cantonment</a:t>
                      </a:r>
                    </a:p>
                    <a:p>
                      <a:pPr marL="0" marR="0" lvl="0" indent="0" algn="l"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b="1" kern="1200" dirty="0">
                          <a:solidFill>
                            <a:schemeClr val="tx1"/>
                          </a:solidFill>
                          <a:latin typeface="+mn-lt"/>
                          <a:ea typeface="+mn-ea"/>
                          <a:cs typeface="+mn-cs"/>
                        </a:rPr>
                        <a:t> 5 To 7 Circles in Charge </a:t>
                      </a:r>
                    </a:p>
                  </a:txBody>
                  <a:tcPr marL="68580" marR="68580" marT="0" marB="0"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217003">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b="1" kern="1200" dirty="0">
                          <a:solidFill>
                            <a:schemeClr val="tx1"/>
                          </a:solidFill>
                          <a:latin typeface="+mn-lt"/>
                          <a:ea typeface="+mn-ea"/>
                          <a:cs typeface="+mn-cs"/>
                        </a:rPr>
                        <a:t>Census Circle</a:t>
                      </a:r>
                    </a:p>
                  </a:txBody>
                  <a:tcPr marL="68580" marR="68580" marT="0" marB="0"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15000"/>
                        </a:lnSpc>
                        <a:spcBef>
                          <a:spcPct val="0"/>
                        </a:spcBef>
                        <a:spcAft>
                          <a:spcPct val="0"/>
                        </a:spcAft>
                        <a:buClr>
                          <a:schemeClr val="hlink"/>
                        </a:buClr>
                        <a:buSzPct val="80000"/>
                        <a:buFont typeface="Wingdings" pitchFamily="2" charset="2"/>
                        <a:buNone/>
                        <a:tabLst/>
                        <a:defRPr/>
                      </a:pPr>
                      <a:r>
                        <a:rPr lang="en-US" sz="2400" b="1" i="1" kern="1200" dirty="0" err="1">
                          <a:solidFill>
                            <a:schemeClr val="tx1"/>
                          </a:solidFill>
                          <a:latin typeface="+mn-lt"/>
                          <a:ea typeface="+mn-ea"/>
                          <a:cs typeface="+mn-cs"/>
                        </a:rPr>
                        <a:t>Patwar</a:t>
                      </a:r>
                      <a:r>
                        <a:rPr lang="en-US" sz="2400" b="1" i="1" kern="1200" dirty="0">
                          <a:solidFill>
                            <a:schemeClr val="tx1"/>
                          </a:solidFill>
                          <a:latin typeface="+mn-lt"/>
                          <a:ea typeface="+mn-ea"/>
                          <a:cs typeface="+mn-cs"/>
                        </a:rPr>
                        <a:t> Circle</a:t>
                      </a:r>
                      <a:r>
                        <a:rPr lang="en-US" sz="2400" b="1" kern="1200" dirty="0">
                          <a:solidFill>
                            <a:schemeClr val="tx1"/>
                          </a:solidFill>
                          <a:latin typeface="+mn-lt"/>
                          <a:ea typeface="+mn-ea"/>
                          <a:cs typeface="+mn-cs"/>
                        </a:rPr>
                        <a:t>/ Part</a:t>
                      </a:r>
                      <a:r>
                        <a:rPr lang="en-US" sz="2400" b="1" kern="1200" baseline="0" dirty="0">
                          <a:solidFill>
                            <a:schemeClr val="tx1"/>
                          </a:solidFill>
                          <a:latin typeface="+mn-lt"/>
                          <a:ea typeface="+mn-ea"/>
                          <a:cs typeface="+mn-cs"/>
                        </a:rPr>
                        <a:t> of Urban Area / Cantonment. </a:t>
                      </a:r>
                      <a:r>
                        <a:rPr lang="en-US" sz="2400" b="1" kern="1200" dirty="0">
                          <a:solidFill>
                            <a:schemeClr val="tx1"/>
                          </a:solidFill>
                          <a:latin typeface="+mn-lt"/>
                          <a:ea typeface="+mn-ea"/>
                          <a:cs typeface="+mn-cs"/>
                        </a:rPr>
                        <a:t>5 To 7 Blocks in a Circle</a:t>
                      </a:r>
                    </a:p>
                    <a:p>
                      <a:pPr marL="0" marR="0" lvl="0" indent="0" algn="l" defTabSz="914400" rtl="0" eaLnBrk="1" fontAlgn="base" latinLnBrk="0" hangingPunct="1">
                        <a:lnSpc>
                          <a:spcPct val="115000"/>
                        </a:lnSpc>
                        <a:spcBef>
                          <a:spcPct val="0"/>
                        </a:spcBef>
                        <a:spcAft>
                          <a:spcPct val="0"/>
                        </a:spcAft>
                        <a:buClr>
                          <a:schemeClr val="hlink"/>
                        </a:buClr>
                        <a:buSzPct val="80000"/>
                        <a:buFont typeface="Wingdings" pitchFamily="2" charset="2"/>
                        <a:buNone/>
                        <a:tabLst/>
                        <a:defRPr/>
                      </a:pPr>
                      <a:r>
                        <a:rPr lang="en-US" sz="2400" b="1" kern="1200" dirty="0">
                          <a:solidFill>
                            <a:schemeClr val="tx1"/>
                          </a:solidFill>
                          <a:latin typeface="+mn-lt"/>
                          <a:ea typeface="+mn-ea"/>
                          <a:cs typeface="+mn-cs"/>
                        </a:rPr>
                        <a:t>1500 houses on an average</a:t>
                      </a:r>
                      <a:r>
                        <a:rPr lang="en-US" sz="2400" b="1" kern="1200" baseline="0" dirty="0">
                          <a:solidFill>
                            <a:schemeClr val="tx1"/>
                          </a:solidFill>
                          <a:latin typeface="+mn-lt"/>
                          <a:ea typeface="+mn-ea"/>
                          <a:cs typeface="+mn-cs"/>
                        </a:rPr>
                        <a:t> </a:t>
                      </a:r>
                      <a:endParaRPr lang="en-US" sz="2400" b="1" kern="1200" dirty="0">
                        <a:solidFill>
                          <a:schemeClr val="tx1"/>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72515">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b="1" kern="1200" dirty="0">
                          <a:solidFill>
                            <a:schemeClr val="tx1"/>
                          </a:solidFill>
                          <a:latin typeface="+mn-lt"/>
                          <a:ea typeface="+mn-ea"/>
                          <a:cs typeface="+mn-cs"/>
                        </a:rPr>
                        <a:t>Census Block</a:t>
                      </a:r>
                    </a:p>
                  </a:txBody>
                  <a:tcPr marL="68580" marR="68580" marT="0" marB="0"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15000"/>
                        </a:lnSpc>
                        <a:spcBef>
                          <a:spcPct val="0"/>
                        </a:spcBef>
                        <a:spcAft>
                          <a:spcPct val="0"/>
                        </a:spcAft>
                        <a:buClr>
                          <a:schemeClr val="hlink"/>
                        </a:buClr>
                        <a:buSzPct val="80000"/>
                        <a:buFont typeface="Wingdings" pitchFamily="2" charset="2"/>
                        <a:buNone/>
                        <a:tabLst/>
                      </a:pPr>
                      <a:r>
                        <a:rPr lang="en-US" sz="2400" b="1" kern="1200" dirty="0">
                          <a:solidFill>
                            <a:schemeClr val="tx1"/>
                          </a:solidFill>
                          <a:latin typeface="+mn-lt"/>
                          <a:ea typeface="+mn-ea"/>
                          <a:cs typeface="+mn-cs"/>
                        </a:rPr>
                        <a:t>200 To 250 Houses</a:t>
                      </a:r>
                    </a:p>
                  </a:txBody>
                  <a:tcPr marL="68580" marR="68580" marT="0" marB="0"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10" name="TextBox 9"/>
          <p:cNvSpPr txBox="1"/>
          <p:nvPr/>
        </p:nvSpPr>
        <p:spPr>
          <a:xfrm>
            <a:off x="395536" y="1004888"/>
            <a:ext cx="8352928" cy="830997"/>
          </a:xfrm>
          <a:prstGeom prst="rect">
            <a:avLst/>
          </a:prstGeom>
          <a:noFill/>
        </p:spPr>
        <p:txBody>
          <a:bodyPr wrap="square" rtlCol="0">
            <a:spAutoFit/>
          </a:bodyPr>
          <a:lstStyle/>
          <a:p>
            <a:pPr algn="just"/>
            <a:r>
              <a:rPr lang="en-US" sz="2400" b="1" dirty="0"/>
              <a:t>For complete coverage and effective</a:t>
            </a:r>
            <a:r>
              <a:rPr lang="en-US" sz="2100" b="1" dirty="0"/>
              <a:t> </a:t>
            </a:r>
            <a:r>
              <a:rPr lang="en-US" sz="2400" b="1" dirty="0"/>
              <a:t>field supervision, the country has been delimited on four tier system. </a:t>
            </a:r>
          </a:p>
        </p:txBody>
      </p:sp>
    </p:spTree>
    <p:extLst>
      <p:ext uri="{BB962C8B-B14F-4D97-AF65-F5344CB8AC3E}">
        <p14:creationId xmlns:p14="http://schemas.microsoft.com/office/powerpoint/2010/main" val="94538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rot="5400000">
            <a:off x="4321173" y="2178041"/>
            <a:ext cx="21510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6524" y="838200"/>
            <a:ext cx="8328879" cy="5867400"/>
          </a:xfrm>
        </p:spPr>
        <p:txBody>
          <a:bodyPr>
            <a:normAutofit/>
          </a:bodyPr>
          <a:lstStyle/>
          <a:p>
            <a:pPr marL="0" indent="0" algn="just">
              <a:buNone/>
            </a:pPr>
            <a:r>
              <a:rPr lang="en-US" sz="2400" b="1" dirty="0"/>
              <a:t>	</a:t>
            </a:r>
            <a:endParaRPr lang="en-GB" sz="2400" b="1" dirty="0"/>
          </a:p>
          <a:p>
            <a:pPr algn="just"/>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0"/>
              </a:spcBef>
            </a:pPr>
            <a:r>
              <a:rPr lang="en-US" sz="2400" b="1" dirty="0">
                <a:solidFill>
                  <a:schemeClr val="bg1"/>
                </a:solidFill>
                <a:cs typeface="Arial" pitchFamily="34" charset="0"/>
              </a:rPr>
              <a:t>ADMINISTRATIVE ARRANGEMENTS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sp>
        <p:nvSpPr>
          <p:cNvPr id="7" name="Rounded Rectangle 6"/>
          <p:cNvSpPr/>
          <p:nvPr/>
        </p:nvSpPr>
        <p:spPr>
          <a:xfrm>
            <a:off x="2714612" y="990600"/>
            <a:ext cx="3500462"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Deputy Commissioner / Assistant Commissioner  / Cant. Executive Officer/Political Agent as </a:t>
            </a:r>
          </a:p>
          <a:p>
            <a:pPr algn="ctr"/>
            <a:r>
              <a:rPr lang="en-US" b="1" dirty="0"/>
              <a:t>Census District Officer</a:t>
            </a:r>
          </a:p>
        </p:txBody>
      </p:sp>
      <p:sp>
        <p:nvSpPr>
          <p:cNvPr id="11" name="Rounded Rectangle 10"/>
          <p:cNvSpPr/>
          <p:nvPr/>
        </p:nvSpPr>
        <p:spPr>
          <a:xfrm>
            <a:off x="3000364" y="2214554"/>
            <a:ext cx="292895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Charge Superintendent</a:t>
            </a:r>
          </a:p>
        </p:txBody>
      </p:sp>
      <p:sp>
        <p:nvSpPr>
          <p:cNvPr id="12" name="Rounded Rectangle 11"/>
          <p:cNvSpPr/>
          <p:nvPr/>
        </p:nvSpPr>
        <p:spPr>
          <a:xfrm>
            <a:off x="6143636" y="3429000"/>
            <a:ext cx="207170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Circle Supervisor</a:t>
            </a:r>
          </a:p>
        </p:txBody>
      </p:sp>
      <p:sp>
        <p:nvSpPr>
          <p:cNvPr id="41" name="Rounded Rectangle 40"/>
          <p:cNvSpPr/>
          <p:nvPr/>
        </p:nvSpPr>
        <p:spPr>
          <a:xfrm>
            <a:off x="6215074" y="4572008"/>
            <a:ext cx="2090726" cy="60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Enumerators</a:t>
            </a:r>
          </a:p>
        </p:txBody>
      </p:sp>
      <p:sp>
        <p:nvSpPr>
          <p:cNvPr id="17" name="Rounded Rectangle 16"/>
          <p:cNvSpPr/>
          <p:nvPr/>
        </p:nvSpPr>
        <p:spPr>
          <a:xfrm>
            <a:off x="571472" y="3429000"/>
            <a:ext cx="207170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Circle Supervisor</a:t>
            </a:r>
          </a:p>
        </p:txBody>
      </p:sp>
      <p:sp>
        <p:nvSpPr>
          <p:cNvPr id="16" name="Rounded Rectangle 15"/>
          <p:cNvSpPr/>
          <p:nvPr/>
        </p:nvSpPr>
        <p:spPr>
          <a:xfrm>
            <a:off x="571472" y="4572008"/>
            <a:ext cx="2143140" cy="60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Enumerators</a:t>
            </a:r>
          </a:p>
        </p:txBody>
      </p:sp>
      <p:cxnSp>
        <p:nvCxnSpPr>
          <p:cNvPr id="18" name="Straight Connector 17"/>
          <p:cNvCxnSpPr/>
          <p:nvPr/>
        </p:nvCxnSpPr>
        <p:spPr>
          <a:xfrm>
            <a:off x="1428728" y="3143248"/>
            <a:ext cx="5857916" cy="1588"/>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5400000">
            <a:off x="1286646" y="3285330"/>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7144562" y="3285330"/>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322761" y="3035297"/>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179489" y="4321975"/>
            <a:ext cx="499272"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037405" y="4321181"/>
            <a:ext cx="499272"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28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8266"/>
            <a:ext cx="8702455" cy="5638800"/>
          </a:xfrm>
        </p:spPr>
        <p:txBody>
          <a:bodyPr>
            <a:normAutofit/>
          </a:bodyPr>
          <a:lstStyle/>
          <a:p>
            <a:pPr marL="0" indent="0" algn="just">
              <a:buNone/>
            </a:pPr>
            <a:r>
              <a:rPr lang="en-US" sz="2400" b="1" dirty="0"/>
              <a:t>	</a:t>
            </a:r>
            <a:endParaRPr lang="en-GB" sz="2400" b="1" dirty="0"/>
          </a:p>
          <a:p>
            <a:pPr algn="just"/>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Rectangle 4"/>
          <p:cNvSpPr/>
          <p:nvPr/>
        </p:nvSpPr>
        <p:spPr>
          <a:xfrm>
            <a:off x="0" y="76200"/>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800" b="1" dirty="0">
                <a:solidFill>
                  <a:schemeClr val="bg1"/>
                </a:solidFill>
                <a:cs typeface="Arial" pitchFamily="34" charset="0"/>
              </a:rPr>
              <a:t>    </a:t>
            </a:r>
            <a:r>
              <a:rPr lang="en-US" sz="2400" b="1" dirty="0">
                <a:solidFill>
                  <a:schemeClr val="bg1"/>
                </a:solidFill>
                <a:cs typeface="Arial" pitchFamily="34" charset="0"/>
              </a:rPr>
              <a:t>CENSUS METHODOLOGY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sp>
        <p:nvSpPr>
          <p:cNvPr id="7" name="Rectangle 6"/>
          <p:cNvSpPr/>
          <p:nvPr/>
        </p:nvSpPr>
        <p:spPr>
          <a:xfrm>
            <a:off x="96990" y="964483"/>
            <a:ext cx="8939505" cy="5370701"/>
          </a:xfrm>
          <a:prstGeom prst="rect">
            <a:avLst/>
          </a:prstGeom>
        </p:spPr>
        <p:txBody>
          <a:bodyPr wrap="square">
            <a:spAutoFit/>
          </a:bodyPr>
          <a:lstStyle/>
          <a:p>
            <a:pPr marL="457200" lvl="2" indent="-228600" algn="just">
              <a:buFont typeface="Arial" pitchFamily="34" charset="0"/>
              <a:buChar char="•"/>
              <a:defRPr/>
            </a:pPr>
            <a:r>
              <a:rPr lang="en-US" sz="2400" b="1" u="sng" dirty="0">
                <a:solidFill>
                  <a:schemeClr val="accent1"/>
                </a:solidFill>
              </a:rPr>
              <a:t>Enumeration Method:</a:t>
            </a:r>
            <a:r>
              <a:rPr lang="en-US" sz="2400" b="1" dirty="0"/>
              <a:t> Information will be  collected  and  recorded  on questionnaires by  the Enumerator through door to door visit.</a:t>
            </a:r>
          </a:p>
          <a:p>
            <a:pPr marL="177800" lvl="2" algn="just">
              <a:buFont typeface="Arial" pitchFamily="34" charset="0"/>
              <a:buChar char="•"/>
              <a:tabLst>
                <a:tab pos="762000" algn="l"/>
                <a:tab pos="1371600" algn="l"/>
              </a:tabLst>
              <a:defRPr/>
            </a:pPr>
            <a:endParaRPr lang="en-US" sz="1000" b="1" dirty="0"/>
          </a:p>
          <a:p>
            <a:pPr marL="457200" lvl="2" indent="-228600" algn="just">
              <a:buFont typeface="Arial" pitchFamily="34" charset="0"/>
              <a:buChar char="•"/>
              <a:tabLst>
                <a:tab pos="762000" algn="l"/>
                <a:tab pos="1371600" algn="l"/>
              </a:tabLst>
              <a:defRPr/>
            </a:pPr>
            <a:r>
              <a:rPr lang="en-US" sz="2400" b="1" u="sng" dirty="0">
                <a:solidFill>
                  <a:schemeClr val="accent1"/>
                </a:solidFill>
              </a:rPr>
              <a:t>Population Count:</a:t>
            </a:r>
            <a:r>
              <a:rPr lang="en-US" sz="2400" b="1" dirty="0">
                <a:solidFill>
                  <a:schemeClr val="accent1"/>
                </a:solidFill>
              </a:rPr>
              <a:t> </a:t>
            </a:r>
            <a:r>
              <a:rPr lang="en-US" sz="2400" b="1" dirty="0"/>
              <a:t>Population to be counted at usual 	place of residence (De-jure method). All persons residing in the country except diplomats and refugees living in camps will be counted in the census process. </a:t>
            </a:r>
          </a:p>
          <a:p>
            <a:pPr marL="457200" lvl="2" indent="-228600" algn="just">
              <a:tabLst>
                <a:tab pos="762000" algn="l"/>
                <a:tab pos="1371600" algn="l"/>
              </a:tabLst>
              <a:defRPr/>
            </a:pPr>
            <a:endParaRPr lang="en-US" sz="1000" b="1" dirty="0"/>
          </a:p>
          <a:p>
            <a:pPr marL="457200" lvl="2" indent="-228600" algn="just">
              <a:buFont typeface="Arial" pitchFamily="34" charset="0"/>
              <a:buChar char="•"/>
              <a:tabLst>
                <a:tab pos="762000" algn="l"/>
                <a:tab pos="1371600" algn="l"/>
              </a:tabLst>
              <a:defRPr/>
            </a:pPr>
            <a:r>
              <a:rPr lang="en-US" sz="2400" b="1" u="sng" dirty="0">
                <a:solidFill>
                  <a:schemeClr val="accent1"/>
                </a:solidFill>
              </a:rPr>
              <a:t>Field Operation:</a:t>
            </a:r>
            <a:r>
              <a:rPr lang="en-US" sz="2400" b="1" dirty="0">
                <a:solidFill>
                  <a:schemeClr val="accent1"/>
                </a:solidFill>
              </a:rPr>
              <a:t> </a:t>
            </a:r>
            <a:r>
              <a:rPr lang="en-US" sz="2400" b="1" dirty="0"/>
              <a:t>House Listing and Population &amp; Housing Census will be conducted in one go i.e. 1</a:t>
            </a:r>
            <a:r>
              <a:rPr lang="en-US" sz="2400" b="1" baseline="30000" dirty="0"/>
              <a:t>st</a:t>
            </a:r>
            <a:r>
              <a:rPr lang="en-US" sz="2400" b="1" dirty="0"/>
              <a:t> three days for house listing followed by 10 days for census operation and one day for homeless population. </a:t>
            </a:r>
          </a:p>
          <a:p>
            <a:pPr marL="457200" lvl="2" indent="-228600" algn="just">
              <a:buFont typeface="Arial" pitchFamily="34" charset="0"/>
              <a:buChar char="•"/>
              <a:tabLst>
                <a:tab pos="762000" algn="l"/>
                <a:tab pos="1371600" algn="l"/>
              </a:tabLst>
              <a:defRPr/>
            </a:pPr>
            <a:endParaRPr lang="en-US" sz="1100" b="1" dirty="0"/>
          </a:p>
          <a:p>
            <a:pPr marL="457200" lvl="2" indent="-228600" algn="just">
              <a:buFont typeface="Arial" pitchFamily="34" charset="0"/>
              <a:buChar char="•"/>
              <a:tabLst>
                <a:tab pos="762000" algn="l"/>
                <a:tab pos="1371600" algn="l"/>
              </a:tabLst>
              <a:defRPr/>
            </a:pPr>
            <a:r>
              <a:rPr lang="en-US" sz="2400" b="1" u="sng" dirty="0">
                <a:solidFill>
                  <a:schemeClr val="accent1"/>
                </a:solidFill>
              </a:rPr>
              <a:t>Census in phases</a:t>
            </a:r>
            <a:r>
              <a:rPr lang="en-US" sz="2400" dirty="0">
                <a:solidFill>
                  <a:schemeClr val="accent1"/>
                </a:solidFill>
              </a:rPr>
              <a:t>: </a:t>
            </a:r>
            <a:r>
              <a:rPr lang="en-US" sz="2400" b="1" dirty="0"/>
              <a:t>Census will be conducted in two phases.  Operation will start simultaneously  in all the provinces.</a:t>
            </a:r>
          </a:p>
        </p:txBody>
      </p:sp>
    </p:spTree>
    <p:extLst>
      <p:ext uri="{BB962C8B-B14F-4D97-AF65-F5344CB8AC3E}">
        <p14:creationId xmlns:p14="http://schemas.microsoft.com/office/powerpoint/2010/main" val="296970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eaLnBrk="1" hangingPunct="1">
              <a:defRPr/>
            </a:pPr>
            <a:endParaRPr lang="en-US" sz="1200" dirty="0">
              <a:effectLst>
                <a:outerShdw blurRad="38100" dist="38100" dir="2700000" algn="tl">
                  <a:srgbClr val="FFFFFF"/>
                </a:outerShdw>
              </a:effectLst>
              <a:latin typeface="Tahoma" pitchFamily="34" charset="0"/>
            </a:endParaRPr>
          </a:p>
        </p:txBody>
      </p:sp>
      <p:sp>
        <p:nvSpPr>
          <p:cNvPr id="5" name="Rectangle 4"/>
          <p:cNvSpPr/>
          <p:nvPr/>
        </p:nvSpPr>
        <p:spPr>
          <a:xfrm>
            <a:off x="0" y="19032"/>
            <a:ext cx="9144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0"/>
              </a:spcBef>
            </a:pPr>
            <a:r>
              <a:rPr lang="en-US" sz="2400" b="1" dirty="0">
                <a:solidFill>
                  <a:schemeClr val="bg1"/>
                </a:solidFill>
                <a:cs typeface="Arial" pitchFamily="34" charset="0"/>
              </a:rPr>
              <a:t>METHODOLOGY FOR FIELD OPERATION  </a:t>
            </a:r>
            <a:endParaRPr lang="en-GB" sz="2400" b="1" dirty="0">
              <a:solidFill>
                <a:schemeClr val="bg1"/>
              </a:solidFill>
              <a:cs typeface="Arial"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7996"/>
          <a:stretch/>
        </p:blipFill>
        <p:spPr>
          <a:xfrm>
            <a:off x="8619935" y="167348"/>
            <a:ext cx="524065" cy="670852"/>
          </a:xfrm>
          <a:prstGeom prst="rect">
            <a:avLst/>
          </a:prstGeom>
        </p:spPr>
      </p:pic>
      <p:sp>
        <p:nvSpPr>
          <p:cNvPr id="7" name="Rectangle 4"/>
          <p:cNvSpPr txBox="1">
            <a:spLocks noChangeArrowheads="1"/>
          </p:cNvSpPr>
          <p:nvPr/>
        </p:nvSpPr>
        <p:spPr>
          <a:xfrm>
            <a:off x="228600" y="990600"/>
            <a:ext cx="8610600" cy="5534744"/>
          </a:xfrm>
          <a:prstGeom prst="rect">
            <a:avLst/>
          </a:prstGeom>
        </p:spPr>
        <p:txBody>
          <a:bodyPr vert="horz" lIns="91440" tIns="45720" rIns="91440" bIns="45720" rtlCol="0">
            <a:normAutofit lnSpcReduction="10000"/>
          </a:bodyPr>
          <a:lstStyle/>
          <a:p>
            <a:pPr marL="457200" indent="-457200" algn="just">
              <a:buFont typeface="Arial" panose="020B0604020202020204" pitchFamily="34" charset="0"/>
              <a:buChar char="•"/>
            </a:pPr>
            <a:r>
              <a:rPr lang="en-US" sz="2600" b="1" dirty="0"/>
              <a:t>Each Block was completed in Fourteen Days.</a:t>
            </a:r>
          </a:p>
          <a:p>
            <a:pPr algn="just"/>
            <a:endParaRPr lang="en-US" sz="2600" b="1" dirty="0"/>
          </a:p>
          <a:p>
            <a:pPr marL="457200" indent="-457200" algn="just">
              <a:buFont typeface="Arial" panose="020B0604020202020204" pitchFamily="34" charset="0"/>
              <a:buChar char="•"/>
            </a:pPr>
            <a:r>
              <a:rPr lang="en-US" sz="2600" b="1" dirty="0"/>
              <a:t>First 3 days for House numbering</a:t>
            </a:r>
          </a:p>
          <a:p>
            <a:pPr marL="457200" indent="-457200" algn="just">
              <a:buFont typeface="Arial" panose="020B0604020202020204" pitchFamily="34" charset="0"/>
              <a:buChar char="•"/>
            </a:pPr>
            <a:endParaRPr lang="en-US" sz="2600" b="1" dirty="0"/>
          </a:p>
          <a:p>
            <a:pPr marL="457200" indent="-457200" algn="just">
              <a:buFont typeface="Arial" panose="020B0604020202020204" pitchFamily="34" charset="0"/>
              <a:buChar char="•"/>
            </a:pPr>
            <a:r>
              <a:rPr lang="en-US" sz="2600" b="1" dirty="0"/>
              <a:t>Followed by 10 days for filling up of Form-2 and </a:t>
            </a:r>
          </a:p>
          <a:p>
            <a:pPr marL="457200" indent="-457200" algn="just">
              <a:buFont typeface="Arial" panose="020B0604020202020204" pitchFamily="34" charset="0"/>
              <a:buChar char="•"/>
            </a:pPr>
            <a:endParaRPr lang="en-US" sz="2600" b="1" dirty="0"/>
          </a:p>
          <a:p>
            <a:pPr marL="457200" indent="-457200" algn="just">
              <a:buFont typeface="Arial" panose="020B0604020202020204" pitchFamily="34" charset="0"/>
              <a:buChar char="•"/>
            </a:pPr>
            <a:r>
              <a:rPr lang="en-US" sz="2600" b="1" dirty="0"/>
              <a:t>The last day i.e. 14</a:t>
            </a:r>
            <a:r>
              <a:rPr lang="en-US" sz="2600" b="1" baseline="30000" dirty="0"/>
              <a:t>th</a:t>
            </a:r>
            <a:r>
              <a:rPr lang="en-US" sz="2600" b="1" dirty="0"/>
              <a:t> day for enumeration of  homeless population.</a:t>
            </a:r>
          </a:p>
          <a:p>
            <a:pPr marL="457200" indent="-457200" algn="just">
              <a:buFont typeface="Arial" panose="020B0604020202020204" pitchFamily="34" charset="0"/>
              <a:buChar char="•"/>
            </a:pPr>
            <a:endParaRPr lang="en-US" sz="2600" b="1" dirty="0"/>
          </a:p>
          <a:p>
            <a:pPr marL="457200" indent="-457200" algn="just">
              <a:buFont typeface="Arial" panose="020B0604020202020204" pitchFamily="34" charset="0"/>
              <a:buChar char="•"/>
            </a:pPr>
            <a:r>
              <a:rPr lang="en-US" sz="2600" b="1" dirty="0"/>
              <a:t>Two blocks were assigned to one Enumerator.</a:t>
            </a:r>
          </a:p>
          <a:p>
            <a:pPr marL="457200" indent="-457200" algn="just">
              <a:buFont typeface="Arial" panose="020B0604020202020204" pitchFamily="34" charset="0"/>
              <a:buChar char="•"/>
            </a:pPr>
            <a:endParaRPr lang="en-US" sz="2600" b="1" dirty="0"/>
          </a:p>
          <a:p>
            <a:pPr marL="457200" indent="-457200" algn="just">
              <a:buFont typeface="Arial" panose="020B0604020202020204" pitchFamily="34" charset="0"/>
              <a:buChar char="•"/>
            </a:pPr>
            <a:r>
              <a:rPr lang="en-US" sz="2600" b="1" dirty="0"/>
              <a:t>Each phase was completed over a period of 30 days. </a:t>
            </a:r>
          </a:p>
          <a:p>
            <a:pPr marL="342900" indent="-342900" algn="just"/>
            <a:endParaRPr lang="en-US" sz="2600" b="1" dirty="0"/>
          </a:p>
          <a:p>
            <a:pPr marL="342900" indent="-342900" algn="just">
              <a:buFont typeface="Arial" pitchFamily="34" charset="0"/>
              <a:buChar char="•"/>
            </a:pPr>
            <a:r>
              <a:rPr lang="en-US" sz="2600" b="1" dirty="0"/>
              <a:t>Second phase was started with a gap of 10 days.</a:t>
            </a:r>
          </a:p>
          <a:p>
            <a:pPr marL="342900" indent="-342900" algn="just">
              <a:buFont typeface="Arial" pitchFamily="34" charset="0"/>
              <a:buChar char="•"/>
            </a:pPr>
            <a:endParaRPr lang="en-US" sz="2600" b="1" dirty="0"/>
          </a:p>
          <a:p>
            <a:pPr algn="just"/>
            <a:endParaRPr lang="en-US" sz="2600" b="1" dirty="0"/>
          </a:p>
          <a:p>
            <a:pPr marL="342900" indent="-342900" algn="just">
              <a:buFont typeface="Arial" pitchFamily="34" charset="0"/>
              <a:buChar char="•"/>
            </a:pPr>
            <a:endParaRPr lang="en-US" sz="2600" b="1" dirty="0"/>
          </a:p>
          <a:p>
            <a:pPr marL="342900" indent="-342900" algn="just">
              <a:buFont typeface="Arial" pitchFamily="34" charset="0"/>
              <a:buChar char="•"/>
            </a:pPr>
            <a:endParaRPr lang="en-US" sz="2600" b="1" dirty="0"/>
          </a:p>
          <a:p>
            <a:pPr marL="342900" indent="-342900" algn="just">
              <a:buFont typeface="Arial" pitchFamily="34" charset="0"/>
              <a:buChar char="•"/>
            </a:pPr>
            <a:endParaRPr lang="en-US" sz="2600" b="1" dirty="0"/>
          </a:p>
          <a:p>
            <a:pPr marL="342900" indent="-342900" algn="just">
              <a:buFont typeface="Arial" pitchFamily="34" charset="0"/>
              <a:buChar char="•"/>
            </a:pPr>
            <a:endParaRPr lang="en-US" sz="2600" b="1" dirty="0"/>
          </a:p>
          <a:p>
            <a:pPr marL="342900" indent="-342900" algn="just">
              <a:buFont typeface="Arial" pitchFamily="34" charset="0"/>
              <a:buChar char="•"/>
            </a:pPr>
            <a:endParaRPr lang="en-US" sz="2600" b="1" dirty="0"/>
          </a:p>
          <a:p>
            <a:pPr algn="just"/>
            <a:endParaRPr lang="en-US" sz="2400" b="1" dirty="0"/>
          </a:p>
          <a:p>
            <a:pPr marL="342900" indent="-342900" algn="just">
              <a:buFont typeface="Arial" pitchFamily="34" charset="0"/>
              <a:buChar char="•"/>
            </a:pPr>
            <a:endParaRPr lang="en-US" sz="2400" b="1" dirty="0"/>
          </a:p>
          <a:p>
            <a:pPr marL="342900" indent="-342900" algn="just">
              <a:buFont typeface="Arial" pitchFamily="34" charset="0"/>
              <a:buChar char="•"/>
            </a:pPr>
            <a:endParaRPr lang="en-US" sz="2400" b="1" dirty="0"/>
          </a:p>
          <a:p>
            <a:pPr marL="342900" indent="-342900" algn="just">
              <a:buFont typeface="Arial" pitchFamily="34" charset="0"/>
              <a:buChar char="•"/>
            </a:pPr>
            <a:endParaRPr lang="en-US" sz="2400" b="1" dirty="0"/>
          </a:p>
          <a:p>
            <a:pPr marL="228600" marR="0" lvl="2" algn="just" defTabSz="914400" rtl="0" eaLnBrk="1" fontAlgn="auto" latinLnBrk="0" hangingPunct="1">
              <a:lnSpc>
                <a:spcPct val="150000"/>
              </a:lnSpc>
              <a:spcBef>
                <a:spcPct val="20000"/>
              </a:spcBef>
              <a:spcAft>
                <a:spcPts val="0"/>
              </a:spcAft>
              <a:buClr>
                <a:schemeClr val="accent2"/>
              </a:buClr>
              <a:buSzTx/>
              <a:tabLst/>
              <a:defRPr/>
            </a:pPr>
            <a:endParaRPr kumimoji="0" lang="en-US" sz="2400" b="1" i="0" u="none" strike="noStrike" kern="1200" cap="none" spc="0" normalizeH="0" baseline="0" noProof="0" dirty="0">
              <a:ln>
                <a:noFill/>
              </a:ln>
              <a:solidFill>
                <a:schemeClr val="accent2"/>
              </a:solidFill>
              <a:effectLst>
                <a:outerShdw blurRad="38100" dist="38100" dir="2700000" algn="tl">
                  <a:srgbClr val="000000"/>
                </a:outerShdw>
              </a:effectLst>
              <a:uLnTx/>
              <a:uFillTx/>
              <a:ea typeface="+mn-ea"/>
              <a:cs typeface="+mn-cs"/>
            </a:endParaRPr>
          </a:p>
          <a:p>
            <a:pPr marL="749300" marR="0" lvl="2" indent="-520700" algn="r" defTabSz="914400" rtl="0" eaLnBrk="1" fontAlgn="auto" latinLnBrk="0" hangingPunct="1">
              <a:lnSpc>
                <a:spcPct val="150000"/>
              </a:lnSpc>
              <a:spcBef>
                <a:spcPct val="20000"/>
              </a:spcBef>
              <a:spcAft>
                <a:spcPts val="0"/>
              </a:spcAft>
              <a:buClr>
                <a:schemeClr val="accent2"/>
              </a:buClr>
              <a:buSzTx/>
              <a:buFont typeface="Wingdings" pitchFamily="2" charset="2"/>
              <a:buNone/>
              <a:tabLst/>
              <a:defRPr/>
            </a:pPr>
            <a:endParaRPr kumimoji="0" lang="en-US" sz="2400" b="1"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2270390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6983</TotalTime>
  <Words>1846</Words>
  <Application>Microsoft Office PowerPoint</Application>
  <PresentationFormat>On-screen Show (4:3)</PresentationFormat>
  <Paragraphs>425</Paragraphs>
  <Slides>37</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Tahoma</vt:lpstr>
      <vt:lpstr>Times New Roman</vt:lpstr>
      <vt:lpstr>Wingdings</vt:lpstr>
      <vt:lpstr>Office Theme</vt:lpstr>
      <vt:lpstr>Acrobat Document</vt:lpstr>
      <vt:lpstr>PowerPoint Presentation</vt:lpstr>
      <vt:lpstr> QUALITY ASSURANCE IN POPULATION AND HOUSING CENSUS </vt:lpstr>
      <vt:lpstr>SEQUENCE OF PRESENTATION </vt:lpstr>
      <vt:lpstr>Population Censuses  in Pakistan</vt:lpstr>
      <vt:lpstr>PowerPoint Presentation</vt:lpstr>
      <vt:lpstr>ADMINISTRATIVE ARRANGEMENTS</vt:lpstr>
      <vt:lpstr>PowerPoint Presentation</vt:lpstr>
      <vt:lpstr>PowerPoint Presentation</vt:lpstr>
      <vt:lpstr>PowerPoint Presentation</vt:lpstr>
      <vt:lpstr>PowerPoint Presentation</vt:lpstr>
      <vt:lpstr>PowerPoint Presentation</vt:lpstr>
      <vt:lpstr>PowerPoint Presentation</vt:lpstr>
      <vt:lpstr>Methodology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ASSURANCE IN DATA PROCESSING</vt:lpstr>
      <vt:lpstr>PREPARATION OF PROVISIONAL RESULTS</vt:lpstr>
      <vt:lpstr>MANUAL EDITING</vt:lpstr>
      <vt:lpstr>SCANNING OF ICR FORMS</vt:lpstr>
      <vt:lpstr>SCANNING OF ICR FORMS</vt:lpstr>
      <vt:lpstr>DATA PROCESSING/TABULATION</vt:lpstr>
      <vt:lpstr>DATA PROCESSING/TABULATION</vt:lpstr>
      <vt:lpstr>TABLE VERFICATION</vt:lpstr>
      <vt:lpstr>TABLE VERFICATION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dc:creator>
  <cp:lastModifiedBy>Andrea De Luka</cp:lastModifiedBy>
  <cp:revision>1205</cp:revision>
  <cp:lastPrinted>2018-05-05T10:59:07Z</cp:lastPrinted>
  <dcterms:created xsi:type="dcterms:W3CDTF">2006-08-16T00:00:00Z</dcterms:created>
  <dcterms:modified xsi:type="dcterms:W3CDTF">2018-05-22T14:35:20Z</dcterms:modified>
</cp:coreProperties>
</file>