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05" autoAdjust="0"/>
    <p:restoredTop sz="94660"/>
  </p:normalViewPr>
  <p:slideViewPr>
    <p:cSldViewPr snapToGrid="0">
      <p:cViewPr varScale="1">
        <p:scale>
          <a:sx n="80" d="100"/>
          <a:sy n="80" d="100"/>
        </p:scale>
        <p:origin x="108" y="7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22/05/2018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22/05/2018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22/05/2018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22/05/2018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22/05/2018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22/05/2018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22/05/2018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22/05/2018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22/05/2018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223493"/>
            <a:ext cx="8087694" cy="2827343"/>
          </a:xfrm>
        </p:spPr>
        <p:txBody>
          <a:bodyPr/>
          <a:lstStyle/>
          <a:p>
            <a:r>
              <a:rPr lang="en-US" dirty="0"/>
              <a:t>Quality Assurance in Maldives Population and Housing Census 2014</a:t>
            </a:r>
          </a:p>
        </p:txBody>
      </p:sp>
      <p:sp>
        <p:nvSpPr>
          <p:cNvPr id="3" name="Subtitle 2"/>
          <p:cNvSpPr>
            <a:spLocks noGrp="1"/>
          </p:cNvSpPr>
          <p:nvPr>
            <p:ph type="subTitle" idx="1"/>
          </p:nvPr>
        </p:nvSpPr>
        <p:spPr>
          <a:xfrm>
            <a:off x="1507067" y="4836444"/>
            <a:ext cx="7766936" cy="1096899"/>
          </a:xfrm>
        </p:spPr>
        <p:txBody>
          <a:bodyPr>
            <a:normAutofit/>
          </a:bodyPr>
          <a:lstStyle/>
          <a:p>
            <a:r>
              <a:rPr lang="en-US" sz="2800" dirty="0"/>
              <a:t>National Bureau of Statistics, Maldives</a:t>
            </a:r>
          </a:p>
        </p:txBody>
      </p:sp>
    </p:spTree>
    <p:extLst>
      <p:ext uri="{BB962C8B-B14F-4D97-AF65-F5344CB8AC3E}">
        <p14:creationId xmlns:p14="http://schemas.microsoft.com/office/powerpoint/2010/main" val="1642509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030" y="248992"/>
            <a:ext cx="8596668" cy="1320800"/>
          </a:xfrm>
        </p:spPr>
        <p:txBody>
          <a:bodyPr/>
          <a:lstStyle/>
          <a:p>
            <a:r>
              <a:rPr lang="en-US" dirty="0"/>
              <a:t>Data processing</a:t>
            </a:r>
          </a:p>
        </p:txBody>
      </p:sp>
      <p:sp>
        <p:nvSpPr>
          <p:cNvPr id="3" name="Content Placeholder 2"/>
          <p:cNvSpPr>
            <a:spLocks noGrp="1"/>
          </p:cNvSpPr>
          <p:nvPr>
            <p:ph idx="1"/>
          </p:nvPr>
        </p:nvSpPr>
        <p:spPr>
          <a:xfrm>
            <a:off x="677333" y="837127"/>
            <a:ext cx="10308345" cy="5623059"/>
          </a:xfrm>
        </p:spPr>
        <p:txBody>
          <a:bodyPr>
            <a:normAutofit/>
          </a:bodyPr>
          <a:lstStyle/>
          <a:p>
            <a:endParaRPr lang="en-US" sz="2400" dirty="0"/>
          </a:p>
          <a:p>
            <a:r>
              <a:rPr lang="en-US" sz="2400" dirty="0"/>
              <a:t>Data processing was outsourced to an international firm</a:t>
            </a:r>
          </a:p>
          <a:p>
            <a:r>
              <a:rPr lang="en-US" sz="2400" dirty="0"/>
              <a:t>Used ICR and OMR technology – </a:t>
            </a:r>
            <a:r>
              <a:rPr lang="en-US" sz="2400" dirty="0" err="1"/>
              <a:t>eflow</a:t>
            </a:r>
            <a:r>
              <a:rPr lang="en-US" sz="2400" dirty="0"/>
              <a:t> system</a:t>
            </a:r>
          </a:p>
          <a:p>
            <a:r>
              <a:rPr lang="en-US" sz="2400" dirty="0"/>
              <a:t>Data consistency checks was developed prior to the data processing and the </a:t>
            </a:r>
            <a:r>
              <a:rPr lang="en-US" sz="2400" dirty="0" err="1"/>
              <a:t>programme</a:t>
            </a:r>
            <a:r>
              <a:rPr lang="en-US" sz="2400" dirty="0"/>
              <a:t> was inbuilt with these consistency checks.</a:t>
            </a:r>
          </a:p>
          <a:p>
            <a:r>
              <a:rPr lang="en-US" sz="2400" dirty="0"/>
              <a:t>During scanning the data processing team ensured:</a:t>
            </a:r>
          </a:p>
          <a:p>
            <a:pPr>
              <a:buFontTx/>
              <a:buChar char="-"/>
            </a:pPr>
            <a:r>
              <a:rPr lang="en-US" sz="2400" dirty="0"/>
              <a:t>Household forms are there for each household listed in the household listing.</a:t>
            </a:r>
          </a:p>
          <a:p>
            <a:pPr>
              <a:buFontTx/>
              <a:buChar char="-"/>
            </a:pPr>
            <a:r>
              <a:rPr lang="en-US" sz="2400" dirty="0"/>
              <a:t>All the forms per block was scans and household number was unique</a:t>
            </a:r>
          </a:p>
          <a:p>
            <a:pPr>
              <a:buFontTx/>
              <a:buChar char="-"/>
            </a:pPr>
            <a:r>
              <a:rPr lang="en-US" sz="2400" dirty="0"/>
              <a:t>Coding of island, country, ISIC and ISCO was done after scanning process.</a:t>
            </a:r>
          </a:p>
          <a:p>
            <a:endParaRPr lang="en-US" sz="2400" dirty="0"/>
          </a:p>
          <a:p>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endParaRPr lang="en-US" sz="2400" dirty="0"/>
          </a:p>
          <a:p>
            <a:pPr>
              <a:buFontTx/>
              <a:buChar char="-"/>
            </a:pPr>
            <a:endParaRPr lang="en-US" sz="2400" dirty="0"/>
          </a:p>
          <a:p>
            <a:pPr>
              <a:buFontTx/>
              <a:buChar char="-"/>
            </a:pPr>
            <a:endParaRPr lang="en-US" sz="2400" dirty="0"/>
          </a:p>
          <a:p>
            <a:endParaRPr lang="en-US" sz="2400" dirty="0"/>
          </a:p>
        </p:txBody>
      </p:sp>
    </p:spTree>
    <p:extLst>
      <p:ext uri="{BB962C8B-B14F-4D97-AF65-F5344CB8AC3E}">
        <p14:creationId xmlns:p14="http://schemas.microsoft.com/office/powerpoint/2010/main" val="827121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030" y="248992"/>
            <a:ext cx="8596668" cy="1320800"/>
          </a:xfrm>
        </p:spPr>
        <p:txBody>
          <a:bodyPr/>
          <a:lstStyle/>
          <a:p>
            <a:r>
              <a:rPr lang="en-US" dirty="0"/>
              <a:t>Data processing</a:t>
            </a:r>
          </a:p>
        </p:txBody>
      </p:sp>
      <p:sp>
        <p:nvSpPr>
          <p:cNvPr id="3" name="Content Placeholder 2"/>
          <p:cNvSpPr>
            <a:spLocks noGrp="1"/>
          </p:cNvSpPr>
          <p:nvPr>
            <p:ph idx="1"/>
          </p:nvPr>
        </p:nvSpPr>
        <p:spPr>
          <a:xfrm>
            <a:off x="677333" y="837127"/>
            <a:ext cx="10308345" cy="5623059"/>
          </a:xfrm>
        </p:spPr>
        <p:txBody>
          <a:bodyPr>
            <a:normAutofit/>
          </a:bodyPr>
          <a:lstStyle/>
          <a:p>
            <a:endParaRPr lang="en-US" sz="2400" dirty="0"/>
          </a:p>
          <a:p>
            <a:r>
              <a:rPr lang="en-US" sz="2400" dirty="0"/>
              <a:t>Once the data entry has been completed :</a:t>
            </a:r>
          </a:p>
          <a:p>
            <a:pPr>
              <a:buFontTx/>
              <a:buChar char="-"/>
            </a:pPr>
            <a:r>
              <a:rPr lang="en-US" sz="2400" dirty="0"/>
              <a:t>Person missing age, sex was referred to scanned images</a:t>
            </a:r>
          </a:p>
          <a:p>
            <a:pPr>
              <a:buFontTx/>
              <a:buChar char="-"/>
            </a:pPr>
            <a:r>
              <a:rPr lang="en-US" sz="2400" dirty="0"/>
              <a:t>Data consistency checks carried out (</a:t>
            </a:r>
            <a:r>
              <a:rPr lang="en-US" sz="2400" dirty="0" err="1"/>
              <a:t>eg</a:t>
            </a:r>
            <a:r>
              <a:rPr lang="en-US" sz="2400" dirty="0"/>
              <a:t>: fertility info being filled for males)</a:t>
            </a:r>
          </a:p>
          <a:p>
            <a:pPr>
              <a:buFontTx/>
              <a:buChar char="-"/>
            </a:pPr>
            <a:endParaRPr lang="en-US" sz="2400" dirty="0"/>
          </a:p>
          <a:p>
            <a:pPr>
              <a:buFontTx/>
              <a:buChar char="-"/>
            </a:pPr>
            <a:endParaRPr lang="en-US" sz="2400" dirty="0"/>
          </a:p>
          <a:p>
            <a:endParaRPr lang="en-US" sz="2400" dirty="0"/>
          </a:p>
          <a:p>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endParaRPr lang="en-US" sz="2400" dirty="0"/>
          </a:p>
          <a:p>
            <a:pPr>
              <a:buFontTx/>
              <a:buChar char="-"/>
            </a:pPr>
            <a:endParaRPr lang="en-US" sz="2400" dirty="0"/>
          </a:p>
          <a:p>
            <a:pPr>
              <a:buFontTx/>
              <a:buChar char="-"/>
            </a:pPr>
            <a:endParaRPr lang="en-US" sz="2400" dirty="0"/>
          </a:p>
          <a:p>
            <a:endParaRPr lang="en-US" sz="2400" dirty="0"/>
          </a:p>
        </p:txBody>
      </p:sp>
    </p:spTree>
    <p:extLst>
      <p:ext uri="{BB962C8B-B14F-4D97-AF65-F5344CB8AC3E}">
        <p14:creationId xmlns:p14="http://schemas.microsoft.com/office/powerpoint/2010/main" val="1477872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030" y="248992"/>
            <a:ext cx="8596668" cy="1320800"/>
          </a:xfrm>
        </p:spPr>
        <p:txBody>
          <a:bodyPr/>
          <a:lstStyle/>
          <a:p>
            <a:r>
              <a:rPr lang="en-US" dirty="0"/>
              <a:t>Dissemination </a:t>
            </a:r>
          </a:p>
        </p:txBody>
      </p:sp>
      <p:sp>
        <p:nvSpPr>
          <p:cNvPr id="3" name="Content Placeholder 2"/>
          <p:cNvSpPr>
            <a:spLocks noGrp="1"/>
          </p:cNvSpPr>
          <p:nvPr>
            <p:ph idx="1"/>
          </p:nvPr>
        </p:nvSpPr>
        <p:spPr>
          <a:xfrm>
            <a:off x="677333" y="837128"/>
            <a:ext cx="11081078" cy="5756856"/>
          </a:xfrm>
        </p:spPr>
        <p:txBody>
          <a:bodyPr>
            <a:noAutofit/>
          </a:bodyPr>
          <a:lstStyle/>
          <a:p>
            <a:endParaRPr lang="en-US" sz="2400" dirty="0"/>
          </a:p>
          <a:p>
            <a:r>
              <a:rPr lang="en-US" sz="2400" dirty="0"/>
              <a:t>Census Basic report released separately for population, migration, education, employment, fertility and household.</a:t>
            </a:r>
          </a:p>
          <a:p>
            <a:r>
              <a:rPr lang="en-US" sz="2400" dirty="0"/>
              <a:t>Each release had:</a:t>
            </a:r>
          </a:p>
          <a:p>
            <a:pPr>
              <a:buFontTx/>
              <a:buChar char="-"/>
            </a:pPr>
            <a:r>
              <a:rPr lang="en-US" sz="2400" dirty="0">
                <a:solidFill>
                  <a:schemeClr val="accent4">
                    <a:lumMod val="75000"/>
                  </a:schemeClr>
                </a:solidFill>
              </a:rPr>
              <a:t>Brief summary report 	- </a:t>
            </a:r>
            <a:r>
              <a:rPr lang="en-US" sz="2400" dirty="0" err="1">
                <a:solidFill>
                  <a:schemeClr val="accent4">
                    <a:lumMod val="75000"/>
                  </a:schemeClr>
                </a:solidFill>
              </a:rPr>
              <a:t>Infographic</a:t>
            </a:r>
            <a:endParaRPr lang="en-US" sz="2400" dirty="0">
              <a:solidFill>
                <a:schemeClr val="accent4">
                  <a:lumMod val="75000"/>
                </a:schemeClr>
              </a:solidFill>
            </a:endParaRPr>
          </a:p>
          <a:p>
            <a:pPr>
              <a:buFontTx/>
              <a:buChar char="-"/>
            </a:pPr>
            <a:r>
              <a:rPr lang="en-US" sz="2400" dirty="0">
                <a:solidFill>
                  <a:schemeClr val="accent4">
                    <a:lumMod val="75000"/>
                  </a:schemeClr>
                </a:solidFill>
              </a:rPr>
              <a:t>Dhivehi write-up			- Video</a:t>
            </a:r>
          </a:p>
          <a:p>
            <a:pPr>
              <a:buFontTx/>
              <a:buChar char="-"/>
            </a:pPr>
            <a:r>
              <a:rPr lang="en-US" sz="2400" dirty="0">
                <a:solidFill>
                  <a:schemeClr val="accent4">
                    <a:lumMod val="75000"/>
                  </a:schemeClr>
                </a:solidFill>
              </a:rPr>
              <a:t>Tables</a:t>
            </a:r>
          </a:p>
          <a:p>
            <a:r>
              <a:rPr lang="en-US" sz="2400" dirty="0"/>
              <a:t>Having separate releases:</a:t>
            </a:r>
          </a:p>
          <a:p>
            <a:pPr>
              <a:buFontTx/>
              <a:buChar char="-"/>
            </a:pPr>
            <a:r>
              <a:rPr lang="en-US" sz="2400" dirty="0"/>
              <a:t>gave NBS the time to check the quality of the data through administrative data sources.</a:t>
            </a:r>
          </a:p>
          <a:p>
            <a:pPr>
              <a:buFontTx/>
              <a:buChar char="-"/>
            </a:pPr>
            <a:r>
              <a:rPr lang="en-US" sz="2400" dirty="0"/>
              <a:t>Compare the results with previous census. </a:t>
            </a:r>
          </a:p>
          <a:p>
            <a:pPr>
              <a:buFontTx/>
              <a:buChar char="-"/>
            </a:pPr>
            <a:r>
              <a:rPr lang="en-US" sz="2400" dirty="0"/>
              <a:t>The results being disseminated without waiting for the whole report</a:t>
            </a:r>
          </a:p>
          <a:p>
            <a:pPr marL="0" indent="0">
              <a:buNone/>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endParaRPr lang="en-US" sz="2400" dirty="0"/>
          </a:p>
          <a:p>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endParaRPr lang="en-US" sz="2400" dirty="0"/>
          </a:p>
          <a:p>
            <a:pPr>
              <a:buFontTx/>
              <a:buChar char="-"/>
            </a:pPr>
            <a:endParaRPr lang="en-US" sz="2400" dirty="0"/>
          </a:p>
          <a:p>
            <a:pPr>
              <a:buFontTx/>
              <a:buChar char="-"/>
            </a:pPr>
            <a:endParaRPr lang="en-US" sz="2400" dirty="0"/>
          </a:p>
          <a:p>
            <a:endParaRPr lang="en-US" sz="2400" dirty="0"/>
          </a:p>
        </p:txBody>
      </p:sp>
    </p:spTree>
    <p:extLst>
      <p:ext uri="{BB962C8B-B14F-4D97-AF65-F5344CB8AC3E}">
        <p14:creationId xmlns:p14="http://schemas.microsoft.com/office/powerpoint/2010/main" val="1466388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666" y="248992"/>
            <a:ext cx="8596668" cy="1320800"/>
          </a:xfrm>
        </p:spPr>
        <p:txBody>
          <a:bodyPr/>
          <a:lstStyle/>
          <a:p>
            <a:r>
              <a:rPr lang="en-US" dirty="0"/>
              <a:t>Dissemination – census dataset</a:t>
            </a:r>
          </a:p>
        </p:txBody>
      </p:sp>
      <p:sp>
        <p:nvSpPr>
          <p:cNvPr id="3" name="Content Placeholder 2"/>
          <p:cNvSpPr>
            <a:spLocks noGrp="1"/>
          </p:cNvSpPr>
          <p:nvPr>
            <p:ph idx="1"/>
          </p:nvPr>
        </p:nvSpPr>
        <p:spPr>
          <a:xfrm>
            <a:off x="715970" y="837128"/>
            <a:ext cx="8711366" cy="4893971"/>
          </a:xfrm>
        </p:spPr>
        <p:txBody>
          <a:bodyPr>
            <a:noAutofit/>
          </a:bodyPr>
          <a:lstStyle/>
          <a:p>
            <a:endParaRPr lang="en-US" sz="2400" dirty="0"/>
          </a:p>
          <a:p>
            <a:r>
              <a:rPr lang="en-US" sz="2400" dirty="0"/>
              <a:t>Anonymized dataset prepared and shared with public</a:t>
            </a:r>
          </a:p>
          <a:p>
            <a:r>
              <a:rPr lang="en-US" sz="2400" dirty="0"/>
              <a:t>census dataset available for public through request on NBS website.</a:t>
            </a:r>
          </a:p>
          <a:p>
            <a:pPr>
              <a:buFontTx/>
              <a:buChar char="-"/>
            </a:pPr>
            <a:r>
              <a:rPr lang="en-US" sz="2400" dirty="0"/>
              <a:t>Dataset (excel, STATA, SPSS, Access)</a:t>
            </a:r>
          </a:p>
          <a:p>
            <a:pPr>
              <a:buFontTx/>
              <a:buChar char="-"/>
            </a:pPr>
            <a:r>
              <a:rPr lang="en-US" sz="2400" dirty="0"/>
              <a:t>Census questionnaire</a:t>
            </a:r>
          </a:p>
          <a:p>
            <a:pPr>
              <a:buFontTx/>
              <a:buChar char="-"/>
            </a:pPr>
            <a:r>
              <a:rPr lang="en-US" sz="2400" dirty="0"/>
              <a:t>Data dictionary</a:t>
            </a:r>
          </a:p>
          <a:p>
            <a:pPr marL="0" indent="0">
              <a:buNone/>
            </a:pPr>
            <a:endParaRPr lang="en-US" sz="2400" dirty="0"/>
          </a:p>
          <a:p>
            <a:pPr marL="0" indent="0">
              <a:buNone/>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endParaRPr lang="en-US" sz="2400" dirty="0"/>
          </a:p>
          <a:p>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endParaRPr lang="en-US" sz="2400" dirty="0"/>
          </a:p>
          <a:p>
            <a:pPr>
              <a:buFontTx/>
              <a:buChar char="-"/>
            </a:pPr>
            <a:endParaRPr lang="en-US" sz="2400" dirty="0"/>
          </a:p>
          <a:p>
            <a:pPr>
              <a:buFontTx/>
              <a:buChar char="-"/>
            </a:pPr>
            <a:endParaRPr lang="en-US" sz="2400" dirty="0"/>
          </a:p>
          <a:p>
            <a:endParaRPr lang="en-US" sz="2400" dirty="0"/>
          </a:p>
        </p:txBody>
      </p:sp>
    </p:spTree>
    <p:extLst>
      <p:ext uri="{BB962C8B-B14F-4D97-AF65-F5344CB8AC3E}">
        <p14:creationId xmlns:p14="http://schemas.microsoft.com/office/powerpoint/2010/main" val="4233032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Quality Assurance used in :</a:t>
            </a:r>
          </a:p>
        </p:txBody>
      </p:sp>
      <p:sp>
        <p:nvSpPr>
          <p:cNvPr id="3" name="Content Placeholder 2"/>
          <p:cNvSpPr>
            <a:spLocks noGrp="1"/>
          </p:cNvSpPr>
          <p:nvPr>
            <p:ph idx="1"/>
          </p:nvPr>
        </p:nvSpPr>
        <p:spPr/>
        <p:txBody>
          <a:bodyPr>
            <a:normAutofit/>
          </a:bodyPr>
          <a:lstStyle/>
          <a:p>
            <a:r>
              <a:rPr lang="en-US" sz="2400" dirty="0"/>
              <a:t>Cartography</a:t>
            </a:r>
          </a:p>
          <a:p>
            <a:r>
              <a:rPr lang="en-US" sz="2400" dirty="0"/>
              <a:t>Questionnaire designing</a:t>
            </a:r>
          </a:p>
          <a:p>
            <a:r>
              <a:rPr lang="en-US" sz="2400" dirty="0"/>
              <a:t>Enumeration</a:t>
            </a:r>
          </a:p>
          <a:p>
            <a:r>
              <a:rPr lang="en-US" sz="2400" dirty="0"/>
              <a:t>Data processing</a:t>
            </a:r>
          </a:p>
          <a:p>
            <a:r>
              <a:rPr lang="en-US" sz="2400" dirty="0"/>
              <a:t>Dissemination</a:t>
            </a:r>
          </a:p>
        </p:txBody>
      </p:sp>
    </p:spTree>
    <p:extLst>
      <p:ext uri="{BB962C8B-B14F-4D97-AF65-F5344CB8AC3E}">
        <p14:creationId xmlns:p14="http://schemas.microsoft.com/office/powerpoint/2010/main" val="3329837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030" y="248992"/>
            <a:ext cx="8596668" cy="1320800"/>
          </a:xfrm>
        </p:spPr>
        <p:txBody>
          <a:bodyPr/>
          <a:lstStyle/>
          <a:p>
            <a:r>
              <a:rPr lang="en-US" dirty="0"/>
              <a:t>Cartography : Census block maps</a:t>
            </a:r>
          </a:p>
        </p:txBody>
      </p:sp>
      <p:sp>
        <p:nvSpPr>
          <p:cNvPr id="3" name="Content Placeholder 2"/>
          <p:cNvSpPr>
            <a:spLocks noGrp="1"/>
          </p:cNvSpPr>
          <p:nvPr>
            <p:ph idx="1"/>
          </p:nvPr>
        </p:nvSpPr>
        <p:spPr>
          <a:xfrm>
            <a:off x="677334" y="1043189"/>
            <a:ext cx="9587128" cy="5550794"/>
          </a:xfrm>
        </p:spPr>
        <p:txBody>
          <a:bodyPr>
            <a:normAutofit/>
          </a:bodyPr>
          <a:lstStyle/>
          <a:p>
            <a:r>
              <a:rPr lang="en-US" sz="2400" b="1" u="sng" dirty="0">
                <a:solidFill>
                  <a:srgbClr val="00B050"/>
                </a:solidFill>
              </a:rPr>
              <a:t>Block maps used in the islands:</a:t>
            </a:r>
          </a:p>
          <a:p>
            <a:r>
              <a:rPr lang="en-US" sz="2400" dirty="0"/>
              <a:t>Census block maps was updated and divided into Enumeration blocks with the assistance of the Island Councils at the early stage.</a:t>
            </a:r>
          </a:p>
          <a:p>
            <a:r>
              <a:rPr lang="en-US" sz="2400" dirty="0"/>
              <a:t>This was later verified through Trainers who travelled to different islands to conduct Census training.</a:t>
            </a:r>
          </a:p>
          <a:p>
            <a:r>
              <a:rPr lang="en-US" sz="2400" dirty="0"/>
              <a:t>Some of the block maps had the name of the house written. In such cases, during the listing operation, supervisors made sure all the houses were visited by comparing the block map with the listing form.</a:t>
            </a:r>
          </a:p>
          <a:p>
            <a:pPr marL="0" indent="0">
              <a:buNone/>
            </a:pPr>
            <a:endParaRPr lang="en-US" sz="2400" dirty="0"/>
          </a:p>
        </p:txBody>
      </p:sp>
    </p:spTree>
    <p:extLst>
      <p:ext uri="{BB962C8B-B14F-4D97-AF65-F5344CB8AC3E}">
        <p14:creationId xmlns:p14="http://schemas.microsoft.com/office/powerpoint/2010/main" val="1710245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030" y="248992"/>
            <a:ext cx="8596668" cy="1320800"/>
          </a:xfrm>
        </p:spPr>
        <p:txBody>
          <a:bodyPr/>
          <a:lstStyle/>
          <a:p>
            <a:r>
              <a:rPr lang="en-US" dirty="0"/>
              <a:t>Cartography : Census block maps</a:t>
            </a:r>
          </a:p>
        </p:txBody>
      </p:sp>
      <p:sp>
        <p:nvSpPr>
          <p:cNvPr id="3" name="Content Placeholder 2"/>
          <p:cNvSpPr>
            <a:spLocks noGrp="1"/>
          </p:cNvSpPr>
          <p:nvPr>
            <p:ph idx="1"/>
          </p:nvPr>
        </p:nvSpPr>
        <p:spPr>
          <a:xfrm>
            <a:off x="677334" y="1043189"/>
            <a:ext cx="9587128" cy="5550794"/>
          </a:xfrm>
        </p:spPr>
        <p:txBody>
          <a:bodyPr>
            <a:normAutofit/>
          </a:bodyPr>
          <a:lstStyle/>
          <a:p>
            <a:r>
              <a:rPr lang="en-US" sz="2400" b="1" u="sng" dirty="0">
                <a:solidFill>
                  <a:srgbClr val="00B050"/>
                </a:solidFill>
              </a:rPr>
              <a:t>Block maps used in Male’:</a:t>
            </a:r>
          </a:p>
          <a:p>
            <a:r>
              <a:rPr lang="en-US" sz="2400" dirty="0"/>
              <a:t>The most updated map was received from Male’ city council and divided into enumeration blocks.</a:t>
            </a:r>
          </a:p>
          <a:p>
            <a:r>
              <a:rPr lang="en-US" sz="2400" dirty="0"/>
              <a:t>The results from census 2006 was used as rough estimate to identify Enumeration Blocks with requires further division.</a:t>
            </a:r>
          </a:p>
          <a:p>
            <a:r>
              <a:rPr lang="en-US" sz="2400" dirty="0"/>
              <a:t>In some areas, the municipal blocks had to be further divided for enumeration purpose. This was done in a way that the census blocks can be bridged with municipals.</a:t>
            </a:r>
          </a:p>
          <a:p>
            <a:r>
              <a:rPr lang="en-US" sz="2400" dirty="0"/>
              <a:t>All the block maps had the name of the house written. During the listing operation, supervisors made sure all the houses were visited by comparing the block map with the listing form.</a:t>
            </a:r>
          </a:p>
          <a:p>
            <a:endParaRPr lang="en-US" sz="2400" dirty="0"/>
          </a:p>
        </p:txBody>
      </p:sp>
    </p:spTree>
    <p:extLst>
      <p:ext uri="{BB962C8B-B14F-4D97-AF65-F5344CB8AC3E}">
        <p14:creationId xmlns:p14="http://schemas.microsoft.com/office/powerpoint/2010/main" val="2506773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030" y="248992"/>
            <a:ext cx="9767432" cy="1320800"/>
          </a:xfrm>
        </p:spPr>
        <p:txBody>
          <a:bodyPr/>
          <a:lstStyle/>
          <a:p>
            <a:r>
              <a:rPr lang="en-US" dirty="0"/>
              <a:t>Questionnaire Design:</a:t>
            </a:r>
          </a:p>
        </p:txBody>
      </p:sp>
      <p:sp>
        <p:nvSpPr>
          <p:cNvPr id="3" name="Content Placeholder 2"/>
          <p:cNvSpPr>
            <a:spLocks noGrp="1"/>
          </p:cNvSpPr>
          <p:nvPr>
            <p:ph idx="1"/>
          </p:nvPr>
        </p:nvSpPr>
        <p:spPr>
          <a:xfrm>
            <a:off x="677334" y="909392"/>
            <a:ext cx="9587128" cy="5550794"/>
          </a:xfrm>
        </p:spPr>
        <p:txBody>
          <a:bodyPr>
            <a:normAutofit lnSpcReduction="10000"/>
          </a:bodyPr>
          <a:lstStyle/>
          <a:p>
            <a:r>
              <a:rPr lang="en-US" sz="2400" dirty="0"/>
              <a:t>Data User’s workshop was conducted to identify the different requirements from different ministries.</a:t>
            </a:r>
          </a:p>
          <a:p>
            <a:r>
              <a:rPr lang="en-US" sz="2400" dirty="0"/>
              <a:t>This was followed by successive meetings with different ministries/ NGOs on how to frame the questions, to weigh the possibility of including additional questions.</a:t>
            </a:r>
          </a:p>
          <a:p>
            <a:r>
              <a:rPr lang="en-US" sz="2400" dirty="0"/>
              <a:t>Pre-testing of the census questionnaire done in different locations.</a:t>
            </a:r>
          </a:p>
          <a:p>
            <a:r>
              <a:rPr lang="en-US" sz="2400" dirty="0"/>
              <a:t>After the pre-test -some of the questions were removed.</a:t>
            </a:r>
          </a:p>
          <a:p>
            <a:r>
              <a:rPr lang="en-US" sz="2400" dirty="0"/>
              <a:t>Pilot census- shorter version of the questionnaire was prepared for collective living quarters as it was time consuming to complete the full questionnaire. This was especially done to capture the foreign population.</a:t>
            </a:r>
          </a:p>
          <a:p>
            <a:r>
              <a:rPr lang="en-US" sz="2400" dirty="0"/>
              <a:t>Presentation of draft questionnaire to the Permanent Secretaries- to include further requirement from policy level</a:t>
            </a:r>
          </a:p>
          <a:p>
            <a:pPr>
              <a:buFontTx/>
              <a:buChar char="-"/>
            </a:pPr>
            <a:endParaRPr lang="en-US" sz="2400" dirty="0"/>
          </a:p>
          <a:p>
            <a:pPr>
              <a:buFontTx/>
              <a:buChar char="-"/>
            </a:pPr>
            <a:endParaRPr lang="en-US" sz="2400" dirty="0"/>
          </a:p>
          <a:p>
            <a:endParaRPr lang="en-US" sz="2400" dirty="0"/>
          </a:p>
        </p:txBody>
      </p:sp>
    </p:spTree>
    <p:extLst>
      <p:ext uri="{BB962C8B-B14F-4D97-AF65-F5344CB8AC3E}">
        <p14:creationId xmlns:p14="http://schemas.microsoft.com/office/powerpoint/2010/main" val="443006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030" y="248992"/>
            <a:ext cx="8596668" cy="1320800"/>
          </a:xfrm>
        </p:spPr>
        <p:txBody>
          <a:bodyPr/>
          <a:lstStyle/>
          <a:p>
            <a:r>
              <a:rPr lang="en-US" dirty="0"/>
              <a:t>Questionnaire Design:</a:t>
            </a:r>
          </a:p>
        </p:txBody>
      </p:sp>
      <p:sp>
        <p:nvSpPr>
          <p:cNvPr id="3" name="Content Placeholder 2"/>
          <p:cNvSpPr>
            <a:spLocks noGrp="1"/>
          </p:cNvSpPr>
          <p:nvPr>
            <p:ph idx="1"/>
          </p:nvPr>
        </p:nvSpPr>
        <p:spPr>
          <a:xfrm>
            <a:off x="677334" y="909392"/>
            <a:ext cx="9587128" cy="5550794"/>
          </a:xfrm>
        </p:spPr>
        <p:txBody>
          <a:bodyPr>
            <a:normAutofit/>
          </a:bodyPr>
          <a:lstStyle/>
          <a:p>
            <a:pPr marL="0" indent="0">
              <a:buNone/>
            </a:pPr>
            <a:endParaRPr lang="en-US" sz="2400" dirty="0"/>
          </a:p>
          <a:p>
            <a:r>
              <a:rPr lang="en-US" sz="2400" dirty="0"/>
              <a:t>In doing so- </a:t>
            </a:r>
          </a:p>
          <a:p>
            <a:pPr>
              <a:buFontTx/>
              <a:buChar char="-"/>
            </a:pPr>
            <a:r>
              <a:rPr lang="en-US" sz="2400" dirty="0"/>
              <a:t>adherence to Census Recommendation was taken into consideration</a:t>
            </a:r>
          </a:p>
          <a:p>
            <a:pPr>
              <a:buFontTx/>
              <a:buChar char="-"/>
            </a:pPr>
            <a:r>
              <a:rPr lang="en-US" sz="2400" dirty="0"/>
              <a:t>Comparability with previous census was considered.</a:t>
            </a:r>
          </a:p>
          <a:p>
            <a:pPr>
              <a:buFontTx/>
              <a:buChar char="-"/>
            </a:pPr>
            <a:r>
              <a:rPr lang="en-US" sz="2400" dirty="0"/>
              <a:t>respondent burden was taken into account.</a:t>
            </a:r>
          </a:p>
          <a:p>
            <a:pPr>
              <a:buFontTx/>
              <a:buChar char="-"/>
            </a:pPr>
            <a:r>
              <a:rPr lang="en-US" sz="2400" dirty="0"/>
              <a:t>Best practices from other countries was used</a:t>
            </a:r>
          </a:p>
          <a:p>
            <a:pPr>
              <a:buFontTx/>
              <a:buChar char="-"/>
            </a:pPr>
            <a:endParaRPr lang="en-US" sz="2400" dirty="0"/>
          </a:p>
          <a:p>
            <a:pPr>
              <a:buFontTx/>
              <a:buChar char="-"/>
            </a:pPr>
            <a:endParaRPr lang="en-US" sz="2400" dirty="0"/>
          </a:p>
          <a:p>
            <a:endParaRPr lang="en-US" sz="2400" dirty="0"/>
          </a:p>
        </p:txBody>
      </p:sp>
    </p:spTree>
    <p:extLst>
      <p:ext uri="{BB962C8B-B14F-4D97-AF65-F5344CB8AC3E}">
        <p14:creationId xmlns:p14="http://schemas.microsoft.com/office/powerpoint/2010/main" val="4292317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030" y="248992"/>
            <a:ext cx="8596668" cy="1320800"/>
          </a:xfrm>
        </p:spPr>
        <p:txBody>
          <a:bodyPr/>
          <a:lstStyle/>
          <a:p>
            <a:r>
              <a:rPr lang="en-US" dirty="0"/>
              <a:t>Enumeration: Census field operation</a:t>
            </a:r>
          </a:p>
        </p:txBody>
      </p:sp>
      <p:sp>
        <p:nvSpPr>
          <p:cNvPr id="3" name="Content Placeholder 2"/>
          <p:cNvSpPr>
            <a:spLocks noGrp="1"/>
          </p:cNvSpPr>
          <p:nvPr>
            <p:ph idx="1"/>
          </p:nvPr>
        </p:nvSpPr>
        <p:spPr>
          <a:xfrm>
            <a:off x="677334" y="909392"/>
            <a:ext cx="9587128" cy="5550794"/>
          </a:xfrm>
        </p:spPr>
        <p:txBody>
          <a:bodyPr>
            <a:normAutofit/>
          </a:bodyPr>
          <a:lstStyle/>
          <a:p>
            <a:pPr marL="0" indent="0">
              <a:buNone/>
            </a:pPr>
            <a:endParaRPr lang="en-US" sz="2400" dirty="0"/>
          </a:p>
          <a:p>
            <a:r>
              <a:rPr lang="en-US" sz="2400" dirty="0"/>
              <a:t>Census field work was conducted from  20 – 30 September 2014. Reference given to: 19</a:t>
            </a:r>
            <a:r>
              <a:rPr lang="en-US" sz="2400" baseline="30000" dirty="0"/>
              <a:t>th</a:t>
            </a:r>
            <a:r>
              <a:rPr lang="en-US" sz="2400" dirty="0"/>
              <a:t> Sept 2018 mid-night</a:t>
            </a:r>
          </a:p>
          <a:p>
            <a:r>
              <a:rPr lang="en-US" sz="2400" b="1" dirty="0">
                <a:solidFill>
                  <a:srgbClr val="00B050"/>
                </a:solidFill>
              </a:rPr>
              <a:t>Measures put in place for complete coverage for Maldivians:</a:t>
            </a:r>
          </a:p>
          <a:p>
            <a:pPr>
              <a:buFontTx/>
              <a:buChar char="-"/>
            </a:pPr>
            <a:r>
              <a:rPr lang="en-US" sz="2400" dirty="0"/>
              <a:t>Specific questions included in the ‘Person listing’ form to identify usual residence, visitors, absent household members (out of country, on sea for fishing for longer duration)</a:t>
            </a:r>
          </a:p>
          <a:p>
            <a:pPr>
              <a:buFontTx/>
              <a:buChar char="-"/>
            </a:pPr>
            <a:r>
              <a:rPr lang="en-US" sz="2400" dirty="0"/>
              <a:t>Special teams worked at night to enumerate homeless people</a:t>
            </a:r>
          </a:p>
          <a:p>
            <a:pPr>
              <a:buFontTx/>
              <a:buChar char="-"/>
            </a:pPr>
            <a:r>
              <a:rPr lang="en-US" sz="2400" dirty="0"/>
              <a:t>Special teams mobilized to enumerate the boats, safari’s.</a:t>
            </a:r>
          </a:p>
          <a:p>
            <a:pPr>
              <a:buFontTx/>
              <a:buChar char="-"/>
            </a:pPr>
            <a:r>
              <a:rPr lang="en-US" sz="2400" dirty="0"/>
              <a:t>Slips given to households whom respondents are unable to meet ( with the choice for respondent to call the central </a:t>
            </a:r>
            <a:r>
              <a:rPr lang="en-US" sz="2400" dirty="0" err="1"/>
              <a:t>centre</a:t>
            </a:r>
            <a:r>
              <a:rPr lang="en-US" sz="2400" dirty="0"/>
              <a:t>, to fix appointment, walk-in interview </a:t>
            </a:r>
            <a:r>
              <a:rPr lang="en-US" sz="2400" dirty="0" err="1"/>
              <a:t>etc</a:t>
            </a:r>
            <a:r>
              <a:rPr lang="en-US" sz="2400" dirty="0"/>
              <a:t>)</a:t>
            </a:r>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endParaRPr lang="en-US" sz="2400" dirty="0"/>
          </a:p>
          <a:p>
            <a:pPr>
              <a:buFontTx/>
              <a:buChar char="-"/>
            </a:pPr>
            <a:endParaRPr lang="en-US" sz="2400" dirty="0"/>
          </a:p>
          <a:p>
            <a:pPr>
              <a:buFontTx/>
              <a:buChar char="-"/>
            </a:pPr>
            <a:endParaRPr lang="en-US" sz="2400" dirty="0"/>
          </a:p>
          <a:p>
            <a:endParaRPr lang="en-US" sz="2400" dirty="0"/>
          </a:p>
        </p:txBody>
      </p:sp>
    </p:spTree>
    <p:extLst>
      <p:ext uri="{BB962C8B-B14F-4D97-AF65-F5344CB8AC3E}">
        <p14:creationId xmlns:p14="http://schemas.microsoft.com/office/powerpoint/2010/main" val="4173822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030" y="248992"/>
            <a:ext cx="8596668" cy="1320800"/>
          </a:xfrm>
        </p:spPr>
        <p:txBody>
          <a:bodyPr/>
          <a:lstStyle/>
          <a:p>
            <a:r>
              <a:rPr lang="en-US" dirty="0"/>
              <a:t>Enumeration: Census field operation</a:t>
            </a:r>
          </a:p>
        </p:txBody>
      </p:sp>
      <p:sp>
        <p:nvSpPr>
          <p:cNvPr id="3" name="Content Placeholder 2"/>
          <p:cNvSpPr>
            <a:spLocks noGrp="1"/>
          </p:cNvSpPr>
          <p:nvPr>
            <p:ph idx="1"/>
          </p:nvPr>
        </p:nvSpPr>
        <p:spPr>
          <a:xfrm>
            <a:off x="677334" y="909392"/>
            <a:ext cx="9587128" cy="5550794"/>
          </a:xfrm>
        </p:spPr>
        <p:txBody>
          <a:bodyPr>
            <a:normAutofit/>
          </a:bodyPr>
          <a:lstStyle/>
          <a:p>
            <a:r>
              <a:rPr lang="en-US" sz="2400" dirty="0"/>
              <a:t>Many undocumented foreigners working in the country provided challenges for enumerating this population.</a:t>
            </a:r>
          </a:p>
          <a:p>
            <a:r>
              <a:rPr lang="en-US" sz="2400" dirty="0"/>
              <a:t>Cooperation with High Commissions, Dept. of Immigration and Employers on how to enumerate the foreign population</a:t>
            </a:r>
          </a:p>
          <a:p>
            <a:r>
              <a:rPr lang="en-US" sz="2400" b="1" dirty="0">
                <a:solidFill>
                  <a:srgbClr val="00B050"/>
                </a:solidFill>
              </a:rPr>
              <a:t>Measures put in place for complete coverage for Foreigners:</a:t>
            </a:r>
          </a:p>
          <a:p>
            <a:pPr>
              <a:buFontTx/>
              <a:buChar char="-"/>
            </a:pPr>
            <a:r>
              <a:rPr lang="en-US" sz="2400" dirty="0"/>
              <a:t>Special teams assigned to enumerate foreigners. Foreign residents (Bangladesh, India, Sri Lanka) worked as enumerates to translate, enumerate the expatriate population in the country.</a:t>
            </a:r>
          </a:p>
          <a:p>
            <a:pPr>
              <a:buFontTx/>
              <a:buChar char="-"/>
            </a:pPr>
            <a:r>
              <a:rPr lang="en-US" sz="2400" dirty="0"/>
              <a:t>Awareness sessions conducted during census week</a:t>
            </a:r>
          </a:p>
          <a:p>
            <a:pPr>
              <a:buFontTx/>
              <a:buChar char="-"/>
            </a:pPr>
            <a:r>
              <a:rPr lang="en-US" sz="2400" dirty="0"/>
              <a:t>Still had an undercount of foreign population at the end of census operation</a:t>
            </a:r>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endParaRPr lang="en-US" sz="2400" dirty="0"/>
          </a:p>
          <a:p>
            <a:pPr>
              <a:buFontTx/>
              <a:buChar char="-"/>
            </a:pPr>
            <a:endParaRPr lang="en-US" sz="2400" dirty="0"/>
          </a:p>
          <a:p>
            <a:pPr>
              <a:buFontTx/>
              <a:buChar char="-"/>
            </a:pPr>
            <a:endParaRPr lang="en-US" sz="2400" dirty="0"/>
          </a:p>
          <a:p>
            <a:endParaRPr lang="en-US" sz="2400" dirty="0"/>
          </a:p>
        </p:txBody>
      </p:sp>
    </p:spTree>
    <p:extLst>
      <p:ext uri="{BB962C8B-B14F-4D97-AF65-F5344CB8AC3E}">
        <p14:creationId xmlns:p14="http://schemas.microsoft.com/office/powerpoint/2010/main" val="259893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030" y="248992"/>
            <a:ext cx="8596668" cy="1320800"/>
          </a:xfrm>
        </p:spPr>
        <p:txBody>
          <a:bodyPr/>
          <a:lstStyle/>
          <a:p>
            <a:r>
              <a:rPr lang="en-US" dirty="0"/>
              <a:t>After census field work</a:t>
            </a:r>
          </a:p>
        </p:txBody>
      </p:sp>
      <p:sp>
        <p:nvSpPr>
          <p:cNvPr id="3" name="Content Placeholder 2"/>
          <p:cNvSpPr>
            <a:spLocks noGrp="1"/>
          </p:cNvSpPr>
          <p:nvPr>
            <p:ph idx="1"/>
          </p:nvPr>
        </p:nvSpPr>
        <p:spPr>
          <a:xfrm>
            <a:off x="677333" y="837127"/>
            <a:ext cx="10308345" cy="5623059"/>
          </a:xfrm>
        </p:spPr>
        <p:txBody>
          <a:bodyPr>
            <a:normAutofit fontScale="92500" lnSpcReduction="10000"/>
          </a:bodyPr>
          <a:lstStyle/>
          <a:p>
            <a:r>
              <a:rPr lang="en-US" sz="2400" dirty="0"/>
              <a:t>No post enumeration survey was conducted.</a:t>
            </a:r>
          </a:p>
          <a:p>
            <a:pPr marL="0" indent="0">
              <a:buNone/>
            </a:pPr>
            <a:endParaRPr lang="en-US" sz="2400" dirty="0"/>
          </a:p>
          <a:p>
            <a:r>
              <a:rPr lang="en-US" sz="2400" dirty="0"/>
              <a:t>The quality of the data was checked through:</a:t>
            </a:r>
          </a:p>
          <a:p>
            <a:pPr>
              <a:buFontTx/>
              <a:buChar char="-"/>
            </a:pPr>
            <a:r>
              <a:rPr lang="en-US" sz="2400" dirty="0"/>
              <a:t>National Identity Card system - where registered </a:t>
            </a:r>
            <a:r>
              <a:rPr lang="en-US" sz="2400" dirty="0" err="1"/>
              <a:t>popn</a:t>
            </a:r>
            <a:r>
              <a:rPr lang="en-US" sz="2400" dirty="0"/>
              <a:t>/address of the Maldivians were available (and each Maldivian given a unique identification number)</a:t>
            </a:r>
          </a:p>
          <a:p>
            <a:pPr>
              <a:buFontTx/>
              <a:buChar char="-"/>
            </a:pPr>
            <a:r>
              <a:rPr lang="en-US" sz="2400" dirty="0"/>
              <a:t>VRS- for births and deaths</a:t>
            </a:r>
          </a:p>
          <a:p>
            <a:pPr>
              <a:buFontTx/>
              <a:buChar char="-"/>
            </a:pPr>
            <a:r>
              <a:rPr lang="en-US" sz="2400" dirty="0"/>
              <a:t>Immigration- for foreign residents</a:t>
            </a:r>
          </a:p>
          <a:p>
            <a:pPr>
              <a:buFontTx/>
              <a:buChar char="-"/>
            </a:pPr>
            <a:r>
              <a:rPr lang="en-US" sz="2400" dirty="0"/>
              <a:t>Ministry of tourism- number of people working in the resorts.</a:t>
            </a:r>
          </a:p>
          <a:p>
            <a:pPr>
              <a:buFontTx/>
              <a:buChar char="-"/>
            </a:pPr>
            <a:r>
              <a:rPr lang="en-US" sz="2400" dirty="0" err="1"/>
              <a:t>Hulhumale</a:t>
            </a:r>
            <a:r>
              <a:rPr lang="en-US" sz="2400" dirty="0"/>
              <a:t>’ Development </a:t>
            </a:r>
            <a:r>
              <a:rPr lang="en-US" sz="2400" dirty="0" err="1"/>
              <a:t>Cooporation</a:t>
            </a:r>
            <a:r>
              <a:rPr lang="en-US" sz="2400" dirty="0"/>
              <a:t> – Number of people living in </a:t>
            </a:r>
            <a:r>
              <a:rPr lang="en-US" sz="2400" dirty="0" err="1"/>
              <a:t>Hulhumale</a:t>
            </a:r>
            <a:r>
              <a:rPr lang="en-US" sz="2400" dirty="0"/>
              <a:t>’.</a:t>
            </a:r>
          </a:p>
          <a:p>
            <a:pPr>
              <a:buFontTx/>
              <a:buChar char="-"/>
            </a:pPr>
            <a:endParaRPr lang="en-US" sz="2400" dirty="0"/>
          </a:p>
          <a:p>
            <a:r>
              <a:rPr lang="en-US" sz="2400" dirty="0"/>
              <a:t>The quality of the data was checked through these method before releasing the preliminary results– released on November 2014</a:t>
            </a:r>
          </a:p>
          <a:p>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pPr>
              <a:buFontTx/>
              <a:buChar char="-"/>
            </a:pPr>
            <a:endParaRPr lang="en-US" sz="2400" dirty="0"/>
          </a:p>
          <a:p>
            <a:endParaRPr lang="en-US" sz="2400" dirty="0"/>
          </a:p>
          <a:p>
            <a:pPr>
              <a:buFontTx/>
              <a:buChar char="-"/>
            </a:pPr>
            <a:endParaRPr lang="en-US" sz="2400" dirty="0"/>
          </a:p>
          <a:p>
            <a:pPr>
              <a:buFontTx/>
              <a:buChar char="-"/>
            </a:pPr>
            <a:endParaRPr lang="en-US" sz="2400" dirty="0"/>
          </a:p>
          <a:p>
            <a:endParaRPr lang="en-US" sz="2400" dirty="0"/>
          </a:p>
        </p:txBody>
      </p:sp>
    </p:spTree>
    <p:extLst>
      <p:ext uri="{BB962C8B-B14F-4D97-AF65-F5344CB8AC3E}">
        <p14:creationId xmlns:p14="http://schemas.microsoft.com/office/powerpoint/2010/main" val="285839844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552</TotalTime>
  <Words>874</Words>
  <Application>Microsoft Office PowerPoint</Application>
  <PresentationFormat>Widescreen</PresentationFormat>
  <Paragraphs>219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Trebuchet MS</vt:lpstr>
      <vt:lpstr>Wingdings 3</vt:lpstr>
      <vt:lpstr>Facet</vt:lpstr>
      <vt:lpstr>Quality Assurance in Maldives Population and Housing Census 2014</vt:lpstr>
      <vt:lpstr>Quality Assurance used in :</vt:lpstr>
      <vt:lpstr>Cartography : Census block maps</vt:lpstr>
      <vt:lpstr>Cartography : Census block maps</vt:lpstr>
      <vt:lpstr>Questionnaire Design:</vt:lpstr>
      <vt:lpstr>Questionnaire Design:</vt:lpstr>
      <vt:lpstr>Enumeration: Census field operation</vt:lpstr>
      <vt:lpstr>Enumeration: Census field operation</vt:lpstr>
      <vt:lpstr>After census field work</vt:lpstr>
      <vt:lpstr>Data processing</vt:lpstr>
      <vt:lpstr>Data processing</vt:lpstr>
      <vt:lpstr>Dissemination </vt:lpstr>
      <vt:lpstr>Dissemination – census dataset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Assurance in Maldives Population and Housing Census in 2014</dc:title>
  <dc:creator>Tina</dc:creator>
  <cp:lastModifiedBy>Andrea De Luka</cp:lastModifiedBy>
  <cp:revision>23</cp:revision>
  <dcterms:created xsi:type="dcterms:W3CDTF">2018-03-11T06:55:36Z</dcterms:created>
  <dcterms:modified xsi:type="dcterms:W3CDTF">2018-05-22T14:35:07Z</dcterms:modified>
</cp:coreProperties>
</file>