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760" r:id="rId2"/>
  </p:sldMasterIdLst>
  <p:notesMasterIdLst>
    <p:notesMasterId r:id="rId28"/>
  </p:notesMasterIdLst>
  <p:handoutMasterIdLst>
    <p:handoutMasterId r:id="rId29"/>
  </p:handoutMasterIdLst>
  <p:sldIdLst>
    <p:sldId id="434" r:id="rId3"/>
    <p:sldId id="462" r:id="rId4"/>
    <p:sldId id="463" r:id="rId5"/>
    <p:sldId id="484" r:id="rId6"/>
    <p:sldId id="465" r:id="rId7"/>
    <p:sldId id="495" r:id="rId8"/>
    <p:sldId id="494" r:id="rId9"/>
    <p:sldId id="497" r:id="rId10"/>
    <p:sldId id="498" r:id="rId11"/>
    <p:sldId id="499" r:id="rId12"/>
    <p:sldId id="496" r:id="rId13"/>
    <p:sldId id="500" r:id="rId14"/>
    <p:sldId id="501" r:id="rId15"/>
    <p:sldId id="466" r:id="rId16"/>
    <p:sldId id="467" r:id="rId17"/>
    <p:sldId id="468" r:id="rId18"/>
    <p:sldId id="469" r:id="rId19"/>
    <p:sldId id="470" r:id="rId20"/>
    <p:sldId id="471" r:id="rId21"/>
    <p:sldId id="493" r:id="rId22"/>
    <p:sldId id="472" r:id="rId23"/>
    <p:sldId id="473" r:id="rId24"/>
    <p:sldId id="488" r:id="rId25"/>
    <p:sldId id="489" r:id="rId26"/>
    <p:sldId id="475" r:id="rId2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Hooper" initials="" lastIdx="1" clrIdx="0"/>
  <p:cmAuthor id="1" name="Francesca  Perucci"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0"/>
    <a:srgbClr val="0066FF"/>
    <a:srgbClr val="2B21EF"/>
    <a:srgbClr val="4471A7"/>
    <a:srgbClr val="6FC9F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05" autoAdjust="0"/>
    <p:restoredTop sz="94671" autoAdjust="0"/>
  </p:normalViewPr>
  <p:slideViewPr>
    <p:cSldViewPr snapToGrid="0" snapToObjects="1">
      <p:cViewPr>
        <p:scale>
          <a:sx n="100" d="100"/>
          <a:sy n="100" d="100"/>
        </p:scale>
        <p:origin x="264"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95" d="100"/>
          <a:sy n="95" d="100"/>
        </p:scale>
        <p:origin x="353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 Id="rId35"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A31B660-D5AE-4D16-8244-65C17A2FF860}" type="datetimeFigureOut">
              <a:rPr lang="en-GB" smtClean="0"/>
              <a:pPr/>
              <a:t>22/05/2018</a:t>
            </a:fld>
            <a:endParaRPr lang="en-GB"/>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814521E-7B7C-4FCC-9F38-552464EEE0AA}" type="slidenum">
              <a:rPr lang="en-GB" smtClean="0"/>
              <a:pPr/>
              <a:t>‹#›</a:t>
            </a:fld>
            <a:endParaRPr lang="en-GB"/>
          </a:p>
        </p:txBody>
      </p:sp>
    </p:spTree>
    <p:extLst>
      <p:ext uri="{BB962C8B-B14F-4D97-AF65-F5344CB8AC3E}">
        <p14:creationId xmlns:p14="http://schemas.microsoft.com/office/powerpoint/2010/main" val="2220574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C9C9A28-7990-8343-89CF-319E33F6AA3B}" type="datetimeFigureOut">
              <a:rPr lang="en-US" smtClean="0"/>
              <a:pPr/>
              <a:t>22/05/2018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B2EB8F3-D2BA-3D4B-A314-38C0A299855D}" type="slidenum">
              <a:rPr lang="en-US" smtClean="0"/>
              <a:pPr/>
              <a:t>‹#›</a:t>
            </a:fld>
            <a:endParaRPr lang="en-US" dirty="0"/>
          </a:p>
        </p:txBody>
      </p:sp>
    </p:spTree>
    <p:extLst>
      <p:ext uri="{BB962C8B-B14F-4D97-AF65-F5344CB8AC3E}">
        <p14:creationId xmlns:p14="http://schemas.microsoft.com/office/powerpoint/2010/main" val="29559133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2EB8F3-D2BA-3D4B-A314-38C0A299855D}" type="slidenum">
              <a:rPr lang="en-US" smtClean="0"/>
              <a:pPr/>
              <a:t>15</a:t>
            </a:fld>
            <a:endParaRPr lang="en-US" dirty="0"/>
          </a:p>
        </p:txBody>
      </p:sp>
    </p:spTree>
    <p:extLst>
      <p:ext uri="{BB962C8B-B14F-4D97-AF65-F5344CB8AC3E}">
        <p14:creationId xmlns:p14="http://schemas.microsoft.com/office/powerpoint/2010/main" val="1396976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fr-FR"/>
          </a:p>
        </p:txBody>
      </p:sp>
    </p:spTree>
    <p:extLst>
      <p:ext uri="{BB962C8B-B14F-4D97-AF65-F5344CB8AC3E}">
        <p14:creationId xmlns:p14="http://schemas.microsoft.com/office/powerpoint/2010/main" val="3032570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24A07A-A4F7-4F90-853F-79ECC6358560}" type="datetimeFigureOut">
              <a:rPr lang="en-GB" smtClean="0"/>
              <a:t>22/05/2018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2086077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24A07A-A4F7-4F90-853F-79ECC6358560}" type="datetimeFigureOut">
              <a:rPr lang="en-GB" smtClean="0"/>
              <a:t>22/05/2018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1743432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424A07A-A4F7-4F90-853F-79ECC6358560}" type="datetimeFigureOut">
              <a:rPr lang="en-GB" smtClean="0"/>
              <a:t>22/05/2018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3259299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424A07A-A4F7-4F90-853F-79ECC6358560}" type="datetimeFigureOut">
              <a:rPr lang="en-GB" smtClean="0"/>
              <a:t>22/05/2018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2748628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424A07A-A4F7-4F90-853F-79ECC6358560}" type="datetimeFigureOut">
              <a:rPr lang="en-GB" smtClean="0"/>
              <a:t>22/05/2018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2680879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4A07A-A4F7-4F90-853F-79ECC6358560}" type="datetimeFigureOut">
              <a:rPr lang="en-GB" smtClean="0"/>
              <a:t>22/05/2018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142595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24A07A-A4F7-4F90-853F-79ECC6358560}" type="datetimeFigureOut">
              <a:rPr lang="en-GB" smtClean="0"/>
              <a:t>22/05/2018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4853946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24A07A-A4F7-4F90-853F-79ECC6358560}" type="datetimeFigureOut">
              <a:rPr lang="en-GB" smtClean="0"/>
              <a:t>22/05/2018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2499011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24A07A-A4F7-4F90-853F-79ECC6358560}" type="datetimeFigureOut">
              <a:rPr lang="en-GB" smtClean="0"/>
              <a:t>22/05/2018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9906864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424A07A-A4F7-4F90-853F-79ECC6358560}" type="datetimeFigureOut">
              <a:rPr lang="en-GB" smtClean="0"/>
              <a:t>22/05/2018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856367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3532103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665354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566738" y="1752600"/>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4643438" y="1752600"/>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310041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Tree>
    <p:extLst>
      <p:ext uri="{BB962C8B-B14F-4D97-AF65-F5344CB8AC3E}">
        <p14:creationId xmlns:p14="http://schemas.microsoft.com/office/powerpoint/2010/main" val="2368411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Tree>
    <p:extLst>
      <p:ext uri="{BB962C8B-B14F-4D97-AF65-F5344CB8AC3E}">
        <p14:creationId xmlns:p14="http://schemas.microsoft.com/office/powerpoint/2010/main" val="74149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3"/>
          <p:cNvSpPr>
            <a:spLocks noGrp="1"/>
          </p:cNvSpPr>
          <p:nvPr>
            <p:ph type="title"/>
          </p:nvPr>
        </p:nvSpPr>
        <p:spPr>
          <a:xfrm>
            <a:off x="574675" y="956345"/>
            <a:ext cx="8001000" cy="564480"/>
          </a:xfrm>
        </p:spPr>
        <p:txBody>
          <a:bodyPr/>
          <a:lstStyle>
            <a:lvl1pPr>
              <a:defRPr sz="2400">
                <a:latin typeface="Calibri" pitchFamily="34" charset="0"/>
                <a:cs typeface="Calibri" pitchFamily="34" charset="0"/>
              </a:defRPr>
            </a:lvl1pPr>
          </a:lstStyle>
          <a:p>
            <a:r>
              <a:rPr lang="en-US" dirty="0"/>
              <a:t>Click to edit Master title style</a:t>
            </a:r>
          </a:p>
        </p:txBody>
      </p:sp>
    </p:spTree>
    <p:extLst>
      <p:ext uri="{BB962C8B-B14F-4D97-AF65-F5344CB8AC3E}">
        <p14:creationId xmlns:p14="http://schemas.microsoft.com/office/powerpoint/2010/main" val="2539799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424A07A-A4F7-4F90-853F-79ECC6358560}" type="datetimeFigureOut">
              <a:rPr lang="en-GB" smtClean="0"/>
              <a:t>22/05/2018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42DF35-2417-47DB-B86E-8425D1AFAC4D}" type="slidenum">
              <a:rPr lang="en-GB" smtClean="0"/>
              <a:t>‹#›</a:t>
            </a:fld>
            <a:endParaRPr lang="en-GB"/>
          </a:p>
        </p:txBody>
      </p:sp>
    </p:spTree>
    <p:extLst>
      <p:ext uri="{BB962C8B-B14F-4D97-AF65-F5344CB8AC3E}">
        <p14:creationId xmlns:p14="http://schemas.microsoft.com/office/powerpoint/2010/main" val="3111553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566738" y="1752600"/>
            <a:ext cx="8001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AutoShape 4"/>
          <p:cNvSpPr>
            <a:spLocks noChangeArrowheads="1"/>
          </p:cNvSpPr>
          <p:nvPr/>
        </p:nvSpPr>
        <p:spPr bwMode="auto">
          <a:xfrm>
            <a:off x="574675" y="1520825"/>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GB"/>
          </a:p>
        </p:txBody>
      </p:sp>
      <p:sp>
        <p:nvSpPr>
          <p:cNvPr id="1029" name="Line 5"/>
          <p:cNvSpPr>
            <a:spLocks noChangeShapeType="1"/>
          </p:cNvSpPr>
          <p:nvPr/>
        </p:nvSpPr>
        <p:spPr bwMode="auto">
          <a:xfrm flipV="1">
            <a:off x="608013" y="6342077"/>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p>
        </p:txBody>
      </p:sp>
      <p:pic>
        <p:nvPicPr>
          <p:cNvPr id="1030" name="Picture 11" descr="UNSD_second_banne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1"/>
          <p:cNvSpPr txBox="1">
            <a:spLocks noGrp="1"/>
          </p:cNvSpPr>
          <p:nvPr userDrawn="1"/>
        </p:nvSpPr>
        <p:spPr>
          <a:xfrm>
            <a:off x="114300" y="6342077"/>
            <a:ext cx="8915400" cy="457200"/>
          </a:xfrm>
          <a:prstGeom prst="rect">
            <a:avLst/>
          </a:prstGeom>
          <a:noFill/>
        </p:spPr>
        <p:txBody>
          <a:bodyPr/>
          <a:lstStyle>
            <a:lvl1pPr eaLnBrk="0" hangingPunct="0">
              <a:defRPr sz="2400">
                <a:solidFill>
                  <a:schemeClr val="tx1"/>
                </a:solidFill>
                <a:latin typeface="Times New Roman" pitchFamily="18" charset="0"/>
                <a:cs typeface="Arial" charset="0"/>
              </a:defRPr>
            </a:lvl1pPr>
            <a:lvl2pPr marL="742950" indent="-285750" eaLnBrk="0" hangingPunct="0">
              <a:defRPr sz="2400">
                <a:solidFill>
                  <a:schemeClr val="tx1"/>
                </a:solidFill>
                <a:latin typeface="Times New Roman" pitchFamily="18" charset="0"/>
                <a:cs typeface="Arial" charset="0"/>
              </a:defRPr>
            </a:lvl2pPr>
            <a:lvl3pPr marL="1143000" indent="-228600" eaLnBrk="0" hangingPunct="0">
              <a:defRPr sz="2400">
                <a:solidFill>
                  <a:schemeClr val="tx1"/>
                </a:solidFill>
                <a:latin typeface="Times New Roman" pitchFamily="18" charset="0"/>
                <a:cs typeface="Arial" charset="0"/>
              </a:defRPr>
            </a:lvl3pPr>
            <a:lvl4pPr marL="1600200" indent="-228600" eaLnBrk="0" hangingPunct="0">
              <a:defRPr sz="2400">
                <a:solidFill>
                  <a:schemeClr val="tx1"/>
                </a:solidFill>
                <a:latin typeface="Times New Roman" pitchFamily="18" charset="0"/>
                <a:cs typeface="Arial" charset="0"/>
              </a:defRPr>
            </a:lvl4pPr>
            <a:lvl5pPr marL="2057400" indent="-228600" eaLnBrk="0" hangingPunct="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US" sz="1200" b="0" kern="1200" dirty="0">
                <a:solidFill>
                  <a:schemeClr val="tx1"/>
                </a:solidFill>
                <a:effectLst/>
                <a:latin typeface="Calibri" pitchFamily="34" charset="0"/>
                <a:ea typeface="+mn-ea"/>
                <a:cs typeface="Calibri" pitchFamily="34" charset="0"/>
              </a:rPr>
              <a:t>United Nations Regional Workshop on the 2020 World Programme on Population and Housing Censuses: International Standards </a:t>
            </a:r>
          </a:p>
          <a:p>
            <a:pPr algn="ctr"/>
            <a:r>
              <a:rPr lang="en-US" sz="1200" b="0" kern="1200" dirty="0">
                <a:solidFill>
                  <a:schemeClr val="tx1"/>
                </a:solidFill>
                <a:effectLst/>
                <a:latin typeface="Calibri" pitchFamily="34" charset="0"/>
                <a:ea typeface="+mn-ea"/>
                <a:cs typeface="Calibri" pitchFamily="34" charset="0"/>
              </a:rPr>
              <a:t>and Contemporary Technologies, Colombo, Sri Lanka</a:t>
            </a:r>
            <a:r>
              <a:rPr lang="pt-BR" sz="1200" b="0" kern="1200" dirty="0">
                <a:solidFill>
                  <a:schemeClr val="tx1"/>
                </a:solidFill>
                <a:effectLst/>
                <a:latin typeface="Calibri" pitchFamily="34" charset="0"/>
                <a:ea typeface="+mn-ea"/>
                <a:cs typeface="Calibri" pitchFamily="34" charset="0"/>
              </a:rPr>
              <a:t>, 8-11 </a:t>
            </a:r>
            <a:r>
              <a:rPr lang="pt-BR" sz="1200" b="0" kern="1200" baseline="0" dirty="0">
                <a:solidFill>
                  <a:schemeClr val="tx1"/>
                </a:solidFill>
                <a:effectLst/>
                <a:latin typeface="Calibri" pitchFamily="34" charset="0"/>
                <a:ea typeface="+mn-ea"/>
                <a:cs typeface="Calibri" pitchFamily="34" charset="0"/>
              </a:rPr>
              <a:t>May </a:t>
            </a:r>
            <a:r>
              <a:rPr lang="pt-BR" sz="1200" b="0" kern="1200" dirty="0">
                <a:solidFill>
                  <a:schemeClr val="tx1"/>
                </a:solidFill>
                <a:effectLst/>
                <a:latin typeface="Calibri" pitchFamily="34" charset="0"/>
                <a:ea typeface="+mn-ea"/>
                <a:cs typeface="Calibri" pitchFamily="34" charset="0"/>
              </a:rPr>
              <a:t>2018</a:t>
            </a:r>
          </a:p>
        </p:txBody>
      </p:sp>
    </p:spTree>
    <p:extLst>
      <p:ext uri="{BB962C8B-B14F-4D97-AF65-F5344CB8AC3E}">
        <p14:creationId xmlns:p14="http://schemas.microsoft.com/office/powerpoint/2010/main" val="31878365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759" r:id="rId8"/>
  </p:sldLayoutIdLst>
  <p:hf sldNum="0" hdr="0" dt="0"/>
  <p:txStyles>
    <p:titleStyle>
      <a:lvl1pPr algn="l" rtl="0" eaLnBrk="0" fontAlgn="base" hangingPunct="0">
        <a:spcBef>
          <a:spcPct val="0"/>
        </a:spcBef>
        <a:spcAft>
          <a:spcPct val="0"/>
        </a:spcAft>
        <a:defRPr sz="2800" b="1">
          <a:solidFill>
            <a:srgbClr val="2B21EF"/>
          </a:solidFill>
          <a:latin typeface="Calibri" pitchFamily="34" charset="0"/>
          <a:ea typeface="+mj-ea"/>
          <a:cs typeface="Calibri" pitchFamily="34" charset="0"/>
        </a:defRPr>
      </a:lvl1pPr>
      <a:lvl2pPr algn="l" rtl="0" eaLnBrk="0" fontAlgn="base" hangingPunct="0">
        <a:spcBef>
          <a:spcPct val="0"/>
        </a:spcBef>
        <a:spcAft>
          <a:spcPct val="0"/>
        </a:spcAft>
        <a:defRPr sz="2800" b="1">
          <a:solidFill>
            <a:srgbClr val="2B21EF"/>
          </a:solidFill>
          <a:latin typeface="Verdana" pitchFamily="34" charset="0"/>
        </a:defRPr>
      </a:lvl2pPr>
      <a:lvl3pPr algn="l" rtl="0" eaLnBrk="0" fontAlgn="base" hangingPunct="0">
        <a:spcBef>
          <a:spcPct val="0"/>
        </a:spcBef>
        <a:spcAft>
          <a:spcPct val="0"/>
        </a:spcAft>
        <a:defRPr sz="2800" b="1">
          <a:solidFill>
            <a:srgbClr val="2B21EF"/>
          </a:solidFill>
          <a:latin typeface="Verdana" pitchFamily="34" charset="0"/>
        </a:defRPr>
      </a:lvl3pPr>
      <a:lvl4pPr algn="l" rtl="0" eaLnBrk="0" fontAlgn="base" hangingPunct="0">
        <a:spcBef>
          <a:spcPct val="0"/>
        </a:spcBef>
        <a:spcAft>
          <a:spcPct val="0"/>
        </a:spcAft>
        <a:defRPr sz="2800" b="1">
          <a:solidFill>
            <a:srgbClr val="2B21EF"/>
          </a:solidFill>
          <a:latin typeface="Verdana" pitchFamily="34" charset="0"/>
        </a:defRPr>
      </a:lvl4pPr>
      <a:lvl5pPr algn="l" rtl="0" eaLnBrk="0" fontAlgn="base" hangingPunct="0">
        <a:spcBef>
          <a:spcPct val="0"/>
        </a:spcBef>
        <a:spcAft>
          <a:spcPct val="0"/>
        </a:spcAft>
        <a:defRPr sz="2800" b="1">
          <a:solidFill>
            <a:srgbClr val="2B21EF"/>
          </a:solidFill>
          <a:latin typeface="Verdana" pitchFamily="34" charset="0"/>
        </a:defRPr>
      </a:lvl5pPr>
      <a:lvl6pPr marL="457200" algn="l" rtl="0" eaLnBrk="0" fontAlgn="base" hangingPunct="0">
        <a:spcBef>
          <a:spcPct val="0"/>
        </a:spcBef>
        <a:spcAft>
          <a:spcPct val="0"/>
        </a:spcAft>
        <a:defRPr sz="2400">
          <a:solidFill>
            <a:srgbClr val="000000"/>
          </a:solidFill>
          <a:latin typeface="Verdana" pitchFamily="34" charset="0"/>
        </a:defRPr>
      </a:lvl6pPr>
      <a:lvl7pPr marL="914400" algn="l" rtl="0" eaLnBrk="0" fontAlgn="base" hangingPunct="0">
        <a:spcBef>
          <a:spcPct val="0"/>
        </a:spcBef>
        <a:spcAft>
          <a:spcPct val="0"/>
        </a:spcAft>
        <a:defRPr sz="2400">
          <a:solidFill>
            <a:srgbClr val="000000"/>
          </a:solidFill>
          <a:latin typeface="Verdana" pitchFamily="34" charset="0"/>
        </a:defRPr>
      </a:lvl7pPr>
      <a:lvl8pPr marL="1371600" algn="l" rtl="0" eaLnBrk="0" fontAlgn="base" hangingPunct="0">
        <a:spcBef>
          <a:spcPct val="0"/>
        </a:spcBef>
        <a:spcAft>
          <a:spcPct val="0"/>
        </a:spcAft>
        <a:defRPr sz="2400">
          <a:solidFill>
            <a:srgbClr val="000000"/>
          </a:solidFill>
          <a:latin typeface="Verdana" pitchFamily="34" charset="0"/>
        </a:defRPr>
      </a:lvl8pPr>
      <a:lvl9pPr marL="1828800" algn="l" rtl="0" eaLnBrk="0" fontAlgn="base" hangingPunct="0">
        <a:spcBef>
          <a:spcPct val="0"/>
        </a:spcBef>
        <a:spcAft>
          <a:spcPct val="0"/>
        </a:spcAft>
        <a:defRPr sz="2400">
          <a:solidFill>
            <a:srgbClr val="000000"/>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q"/>
        <a:defRPr sz="2000">
          <a:solidFill>
            <a:schemeClr val="hlink"/>
          </a:solidFill>
          <a:latin typeface="Calibri" pitchFamily="34" charset="0"/>
          <a:ea typeface="+mn-ea"/>
          <a:cs typeface="Calibri" pitchFamily="34" charset="0"/>
        </a:defRPr>
      </a:lvl1pPr>
      <a:lvl2pPr marL="908050" indent="-436563" algn="l" rtl="0" eaLnBrk="0" fontAlgn="base" hangingPunct="0">
        <a:spcBef>
          <a:spcPct val="20000"/>
        </a:spcBef>
        <a:spcAft>
          <a:spcPct val="0"/>
        </a:spcAft>
        <a:buClr>
          <a:schemeClr val="accent2"/>
        </a:buClr>
        <a:buChar char="o"/>
        <a:defRPr>
          <a:solidFill>
            <a:schemeClr val="hlink"/>
          </a:solidFill>
          <a:latin typeface="Calibri" pitchFamily="34" charset="0"/>
          <a:cs typeface="Calibri" pitchFamily="34" charset="0"/>
        </a:defRPr>
      </a:lvl2pPr>
      <a:lvl3pPr marL="1304925" indent="-395288" algn="l" rtl="0" eaLnBrk="0" fontAlgn="base" hangingPunct="0">
        <a:spcBef>
          <a:spcPct val="20000"/>
        </a:spcBef>
        <a:spcAft>
          <a:spcPct val="0"/>
        </a:spcAft>
        <a:buClr>
          <a:schemeClr val="accent2"/>
        </a:buClr>
        <a:buFont typeface="Courier New" pitchFamily="49" charset="0"/>
        <a:buChar char="­"/>
        <a:defRPr sz="1600">
          <a:solidFill>
            <a:schemeClr val="hlink"/>
          </a:solidFill>
          <a:latin typeface="Calibri" pitchFamily="34" charset="0"/>
          <a:cs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1400">
          <a:solidFill>
            <a:schemeClr val="hlink"/>
          </a:solidFill>
          <a:latin typeface="Calibri" pitchFamily="34" charset="0"/>
          <a:cs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Calibri" pitchFamily="34" charset="0"/>
          <a:cs typeface="Calibri" pitchFamily="34" charset="0"/>
        </a:defRPr>
      </a:lvl5pPr>
      <a:lvl6pPr marL="25511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24A07A-A4F7-4F90-853F-79ECC6358560}" type="datetimeFigureOut">
              <a:rPr lang="en-GB" smtClean="0"/>
              <a:t>22/05/2018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2DF35-2417-47DB-B86E-8425D1AFAC4D}" type="slidenum">
              <a:rPr lang="en-GB" smtClean="0"/>
              <a:t>‹#›</a:t>
            </a:fld>
            <a:endParaRPr lang="en-GB"/>
          </a:p>
        </p:txBody>
      </p:sp>
    </p:spTree>
    <p:extLst>
      <p:ext uri="{BB962C8B-B14F-4D97-AF65-F5344CB8AC3E}">
        <p14:creationId xmlns:p14="http://schemas.microsoft.com/office/powerpoint/2010/main" val="1467476577"/>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09DB6BE2-CE1D-4B55-8550-E84B88189D23}"/>
              </a:ext>
            </a:extLst>
          </p:cNvPr>
          <p:cNvSpPr txBox="1">
            <a:spLocks/>
          </p:cNvSpPr>
          <p:nvPr/>
        </p:nvSpPr>
        <p:spPr bwMode="auto">
          <a:xfrm>
            <a:off x="370294" y="1222663"/>
            <a:ext cx="8534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400" b="1">
                <a:solidFill>
                  <a:srgbClr val="2B21EF"/>
                </a:solidFill>
                <a:latin typeface="Calibri" pitchFamily="34" charset="0"/>
                <a:ea typeface="+mj-ea"/>
                <a:cs typeface="Calibri" pitchFamily="34" charset="0"/>
              </a:defRPr>
            </a:lvl1pPr>
            <a:lvl2pPr algn="l" rtl="0" eaLnBrk="0" fontAlgn="base" hangingPunct="0">
              <a:spcBef>
                <a:spcPct val="0"/>
              </a:spcBef>
              <a:spcAft>
                <a:spcPct val="0"/>
              </a:spcAft>
              <a:defRPr sz="2800" b="1">
                <a:solidFill>
                  <a:srgbClr val="2B21EF"/>
                </a:solidFill>
                <a:latin typeface="Verdana" pitchFamily="34" charset="0"/>
              </a:defRPr>
            </a:lvl2pPr>
            <a:lvl3pPr algn="l" rtl="0" eaLnBrk="0" fontAlgn="base" hangingPunct="0">
              <a:spcBef>
                <a:spcPct val="0"/>
              </a:spcBef>
              <a:spcAft>
                <a:spcPct val="0"/>
              </a:spcAft>
              <a:defRPr sz="2800" b="1">
                <a:solidFill>
                  <a:srgbClr val="2B21EF"/>
                </a:solidFill>
                <a:latin typeface="Verdana" pitchFamily="34" charset="0"/>
              </a:defRPr>
            </a:lvl3pPr>
            <a:lvl4pPr algn="l" rtl="0" eaLnBrk="0" fontAlgn="base" hangingPunct="0">
              <a:spcBef>
                <a:spcPct val="0"/>
              </a:spcBef>
              <a:spcAft>
                <a:spcPct val="0"/>
              </a:spcAft>
              <a:defRPr sz="2800" b="1">
                <a:solidFill>
                  <a:srgbClr val="2B21EF"/>
                </a:solidFill>
                <a:latin typeface="Verdana" pitchFamily="34" charset="0"/>
              </a:defRPr>
            </a:lvl4pPr>
            <a:lvl5pPr algn="l" rtl="0" eaLnBrk="0" fontAlgn="base" hangingPunct="0">
              <a:spcBef>
                <a:spcPct val="0"/>
              </a:spcBef>
              <a:spcAft>
                <a:spcPct val="0"/>
              </a:spcAft>
              <a:defRPr sz="2800" b="1">
                <a:solidFill>
                  <a:srgbClr val="2B21EF"/>
                </a:solidFill>
                <a:latin typeface="Verdana" pitchFamily="34" charset="0"/>
              </a:defRPr>
            </a:lvl5pPr>
            <a:lvl6pPr marL="457200" algn="l" rtl="0" eaLnBrk="0" fontAlgn="base" hangingPunct="0">
              <a:spcBef>
                <a:spcPct val="0"/>
              </a:spcBef>
              <a:spcAft>
                <a:spcPct val="0"/>
              </a:spcAft>
              <a:defRPr sz="2400">
                <a:solidFill>
                  <a:srgbClr val="000000"/>
                </a:solidFill>
                <a:latin typeface="Verdana" pitchFamily="34" charset="0"/>
              </a:defRPr>
            </a:lvl6pPr>
            <a:lvl7pPr marL="914400" algn="l" rtl="0" eaLnBrk="0" fontAlgn="base" hangingPunct="0">
              <a:spcBef>
                <a:spcPct val="0"/>
              </a:spcBef>
              <a:spcAft>
                <a:spcPct val="0"/>
              </a:spcAft>
              <a:defRPr sz="2400">
                <a:solidFill>
                  <a:srgbClr val="000000"/>
                </a:solidFill>
                <a:latin typeface="Verdana" pitchFamily="34" charset="0"/>
              </a:defRPr>
            </a:lvl7pPr>
            <a:lvl8pPr marL="1371600" algn="l" rtl="0" eaLnBrk="0" fontAlgn="base" hangingPunct="0">
              <a:spcBef>
                <a:spcPct val="0"/>
              </a:spcBef>
              <a:spcAft>
                <a:spcPct val="0"/>
              </a:spcAft>
              <a:defRPr sz="2400">
                <a:solidFill>
                  <a:srgbClr val="000000"/>
                </a:solidFill>
                <a:latin typeface="Verdana" pitchFamily="34" charset="0"/>
              </a:defRPr>
            </a:lvl8pPr>
            <a:lvl9pPr marL="1828800" algn="l" rtl="0" eaLnBrk="0" fontAlgn="base" hangingPunct="0">
              <a:spcBef>
                <a:spcPct val="0"/>
              </a:spcBef>
              <a:spcAft>
                <a:spcPct val="0"/>
              </a:spcAft>
              <a:defRPr sz="2400">
                <a:solidFill>
                  <a:srgbClr val="000000"/>
                </a:solidFill>
                <a:latin typeface="Verdana" pitchFamily="34" charset="0"/>
              </a:defRPr>
            </a:lvl9pPr>
          </a:lstStyle>
          <a:p>
            <a:pPr algn="ctr" defTabSz="914400"/>
            <a:r>
              <a:rPr lang="en-US" altLang="en-US" sz="1800" i="1" kern="0" dirty="0">
                <a:solidFill>
                  <a:srgbClr val="002060"/>
                </a:solidFill>
              </a:rPr>
              <a:t>United Nations Regional Workshop on the 2020 World </a:t>
            </a:r>
            <a:r>
              <a:rPr lang="en-US" altLang="en-US" sz="1800" i="1" kern="0" dirty="0" err="1">
                <a:solidFill>
                  <a:srgbClr val="002060"/>
                </a:solidFill>
              </a:rPr>
              <a:t>Programme</a:t>
            </a:r>
            <a:r>
              <a:rPr lang="en-US" altLang="en-US" sz="1800" i="1" kern="0" dirty="0">
                <a:solidFill>
                  <a:srgbClr val="002060"/>
                </a:solidFill>
              </a:rPr>
              <a:t> on Population and Housing Censuses: International Standards and Contemporary Technologies, Colombo, Sri Lanka, 8-11 May 2018</a:t>
            </a:r>
            <a:br>
              <a:rPr lang="en-US" altLang="en-US" sz="1800" i="1" kern="0" dirty="0">
                <a:solidFill>
                  <a:srgbClr val="002060"/>
                </a:solidFill>
              </a:rPr>
            </a:br>
            <a:endParaRPr lang="en-US" altLang="en-US" sz="1800" i="1" kern="0" dirty="0">
              <a:solidFill>
                <a:srgbClr val="002060"/>
              </a:solidFill>
            </a:endParaRPr>
          </a:p>
        </p:txBody>
      </p:sp>
      <p:sp>
        <p:nvSpPr>
          <p:cNvPr id="5" name="Subtitle 3">
            <a:extLst>
              <a:ext uri="{FF2B5EF4-FFF2-40B4-BE49-F238E27FC236}">
                <a16:creationId xmlns:a16="http://schemas.microsoft.com/office/drawing/2014/main" id="{EFADCD99-7C18-46B8-ADD6-FE929DC36F6E}"/>
              </a:ext>
            </a:extLst>
          </p:cNvPr>
          <p:cNvSpPr txBox="1">
            <a:spLocks/>
          </p:cNvSpPr>
          <p:nvPr/>
        </p:nvSpPr>
        <p:spPr bwMode="auto">
          <a:xfrm>
            <a:off x="838200" y="2286000"/>
            <a:ext cx="7848600" cy="30480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accent2"/>
              </a:buClr>
              <a:buFont typeface="Wingdings" pitchFamily="2" charset="2"/>
              <a:buChar char="q"/>
              <a:defRPr sz="2000">
                <a:solidFill>
                  <a:schemeClr val="hlink"/>
                </a:solidFill>
                <a:latin typeface="Calibri" pitchFamily="34" charset="0"/>
                <a:ea typeface="+mn-ea"/>
                <a:cs typeface="Calibri" pitchFamily="34" charset="0"/>
              </a:defRPr>
            </a:lvl1pPr>
            <a:lvl2pPr marL="908050" indent="-436563" algn="l" rtl="0" eaLnBrk="0" fontAlgn="base" hangingPunct="0">
              <a:spcBef>
                <a:spcPct val="20000"/>
              </a:spcBef>
              <a:spcAft>
                <a:spcPct val="0"/>
              </a:spcAft>
              <a:buClr>
                <a:schemeClr val="accent2"/>
              </a:buClr>
              <a:buChar char="o"/>
              <a:defRPr>
                <a:solidFill>
                  <a:schemeClr val="hlink"/>
                </a:solidFill>
                <a:latin typeface="Calibri" pitchFamily="34" charset="0"/>
                <a:cs typeface="Calibri" pitchFamily="34" charset="0"/>
              </a:defRPr>
            </a:lvl2pPr>
            <a:lvl3pPr marL="1304925" indent="-395288" algn="l" rtl="0" eaLnBrk="0" fontAlgn="base" hangingPunct="0">
              <a:spcBef>
                <a:spcPct val="20000"/>
              </a:spcBef>
              <a:spcAft>
                <a:spcPct val="0"/>
              </a:spcAft>
              <a:buClr>
                <a:schemeClr val="accent2"/>
              </a:buClr>
              <a:buFont typeface="Courier New" pitchFamily="49" charset="0"/>
              <a:buChar char="­"/>
              <a:defRPr sz="1600">
                <a:solidFill>
                  <a:schemeClr val="hlink"/>
                </a:solidFill>
                <a:latin typeface="Calibri" pitchFamily="34" charset="0"/>
                <a:cs typeface="Calibri" pitchFamily="34" charset="0"/>
              </a:defRPr>
            </a:lvl3pPr>
            <a:lvl4pPr marL="1693863" indent="-387350" algn="l" rtl="0" eaLnBrk="0" fontAlgn="base" hangingPunct="0">
              <a:spcBef>
                <a:spcPct val="20000"/>
              </a:spcBef>
              <a:spcAft>
                <a:spcPct val="0"/>
              </a:spcAft>
              <a:buClr>
                <a:schemeClr val="accent2"/>
              </a:buClr>
              <a:buFont typeface="Wingdings" pitchFamily="2" charset="2"/>
              <a:buChar char="n"/>
              <a:defRPr sz="1400">
                <a:solidFill>
                  <a:schemeClr val="hlink"/>
                </a:solidFill>
                <a:latin typeface="Calibri" pitchFamily="34" charset="0"/>
                <a:cs typeface="Calibri" pitchFamily="34" charset="0"/>
              </a:defRPr>
            </a:lvl4pPr>
            <a:lvl5pPr marL="20939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Calibri" pitchFamily="34" charset="0"/>
                <a:cs typeface="Calibri" pitchFamily="34" charset="0"/>
              </a:defRPr>
            </a:lvl5pPr>
            <a:lvl6pPr marL="25511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6pPr>
            <a:lvl7pPr marL="30083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7pPr>
            <a:lvl8pPr marL="34655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8pPr>
            <a:lvl9pPr marL="3922713" indent="-398463" algn="l" rtl="0" eaLnBrk="0" fontAlgn="base" hangingPunct="0">
              <a:spcBef>
                <a:spcPct val="25000"/>
              </a:spcBef>
              <a:spcAft>
                <a:spcPct val="0"/>
              </a:spcAft>
              <a:buClr>
                <a:schemeClr val="accent2"/>
              </a:buClr>
              <a:buFont typeface="Wingdings" pitchFamily="2" charset="2"/>
              <a:buChar char="§"/>
              <a:defRPr sz="1200">
                <a:solidFill>
                  <a:schemeClr val="tx1"/>
                </a:solidFill>
                <a:latin typeface="+mn-lt"/>
              </a:defRPr>
            </a:lvl9pPr>
          </a:lstStyle>
          <a:p>
            <a:pPr marL="0" indent="0" algn="ctr" defTabSz="914400">
              <a:buFont typeface="Wingdings" pitchFamily="2" charset="2"/>
              <a:buNone/>
              <a:defRPr/>
            </a:pPr>
            <a:r>
              <a:rPr lang="en-GB" sz="2400" b="1" kern="0" dirty="0">
                <a:solidFill>
                  <a:srgbClr val="0000CC"/>
                </a:solidFill>
              </a:rPr>
              <a:t>Session 6</a:t>
            </a:r>
          </a:p>
          <a:p>
            <a:pPr marL="0" indent="0" algn="ctr" defTabSz="914400">
              <a:buFont typeface="Wingdings" pitchFamily="2" charset="2"/>
              <a:buNone/>
              <a:defRPr/>
            </a:pPr>
            <a:endParaRPr lang="en-GB" b="1" kern="0" dirty="0">
              <a:solidFill>
                <a:srgbClr val="0000CC"/>
              </a:solidFill>
            </a:endParaRPr>
          </a:p>
          <a:p>
            <a:pPr marL="0" indent="0" algn="ctr" defTabSz="914400">
              <a:buFont typeface="Wingdings" pitchFamily="2" charset="2"/>
              <a:buNone/>
              <a:defRPr/>
            </a:pPr>
            <a:r>
              <a:rPr lang="en-GB" sz="3200" b="1" kern="0" dirty="0">
                <a:solidFill>
                  <a:srgbClr val="0000CC"/>
                </a:solidFill>
              </a:rPr>
              <a:t>Quality Assurance in Population and Housing Censuses</a:t>
            </a:r>
          </a:p>
          <a:p>
            <a:pPr marL="0" indent="0" algn="ctr" defTabSz="914400">
              <a:buFont typeface="Wingdings" pitchFamily="2" charset="2"/>
              <a:buNone/>
              <a:defRPr/>
            </a:pPr>
            <a:endParaRPr lang="en-GB" sz="3200" b="1" kern="0" dirty="0">
              <a:solidFill>
                <a:srgbClr val="0000CC"/>
              </a:solidFill>
            </a:endParaRPr>
          </a:p>
          <a:p>
            <a:pPr marL="0" indent="0" algn="ctr" defTabSz="914400">
              <a:buFont typeface="Wingdings" pitchFamily="2" charset="2"/>
              <a:buNone/>
              <a:defRPr/>
            </a:pPr>
            <a:r>
              <a:rPr lang="en-GB" b="1" kern="0" dirty="0">
                <a:solidFill>
                  <a:srgbClr val="0000CC"/>
                </a:solidFill>
              </a:rPr>
              <a:t>Meryem Demirci</a:t>
            </a:r>
          </a:p>
          <a:p>
            <a:pPr marL="0" indent="0" algn="ctr" defTabSz="914400">
              <a:buFont typeface="Wingdings" pitchFamily="2" charset="2"/>
              <a:buNone/>
              <a:defRPr/>
            </a:pPr>
            <a:r>
              <a:rPr lang="en-GB" b="1" kern="0" dirty="0">
                <a:solidFill>
                  <a:srgbClr val="0000CC"/>
                </a:solidFill>
              </a:rPr>
              <a:t>United Nations Statistics Division</a:t>
            </a:r>
            <a:endParaRPr lang="en-US" kern="0" dirty="0">
              <a:solidFill>
                <a:srgbClr val="0000CC"/>
              </a:solidFill>
            </a:endParaRPr>
          </a:p>
          <a:p>
            <a:pPr defTabSz="914400">
              <a:defRPr/>
            </a:pPr>
            <a:endParaRPr lang="en-US" altLang="en-US" kern="0" dirty="0"/>
          </a:p>
        </p:txBody>
      </p:sp>
    </p:spTree>
    <p:extLst>
      <p:ext uri="{BB962C8B-B14F-4D97-AF65-F5344CB8AC3E}">
        <p14:creationId xmlns:p14="http://schemas.microsoft.com/office/powerpoint/2010/main" val="1345087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assurance by census phase</a:t>
            </a:r>
          </a:p>
        </p:txBody>
      </p:sp>
      <p:sp>
        <p:nvSpPr>
          <p:cNvPr id="3" name="Content Placeholder 2"/>
          <p:cNvSpPr>
            <a:spLocks noGrp="1"/>
          </p:cNvSpPr>
          <p:nvPr>
            <p:ph idx="1"/>
          </p:nvPr>
        </p:nvSpPr>
        <p:spPr>
          <a:xfrm>
            <a:off x="574675" y="1860331"/>
            <a:ext cx="8348608" cy="3736428"/>
          </a:xfrm>
        </p:spPr>
        <p:txBody>
          <a:bodyPr/>
          <a:lstStyle/>
          <a:p>
            <a:pPr marL="469900" lvl="1" indent="-469900">
              <a:buFont typeface="Wingdings" pitchFamily="2" charset="2"/>
              <a:buChar char="q"/>
            </a:pPr>
            <a:r>
              <a:rPr lang="en-US" sz="2400" b="1" dirty="0">
                <a:solidFill>
                  <a:srgbClr val="000090"/>
                </a:solidFill>
              </a:rPr>
              <a:t>Printing and distribution of census questionnaires/materials </a:t>
            </a:r>
          </a:p>
          <a:p>
            <a:pPr lvl="1"/>
            <a:r>
              <a:rPr lang="en-US" sz="2100" dirty="0">
                <a:solidFill>
                  <a:srgbClr val="000090"/>
                </a:solidFill>
              </a:rPr>
              <a:t>Establishment of a system for monitoring the quality of the work done by the printing company </a:t>
            </a:r>
          </a:p>
          <a:p>
            <a:pPr lvl="2"/>
            <a:r>
              <a:rPr lang="en-US" sz="2100" dirty="0">
                <a:solidFill>
                  <a:srgbClr val="000090"/>
                </a:solidFill>
              </a:rPr>
              <a:t>Regular check of the quality of the printed documents</a:t>
            </a:r>
          </a:p>
          <a:p>
            <a:pPr lvl="2"/>
            <a:r>
              <a:rPr lang="en-US" sz="2100" dirty="0">
                <a:solidFill>
                  <a:srgbClr val="000090"/>
                </a:solidFill>
              </a:rPr>
              <a:t>Monitoring the progress in printing</a:t>
            </a:r>
          </a:p>
          <a:p>
            <a:pPr lvl="2"/>
            <a:r>
              <a:rPr lang="en-US" sz="2100" dirty="0">
                <a:solidFill>
                  <a:srgbClr val="000090"/>
                </a:solidFill>
              </a:rPr>
              <a:t>Monitoring distribution of census materials from printing house to final destination – by timing and number of questionnaire and other census materials </a:t>
            </a:r>
          </a:p>
          <a:p>
            <a:pPr lvl="2">
              <a:buFont typeface="Wingdings" panose="05000000000000000000" pitchFamily="2" charset="2"/>
              <a:buChar char="Ø"/>
            </a:pPr>
            <a:r>
              <a:rPr lang="en-GB" sz="2100" b="1" i="1" dirty="0">
                <a:solidFill>
                  <a:srgbClr val="000090"/>
                </a:solidFill>
              </a:rPr>
              <a:t>Assessment on  the quality of printing and timely distribution of enough materials and collecting all materials from the field</a:t>
            </a:r>
          </a:p>
          <a:p>
            <a:endParaRPr lang="en-US" dirty="0"/>
          </a:p>
        </p:txBody>
      </p:sp>
    </p:spTree>
    <p:extLst>
      <p:ext uri="{BB962C8B-B14F-4D97-AF65-F5344CB8AC3E}">
        <p14:creationId xmlns:p14="http://schemas.microsoft.com/office/powerpoint/2010/main" val="1750590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assurance by census phase</a:t>
            </a:r>
          </a:p>
        </p:txBody>
      </p:sp>
      <p:sp>
        <p:nvSpPr>
          <p:cNvPr id="3" name="Content Placeholder 2"/>
          <p:cNvSpPr>
            <a:spLocks noGrp="1"/>
          </p:cNvSpPr>
          <p:nvPr>
            <p:ph idx="1"/>
          </p:nvPr>
        </p:nvSpPr>
        <p:spPr>
          <a:xfrm>
            <a:off x="566737" y="1752600"/>
            <a:ext cx="8356545" cy="3720152"/>
          </a:xfrm>
        </p:spPr>
        <p:txBody>
          <a:bodyPr/>
          <a:lstStyle/>
          <a:p>
            <a:pPr marL="469900" lvl="1" indent="-469900">
              <a:buFont typeface="Wingdings" pitchFamily="2" charset="2"/>
              <a:buChar char="q"/>
            </a:pPr>
            <a:r>
              <a:rPr lang="en-US" sz="2000" b="1" dirty="0">
                <a:solidFill>
                  <a:srgbClr val="000090"/>
                </a:solidFill>
              </a:rPr>
              <a:t>Enumeration </a:t>
            </a:r>
          </a:p>
          <a:p>
            <a:pPr marL="866775" lvl="2" indent="-469900">
              <a:buFont typeface="Courier New" panose="02070309020205020404" pitchFamily="49" charset="0"/>
              <a:buChar char="o"/>
            </a:pPr>
            <a:r>
              <a:rPr lang="en-US" sz="2000" dirty="0">
                <a:solidFill>
                  <a:srgbClr val="000090"/>
                </a:solidFill>
              </a:rPr>
              <a:t>Checking the quality of the work of enumerators - coverage/content</a:t>
            </a:r>
          </a:p>
          <a:p>
            <a:pPr lvl="1"/>
            <a:r>
              <a:rPr lang="en-US" sz="2000" dirty="0">
                <a:solidFill>
                  <a:srgbClr val="000090"/>
                </a:solidFill>
              </a:rPr>
              <a:t>Collecting periodical information from enumerators/ supervisors to assess the progress in enumeration- through management and information system</a:t>
            </a:r>
          </a:p>
          <a:p>
            <a:pPr lvl="2"/>
            <a:r>
              <a:rPr lang="en-US" sz="2000" dirty="0">
                <a:solidFill>
                  <a:srgbClr val="000090"/>
                </a:solidFill>
              </a:rPr>
              <a:t>Collecting information on number of enumerated population/housing units, refusal, housing units with no contact</a:t>
            </a:r>
          </a:p>
          <a:p>
            <a:pPr lvl="2"/>
            <a:r>
              <a:rPr lang="en-US" sz="2000" dirty="0">
                <a:solidFill>
                  <a:srgbClr val="000090"/>
                </a:solidFill>
              </a:rPr>
              <a:t>Monitoring non-response and follow-up rates and implementing special procedures </a:t>
            </a:r>
          </a:p>
          <a:p>
            <a:pPr lvl="2"/>
            <a:r>
              <a:rPr lang="en-US" sz="2000" dirty="0">
                <a:solidFill>
                  <a:srgbClr val="000090"/>
                </a:solidFill>
              </a:rPr>
              <a:t>Monitoring the duration needed for completing enumeration- if not  as scheduled, implementing remedial action  </a:t>
            </a:r>
          </a:p>
          <a:p>
            <a:pPr>
              <a:buFont typeface="Wingdings" panose="05000000000000000000" pitchFamily="2" charset="2"/>
              <a:buChar char="Ø"/>
            </a:pPr>
            <a:r>
              <a:rPr lang="en-US" b="1" i="1" dirty="0">
                <a:solidFill>
                  <a:srgbClr val="000090"/>
                </a:solidFill>
              </a:rPr>
              <a:t>Quality assessment based on information collected during enumeration-especially on census coverage and the quality of the work of field staff</a:t>
            </a:r>
          </a:p>
        </p:txBody>
      </p:sp>
    </p:spTree>
    <p:extLst>
      <p:ext uri="{BB962C8B-B14F-4D97-AF65-F5344CB8AC3E}">
        <p14:creationId xmlns:p14="http://schemas.microsoft.com/office/powerpoint/2010/main" val="212319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assurance by census phase</a:t>
            </a:r>
          </a:p>
        </p:txBody>
      </p:sp>
      <p:sp>
        <p:nvSpPr>
          <p:cNvPr id="3" name="Content Placeholder 2"/>
          <p:cNvSpPr>
            <a:spLocks noGrp="1"/>
          </p:cNvSpPr>
          <p:nvPr>
            <p:ph idx="1"/>
          </p:nvPr>
        </p:nvSpPr>
        <p:spPr>
          <a:xfrm>
            <a:off x="566738" y="1752599"/>
            <a:ext cx="8577262" cy="4285593"/>
          </a:xfrm>
        </p:spPr>
        <p:txBody>
          <a:bodyPr/>
          <a:lstStyle/>
          <a:p>
            <a:pPr marL="469900" lvl="1" indent="-469900">
              <a:buFont typeface="Wingdings" pitchFamily="2" charset="2"/>
              <a:buChar char="q"/>
            </a:pPr>
            <a:r>
              <a:rPr lang="en-US" sz="2000" b="1" dirty="0">
                <a:solidFill>
                  <a:srgbClr val="000090"/>
                </a:solidFill>
              </a:rPr>
              <a:t>Data capture, coding and editing/imputation</a:t>
            </a:r>
          </a:p>
          <a:p>
            <a:pPr lvl="1"/>
            <a:r>
              <a:rPr lang="en-GB" sz="2000" dirty="0">
                <a:solidFill>
                  <a:srgbClr val="000090"/>
                </a:solidFill>
              </a:rPr>
              <a:t>Procedures should be developed with a view to minimizing the risk of erroneously cancelling, losing or artificially creating households/individuals during data processing-validation of enumerated population/households  in different phases </a:t>
            </a:r>
          </a:p>
          <a:p>
            <a:pPr lvl="1"/>
            <a:r>
              <a:rPr lang="en-US" sz="2000" dirty="0">
                <a:solidFill>
                  <a:srgbClr val="000090"/>
                </a:solidFill>
              </a:rPr>
              <a:t>Procedures for monitoring the quality of each phase</a:t>
            </a:r>
          </a:p>
          <a:p>
            <a:pPr lvl="2"/>
            <a:r>
              <a:rPr lang="en-US" sz="2000" dirty="0">
                <a:solidFill>
                  <a:srgbClr val="000090"/>
                </a:solidFill>
              </a:rPr>
              <a:t>Repeating certain procedures based on the sample of batches/records and comparing two datasets</a:t>
            </a:r>
          </a:p>
          <a:p>
            <a:pPr lvl="2"/>
            <a:r>
              <a:rPr lang="en-US" sz="2000" dirty="0">
                <a:solidFill>
                  <a:srgbClr val="000090"/>
                </a:solidFill>
              </a:rPr>
              <a:t>Identifying systematic errors</a:t>
            </a:r>
          </a:p>
          <a:p>
            <a:pPr lvl="1">
              <a:buFont typeface="Wingdings" panose="05000000000000000000" pitchFamily="2" charset="2"/>
              <a:buChar char="Ø"/>
            </a:pPr>
            <a:r>
              <a:rPr lang="en-US" b="1" i="1" dirty="0">
                <a:solidFill>
                  <a:srgbClr val="000090"/>
                </a:solidFill>
              </a:rPr>
              <a:t>Assessment of the quality of data capture, coding and editing/imputation </a:t>
            </a:r>
          </a:p>
          <a:p>
            <a:pPr marL="396875" lvl="2" indent="0">
              <a:buNone/>
            </a:pPr>
            <a:r>
              <a:rPr lang="en-US" sz="1800" b="1" i="1" dirty="0">
                <a:solidFill>
                  <a:srgbClr val="000090"/>
                </a:solidFill>
              </a:rPr>
              <a:t>          to ensure  these procedures do not create significant errors in census data –    </a:t>
            </a:r>
          </a:p>
          <a:p>
            <a:pPr marL="396875" lvl="2" indent="0">
              <a:buNone/>
            </a:pPr>
            <a:r>
              <a:rPr lang="en-US" sz="1800" b="1" i="1" dirty="0">
                <a:solidFill>
                  <a:srgbClr val="000090"/>
                </a:solidFill>
              </a:rPr>
              <a:t>          Data capture error, Coding error, Imputation rate/Dissimilarity index</a:t>
            </a:r>
          </a:p>
          <a:p>
            <a:endParaRPr lang="en-US" b="1" dirty="0"/>
          </a:p>
        </p:txBody>
      </p:sp>
    </p:spTree>
    <p:extLst>
      <p:ext uri="{BB962C8B-B14F-4D97-AF65-F5344CB8AC3E}">
        <p14:creationId xmlns:p14="http://schemas.microsoft.com/office/powerpoint/2010/main" val="4278893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737" y="898634"/>
            <a:ext cx="8001000" cy="619563"/>
          </a:xfrm>
        </p:spPr>
        <p:txBody>
          <a:bodyPr/>
          <a:lstStyle/>
          <a:p>
            <a:r>
              <a:rPr lang="en-US" dirty="0"/>
              <a:t>Quality assurance by census phase</a:t>
            </a:r>
          </a:p>
        </p:txBody>
      </p:sp>
      <p:sp>
        <p:nvSpPr>
          <p:cNvPr id="3" name="Content Placeholder 2"/>
          <p:cNvSpPr>
            <a:spLocks noGrp="1"/>
          </p:cNvSpPr>
          <p:nvPr>
            <p:ph idx="1"/>
          </p:nvPr>
        </p:nvSpPr>
        <p:spPr>
          <a:xfrm>
            <a:off x="566737" y="1752599"/>
            <a:ext cx="8577263" cy="4490545"/>
          </a:xfrm>
        </p:spPr>
        <p:txBody>
          <a:bodyPr/>
          <a:lstStyle/>
          <a:p>
            <a:pPr marL="0" indent="0">
              <a:buNone/>
            </a:pPr>
            <a:r>
              <a:rPr lang="en-US" sz="2600" b="1" dirty="0">
                <a:solidFill>
                  <a:srgbClr val="000090"/>
                </a:solidFill>
              </a:rPr>
              <a:t>Dissemination</a:t>
            </a:r>
          </a:p>
          <a:p>
            <a:r>
              <a:rPr lang="en-US" sz="2200" dirty="0">
                <a:solidFill>
                  <a:srgbClr val="000090"/>
                </a:solidFill>
              </a:rPr>
              <a:t>The </a:t>
            </a:r>
            <a:r>
              <a:rPr lang="en-US" sz="2200" u="sng" dirty="0">
                <a:solidFill>
                  <a:srgbClr val="000090"/>
                </a:solidFill>
              </a:rPr>
              <a:t>dissemination team </a:t>
            </a:r>
            <a:r>
              <a:rPr lang="en-US" sz="2200" dirty="0">
                <a:solidFill>
                  <a:srgbClr val="000090"/>
                </a:solidFill>
              </a:rPr>
              <a:t>is responsible for the timely delivery of products and services to the census data users</a:t>
            </a:r>
          </a:p>
          <a:p>
            <a:r>
              <a:rPr lang="en-US" sz="2200" dirty="0">
                <a:solidFill>
                  <a:srgbClr val="000090"/>
                </a:solidFill>
              </a:rPr>
              <a:t>Management of the quality in census dissemination is driven by concerns to:</a:t>
            </a:r>
          </a:p>
          <a:p>
            <a:pPr lvl="1"/>
            <a:r>
              <a:rPr lang="en-US" sz="2200" dirty="0">
                <a:solidFill>
                  <a:srgbClr val="000090"/>
                </a:solidFill>
              </a:rPr>
              <a:t>deliver relevant products and services while maintaining accuracy of the data and timeliness</a:t>
            </a:r>
          </a:p>
          <a:p>
            <a:pPr marL="471487" lvl="1" indent="0">
              <a:buNone/>
            </a:pPr>
            <a:endParaRPr lang="en-US" sz="2200" dirty="0">
              <a:solidFill>
                <a:srgbClr val="000090"/>
              </a:solidFill>
            </a:endParaRPr>
          </a:p>
          <a:p>
            <a:pPr lvl="1">
              <a:buFont typeface="Wingdings" panose="05000000000000000000" pitchFamily="2" charset="2"/>
              <a:buChar char="Ø"/>
            </a:pPr>
            <a:r>
              <a:rPr lang="en-US" sz="2200" b="1" i="1" dirty="0">
                <a:solidFill>
                  <a:srgbClr val="000090"/>
                </a:solidFill>
              </a:rPr>
              <a:t>Assessment report on timely dissemination of census products and relevant tools for ensuring that the results are accessible to  users</a:t>
            </a:r>
          </a:p>
        </p:txBody>
      </p:sp>
    </p:spTree>
    <p:extLst>
      <p:ext uri="{BB962C8B-B14F-4D97-AF65-F5344CB8AC3E}">
        <p14:creationId xmlns:p14="http://schemas.microsoft.com/office/powerpoint/2010/main" val="2229676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40524"/>
            <a:ext cx="8001000" cy="480301"/>
          </a:xfrm>
        </p:spPr>
        <p:txBody>
          <a:bodyPr/>
          <a:lstStyle/>
          <a:p>
            <a:r>
              <a:rPr lang="en-US" dirty="0"/>
              <a:t>Dimensions of data quality</a:t>
            </a:r>
          </a:p>
        </p:txBody>
      </p:sp>
      <p:sp>
        <p:nvSpPr>
          <p:cNvPr id="3" name="Content Placeholder 2"/>
          <p:cNvSpPr>
            <a:spLocks noGrp="1"/>
          </p:cNvSpPr>
          <p:nvPr>
            <p:ph idx="1"/>
          </p:nvPr>
        </p:nvSpPr>
        <p:spPr>
          <a:xfrm>
            <a:off x="566737" y="1752600"/>
            <a:ext cx="8256249" cy="4356370"/>
          </a:xfrm>
        </p:spPr>
        <p:txBody>
          <a:bodyPr/>
          <a:lstStyle/>
          <a:p>
            <a:r>
              <a:rPr lang="en-US" dirty="0">
                <a:solidFill>
                  <a:srgbClr val="000090"/>
                </a:solidFill>
              </a:rPr>
              <a:t>Quality is a multidimensional concept</a:t>
            </a:r>
          </a:p>
          <a:p>
            <a:r>
              <a:rPr lang="en-US" dirty="0">
                <a:solidFill>
                  <a:srgbClr val="000090"/>
                </a:solidFill>
              </a:rPr>
              <a:t>Quality of outputs of any statistical exercise should be assessed with  some or all of the following six main attributes:</a:t>
            </a:r>
            <a:endParaRPr lang="en-US" altLang="en-US" dirty="0">
              <a:solidFill>
                <a:srgbClr val="000090"/>
              </a:solidFill>
            </a:endParaRPr>
          </a:p>
          <a:p>
            <a:pPr lvl="1"/>
            <a:r>
              <a:rPr lang="en-US" altLang="en-US" sz="2000" dirty="0">
                <a:solidFill>
                  <a:srgbClr val="000090"/>
                </a:solidFill>
              </a:rPr>
              <a:t>Relevance</a:t>
            </a:r>
          </a:p>
          <a:p>
            <a:pPr lvl="1"/>
            <a:r>
              <a:rPr lang="en-US" altLang="en-US" sz="2000" dirty="0">
                <a:solidFill>
                  <a:srgbClr val="000090"/>
                </a:solidFill>
              </a:rPr>
              <a:t>Accuracy </a:t>
            </a:r>
          </a:p>
          <a:p>
            <a:pPr lvl="1"/>
            <a:r>
              <a:rPr lang="en-US" altLang="en-US" sz="2000" dirty="0">
                <a:solidFill>
                  <a:srgbClr val="000090"/>
                </a:solidFill>
              </a:rPr>
              <a:t>Timeliness</a:t>
            </a:r>
          </a:p>
          <a:p>
            <a:pPr lvl="1"/>
            <a:r>
              <a:rPr lang="en-US" altLang="en-US" sz="2000" dirty="0">
                <a:solidFill>
                  <a:srgbClr val="000090"/>
                </a:solidFill>
              </a:rPr>
              <a:t>Accessibility</a:t>
            </a:r>
          </a:p>
          <a:p>
            <a:pPr lvl="1"/>
            <a:r>
              <a:rPr lang="en-US" altLang="en-US" sz="2000" dirty="0">
                <a:solidFill>
                  <a:srgbClr val="000090"/>
                </a:solidFill>
              </a:rPr>
              <a:t>Interpretability</a:t>
            </a:r>
          </a:p>
          <a:p>
            <a:pPr lvl="1"/>
            <a:r>
              <a:rPr lang="en-US" altLang="en-US" sz="2000" dirty="0">
                <a:solidFill>
                  <a:srgbClr val="000090"/>
                </a:solidFill>
              </a:rPr>
              <a:t>Comparability and coherence </a:t>
            </a:r>
            <a:endParaRPr lang="en-GB" altLang="en-US" sz="2000" dirty="0">
              <a:solidFill>
                <a:srgbClr val="000090"/>
              </a:solidFill>
            </a:endParaRPr>
          </a:p>
          <a:p>
            <a:r>
              <a:rPr lang="en-US" dirty="0">
                <a:solidFill>
                  <a:srgbClr val="000090"/>
                </a:solidFill>
              </a:rPr>
              <a:t>Some of these dimensions are inter-dependent and involve trade-off (</a:t>
            </a:r>
            <a:r>
              <a:rPr lang="en-US" dirty="0" err="1">
                <a:solidFill>
                  <a:srgbClr val="000090"/>
                </a:solidFill>
              </a:rPr>
              <a:t>eg</a:t>
            </a:r>
            <a:r>
              <a:rPr lang="en-US" dirty="0">
                <a:solidFill>
                  <a:srgbClr val="000090"/>
                </a:solidFill>
              </a:rPr>
              <a:t>. timeliness and accuracy)</a:t>
            </a:r>
          </a:p>
          <a:p>
            <a:pPr marL="0" indent="0">
              <a:buNone/>
            </a:pPr>
            <a:endParaRPr lang="en-US" dirty="0">
              <a:solidFill>
                <a:srgbClr val="000090"/>
              </a:solidFill>
            </a:endParaRPr>
          </a:p>
        </p:txBody>
      </p:sp>
    </p:spTree>
    <p:extLst>
      <p:ext uri="{BB962C8B-B14F-4D97-AF65-F5344CB8AC3E}">
        <p14:creationId xmlns:p14="http://schemas.microsoft.com/office/powerpoint/2010/main" val="816388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82494"/>
            <a:ext cx="8001000" cy="538331"/>
          </a:xfrm>
        </p:spPr>
        <p:txBody>
          <a:bodyPr/>
          <a:lstStyle/>
          <a:p>
            <a:r>
              <a:rPr lang="en-US" altLang="en-US" dirty="0"/>
              <a:t>Dimensions of quality: Relevance</a:t>
            </a:r>
            <a:endParaRPr lang="en-US" dirty="0"/>
          </a:p>
        </p:txBody>
      </p:sp>
      <p:sp>
        <p:nvSpPr>
          <p:cNvPr id="3" name="Content Placeholder 2"/>
          <p:cNvSpPr>
            <a:spLocks noGrp="1"/>
          </p:cNvSpPr>
          <p:nvPr>
            <p:ph idx="1"/>
          </p:nvPr>
        </p:nvSpPr>
        <p:spPr>
          <a:xfrm>
            <a:off x="566738" y="1752600"/>
            <a:ext cx="8372310" cy="4049110"/>
          </a:xfrm>
        </p:spPr>
        <p:txBody>
          <a:bodyPr/>
          <a:lstStyle/>
          <a:p>
            <a:r>
              <a:rPr lang="en-US" altLang="en-US" sz="2400" dirty="0">
                <a:solidFill>
                  <a:srgbClr val="000090"/>
                </a:solidFill>
              </a:rPr>
              <a:t>The relevance of statistical information is </a:t>
            </a:r>
            <a:r>
              <a:rPr lang="en-US" altLang="en-US" sz="2400" i="1" u="sng" dirty="0">
                <a:solidFill>
                  <a:srgbClr val="000090"/>
                </a:solidFill>
              </a:rPr>
              <a:t>the degree to which it meets the needs of users</a:t>
            </a:r>
            <a:r>
              <a:rPr lang="en-US" altLang="en-US" sz="2400" i="1" dirty="0">
                <a:solidFill>
                  <a:srgbClr val="000090"/>
                </a:solidFill>
              </a:rPr>
              <a:t> -- and suggests the need to avoid the collection and production of data for which there is no significant use</a:t>
            </a:r>
          </a:p>
          <a:p>
            <a:pPr lvl="1"/>
            <a:r>
              <a:rPr lang="en-US" altLang="en-US" sz="2400" dirty="0">
                <a:solidFill>
                  <a:srgbClr val="000090"/>
                </a:solidFill>
              </a:rPr>
              <a:t>This dimension is important in census content development and dissemination</a:t>
            </a:r>
          </a:p>
          <a:p>
            <a:pPr lvl="1"/>
            <a:r>
              <a:rPr lang="en-US" sz="2400" dirty="0">
                <a:solidFill>
                  <a:srgbClr val="000090"/>
                </a:solidFill>
              </a:rPr>
              <a:t>Relevance is a qualitative assessment of the value of the census data produced, including in terms of meeting the mandate of the agency, legislated requirements and users` needs</a:t>
            </a:r>
          </a:p>
          <a:p>
            <a:endParaRPr lang="en-US" dirty="0"/>
          </a:p>
        </p:txBody>
      </p:sp>
    </p:spTree>
    <p:extLst>
      <p:ext uri="{BB962C8B-B14F-4D97-AF65-F5344CB8AC3E}">
        <p14:creationId xmlns:p14="http://schemas.microsoft.com/office/powerpoint/2010/main" val="3813666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Dimensions of quality: Accuracy</a:t>
            </a:r>
            <a:endParaRPr lang="en-US" dirty="0"/>
          </a:p>
        </p:txBody>
      </p:sp>
      <p:sp>
        <p:nvSpPr>
          <p:cNvPr id="3" name="Content Placeholder 2"/>
          <p:cNvSpPr>
            <a:spLocks noGrp="1"/>
          </p:cNvSpPr>
          <p:nvPr>
            <p:ph idx="1"/>
          </p:nvPr>
        </p:nvSpPr>
        <p:spPr>
          <a:xfrm>
            <a:off x="566738" y="1752600"/>
            <a:ext cx="8001000" cy="4149436"/>
          </a:xfrm>
        </p:spPr>
        <p:txBody>
          <a:bodyPr/>
          <a:lstStyle/>
          <a:p>
            <a:r>
              <a:rPr lang="en-US" altLang="en-US" sz="2200" dirty="0">
                <a:solidFill>
                  <a:srgbClr val="000090"/>
                </a:solidFill>
              </a:rPr>
              <a:t>The accuracy of statistical information is </a:t>
            </a:r>
            <a:r>
              <a:rPr lang="en-US" altLang="en-US" sz="2200" i="1" u="sng" dirty="0">
                <a:solidFill>
                  <a:srgbClr val="000090"/>
                </a:solidFill>
              </a:rPr>
              <a:t>the degree to which those data correctly estimate or describe the quantities or characteristics  that the statistical activity was designed to measure</a:t>
            </a:r>
            <a:r>
              <a:rPr lang="en-US" altLang="en-US" sz="2200" dirty="0">
                <a:solidFill>
                  <a:srgbClr val="000090"/>
                </a:solidFill>
              </a:rPr>
              <a:t>   </a:t>
            </a:r>
          </a:p>
          <a:p>
            <a:pPr lvl="1"/>
            <a:r>
              <a:rPr lang="en-US" altLang="en-US" sz="2200" dirty="0">
                <a:solidFill>
                  <a:srgbClr val="000090"/>
                </a:solidFill>
              </a:rPr>
              <a:t>It is usually characterized in terms of errors in statistical estimates introduced by major sources of errors such as coverage error,  content error, item non-response, imputation rate, etc. </a:t>
            </a:r>
          </a:p>
          <a:p>
            <a:pPr lvl="1"/>
            <a:r>
              <a:rPr lang="en-US" altLang="en-US" sz="2200" dirty="0">
                <a:solidFill>
                  <a:srgbClr val="000090"/>
                </a:solidFill>
              </a:rPr>
              <a:t>PES, information collected in field enumeration and data processing </a:t>
            </a:r>
          </a:p>
        </p:txBody>
      </p:sp>
    </p:spTree>
    <p:extLst>
      <p:ext uri="{BB962C8B-B14F-4D97-AF65-F5344CB8AC3E}">
        <p14:creationId xmlns:p14="http://schemas.microsoft.com/office/powerpoint/2010/main" val="4101379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Dimensions of quality: Timeliness</a:t>
            </a:r>
            <a:endParaRPr lang="en-US" dirty="0"/>
          </a:p>
        </p:txBody>
      </p:sp>
      <p:sp>
        <p:nvSpPr>
          <p:cNvPr id="3" name="Content Placeholder 2"/>
          <p:cNvSpPr>
            <a:spLocks noGrp="1"/>
          </p:cNvSpPr>
          <p:nvPr>
            <p:ph idx="1"/>
          </p:nvPr>
        </p:nvSpPr>
        <p:spPr>
          <a:xfrm>
            <a:off x="566738" y="1752599"/>
            <a:ext cx="8325014" cy="4364421"/>
          </a:xfrm>
        </p:spPr>
        <p:txBody>
          <a:bodyPr/>
          <a:lstStyle/>
          <a:p>
            <a:r>
              <a:rPr lang="en-US" altLang="en-US" sz="2400" dirty="0">
                <a:solidFill>
                  <a:srgbClr val="000090"/>
                </a:solidFill>
              </a:rPr>
              <a:t>Timeliness refers </a:t>
            </a:r>
            <a:r>
              <a:rPr lang="en-US" altLang="en-US" sz="2400" i="1" u="sng" dirty="0">
                <a:solidFill>
                  <a:srgbClr val="000090"/>
                </a:solidFill>
              </a:rPr>
              <a:t>the length of time between the census reference day and the date on which the information becomes available </a:t>
            </a:r>
          </a:p>
          <a:p>
            <a:pPr lvl="1"/>
            <a:r>
              <a:rPr lang="en-US" altLang="en-US" sz="2400" dirty="0">
                <a:solidFill>
                  <a:srgbClr val="000090"/>
                </a:solidFill>
              </a:rPr>
              <a:t>There is a trade-off against accuracy</a:t>
            </a:r>
          </a:p>
          <a:p>
            <a:pPr lvl="1"/>
            <a:r>
              <a:rPr lang="en-US" altLang="en-US" sz="2400" dirty="0">
                <a:solidFill>
                  <a:srgbClr val="000090"/>
                </a:solidFill>
              </a:rPr>
              <a:t>Often for a census there are several release dates to be considered in dissemination schedule-temporary results, final results, thematic reports, online dissemination database, etc. </a:t>
            </a:r>
          </a:p>
          <a:p>
            <a:pPr lvl="1"/>
            <a:r>
              <a:rPr lang="en-US" altLang="en-US" sz="2400" dirty="0">
                <a:solidFill>
                  <a:srgbClr val="000090"/>
                </a:solidFill>
              </a:rPr>
              <a:t>Major information releases should have publication dates announced well in advance  </a:t>
            </a:r>
          </a:p>
          <a:p>
            <a:endParaRPr lang="en-US" dirty="0"/>
          </a:p>
        </p:txBody>
      </p:sp>
    </p:spTree>
    <p:extLst>
      <p:ext uri="{BB962C8B-B14F-4D97-AF65-F5344CB8AC3E}">
        <p14:creationId xmlns:p14="http://schemas.microsoft.com/office/powerpoint/2010/main" val="516166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Dimensions of quality: Accessibility</a:t>
            </a:r>
            <a:endParaRPr lang="en-US" dirty="0"/>
          </a:p>
        </p:txBody>
      </p:sp>
      <p:sp>
        <p:nvSpPr>
          <p:cNvPr id="3" name="Content Placeholder 2"/>
          <p:cNvSpPr>
            <a:spLocks noGrp="1"/>
          </p:cNvSpPr>
          <p:nvPr>
            <p:ph idx="1"/>
          </p:nvPr>
        </p:nvSpPr>
        <p:spPr>
          <a:xfrm>
            <a:off x="566737" y="1752599"/>
            <a:ext cx="8230421" cy="4017579"/>
          </a:xfrm>
        </p:spPr>
        <p:txBody>
          <a:bodyPr/>
          <a:lstStyle/>
          <a:p>
            <a:r>
              <a:rPr lang="en-US" altLang="en-US" sz="2400" dirty="0">
                <a:solidFill>
                  <a:srgbClr val="000090"/>
                </a:solidFill>
              </a:rPr>
              <a:t>The accessibility of statistical information refers to </a:t>
            </a:r>
            <a:r>
              <a:rPr lang="en-US" altLang="en-US" sz="2400" i="1" u="sng" dirty="0">
                <a:solidFill>
                  <a:srgbClr val="000090"/>
                </a:solidFill>
              </a:rPr>
              <a:t>the ease with which it can be obtained</a:t>
            </a:r>
          </a:p>
          <a:p>
            <a:pPr lvl="1"/>
            <a:r>
              <a:rPr lang="en-US" altLang="en-US" sz="2400" dirty="0">
                <a:solidFill>
                  <a:srgbClr val="000090"/>
                </a:solidFill>
              </a:rPr>
              <a:t>The suitability of the form in which the information is available to users, the media of dissemination</a:t>
            </a:r>
          </a:p>
          <a:p>
            <a:pPr lvl="1"/>
            <a:r>
              <a:rPr lang="en-US" altLang="en-US" sz="2400" dirty="0">
                <a:solidFill>
                  <a:srgbClr val="000090"/>
                </a:solidFill>
              </a:rPr>
              <a:t>Where data products are provided at cost, the affordability of the information to users also affects accessibility</a:t>
            </a:r>
          </a:p>
          <a:p>
            <a:endParaRPr lang="en-US" sz="2400" dirty="0"/>
          </a:p>
        </p:txBody>
      </p:sp>
    </p:spTree>
    <p:extLst>
      <p:ext uri="{BB962C8B-B14F-4D97-AF65-F5344CB8AC3E}">
        <p14:creationId xmlns:p14="http://schemas.microsoft.com/office/powerpoint/2010/main" val="1221521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Dimensions of quality: Interpretability</a:t>
            </a:r>
            <a:endParaRPr lang="en-US" dirty="0"/>
          </a:p>
        </p:txBody>
      </p:sp>
      <p:sp>
        <p:nvSpPr>
          <p:cNvPr id="3" name="Content Placeholder 2"/>
          <p:cNvSpPr>
            <a:spLocks noGrp="1"/>
          </p:cNvSpPr>
          <p:nvPr>
            <p:ph idx="1"/>
          </p:nvPr>
        </p:nvSpPr>
        <p:spPr/>
        <p:txBody>
          <a:bodyPr/>
          <a:lstStyle/>
          <a:p>
            <a:r>
              <a:rPr lang="en-US" altLang="en-US" sz="2400" dirty="0">
                <a:solidFill>
                  <a:srgbClr val="000090"/>
                </a:solidFill>
              </a:rPr>
              <a:t>The interpretability of statistical information reflects </a:t>
            </a:r>
            <a:r>
              <a:rPr lang="en-US" altLang="en-US" sz="2400" i="1" u="sng" dirty="0">
                <a:solidFill>
                  <a:srgbClr val="000090"/>
                </a:solidFill>
              </a:rPr>
              <a:t>the availability of supplementary information and metadata necessary to interpret and use it</a:t>
            </a:r>
          </a:p>
          <a:p>
            <a:pPr lvl="1"/>
            <a:r>
              <a:rPr lang="en-US" altLang="en-US" sz="2400" dirty="0">
                <a:solidFill>
                  <a:srgbClr val="000090"/>
                </a:solidFill>
              </a:rPr>
              <a:t>Usually it covers the underlying concepts, definitions, variables, classifications used, the methodology of data collection and processing and indications of the accuracy of the information</a:t>
            </a:r>
          </a:p>
          <a:p>
            <a:endParaRPr lang="en-US" sz="2400" dirty="0"/>
          </a:p>
        </p:txBody>
      </p:sp>
    </p:spTree>
    <p:extLst>
      <p:ext uri="{BB962C8B-B14F-4D97-AF65-F5344CB8AC3E}">
        <p14:creationId xmlns:p14="http://schemas.microsoft.com/office/powerpoint/2010/main" val="756057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00752"/>
            <a:ext cx="8001000" cy="620073"/>
          </a:xfrm>
        </p:spPr>
        <p:txBody>
          <a:bodyPr/>
          <a:lstStyle/>
          <a:p>
            <a:r>
              <a:rPr lang="en-GB" dirty="0"/>
              <a:t>Overview</a:t>
            </a:r>
          </a:p>
        </p:txBody>
      </p:sp>
      <p:sp>
        <p:nvSpPr>
          <p:cNvPr id="3" name="Content Placeholder 2"/>
          <p:cNvSpPr>
            <a:spLocks noGrp="1"/>
          </p:cNvSpPr>
          <p:nvPr>
            <p:ph idx="1"/>
          </p:nvPr>
        </p:nvSpPr>
        <p:spPr>
          <a:xfrm>
            <a:off x="566738" y="2121090"/>
            <a:ext cx="8001000" cy="3911220"/>
          </a:xfrm>
        </p:spPr>
        <p:txBody>
          <a:bodyPr/>
          <a:lstStyle/>
          <a:p>
            <a:pPr>
              <a:defRPr/>
            </a:pPr>
            <a:r>
              <a:rPr lang="en-US" altLang="en-US" sz="2400" dirty="0">
                <a:solidFill>
                  <a:schemeClr val="tx1"/>
                </a:solidFill>
              </a:rPr>
              <a:t>Importance of a quality assurance programme</a:t>
            </a:r>
          </a:p>
          <a:p>
            <a:pPr lvl="1">
              <a:defRPr/>
            </a:pPr>
            <a:r>
              <a:rPr lang="en-US" altLang="en-US" sz="2400" dirty="0">
                <a:solidFill>
                  <a:schemeClr val="tx1"/>
                </a:solidFill>
              </a:rPr>
              <a:t>The quality assurance circle</a:t>
            </a:r>
          </a:p>
          <a:p>
            <a:pPr lvl="1">
              <a:defRPr/>
            </a:pPr>
            <a:r>
              <a:rPr lang="en-US" altLang="en-US" sz="2400" dirty="0">
                <a:solidFill>
                  <a:schemeClr val="tx1"/>
                </a:solidFill>
              </a:rPr>
              <a:t>The role of managers</a:t>
            </a:r>
          </a:p>
          <a:p>
            <a:pPr>
              <a:defRPr/>
            </a:pPr>
            <a:r>
              <a:rPr lang="en-US" altLang="en-US" sz="2400" dirty="0">
                <a:solidFill>
                  <a:schemeClr val="tx1"/>
                </a:solidFill>
              </a:rPr>
              <a:t>Quality assurance by census phase</a:t>
            </a:r>
          </a:p>
          <a:p>
            <a:pPr>
              <a:defRPr/>
            </a:pPr>
            <a:r>
              <a:rPr lang="en-US" altLang="en-US" sz="2400" dirty="0">
                <a:solidFill>
                  <a:schemeClr val="tx1"/>
                </a:solidFill>
              </a:rPr>
              <a:t>Dimensions of quality</a:t>
            </a:r>
          </a:p>
          <a:p>
            <a:pPr>
              <a:defRPr/>
            </a:pPr>
            <a:r>
              <a:rPr lang="en-US" altLang="en-US" sz="2400" dirty="0">
                <a:solidFill>
                  <a:schemeClr val="tx1"/>
                </a:solidFill>
              </a:rPr>
              <a:t>Evaluation of quality</a:t>
            </a:r>
          </a:p>
          <a:p>
            <a:pPr lvl="1">
              <a:defRPr/>
            </a:pPr>
            <a:r>
              <a:rPr lang="en-US" altLang="en-US" sz="2400" dirty="0">
                <a:solidFill>
                  <a:schemeClr val="tx1"/>
                </a:solidFill>
              </a:rPr>
              <a:t>Process quality</a:t>
            </a:r>
          </a:p>
          <a:p>
            <a:pPr lvl="1">
              <a:defRPr/>
            </a:pPr>
            <a:r>
              <a:rPr lang="en-US" altLang="en-US" sz="2400" dirty="0">
                <a:solidFill>
                  <a:schemeClr val="tx1"/>
                </a:solidFill>
              </a:rPr>
              <a:t>Data quality</a:t>
            </a:r>
          </a:p>
        </p:txBody>
      </p:sp>
    </p:spTree>
    <p:extLst>
      <p:ext uri="{BB962C8B-B14F-4D97-AF65-F5344CB8AC3E}">
        <p14:creationId xmlns:p14="http://schemas.microsoft.com/office/powerpoint/2010/main" val="212209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Dimensions of quality: Comparability</a:t>
            </a:r>
            <a:endParaRPr lang="en-US" dirty="0"/>
          </a:p>
        </p:txBody>
      </p:sp>
      <p:sp>
        <p:nvSpPr>
          <p:cNvPr id="3" name="Content Placeholder 2"/>
          <p:cNvSpPr>
            <a:spLocks noGrp="1"/>
          </p:cNvSpPr>
          <p:nvPr>
            <p:ph idx="1"/>
          </p:nvPr>
        </p:nvSpPr>
        <p:spPr/>
        <p:txBody>
          <a:bodyPr/>
          <a:lstStyle/>
          <a:p>
            <a:r>
              <a:rPr lang="en-US" altLang="en-US" sz="2400" dirty="0">
                <a:solidFill>
                  <a:srgbClr val="000090"/>
                </a:solidFill>
              </a:rPr>
              <a:t>The comparability of statistical information reflects </a:t>
            </a:r>
            <a:r>
              <a:rPr lang="en-US" altLang="en-US" sz="2400" i="1" u="sng" dirty="0">
                <a:solidFill>
                  <a:srgbClr val="000090"/>
                </a:solidFill>
              </a:rPr>
              <a:t>the degree to which statistical information is comparable across countries and time</a:t>
            </a:r>
          </a:p>
          <a:p>
            <a:pPr lvl="1"/>
            <a:r>
              <a:rPr lang="en-US" altLang="en-US" sz="2400" dirty="0">
                <a:solidFill>
                  <a:srgbClr val="000090"/>
                </a:solidFill>
              </a:rPr>
              <a:t>Usually underlying concepts, definitions, classifications used, the methodology of data collection and processing provide information on comparability</a:t>
            </a:r>
          </a:p>
          <a:p>
            <a:pPr lvl="1"/>
            <a:r>
              <a:rPr lang="en-US" altLang="en-US" sz="2400" dirty="0">
                <a:solidFill>
                  <a:srgbClr val="000090"/>
                </a:solidFill>
              </a:rPr>
              <a:t>Using international recommendations on concepts, definitions, classifications and census methods increases comparability</a:t>
            </a:r>
          </a:p>
          <a:p>
            <a:pPr marL="0" indent="0">
              <a:buNone/>
            </a:pPr>
            <a:endParaRPr lang="en-US" dirty="0"/>
          </a:p>
        </p:txBody>
      </p:sp>
    </p:spTree>
    <p:extLst>
      <p:ext uri="{BB962C8B-B14F-4D97-AF65-F5344CB8AC3E}">
        <p14:creationId xmlns:p14="http://schemas.microsoft.com/office/powerpoint/2010/main" val="1656145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Dimensions of data quality</a:t>
            </a:r>
            <a:endParaRPr lang="en-US" dirty="0"/>
          </a:p>
        </p:txBody>
      </p:sp>
      <p:sp>
        <p:nvSpPr>
          <p:cNvPr id="3" name="Content Placeholder 2"/>
          <p:cNvSpPr>
            <a:spLocks noGrp="1"/>
          </p:cNvSpPr>
          <p:nvPr>
            <p:ph idx="1"/>
          </p:nvPr>
        </p:nvSpPr>
        <p:spPr>
          <a:xfrm>
            <a:off x="566738" y="1752600"/>
            <a:ext cx="8001000" cy="3724072"/>
          </a:xfrm>
        </p:spPr>
        <p:txBody>
          <a:bodyPr/>
          <a:lstStyle/>
          <a:p>
            <a:pPr marL="0" indent="0">
              <a:buNone/>
            </a:pPr>
            <a:r>
              <a:rPr lang="en-US" altLang="en-US" sz="2400" b="1" dirty="0">
                <a:solidFill>
                  <a:srgbClr val="000090"/>
                </a:solidFill>
              </a:rPr>
              <a:t>Coherence </a:t>
            </a:r>
          </a:p>
          <a:p>
            <a:r>
              <a:rPr lang="en-US" altLang="en-US" sz="2400" dirty="0">
                <a:solidFill>
                  <a:srgbClr val="000090"/>
                </a:solidFill>
              </a:rPr>
              <a:t>Coherence reflects </a:t>
            </a:r>
            <a:r>
              <a:rPr lang="en-US" altLang="en-US" sz="2400" i="1" u="sng" dirty="0">
                <a:solidFill>
                  <a:srgbClr val="000090"/>
                </a:solidFill>
              </a:rPr>
              <a:t>the degree to which the census information can be successfully brought together with other statistical information within an integrated framework over time</a:t>
            </a:r>
          </a:p>
          <a:p>
            <a:pPr lvl="1"/>
            <a:r>
              <a:rPr lang="en-US" altLang="en-US" sz="2400" dirty="0">
                <a:solidFill>
                  <a:srgbClr val="000090"/>
                </a:solidFill>
              </a:rPr>
              <a:t>The use of standard concepts, definitions and classifications – possibly agreed at the international level - promotes coherence</a:t>
            </a:r>
          </a:p>
        </p:txBody>
      </p:sp>
    </p:spTree>
    <p:extLst>
      <p:ext uri="{BB962C8B-B14F-4D97-AF65-F5344CB8AC3E}">
        <p14:creationId xmlns:p14="http://schemas.microsoft.com/office/powerpoint/2010/main" val="630872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04672"/>
            <a:ext cx="8001000" cy="616153"/>
          </a:xfrm>
        </p:spPr>
        <p:txBody>
          <a:bodyPr/>
          <a:lstStyle/>
          <a:p>
            <a:r>
              <a:rPr lang="en-US" dirty="0"/>
              <a:t>Evaluation</a:t>
            </a:r>
          </a:p>
        </p:txBody>
      </p:sp>
      <p:sp>
        <p:nvSpPr>
          <p:cNvPr id="3" name="Content Placeholder 2"/>
          <p:cNvSpPr>
            <a:spLocks noGrp="1"/>
          </p:cNvSpPr>
          <p:nvPr>
            <p:ph idx="1"/>
          </p:nvPr>
        </p:nvSpPr>
        <p:spPr>
          <a:xfrm>
            <a:off x="300251" y="1752599"/>
            <a:ext cx="8707271" cy="4470779"/>
          </a:xfrm>
        </p:spPr>
        <p:txBody>
          <a:bodyPr/>
          <a:lstStyle/>
          <a:p>
            <a:r>
              <a:rPr lang="en-US" dirty="0">
                <a:solidFill>
                  <a:srgbClr val="000090"/>
                </a:solidFill>
              </a:rPr>
              <a:t>P&amp;R recommends that “a complete evaluation takes place and is documented at the end of each phase of the census”</a:t>
            </a:r>
          </a:p>
          <a:p>
            <a:r>
              <a:rPr lang="en-US" dirty="0">
                <a:solidFill>
                  <a:srgbClr val="000090"/>
                </a:solidFill>
              </a:rPr>
              <a:t>Evaluation of the overall census operation is vital for identifying strengths and weaknesses of census phases, including planning, enumeration, data processing and dissemination, and also for the purpose of </a:t>
            </a:r>
            <a:r>
              <a:rPr lang="en-US" dirty="0" err="1">
                <a:solidFill>
                  <a:srgbClr val="000090"/>
                </a:solidFill>
              </a:rPr>
              <a:t>analysing</a:t>
            </a:r>
            <a:r>
              <a:rPr lang="en-US" dirty="0">
                <a:solidFill>
                  <a:srgbClr val="000090"/>
                </a:solidFill>
              </a:rPr>
              <a:t> the quality of census statistics, which are the major output of these processes.</a:t>
            </a:r>
          </a:p>
          <a:p>
            <a:pPr>
              <a:defRPr/>
            </a:pPr>
            <a:r>
              <a:rPr lang="en-US" dirty="0">
                <a:solidFill>
                  <a:srgbClr val="000090"/>
                </a:solidFill>
              </a:rPr>
              <a:t>A comprehensive evaluation programme should include:</a:t>
            </a:r>
          </a:p>
          <a:p>
            <a:pPr lvl="1">
              <a:defRPr/>
            </a:pPr>
            <a:r>
              <a:rPr lang="en-US" sz="2000" u="sng" dirty="0">
                <a:solidFill>
                  <a:srgbClr val="000090"/>
                </a:solidFill>
              </a:rPr>
              <a:t>Evaluation of census processes  – operational assessments</a:t>
            </a:r>
          </a:p>
          <a:p>
            <a:pPr lvl="1">
              <a:defRPr/>
            </a:pPr>
            <a:r>
              <a:rPr lang="en-US" sz="2000" u="sng" dirty="0">
                <a:solidFill>
                  <a:srgbClr val="000090"/>
                </a:solidFill>
              </a:rPr>
              <a:t>Evaluation of the quality of products- assessment of coverage and content errors and dimension of the quality</a:t>
            </a:r>
          </a:p>
          <a:p>
            <a:r>
              <a:rPr lang="en-US" dirty="0">
                <a:solidFill>
                  <a:srgbClr val="000090"/>
                </a:solidFill>
              </a:rPr>
              <a:t>The results of evaluations of census operation for both operational aspects and the quality of data should be made available to the stakeholders</a:t>
            </a:r>
            <a:endParaRPr lang="en-US" u="sng" dirty="0">
              <a:solidFill>
                <a:srgbClr val="000090"/>
              </a:solidFill>
            </a:endParaRPr>
          </a:p>
          <a:p>
            <a:pPr>
              <a:defRPr/>
            </a:pPr>
            <a:endParaRPr lang="en-US" sz="2200" dirty="0"/>
          </a:p>
          <a:p>
            <a:endParaRPr lang="en-US" dirty="0"/>
          </a:p>
        </p:txBody>
      </p:sp>
    </p:spTree>
    <p:extLst>
      <p:ext uri="{BB962C8B-B14F-4D97-AF65-F5344CB8AC3E}">
        <p14:creationId xmlns:p14="http://schemas.microsoft.com/office/powerpoint/2010/main" val="966538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 Operational aspects/processes</a:t>
            </a:r>
          </a:p>
        </p:txBody>
      </p:sp>
      <p:sp>
        <p:nvSpPr>
          <p:cNvPr id="3" name="Content Placeholder 2"/>
          <p:cNvSpPr>
            <a:spLocks noGrp="1"/>
          </p:cNvSpPr>
          <p:nvPr>
            <p:ph idx="1"/>
          </p:nvPr>
        </p:nvSpPr>
        <p:spPr>
          <a:xfrm>
            <a:off x="566738" y="1752600"/>
            <a:ext cx="8468080" cy="4511722"/>
          </a:xfrm>
        </p:spPr>
        <p:txBody>
          <a:bodyPr/>
          <a:lstStyle/>
          <a:p>
            <a:r>
              <a:rPr lang="en-US" dirty="0">
                <a:solidFill>
                  <a:srgbClr val="000090"/>
                </a:solidFill>
              </a:rPr>
              <a:t>P&amp;R recommends that “</a:t>
            </a:r>
            <a:r>
              <a:rPr lang="en-US" u="sng" dirty="0">
                <a:solidFill>
                  <a:srgbClr val="000090"/>
                </a:solidFill>
              </a:rPr>
              <a:t>the census evaluation programme should be undertaken by subject specialists according to the agreed goals and methodologies covering all possible dimensions of quality</a:t>
            </a:r>
            <a:r>
              <a:rPr lang="en-US" dirty="0">
                <a:solidFill>
                  <a:srgbClr val="000090"/>
                </a:solidFill>
              </a:rPr>
              <a:t>.” Some areas for evaluation include:</a:t>
            </a:r>
          </a:p>
          <a:p>
            <a:pPr lvl="1"/>
            <a:r>
              <a:rPr lang="en-US" sz="2000" dirty="0">
                <a:solidFill>
                  <a:srgbClr val="000090"/>
                </a:solidFill>
              </a:rPr>
              <a:t>Identification of the deficiencies and achievements in data capture, coding and editing;</a:t>
            </a:r>
          </a:p>
          <a:p>
            <a:pPr lvl="1"/>
            <a:r>
              <a:rPr lang="en-US" sz="2000" dirty="0">
                <a:solidFill>
                  <a:srgbClr val="000090"/>
                </a:solidFill>
              </a:rPr>
              <a:t>Relevance of census data to user needs and satisfaction of users with dissemination tools and products (based on information collected through user consultation);</a:t>
            </a:r>
          </a:p>
          <a:p>
            <a:pPr lvl="1"/>
            <a:r>
              <a:rPr lang="en-US" sz="2000" dirty="0">
                <a:solidFill>
                  <a:srgbClr val="000090"/>
                </a:solidFill>
              </a:rPr>
              <a:t>Achievements and difficulties in use of new technologies and methodologies and identification of improvements for the next census;</a:t>
            </a:r>
          </a:p>
          <a:p>
            <a:pPr lvl="1"/>
            <a:r>
              <a:rPr lang="en-US" sz="2000" dirty="0">
                <a:solidFill>
                  <a:srgbClr val="000090"/>
                </a:solidFill>
              </a:rPr>
              <a:t>Realization of the census calendar, including the calendar of releasing census results, and, in the case of changes to the calendar, the reasons and consequences.</a:t>
            </a:r>
          </a:p>
        </p:txBody>
      </p:sp>
    </p:spTree>
    <p:extLst>
      <p:ext uri="{BB962C8B-B14F-4D97-AF65-F5344CB8AC3E}">
        <p14:creationId xmlns:p14="http://schemas.microsoft.com/office/powerpoint/2010/main" val="4193200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737" y="882869"/>
            <a:ext cx="8001000" cy="637956"/>
          </a:xfrm>
        </p:spPr>
        <p:txBody>
          <a:bodyPr/>
          <a:lstStyle/>
          <a:p>
            <a:r>
              <a:rPr lang="en-US" dirty="0"/>
              <a:t>Evaluation – Data quality</a:t>
            </a:r>
          </a:p>
        </p:txBody>
      </p:sp>
      <p:sp>
        <p:nvSpPr>
          <p:cNvPr id="3" name="Content Placeholder 2"/>
          <p:cNvSpPr>
            <a:spLocks noGrp="1"/>
          </p:cNvSpPr>
          <p:nvPr>
            <p:ph idx="1"/>
          </p:nvPr>
        </p:nvSpPr>
        <p:spPr>
          <a:xfrm>
            <a:off x="566737" y="1752600"/>
            <a:ext cx="8427137" cy="4539018"/>
          </a:xfrm>
        </p:spPr>
        <p:txBody>
          <a:bodyPr/>
          <a:lstStyle/>
          <a:p>
            <a:r>
              <a:rPr lang="en-US" sz="1800" dirty="0">
                <a:solidFill>
                  <a:srgbClr val="000090"/>
                </a:solidFill>
              </a:rPr>
              <a:t>P&amp;R recommends that “Evaluation of the accuracy of the census data should be undertaken, to the extent possible, by:</a:t>
            </a:r>
          </a:p>
          <a:p>
            <a:pPr lvl="1"/>
            <a:r>
              <a:rPr lang="en-US" dirty="0">
                <a:solidFill>
                  <a:srgbClr val="000090"/>
                </a:solidFill>
              </a:rPr>
              <a:t> conducting a post‐enumeration survey for measuring coverage and content errors, </a:t>
            </a:r>
          </a:p>
          <a:p>
            <a:pPr lvl="1"/>
            <a:r>
              <a:rPr lang="en-US" dirty="0">
                <a:solidFill>
                  <a:srgbClr val="000090"/>
                </a:solidFill>
              </a:rPr>
              <a:t>comparing the census results with similar data from other sources (surveys and administrative records in a similar time frame &amp; previous census results) and </a:t>
            </a:r>
          </a:p>
          <a:p>
            <a:pPr lvl="1"/>
            <a:r>
              <a:rPr lang="en-US" dirty="0">
                <a:solidFill>
                  <a:srgbClr val="000090"/>
                </a:solidFill>
              </a:rPr>
              <a:t>applying demographic analysis</a:t>
            </a:r>
          </a:p>
          <a:p>
            <a:r>
              <a:rPr lang="en-US" sz="1800" dirty="0">
                <a:solidFill>
                  <a:srgbClr val="000090"/>
                </a:solidFill>
              </a:rPr>
              <a:t>The purposes of evaluating the accuracy of the data are to inform users on the quality of the current census data and to assist in future improvements.</a:t>
            </a:r>
          </a:p>
        </p:txBody>
      </p:sp>
    </p:spTree>
    <p:extLst>
      <p:ext uri="{BB962C8B-B14F-4D97-AF65-F5344CB8AC3E}">
        <p14:creationId xmlns:p14="http://schemas.microsoft.com/office/powerpoint/2010/main" val="2545254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a:xfrm>
            <a:off x="566737" y="1752600"/>
            <a:ext cx="8399841" cy="4307006"/>
          </a:xfrm>
        </p:spPr>
        <p:txBody>
          <a:bodyPr/>
          <a:lstStyle/>
          <a:p>
            <a:r>
              <a:rPr lang="en-US" dirty="0">
                <a:solidFill>
                  <a:srgbClr val="000090"/>
                </a:solidFill>
              </a:rPr>
              <a:t>Quality assurance and improvement systems should be developed as part of the overall census programme, and integrated with other census plans, schedules and procedures</a:t>
            </a:r>
          </a:p>
          <a:p>
            <a:r>
              <a:rPr lang="en-US" dirty="0">
                <a:solidFill>
                  <a:srgbClr val="000090"/>
                </a:solidFill>
              </a:rPr>
              <a:t>The systems should be established at all phases of census operations, including planning, pre‐enumeration, enumeration, document flow, coding, data capture, editing, tabulation and data dissemination.</a:t>
            </a:r>
          </a:p>
          <a:p>
            <a:r>
              <a:rPr lang="en-US" dirty="0">
                <a:solidFill>
                  <a:srgbClr val="000090"/>
                </a:solidFill>
              </a:rPr>
              <a:t>Quality management procedures for each phase of the census should be assessed with appropriate methods</a:t>
            </a:r>
          </a:p>
          <a:p>
            <a:endParaRPr lang="en-US" dirty="0">
              <a:solidFill>
                <a:schemeClr val="tx1"/>
              </a:solidFill>
            </a:endParaRPr>
          </a:p>
          <a:p>
            <a:endParaRPr lang="en-US" dirty="0"/>
          </a:p>
          <a:p>
            <a:endParaRPr lang="en-US" dirty="0"/>
          </a:p>
        </p:txBody>
      </p:sp>
    </p:spTree>
    <p:extLst>
      <p:ext uri="{BB962C8B-B14F-4D97-AF65-F5344CB8AC3E}">
        <p14:creationId xmlns:p14="http://schemas.microsoft.com/office/powerpoint/2010/main" val="2504936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00752"/>
            <a:ext cx="8001000" cy="620073"/>
          </a:xfrm>
        </p:spPr>
        <p:txBody>
          <a:bodyPr/>
          <a:lstStyle/>
          <a:p>
            <a:r>
              <a:rPr lang="en-US" altLang="en-US" dirty="0">
                <a:solidFill>
                  <a:srgbClr val="0066FF"/>
                </a:solidFill>
              </a:rPr>
              <a:t>Importance of a quality assurance programme</a:t>
            </a:r>
            <a:endParaRPr lang="en-GB" dirty="0">
              <a:solidFill>
                <a:srgbClr val="0066FF"/>
              </a:solidFill>
            </a:endParaRPr>
          </a:p>
        </p:txBody>
      </p:sp>
      <p:sp>
        <p:nvSpPr>
          <p:cNvPr id="3" name="Content Placeholder 2"/>
          <p:cNvSpPr>
            <a:spLocks noGrp="1"/>
          </p:cNvSpPr>
          <p:nvPr>
            <p:ph idx="1"/>
          </p:nvPr>
        </p:nvSpPr>
        <p:spPr>
          <a:xfrm>
            <a:off x="220717" y="1752599"/>
            <a:ext cx="8786805" cy="4361597"/>
          </a:xfrm>
        </p:spPr>
        <p:txBody>
          <a:bodyPr/>
          <a:lstStyle/>
          <a:p>
            <a:r>
              <a:rPr lang="en-US" sz="1900" b="1" dirty="0">
                <a:solidFill>
                  <a:srgbClr val="002060"/>
                </a:solidFill>
              </a:rPr>
              <a:t>P&amp;R recommends that  “Each country must have a quality assurance and improvement </a:t>
            </a:r>
            <a:r>
              <a:rPr lang="en-US" sz="1900" b="1" dirty="0" err="1">
                <a:solidFill>
                  <a:srgbClr val="002060"/>
                </a:solidFill>
              </a:rPr>
              <a:t>programme</a:t>
            </a:r>
            <a:r>
              <a:rPr lang="en-US" sz="1900" b="1" dirty="0">
                <a:solidFill>
                  <a:srgbClr val="002060"/>
                </a:solidFill>
              </a:rPr>
              <a:t> to measure </a:t>
            </a:r>
            <a:r>
              <a:rPr lang="en-US" sz="1900" b="1" u="sng" dirty="0">
                <a:solidFill>
                  <a:srgbClr val="002060"/>
                </a:solidFill>
              </a:rPr>
              <a:t>the quality of each stage </a:t>
            </a:r>
            <a:r>
              <a:rPr lang="en-US" sz="1900" b="1" dirty="0">
                <a:solidFill>
                  <a:srgbClr val="002060"/>
                </a:solidFill>
              </a:rPr>
              <a:t>of the census” (P&amp;R 2.169)</a:t>
            </a:r>
          </a:p>
          <a:p>
            <a:pPr marL="0" indent="0">
              <a:buNone/>
            </a:pPr>
            <a:endParaRPr lang="en-US" sz="1900" dirty="0">
              <a:solidFill>
                <a:srgbClr val="002060"/>
              </a:solidFill>
            </a:endParaRPr>
          </a:p>
          <a:p>
            <a:pPr>
              <a:defRPr/>
            </a:pPr>
            <a:r>
              <a:rPr lang="en-US" altLang="en-US" sz="1800" dirty="0">
                <a:solidFill>
                  <a:srgbClr val="002060"/>
                </a:solidFill>
              </a:rPr>
              <a:t>A major goal of quality assurance </a:t>
            </a:r>
            <a:r>
              <a:rPr lang="en-US" altLang="en-US" sz="1800" dirty="0" err="1">
                <a:solidFill>
                  <a:srgbClr val="002060"/>
                </a:solidFill>
              </a:rPr>
              <a:t>programme</a:t>
            </a:r>
            <a:r>
              <a:rPr lang="en-US" altLang="en-US" sz="1800" dirty="0">
                <a:solidFill>
                  <a:srgbClr val="002060"/>
                </a:solidFill>
              </a:rPr>
              <a:t> is </a:t>
            </a:r>
            <a:r>
              <a:rPr lang="en-US" altLang="en-US" sz="1800" u="sng" dirty="0">
                <a:solidFill>
                  <a:srgbClr val="002060"/>
                </a:solidFill>
              </a:rPr>
              <a:t>to detect errors during the process and take remedial actions-</a:t>
            </a:r>
            <a:r>
              <a:rPr lang="en-US" altLang="en-US" sz="1800" dirty="0">
                <a:solidFill>
                  <a:srgbClr val="002060"/>
                </a:solidFill>
              </a:rPr>
              <a:t> </a:t>
            </a:r>
            <a:r>
              <a:rPr lang="en-US" altLang="en-US" sz="1800" i="1" dirty="0">
                <a:solidFill>
                  <a:srgbClr val="002060"/>
                </a:solidFill>
              </a:rPr>
              <a:t>a quality improvement </a:t>
            </a:r>
            <a:r>
              <a:rPr lang="en-US" altLang="en-US" sz="1800" i="1" dirty="0" err="1">
                <a:solidFill>
                  <a:srgbClr val="002060"/>
                </a:solidFill>
              </a:rPr>
              <a:t>programme</a:t>
            </a:r>
            <a:endParaRPr lang="en-US" altLang="en-US" sz="1800" i="1" dirty="0">
              <a:solidFill>
                <a:srgbClr val="002060"/>
              </a:solidFill>
            </a:endParaRPr>
          </a:p>
          <a:p>
            <a:pPr marL="0" indent="0">
              <a:buNone/>
              <a:defRPr/>
            </a:pPr>
            <a:endParaRPr lang="en-US" altLang="en-US" sz="1800" i="1" dirty="0">
              <a:solidFill>
                <a:srgbClr val="002060"/>
              </a:solidFill>
            </a:endParaRPr>
          </a:p>
          <a:p>
            <a:pPr>
              <a:defRPr/>
            </a:pPr>
            <a:r>
              <a:rPr lang="en-US" altLang="en-US" sz="1800" dirty="0">
                <a:solidFill>
                  <a:srgbClr val="002060"/>
                </a:solidFill>
              </a:rPr>
              <a:t>The system should be managed in an integrated way and established at all phases of census operations including planning, questionnaire design, mapping, enumeration, flow of census materials, data capture, coding, editing/imputation, dissemination</a:t>
            </a:r>
          </a:p>
          <a:p>
            <a:pPr>
              <a:defRPr/>
            </a:pPr>
            <a:endParaRPr lang="en-US" altLang="en-US" sz="1800" i="1" dirty="0">
              <a:solidFill>
                <a:srgbClr val="002060"/>
              </a:solidFill>
            </a:endParaRPr>
          </a:p>
          <a:p>
            <a:pPr lvl="2">
              <a:buFont typeface="Wingdings" panose="05000000000000000000" pitchFamily="2" charset="2"/>
              <a:buChar char="Ø"/>
            </a:pPr>
            <a:r>
              <a:rPr lang="en-US" sz="1800" i="1" dirty="0">
                <a:solidFill>
                  <a:srgbClr val="002060"/>
                </a:solidFill>
              </a:rPr>
              <a:t> </a:t>
            </a:r>
            <a:r>
              <a:rPr lang="en-US" sz="2000" i="1" dirty="0">
                <a:solidFill>
                  <a:srgbClr val="002060"/>
                </a:solidFill>
              </a:rPr>
              <a:t>Quality of census processes will determine the quality of census results</a:t>
            </a:r>
          </a:p>
        </p:txBody>
      </p:sp>
    </p:spTree>
    <p:extLst>
      <p:ext uri="{BB962C8B-B14F-4D97-AF65-F5344CB8AC3E}">
        <p14:creationId xmlns:p14="http://schemas.microsoft.com/office/powerpoint/2010/main" val="840517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04672"/>
            <a:ext cx="8001000" cy="616153"/>
          </a:xfrm>
        </p:spPr>
        <p:txBody>
          <a:bodyPr/>
          <a:lstStyle/>
          <a:p>
            <a:r>
              <a:rPr lang="en-US" altLang="en-US" dirty="0">
                <a:solidFill>
                  <a:srgbClr val="0066FF"/>
                </a:solidFill>
              </a:rPr>
              <a:t>Importance of a quality assurance programme</a:t>
            </a:r>
            <a:endParaRPr lang="en-US" dirty="0">
              <a:solidFill>
                <a:srgbClr val="0066FF"/>
              </a:solidFill>
            </a:endParaRPr>
          </a:p>
        </p:txBody>
      </p:sp>
      <p:sp>
        <p:nvSpPr>
          <p:cNvPr id="3" name="Content Placeholder 2"/>
          <p:cNvSpPr>
            <a:spLocks noGrp="1"/>
          </p:cNvSpPr>
          <p:nvPr>
            <p:ph idx="1"/>
          </p:nvPr>
        </p:nvSpPr>
        <p:spPr>
          <a:xfrm>
            <a:off x="574675" y="1857983"/>
            <a:ext cx="8388848" cy="4435813"/>
          </a:xfrm>
        </p:spPr>
        <p:txBody>
          <a:bodyPr/>
          <a:lstStyle/>
          <a:p>
            <a:pPr lvl="1">
              <a:defRPr/>
            </a:pPr>
            <a:r>
              <a:rPr lang="en-US" altLang="en-US" sz="2000" dirty="0">
                <a:solidFill>
                  <a:srgbClr val="000090"/>
                </a:solidFill>
              </a:rPr>
              <a:t>Deficiencies in quality are usually </a:t>
            </a:r>
            <a:r>
              <a:rPr lang="en-US" altLang="en-US" sz="2000" u="sng" dirty="0">
                <a:solidFill>
                  <a:srgbClr val="000090"/>
                </a:solidFill>
              </a:rPr>
              <a:t>the results of deficiencies in process rather than the actions of individuals working </a:t>
            </a:r>
            <a:r>
              <a:rPr lang="en-US" altLang="en-US" sz="2000" dirty="0">
                <a:solidFill>
                  <a:srgbClr val="000090"/>
                </a:solidFill>
              </a:rPr>
              <a:t>in that process</a:t>
            </a:r>
          </a:p>
          <a:p>
            <a:pPr lvl="1"/>
            <a:r>
              <a:rPr lang="en-US" sz="2000" dirty="0">
                <a:solidFill>
                  <a:srgbClr val="000090"/>
                </a:solidFill>
              </a:rPr>
              <a:t>The focus of quality assurance is: </a:t>
            </a:r>
          </a:p>
          <a:p>
            <a:pPr lvl="2"/>
            <a:r>
              <a:rPr lang="en-US" sz="2000" dirty="0">
                <a:solidFill>
                  <a:srgbClr val="000090"/>
                </a:solidFill>
              </a:rPr>
              <a:t>to monitor and measure the process quality,</a:t>
            </a:r>
          </a:p>
          <a:p>
            <a:pPr lvl="2"/>
            <a:r>
              <a:rPr lang="en-US" sz="2000" dirty="0">
                <a:solidFill>
                  <a:srgbClr val="000090"/>
                </a:solidFill>
              </a:rPr>
              <a:t>to detect errors early </a:t>
            </a:r>
          </a:p>
          <a:p>
            <a:pPr lvl="2"/>
            <a:r>
              <a:rPr lang="en-US" sz="2000" dirty="0">
                <a:solidFill>
                  <a:srgbClr val="000090"/>
                </a:solidFill>
              </a:rPr>
              <a:t>to improve procedures for achieving  the targets</a:t>
            </a:r>
          </a:p>
          <a:p>
            <a:pPr lvl="2"/>
            <a:r>
              <a:rPr lang="en-US" sz="2000" dirty="0">
                <a:solidFill>
                  <a:srgbClr val="000090"/>
                </a:solidFill>
              </a:rPr>
              <a:t>to prevent errors from reoccurring –if possible-, </a:t>
            </a:r>
          </a:p>
          <a:p>
            <a:pPr marL="469900" lvl="1" indent="-469900">
              <a:buFont typeface="Wingdings" pitchFamily="2" charset="2"/>
              <a:buChar char="q"/>
            </a:pPr>
            <a:r>
              <a:rPr lang="en-US" sz="2000" dirty="0">
                <a:solidFill>
                  <a:srgbClr val="000090"/>
                </a:solidFill>
              </a:rPr>
              <a:t>The key to quality assurance and improvement is to be able to </a:t>
            </a:r>
            <a:r>
              <a:rPr lang="en-US" sz="2000" u="sng" dirty="0">
                <a:solidFill>
                  <a:srgbClr val="000090"/>
                </a:solidFill>
              </a:rPr>
              <a:t>regularly measure the cost, timeliness and quality </a:t>
            </a:r>
            <a:r>
              <a:rPr lang="en-US" sz="2000" dirty="0">
                <a:solidFill>
                  <a:srgbClr val="000090"/>
                </a:solidFill>
              </a:rPr>
              <a:t>of a given process </a:t>
            </a:r>
          </a:p>
          <a:p>
            <a:endParaRPr lang="en-US" dirty="0"/>
          </a:p>
        </p:txBody>
      </p:sp>
    </p:spTree>
    <p:extLst>
      <p:ext uri="{BB962C8B-B14F-4D97-AF65-F5344CB8AC3E}">
        <p14:creationId xmlns:p14="http://schemas.microsoft.com/office/powerpoint/2010/main" val="3398631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managers</a:t>
            </a:r>
          </a:p>
        </p:txBody>
      </p:sp>
      <p:sp>
        <p:nvSpPr>
          <p:cNvPr id="3" name="Content Placeholder 2"/>
          <p:cNvSpPr>
            <a:spLocks noGrp="1"/>
          </p:cNvSpPr>
          <p:nvPr>
            <p:ph idx="1"/>
          </p:nvPr>
        </p:nvSpPr>
        <p:spPr>
          <a:xfrm>
            <a:off x="204952" y="1721795"/>
            <a:ext cx="8939047" cy="4484451"/>
          </a:xfrm>
        </p:spPr>
        <p:txBody>
          <a:bodyPr/>
          <a:lstStyle/>
          <a:p>
            <a:pPr>
              <a:spcBef>
                <a:spcPts val="0"/>
              </a:spcBef>
              <a:defRPr/>
            </a:pPr>
            <a:r>
              <a:rPr lang="en-US" dirty="0">
                <a:solidFill>
                  <a:srgbClr val="000090"/>
                </a:solidFill>
              </a:rPr>
              <a:t>Managers have a vital role in establishing quality – their main roles include:</a:t>
            </a:r>
          </a:p>
          <a:p>
            <a:pPr lvl="1">
              <a:spcBef>
                <a:spcPts val="0"/>
              </a:spcBef>
              <a:defRPr/>
            </a:pPr>
            <a:r>
              <a:rPr lang="en-US" sz="2000" dirty="0">
                <a:solidFill>
                  <a:srgbClr val="000090"/>
                </a:solidFill>
              </a:rPr>
              <a:t>Establishing a culture within the census agency that has a focus on quality issues –</a:t>
            </a:r>
            <a:r>
              <a:rPr lang="en-US" sz="2000" i="1" dirty="0">
                <a:solidFill>
                  <a:srgbClr val="000090"/>
                </a:solidFill>
              </a:rPr>
              <a:t>having a </a:t>
            </a:r>
            <a:r>
              <a:rPr lang="en-US" sz="2000" i="1" dirty="0" err="1">
                <a:solidFill>
                  <a:srgbClr val="000090"/>
                </a:solidFill>
              </a:rPr>
              <a:t>programme</a:t>
            </a:r>
            <a:r>
              <a:rPr lang="en-US" sz="2000" i="1" dirty="0">
                <a:solidFill>
                  <a:srgbClr val="000090"/>
                </a:solidFill>
              </a:rPr>
              <a:t> for all statistical operation, training all staff</a:t>
            </a:r>
          </a:p>
          <a:p>
            <a:pPr lvl="1">
              <a:spcBef>
                <a:spcPts val="0"/>
              </a:spcBef>
              <a:defRPr/>
            </a:pPr>
            <a:r>
              <a:rPr lang="en-US" sz="2000" dirty="0">
                <a:solidFill>
                  <a:srgbClr val="000090"/>
                </a:solidFill>
              </a:rPr>
              <a:t>Ensuring  the commitment of staff to strive to achieve high‐quality goals</a:t>
            </a:r>
          </a:p>
          <a:p>
            <a:pPr lvl="1">
              <a:spcBef>
                <a:spcPts val="0"/>
              </a:spcBef>
              <a:defRPr/>
            </a:pPr>
            <a:r>
              <a:rPr lang="en-US" sz="2000" dirty="0">
                <a:solidFill>
                  <a:srgbClr val="000090"/>
                </a:solidFill>
              </a:rPr>
              <a:t>Creating an environment in which everyone has the opportunity to contribute to quality improvement</a:t>
            </a:r>
          </a:p>
          <a:p>
            <a:pPr lvl="1">
              <a:spcBef>
                <a:spcPts val="0"/>
              </a:spcBef>
              <a:defRPr/>
            </a:pPr>
            <a:r>
              <a:rPr lang="en-US" sz="2000" dirty="0">
                <a:solidFill>
                  <a:srgbClr val="000090"/>
                </a:solidFill>
              </a:rPr>
              <a:t>Ensuring that processes for implementing quality assurance </a:t>
            </a:r>
            <a:r>
              <a:rPr lang="en-US" sz="2000" dirty="0" err="1">
                <a:solidFill>
                  <a:srgbClr val="000090"/>
                </a:solidFill>
              </a:rPr>
              <a:t>programmes</a:t>
            </a:r>
            <a:r>
              <a:rPr lang="en-US" sz="2000" dirty="0">
                <a:solidFill>
                  <a:srgbClr val="000090"/>
                </a:solidFill>
              </a:rPr>
              <a:t> are documented and such documentation provide information on: </a:t>
            </a:r>
          </a:p>
          <a:p>
            <a:pPr lvl="3">
              <a:spcBef>
                <a:spcPts val="0"/>
              </a:spcBef>
              <a:buFont typeface="Arial" panose="020B0604020202020204" pitchFamily="34" charset="0"/>
              <a:buChar char="•"/>
              <a:defRPr/>
            </a:pPr>
            <a:r>
              <a:rPr lang="en-US" sz="2000" dirty="0">
                <a:solidFill>
                  <a:srgbClr val="000090"/>
                </a:solidFill>
              </a:rPr>
              <a:t>how quality is going to be measured</a:t>
            </a:r>
          </a:p>
          <a:p>
            <a:pPr lvl="3">
              <a:spcBef>
                <a:spcPts val="0"/>
              </a:spcBef>
              <a:buFont typeface="Arial" panose="020B0604020202020204" pitchFamily="34" charset="0"/>
              <a:buChar char="•"/>
              <a:defRPr/>
            </a:pPr>
            <a:r>
              <a:rPr lang="en-US" sz="2000" dirty="0">
                <a:solidFill>
                  <a:srgbClr val="000090"/>
                </a:solidFill>
              </a:rPr>
              <a:t>who is involved in identifying root causes of problems with quality, </a:t>
            </a:r>
          </a:p>
          <a:p>
            <a:pPr lvl="3">
              <a:spcBef>
                <a:spcPts val="0"/>
              </a:spcBef>
              <a:buFont typeface="Arial" panose="020B0604020202020204" pitchFamily="34" charset="0"/>
              <a:buChar char="•"/>
              <a:defRPr/>
            </a:pPr>
            <a:r>
              <a:rPr lang="en-US" sz="2000" dirty="0">
                <a:solidFill>
                  <a:srgbClr val="000090"/>
                </a:solidFill>
              </a:rPr>
              <a:t>how the process improvements are going to be implemented</a:t>
            </a:r>
          </a:p>
          <a:p>
            <a:endParaRPr lang="en-US" dirty="0"/>
          </a:p>
        </p:txBody>
      </p:sp>
    </p:spTree>
    <p:extLst>
      <p:ext uri="{BB962C8B-B14F-4D97-AF65-F5344CB8AC3E}">
        <p14:creationId xmlns:p14="http://schemas.microsoft.com/office/powerpoint/2010/main" val="1798767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1078173"/>
            <a:ext cx="8001000" cy="442652"/>
          </a:xfrm>
        </p:spPr>
        <p:txBody>
          <a:bodyPr/>
          <a:lstStyle/>
          <a:p>
            <a:r>
              <a:rPr lang="en-US" dirty="0"/>
              <a:t>Quality assurance circle</a:t>
            </a:r>
          </a:p>
        </p:txBody>
      </p:sp>
      <p:grpSp>
        <p:nvGrpSpPr>
          <p:cNvPr id="4" name="Group 4"/>
          <p:cNvGrpSpPr>
            <a:grpSpLocks noChangeAspect="1"/>
          </p:cNvGrpSpPr>
          <p:nvPr/>
        </p:nvGrpSpPr>
        <p:grpSpPr bwMode="auto">
          <a:xfrm>
            <a:off x="402892" y="2109488"/>
            <a:ext cx="3654430" cy="3224670"/>
            <a:chOff x="1795" y="1418"/>
            <a:chExt cx="2188" cy="1492"/>
          </a:xfrm>
        </p:grpSpPr>
        <p:sp>
          <p:nvSpPr>
            <p:cNvPr id="5" name="AutoShape 3"/>
            <p:cNvSpPr>
              <a:spLocks noChangeAspect="1" noChangeArrowheads="1" noTextEdit="1"/>
            </p:cNvSpPr>
            <p:nvPr/>
          </p:nvSpPr>
          <p:spPr bwMode="auto">
            <a:xfrm>
              <a:off x="1796" y="1460"/>
              <a:ext cx="2168" cy="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 name="Rectangle 5"/>
            <p:cNvSpPr>
              <a:spLocks noChangeArrowheads="1"/>
            </p:cNvSpPr>
            <p:nvPr/>
          </p:nvSpPr>
          <p:spPr bwMode="auto">
            <a:xfrm>
              <a:off x="1795" y="1460"/>
              <a:ext cx="73"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908050" indent="-436563"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304925" indent="-395288"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93863" indent="-38735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93913" indent="-398463"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511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pPr>
              <a:r>
                <a:rPr lang="en-US" altLang="en-US" sz="1300">
                  <a:solidFill>
                    <a:srgbClr val="000000"/>
                  </a:solidFill>
                  <a:latin typeface="Times New Roman" pitchFamily="18" charset="0"/>
                </a:rPr>
                <a:t> </a:t>
              </a:r>
              <a:endParaRPr lang="en-US" altLang="en-US" sz="2800">
                <a:latin typeface="Times New Roman" pitchFamily="18" charset="0"/>
              </a:endParaRPr>
            </a:p>
          </p:txBody>
        </p:sp>
        <p:sp>
          <p:nvSpPr>
            <p:cNvPr id="7" name="Rectangle 6"/>
            <p:cNvSpPr>
              <a:spLocks noChangeArrowheads="1"/>
            </p:cNvSpPr>
            <p:nvPr/>
          </p:nvSpPr>
          <p:spPr bwMode="auto">
            <a:xfrm>
              <a:off x="1847" y="1907"/>
              <a:ext cx="634" cy="359"/>
            </a:xfrm>
            <a:prstGeom prst="rect">
              <a:avLst/>
            </a:prstGeom>
            <a:solidFill>
              <a:schemeClr val="accent2">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en-GB"/>
            </a:p>
          </p:txBody>
        </p:sp>
        <p:sp>
          <p:nvSpPr>
            <p:cNvPr id="8" name="Rectangle 8"/>
            <p:cNvSpPr>
              <a:spLocks noChangeArrowheads="1"/>
            </p:cNvSpPr>
            <p:nvPr/>
          </p:nvSpPr>
          <p:spPr bwMode="auto">
            <a:xfrm>
              <a:off x="1884" y="1968"/>
              <a:ext cx="599"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908050" indent="-436563"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304925" indent="-395288"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93863" indent="-38735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93913" indent="-398463"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511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algn="ctr" eaLnBrk="1" hangingPunct="1">
                <a:spcBef>
                  <a:spcPct val="0"/>
                </a:spcBef>
                <a:buClrTx/>
                <a:buFontTx/>
                <a:buNone/>
              </a:pPr>
              <a:r>
                <a:rPr lang="en-US" altLang="en-US" sz="1300" b="1" dirty="0">
                  <a:solidFill>
                    <a:srgbClr val="000000"/>
                  </a:solidFill>
                  <a:latin typeface="Arial" charset="0"/>
                </a:rPr>
                <a:t>Implement corrective</a:t>
              </a:r>
            </a:p>
            <a:p>
              <a:pPr algn="ctr" eaLnBrk="1" hangingPunct="1">
                <a:spcBef>
                  <a:spcPct val="0"/>
                </a:spcBef>
                <a:buClrTx/>
                <a:buFontTx/>
                <a:buNone/>
              </a:pPr>
              <a:r>
                <a:rPr lang="en-US" altLang="en-US" sz="1300" b="1" dirty="0">
                  <a:solidFill>
                    <a:srgbClr val="000000"/>
                  </a:solidFill>
                  <a:latin typeface="Arial" charset="0"/>
                </a:rPr>
                <a:t> action</a:t>
              </a:r>
              <a:endParaRPr lang="en-US" altLang="en-US" sz="2800" dirty="0">
                <a:latin typeface="Times New Roman" pitchFamily="18" charset="0"/>
              </a:endParaRPr>
            </a:p>
          </p:txBody>
        </p:sp>
        <p:sp>
          <p:nvSpPr>
            <p:cNvPr id="9" name="Rectangle 9"/>
            <p:cNvSpPr>
              <a:spLocks noChangeArrowheads="1"/>
            </p:cNvSpPr>
            <p:nvPr/>
          </p:nvSpPr>
          <p:spPr bwMode="auto">
            <a:xfrm>
              <a:off x="2327" y="2090"/>
              <a:ext cx="8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908050" indent="-436563"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304925" indent="-395288"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93863" indent="-38735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93913" indent="-398463"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511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pPr>
              <a:r>
                <a:rPr lang="en-US" altLang="en-US" sz="1300" b="1">
                  <a:solidFill>
                    <a:srgbClr val="000000"/>
                  </a:solidFill>
                  <a:latin typeface="Arial" charset="0"/>
                </a:rPr>
                <a:t> </a:t>
              </a:r>
              <a:endParaRPr lang="en-US" altLang="en-US" sz="2800">
                <a:latin typeface="Times New Roman" pitchFamily="18" charset="0"/>
              </a:endParaRPr>
            </a:p>
          </p:txBody>
        </p:sp>
        <p:sp>
          <p:nvSpPr>
            <p:cNvPr id="10" name="Rectangle 10"/>
            <p:cNvSpPr>
              <a:spLocks noChangeArrowheads="1"/>
            </p:cNvSpPr>
            <p:nvPr/>
          </p:nvSpPr>
          <p:spPr bwMode="auto">
            <a:xfrm>
              <a:off x="3237" y="1968"/>
              <a:ext cx="746" cy="321"/>
            </a:xfrm>
            <a:prstGeom prst="rect">
              <a:avLst/>
            </a:prstGeom>
            <a:solidFill>
              <a:srgbClr val="FFCC99"/>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pPr>
              <a:endParaRPr lang="en-GB" altLang="en-US" sz="2800">
                <a:latin typeface="Times New Roman" pitchFamily="18" charset="0"/>
              </a:endParaRPr>
            </a:p>
          </p:txBody>
        </p:sp>
        <p:sp>
          <p:nvSpPr>
            <p:cNvPr id="11" name="Rectangle 12"/>
            <p:cNvSpPr>
              <a:spLocks noChangeArrowheads="1"/>
            </p:cNvSpPr>
            <p:nvPr/>
          </p:nvSpPr>
          <p:spPr bwMode="auto">
            <a:xfrm>
              <a:off x="3333" y="2011"/>
              <a:ext cx="628"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908050" indent="-436563"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304925" indent="-395288"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93863" indent="-38735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93913" indent="-398463"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511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algn="ctr" eaLnBrk="1" hangingPunct="1">
                <a:spcBef>
                  <a:spcPct val="0"/>
                </a:spcBef>
                <a:buClrTx/>
                <a:buFontTx/>
                <a:buNone/>
              </a:pPr>
              <a:r>
                <a:rPr lang="en-US" altLang="en-US" sz="1300" b="1" dirty="0">
                  <a:solidFill>
                    <a:srgbClr val="000000"/>
                  </a:solidFill>
                  <a:latin typeface="Arial" charset="0"/>
                </a:rPr>
                <a:t>Identify most important  problems</a:t>
              </a:r>
              <a:endParaRPr lang="en-US" altLang="en-US" sz="2800" dirty="0">
                <a:latin typeface="Times New Roman" pitchFamily="18" charset="0"/>
              </a:endParaRPr>
            </a:p>
          </p:txBody>
        </p:sp>
        <p:sp>
          <p:nvSpPr>
            <p:cNvPr id="12" name="Rectangle 13"/>
            <p:cNvSpPr>
              <a:spLocks noChangeArrowheads="1"/>
            </p:cNvSpPr>
            <p:nvPr/>
          </p:nvSpPr>
          <p:spPr bwMode="auto">
            <a:xfrm>
              <a:off x="3663" y="2090"/>
              <a:ext cx="8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908050" indent="-436563"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304925" indent="-395288"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93863" indent="-38735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93913" indent="-398463"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511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pPr>
              <a:r>
                <a:rPr lang="en-US" altLang="en-US" sz="1300" b="1" dirty="0">
                  <a:solidFill>
                    <a:srgbClr val="000000"/>
                  </a:solidFill>
                  <a:latin typeface="Arial" charset="0"/>
                </a:rPr>
                <a:t> </a:t>
              </a:r>
              <a:endParaRPr lang="en-US" altLang="en-US" sz="2800" dirty="0">
                <a:latin typeface="Times New Roman" pitchFamily="18" charset="0"/>
              </a:endParaRPr>
            </a:p>
          </p:txBody>
        </p:sp>
        <p:sp>
          <p:nvSpPr>
            <p:cNvPr id="13" name="Rectangle 14"/>
            <p:cNvSpPr>
              <a:spLocks noChangeArrowheads="1"/>
            </p:cNvSpPr>
            <p:nvPr/>
          </p:nvSpPr>
          <p:spPr bwMode="auto">
            <a:xfrm>
              <a:off x="2543" y="2426"/>
              <a:ext cx="790" cy="484"/>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pPr>
              <a:endParaRPr lang="en-GB" altLang="en-US" sz="2800">
                <a:latin typeface="Times New Roman" pitchFamily="18" charset="0"/>
              </a:endParaRPr>
            </a:p>
          </p:txBody>
        </p:sp>
        <p:sp>
          <p:nvSpPr>
            <p:cNvPr id="14" name="Rectangle 16"/>
            <p:cNvSpPr>
              <a:spLocks noChangeArrowheads="1"/>
            </p:cNvSpPr>
            <p:nvPr/>
          </p:nvSpPr>
          <p:spPr bwMode="auto">
            <a:xfrm>
              <a:off x="2613" y="2497"/>
              <a:ext cx="612" cy="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908050" indent="-436563"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304925" indent="-395288"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93863" indent="-38735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93913" indent="-398463"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511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algn="ctr" eaLnBrk="1" hangingPunct="1">
                <a:spcBef>
                  <a:spcPct val="0"/>
                </a:spcBef>
                <a:buClrTx/>
                <a:buFontTx/>
                <a:buNone/>
              </a:pPr>
              <a:r>
                <a:rPr lang="en-US" altLang="en-US" sz="1300" b="1" dirty="0">
                  <a:solidFill>
                    <a:srgbClr val="000000"/>
                  </a:solidFill>
                  <a:latin typeface="Arial" charset="0"/>
                </a:rPr>
                <a:t>Identify causes </a:t>
              </a:r>
            </a:p>
            <a:p>
              <a:pPr algn="ctr" eaLnBrk="1" hangingPunct="1">
                <a:spcBef>
                  <a:spcPct val="0"/>
                </a:spcBef>
                <a:buClrTx/>
                <a:buFontTx/>
                <a:buNone/>
              </a:pPr>
              <a:r>
                <a:rPr lang="en-US" altLang="en-US" sz="1300" b="1" dirty="0">
                  <a:solidFill>
                    <a:srgbClr val="000000"/>
                  </a:solidFill>
                  <a:latin typeface="Arial" charset="0"/>
                </a:rPr>
                <a:t>of problems</a:t>
              </a:r>
              <a:endParaRPr lang="en-US" altLang="en-US" sz="2800" dirty="0">
                <a:latin typeface="Times New Roman" pitchFamily="18" charset="0"/>
              </a:endParaRPr>
            </a:p>
          </p:txBody>
        </p:sp>
        <p:sp>
          <p:nvSpPr>
            <p:cNvPr id="15" name="Rectangle 17"/>
            <p:cNvSpPr>
              <a:spLocks noChangeArrowheads="1"/>
            </p:cNvSpPr>
            <p:nvPr/>
          </p:nvSpPr>
          <p:spPr bwMode="auto">
            <a:xfrm>
              <a:off x="3059" y="2651"/>
              <a:ext cx="8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908050" indent="-436563"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304925" indent="-395288"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93863" indent="-38735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93913" indent="-398463"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511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pPr>
              <a:r>
                <a:rPr lang="en-US" altLang="en-US" sz="1300" b="1">
                  <a:solidFill>
                    <a:srgbClr val="000000"/>
                  </a:solidFill>
                  <a:latin typeface="Arial" charset="0"/>
                </a:rPr>
                <a:t> </a:t>
              </a:r>
              <a:endParaRPr lang="en-US" altLang="en-US" sz="2800">
                <a:latin typeface="Times New Roman" pitchFamily="18" charset="0"/>
              </a:endParaRPr>
            </a:p>
          </p:txBody>
        </p:sp>
        <p:sp>
          <p:nvSpPr>
            <p:cNvPr id="16" name="Freeform 18"/>
            <p:cNvSpPr>
              <a:spLocks/>
            </p:cNvSpPr>
            <p:nvPr/>
          </p:nvSpPr>
          <p:spPr bwMode="auto">
            <a:xfrm>
              <a:off x="3438" y="1637"/>
              <a:ext cx="353" cy="331"/>
            </a:xfrm>
            <a:custGeom>
              <a:avLst/>
              <a:gdLst>
                <a:gd name="T0" fmla="*/ 117 w 453"/>
                <a:gd name="T1" fmla="*/ 119 h 424"/>
                <a:gd name="T2" fmla="*/ 116 w 453"/>
                <a:gd name="T3" fmla="*/ 109 h 424"/>
                <a:gd name="T4" fmla="*/ 115 w 453"/>
                <a:gd name="T5" fmla="*/ 98 h 424"/>
                <a:gd name="T6" fmla="*/ 112 w 453"/>
                <a:gd name="T7" fmla="*/ 89 h 424"/>
                <a:gd name="T8" fmla="*/ 108 w 453"/>
                <a:gd name="T9" fmla="*/ 80 h 424"/>
                <a:gd name="T10" fmla="*/ 104 w 453"/>
                <a:gd name="T11" fmla="*/ 71 h 424"/>
                <a:gd name="T12" fmla="*/ 98 w 453"/>
                <a:gd name="T13" fmla="*/ 62 h 424"/>
                <a:gd name="T14" fmla="*/ 93 w 453"/>
                <a:gd name="T15" fmla="*/ 54 h 424"/>
                <a:gd name="T16" fmla="*/ 86 w 453"/>
                <a:gd name="T17" fmla="*/ 47 h 424"/>
                <a:gd name="T18" fmla="*/ 79 w 453"/>
                <a:gd name="T19" fmla="*/ 41 h 424"/>
                <a:gd name="T20" fmla="*/ 70 w 453"/>
                <a:gd name="T21" fmla="*/ 34 h 424"/>
                <a:gd name="T22" fmla="*/ 62 w 453"/>
                <a:gd name="T23" fmla="*/ 29 h 424"/>
                <a:gd name="T24" fmla="*/ 51 w 453"/>
                <a:gd name="T25" fmla="*/ 27 h 424"/>
                <a:gd name="T26" fmla="*/ 42 w 453"/>
                <a:gd name="T27" fmla="*/ 23 h 424"/>
                <a:gd name="T28" fmla="*/ 31 w 453"/>
                <a:gd name="T29" fmla="*/ 20 h 424"/>
                <a:gd name="T30" fmla="*/ 20 w 453"/>
                <a:gd name="T31" fmla="*/ 18 h 424"/>
                <a:gd name="T32" fmla="*/ 9 w 453"/>
                <a:gd name="T33" fmla="*/ 18 h 424"/>
                <a:gd name="T34" fmla="*/ 2 w 453"/>
                <a:gd name="T35" fmla="*/ 18 h 424"/>
                <a:gd name="T36" fmla="*/ 4 w 453"/>
                <a:gd name="T37" fmla="*/ 0 h 424"/>
                <a:gd name="T38" fmla="*/ 16 w 453"/>
                <a:gd name="T39" fmla="*/ 0 h 424"/>
                <a:gd name="T40" fmla="*/ 29 w 453"/>
                <a:gd name="T41" fmla="*/ 2 h 424"/>
                <a:gd name="T42" fmla="*/ 41 w 453"/>
                <a:gd name="T43" fmla="*/ 4 h 424"/>
                <a:gd name="T44" fmla="*/ 53 w 453"/>
                <a:gd name="T45" fmla="*/ 7 h 424"/>
                <a:gd name="T46" fmla="*/ 65 w 453"/>
                <a:gd name="T47" fmla="*/ 12 h 424"/>
                <a:gd name="T48" fmla="*/ 75 w 453"/>
                <a:gd name="T49" fmla="*/ 17 h 424"/>
                <a:gd name="T50" fmla="*/ 85 w 453"/>
                <a:gd name="T51" fmla="*/ 23 h 424"/>
                <a:gd name="T52" fmla="*/ 94 w 453"/>
                <a:gd name="T53" fmla="*/ 31 h 424"/>
                <a:gd name="T54" fmla="*/ 103 w 453"/>
                <a:gd name="T55" fmla="*/ 39 h 424"/>
                <a:gd name="T56" fmla="*/ 111 w 453"/>
                <a:gd name="T57" fmla="*/ 48 h 424"/>
                <a:gd name="T58" fmla="*/ 117 w 453"/>
                <a:gd name="T59" fmla="*/ 57 h 424"/>
                <a:gd name="T60" fmla="*/ 123 w 453"/>
                <a:gd name="T61" fmla="*/ 68 h 424"/>
                <a:gd name="T62" fmla="*/ 128 w 453"/>
                <a:gd name="T63" fmla="*/ 79 h 424"/>
                <a:gd name="T64" fmla="*/ 132 w 453"/>
                <a:gd name="T65" fmla="*/ 89 h 424"/>
                <a:gd name="T66" fmla="*/ 134 w 453"/>
                <a:gd name="T67" fmla="*/ 101 h 424"/>
                <a:gd name="T68" fmla="*/ 136 w 453"/>
                <a:gd name="T69" fmla="*/ 112 h 424"/>
                <a:gd name="T70" fmla="*/ 136 w 453"/>
                <a:gd name="T71" fmla="*/ 119 h 424"/>
                <a:gd name="T72" fmla="*/ 126 w 453"/>
                <a:gd name="T73" fmla="*/ 157 h 424"/>
                <a:gd name="T74" fmla="*/ 117 w 453"/>
                <a:gd name="T75" fmla="*/ 119 h 42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53" h="424">
                  <a:moveTo>
                    <a:pt x="317" y="320"/>
                  </a:moveTo>
                  <a:lnTo>
                    <a:pt x="317" y="320"/>
                  </a:lnTo>
                  <a:lnTo>
                    <a:pt x="317" y="307"/>
                  </a:lnTo>
                  <a:lnTo>
                    <a:pt x="315" y="293"/>
                  </a:lnTo>
                  <a:lnTo>
                    <a:pt x="314" y="279"/>
                  </a:lnTo>
                  <a:lnTo>
                    <a:pt x="311" y="265"/>
                  </a:lnTo>
                  <a:lnTo>
                    <a:pt x="308" y="252"/>
                  </a:lnTo>
                  <a:lnTo>
                    <a:pt x="305" y="239"/>
                  </a:lnTo>
                  <a:lnTo>
                    <a:pt x="299" y="227"/>
                  </a:lnTo>
                  <a:lnTo>
                    <a:pt x="294" y="215"/>
                  </a:lnTo>
                  <a:lnTo>
                    <a:pt x="289" y="202"/>
                  </a:lnTo>
                  <a:lnTo>
                    <a:pt x="282" y="190"/>
                  </a:lnTo>
                  <a:lnTo>
                    <a:pt x="275" y="178"/>
                  </a:lnTo>
                  <a:lnTo>
                    <a:pt x="267" y="168"/>
                  </a:lnTo>
                  <a:lnTo>
                    <a:pt x="260" y="157"/>
                  </a:lnTo>
                  <a:lnTo>
                    <a:pt x="251" y="146"/>
                  </a:lnTo>
                  <a:lnTo>
                    <a:pt x="242" y="137"/>
                  </a:lnTo>
                  <a:lnTo>
                    <a:pt x="232" y="127"/>
                  </a:lnTo>
                  <a:lnTo>
                    <a:pt x="221" y="119"/>
                  </a:lnTo>
                  <a:lnTo>
                    <a:pt x="212" y="110"/>
                  </a:lnTo>
                  <a:lnTo>
                    <a:pt x="200" y="102"/>
                  </a:lnTo>
                  <a:lnTo>
                    <a:pt x="189" y="94"/>
                  </a:lnTo>
                  <a:lnTo>
                    <a:pt x="178" y="87"/>
                  </a:lnTo>
                  <a:lnTo>
                    <a:pt x="165" y="80"/>
                  </a:lnTo>
                  <a:lnTo>
                    <a:pt x="152" y="75"/>
                  </a:lnTo>
                  <a:lnTo>
                    <a:pt x="139" y="70"/>
                  </a:lnTo>
                  <a:lnTo>
                    <a:pt x="126" y="64"/>
                  </a:lnTo>
                  <a:lnTo>
                    <a:pt x="113" y="60"/>
                  </a:lnTo>
                  <a:lnTo>
                    <a:pt x="99" y="57"/>
                  </a:lnTo>
                  <a:lnTo>
                    <a:pt x="85" y="54"/>
                  </a:lnTo>
                  <a:lnTo>
                    <a:pt x="71" y="50"/>
                  </a:lnTo>
                  <a:lnTo>
                    <a:pt x="56" y="49"/>
                  </a:lnTo>
                  <a:lnTo>
                    <a:pt x="41" y="48"/>
                  </a:lnTo>
                  <a:lnTo>
                    <a:pt x="26" y="47"/>
                  </a:lnTo>
                  <a:lnTo>
                    <a:pt x="15" y="48"/>
                  </a:lnTo>
                  <a:lnTo>
                    <a:pt x="4" y="48"/>
                  </a:lnTo>
                  <a:lnTo>
                    <a:pt x="0" y="1"/>
                  </a:lnTo>
                  <a:lnTo>
                    <a:pt x="12" y="0"/>
                  </a:lnTo>
                  <a:lnTo>
                    <a:pt x="26" y="0"/>
                  </a:lnTo>
                  <a:lnTo>
                    <a:pt x="43" y="0"/>
                  </a:lnTo>
                  <a:lnTo>
                    <a:pt x="61" y="2"/>
                  </a:lnTo>
                  <a:lnTo>
                    <a:pt x="78" y="3"/>
                  </a:lnTo>
                  <a:lnTo>
                    <a:pt x="96" y="7"/>
                  </a:lnTo>
                  <a:lnTo>
                    <a:pt x="112" y="10"/>
                  </a:lnTo>
                  <a:lnTo>
                    <a:pt x="128" y="14"/>
                  </a:lnTo>
                  <a:lnTo>
                    <a:pt x="144" y="19"/>
                  </a:lnTo>
                  <a:lnTo>
                    <a:pt x="160" y="26"/>
                  </a:lnTo>
                  <a:lnTo>
                    <a:pt x="174" y="32"/>
                  </a:lnTo>
                  <a:lnTo>
                    <a:pt x="189" y="39"/>
                  </a:lnTo>
                  <a:lnTo>
                    <a:pt x="203" y="46"/>
                  </a:lnTo>
                  <a:lnTo>
                    <a:pt x="217" y="55"/>
                  </a:lnTo>
                  <a:lnTo>
                    <a:pt x="231" y="64"/>
                  </a:lnTo>
                  <a:lnTo>
                    <a:pt x="244" y="73"/>
                  </a:lnTo>
                  <a:lnTo>
                    <a:pt x="256" y="83"/>
                  </a:lnTo>
                  <a:lnTo>
                    <a:pt x="268" y="94"/>
                  </a:lnTo>
                  <a:lnTo>
                    <a:pt x="279" y="105"/>
                  </a:lnTo>
                  <a:lnTo>
                    <a:pt x="290" y="117"/>
                  </a:lnTo>
                  <a:lnTo>
                    <a:pt x="300" y="128"/>
                  </a:lnTo>
                  <a:lnTo>
                    <a:pt x="310" y="141"/>
                  </a:lnTo>
                  <a:lnTo>
                    <a:pt x="318" y="154"/>
                  </a:lnTo>
                  <a:lnTo>
                    <a:pt x="327" y="168"/>
                  </a:lnTo>
                  <a:lnTo>
                    <a:pt x="334" y="182"/>
                  </a:lnTo>
                  <a:lnTo>
                    <a:pt x="341" y="196"/>
                  </a:lnTo>
                  <a:lnTo>
                    <a:pt x="347" y="211"/>
                  </a:lnTo>
                  <a:lnTo>
                    <a:pt x="353" y="225"/>
                  </a:lnTo>
                  <a:lnTo>
                    <a:pt x="357" y="240"/>
                  </a:lnTo>
                  <a:lnTo>
                    <a:pt x="361" y="256"/>
                  </a:lnTo>
                  <a:lnTo>
                    <a:pt x="364" y="271"/>
                  </a:lnTo>
                  <a:lnTo>
                    <a:pt x="366" y="287"/>
                  </a:lnTo>
                  <a:lnTo>
                    <a:pt x="367" y="304"/>
                  </a:lnTo>
                  <a:lnTo>
                    <a:pt x="367" y="320"/>
                  </a:lnTo>
                  <a:lnTo>
                    <a:pt x="453" y="320"/>
                  </a:lnTo>
                  <a:lnTo>
                    <a:pt x="343" y="424"/>
                  </a:lnTo>
                  <a:lnTo>
                    <a:pt x="232" y="320"/>
                  </a:lnTo>
                  <a:lnTo>
                    <a:pt x="317" y="320"/>
                  </a:lnTo>
                  <a:close/>
                </a:path>
              </a:pathLst>
            </a:cu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7" name="Freeform 20"/>
            <p:cNvSpPr>
              <a:spLocks/>
            </p:cNvSpPr>
            <p:nvPr/>
          </p:nvSpPr>
          <p:spPr bwMode="auto">
            <a:xfrm>
              <a:off x="2111" y="1579"/>
              <a:ext cx="384" cy="331"/>
            </a:xfrm>
            <a:custGeom>
              <a:avLst/>
              <a:gdLst>
                <a:gd name="T0" fmla="*/ 183 w 449"/>
                <a:gd name="T1" fmla="*/ 39 h 447"/>
                <a:gd name="T2" fmla="*/ 166 w 449"/>
                <a:gd name="T3" fmla="*/ 39 h 447"/>
                <a:gd name="T4" fmla="*/ 151 w 449"/>
                <a:gd name="T5" fmla="*/ 41 h 447"/>
                <a:gd name="T6" fmla="*/ 135 w 449"/>
                <a:gd name="T7" fmla="*/ 43 h 447"/>
                <a:gd name="T8" fmla="*/ 121 w 449"/>
                <a:gd name="T9" fmla="*/ 46 h 447"/>
                <a:gd name="T10" fmla="*/ 108 w 449"/>
                <a:gd name="T11" fmla="*/ 50 h 447"/>
                <a:gd name="T12" fmla="*/ 94 w 449"/>
                <a:gd name="T13" fmla="*/ 54 h 447"/>
                <a:gd name="T14" fmla="*/ 83 w 449"/>
                <a:gd name="T15" fmla="*/ 58 h 447"/>
                <a:gd name="T16" fmla="*/ 71 w 449"/>
                <a:gd name="T17" fmla="*/ 64 h 447"/>
                <a:gd name="T18" fmla="*/ 61 w 449"/>
                <a:gd name="T19" fmla="*/ 71 h 447"/>
                <a:gd name="T20" fmla="*/ 51 w 449"/>
                <a:gd name="T21" fmla="*/ 77 h 447"/>
                <a:gd name="T22" fmla="*/ 44 w 449"/>
                <a:gd name="T23" fmla="*/ 85 h 447"/>
                <a:gd name="T24" fmla="*/ 37 w 449"/>
                <a:gd name="T25" fmla="*/ 92 h 447"/>
                <a:gd name="T26" fmla="*/ 32 w 449"/>
                <a:gd name="T27" fmla="*/ 101 h 447"/>
                <a:gd name="T28" fmla="*/ 27 w 449"/>
                <a:gd name="T29" fmla="*/ 109 h 447"/>
                <a:gd name="T30" fmla="*/ 26 w 449"/>
                <a:gd name="T31" fmla="*/ 118 h 447"/>
                <a:gd name="T32" fmla="*/ 24 w 449"/>
                <a:gd name="T33" fmla="*/ 127 h 447"/>
                <a:gd name="T34" fmla="*/ 25 w 449"/>
                <a:gd name="T35" fmla="*/ 133 h 447"/>
                <a:gd name="T36" fmla="*/ 0 w 449"/>
                <a:gd name="T37" fmla="*/ 130 h 447"/>
                <a:gd name="T38" fmla="*/ 1 w 449"/>
                <a:gd name="T39" fmla="*/ 121 h 447"/>
                <a:gd name="T40" fmla="*/ 3 w 449"/>
                <a:gd name="T41" fmla="*/ 111 h 447"/>
                <a:gd name="T42" fmla="*/ 6 w 449"/>
                <a:gd name="T43" fmla="*/ 101 h 447"/>
                <a:gd name="T44" fmla="*/ 11 w 449"/>
                <a:gd name="T45" fmla="*/ 92 h 447"/>
                <a:gd name="T46" fmla="*/ 18 w 449"/>
                <a:gd name="T47" fmla="*/ 82 h 447"/>
                <a:gd name="T48" fmla="*/ 27 w 449"/>
                <a:gd name="T49" fmla="*/ 75 h 447"/>
                <a:gd name="T50" fmla="*/ 37 w 449"/>
                <a:gd name="T51" fmla="*/ 67 h 447"/>
                <a:gd name="T52" fmla="*/ 48 w 449"/>
                <a:gd name="T53" fmla="*/ 58 h 447"/>
                <a:gd name="T54" fmla="*/ 60 w 449"/>
                <a:gd name="T55" fmla="*/ 52 h 447"/>
                <a:gd name="T56" fmla="*/ 74 w 449"/>
                <a:gd name="T57" fmla="*/ 45 h 447"/>
                <a:gd name="T58" fmla="*/ 88 w 449"/>
                <a:gd name="T59" fmla="*/ 40 h 447"/>
                <a:gd name="T60" fmla="*/ 103 w 449"/>
                <a:gd name="T61" fmla="*/ 35 h 447"/>
                <a:gd name="T62" fmla="*/ 120 w 449"/>
                <a:gd name="T63" fmla="*/ 31 h 447"/>
                <a:gd name="T64" fmla="*/ 137 w 449"/>
                <a:gd name="T65" fmla="*/ 29 h 447"/>
                <a:gd name="T66" fmla="*/ 154 w 449"/>
                <a:gd name="T67" fmla="*/ 27 h 447"/>
                <a:gd name="T68" fmla="*/ 173 w 449"/>
                <a:gd name="T69" fmla="*/ 25 h 447"/>
                <a:gd name="T70" fmla="*/ 183 w 449"/>
                <a:gd name="T71" fmla="*/ 25 h 447"/>
                <a:gd name="T72" fmla="*/ 240 w 449"/>
                <a:gd name="T73" fmla="*/ 32 h 447"/>
                <a:gd name="T74" fmla="*/ 183 w 449"/>
                <a:gd name="T75" fmla="*/ 39 h 44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49" h="447">
                  <a:moveTo>
                    <a:pt x="341" y="130"/>
                  </a:moveTo>
                  <a:lnTo>
                    <a:pt x="341" y="130"/>
                  </a:lnTo>
                  <a:lnTo>
                    <a:pt x="325" y="130"/>
                  </a:lnTo>
                  <a:lnTo>
                    <a:pt x="310" y="131"/>
                  </a:lnTo>
                  <a:lnTo>
                    <a:pt x="296" y="133"/>
                  </a:lnTo>
                  <a:lnTo>
                    <a:pt x="282" y="135"/>
                  </a:lnTo>
                  <a:lnTo>
                    <a:pt x="267" y="139"/>
                  </a:lnTo>
                  <a:lnTo>
                    <a:pt x="253" y="143"/>
                  </a:lnTo>
                  <a:lnTo>
                    <a:pt x="240" y="147"/>
                  </a:lnTo>
                  <a:lnTo>
                    <a:pt x="226" y="153"/>
                  </a:lnTo>
                  <a:lnTo>
                    <a:pt x="213" y="158"/>
                  </a:lnTo>
                  <a:lnTo>
                    <a:pt x="201" y="164"/>
                  </a:lnTo>
                  <a:lnTo>
                    <a:pt x="188" y="172"/>
                  </a:lnTo>
                  <a:lnTo>
                    <a:pt x="176" y="179"/>
                  </a:lnTo>
                  <a:lnTo>
                    <a:pt x="164" y="188"/>
                  </a:lnTo>
                  <a:lnTo>
                    <a:pt x="154" y="196"/>
                  </a:lnTo>
                  <a:lnTo>
                    <a:pt x="143" y="205"/>
                  </a:lnTo>
                  <a:lnTo>
                    <a:pt x="132" y="214"/>
                  </a:lnTo>
                  <a:lnTo>
                    <a:pt x="123" y="225"/>
                  </a:lnTo>
                  <a:lnTo>
                    <a:pt x="113" y="236"/>
                  </a:lnTo>
                  <a:lnTo>
                    <a:pt x="105" y="247"/>
                  </a:lnTo>
                  <a:lnTo>
                    <a:pt x="96" y="258"/>
                  </a:lnTo>
                  <a:lnTo>
                    <a:pt x="89" y="270"/>
                  </a:lnTo>
                  <a:lnTo>
                    <a:pt x="82" y="282"/>
                  </a:lnTo>
                  <a:lnTo>
                    <a:pt x="75" y="295"/>
                  </a:lnTo>
                  <a:lnTo>
                    <a:pt x="69" y="307"/>
                  </a:lnTo>
                  <a:lnTo>
                    <a:pt x="64" y="320"/>
                  </a:lnTo>
                  <a:lnTo>
                    <a:pt x="60" y="334"/>
                  </a:lnTo>
                  <a:lnTo>
                    <a:pt x="56" y="348"/>
                  </a:lnTo>
                  <a:lnTo>
                    <a:pt x="52" y="362"/>
                  </a:lnTo>
                  <a:lnTo>
                    <a:pt x="49" y="376"/>
                  </a:lnTo>
                  <a:lnTo>
                    <a:pt x="48" y="391"/>
                  </a:lnTo>
                  <a:lnTo>
                    <a:pt x="47" y="406"/>
                  </a:lnTo>
                  <a:lnTo>
                    <a:pt x="46" y="421"/>
                  </a:lnTo>
                  <a:lnTo>
                    <a:pt x="46" y="432"/>
                  </a:lnTo>
                  <a:lnTo>
                    <a:pt x="47" y="443"/>
                  </a:lnTo>
                  <a:lnTo>
                    <a:pt x="1" y="447"/>
                  </a:lnTo>
                  <a:lnTo>
                    <a:pt x="0" y="433"/>
                  </a:lnTo>
                  <a:lnTo>
                    <a:pt x="0" y="421"/>
                  </a:lnTo>
                  <a:lnTo>
                    <a:pt x="1" y="403"/>
                  </a:lnTo>
                  <a:lnTo>
                    <a:pt x="2" y="386"/>
                  </a:lnTo>
                  <a:lnTo>
                    <a:pt x="4" y="369"/>
                  </a:lnTo>
                  <a:lnTo>
                    <a:pt x="8" y="352"/>
                  </a:lnTo>
                  <a:lnTo>
                    <a:pt x="11" y="336"/>
                  </a:lnTo>
                  <a:lnTo>
                    <a:pt x="16" y="320"/>
                  </a:lnTo>
                  <a:lnTo>
                    <a:pt x="21" y="305"/>
                  </a:lnTo>
                  <a:lnTo>
                    <a:pt x="27" y="289"/>
                  </a:lnTo>
                  <a:lnTo>
                    <a:pt x="34" y="274"/>
                  </a:lnTo>
                  <a:lnTo>
                    <a:pt x="42" y="260"/>
                  </a:lnTo>
                  <a:lnTo>
                    <a:pt x="49" y="247"/>
                  </a:lnTo>
                  <a:lnTo>
                    <a:pt x="59" y="233"/>
                  </a:lnTo>
                  <a:lnTo>
                    <a:pt x="68" y="220"/>
                  </a:lnTo>
                  <a:lnTo>
                    <a:pt x="78" y="207"/>
                  </a:lnTo>
                  <a:lnTo>
                    <a:pt x="89" y="194"/>
                  </a:lnTo>
                  <a:lnTo>
                    <a:pt x="100" y="182"/>
                  </a:lnTo>
                  <a:lnTo>
                    <a:pt x="112" y="172"/>
                  </a:lnTo>
                  <a:lnTo>
                    <a:pt x="124" y="161"/>
                  </a:lnTo>
                  <a:lnTo>
                    <a:pt x="137" y="151"/>
                  </a:lnTo>
                  <a:lnTo>
                    <a:pt x="151" y="142"/>
                  </a:lnTo>
                  <a:lnTo>
                    <a:pt x="164" y="133"/>
                  </a:lnTo>
                  <a:lnTo>
                    <a:pt x="178" y="125"/>
                  </a:lnTo>
                  <a:lnTo>
                    <a:pt x="193" y="117"/>
                  </a:lnTo>
                  <a:lnTo>
                    <a:pt x="208" y="111"/>
                  </a:lnTo>
                  <a:lnTo>
                    <a:pt x="224" y="104"/>
                  </a:lnTo>
                  <a:lnTo>
                    <a:pt x="240" y="99"/>
                  </a:lnTo>
                  <a:lnTo>
                    <a:pt x="256" y="95"/>
                  </a:lnTo>
                  <a:lnTo>
                    <a:pt x="272" y="91"/>
                  </a:lnTo>
                  <a:lnTo>
                    <a:pt x="289" y="88"/>
                  </a:lnTo>
                  <a:lnTo>
                    <a:pt x="306" y="86"/>
                  </a:lnTo>
                  <a:lnTo>
                    <a:pt x="323" y="84"/>
                  </a:lnTo>
                  <a:lnTo>
                    <a:pt x="341" y="84"/>
                  </a:lnTo>
                  <a:lnTo>
                    <a:pt x="341" y="0"/>
                  </a:lnTo>
                  <a:lnTo>
                    <a:pt x="449" y="107"/>
                  </a:lnTo>
                  <a:lnTo>
                    <a:pt x="341" y="213"/>
                  </a:lnTo>
                  <a:lnTo>
                    <a:pt x="341" y="130"/>
                  </a:lnTo>
                  <a:close/>
                </a:path>
              </a:pathLst>
            </a:cu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8" name="Rectangle 22"/>
            <p:cNvSpPr>
              <a:spLocks noChangeArrowheads="1"/>
            </p:cNvSpPr>
            <p:nvPr/>
          </p:nvSpPr>
          <p:spPr bwMode="auto">
            <a:xfrm>
              <a:off x="2520" y="1492"/>
              <a:ext cx="639" cy="2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pPr>
              <a:endParaRPr lang="en-GB" altLang="en-US" sz="2800">
                <a:latin typeface="Times New Roman" pitchFamily="18" charset="0"/>
              </a:endParaRPr>
            </a:p>
          </p:txBody>
        </p:sp>
        <p:sp>
          <p:nvSpPr>
            <p:cNvPr id="19" name="Rectangle 23"/>
            <p:cNvSpPr>
              <a:spLocks noChangeArrowheads="1"/>
            </p:cNvSpPr>
            <p:nvPr/>
          </p:nvSpPr>
          <p:spPr bwMode="auto">
            <a:xfrm>
              <a:off x="2520" y="1418"/>
              <a:ext cx="843" cy="285"/>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pPr>
              <a:endParaRPr lang="en-GB" altLang="en-US" sz="2800">
                <a:latin typeface="Times New Roman" pitchFamily="18" charset="0"/>
              </a:endParaRPr>
            </a:p>
          </p:txBody>
        </p:sp>
        <p:sp>
          <p:nvSpPr>
            <p:cNvPr id="20" name="Rectangle 24"/>
            <p:cNvSpPr>
              <a:spLocks noChangeArrowheads="1"/>
            </p:cNvSpPr>
            <p:nvPr/>
          </p:nvSpPr>
          <p:spPr bwMode="auto">
            <a:xfrm>
              <a:off x="2640" y="1460"/>
              <a:ext cx="465"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908050" indent="-436563"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304925" indent="-395288"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93863" indent="-38735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93913" indent="-398463"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511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algn="ctr" eaLnBrk="1" hangingPunct="1">
                <a:spcBef>
                  <a:spcPct val="0"/>
                </a:spcBef>
                <a:buClrTx/>
                <a:buFont typeface="Wingdings" pitchFamily="2" charset="2"/>
                <a:buNone/>
              </a:pPr>
              <a:r>
                <a:rPr lang="en-US" altLang="en-US" sz="1400" b="1" dirty="0">
                  <a:solidFill>
                    <a:srgbClr val="000000"/>
                  </a:solidFill>
                  <a:latin typeface="Arial" charset="0"/>
                </a:rPr>
                <a:t>Measure </a:t>
              </a:r>
            </a:p>
            <a:p>
              <a:pPr algn="ctr" eaLnBrk="1" hangingPunct="1">
                <a:spcBef>
                  <a:spcPct val="0"/>
                </a:spcBef>
                <a:buClrTx/>
                <a:buFont typeface="Wingdings" pitchFamily="2" charset="2"/>
                <a:buNone/>
              </a:pPr>
              <a:r>
                <a:rPr lang="en-US" altLang="en-US" sz="1400" b="1" dirty="0">
                  <a:solidFill>
                    <a:srgbClr val="000000"/>
                  </a:solidFill>
                  <a:latin typeface="Arial" charset="0"/>
                </a:rPr>
                <a:t>quality</a:t>
              </a:r>
            </a:p>
          </p:txBody>
        </p:sp>
        <p:sp>
          <p:nvSpPr>
            <p:cNvPr id="21" name="Rectangle 25"/>
            <p:cNvSpPr>
              <a:spLocks noChangeArrowheads="1"/>
            </p:cNvSpPr>
            <p:nvPr/>
          </p:nvSpPr>
          <p:spPr bwMode="auto">
            <a:xfrm>
              <a:off x="2952" y="1530"/>
              <a:ext cx="8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Clr>
                  <a:schemeClr val="accent2"/>
                </a:buClr>
                <a:buFont typeface="Wingdings" pitchFamily="2" charset="2"/>
                <a:buChar char="q"/>
                <a:defRPr sz="3000">
                  <a:solidFill>
                    <a:schemeClr val="tx1"/>
                  </a:solidFill>
                  <a:latin typeface="Verdana" pitchFamily="34" charset="0"/>
                </a:defRPr>
              </a:lvl1pPr>
              <a:lvl2pPr marL="908050" indent="-436563"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304925" indent="-395288"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93863" indent="-38735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93913" indent="-398463"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511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30083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655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922713" indent="-398463"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eaLnBrk="1" hangingPunct="1">
                <a:spcBef>
                  <a:spcPct val="0"/>
                </a:spcBef>
                <a:buClrTx/>
                <a:buFontTx/>
                <a:buNone/>
              </a:pPr>
              <a:r>
                <a:rPr lang="en-US" altLang="en-US" sz="1300" b="1" dirty="0">
                  <a:solidFill>
                    <a:srgbClr val="000000"/>
                  </a:solidFill>
                  <a:latin typeface="Arial" charset="0"/>
                </a:rPr>
                <a:t> </a:t>
              </a:r>
              <a:endParaRPr lang="en-US" altLang="en-US" sz="2800" dirty="0">
                <a:latin typeface="Times New Roman" pitchFamily="18" charset="0"/>
              </a:endParaRPr>
            </a:p>
          </p:txBody>
        </p:sp>
        <p:sp>
          <p:nvSpPr>
            <p:cNvPr id="22" name="Freeform 26"/>
            <p:cNvSpPr>
              <a:spLocks/>
            </p:cNvSpPr>
            <p:nvPr/>
          </p:nvSpPr>
          <p:spPr bwMode="auto">
            <a:xfrm>
              <a:off x="2097" y="2299"/>
              <a:ext cx="423" cy="255"/>
            </a:xfrm>
            <a:custGeom>
              <a:avLst/>
              <a:gdLst>
                <a:gd name="T0" fmla="*/ 119 w 436"/>
                <a:gd name="T1" fmla="*/ 12 h 442"/>
                <a:gd name="T2" fmla="*/ 119 w 436"/>
                <a:gd name="T3" fmla="*/ 14 h 442"/>
                <a:gd name="T4" fmla="*/ 123 w 436"/>
                <a:gd name="T5" fmla="*/ 18 h 442"/>
                <a:gd name="T6" fmla="*/ 128 w 436"/>
                <a:gd name="T7" fmla="*/ 21 h 442"/>
                <a:gd name="T8" fmla="*/ 135 w 436"/>
                <a:gd name="T9" fmla="*/ 24 h 442"/>
                <a:gd name="T10" fmla="*/ 144 w 436"/>
                <a:gd name="T11" fmla="*/ 27 h 442"/>
                <a:gd name="T12" fmla="*/ 157 w 436"/>
                <a:gd name="T13" fmla="*/ 29 h 442"/>
                <a:gd name="T14" fmla="*/ 171 w 436"/>
                <a:gd name="T15" fmla="*/ 31 h 442"/>
                <a:gd name="T16" fmla="*/ 186 w 436"/>
                <a:gd name="T17" fmla="*/ 33 h 442"/>
                <a:gd name="T18" fmla="*/ 204 w 436"/>
                <a:gd name="T19" fmla="*/ 36 h 442"/>
                <a:gd name="T20" fmla="*/ 223 w 436"/>
                <a:gd name="T21" fmla="*/ 38 h 442"/>
                <a:gd name="T22" fmla="*/ 244 w 436"/>
                <a:gd name="T23" fmla="*/ 39 h 442"/>
                <a:gd name="T24" fmla="*/ 266 w 436"/>
                <a:gd name="T25" fmla="*/ 40 h 442"/>
                <a:gd name="T26" fmla="*/ 289 w 436"/>
                <a:gd name="T27" fmla="*/ 42 h 442"/>
                <a:gd name="T28" fmla="*/ 312 w 436"/>
                <a:gd name="T29" fmla="*/ 43 h 442"/>
                <a:gd name="T30" fmla="*/ 339 w 436"/>
                <a:gd name="T31" fmla="*/ 43 h 442"/>
                <a:gd name="T32" fmla="*/ 365 w 436"/>
                <a:gd name="T33" fmla="*/ 44 h 442"/>
                <a:gd name="T34" fmla="*/ 384 w 436"/>
                <a:gd name="T35" fmla="*/ 44 h 442"/>
                <a:gd name="T36" fmla="*/ 374 w 436"/>
                <a:gd name="T37" fmla="*/ 49 h 442"/>
                <a:gd name="T38" fmla="*/ 346 w 436"/>
                <a:gd name="T39" fmla="*/ 48 h 442"/>
                <a:gd name="T40" fmla="*/ 316 w 436"/>
                <a:gd name="T41" fmla="*/ 48 h 442"/>
                <a:gd name="T42" fmla="*/ 287 w 436"/>
                <a:gd name="T43" fmla="*/ 47 h 442"/>
                <a:gd name="T44" fmla="*/ 260 w 436"/>
                <a:gd name="T45" fmla="*/ 46 h 442"/>
                <a:gd name="T46" fmla="*/ 232 w 436"/>
                <a:gd name="T47" fmla="*/ 44 h 442"/>
                <a:gd name="T48" fmla="*/ 208 w 436"/>
                <a:gd name="T49" fmla="*/ 43 h 442"/>
                <a:gd name="T50" fmla="*/ 184 w 436"/>
                <a:gd name="T51" fmla="*/ 40 h 442"/>
                <a:gd name="T52" fmla="*/ 164 w 436"/>
                <a:gd name="T53" fmla="*/ 38 h 442"/>
                <a:gd name="T54" fmla="*/ 143 w 436"/>
                <a:gd name="T55" fmla="*/ 36 h 442"/>
                <a:gd name="T56" fmla="*/ 127 w 436"/>
                <a:gd name="T57" fmla="*/ 33 h 442"/>
                <a:gd name="T58" fmla="*/ 111 w 436"/>
                <a:gd name="T59" fmla="*/ 30 h 442"/>
                <a:gd name="T60" fmla="*/ 99 w 436"/>
                <a:gd name="T61" fmla="*/ 27 h 442"/>
                <a:gd name="T62" fmla="*/ 87 w 436"/>
                <a:gd name="T63" fmla="*/ 24 h 442"/>
                <a:gd name="T64" fmla="*/ 81 w 436"/>
                <a:gd name="T65" fmla="*/ 20 h 442"/>
                <a:gd name="T66" fmla="*/ 77 w 436"/>
                <a:gd name="T67" fmla="*/ 17 h 442"/>
                <a:gd name="T68" fmla="*/ 75 w 436"/>
                <a:gd name="T69" fmla="*/ 13 h 442"/>
                <a:gd name="T70" fmla="*/ 76 w 436"/>
                <a:gd name="T71" fmla="*/ 12 h 442"/>
                <a:gd name="T72" fmla="*/ 104 w 436"/>
                <a:gd name="T73" fmla="*/ 0 h 442"/>
                <a:gd name="T74" fmla="*/ 119 w 436"/>
                <a:gd name="T75" fmla="*/ 12 h 4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36" h="442">
                  <a:moveTo>
                    <a:pt x="135" y="105"/>
                  </a:moveTo>
                  <a:lnTo>
                    <a:pt x="135" y="105"/>
                  </a:lnTo>
                  <a:lnTo>
                    <a:pt x="135" y="119"/>
                  </a:lnTo>
                  <a:lnTo>
                    <a:pt x="135" y="133"/>
                  </a:lnTo>
                  <a:lnTo>
                    <a:pt x="136" y="147"/>
                  </a:lnTo>
                  <a:lnTo>
                    <a:pt x="139" y="161"/>
                  </a:lnTo>
                  <a:lnTo>
                    <a:pt x="141" y="173"/>
                  </a:lnTo>
                  <a:lnTo>
                    <a:pt x="144" y="187"/>
                  </a:lnTo>
                  <a:lnTo>
                    <a:pt x="148" y="200"/>
                  </a:lnTo>
                  <a:lnTo>
                    <a:pt x="152" y="213"/>
                  </a:lnTo>
                  <a:lnTo>
                    <a:pt x="158" y="225"/>
                  </a:lnTo>
                  <a:lnTo>
                    <a:pt x="163" y="238"/>
                  </a:lnTo>
                  <a:lnTo>
                    <a:pt x="169" y="249"/>
                  </a:lnTo>
                  <a:lnTo>
                    <a:pt x="177" y="260"/>
                  </a:lnTo>
                  <a:lnTo>
                    <a:pt x="184" y="272"/>
                  </a:lnTo>
                  <a:lnTo>
                    <a:pt x="193" y="282"/>
                  </a:lnTo>
                  <a:lnTo>
                    <a:pt x="201" y="293"/>
                  </a:lnTo>
                  <a:lnTo>
                    <a:pt x="210" y="303"/>
                  </a:lnTo>
                  <a:lnTo>
                    <a:pt x="220" y="312"/>
                  </a:lnTo>
                  <a:lnTo>
                    <a:pt x="230" y="321"/>
                  </a:lnTo>
                  <a:lnTo>
                    <a:pt x="241" y="330"/>
                  </a:lnTo>
                  <a:lnTo>
                    <a:pt x="252" y="338"/>
                  </a:lnTo>
                  <a:lnTo>
                    <a:pt x="263" y="345"/>
                  </a:lnTo>
                  <a:lnTo>
                    <a:pt x="275" y="353"/>
                  </a:lnTo>
                  <a:lnTo>
                    <a:pt x="287" y="360"/>
                  </a:lnTo>
                  <a:lnTo>
                    <a:pt x="300" y="366"/>
                  </a:lnTo>
                  <a:lnTo>
                    <a:pt x="312" y="372"/>
                  </a:lnTo>
                  <a:lnTo>
                    <a:pt x="326" y="376"/>
                  </a:lnTo>
                  <a:lnTo>
                    <a:pt x="339" y="381"/>
                  </a:lnTo>
                  <a:lnTo>
                    <a:pt x="353" y="385"/>
                  </a:lnTo>
                  <a:lnTo>
                    <a:pt x="368" y="388"/>
                  </a:lnTo>
                  <a:lnTo>
                    <a:pt x="382" y="390"/>
                  </a:lnTo>
                  <a:lnTo>
                    <a:pt x="397" y="392"/>
                  </a:lnTo>
                  <a:lnTo>
                    <a:pt x="412" y="393"/>
                  </a:lnTo>
                  <a:lnTo>
                    <a:pt x="423" y="395"/>
                  </a:lnTo>
                  <a:lnTo>
                    <a:pt x="434" y="395"/>
                  </a:lnTo>
                  <a:lnTo>
                    <a:pt x="436" y="442"/>
                  </a:lnTo>
                  <a:lnTo>
                    <a:pt x="422" y="442"/>
                  </a:lnTo>
                  <a:lnTo>
                    <a:pt x="409" y="442"/>
                  </a:lnTo>
                  <a:lnTo>
                    <a:pt x="391" y="439"/>
                  </a:lnTo>
                  <a:lnTo>
                    <a:pt x="374" y="437"/>
                  </a:lnTo>
                  <a:lnTo>
                    <a:pt x="357" y="434"/>
                  </a:lnTo>
                  <a:lnTo>
                    <a:pt x="340" y="431"/>
                  </a:lnTo>
                  <a:lnTo>
                    <a:pt x="324" y="427"/>
                  </a:lnTo>
                  <a:lnTo>
                    <a:pt x="308" y="421"/>
                  </a:lnTo>
                  <a:lnTo>
                    <a:pt x="293" y="415"/>
                  </a:lnTo>
                  <a:lnTo>
                    <a:pt x="277" y="408"/>
                  </a:lnTo>
                  <a:lnTo>
                    <a:pt x="262" y="401"/>
                  </a:lnTo>
                  <a:lnTo>
                    <a:pt x="248" y="393"/>
                  </a:lnTo>
                  <a:lnTo>
                    <a:pt x="235" y="385"/>
                  </a:lnTo>
                  <a:lnTo>
                    <a:pt x="221" y="376"/>
                  </a:lnTo>
                  <a:lnTo>
                    <a:pt x="208" y="367"/>
                  </a:lnTo>
                  <a:lnTo>
                    <a:pt x="196" y="356"/>
                  </a:lnTo>
                  <a:lnTo>
                    <a:pt x="184" y="345"/>
                  </a:lnTo>
                  <a:lnTo>
                    <a:pt x="173" y="334"/>
                  </a:lnTo>
                  <a:lnTo>
                    <a:pt x="162" y="322"/>
                  </a:lnTo>
                  <a:lnTo>
                    <a:pt x="151" y="310"/>
                  </a:lnTo>
                  <a:lnTo>
                    <a:pt x="143" y="297"/>
                  </a:lnTo>
                  <a:lnTo>
                    <a:pt x="133" y="285"/>
                  </a:lnTo>
                  <a:lnTo>
                    <a:pt x="126" y="271"/>
                  </a:lnTo>
                  <a:lnTo>
                    <a:pt x="118" y="257"/>
                  </a:lnTo>
                  <a:lnTo>
                    <a:pt x="111" y="243"/>
                  </a:lnTo>
                  <a:lnTo>
                    <a:pt x="104" y="229"/>
                  </a:lnTo>
                  <a:lnTo>
                    <a:pt x="99" y="214"/>
                  </a:lnTo>
                  <a:lnTo>
                    <a:pt x="95" y="198"/>
                  </a:lnTo>
                  <a:lnTo>
                    <a:pt x="92" y="183"/>
                  </a:lnTo>
                  <a:lnTo>
                    <a:pt x="88" y="167"/>
                  </a:lnTo>
                  <a:lnTo>
                    <a:pt x="86" y="151"/>
                  </a:lnTo>
                  <a:lnTo>
                    <a:pt x="85" y="135"/>
                  </a:lnTo>
                  <a:lnTo>
                    <a:pt x="84" y="119"/>
                  </a:lnTo>
                  <a:lnTo>
                    <a:pt x="85" y="103"/>
                  </a:lnTo>
                  <a:lnTo>
                    <a:pt x="85" y="102"/>
                  </a:lnTo>
                  <a:lnTo>
                    <a:pt x="0" y="98"/>
                  </a:lnTo>
                  <a:lnTo>
                    <a:pt x="116" y="0"/>
                  </a:lnTo>
                  <a:lnTo>
                    <a:pt x="221" y="109"/>
                  </a:lnTo>
                  <a:lnTo>
                    <a:pt x="135" y="105"/>
                  </a:lnTo>
                  <a:close/>
                </a:path>
              </a:pathLst>
            </a:cu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3" name="Freeform 28"/>
            <p:cNvSpPr>
              <a:spLocks/>
            </p:cNvSpPr>
            <p:nvPr/>
          </p:nvSpPr>
          <p:spPr bwMode="auto">
            <a:xfrm>
              <a:off x="3333" y="2267"/>
              <a:ext cx="353" cy="318"/>
            </a:xfrm>
            <a:custGeom>
              <a:avLst/>
              <a:gdLst>
                <a:gd name="T0" fmla="*/ 50 w 424"/>
                <a:gd name="T1" fmla="*/ 76 h 454"/>
                <a:gd name="T2" fmla="*/ 64 w 424"/>
                <a:gd name="T3" fmla="*/ 76 h 454"/>
                <a:gd name="T4" fmla="*/ 77 w 424"/>
                <a:gd name="T5" fmla="*/ 75 h 454"/>
                <a:gd name="T6" fmla="*/ 89 w 424"/>
                <a:gd name="T7" fmla="*/ 73 h 454"/>
                <a:gd name="T8" fmla="*/ 102 w 424"/>
                <a:gd name="T9" fmla="*/ 71 h 454"/>
                <a:gd name="T10" fmla="*/ 112 w 424"/>
                <a:gd name="T11" fmla="*/ 68 h 454"/>
                <a:gd name="T12" fmla="*/ 122 w 424"/>
                <a:gd name="T13" fmla="*/ 64 h 454"/>
                <a:gd name="T14" fmla="*/ 133 w 424"/>
                <a:gd name="T15" fmla="*/ 60 h 454"/>
                <a:gd name="T16" fmla="*/ 143 w 424"/>
                <a:gd name="T17" fmla="*/ 56 h 454"/>
                <a:gd name="T18" fmla="*/ 151 w 424"/>
                <a:gd name="T19" fmla="*/ 51 h 454"/>
                <a:gd name="T20" fmla="*/ 159 w 424"/>
                <a:gd name="T21" fmla="*/ 45 h 454"/>
                <a:gd name="T22" fmla="*/ 165 w 424"/>
                <a:gd name="T23" fmla="*/ 40 h 454"/>
                <a:gd name="T24" fmla="*/ 171 w 424"/>
                <a:gd name="T25" fmla="*/ 34 h 454"/>
                <a:gd name="T26" fmla="*/ 175 w 424"/>
                <a:gd name="T27" fmla="*/ 27 h 454"/>
                <a:gd name="T28" fmla="*/ 178 w 424"/>
                <a:gd name="T29" fmla="*/ 20 h 454"/>
                <a:gd name="T30" fmla="*/ 180 w 424"/>
                <a:gd name="T31" fmla="*/ 13 h 454"/>
                <a:gd name="T32" fmla="*/ 181 w 424"/>
                <a:gd name="T33" fmla="*/ 6 h 454"/>
                <a:gd name="T34" fmla="*/ 181 w 424"/>
                <a:gd name="T35" fmla="*/ 1 h 454"/>
                <a:gd name="T36" fmla="*/ 204 w 424"/>
                <a:gd name="T37" fmla="*/ 3 h 454"/>
                <a:gd name="T38" fmla="*/ 204 w 424"/>
                <a:gd name="T39" fmla="*/ 11 h 454"/>
                <a:gd name="T40" fmla="*/ 202 w 424"/>
                <a:gd name="T41" fmla="*/ 19 h 454"/>
                <a:gd name="T42" fmla="*/ 199 w 424"/>
                <a:gd name="T43" fmla="*/ 27 h 454"/>
                <a:gd name="T44" fmla="*/ 195 w 424"/>
                <a:gd name="T45" fmla="*/ 35 h 454"/>
                <a:gd name="T46" fmla="*/ 188 w 424"/>
                <a:gd name="T47" fmla="*/ 42 h 454"/>
                <a:gd name="T48" fmla="*/ 181 w 424"/>
                <a:gd name="T49" fmla="*/ 49 h 454"/>
                <a:gd name="T50" fmla="*/ 174 w 424"/>
                <a:gd name="T51" fmla="*/ 55 h 454"/>
                <a:gd name="T52" fmla="*/ 163 w 424"/>
                <a:gd name="T53" fmla="*/ 62 h 454"/>
                <a:gd name="T54" fmla="*/ 153 w 424"/>
                <a:gd name="T55" fmla="*/ 67 h 454"/>
                <a:gd name="T56" fmla="*/ 142 w 424"/>
                <a:gd name="T57" fmla="*/ 73 h 454"/>
                <a:gd name="T58" fmla="*/ 130 w 424"/>
                <a:gd name="T59" fmla="*/ 76 h 454"/>
                <a:gd name="T60" fmla="*/ 116 w 424"/>
                <a:gd name="T61" fmla="*/ 81 h 454"/>
                <a:gd name="T62" fmla="*/ 102 w 424"/>
                <a:gd name="T63" fmla="*/ 84 h 454"/>
                <a:gd name="T64" fmla="*/ 88 w 424"/>
                <a:gd name="T65" fmla="*/ 86 h 454"/>
                <a:gd name="T66" fmla="*/ 73 w 424"/>
                <a:gd name="T67" fmla="*/ 88 h 454"/>
                <a:gd name="T68" fmla="*/ 58 w 424"/>
                <a:gd name="T69" fmla="*/ 89 h 454"/>
                <a:gd name="T70" fmla="*/ 50 w 424"/>
                <a:gd name="T71" fmla="*/ 89 h 454"/>
                <a:gd name="T72" fmla="*/ 0 w 424"/>
                <a:gd name="T73" fmla="*/ 83 h 454"/>
                <a:gd name="T74" fmla="*/ 50 w 424"/>
                <a:gd name="T75" fmla="*/ 76 h 45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24" h="454">
                  <a:moveTo>
                    <a:pt x="104" y="318"/>
                  </a:moveTo>
                  <a:lnTo>
                    <a:pt x="104" y="318"/>
                  </a:lnTo>
                  <a:lnTo>
                    <a:pt x="118" y="317"/>
                  </a:lnTo>
                  <a:lnTo>
                    <a:pt x="132" y="316"/>
                  </a:lnTo>
                  <a:lnTo>
                    <a:pt x="145" y="315"/>
                  </a:lnTo>
                  <a:lnTo>
                    <a:pt x="159" y="312"/>
                  </a:lnTo>
                  <a:lnTo>
                    <a:pt x="172" y="308"/>
                  </a:lnTo>
                  <a:lnTo>
                    <a:pt x="185" y="304"/>
                  </a:lnTo>
                  <a:lnTo>
                    <a:pt x="198" y="300"/>
                  </a:lnTo>
                  <a:lnTo>
                    <a:pt x="210" y="295"/>
                  </a:lnTo>
                  <a:lnTo>
                    <a:pt x="222" y="289"/>
                  </a:lnTo>
                  <a:lnTo>
                    <a:pt x="234" y="283"/>
                  </a:lnTo>
                  <a:lnTo>
                    <a:pt x="246" y="275"/>
                  </a:lnTo>
                  <a:lnTo>
                    <a:pt x="256" y="268"/>
                  </a:lnTo>
                  <a:lnTo>
                    <a:pt x="267" y="259"/>
                  </a:lnTo>
                  <a:lnTo>
                    <a:pt x="278" y="251"/>
                  </a:lnTo>
                  <a:lnTo>
                    <a:pt x="287" y="242"/>
                  </a:lnTo>
                  <a:lnTo>
                    <a:pt x="297" y="233"/>
                  </a:lnTo>
                  <a:lnTo>
                    <a:pt x="305" y="222"/>
                  </a:lnTo>
                  <a:lnTo>
                    <a:pt x="314" y="211"/>
                  </a:lnTo>
                  <a:lnTo>
                    <a:pt x="322" y="201"/>
                  </a:lnTo>
                  <a:lnTo>
                    <a:pt x="330" y="189"/>
                  </a:lnTo>
                  <a:lnTo>
                    <a:pt x="337" y="177"/>
                  </a:lnTo>
                  <a:lnTo>
                    <a:pt x="344" y="165"/>
                  </a:lnTo>
                  <a:lnTo>
                    <a:pt x="350" y="152"/>
                  </a:lnTo>
                  <a:lnTo>
                    <a:pt x="355" y="140"/>
                  </a:lnTo>
                  <a:lnTo>
                    <a:pt x="360" y="126"/>
                  </a:lnTo>
                  <a:lnTo>
                    <a:pt x="364" y="113"/>
                  </a:lnTo>
                  <a:lnTo>
                    <a:pt x="368" y="99"/>
                  </a:lnTo>
                  <a:lnTo>
                    <a:pt x="371" y="85"/>
                  </a:lnTo>
                  <a:lnTo>
                    <a:pt x="374" y="70"/>
                  </a:lnTo>
                  <a:lnTo>
                    <a:pt x="375" y="56"/>
                  </a:lnTo>
                  <a:lnTo>
                    <a:pt x="376" y="41"/>
                  </a:lnTo>
                  <a:lnTo>
                    <a:pt x="377" y="26"/>
                  </a:lnTo>
                  <a:lnTo>
                    <a:pt x="377" y="15"/>
                  </a:lnTo>
                  <a:lnTo>
                    <a:pt x="376" y="3"/>
                  </a:lnTo>
                  <a:lnTo>
                    <a:pt x="423" y="0"/>
                  </a:lnTo>
                  <a:lnTo>
                    <a:pt x="424" y="13"/>
                  </a:lnTo>
                  <a:lnTo>
                    <a:pt x="424" y="26"/>
                  </a:lnTo>
                  <a:lnTo>
                    <a:pt x="424" y="44"/>
                  </a:lnTo>
                  <a:lnTo>
                    <a:pt x="423" y="61"/>
                  </a:lnTo>
                  <a:lnTo>
                    <a:pt x="421" y="78"/>
                  </a:lnTo>
                  <a:lnTo>
                    <a:pt x="417" y="95"/>
                  </a:lnTo>
                  <a:lnTo>
                    <a:pt x="414" y="112"/>
                  </a:lnTo>
                  <a:lnTo>
                    <a:pt x="410" y="128"/>
                  </a:lnTo>
                  <a:lnTo>
                    <a:pt x="405" y="144"/>
                  </a:lnTo>
                  <a:lnTo>
                    <a:pt x="399" y="159"/>
                  </a:lnTo>
                  <a:lnTo>
                    <a:pt x="393" y="175"/>
                  </a:lnTo>
                  <a:lnTo>
                    <a:pt x="385" y="189"/>
                  </a:lnTo>
                  <a:lnTo>
                    <a:pt x="378" y="204"/>
                  </a:lnTo>
                  <a:lnTo>
                    <a:pt x="369" y="218"/>
                  </a:lnTo>
                  <a:lnTo>
                    <a:pt x="361" y="230"/>
                  </a:lnTo>
                  <a:lnTo>
                    <a:pt x="351" y="244"/>
                  </a:lnTo>
                  <a:lnTo>
                    <a:pt x="341" y="256"/>
                  </a:lnTo>
                  <a:lnTo>
                    <a:pt x="330" y="268"/>
                  </a:lnTo>
                  <a:lnTo>
                    <a:pt x="319" y="280"/>
                  </a:lnTo>
                  <a:lnTo>
                    <a:pt x="308" y="290"/>
                  </a:lnTo>
                  <a:lnTo>
                    <a:pt x="296" y="301"/>
                  </a:lnTo>
                  <a:lnTo>
                    <a:pt x="283" y="309"/>
                  </a:lnTo>
                  <a:lnTo>
                    <a:pt x="270" y="319"/>
                  </a:lnTo>
                  <a:lnTo>
                    <a:pt x="256" y="328"/>
                  </a:lnTo>
                  <a:lnTo>
                    <a:pt x="242" y="335"/>
                  </a:lnTo>
                  <a:lnTo>
                    <a:pt x="229" y="341"/>
                  </a:lnTo>
                  <a:lnTo>
                    <a:pt x="214" y="348"/>
                  </a:lnTo>
                  <a:lnTo>
                    <a:pt x="199" y="353"/>
                  </a:lnTo>
                  <a:lnTo>
                    <a:pt x="184" y="358"/>
                  </a:lnTo>
                  <a:lnTo>
                    <a:pt x="169" y="362"/>
                  </a:lnTo>
                  <a:lnTo>
                    <a:pt x="153" y="365"/>
                  </a:lnTo>
                  <a:lnTo>
                    <a:pt x="137" y="367"/>
                  </a:lnTo>
                  <a:lnTo>
                    <a:pt x="121" y="368"/>
                  </a:lnTo>
                  <a:lnTo>
                    <a:pt x="104" y="368"/>
                  </a:lnTo>
                  <a:lnTo>
                    <a:pt x="104" y="454"/>
                  </a:lnTo>
                  <a:lnTo>
                    <a:pt x="0" y="343"/>
                  </a:lnTo>
                  <a:lnTo>
                    <a:pt x="104" y="233"/>
                  </a:lnTo>
                  <a:lnTo>
                    <a:pt x="104" y="318"/>
                  </a:lnTo>
                  <a:close/>
                </a:path>
              </a:pathLst>
            </a:custGeom>
            <a:solidFill>
              <a:srgbClr val="007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4" name="TextBox 23"/>
          <p:cNvSpPr txBox="1"/>
          <p:nvPr/>
        </p:nvSpPr>
        <p:spPr>
          <a:xfrm>
            <a:off x="4287721" y="1628330"/>
            <a:ext cx="4747098" cy="338554"/>
          </a:xfrm>
          <a:prstGeom prst="rect">
            <a:avLst/>
          </a:prstGeom>
          <a:noFill/>
        </p:spPr>
        <p:txBody>
          <a:bodyPr wrap="square" rtlCol="0">
            <a:spAutoFit/>
          </a:bodyPr>
          <a:lstStyle/>
          <a:p>
            <a:endParaRPr lang="en-US" sz="1600" dirty="0"/>
          </a:p>
        </p:txBody>
      </p:sp>
      <p:sp>
        <p:nvSpPr>
          <p:cNvPr id="25" name="TextBox 24"/>
          <p:cNvSpPr txBox="1"/>
          <p:nvPr/>
        </p:nvSpPr>
        <p:spPr>
          <a:xfrm>
            <a:off x="3886200" y="1640839"/>
            <a:ext cx="4464170" cy="4339650"/>
          </a:xfrm>
          <a:prstGeom prst="rect">
            <a:avLst/>
          </a:prstGeom>
          <a:noFill/>
        </p:spPr>
        <p:txBody>
          <a:bodyPr wrap="square">
            <a:spAutoFit/>
          </a:bodyPr>
          <a:lstStyle/>
          <a:p>
            <a:pPr marL="457200" indent="-457200">
              <a:buClr>
                <a:schemeClr val="accent2"/>
              </a:buClr>
              <a:buFont typeface="Wingdings" panose="05000000000000000000" pitchFamily="2" charset="2"/>
              <a:buChar char="§"/>
              <a:defRPr/>
            </a:pPr>
            <a:r>
              <a:rPr lang="en-US" sz="1600" dirty="0">
                <a:latin typeface="+mn-lt"/>
              </a:rPr>
              <a:t>Many census tasks are highly repetitive and </a:t>
            </a:r>
            <a:r>
              <a:rPr lang="en-US" sz="1600" u="sng" dirty="0">
                <a:latin typeface="+mn-lt"/>
              </a:rPr>
              <a:t>a quality assurance </a:t>
            </a:r>
            <a:r>
              <a:rPr lang="en-US" sz="1600" u="sng" dirty="0" err="1">
                <a:latin typeface="+mn-lt"/>
              </a:rPr>
              <a:t>programme</a:t>
            </a:r>
            <a:r>
              <a:rPr lang="en-US" sz="1600" u="sng" dirty="0">
                <a:latin typeface="+mn-lt"/>
              </a:rPr>
              <a:t>  </a:t>
            </a:r>
            <a:r>
              <a:rPr lang="en-US" sz="1600" dirty="0">
                <a:latin typeface="+mn-lt"/>
              </a:rPr>
              <a:t>can be established</a:t>
            </a:r>
          </a:p>
          <a:p>
            <a:pPr>
              <a:buClr>
                <a:schemeClr val="accent2"/>
              </a:buClr>
              <a:defRPr/>
            </a:pPr>
            <a:endParaRPr lang="en-US" sz="1600" dirty="0">
              <a:latin typeface="+mn-lt"/>
            </a:endParaRPr>
          </a:p>
          <a:p>
            <a:pPr marL="457200" indent="-457200">
              <a:buClr>
                <a:schemeClr val="accent2"/>
              </a:buClr>
              <a:buFont typeface="Wingdings" panose="05000000000000000000" pitchFamily="2" charset="2"/>
              <a:buChar char="§"/>
              <a:defRPr/>
            </a:pPr>
            <a:r>
              <a:rPr lang="en-US" sz="1600" dirty="0">
                <a:latin typeface="+mn-lt"/>
              </a:rPr>
              <a:t>Careful design should identify:</a:t>
            </a:r>
          </a:p>
          <a:p>
            <a:pPr marL="914400" lvl="1" indent="-457200">
              <a:buClr>
                <a:schemeClr val="accent2"/>
              </a:buClr>
              <a:buFont typeface="Wingdings" panose="05000000000000000000" pitchFamily="2" charset="2"/>
              <a:buChar char="ü"/>
              <a:defRPr/>
            </a:pPr>
            <a:r>
              <a:rPr lang="en-US" sz="1600" dirty="0">
                <a:latin typeface="+mn-lt"/>
              </a:rPr>
              <a:t>The types of errors that may occur</a:t>
            </a:r>
          </a:p>
          <a:p>
            <a:pPr marL="914400" lvl="1" indent="-457200">
              <a:buClr>
                <a:schemeClr val="accent2"/>
              </a:buClr>
              <a:buFont typeface="Wingdings" panose="05000000000000000000" pitchFamily="2" charset="2"/>
              <a:buChar char="ü"/>
              <a:defRPr/>
            </a:pPr>
            <a:r>
              <a:rPr lang="en-US" sz="1600" dirty="0">
                <a:latin typeface="+mn-lt"/>
              </a:rPr>
              <a:t>What information is required to identify such errors</a:t>
            </a:r>
          </a:p>
          <a:p>
            <a:pPr marL="914400" lvl="1" indent="-457200">
              <a:buClr>
                <a:schemeClr val="accent2"/>
              </a:buClr>
              <a:buFont typeface="Wingdings" panose="05000000000000000000" pitchFamily="2" charset="2"/>
              <a:buChar char="ü"/>
              <a:defRPr/>
            </a:pPr>
            <a:r>
              <a:rPr lang="en-US" sz="1600" dirty="0">
                <a:latin typeface="+mn-lt"/>
              </a:rPr>
              <a:t>How this information will be collected in a timely manner during live operations </a:t>
            </a:r>
          </a:p>
          <a:p>
            <a:pPr marL="914400" lvl="1" indent="-457200">
              <a:buClr>
                <a:schemeClr val="accent2"/>
              </a:buClr>
              <a:buFont typeface="Wingdings" panose="05000000000000000000" pitchFamily="2" charset="2"/>
              <a:buChar char="ü"/>
              <a:defRPr/>
            </a:pPr>
            <a:r>
              <a:rPr lang="en-US" sz="1600" dirty="0"/>
              <a:t>W</a:t>
            </a:r>
            <a:r>
              <a:rPr lang="en-US" sz="1600" dirty="0">
                <a:latin typeface="+mn-lt"/>
              </a:rPr>
              <a:t>ho will be responsible for monitoring</a:t>
            </a:r>
          </a:p>
          <a:p>
            <a:pPr marL="914400" lvl="1" indent="-457200">
              <a:buClr>
                <a:schemeClr val="accent2"/>
              </a:buClr>
              <a:buFont typeface="Wingdings" panose="05000000000000000000" pitchFamily="2" charset="2"/>
              <a:buChar char="ü"/>
              <a:defRPr/>
            </a:pPr>
            <a:r>
              <a:rPr lang="en-US" sz="1600" dirty="0">
                <a:latin typeface="+mn-lt"/>
              </a:rPr>
              <a:t>What action will be taken</a:t>
            </a:r>
          </a:p>
          <a:p>
            <a:pPr marL="914400" lvl="1" indent="-457200">
              <a:buClr>
                <a:schemeClr val="accent2"/>
              </a:buClr>
              <a:buFont typeface="Wingdings" panose="05000000000000000000" pitchFamily="2" charset="2"/>
              <a:buChar char="ü"/>
              <a:defRPr/>
            </a:pPr>
            <a:endParaRPr lang="en-US" sz="1800" dirty="0">
              <a:latin typeface="+mn-lt"/>
            </a:endParaRPr>
          </a:p>
          <a:p>
            <a:pPr marL="914400" lvl="1" indent="-457200">
              <a:buClr>
                <a:schemeClr val="accent2"/>
              </a:buClr>
              <a:buFont typeface="Wingdings" panose="05000000000000000000" pitchFamily="2" charset="2"/>
              <a:buChar char="§"/>
              <a:defRPr/>
            </a:pPr>
            <a:endParaRPr lang="en-US" sz="1800" dirty="0">
              <a:latin typeface="+mn-lt"/>
            </a:endParaRPr>
          </a:p>
        </p:txBody>
      </p:sp>
    </p:spTree>
    <p:extLst>
      <p:ext uri="{BB962C8B-B14F-4D97-AF65-F5344CB8AC3E}">
        <p14:creationId xmlns:p14="http://schemas.microsoft.com/office/powerpoint/2010/main" val="4196266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assurance by census phase</a:t>
            </a:r>
          </a:p>
        </p:txBody>
      </p:sp>
      <p:sp>
        <p:nvSpPr>
          <p:cNvPr id="3" name="Content Placeholder 2"/>
          <p:cNvSpPr>
            <a:spLocks noGrp="1"/>
          </p:cNvSpPr>
          <p:nvPr>
            <p:ph idx="1"/>
          </p:nvPr>
        </p:nvSpPr>
        <p:spPr>
          <a:xfrm>
            <a:off x="331076" y="1752600"/>
            <a:ext cx="8812924" cy="4414284"/>
          </a:xfrm>
        </p:spPr>
        <p:txBody>
          <a:bodyPr/>
          <a:lstStyle/>
          <a:p>
            <a:r>
              <a:rPr lang="en-US" sz="2300" dirty="0">
                <a:solidFill>
                  <a:schemeClr val="tx1"/>
                </a:solidFill>
              </a:rPr>
              <a:t>Quality assurance circle should be applied to the entire census cycle with:</a:t>
            </a:r>
          </a:p>
          <a:p>
            <a:pPr lvl="2"/>
            <a:r>
              <a:rPr lang="en-US" sz="2300" dirty="0">
                <a:solidFill>
                  <a:schemeClr val="tx1"/>
                </a:solidFill>
              </a:rPr>
              <a:t>Performance in the </a:t>
            </a:r>
            <a:r>
              <a:rPr lang="en-US" sz="2300" u="sng" dirty="0">
                <a:solidFill>
                  <a:schemeClr val="tx1"/>
                </a:solidFill>
              </a:rPr>
              <a:t>previous phase being evaluated </a:t>
            </a:r>
            <a:r>
              <a:rPr lang="en-US" sz="2300" dirty="0">
                <a:solidFill>
                  <a:schemeClr val="tx1"/>
                </a:solidFill>
              </a:rPr>
              <a:t>at any given level of detail</a:t>
            </a:r>
          </a:p>
          <a:p>
            <a:pPr lvl="2"/>
            <a:r>
              <a:rPr lang="en-US" sz="2300" dirty="0">
                <a:solidFill>
                  <a:schemeClr val="tx1"/>
                </a:solidFill>
              </a:rPr>
              <a:t>Impacts of quality problems occurred in previous phase (s) should be evaluated</a:t>
            </a:r>
          </a:p>
          <a:p>
            <a:pPr lvl="2"/>
            <a:r>
              <a:rPr lang="en-US" sz="2300" dirty="0">
                <a:solidFill>
                  <a:schemeClr val="tx1"/>
                </a:solidFill>
              </a:rPr>
              <a:t>Comparing with positive experience of the previous census</a:t>
            </a:r>
          </a:p>
          <a:p>
            <a:pPr lvl="2"/>
            <a:r>
              <a:rPr lang="en-US" sz="2300" dirty="0">
                <a:solidFill>
                  <a:schemeClr val="tx1"/>
                </a:solidFill>
              </a:rPr>
              <a:t>Root  causes  identified  and  corrective  action  implemented</a:t>
            </a:r>
          </a:p>
          <a:p>
            <a:pPr marL="909637" lvl="2" indent="0">
              <a:buNone/>
            </a:pPr>
            <a:endParaRPr lang="en-US" sz="2300" dirty="0">
              <a:solidFill>
                <a:schemeClr val="tx1"/>
              </a:solidFill>
            </a:endParaRPr>
          </a:p>
        </p:txBody>
      </p:sp>
    </p:spTree>
    <p:extLst>
      <p:ext uri="{BB962C8B-B14F-4D97-AF65-F5344CB8AC3E}">
        <p14:creationId xmlns:p14="http://schemas.microsoft.com/office/powerpoint/2010/main" val="605356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935665"/>
            <a:ext cx="8001000" cy="585160"/>
          </a:xfrm>
        </p:spPr>
        <p:txBody>
          <a:bodyPr/>
          <a:lstStyle/>
          <a:p>
            <a:r>
              <a:rPr lang="en-US" dirty="0"/>
              <a:t>Quality assurance by census phase</a:t>
            </a:r>
          </a:p>
        </p:txBody>
      </p:sp>
      <p:sp>
        <p:nvSpPr>
          <p:cNvPr id="3" name="Content Placeholder 2"/>
          <p:cNvSpPr>
            <a:spLocks noGrp="1"/>
          </p:cNvSpPr>
          <p:nvPr>
            <p:ph idx="1"/>
          </p:nvPr>
        </p:nvSpPr>
        <p:spPr>
          <a:xfrm>
            <a:off x="574675" y="1676398"/>
            <a:ext cx="8290183" cy="4329223"/>
          </a:xfrm>
        </p:spPr>
        <p:txBody>
          <a:bodyPr/>
          <a:lstStyle/>
          <a:p>
            <a:r>
              <a:rPr lang="en-US" b="1" dirty="0">
                <a:solidFill>
                  <a:srgbClr val="000090"/>
                </a:solidFill>
              </a:rPr>
              <a:t>Topic selection</a:t>
            </a:r>
          </a:p>
          <a:p>
            <a:pPr lvl="1"/>
            <a:r>
              <a:rPr lang="en-US" sz="2000" dirty="0">
                <a:solidFill>
                  <a:srgbClr val="000090"/>
                </a:solidFill>
              </a:rPr>
              <a:t>The first step in managing the quality of census statistics to ensure that the product will be relevant to users and meets with the requirements outlined in census legislations</a:t>
            </a:r>
          </a:p>
          <a:p>
            <a:pPr lvl="2"/>
            <a:r>
              <a:rPr lang="en-US" sz="2000" dirty="0">
                <a:solidFill>
                  <a:srgbClr val="000090"/>
                </a:solidFill>
              </a:rPr>
              <a:t>The key process is </a:t>
            </a:r>
            <a:r>
              <a:rPr lang="en-US" sz="2000" u="sng" dirty="0">
                <a:solidFill>
                  <a:srgbClr val="000090"/>
                </a:solidFill>
              </a:rPr>
              <a:t>extensive consultation </a:t>
            </a:r>
            <a:r>
              <a:rPr lang="en-US" sz="2000" dirty="0">
                <a:solidFill>
                  <a:srgbClr val="000090"/>
                </a:solidFill>
              </a:rPr>
              <a:t>with actual and potential users- </a:t>
            </a:r>
            <a:r>
              <a:rPr lang="en-US" sz="2000" i="1" dirty="0">
                <a:solidFill>
                  <a:srgbClr val="000090"/>
                </a:solidFill>
              </a:rPr>
              <a:t>user consultation </a:t>
            </a:r>
            <a:r>
              <a:rPr lang="en-US" sz="2000" i="1" dirty="0" err="1">
                <a:solidFill>
                  <a:srgbClr val="000090"/>
                </a:solidFill>
              </a:rPr>
              <a:t>programme</a:t>
            </a:r>
            <a:endParaRPr lang="en-US" sz="2000" i="1" dirty="0">
              <a:solidFill>
                <a:srgbClr val="000090"/>
              </a:solidFill>
            </a:endParaRPr>
          </a:p>
          <a:p>
            <a:pPr lvl="2"/>
            <a:r>
              <a:rPr lang="en-US" sz="2000" dirty="0">
                <a:solidFill>
                  <a:srgbClr val="000090"/>
                </a:solidFill>
              </a:rPr>
              <a:t>Consultation with users in different formats</a:t>
            </a:r>
            <a:r>
              <a:rPr lang="en-GB" sz="2000" dirty="0">
                <a:solidFill>
                  <a:srgbClr val="000090"/>
                </a:solidFill>
              </a:rPr>
              <a:t>: consultations with key government departments and agencies; advice from professional advisory committees in major subject matter areas; user feedback; ad hoc consultations with interested groups;</a:t>
            </a:r>
          </a:p>
          <a:p>
            <a:pPr lvl="2"/>
            <a:r>
              <a:rPr lang="en-GB" sz="2000" dirty="0">
                <a:solidFill>
                  <a:srgbClr val="000090"/>
                </a:solidFill>
              </a:rPr>
              <a:t> Methods: Meetings, surveys</a:t>
            </a:r>
          </a:p>
          <a:p>
            <a:pPr lvl="2">
              <a:buFont typeface="Wingdings" panose="05000000000000000000" pitchFamily="2" charset="2"/>
              <a:buChar char="Ø"/>
            </a:pPr>
            <a:r>
              <a:rPr lang="en-GB" sz="2000" b="1" i="1" dirty="0">
                <a:solidFill>
                  <a:srgbClr val="000090"/>
                </a:solidFill>
              </a:rPr>
              <a:t>Assessment of quality –preparing a report on user consultation programme, achievements, failure in inclusion of some topics and reasons</a:t>
            </a:r>
          </a:p>
        </p:txBody>
      </p:sp>
    </p:spTree>
    <p:extLst>
      <p:ext uri="{BB962C8B-B14F-4D97-AF65-F5344CB8AC3E}">
        <p14:creationId xmlns:p14="http://schemas.microsoft.com/office/powerpoint/2010/main" val="33308118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assurance by census phase</a:t>
            </a:r>
          </a:p>
        </p:txBody>
      </p:sp>
      <p:sp>
        <p:nvSpPr>
          <p:cNvPr id="3" name="Content Placeholder 2"/>
          <p:cNvSpPr>
            <a:spLocks noGrp="1"/>
          </p:cNvSpPr>
          <p:nvPr>
            <p:ph idx="1"/>
          </p:nvPr>
        </p:nvSpPr>
        <p:spPr>
          <a:xfrm>
            <a:off x="566738" y="1752599"/>
            <a:ext cx="8428406" cy="4560065"/>
          </a:xfrm>
        </p:spPr>
        <p:txBody>
          <a:bodyPr/>
          <a:lstStyle/>
          <a:p>
            <a:pPr marL="0" indent="0">
              <a:buNone/>
            </a:pPr>
            <a:r>
              <a:rPr lang="en-US" sz="2400" b="1" dirty="0">
                <a:solidFill>
                  <a:srgbClr val="000090"/>
                </a:solidFill>
              </a:rPr>
              <a:t>Form Design and Testing</a:t>
            </a:r>
          </a:p>
          <a:p>
            <a:r>
              <a:rPr lang="en-US" dirty="0">
                <a:solidFill>
                  <a:srgbClr val="000090"/>
                </a:solidFill>
              </a:rPr>
              <a:t>Second quality management task: testing of each census question and testing of the design</a:t>
            </a:r>
          </a:p>
          <a:p>
            <a:pPr lvl="1"/>
            <a:r>
              <a:rPr lang="en-US" dirty="0">
                <a:solidFill>
                  <a:srgbClr val="000090"/>
                </a:solidFill>
              </a:rPr>
              <a:t>The results of each test being analyzed and necessary changes made using quality circle approach</a:t>
            </a:r>
          </a:p>
          <a:p>
            <a:pPr lvl="1"/>
            <a:r>
              <a:rPr lang="en-US" dirty="0">
                <a:solidFill>
                  <a:srgbClr val="000090"/>
                </a:solidFill>
              </a:rPr>
              <a:t>Evaluation of  improvements in census questionnaire and satisfaction of  key internal stakeholders</a:t>
            </a:r>
          </a:p>
          <a:p>
            <a:pPr lvl="3"/>
            <a:r>
              <a:rPr lang="en-US" sz="1800" dirty="0">
                <a:solidFill>
                  <a:srgbClr val="000090"/>
                </a:solidFill>
              </a:rPr>
              <a:t>The dissemination team- ensuring to meet with the needs of users</a:t>
            </a:r>
          </a:p>
          <a:p>
            <a:pPr lvl="3"/>
            <a:r>
              <a:rPr lang="en-US" sz="1800" dirty="0">
                <a:solidFill>
                  <a:srgbClr val="000090"/>
                </a:solidFill>
              </a:rPr>
              <a:t>The subject matter specialist team;</a:t>
            </a:r>
          </a:p>
          <a:p>
            <a:pPr lvl="3"/>
            <a:r>
              <a:rPr lang="en-US" sz="1800" dirty="0">
                <a:solidFill>
                  <a:srgbClr val="000090"/>
                </a:solidFill>
              </a:rPr>
              <a:t>The team of the data capture or processing system</a:t>
            </a:r>
          </a:p>
          <a:p>
            <a:pPr lvl="3"/>
            <a:r>
              <a:rPr lang="en-US" sz="1800" dirty="0">
                <a:solidFill>
                  <a:srgbClr val="000090"/>
                </a:solidFill>
              </a:rPr>
              <a:t>The field operations team </a:t>
            </a:r>
          </a:p>
          <a:p>
            <a:pPr lvl="3"/>
            <a:r>
              <a:rPr lang="en-US" sz="1800" dirty="0">
                <a:solidFill>
                  <a:srgbClr val="000090"/>
                </a:solidFill>
              </a:rPr>
              <a:t>The  respondents -- to ensure that the forms are easy to complete- self enumeration mail‐out/mail‐back and Internet</a:t>
            </a:r>
          </a:p>
          <a:p>
            <a:pPr lvl="4">
              <a:buFont typeface="Wingdings" panose="05000000000000000000" pitchFamily="2" charset="2"/>
              <a:buChar char="Ø"/>
            </a:pPr>
            <a:r>
              <a:rPr lang="en-US" sz="1800" b="1" i="1" dirty="0">
                <a:solidFill>
                  <a:srgbClr val="000090"/>
                </a:solidFill>
              </a:rPr>
              <a:t>Assessment report on satisfaction and improvements</a:t>
            </a:r>
          </a:p>
        </p:txBody>
      </p:sp>
    </p:spTree>
    <p:extLst>
      <p:ext uri="{BB962C8B-B14F-4D97-AF65-F5344CB8AC3E}">
        <p14:creationId xmlns:p14="http://schemas.microsoft.com/office/powerpoint/2010/main" val="820544577"/>
      </p:ext>
    </p:extLst>
  </p:cSld>
  <p:clrMapOvr>
    <a:masterClrMapping/>
  </p:clrMapOvr>
</p:sld>
</file>

<file path=ppt/theme/theme1.xml><?xml version="1.0" encoding="utf-8"?>
<a:theme xmlns:a="http://schemas.openxmlformats.org/drawingml/2006/main" name="1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accent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Arial"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10995</TotalTime>
  <Words>2047</Words>
  <Application>Microsoft Office PowerPoint</Application>
  <PresentationFormat>On-screen Show (4:3)</PresentationFormat>
  <Paragraphs>180</Paragraphs>
  <Slides>25</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Arial</vt:lpstr>
      <vt:lpstr>Calibri</vt:lpstr>
      <vt:lpstr>Courier New</vt:lpstr>
      <vt:lpstr>Times New Roman</vt:lpstr>
      <vt:lpstr>Verdana</vt:lpstr>
      <vt:lpstr>Wingdings</vt:lpstr>
      <vt:lpstr>1_Profile</vt:lpstr>
      <vt:lpstr>Custom Design</vt:lpstr>
      <vt:lpstr>PowerPoint Presentation</vt:lpstr>
      <vt:lpstr>Overview</vt:lpstr>
      <vt:lpstr>Importance of a quality assurance programme</vt:lpstr>
      <vt:lpstr>Importance of a quality assurance programme</vt:lpstr>
      <vt:lpstr>The role of managers</vt:lpstr>
      <vt:lpstr>Quality assurance circle</vt:lpstr>
      <vt:lpstr>Quality assurance by census phase</vt:lpstr>
      <vt:lpstr>Quality assurance by census phase</vt:lpstr>
      <vt:lpstr>Quality assurance by census phase</vt:lpstr>
      <vt:lpstr>Quality assurance by census phase</vt:lpstr>
      <vt:lpstr>Quality assurance by census phase</vt:lpstr>
      <vt:lpstr>Quality assurance by census phase</vt:lpstr>
      <vt:lpstr>Quality assurance by census phase</vt:lpstr>
      <vt:lpstr>Dimensions of data quality</vt:lpstr>
      <vt:lpstr>Dimensions of quality: Relevance</vt:lpstr>
      <vt:lpstr>Dimensions of quality: Accuracy</vt:lpstr>
      <vt:lpstr>Dimensions of quality: Timeliness</vt:lpstr>
      <vt:lpstr>Dimensions of quality: Accessibility</vt:lpstr>
      <vt:lpstr>Dimensions of quality: Interpretability</vt:lpstr>
      <vt:lpstr>Dimensions of quality: Comparability</vt:lpstr>
      <vt:lpstr>Dimensions of data quality</vt:lpstr>
      <vt:lpstr>Evaluation</vt:lpstr>
      <vt:lpstr>Evaluation – Operational aspects/processes</vt:lpstr>
      <vt:lpstr>Evaluation – Data quality</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data revolution: Opportunities and challenges for global ageing</dc:title>
  <dc:creator>Linda Hooper</dc:creator>
  <cp:lastModifiedBy>Andrea De Luka</cp:lastModifiedBy>
  <cp:revision>386</cp:revision>
  <cp:lastPrinted>2016-07-13T23:10:22Z</cp:lastPrinted>
  <dcterms:created xsi:type="dcterms:W3CDTF">2015-07-05T18:53:48Z</dcterms:created>
  <dcterms:modified xsi:type="dcterms:W3CDTF">2018-05-22T14:34:03Z</dcterms:modified>
</cp:coreProperties>
</file>