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3" r:id="rId8"/>
    <p:sldId id="264" r:id="rId9"/>
    <p:sldId id="262" r:id="rId10"/>
    <p:sldId id="267" r:id="rId11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447"/>
    <a:srgbClr val="0033CC"/>
    <a:srgbClr val="FEFF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05" autoAdjust="0"/>
    <p:restoredTop sz="94660"/>
  </p:normalViewPr>
  <p:slideViewPr>
    <p:cSldViewPr snapToGrid="0">
      <p:cViewPr>
        <p:scale>
          <a:sx n="100" d="100"/>
          <a:sy n="100" d="100"/>
        </p:scale>
        <p:origin x="264" y="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477738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28/07/2017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28/07/2017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28/07/2017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1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28/07/2017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28/07/2017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28/07/2017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28/07/2017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627406"/>
            <a:ext cx="16557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6"/>
            <a:ext cx="485775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28/07/2017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28/07/2017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28/07/2017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28/07/2017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28/07/2017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28/07/2017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28/07/2017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8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28/07/2017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28/07/2017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28/07/2017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613580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787783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318293" y="895739"/>
            <a:ext cx="7288845" cy="227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Civil Registration, Vital Statistics and Identity Management in the U.S.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85104" y="3575499"/>
            <a:ext cx="603883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Alvin T. Onaka, PhD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Hawaii State Department of Health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U.S.A.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72611" y="5670627"/>
            <a:ext cx="498021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Technical Seminar on Legal Framework for Civil Registration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Vital Statistics and Identity Management Systems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Manila, Philippines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July 17 – 19, 2017</a:t>
            </a:r>
          </a:p>
        </p:txBody>
      </p:sp>
    </p:spTree>
    <p:extLst>
      <p:ext uri="{BB962C8B-B14F-4D97-AF65-F5344CB8AC3E}">
        <p14:creationId xmlns:p14="http://schemas.microsoft.com/office/powerpoint/2010/main" val="1808090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330" y="1460337"/>
            <a:ext cx="7138350" cy="4016732"/>
          </a:xfrm>
        </p:spPr>
      </p:pic>
    </p:spTree>
    <p:extLst>
      <p:ext uri="{BB962C8B-B14F-4D97-AF65-F5344CB8AC3E}">
        <p14:creationId xmlns:p14="http://schemas.microsoft.com/office/powerpoint/2010/main" val="2322590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	Civil Registration is a State 			Function in the United States                		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57 Vital Registration Jurisdictions</a:t>
            </a:r>
          </a:p>
          <a:p>
            <a:r>
              <a:rPr lang="en-US" sz="2800" dirty="0"/>
              <a:t>50 States</a:t>
            </a:r>
          </a:p>
          <a:p>
            <a:r>
              <a:rPr lang="en-US" sz="2800" dirty="0"/>
              <a:t>5 Territories</a:t>
            </a:r>
          </a:p>
          <a:p>
            <a:r>
              <a:rPr lang="en-US" sz="2800" dirty="0"/>
              <a:t>District of Columbia</a:t>
            </a:r>
          </a:p>
          <a:p>
            <a:r>
              <a:rPr lang="en-US" sz="2800" dirty="0"/>
              <a:t>New York City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7750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CRVS Authority and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State Departments of Health</a:t>
            </a:r>
          </a:p>
          <a:p>
            <a:r>
              <a:rPr lang="en-US" sz="2400" dirty="0"/>
              <a:t>National Vital Statistics are a compilation of information from the 57 jurisdictions</a:t>
            </a:r>
          </a:p>
          <a:p>
            <a:r>
              <a:rPr lang="en-US" sz="2400" dirty="0"/>
              <a:t>U.S. Standard Certificates</a:t>
            </a:r>
          </a:p>
        </p:txBody>
      </p:sp>
    </p:spTree>
    <p:extLst>
      <p:ext uri="{BB962C8B-B14F-4D97-AF65-F5344CB8AC3E}">
        <p14:creationId xmlns:p14="http://schemas.microsoft.com/office/powerpoint/2010/main" val="3084597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ID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Driver’s Licenses</a:t>
            </a:r>
          </a:p>
          <a:p>
            <a:r>
              <a:rPr lang="en-US" dirty="0"/>
              <a:t>State Identification Documents</a:t>
            </a:r>
          </a:p>
        </p:txBody>
      </p:sp>
    </p:spTree>
    <p:extLst>
      <p:ext uri="{BB962C8B-B14F-4D97-AF65-F5344CB8AC3E}">
        <p14:creationId xmlns:p14="http://schemas.microsoft.com/office/powerpoint/2010/main" val="2164890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Vital Statistics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First Model Public Health Law</a:t>
            </a:r>
          </a:p>
          <a:p>
            <a:r>
              <a:rPr lang="en-US" sz="2400" dirty="0"/>
              <a:t>1907</a:t>
            </a:r>
          </a:p>
          <a:p>
            <a:r>
              <a:rPr lang="en-US" sz="2400" dirty="0"/>
              <a:t>Serves as Resource Guidelines for States to improve uniformity and standard definitions </a:t>
            </a:r>
          </a:p>
        </p:txBody>
      </p:sp>
    </p:spTree>
    <p:extLst>
      <p:ext uri="{BB962C8B-B14F-4D97-AF65-F5344CB8AC3E}">
        <p14:creationId xmlns:p14="http://schemas.microsoft.com/office/powerpoint/2010/main" val="214790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2011 Model Vital Statistics 					Law Revision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Chair of National Model Law Revision Work Group</a:t>
            </a:r>
          </a:p>
          <a:p>
            <a:r>
              <a:rPr lang="en-US" dirty="0"/>
              <a:t>Law gives the authority to do something </a:t>
            </a:r>
          </a:p>
          <a:p>
            <a:r>
              <a:rPr lang="en-US" dirty="0"/>
              <a:t>Regulations are more specific on how accomplished</a:t>
            </a:r>
          </a:p>
          <a:p>
            <a:r>
              <a:rPr lang="en-US" dirty="0"/>
              <a:t>Operating procedures provide more details</a:t>
            </a:r>
          </a:p>
        </p:txBody>
      </p:sp>
    </p:spTree>
    <p:extLst>
      <p:ext uri="{BB962C8B-B14F-4D97-AF65-F5344CB8AC3E}">
        <p14:creationId xmlns:p14="http://schemas.microsoft.com/office/powerpoint/2010/main" val="2456852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	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Reduce the burden on the family in civil registration</a:t>
            </a:r>
          </a:p>
          <a:p>
            <a:r>
              <a:rPr lang="en-US" dirty="0"/>
              <a:t>Focus on the Movement of Information not people</a:t>
            </a:r>
          </a:p>
          <a:p>
            <a:r>
              <a:rPr lang="en-US" dirty="0"/>
              <a:t>Sex/Gender Reassignment</a:t>
            </a:r>
          </a:p>
          <a:p>
            <a:r>
              <a:rPr lang="en-US" dirty="0"/>
              <a:t>Same Sex Marriage</a:t>
            </a:r>
          </a:p>
          <a:p>
            <a:r>
              <a:rPr lang="en-US" dirty="0"/>
              <a:t>Assisted Reproductive Technology</a:t>
            </a:r>
          </a:p>
          <a:p>
            <a:r>
              <a:rPr lang="en-US" dirty="0"/>
              <a:t>Surrogacy</a:t>
            </a:r>
          </a:p>
          <a:p>
            <a:r>
              <a:rPr lang="en-US" dirty="0"/>
              <a:t>Balance of Access to Information and Privacy/Confidentiality</a:t>
            </a:r>
          </a:p>
          <a:p>
            <a:r>
              <a:rPr lang="en-US" dirty="0" err="1"/>
              <a:t>Cybersecurity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792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	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Electronic Registration Systems</a:t>
            </a:r>
          </a:p>
          <a:p>
            <a:r>
              <a:rPr lang="en-US" dirty="0"/>
              <a:t>Improve Timeliness of Information</a:t>
            </a:r>
          </a:p>
          <a:p>
            <a:r>
              <a:rPr lang="en-US" dirty="0"/>
              <a:t>Improve Quality of Information</a:t>
            </a:r>
          </a:p>
          <a:p>
            <a:r>
              <a:rPr lang="en-US" dirty="0"/>
              <a:t>Public Health Surveillance</a:t>
            </a:r>
          </a:p>
          <a:p>
            <a:r>
              <a:rPr lang="en-US" dirty="0"/>
              <a:t>Government Efficiencies</a:t>
            </a:r>
          </a:p>
          <a:p>
            <a:r>
              <a:rPr lang="en-US" dirty="0"/>
              <a:t>Enumeration at Birth</a:t>
            </a:r>
          </a:p>
          <a:p>
            <a:r>
              <a:rPr lang="en-US" dirty="0"/>
              <a:t>Verification of Vital Event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394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Lessons Learned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 is the only constant in Society</a:t>
            </a:r>
          </a:p>
          <a:p>
            <a:r>
              <a:rPr lang="en-US" dirty="0"/>
              <a:t>Advances in Medical and Information Technology present unique challenges</a:t>
            </a:r>
          </a:p>
          <a:p>
            <a:r>
              <a:rPr lang="en-US" dirty="0"/>
              <a:t>Use changes in law in other areas of government to help you move forward</a:t>
            </a:r>
          </a:p>
          <a:p>
            <a:r>
              <a:rPr lang="en-US" dirty="0"/>
              <a:t>Keep the law simple and flexible providing authority and use the regulations and operating procedures to implement the details</a:t>
            </a:r>
          </a:p>
          <a:p>
            <a:r>
              <a:rPr lang="en-US" dirty="0"/>
              <a:t>Legal advice is invaluable in developing ways that enable rather than prevent you from doing what you need to do</a:t>
            </a:r>
          </a:p>
        </p:txBody>
      </p:sp>
    </p:spTree>
    <p:extLst>
      <p:ext uri="{BB962C8B-B14F-4D97-AF65-F5344CB8AC3E}">
        <p14:creationId xmlns:p14="http://schemas.microsoft.com/office/powerpoint/2010/main" val="202272776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203</TotalTime>
  <Words>284</Words>
  <Application>Microsoft Office PowerPoint</Application>
  <PresentationFormat>Letter Paper (8.5x11 in)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Wisp</vt:lpstr>
      <vt:lpstr>PowerPoint Presentation</vt:lpstr>
      <vt:lpstr> Civil Registration is a State    Function in the United States                    </vt:lpstr>
      <vt:lpstr>CRVS Authority and Function</vt:lpstr>
      <vt:lpstr>Real ID Act</vt:lpstr>
      <vt:lpstr>Vital Statistics Law</vt:lpstr>
      <vt:lpstr>2011 Model Vital Statistics      Law Revision</vt:lpstr>
      <vt:lpstr>   Challenges</vt:lpstr>
      <vt:lpstr>   Opportunities</vt:lpstr>
      <vt:lpstr>  Lessons Learned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Tottori, Caryn J.</dc:creator>
  <cp:lastModifiedBy>Andrea De Luka</cp:lastModifiedBy>
  <cp:revision>26</cp:revision>
  <dcterms:created xsi:type="dcterms:W3CDTF">2016-12-02T19:42:53Z</dcterms:created>
  <dcterms:modified xsi:type="dcterms:W3CDTF">2017-07-28T14:45:36Z</dcterms:modified>
</cp:coreProperties>
</file>