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5"/>
  </p:notesMasterIdLst>
  <p:sldIdLst>
    <p:sldId id="279" r:id="rId2"/>
    <p:sldId id="263" r:id="rId3"/>
    <p:sldId id="318" r:id="rId4"/>
    <p:sldId id="317" r:id="rId5"/>
    <p:sldId id="316" r:id="rId6"/>
    <p:sldId id="314" r:id="rId7"/>
    <p:sldId id="315" r:id="rId8"/>
    <p:sldId id="281" r:id="rId9"/>
    <p:sldId id="324" r:id="rId10"/>
    <p:sldId id="284" r:id="rId11"/>
    <p:sldId id="307" r:id="rId12"/>
    <p:sldId id="313" r:id="rId13"/>
    <p:sldId id="319" r:id="rId14"/>
    <p:sldId id="320" r:id="rId15"/>
    <p:sldId id="322" r:id="rId16"/>
    <p:sldId id="323" r:id="rId17"/>
    <p:sldId id="325" r:id="rId18"/>
    <p:sldId id="326" r:id="rId19"/>
    <p:sldId id="327" r:id="rId20"/>
    <p:sldId id="328" r:id="rId21"/>
    <p:sldId id="330" r:id="rId22"/>
    <p:sldId id="329" r:id="rId23"/>
    <p:sldId id="261" r:id="rId24"/>
    <p:sldId id="301" r:id="rId25"/>
    <p:sldId id="302" r:id="rId26"/>
    <p:sldId id="312" r:id="rId27"/>
    <p:sldId id="306" r:id="rId28"/>
    <p:sldId id="304" r:id="rId29"/>
    <p:sldId id="305" r:id="rId30"/>
    <p:sldId id="303" r:id="rId31"/>
    <p:sldId id="308" r:id="rId32"/>
    <p:sldId id="309" r:id="rId33"/>
    <p:sldId id="3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94605" autoAdjust="0"/>
  </p:normalViewPr>
  <p:slideViewPr>
    <p:cSldViewPr>
      <p:cViewPr>
        <p:scale>
          <a:sx n="100" d="100"/>
          <a:sy n="100" d="100"/>
        </p:scale>
        <p:origin x="-450" y="-324"/>
      </p:cViewPr>
      <p:guideLst>
        <p:guide orient="horz" pos="2160"/>
        <p:guide pos="2880"/>
      </p:guideLst>
    </p:cSldViewPr>
  </p:slideViewPr>
  <p:outlineViewPr>
    <p:cViewPr>
      <p:scale>
        <a:sx n="33" d="100"/>
        <a:sy n="33" d="100"/>
      </p:scale>
      <p:origin x="53" y="174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5F348-A4B6-4DA9-9E63-DCEAFCE06D05}" type="datetimeFigureOut">
              <a:rPr lang="en-US" smtClean="0"/>
              <a:t>30/03/2017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3F14E-AEBC-4CA0-9BDD-E9EE8C265185}" type="slidenum">
              <a:rPr lang="en-US" smtClean="0"/>
              <a:t>‹#›</a:t>
            </a:fld>
            <a:endParaRPr lang="en-US"/>
          </a:p>
        </p:txBody>
      </p:sp>
    </p:spTree>
    <p:extLst>
      <p:ext uri="{BB962C8B-B14F-4D97-AF65-F5344CB8AC3E}">
        <p14:creationId xmlns:p14="http://schemas.microsoft.com/office/powerpoint/2010/main" val="333423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3F14E-AEBC-4CA0-9BDD-E9EE8C265185}" type="slidenum">
              <a:rPr lang="en-US" smtClean="0"/>
              <a:t>2</a:t>
            </a:fld>
            <a:endParaRPr lang="en-US"/>
          </a:p>
        </p:txBody>
      </p:sp>
    </p:spTree>
    <p:extLst>
      <p:ext uri="{BB962C8B-B14F-4D97-AF65-F5344CB8AC3E}">
        <p14:creationId xmlns:p14="http://schemas.microsoft.com/office/powerpoint/2010/main" val="335139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1DEB2B-28F3-4A49-96B8-0EA8A6C0C075}" type="datetime3">
              <a:rPr lang="en-US" smtClean="0"/>
              <a:t>30 March 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C11A946-32EB-4E9A-B9FB-89CDFC1B9D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8C65DE-A948-48ED-912A-AA0150013DF7}" type="datetime3">
              <a:rPr lang="en-US" smtClean="0"/>
              <a:t>30 March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737300-BD18-498D-959E-C59FFF3C0133}" type="datetime3">
              <a:rPr lang="en-US" smtClean="0"/>
              <a:t>30 March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D7764A-D10A-4199-8B5E-E5514FE0113A}" type="datetime3">
              <a:rPr lang="en-US" smtClean="0"/>
              <a:t>30 March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1A946-32EB-4E9A-B9FB-89CDFC1B9D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939175-7817-41CE-B621-C7BEB77DC535}" type="datetime3">
              <a:rPr lang="en-US" smtClean="0"/>
              <a:t>30 March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E4A12F-D91B-4A05-A094-D8867278D165}" type="datetime3">
              <a:rPr lang="en-US" smtClean="0"/>
              <a:t>30 March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F52DAC-296D-4865-B5BE-00EB9D9103B8}" type="datetime3">
              <a:rPr lang="en-US" smtClean="0"/>
              <a:t>30 March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8C589-7FA4-4284-BC4C-49BB4AE235F0}" type="datetime3">
              <a:rPr lang="en-US" smtClean="0"/>
              <a:t>30 March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746A64-CE70-4CC2-B869-38FA0F169863}" type="datetime3">
              <a:rPr lang="en-US" smtClean="0"/>
              <a:t>30 March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1A946-32EB-4E9A-B9FB-89CDFC1B9D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9D33B2-E443-4EF8-BD87-1B7DFDB42FF4}" type="datetime3">
              <a:rPr lang="en-US" smtClean="0"/>
              <a:t>30 March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11A946-32EB-4E9A-B9FB-89CDFC1B9D5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0D0FF7-2DC2-4C1C-A674-1DA76A31E111}" type="datetime3">
              <a:rPr lang="en-US" smtClean="0"/>
              <a:t>30 March 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11A946-32EB-4E9A-B9FB-89CDFC1B9D5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066800" y="457200"/>
            <a:ext cx="7315200" cy="5791200"/>
          </a:xfrm>
          <a:prstGeom prst="rect">
            <a:avLst/>
          </a:prstGeom>
          <a:noFill/>
          <a:ln w="9525" algn="in">
            <a:noFill/>
            <a:miter lim="800000"/>
            <a:headEnd/>
            <a:tailEnd/>
          </a:ln>
          <a:effectLst/>
        </p:spPr>
      </p:pic>
      <p:sp>
        <p:nvSpPr>
          <p:cNvPr id="3" name="Date Placeholder 2"/>
          <p:cNvSpPr>
            <a:spLocks noGrp="1"/>
          </p:cNvSpPr>
          <p:nvPr>
            <p:ph type="dt" sz="half" idx="10"/>
          </p:nvPr>
        </p:nvSpPr>
        <p:spPr/>
        <p:txBody>
          <a:bodyPr/>
          <a:lstStyle/>
          <a:p>
            <a:fld id="{6535ACDB-642D-431B-BE19-0484E1B4417C}" type="datetime3">
              <a:rPr lang="en-US" smtClean="0"/>
              <a:t>30 March 2017</a:t>
            </a:fld>
            <a:endParaRPr lang="en-US"/>
          </a:p>
        </p:txBody>
      </p:sp>
      <p:sp>
        <p:nvSpPr>
          <p:cNvPr id="4" name="Footer Placeholder 3"/>
          <p:cNvSpPr>
            <a:spLocks noGrp="1"/>
          </p:cNvSpPr>
          <p:nvPr>
            <p:ph type="ftr" sz="quarter" idx="11"/>
          </p:nvPr>
        </p:nvSpPr>
        <p:spPr/>
        <p:txBody>
          <a:bodyPr/>
          <a:lstStyle/>
          <a:p>
            <a:pPr algn="ctr"/>
            <a:r>
              <a:rPr lang="en-US" dirty="0" smtClean="0"/>
              <a:t>Lesotho BOS – 2016 PHC</a:t>
            </a:r>
            <a:endParaRPr lang="en-US" dirty="0"/>
          </a:p>
        </p:txBody>
      </p:sp>
      <p:sp>
        <p:nvSpPr>
          <p:cNvPr id="5" name="Slide Number Placeholder 4"/>
          <p:cNvSpPr>
            <a:spLocks noGrp="1"/>
          </p:cNvSpPr>
          <p:nvPr>
            <p:ph type="sldNum" sz="quarter" idx="12"/>
          </p:nvPr>
        </p:nvSpPr>
        <p:spPr/>
        <p:txBody>
          <a:bodyPr/>
          <a:lstStyle/>
          <a:p>
            <a:fld id="{CC11A946-32EB-4E9A-B9FB-89CDFC1B9D55}" type="slidenum">
              <a:rPr lang="en-US" smtClean="0"/>
              <a:pPr/>
              <a:t>1</a:t>
            </a:fld>
            <a:endParaRPr lang="en-US"/>
          </a:p>
        </p:txBody>
      </p:sp>
    </p:spTree>
    <p:extLst>
      <p:ext uri="{BB962C8B-B14F-4D97-AF65-F5344CB8AC3E}">
        <p14:creationId xmlns:p14="http://schemas.microsoft.com/office/powerpoint/2010/main" val="137934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Staff Deployment and Trainings</a:t>
            </a:r>
            <a:endParaRPr lang="en-US" b="1" dirty="0"/>
          </a:p>
        </p:txBody>
      </p:sp>
      <p:sp>
        <p:nvSpPr>
          <p:cNvPr id="3" name="Content Placeholder 2"/>
          <p:cNvSpPr>
            <a:spLocks noGrp="1"/>
          </p:cNvSpPr>
          <p:nvPr>
            <p:ph idx="1"/>
          </p:nvPr>
        </p:nvSpPr>
        <p:spPr/>
        <p:txBody>
          <a:bodyPr>
            <a:normAutofit/>
          </a:bodyPr>
          <a:lstStyle/>
          <a:p>
            <a:r>
              <a:rPr lang="en-US" dirty="0" smtClean="0"/>
              <a:t>There were 3 types of deployed staff during data collection:</a:t>
            </a:r>
          </a:p>
          <a:p>
            <a:pPr lvl="1"/>
            <a:r>
              <a:rPr lang="en-US" dirty="0"/>
              <a:t>BOS employees (both technical and support staff).</a:t>
            </a:r>
          </a:p>
          <a:p>
            <a:pPr lvl="1"/>
            <a:r>
              <a:rPr lang="en-US" dirty="0"/>
              <a:t>Other government employees (technical and or drivers)</a:t>
            </a:r>
          </a:p>
          <a:p>
            <a:pPr lvl="1"/>
            <a:r>
              <a:rPr lang="en-US" dirty="0"/>
              <a:t>All Temporarily staff.</a:t>
            </a:r>
          </a:p>
          <a:p>
            <a:r>
              <a:rPr lang="en-US" dirty="0" smtClean="0"/>
              <a:t>Trainings started end of February and went on until the first week od April</a:t>
            </a:r>
          </a:p>
          <a:p>
            <a:r>
              <a:rPr lang="en-US" dirty="0" smtClean="0"/>
              <a:t>Reference night was the 9</a:t>
            </a:r>
            <a:r>
              <a:rPr lang="en-US" baseline="30000" dirty="0" smtClean="0"/>
              <a:t>th</a:t>
            </a:r>
            <a:r>
              <a:rPr lang="en-US" dirty="0" smtClean="0"/>
              <a:t> </a:t>
            </a:r>
            <a:r>
              <a:rPr lang="en-US" dirty="0"/>
              <a:t>A</a:t>
            </a:r>
            <a:r>
              <a:rPr lang="en-US" dirty="0" smtClean="0"/>
              <a:t>pril 2016 </a:t>
            </a:r>
          </a:p>
          <a:p>
            <a:endParaRPr lang="en-US" dirty="0" smtClean="0"/>
          </a:p>
        </p:txBody>
      </p:sp>
      <p:sp>
        <p:nvSpPr>
          <p:cNvPr id="4" name="Date Placeholder 3"/>
          <p:cNvSpPr>
            <a:spLocks noGrp="1"/>
          </p:cNvSpPr>
          <p:nvPr>
            <p:ph type="dt" sz="half" idx="10"/>
          </p:nvPr>
        </p:nvSpPr>
        <p:spPr/>
        <p:txBody>
          <a:bodyPr/>
          <a:lstStyle/>
          <a:p>
            <a:fld id="{6AB7739D-D06E-4BA3-88B0-4DA888C03D83}"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10</a:t>
            </a:fld>
            <a:endParaRPr lang="en-US"/>
          </a:p>
        </p:txBody>
      </p:sp>
    </p:spTree>
    <p:extLst>
      <p:ext uri="{BB962C8B-B14F-4D97-AF65-F5344CB8AC3E}">
        <p14:creationId xmlns:p14="http://schemas.microsoft.com/office/powerpoint/2010/main" val="358720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Deployment</a:t>
            </a:r>
            <a:endParaRPr lang="en-US" dirty="0"/>
          </a:p>
        </p:txBody>
      </p:sp>
      <p:sp>
        <p:nvSpPr>
          <p:cNvPr id="3" name="Content Placeholder 2"/>
          <p:cNvSpPr>
            <a:spLocks noGrp="1"/>
          </p:cNvSpPr>
          <p:nvPr>
            <p:ph idx="1"/>
          </p:nvPr>
        </p:nvSpPr>
        <p:spPr/>
        <p:txBody>
          <a:bodyPr/>
          <a:lstStyle/>
          <a:p>
            <a:r>
              <a:rPr lang="en-US" dirty="0"/>
              <a:t>Supervision was intensified such that there were several layers as </a:t>
            </a:r>
            <a:r>
              <a:rPr lang="en-US" dirty="0" smtClean="0"/>
              <a:t>follows:</a:t>
            </a:r>
          </a:p>
          <a:p>
            <a:pPr lvl="1"/>
            <a:r>
              <a:rPr lang="en-US" dirty="0" smtClean="0"/>
              <a:t>District Coordinators –13</a:t>
            </a:r>
          </a:p>
          <a:p>
            <a:pPr lvl="1"/>
            <a:r>
              <a:rPr lang="en-US" dirty="0" smtClean="0"/>
              <a:t>Constituency Supervisors—179</a:t>
            </a:r>
          </a:p>
          <a:p>
            <a:pPr lvl="1"/>
            <a:r>
              <a:rPr lang="en-US" dirty="0" smtClean="0"/>
              <a:t>Assistant </a:t>
            </a:r>
            <a:r>
              <a:rPr lang="en-US" dirty="0"/>
              <a:t>Supervisors -- 1465 at a Ratio of </a:t>
            </a:r>
            <a:r>
              <a:rPr lang="en-US" dirty="0" smtClean="0"/>
              <a:t>1:4</a:t>
            </a:r>
          </a:p>
          <a:p>
            <a:pPr lvl="1"/>
            <a:r>
              <a:rPr lang="en-US" dirty="0" smtClean="0"/>
              <a:t>Enumerators –5689 including those enumerating </a:t>
            </a:r>
            <a:r>
              <a:rPr lang="en-US" dirty="0"/>
              <a:t>cattle </a:t>
            </a:r>
            <a:r>
              <a:rPr lang="en-US" dirty="0" smtClean="0"/>
              <a:t>posts and institutions </a:t>
            </a:r>
            <a:r>
              <a:rPr lang="en-US" dirty="0"/>
              <a:t>using paper </a:t>
            </a:r>
            <a:r>
              <a:rPr lang="en-US" dirty="0" smtClean="0"/>
              <a:t>questionnaires</a:t>
            </a:r>
          </a:p>
          <a:p>
            <a:pPr lvl="1"/>
            <a:r>
              <a:rPr lang="en-US" dirty="0" smtClean="0"/>
              <a:t>IT Support Staff—57</a:t>
            </a:r>
            <a:endParaRPr lang="en-US" dirty="0"/>
          </a:p>
          <a:p>
            <a:endParaRPr lang="en-US" dirty="0"/>
          </a:p>
        </p:txBody>
      </p:sp>
    </p:spTree>
    <p:extLst>
      <p:ext uri="{BB962C8B-B14F-4D97-AF65-F5344CB8AC3E}">
        <p14:creationId xmlns:p14="http://schemas.microsoft.com/office/powerpoint/2010/main" val="392481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Number of Tablets </a:t>
            </a:r>
            <a:endParaRPr lang="en-US" b="1" dirty="0"/>
          </a:p>
        </p:txBody>
      </p:sp>
      <p:sp>
        <p:nvSpPr>
          <p:cNvPr id="3" name="Content Placeholder 2"/>
          <p:cNvSpPr>
            <a:spLocks noGrp="1"/>
          </p:cNvSpPr>
          <p:nvPr>
            <p:ph idx="1"/>
          </p:nvPr>
        </p:nvSpPr>
        <p:spPr/>
        <p:txBody>
          <a:bodyPr/>
          <a:lstStyle/>
          <a:p>
            <a:r>
              <a:rPr lang="en-US" dirty="0"/>
              <a:t>The demarcated Enumeration Areas were 4685 which translated to deployment of a similar number of Enumerators. </a:t>
            </a:r>
            <a:endParaRPr lang="en-US" dirty="0" smtClean="0"/>
          </a:p>
          <a:p>
            <a:r>
              <a:rPr lang="en-US" dirty="0" smtClean="0"/>
              <a:t>However</a:t>
            </a:r>
            <a:r>
              <a:rPr lang="en-US" dirty="0"/>
              <a:t>, the purchased number of tablets was 4770 and we already had 80 tablets that were acquired with the help of UNFPA and 10 tablets that were procured locally. </a:t>
            </a:r>
            <a:endParaRPr lang="en-US" dirty="0" smtClean="0"/>
          </a:p>
          <a:p>
            <a:r>
              <a:rPr lang="en-US" dirty="0" smtClean="0"/>
              <a:t>Therefore</a:t>
            </a:r>
            <a:r>
              <a:rPr lang="en-US" dirty="0"/>
              <a:t>, the overall number of tablets was 4860. </a:t>
            </a:r>
            <a:br>
              <a:rPr lang="en-US" dirty="0"/>
            </a:br>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12</a:t>
            </a:fld>
            <a:endParaRPr lang="en-US"/>
          </a:p>
        </p:txBody>
      </p:sp>
    </p:spTree>
    <p:extLst>
      <p:ext uri="{BB962C8B-B14F-4D97-AF65-F5344CB8AC3E}">
        <p14:creationId xmlns:p14="http://schemas.microsoft.com/office/powerpoint/2010/main" val="389039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algn="l" eaLnBrk="1" fontAlgn="auto" hangingPunct="1">
              <a:spcAft>
                <a:spcPts val="0"/>
              </a:spcAft>
              <a:defRPr/>
            </a:pPr>
            <a:r>
              <a:rPr lang="en-US" sz="3200" b="1" dirty="0" smtClean="0">
                <a:solidFill>
                  <a:schemeClr val="tx2">
                    <a:lumMod val="60000"/>
                    <a:lumOff val="40000"/>
                  </a:schemeClr>
                </a:solidFill>
                <a:latin typeface="Arial" panose="020B0604020202020204" pitchFamily="34" charset="0"/>
                <a:cs typeface="Arial" panose="020B0604020202020204" pitchFamily="34" charset="0"/>
              </a:rPr>
              <a:t>Tabs Used - Lenovo</a:t>
            </a:r>
            <a:endParaRPr lang="en-US" sz="32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457200" y="6324600"/>
            <a:ext cx="3124200" cy="396875"/>
          </a:xfrm>
        </p:spPr>
        <p:txBody>
          <a:bodyPr/>
          <a:lstStyle/>
          <a:p>
            <a:pPr algn="l">
              <a:defRPr/>
            </a:pPr>
            <a:r>
              <a:rPr lang="en-US" b="1" dirty="0" smtClean="0"/>
              <a:t>2016 Lesotho Population and Housing Census</a:t>
            </a:r>
            <a:endParaRPr lang="en-US" b="1" dirty="0"/>
          </a:p>
        </p:txBody>
      </p:sp>
      <p:pic>
        <p:nvPicPr>
          <p:cNvPr id="4100" name="Picture 5" descr="Lenovo_Tab_S8_02-560x420.jpg"/>
          <p:cNvPicPr>
            <a:picLocks noChangeAspect="1"/>
          </p:cNvPicPr>
          <p:nvPr/>
        </p:nvPicPr>
        <p:blipFill>
          <a:blip r:embed="rId2"/>
          <a:srcRect/>
          <a:stretch>
            <a:fillRect/>
          </a:stretch>
        </p:blipFill>
        <p:spPr bwMode="auto">
          <a:xfrm>
            <a:off x="4679950" y="3092450"/>
            <a:ext cx="3817938" cy="3048000"/>
          </a:xfrm>
          <a:prstGeom prst="rect">
            <a:avLst/>
          </a:prstGeom>
          <a:noFill/>
          <a:ln w="9525">
            <a:noFill/>
            <a:miter lim="800000"/>
            <a:headEnd/>
            <a:tailEnd/>
          </a:ln>
        </p:spPr>
      </p:pic>
      <p:pic>
        <p:nvPicPr>
          <p:cNvPr id="4101" name="Picture 6" descr="lenovo-tab-s8-50lc-front.jpg"/>
          <p:cNvPicPr>
            <a:picLocks noChangeAspect="1"/>
          </p:cNvPicPr>
          <p:nvPr/>
        </p:nvPicPr>
        <p:blipFill>
          <a:blip r:embed="rId3"/>
          <a:srcRect/>
          <a:stretch>
            <a:fillRect/>
          </a:stretch>
        </p:blipFill>
        <p:spPr bwMode="auto">
          <a:xfrm>
            <a:off x="541338" y="1109663"/>
            <a:ext cx="4056062" cy="3479800"/>
          </a:xfrm>
          <a:prstGeom prst="rect">
            <a:avLst/>
          </a:prstGeom>
          <a:noFill/>
          <a:ln w="9525">
            <a:noFill/>
            <a:miter lim="800000"/>
            <a:headEnd/>
            <a:tailEnd/>
          </a:ln>
        </p:spPr>
      </p:pic>
    </p:spTree>
    <p:extLst>
      <p:ext uri="{BB962C8B-B14F-4D97-AF65-F5344CB8AC3E}">
        <p14:creationId xmlns:p14="http://schemas.microsoft.com/office/powerpoint/2010/main" val="3894622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24600"/>
            <a:ext cx="3124200" cy="396875"/>
          </a:xfrm>
        </p:spPr>
        <p:txBody>
          <a:bodyPr/>
          <a:lstStyle/>
          <a:p>
            <a:pPr algn="l">
              <a:defRPr/>
            </a:pPr>
            <a:r>
              <a:rPr lang="en-US" b="1" dirty="0" smtClean="0"/>
              <a:t>2016 Lesotho Population and Housing Census</a:t>
            </a:r>
            <a:endParaRPr lang="en-US" b="1" dirty="0"/>
          </a:p>
        </p:txBody>
      </p:sp>
      <p:sp>
        <p:nvSpPr>
          <p:cNvPr id="3" name="Rectangle 3"/>
          <p:cNvSpPr>
            <a:spLocks noChangeArrowheads="1"/>
          </p:cNvSpPr>
          <p:nvPr/>
        </p:nvSpPr>
        <p:spPr bwMode="auto">
          <a:xfrm>
            <a:off x="457200" y="381000"/>
            <a:ext cx="7842250" cy="584200"/>
          </a:xfrm>
          <a:prstGeom prst="rect">
            <a:avLst/>
          </a:prstGeom>
          <a:noFill/>
          <a:ln w="9525">
            <a:noFill/>
            <a:miter lim="800000"/>
            <a:headEnd/>
            <a:tailEnd/>
          </a:ln>
        </p:spPr>
        <p:txBody>
          <a:bodyPr>
            <a:spAutoFit/>
          </a:bodyPr>
          <a:lstStyle/>
          <a:p>
            <a:pPr fontAlgn="auto">
              <a:spcBef>
                <a:spcPts val="0"/>
              </a:spcBef>
              <a:spcAft>
                <a:spcPts val="0"/>
              </a:spcAft>
              <a:defRPr/>
            </a:pPr>
            <a:r>
              <a:rPr lang="en-US" altLang="en-US" sz="3200" b="1" dirty="0">
                <a:solidFill>
                  <a:schemeClr val="tx2">
                    <a:lumMod val="60000"/>
                    <a:lumOff val="40000"/>
                  </a:schemeClr>
                </a:solidFill>
                <a:latin typeface="Arial" panose="020B0604020202020204" pitchFamily="34" charset="0"/>
                <a:ea typeface="+mj-ea"/>
                <a:cs typeface="Arial" panose="020B0604020202020204" pitchFamily="34" charset="0"/>
              </a:rPr>
              <a:t>Interviewer</a:t>
            </a:r>
            <a:r>
              <a:rPr lang="en-US" altLang="en-US" sz="3200" b="1" dirty="0">
                <a:latin typeface="+mn-lt"/>
                <a:cs typeface="+mn-cs"/>
              </a:rPr>
              <a:t> </a:t>
            </a:r>
            <a:r>
              <a:rPr lang="en-US" altLang="en-US" sz="3200" b="1" dirty="0">
                <a:solidFill>
                  <a:schemeClr val="tx2">
                    <a:lumMod val="60000"/>
                    <a:lumOff val="40000"/>
                  </a:schemeClr>
                </a:solidFill>
                <a:latin typeface="Arial" panose="020B0604020202020204" pitchFamily="34" charset="0"/>
                <a:ea typeface="+mj-ea"/>
                <a:cs typeface="Arial" panose="020B0604020202020204" pitchFamily="34" charset="0"/>
              </a:rPr>
              <a:t>App</a:t>
            </a:r>
          </a:p>
        </p:txBody>
      </p:sp>
      <p:sp>
        <p:nvSpPr>
          <p:cNvPr id="24580" name="Rectangle 4"/>
          <p:cNvSpPr>
            <a:spLocks noChangeArrowheads="1"/>
          </p:cNvSpPr>
          <p:nvPr/>
        </p:nvSpPr>
        <p:spPr bwMode="auto">
          <a:xfrm>
            <a:off x="2286000" y="2828925"/>
            <a:ext cx="4572000" cy="646113"/>
          </a:xfrm>
          <a:prstGeom prst="rect">
            <a:avLst/>
          </a:prstGeom>
          <a:noFill/>
          <a:ln w="9525">
            <a:noFill/>
            <a:miter lim="800000"/>
            <a:headEnd/>
            <a:tailEnd/>
          </a:ln>
        </p:spPr>
        <p:txBody>
          <a:bodyPr>
            <a:spAutoFit/>
          </a:bodyPr>
          <a:lstStyle/>
          <a:p>
            <a:r>
              <a:rPr lang="en-US" altLang="en-US">
                <a:solidFill>
                  <a:srgbClr val="000000"/>
                </a:solidFill>
                <a:latin typeface="Calibri" pitchFamily="34" charset="0"/>
              </a:rPr>
              <a:t/>
            </a:r>
            <a:br>
              <a:rPr lang="en-US" altLang="en-US">
                <a:solidFill>
                  <a:srgbClr val="000000"/>
                </a:solidFill>
                <a:latin typeface="Calibri" pitchFamily="34" charset="0"/>
              </a:rPr>
            </a:br>
            <a:endParaRPr lang="en-US" altLang="en-US">
              <a:solidFill>
                <a:srgbClr val="000000"/>
              </a:solidFill>
              <a:latin typeface="Calibri" pitchFamily="34" charset="0"/>
            </a:endParaRPr>
          </a:p>
        </p:txBody>
      </p:sp>
      <p:sp>
        <p:nvSpPr>
          <p:cNvPr id="24581" name="TextBox 5"/>
          <p:cNvSpPr txBox="1">
            <a:spLocks noChangeArrowheads="1"/>
          </p:cNvSpPr>
          <p:nvPr/>
        </p:nvSpPr>
        <p:spPr bwMode="auto">
          <a:xfrm>
            <a:off x="611188" y="1773238"/>
            <a:ext cx="7777162" cy="1384300"/>
          </a:xfrm>
          <a:prstGeom prst="rect">
            <a:avLst/>
          </a:prstGeom>
          <a:noFill/>
          <a:ln w="9525">
            <a:noFill/>
            <a:miter lim="800000"/>
            <a:headEnd/>
            <a:tailEnd/>
          </a:ln>
        </p:spPr>
        <p:txBody>
          <a:bodyPr>
            <a:spAutoFit/>
          </a:bodyPr>
          <a:lstStyle/>
          <a:p>
            <a:pPr marL="285750" indent="-285750">
              <a:lnSpc>
                <a:spcPct val="150000"/>
              </a:lnSpc>
              <a:buFont typeface="Arial" charset="0"/>
              <a:buChar char="•"/>
            </a:pPr>
            <a:endParaRPr lang="en-ZA" sz="2800">
              <a:solidFill>
                <a:srgbClr val="000000"/>
              </a:solidFill>
              <a:latin typeface="Calibri" pitchFamily="34" charset="0"/>
            </a:endParaRPr>
          </a:p>
          <a:p>
            <a:pPr marL="285750" indent="-285750">
              <a:lnSpc>
                <a:spcPct val="150000"/>
              </a:lnSpc>
              <a:buFont typeface="Arial" charset="0"/>
              <a:buChar char="•"/>
            </a:pPr>
            <a:endParaRPr lang="en-ZA" sz="2800">
              <a:solidFill>
                <a:srgbClr val="000000"/>
              </a:solidFill>
              <a:latin typeface="Calibri" pitchFamily="34" charset="0"/>
            </a:endParaRPr>
          </a:p>
        </p:txBody>
      </p:sp>
      <p:sp>
        <p:nvSpPr>
          <p:cNvPr id="23558" name="Content Placeholder 2"/>
          <p:cNvSpPr txBox="1">
            <a:spLocks/>
          </p:cNvSpPr>
          <p:nvPr/>
        </p:nvSpPr>
        <p:spPr bwMode="auto">
          <a:xfrm>
            <a:off x="744538" y="1779588"/>
            <a:ext cx="7561262" cy="2232025"/>
          </a:xfrm>
          <a:prstGeom prst="rect">
            <a:avLst/>
          </a:prstGeom>
          <a:noFill/>
          <a:ln w="9525">
            <a:noFill/>
            <a:miter lim="800000"/>
            <a:headEnd/>
            <a:tailEnd/>
          </a:ln>
        </p:spPr>
        <p:txBody>
          <a:bodyPr/>
          <a:lstStyle/>
          <a:p>
            <a:pPr marL="457200" indent="-457200">
              <a:spcBef>
                <a:spcPct val="20000"/>
              </a:spcBef>
              <a:buFont typeface="Wingdings" pitchFamily="2" charset="2"/>
              <a:buChar char="§"/>
              <a:defRPr/>
            </a:pPr>
            <a:r>
              <a:rPr lang="en-US" altLang="en-US" sz="3000" b="1" dirty="0">
                <a:solidFill>
                  <a:prstClr val="black"/>
                </a:solidFill>
                <a:latin typeface="Arial Black" pitchFamily="34" charset="0"/>
                <a:cs typeface="+mn-cs"/>
              </a:rPr>
              <a:t>This is the application that </a:t>
            </a:r>
            <a:r>
              <a:rPr lang="en-US" altLang="en-US" sz="3000" b="1" dirty="0" smtClean="0">
                <a:solidFill>
                  <a:prstClr val="black"/>
                </a:solidFill>
                <a:latin typeface="Arial Black" pitchFamily="34" charset="0"/>
                <a:cs typeface="+mn-cs"/>
              </a:rPr>
              <a:t>was </a:t>
            </a:r>
            <a:r>
              <a:rPr lang="en-US" altLang="en-US" sz="3000" b="1" dirty="0">
                <a:solidFill>
                  <a:prstClr val="black"/>
                </a:solidFill>
                <a:latin typeface="Arial Black" pitchFamily="34" charset="0"/>
                <a:cs typeface="+mn-cs"/>
              </a:rPr>
              <a:t>used every time by </a:t>
            </a:r>
            <a:r>
              <a:rPr lang="en-US" altLang="en-US" sz="3000" b="1" dirty="0" smtClean="0">
                <a:solidFill>
                  <a:prstClr val="black"/>
                </a:solidFill>
                <a:latin typeface="Arial Black" pitchFamily="34" charset="0"/>
                <a:cs typeface="+mn-cs"/>
              </a:rPr>
              <a:t>almost </a:t>
            </a:r>
            <a:r>
              <a:rPr lang="en-US" altLang="en-US" sz="3000" b="1" dirty="0">
                <a:solidFill>
                  <a:prstClr val="black"/>
                </a:solidFill>
                <a:latin typeface="Arial Black" pitchFamily="34" charset="0"/>
                <a:cs typeface="+mn-cs"/>
              </a:rPr>
              <a:t>everyone who </a:t>
            </a:r>
            <a:r>
              <a:rPr lang="en-US" altLang="en-US" sz="3000" b="1" dirty="0" smtClean="0">
                <a:solidFill>
                  <a:prstClr val="black"/>
                </a:solidFill>
                <a:latin typeface="Arial Black" pitchFamily="34" charset="0"/>
                <a:cs typeface="+mn-cs"/>
              </a:rPr>
              <a:t>was </a:t>
            </a:r>
            <a:r>
              <a:rPr lang="en-US" altLang="en-US" sz="3000" b="1" dirty="0">
                <a:solidFill>
                  <a:prstClr val="black"/>
                </a:solidFill>
                <a:latin typeface="Arial Black" pitchFamily="34" charset="0"/>
                <a:cs typeface="+mn-cs"/>
              </a:rPr>
              <a:t>engaged in the </a:t>
            </a:r>
            <a:r>
              <a:rPr lang="en-US" altLang="en-US" sz="3000" b="1" dirty="0" smtClean="0">
                <a:solidFill>
                  <a:prstClr val="black"/>
                </a:solidFill>
                <a:latin typeface="Arial Black" pitchFamily="34" charset="0"/>
                <a:cs typeface="+mn-cs"/>
              </a:rPr>
              <a:t>Census Project.</a:t>
            </a:r>
            <a:endParaRPr lang="en-US" altLang="en-US" sz="3000" b="1" dirty="0">
              <a:solidFill>
                <a:prstClr val="black"/>
              </a:solidFill>
              <a:latin typeface="Arial Black" pitchFamily="34" charset="0"/>
              <a:cs typeface="+mn-cs"/>
            </a:endParaRPr>
          </a:p>
          <a:p>
            <a:pPr marL="457200" indent="-457200">
              <a:spcBef>
                <a:spcPct val="20000"/>
              </a:spcBef>
              <a:buFont typeface="Wingdings" pitchFamily="2" charset="2"/>
              <a:buChar char="§"/>
              <a:defRPr/>
            </a:pPr>
            <a:r>
              <a:rPr lang="en-US" altLang="en-US" sz="3000" b="1" dirty="0">
                <a:solidFill>
                  <a:prstClr val="black"/>
                </a:solidFill>
                <a:latin typeface="Arial Black" pitchFamily="34" charset="0"/>
                <a:cs typeface="+mn-cs"/>
              </a:rPr>
              <a:t>It </a:t>
            </a:r>
            <a:r>
              <a:rPr lang="en-US" altLang="en-US" sz="3000" b="1" dirty="0" smtClean="0">
                <a:solidFill>
                  <a:prstClr val="black"/>
                </a:solidFill>
                <a:latin typeface="Arial Black" pitchFamily="34" charset="0"/>
                <a:cs typeface="+mn-cs"/>
              </a:rPr>
              <a:t>was </a:t>
            </a:r>
            <a:r>
              <a:rPr lang="en-US" altLang="en-US" sz="3000" b="1" dirty="0">
                <a:solidFill>
                  <a:prstClr val="black"/>
                </a:solidFill>
                <a:latin typeface="Arial Black" pitchFamily="34" charset="0"/>
                <a:cs typeface="+mn-cs"/>
              </a:rPr>
              <a:t>the key to all interviews done by the enumerator.</a:t>
            </a:r>
          </a:p>
          <a:p>
            <a:pPr marL="457200" indent="-457200">
              <a:spcBef>
                <a:spcPct val="20000"/>
              </a:spcBef>
              <a:buFont typeface="Wingdings" pitchFamily="2" charset="2"/>
              <a:buChar char="§"/>
              <a:defRPr/>
            </a:pPr>
            <a:endParaRPr lang="en-US" altLang="en-US" sz="2800" dirty="0">
              <a:latin typeface="Calibri" pitchFamily="34" charset="0"/>
            </a:endParaRPr>
          </a:p>
        </p:txBody>
      </p:sp>
      <p:pic>
        <p:nvPicPr>
          <p:cNvPr id="24583" name="Picture 3" descr="C:\Users\Administrator\AppData\Local\Microsoft\Windows\Temporary Internet Files\Content.Word\Screenshot_2015-12-14-23-39-00.png"/>
          <p:cNvPicPr>
            <a:picLocks noChangeAspect="1" noChangeArrowheads="1"/>
          </p:cNvPicPr>
          <p:nvPr/>
        </p:nvPicPr>
        <p:blipFill>
          <a:blip r:embed="rId2"/>
          <a:srcRect/>
          <a:stretch>
            <a:fillRect/>
          </a:stretch>
        </p:blipFill>
        <p:spPr bwMode="auto">
          <a:xfrm>
            <a:off x="4138613" y="152400"/>
            <a:ext cx="966787" cy="1058863"/>
          </a:xfrm>
          <a:prstGeom prst="rect">
            <a:avLst/>
          </a:prstGeom>
          <a:noFill/>
          <a:ln w="9525">
            <a:noFill/>
            <a:miter lim="800000"/>
            <a:headEnd/>
            <a:tailEnd/>
          </a:ln>
        </p:spPr>
      </p:pic>
    </p:spTree>
    <p:extLst>
      <p:ext uri="{BB962C8B-B14F-4D97-AF65-F5344CB8AC3E}">
        <p14:creationId xmlns:p14="http://schemas.microsoft.com/office/powerpoint/2010/main" val="370545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24600"/>
            <a:ext cx="3124200" cy="396875"/>
          </a:xfrm>
        </p:spPr>
        <p:txBody>
          <a:bodyPr/>
          <a:lstStyle/>
          <a:p>
            <a:pPr algn="l">
              <a:defRPr/>
            </a:pPr>
            <a:r>
              <a:rPr lang="en-US" b="1" dirty="0" smtClean="0"/>
              <a:t>2016 Lesotho Population and Housing Census</a:t>
            </a:r>
            <a:endParaRPr lang="en-US" b="1" dirty="0"/>
          </a:p>
        </p:txBody>
      </p:sp>
      <p:sp>
        <p:nvSpPr>
          <p:cNvPr id="3" name="Rectangle 3"/>
          <p:cNvSpPr>
            <a:spLocks noChangeArrowheads="1"/>
          </p:cNvSpPr>
          <p:nvPr/>
        </p:nvSpPr>
        <p:spPr bwMode="auto">
          <a:xfrm>
            <a:off x="457200" y="381000"/>
            <a:ext cx="7842250" cy="584200"/>
          </a:xfrm>
          <a:prstGeom prst="rect">
            <a:avLst/>
          </a:prstGeom>
          <a:noFill/>
          <a:ln w="9525">
            <a:noFill/>
            <a:miter lim="800000"/>
            <a:headEnd/>
            <a:tailEnd/>
          </a:ln>
        </p:spPr>
        <p:txBody>
          <a:bodyPr>
            <a:spAutoFit/>
          </a:bodyPr>
          <a:lstStyle/>
          <a:p>
            <a:pPr fontAlgn="auto">
              <a:spcBef>
                <a:spcPts val="0"/>
              </a:spcBef>
              <a:spcAft>
                <a:spcPts val="0"/>
              </a:spcAft>
              <a:defRPr/>
            </a:pPr>
            <a:r>
              <a:rPr lang="en-US" altLang="en-US" sz="3200" b="1" dirty="0">
                <a:solidFill>
                  <a:schemeClr val="tx2">
                    <a:lumMod val="60000"/>
                    <a:lumOff val="40000"/>
                  </a:schemeClr>
                </a:solidFill>
                <a:latin typeface="Arial" panose="020B0604020202020204" pitchFamily="34" charset="0"/>
                <a:ea typeface="+mj-ea"/>
                <a:cs typeface="Arial" panose="020B0604020202020204" pitchFamily="34" charset="0"/>
              </a:rPr>
              <a:t>WPS</a:t>
            </a:r>
            <a:r>
              <a:rPr lang="en-US" altLang="en-US" sz="3200" b="1" dirty="0"/>
              <a:t> </a:t>
            </a:r>
            <a:r>
              <a:rPr lang="en-US" altLang="en-US" sz="3200" b="1" dirty="0">
                <a:solidFill>
                  <a:schemeClr val="tx2">
                    <a:lumMod val="60000"/>
                    <a:lumOff val="40000"/>
                  </a:schemeClr>
                </a:solidFill>
                <a:latin typeface="Arial" panose="020B0604020202020204" pitchFamily="34" charset="0"/>
                <a:ea typeface="+mj-ea"/>
                <a:cs typeface="Arial" panose="020B0604020202020204" pitchFamily="34" charset="0"/>
              </a:rPr>
              <a:t>Office</a:t>
            </a:r>
          </a:p>
        </p:txBody>
      </p:sp>
      <p:sp>
        <p:nvSpPr>
          <p:cNvPr id="26628" name="Rectangle 4"/>
          <p:cNvSpPr>
            <a:spLocks noChangeArrowheads="1"/>
          </p:cNvSpPr>
          <p:nvPr/>
        </p:nvSpPr>
        <p:spPr bwMode="auto">
          <a:xfrm>
            <a:off x="2286000" y="2828925"/>
            <a:ext cx="4572000" cy="646113"/>
          </a:xfrm>
          <a:prstGeom prst="rect">
            <a:avLst/>
          </a:prstGeom>
          <a:noFill/>
          <a:ln w="9525">
            <a:noFill/>
            <a:miter lim="800000"/>
            <a:headEnd/>
            <a:tailEnd/>
          </a:ln>
        </p:spPr>
        <p:txBody>
          <a:bodyPr>
            <a:spAutoFit/>
          </a:bodyPr>
          <a:lstStyle/>
          <a:p>
            <a:r>
              <a:rPr lang="en-US" altLang="en-US">
                <a:solidFill>
                  <a:srgbClr val="000000"/>
                </a:solidFill>
                <a:latin typeface="Calibri" pitchFamily="34" charset="0"/>
              </a:rPr>
              <a:t/>
            </a:r>
            <a:br>
              <a:rPr lang="en-US" altLang="en-US">
                <a:solidFill>
                  <a:srgbClr val="000000"/>
                </a:solidFill>
                <a:latin typeface="Calibri" pitchFamily="34" charset="0"/>
              </a:rPr>
            </a:br>
            <a:endParaRPr lang="en-US" altLang="en-US">
              <a:solidFill>
                <a:srgbClr val="000000"/>
              </a:solidFill>
              <a:latin typeface="Calibri" pitchFamily="34" charset="0"/>
            </a:endParaRPr>
          </a:p>
        </p:txBody>
      </p:sp>
      <p:sp>
        <p:nvSpPr>
          <p:cNvPr id="26629" name="TextBox 5"/>
          <p:cNvSpPr txBox="1">
            <a:spLocks noChangeArrowheads="1"/>
          </p:cNvSpPr>
          <p:nvPr/>
        </p:nvSpPr>
        <p:spPr bwMode="auto">
          <a:xfrm>
            <a:off x="611188" y="1773238"/>
            <a:ext cx="7777162" cy="1384300"/>
          </a:xfrm>
          <a:prstGeom prst="rect">
            <a:avLst/>
          </a:prstGeom>
          <a:noFill/>
          <a:ln w="9525">
            <a:noFill/>
            <a:miter lim="800000"/>
            <a:headEnd/>
            <a:tailEnd/>
          </a:ln>
        </p:spPr>
        <p:txBody>
          <a:bodyPr>
            <a:spAutoFit/>
          </a:bodyPr>
          <a:lstStyle/>
          <a:p>
            <a:pPr marL="285750" indent="-285750">
              <a:lnSpc>
                <a:spcPct val="150000"/>
              </a:lnSpc>
              <a:buFont typeface="Arial" charset="0"/>
              <a:buChar char="•"/>
            </a:pPr>
            <a:endParaRPr lang="en-ZA" sz="2800">
              <a:solidFill>
                <a:srgbClr val="000000"/>
              </a:solidFill>
              <a:latin typeface="Calibri" pitchFamily="34" charset="0"/>
            </a:endParaRPr>
          </a:p>
          <a:p>
            <a:pPr marL="285750" indent="-285750">
              <a:lnSpc>
                <a:spcPct val="150000"/>
              </a:lnSpc>
              <a:buFont typeface="Arial" charset="0"/>
              <a:buChar char="•"/>
            </a:pPr>
            <a:endParaRPr lang="en-ZA" sz="2800">
              <a:solidFill>
                <a:srgbClr val="000000"/>
              </a:solidFill>
              <a:latin typeface="Calibri" pitchFamily="34" charset="0"/>
            </a:endParaRPr>
          </a:p>
        </p:txBody>
      </p:sp>
      <p:sp>
        <p:nvSpPr>
          <p:cNvPr id="25606" name="Content Placeholder 2"/>
          <p:cNvSpPr txBox="1">
            <a:spLocks/>
          </p:cNvSpPr>
          <p:nvPr/>
        </p:nvSpPr>
        <p:spPr bwMode="auto">
          <a:xfrm>
            <a:off x="744538" y="1779588"/>
            <a:ext cx="7561262" cy="2232025"/>
          </a:xfrm>
          <a:prstGeom prst="rect">
            <a:avLst/>
          </a:prstGeom>
          <a:noFill/>
          <a:ln w="9525">
            <a:noFill/>
            <a:miter lim="800000"/>
            <a:headEnd/>
            <a:tailEnd/>
          </a:ln>
        </p:spPr>
        <p:txBody>
          <a:bodyPr/>
          <a:lstStyle/>
          <a:p>
            <a:pPr marL="457200" indent="-457200">
              <a:spcBef>
                <a:spcPct val="20000"/>
              </a:spcBef>
              <a:buFont typeface="Wingdings" pitchFamily="2" charset="2"/>
              <a:buChar char="§"/>
              <a:defRPr/>
            </a:pPr>
            <a:r>
              <a:rPr lang="en-US" altLang="en-US" sz="3000" b="1" dirty="0">
                <a:solidFill>
                  <a:prstClr val="black"/>
                </a:solidFill>
                <a:latin typeface="Arial Black" pitchFamily="34" charset="0"/>
                <a:cs typeface="+mn-cs"/>
              </a:rPr>
              <a:t>To read documents loaded on the tablet (i.e. Manuals, Statistics Act, etc)</a:t>
            </a:r>
          </a:p>
          <a:p>
            <a:pPr marL="457200" indent="-457200">
              <a:spcBef>
                <a:spcPct val="20000"/>
              </a:spcBef>
              <a:buFont typeface="Wingdings" pitchFamily="2" charset="2"/>
              <a:buChar char="§"/>
              <a:defRPr/>
            </a:pPr>
            <a:endParaRPr lang="en-US" altLang="en-US" sz="2800" dirty="0">
              <a:latin typeface="Calibri" pitchFamily="34" charset="0"/>
            </a:endParaRPr>
          </a:p>
        </p:txBody>
      </p:sp>
      <p:pic>
        <p:nvPicPr>
          <p:cNvPr id="26631" name="Picture 3" descr="C:\Users\Administrator\AppData\Local\Microsoft\Windows\Temporary Internet Files\Content.Word\Screenshot_2015-12-14-23-39-00.png"/>
          <p:cNvPicPr>
            <a:picLocks noChangeAspect="1" noChangeArrowheads="1"/>
          </p:cNvPicPr>
          <p:nvPr/>
        </p:nvPicPr>
        <p:blipFill>
          <a:blip r:embed="rId2"/>
          <a:srcRect/>
          <a:stretch>
            <a:fillRect/>
          </a:stretch>
        </p:blipFill>
        <p:spPr bwMode="auto">
          <a:xfrm>
            <a:off x="4038600" y="228600"/>
            <a:ext cx="944563" cy="1058863"/>
          </a:xfrm>
          <a:prstGeom prst="rect">
            <a:avLst/>
          </a:prstGeom>
          <a:noFill/>
          <a:ln w="9525">
            <a:noFill/>
            <a:miter lim="800000"/>
            <a:headEnd/>
            <a:tailEnd/>
          </a:ln>
        </p:spPr>
      </p:pic>
    </p:spTree>
    <p:extLst>
      <p:ext uri="{BB962C8B-B14F-4D97-AF65-F5344CB8AC3E}">
        <p14:creationId xmlns:p14="http://schemas.microsoft.com/office/powerpoint/2010/main" val="2879970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24600"/>
            <a:ext cx="3124200" cy="396875"/>
          </a:xfrm>
        </p:spPr>
        <p:txBody>
          <a:bodyPr/>
          <a:lstStyle/>
          <a:p>
            <a:pPr algn="l">
              <a:defRPr/>
            </a:pPr>
            <a:r>
              <a:rPr lang="en-US" b="1" dirty="0" smtClean="0"/>
              <a:t>2016 Lesotho Population and Housing Census</a:t>
            </a:r>
            <a:endParaRPr lang="en-US" b="1" dirty="0"/>
          </a:p>
        </p:txBody>
      </p:sp>
      <p:sp>
        <p:nvSpPr>
          <p:cNvPr id="3" name="Rectangle 3"/>
          <p:cNvSpPr>
            <a:spLocks noChangeArrowheads="1"/>
          </p:cNvSpPr>
          <p:nvPr/>
        </p:nvSpPr>
        <p:spPr bwMode="auto">
          <a:xfrm>
            <a:off x="234950" y="422275"/>
            <a:ext cx="7842250" cy="584200"/>
          </a:xfrm>
          <a:prstGeom prst="rect">
            <a:avLst/>
          </a:prstGeom>
          <a:noFill/>
          <a:ln w="9525">
            <a:noFill/>
            <a:miter lim="800000"/>
            <a:headEnd/>
            <a:tailEnd/>
          </a:ln>
        </p:spPr>
        <p:txBody>
          <a:bodyPr>
            <a:spAutoFit/>
          </a:bodyPr>
          <a:lstStyle/>
          <a:p>
            <a:pPr fontAlgn="auto">
              <a:spcBef>
                <a:spcPts val="0"/>
              </a:spcBef>
              <a:spcAft>
                <a:spcPts val="0"/>
              </a:spcAft>
              <a:defRPr/>
            </a:pPr>
            <a:r>
              <a:rPr lang="en-US" altLang="en-US" sz="3200" b="1" dirty="0">
                <a:solidFill>
                  <a:schemeClr val="tx2">
                    <a:lumMod val="60000"/>
                    <a:lumOff val="40000"/>
                  </a:schemeClr>
                </a:solidFill>
                <a:latin typeface="Arial" panose="020B0604020202020204" pitchFamily="34" charset="0"/>
                <a:ea typeface="+mj-ea"/>
                <a:cs typeface="Arial" panose="020B0604020202020204" pitchFamily="34" charset="0"/>
              </a:rPr>
              <a:t>Power</a:t>
            </a:r>
            <a:r>
              <a:rPr lang="en-US" altLang="en-US" sz="3200" b="1" dirty="0">
                <a:latin typeface="+mn-lt"/>
                <a:cs typeface="+mn-cs"/>
              </a:rPr>
              <a:t> </a:t>
            </a:r>
            <a:r>
              <a:rPr lang="en-US" altLang="en-US" sz="3200" b="1" dirty="0">
                <a:solidFill>
                  <a:schemeClr val="tx2">
                    <a:lumMod val="60000"/>
                    <a:lumOff val="40000"/>
                  </a:schemeClr>
                </a:solidFill>
                <a:latin typeface="Arial" panose="020B0604020202020204" pitchFamily="34" charset="0"/>
                <a:ea typeface="+mj-ea"/>
                <a:cs typeface="Arial" panose="020B0604020202020204" pitchFamily="34" charset="0"/>
              </a:rPr>
              <a:t>Bank</a:t>
            </a:r>
          </a:p>
        </p:txBody>
      </p:sp>
      <p:sp>
        <p:nvSpPr>
          <p:cNvPr id="30724" name="Rectangle 4"/>
          <p:cNvSpPr>
            <a:spLocks noChangeArrowheads="1"/>
          </p:cNvSpPr>
          <p:nvPr/>
        </p:nvSpPr>
        <p:spPr bwMode="auto">
          <a:xfrm>
            <a:off x="2046288" y="2828925"/>
            <a:ext cx="4572000" cy="646113"/>
          </a:xfrm>
          <a:prstGeom prst="rect">
            <a:avLst/>
          </a:prstGeom>
          <a:noFill/>
          <a:ln w="9525">
            <a:noFill/>
            <a:miter lim="800000"/>
            <a:headEnd/>
            <a:tailEnd/>
          </a:ln>
        </p:spPr>
        <p:txBody>
          <a:bodyPr>
            <a:spAutoFit/>
          </a:bodyPr>
          <a:lstStyle/>
          <a:p>
            <a:r>
              <a:rPr lang="en-US" altLang="en-US">
                <a:solidFill>
                  <a:srgbClr val="000000"/>
                </a:solidFill>
                <a:latin typeface="Calibri" pitchFamily="34" charset="0"/>
              </a:rPr>
              <a:t/>
            </a:r>
            <a:br>
              <a:rPr lang="en-US" altLang="en-US">
                <a:solidFill>
                  <a:srgbClr val="000000"/>
                </a:solidFill>
                <a:latin typeface="Calibri" pitchFamily="34" charset="0"/>
              </a:rPr>
            </a:br>
            <a:endParaRPr lang="en-US" altLang="en-US">
              <a:solidFill>
                <a:srgbClr val="000000"/>
              </a:solidFill>
              <a:latin typeface="Calibri" pitchFamily="34" charset="0"/>
            </a:endParaRPr>
          </a:p>
        </p:txBody>
      </p:sp>
      <p:sp>
        <p:nvSpPr>
          <p:cNvPr id="30725" name="TextBox 5"/>
          <p:cNvSpPr txBox="1">
            <a:spLocks noChangeArrowheads="1"/>
          </p:cNvSpPr>
          <p:nvPr/>
        </p:nvSpPr>
        <p:spPr bwMode="auto">
          <a:xfrm>
            <a:off x="371475" y="1773238"/>
            <a:ext cx="7777163" cy="1384300"/>
          </a:xfrm>
          <a:prstGeom prst="rect">
            <a:avLst/>
          </a:prstGeom>
          <a:noFill/>
          <a:ln w="9525">
            <a:noFill/>
            <a:miter lim="800000"/>
            <a:headEnd/>
            <a:tailEnd/>
          </a:ln>
        </p:spPr>
        <p:txBody>
          <a:bodyPr>
            <a:spAutoFit/>
          </a:bodyPr>
          <a:lstStyle/>
          <a:p>
            <a:pPr marL="285750" indent="-285750">
              <a:lnSpc>
                <a:spcPct val="150000"/>
              </a:lnSpc>
              <a:buFont typeface="Arial" charset="0"/>
              <a:buChar char="•"/>
            </a:pPr>
            <a:endParaRPr lang="en-ZA" sz="2800">
              <a:solidFill>
                <a:srgbClr val="000000"/>
              </a:solidFill>
              <a:latin typeface="Calibri" pitchFamily="34" charset="0"/>
            </a:endParaRPr>
          </a:p>
          <a:p>
            <a:pPr marL="285750" indent="-285750">
              <a:lnSpc>
                <a:spcPct val="150000"/>
              </a:lnSpc>
              <a:buFont typeface="Arial" charset="0"/>
              <a:buChar char="•"/>
            </a:pPr>
            <a:endParaRPr lang="en-ZA" sz="2800">
              <a:solidFill>
                <a:srgbClr val="000000"/>
              </a:solidFill>
              <a:latin typeface="Calibri" pitchFamily="34" charset="0"/>
            </a:endParaRPr>
          </a:p>
        </p:txBody>
      </p:sp>
      <p:sp>
        <p:nvSpPr>
          <p:cNvPr id="7" name="Content Placeholder 2"/>
          <p:cNvSpPr txBox="1">
            <a:spLocks/>
          </p:cNvSpPr>
          <p:nvPr/>
        </p:nvSpPr>
        <p:spPr>
          <a:xfrm>
            <a:off x="674688" y="1157288"/>
            <a:ext cx="8229600" cy="2008187"/>
          </a:xfrm>
          <a:prstGeom prst="rect">
            <a:avLst/>
          </a:prstGeom>
        </p:spPr>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defRPr/>
            </a:pPr>
            <a:r>
              <a:rPr lang="en-US" altLang="en-US" sz="3000" b="1" dirty="0" smtClean="0">
                <a:solidFill>
                  <a:prstClr val="black"/>
                </a:solidFill>
                <a:latin typeface="Arial Black" pitchFamily="34" charset="0"/>
              </a:rPr>
              <a:t>Is an external battery in a sealed case with special circuit to control power flow</a:t>
            </a:r>
          </a:p>
          <a:p>
            <a:pPr marL="457200" indent="-457200" algn="l">
              <a:buFont typeface="Wingdings" panose="05000000000000000000" pitchFamily="2" charset="2"/>
              <a:buChar char="§"/>
              <a:defRPr/>
            </a:pPr>
            <a:r>
              <a:rPr lang="en-US" altLang="en-US" sz="3000" b="1" dirty="0" smtClean="0">
                <a:solidFill>
                  <a:prstClr val="black"/>
                </a:solidFill>
                <a:latin typeface="Arial Black" pitchFamily="34" charset="0"/>
              </a:rPr>
              <a:t>They allowed one to store electrical energy for later use it to charge up mobile device</a:t>
            </a:r>
          </a:p>
          <a:p>
            <a:pPr marL="457200" indent="-457200" algn="l">
              <a:buFont typeface="Wingdings" panose="05000000000000000000" pitchFamily="2" charset="2"/>
              <a:buChar char="§"/>
              <a:defRPr/>
            </a:pPr>
            <a:r>
              <a:rPr lang="en-US" altLang="en-US" sz="3000" b="1" dirty="0" smtClean="0">
                <a:solidFill>
                  <a:prstClr val="black"/>
                </a:solidFill>
                <a:latin typeface="Arial Black" pitchFamily="34" charset="0"/>
              </a:rPr>
              <a:t>Make sure that your Power Bank is fully charged at all times</a:t>
            </a:r>
          </a:p>
          <a:p>
            <a:pPr>
              <a:defRPr/>
            </a:pPr>
            <a:endParaRPr lang="en-US" dirty="0"/>
          </a:p>
        </p:txBody>
      </p:sp>
      <p:grpSp>
        <p:nvGrpSpPr>
          <p:cNvPr id="30727" name="Group 11"/>
          <p:cNvGrpSpPr>
            <a:grpSpLocks/>
          </p:cNvGrpSpPr>
          <p:nvPr/>
        </p:nvGrpSpPr>
        <p:grpSpPr bwMode="auto">
          <a:xfrm>
            <a:off x="234950" y="3632200"/>
            <a:ext cx="8705850" cy="2071688"/>
            <a:chOff x="474662" y="3781548"/>
            <a:chExt cx="8705850" cy="2071935"/>
          </a:xfrm>
        </p:grpSpPr>
        <p:pic>
          <p:nvPicPr>
            <p:cNvPr id="30728" name="Picture 2"/>
            <p:cNvPicPr>
              <a:picLocks noChangeAspect="1"/>
            </p:cNvPicPr>
            <p:nvPr/>
          </p:nvPicPr>
          <p:blipFill>
            <a:blip r:embed="rId2"/>
            <a:srcRect/>
            <a:stretch>
              <a:fillRect/>
            </a:stretch>
          </p:blipFill>
          <p:spPr bwMode="auto">
            <a:xfrm>
              <a:off x="474662" y="3781548"/>
              <a:ext cx="8705850" cy="2071935"/>
            </a:xfrm>
            <a:prstGeom prst="rect">
              <a:avLst/>
            </a:prstGeom>
            <a:noFill/>
            <a:ln w="9525">
              <a:noFill/>
              <a:miter lim="800000"/>
              <a:headEnd/>
              <a:tailEnd/>
            </a:ln>
          </p:spPr>
        </p:pic>
        <p:sp>
          <p:nvSpPr>
            <p:cNvPr id="10" name="Oval 9"/>
            <p:cNvSpPr/>
            <p:nvPr/>
          </p:nvSpPr>
          <p:spPr>
            <a:xfrm>
              <a:off x="6444208" y="4725144"/>
              <a:ext cx="648072"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071895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85800"/>
            <a:ext cx="5562600" cy="5029200"/>
          </a:xfrm>
        </p:spPr>
      </p:pic>
      <p:sp>
        <p:nvSpPr>
          <p:cNvPr id="5" name="TextBox 4"/>
          <p:cNvSpPr txBox="1"/>
          <p:nvPr/>
        </p:nvSpPr>
        <p:spPr>
          <a:xfrm>
            <a:off x="6324600" y="4114800"/>
            <a:ext cx="2476499" cy="1477328"/>
          </a:xfrm>
          <a:prstGeom prst="rect">
            <a:avLst/>
          </a:prstGeom>
          <a:noFill/>
        </p:spPr>
        <p:txBody>
          <a:bodyPr wrap="square" rtlCol="0">
            <a:spAutoFit/>
          </a:bodyPr>
          <a:lstStyle/>
          <a:p>
            <a:r>
              <a:rPr lang="en-US" dirty="0">
                <a:solidFill>
                  <a:schemeClr val="accent1">
                    <a:lumMod val="75000"/>
                  </a:schemeClr>
                </a:solidFill>
              </a:rPr>
              <a:t>If you are authenticated user enter </a:t>
            </a:r>
            <a:r>
              <a:rPr lang="en-US" dirty="0" smtClean="0">
                <a:solidFill>
                  <a:schemeClr val="accent1">
                    <a:lumMod val="75000"/>
                  </a:schemeClr>
                </a:solidFill>
              </a:rPr>
              <a:t>your User </a:t>
            </a:r>
            <a:r>
              <a:rPr lang="en-US" dirty="0">
                <a:solidFill>
                  <a:schemeClr val="accent1">
                    <a:lumMod val="75000"/>
                  </a:schemeClr>
                </a:solidFill>
              </a:rPr>
              <a:t>Code into the textbox and </a:t>
            </a:r>
            <a:r>
              <a:rPr lang="en-US" dirty="0" smtClean="0">
                <a:solidFill>
                  <a:schemeClr val="accent1">
                    <a:lumMod val="75000"/>
                  </a:schemeClr>
                </a:solidFill>
              </a:rPr>
              <a:t>tap </a:t>
            </a:r>
            <a:r>
              <a:rPr lang="en-US" dirty="0">
                <a:solidFill>
                  <a:schemeClr val="accent1">
                    <a:lumMod val="75000"/>
                  </a:schemeClr>
                </a:solidFill>
              </a:rPr>
              <a:t>next.</a:t>
            </a:r>
          </a:p>
          <a:p>
            <a:endParaRPr lang="en-US" dirty="0"/>
          </a:p>
        </p:txBody>
      </p:sp>
      <p:sp>
        <p:nvSpPr>
          <p:cNvPr id="6" name="TextBox 5"/>
          <p:cNvSpPr txBox="1"/>
          <p:nvPr/>
        </p:nvSpPr>
        <p:spPr>
          <a:xfrm>
            <a:off x="3015770" y="6096000"/>
            <a:ext cx="5448301" cy="369332"/>
          </a:xfrm>
          <a:prstGeom prst="rect">
            <a:avLst/>
          </a:prstGeom>
          <a:noFill/>
        </p:spPr>
        <p:txBody>
          <a:bodyPr wrap="square" rtlCol="0">
            <a:spAutoFit/>
          </a:bodyPr>
          <a:lstStyle/>
          <a:p>
            <a:r>
              <a:rPr lang="en-US" b="1" i="1" dirty="0">
                <a:solidFill>
                  <a:srgbClr val="C00000"/>
                </a:solidFill>
              </a:rPr>
              <a:t>But if not consult </a:t>
            </a:r>
            <a:r>
              <a:rPr lang="en-US" b="1" i="1" dirty="0" smtClean="0">
                <a:solidFill>
                  <a:srgbClr val="C00000"/>
                </a:solidFill>
              </a:rPr>
              <a:t>IT Support to </a:t>
            </a:r>
            <a:r>
              <a:rPr lang="en-US" b="1" i="1" dirty="0">
                <a:solidFill>
                  <a:srgbClr val="C00000"/>
                </a:solidFill>
              </a:rPr>
              <a:t>authorize you</a:t>
            </a:r>
          </a:p>
        </p:txBody>
      </p:sp>
      <p:sp>
        <p:nvSpPr>
          <p:cNvPr id="7" name="TextBox 6"/>
          <p:cNvSpPr txBox="1"/>
          <p:nvPr/>
        </p:nvSpPr>
        <p:spPr>
          <a:xfrm>
            <a:off x="6229351" y="1866038"/>
            <a:ext cx="2686049" cy="1754326"/>
          </a:xfrm>
          <a:prstGeom prst="rect">
            <a:avLst/>
          </a:prstGeom>
          <a:noFill/>
        </p:spPr>
        <p:txBody>
          <a:bodyPr wrap="square" rtlCol="0">
            <a:spAutoFit/>
          </a:bodyPr>
          <a:lstStyle/>
          <a:p>
            <a:r>
              <a:rPr lang="en-US" dirty="0" smtClean="0"/>
              <a:t>Navigation buttons:</a:t>
            </a:r>
          </a:p>
          <a:p>
            <a:pPr marL="342900" indent="-342900">
              <a:buAutoNum type="arabicPeriod"/>
            </a:pPr>
            <a:r>
              <a:rPr lang="en-US" dirty="0" smtClean="0"/>
              <a:t>Next</a:t>
            </a:r>
          </a:p>
          <a:p>
            <a:pPr marL="342900" indent="-342900">
              <a:buAutoNum type="arabicPeriod"/>
            </a:pPr>
            <a:r>
              <a:rPr lang="en-US" dirty="0" smtClean="0"/>
              <a:t>Back</a:t>
            </a:r>
          </a:p>
          <a:p>
            <a:r>
              <a:rPr lang="en-US" dirty="0" smtClean="0"/>
              <a:t>These buttons are used to move to the next screen or to the previous screen</a:t>
            </a:r>
            <a:endParaRPr lang="en-US" dirty="0"/>
          </a:p>
        </p:txBody>
      </p:sp>
      <p:cxnSp>
        <p:nvCxnSpPr>
          <p:cNvPr id="13" name="Straight Arrow Connector 12"/>
          <p:cNvCxnSpPr/>
          <p:nvPr/>
        </p:nvCxnSpPr>
        <p:spPr>
          <a:xfrm flipH="1" flipV="1">
            <a:off x="2209801" y="2057400"/>
            <a:ext cx="4019550" cy="5520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981700" y="2057400"/>
            <a:ext cx="419100" cy="27601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52400" y="6324600"/>
            <a:ext cx="3124200" cy="396875"/>
          </a:xfrm>
        </p:spPr>
        <p:txBody>
          <a:bodyPr/>
          <a:lstStyle/>
          <a:p>
            <a:pPr algn="l">
              <a:defRPr/>
            </a:pPr>
            <a:r>
              <a:rPr lang="en-US" b="1" dirty="0" smtClean="0"/>
              <a:t>2016 Lesotho Population and Housing Census</a:t>
            </a:r>
            <a:endParaRPr lang="en-US" b="1" dirty="0"/>
          </a:p>
        </p:txBody>
      </p:sp>
    </p:spTree>
    <p:extLst>
      <p:ext uri="{BB962C8B-B14F-4D97-AF65-F5344CB8AC3E}">
        <p14:creationId xmlns:p14="http://schemas.microsoft.com/office/powerpoint/2010/main" val="401118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5135333" cy="5181600"/>
          </a:xfrm>
        </p:spPr>
      </p:pic>
      <p:sp>
        <p:nvSpPr>
          <p:cNvPr id="5" name="TextBox 4"/>
          <p:cNvSpPr txBox="1"/>
          <p:nvPr/>
        </p:nvSpPr>
        <p:spPr>
          <a:xfrm>
            <a:off x="144778" y="152400"/>
            <a:ext cx="8839200" cy="1200329"/>
          </a:xfrm>
          <a:prstGeom prst="rect">
            <a:avLst/>
          </a:prstGeom>
          <a:noFill/>
        </p:spPr>
        <p:txBody>
          <a:bodyPr wrap="square" rtlCol="0">
            <a:spAutoFit/>
          </a:bodyPr>
          <a:lstStyle/>
          <a:p>
            <a:r>
              <a:rPr lang="en-US" sz="2400" dirty="0" smtClean="0"/>
              <a:t>If the code you entered is for enumerators, the </a:t>
            </a:r>
            <a:r>
              <a:rPr lang="en-US" sz="2400" dirty="0"/>
              <a:t>application will display </a:t>
            </a:r>
            <a:r>
              <a:rPr lang="en-US" sz="2400" dirty="0">
                <a:solidFill>
                  <a:schemeClr val="accent1">
                    <a:lumMod val="75000"/>
                  </a:schemeClr>
                </a:solidFill>
              </a:rPr>
              <a:t>Enumerator menu </a:t>
            </a:r>
            <a:r>
              <a:rPr lang="en-US" sz="2400" dirty="0"/>
              <a:t>with </a:t>
            </a:r>
            <a:r>
              <a:rPr lang="en-US" sz="2400" dirty="0" smtClean="0">
                <a:solidFill>
                  <a:schemeClr val="accent1">
                    <a:lumMod val="75000"/>
                  </a:schemeClr>
                </a:solidFill>
              </a:rPr>
              <a:t>Username</a:t>
            </a:r>
            <a:r>
              <a:rPr lang="en-US" sz="2400" dirty="0" smtClean="0"/>
              <a:t> </a:t>
            </a:r>
            <a:r>
              <a:rPr lang="en-US" sz="2400" dirty="0"/>
              <a:t>and </a:t>
            </a:r>
            <a:r>
              <a:rPr lang="en-US" sz="2400" dirty="0" smtClean="0">
                <a:solidFill>
                  <a:schemeClr val="accent1">
                    <a:lumMod val="75000"/>
                  </a:schemeClr>
                </a:solidFill>
              </a:rPr>
              <a:t>given options. </a:t>
            </a:r>
            <a:r>
              <a:rPr lang="en-US" sz="2400" b="1" dirty="0" smtClean="0">
                <a:solidFill>
                  <a:srgbClr val="FF0000"/>
                </a:solidFill>
              </a:rPr>
              <a:t>Make sure the name that appears is yours</a:t>
            </a:r>
            <a:endParaRPr lang="en-US" sz="2400" b="1" dirty="0">
              <a:solidFill>
                <a:srgbClr val="FF0000"/>
              </a:solidFill>
            </a:endParaRPr>
          </a:p>
        </p:txBody>
      </p:sp>
      <p:sp>
        <p:nvSpPr>
          <p:cNvPr id="6" name="TextBox 5"/>
          <p:cNvSpPr txBox="1"/>
          <p:nvPr/>
        </p:nvSpPr>
        <p:spPr>
          <a:xfrm>
            <a:off x="6263639" y="1386840"/>
            <a:ext cx="2590800" cy="1200329"/>
          </a:xfrm>
          <a:prstGeom prst="rect">
            <a:avLst/>
          </a:prstGeom>
          <a:noFill/>
        </p:spPr>
        <p:txBody>
          <a:bodyPr wrap="square" rtlCol="0">
            <a:spAutoFit/>
          </a:bodyPr>
          <a:lstStyle/>
          <a:p>
            <a:r>
              <a:rPr lang="en-US" dirty="0" smtClean="0"/>
              <a:t>The options are:</a:t>
            </a:r>
          </a:p>
          <a:p>
            <a:r>
              <a:rPr lang="en-US" dirty="0" smtClean="0"/>
              <a:t>1. Data Entry</a:t>
            </a:r>
          </a:p>
          <a:p>
            <a:r>
              <a:rPr lang="en-US" dirty="0" smtClean="0"/>
              <a:t>2. Sync with Supervisor</a:t>
            </a:r>
          </a:p>
          <a:p>
            <a:r>
              <a:rPr lang="en-US" dirty="0" smtClean="0"/>
              <a:t>3. Logout</a:t>
            </a:r>
            <a:endParaRPr lang="en-US" dirty="0"/>
          </a:p>
        </p:txBody>
      </p:sp>
      <p:cxnSp>
        <p:nvCxnSpPr>
          <p:cNvPr id="10" name="Straight Arrow Connector 9"/>
          <p:cNvCxnSpPr/>
          <p:nvPr/>
        </p:nvCxnSpPr>
        <p:spPr>
          <a:xfrm rot="5400000">
            <a:off x="4953001" y="1905000"/>
            <a:ext cx="1524000" cy="1371601"/>
          </a:xfrm>
          <a:prstGeom prst="straightConnector1">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rot="5400000">
            <a:off x="4953001" y="2209800"/>
            <a:ext cx="1524000" cy="1371601"/>
          </a:xfrm>
          <a:prstGeom prst="straightConnector1">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rot="5400000">
            <a:off x="4914902" y="2476502"/>
            <a:ext cx="1600199" cy="1371599"/>
          </a:xfrm>
          <a:prstGeom prst="straightConnector1">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5783578" y="2973586"/>
            <a:ext cx="3200400" cy="646331"/>
          </a:xfrm>
          <a:prstGeom prst="rect">
            <a:avLst/>
          </a:prstGeom>
          <a:noFill/>
        </p:spPr>
        <p:txBody>
          <a:bodyPr wrap="square" rtlCol="0">
            <a:spAutoFit/>
          </a:bodyPr>
          <a:lstStyle/>
          <a:p>
            <a:r>
              <a:rPr lang="en-US" dirty="0" smtClean="0">
                <a:solidFill>
                  <a:schemeClr val="accent1">
                    <a:lumMod val="75000"/>
                  </a:schemeClr>
                </a:solidFill>
              </a:rPr>
              <a:t>Data Entry</a:t>
            </a:r>
            <a:r>
              <a:rPr lang="en-US" dirty="0" smtClean="0"/>
              <a:t>: this option will take you to census questionnaire</a:t>
            </a:r>
            <a:endParaRPr lang="en-US" dirty="0"/>
          </a:p>
        </p:txBody>
      </p:sp>
      <p:sp>
        <p:nvSpPr>
          <p:cNvPr id="18" name="TextBox 17"/>
          <p:cNvSpPr txBox="1"/>
          <p:nvPr/>
        </p:nvSpPr>
        <p:spPr>
          <a:xfrm>
            <a:off x="5638801" y="3801845"/>
            <a:ext cx="3352799" cy="1754326"/>
          </a:xfrm>
          <a:prstGeom prst="rect">
            <a:avLst/>
          </a:prstGeom>
          <a:noFill/>
        </p:spPr>
        <p:txBody>
          <a:bodyPr wrap="square" rtlCol="0">
            <a:spAutoFit/>
          </a:bodyPr>
          <a:lstStyle/>
          <a:p>
            <a:r>
              <a:rPr lang="en-US" dirty="0" smtClean="0">
                <a:solidFill>
                  <a:schemeClr val="accent1">
                    <a:lumMod val="75000"/>
                  </a:schemeClr>
                </a:solidFill>
              </a:rPr>
              <a:t>Sync with Supervisor</a:t>
            </a:r>
            <a:r>
              <a:rPr lang="en-US" dirty="0" smtClean="0"/>
              <a:t>:  this option is used when synchronizing with your supervisor.  You synchronize with supervisor when  </a:t>
            </a:r>
            <a:r>
              <a:rPr lang="en-US" dirty="0" smtClean="0">
                <a:solidFill>
                  <a:schemeClr val="accent1">
                    <a:lumMod val="75000"/>
                  </a:schemeClr>
                </a:solidFill>
              </a:rPr>
              <a:t>submitting your work</a:t>
            </a:r>
            <a:r>
              <a:rPr lang="en-US" dirty="0" smtClean="0"/>
              <a:t> or when you </a:t>
            </a:r>
            <a:r>
              <a:rPr lang="en-US" dirty="0" smtClean="0">
                <a:solidFill>
                  <a:schemeClr val="accent1">
                    <a:lumMod val="75000"/>
                  </a:schemeClr>
                </a:solidFill>
              </a:rPr>
              <a:t>get new updates</a:t>
            </a:r>
            <a:r>
              <a:rPr lang="en-US" dirty="0" smtClean="0"/>
              <a:t> for the application</a:t>
            </a:r>
            <a:endParaRPr lang="en-US" dirty="0"/>
          </a:p>
        </p:txBody>
      </p:sp>
      <p:sp>
        <p:nvSpPr>
          <p:cNvPr id="23" name="TextBox 22"/>
          <p:cNvSpPr txBox="1"/>
          <p:nvPr/>
        </p:nvSpPr>
        <p:spPr>
          <a:xfrm>
            <a:off x="5882638" y="5606475"/>
            <a:ext cx="3002281" cy="923330"/>
          </a:xfrm>
          <a:prstGeom prst="rect">
            <a:avLst/>
          </a:prstGeom>
          <a:noFill/>
        </p:spPr>
        <p:txBody>
          <a:bodyPr wrap="square" rtlCol="0">
            <a:spAutoFit/>
          </a:bodyPr>
          <a:lstStyle/>
          <a:p>
            <a:r>
              <a:rPr lang="en-US" dirty="0" smtClean="0">
                <a:solidFill>
                  <a:schemeClr val="accent1">
                    <a:lumMod val="75000"/>
                  </a:schemeClr>
                </a:solidFill>
              </a:rPr>
              <a:t>Logout</a:t>
            </a:r>
            <a:r>
              <a:rPr lang="en-US" dirty="0" smtClean="0"/>
              <a:t>: You click this option when you want to leave the application</a:t>
            </a:r>
            <a:endParaRPr lang="en-US" dirty="0"/>
          </a:p>
        </p:txBody>
      </p:sp>
      <p:cxnSp>
        <p:nvCxnSpPr>
          <p:cNvPr id="19" name="Straight Arrow Connector 18"/>
          <p:cNvCxnSpPr/>
          <p:nvPr/>
        </p:nvCxnSpPr>
        <p:spPr>
          <a:xfrm rot="10800000" flipV="1">
            <a:off x="4191000" y="914398"/>
            <a:ext cx="2743202" cy="1524002"/>
          </a:xfrm>
          <a:prstGeom prst="straightConnector1">
            <a:avLst/>
          </a:prstGeom>
          <a:ln w="28575">
            <a:solidFill>
              <a:srgbClr val="FF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76226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609600" y="914400"/>
            <a:ext cx="4648200" cy="1219200"/>
          </a:xfrm>
          <a:prstGeom prst="rect">
            <a:avLst/>
          </a:prstGeom>
        </p:spPr>
      </p:pic>
      <p:sp>
        <p:nvSpPr>
          <p:cNvPr id="5" name="Text Box 2"/>
          <p:cNvSpPr txBox="1">
            <a:spLocks noChangeArrowheads="1"/>
          </p:cNvSpPr>
          <p:nvPr/>
        </p:nvSpPr>
        <p:spPr bwMode="auto">
          <a:xfrm>
            <a:off x="5486400" y="685800"/>
            <a:ext cx="3429000" cy="285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a:ea typeface="Calibri"/>
                <a:cs typeface="Times New Roman"/>
              </a:rPr>
              <a:t>A screen to enter a new case will appear.  By new case we mean a new questionnaire for a household.</a:t>
            </a:r>
          </a:p>
          <a:p>
            <a:pPr marL="0" marR="0">
              <a:lnSpc>
                <a:spcPct val="107000"/>
              </a:lnSpc>
              <a:spcBef>
                <a:spcPts val="0"/>
              </a:spcBef>
              <a:spcAft>
                <a:spcPts val="800"/>
              </a:spcAft>
            </a:pPr>
            <a:r>
              <a:rPr lang="en-US" sz="2400" dirty="0">
                <a:effectLst/>
                <a:latin typeface="Calibri"/>
                <a:ea typeface="Calibri"/>
                <a:cs typeface="Times New Roman"/>
              </a:rPr>
              <a:t>Click the ‘</a:t>
            </a:r>
            <a:r>
              <a:rPr lang="en-US" sz="2400" dirty="0">
                <a:solidFill>
                  <a:schemeClr val="accent1">
                    <a:lumMod val="75000"/>
                  </a:schemeClr>
                </a:solidFill>
                <a:effectLst/>
                <a:latin typeface="Calibri"/>
                <a:ea typeface="Calibri"/>
                <a:cs typeface="Times New Roman"/>
              </a:rPr>
              <a:t>Start New Case</a:t>
            </a:r>
            <a:r>
              <a:rPr lang="en-US" sz="2400" b="1" dirty="0">
                <a:effectLst/>
                <a:latin typeface="Calibri"/>
                <a:ea typeface="Calibri"/>
                <a:cs typeface="Times New Roman"/>
              </a:rPr>
              <a:t>’</a:t>
            </a:r>
            <a:r>
              <a:rPr lang="en-US" sz="2400" dirty="0">
                <a:effectLst/>
                <a:latin typeface="Calibri"/>
                <a:ea typeface="Calibri"/>
                <a:cs typeface="Times New Roman"/>
              </a:rPr>
              <a:t> </a:t>
            </a:r>
          </a:p>
        </p:txBody>
      </p:sp>
      <p:cxnSp>
        <p:nvCxnSpPr>
          <p:cNvPr id="7" name="Straight Arrow Connector 6"/>
          <p:cNvCxnSpPr/>
          <p:nvPr/>
        </p:nvCxnSpPr>
        <p:spPr>
          <a:xfrm rot="10800000">
            <a:off x="1905000" y="1524000"/>
            <a:ext cx="3581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228600"/>
            <a:ext cx="8001000" cy="646331"/>
          </a:xfrm>
          <a:prstGeom prst="rect">
            <a:avLst/>
          </a:prstGeom>
          <a:noFill/>
        </p:spPr>
        <p:txBody>
          <a:bodyPr wrap="square" rtlCol="0">
            <a:spAutoFit/>
          </a:bodyPr>
          <a:lstStyle/>
          <a:p>
            <a:r>
              <a:rPr lang="en-US" dirty="0" smtClean="0"/>
              <a:t>When you click on </a:t>
            </a:r>
            <a:r>
              <a:rPr lang="en-US" b="1" dirty="0" smtClean="0">
                <a:solidFill>
                  <a:schemeClr val="accent1"/>
                </a:solidFill>
              </a:rPr>
              <a:t>data entry </a:t>
            </a:r>
            <a:r>
              <a:rPr lang="en-US" dirty="0" smtClean="0"/>
              <a:t>in the previous screen the following screen will be shown. </a:t>
            </a:r>
            <a:endParaRPr lang="en-US" dirty="0"/>
          </a:p>
        </p:txBody>
      </p:sp>
      <p:pic>
        <p:nvPicPr>
          <p:cNvPr id="9" name="Picture 8" descr="Capture 1.JPG"/>
          <p:cNvPicPr>
            <a:picLocks noChangeAspect="1"/>
          </p:cNvPicPr>
          <p:nvPr/>
        </p:nvPicPr>
        <p:blipFill>
          <a:blip r:embed="rId3"/>
          <a:stretch>
            <a:fillRect/>
          </a:stretch>
        </p:blipFill>
        <p:spPr>
          <a:xfrm>
            <a:off x="457200" y="3352800"/>
            <a:ext cx="4817091" cy="3276600"/>
          </a:xfrm>
          <a:prstGeom prst="rect">
            <a:avLst/>
          </a:prstGeom>
        </p:spPr>
      </p:pic>
      <p:sp>
        <p:nvSpPr>
          <p:cNvPr id="11" name="Text Box 2"/>
          <p:cNvSpPr txBox="1">
            <a:spLocks noChangeArrowheads="1"/>
          </p:cNvSpPr>
          <p:nvPr/>
        </p:nvSpPr>
        <p:spPr bwMode="auto">
          <a:xfrm>
            <a:off x="5486400" y="3733800"/>
            <a:ext cx="3429000" cy="285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a:ea typeface="Calibri"/>
                <a:cs typeface="Times New Roman"/>
              </a:rPr>
              <a:t>A screen to enter a new case will appear.  By new case we mean a new questionnaire for a household.</a:t>
            </a:r>
          </a:p>
          <a:p>
            <a:pPr marL="0" marR="0">
              <a:lnSpc>
                <a:spcPct val="107000"/>
              </a:lnSpc>
              <a:spcBef>
                <a:spcPts val="0"/>
              </a:spcBef>
              <a:spcAft>
                <a:spcPts val="800"/>
              </a:spcAft>
            </a:pPr>
            <a:r>
              <a:rPr lang="en-US" sz="2400" dirty="0">
                <a:effectLst/>
                <a:latin typeface="Calibri"/>
                <a:ea typeface="Calibri"/>
                <a:cs typeface="Times New Roman"/>
              </a:rPr>
              <a:t>Click the ‘</a:t>
            </a:r>
            <a:r>
              <a:rPr lang="en-US" sz="2400" dirty="0">
                <a:solidFill>
                  <a:schemeClr val="accent1">
                    <a:lumMod val="75000"/>
                  </a:schemeClr>
                </a:solidFill>
                <a:effectLst/>
                <a:latin typeface="Calibri"/>
                <a:ea typeface="Calibri"/>
                <a:cs typeface="Times New Roman"/>
              </a:rPr>
              <a:t>Start New Case</a:t>
            </a:r>
            <a:r>
              <a:rPr lang="en-US" sz="2400" b="1" dirty="0">
                <a:effectLst/>
                <a:latin typeface="Calibri"/>
                <a:ea typeface="Calibri"/>
                <a:cs typeface="Times New Roman"/>
              </a:rPr>
              <a:t>’</a:t>
            </a:r>
            <a:r>
              <a:rPr lang="en-US" sz="2400" dirty="0">
                <a:effectLst/>
                <a:latin typeface="Calibri"/>
                <a:ea typeface="Calibri"/>
                <a:cs typeface="Times New Roman"/>
              </a:rPr>
              <a:t> </a:t>
            </a:r>
          </a:p>
        </p:txBody>
      </p:sp>
    </p:spTree>
    <p:extLst>
      <p:ext uri="{BB962C8B-B14F-4D97-AF65-F5344CB8AC3E}">
        <p14:creationId xmlns:p14="http://schemas.microsoft.com/office/powerpoint/2010/main" val="3573165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800" dirty="0" smtClean="0"/>
              <a:t>UN Regional Workshop on the 2020 World </a:t>
            </a:r>
            <a:r>
              <a:rPr lang="en-US" sz="4800" dirty="0" err="1" smtClean="0"/>
              <a:t>Programme</a:t>
            </a:r>
            <a:r>
              <a:rPr lang="en-US" sz="4800" dirty="0" smtClean="0"/>
              <a:t> on Population and Housing Censuses:</a:t>
            </a:r>
            <a:endParaRPr lang="en-US" sz="4800" dirty="0"/>
          </a:p>
        </p:txBody>
      </p:sp>
      <p:sp>
        <p:nvSpPr>
          <p:cNvPr id="3" name="Subtitle 2"/>
          <p:cNvSpPr>
            <a:spLocks noGrp="1"/>
          </p:cNvSpPr>
          <p:nvPr>
            <p:ph type="subTitle" idx="1"/>
          </p:nvPr>
        </p:nvSpPr>
        <p:spPr>
          <a:xfrm>
            <a:off x="381000" y="3505200"/>
            <a:ext cx="7854696" cy="2819400"/>
          </a:xfrm>
        </p:spPr>
        <p:txBody>
          <a:bodyPr>
            <a:normAutofit fontScale="85000" lnSpcReduction="20000"/>
          </a:bodyPr>
          <a:lstStyle/>
          <a:p>
            <a:pPr algn="ctr"/>
            <a:r>
              <a:rPr lang="en-US" sz="4700" dirty="0" smtClean="0"/>
              <a:t>International standards and Contemporary Technologies</a:t>
            </a:r>
          </a:p>
          <a:p>
            <a:pPr algn="ctr"/>
            <a:endParaRPr lang="en-US" sz="3900" dirty="0">
              <a:solidFill>
                <a:schemeClr val="bg2">
                  <a:lumMod val="75000"/>
                </a:schemeClr>
              </a:solidFill>
            </a:endParaRPr>
          </a:p>
          <a:p>
            <a:pPr algn="ctr"/>
            <a:r>
              <a:rPr lang="en-US" sz="4200" dirty="0" smtClean="0">
                <a:solidFill>
                  <a:schemeClr val="bg2">
                    <a:lumMod val="75000"/>
                  </a:schemeClr>
                </a:solidFill>
              </a:rPr>
              <a:t>Bureau of Statistics Lesotho</a:t>
            </a:r>
          </a:p>
          <a:p>
            <a:pPr algn="ctr"/>
            <a:endParaRPr lang="en-US" dirty="0" smtClean="0">
              <a:solidFill>
                <a:schemeClr val="bg2">
                  <a:lumMod val="75000"/>
                </a:schemeClr>
              </a:solidFill>
            </a:endParaRPr>
          </a:p>
          <a:p>
            <a:pPr algn="ctr"/>
            <a:r>
              <a:rPr lang="en-US" sz="2800" dirty="0" smtClean="0">
                <a:solidFill>
                  <a:schemeClr val="bg2">
                    <a:lumMod val="75000"/>
                  </a:schemeClr>
                </a:solidFill>
              </a:rPr>
              <a:t>Mr. Pelesana </a:t>
            </a:r>
            <a:r>
              <a:rPr lang="en-US" sz="2800" dirty="0" err="1" smtClean="0">
                <a:solidFill>
                  <a:schemeClr val="bg2">
                    <a:lumMod val="75000"/>
                  </a:schemeClr>
                </a:solidFill>
              </a:rPr>
              <a:t>Moerane</a:t>
            </a:r>
            <a:r>
              <a:rPr lang="en-US" sz="2800" dirty="0" smtClean="0">
                <a:solidFill>
                  <a:schemeClr val="bg2">
                    <a:lumMod val="75000"/>
                  </a:schemeClr>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57200"/>
            <a:ext cx="4343400" cy="4114800"/>
          </a:xfrm>
          <a:prstGeom prst="rect">
            <a:avLst/>
          </a:prstGeom>
        </p:spPr>
      </p:pic>
      <p:sp>
        <p:nvSpPr>
          <p:cNvPr id="5" name="Text Box 2"/>
          <p:cNvSpPr txBox="1">
            <a:spLocks noChangeArrowheads="1"/>
          </p:cNvSpPr>
          <p:nvPr/>
        </p:nvSpPr>
        <p:spPr bwMode="auto">
          <a:xfrm>
            <a:off x="4975860" y="762000"/>
            <a:ext cx="3954780" cy="25484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400" dirty="0">
                <a:effectLst/>
                <a:latin typeface="Calibri"/>
                <a:ea typeface="Calibri"/>
                <a:cs typeface="Times New Roman"/>
              </a:rPr>
              <a:t>Here you are asked to select appropriate </a:t>
            </a:r>
            <a:r>
              <a:rPr lang="en-US" sz="2400" dirty="0">
                <a:solidFill>
                  <a:schemeClr val="accent1">
                    <a:lumMod val="75000"/>
                  </a:schemeClr>
                </a:solidFill>
                <a:effectLst/>
                <a:latin typeface="Calibri"/>
                <a:ea typeface="Calibri"/>
                <a:cs typeface="Times New Roman"/>
              </a:rPr>
              <a:t>Ward</a:t>
            </a:r>
            <a:r>
              <a:rPr lang="en-US" sz="2400" dirty="0">
                <a:effectLst/>
                <a:latin typeface="Calibri"/>
                <a:ea typeface="Calibri"/>
                <a:cs typeface="Times New Roman"/>
              </a:rPr>
              <a:t> </a:t>
            </a:r>
            <a:r>
              <a:rPr lang="en-US" sz="2400" dirty="0" smtClean="0">
                <a:effectLst/>
                <a:latin typeface="Calibri"/>
                <a:ea typeface="Calibri"/>
                <a:cs typeface="Times New Roman"/>
              </a:rPr>
              <a:t>from </a:t>
            </a:r>
            <a:r>
              <a:rPr lang="en-US" sz="2400" dirty="0">
                <a:effectLst/>
                <a:latin typeface="Calibri"/>
                <a:ea typeface="Calibri"/>
                <a:cs typeface="Times New Roman"/>
              </a:rPr>
              <a:t>the list. </a:t>
            </a:r>
            <a:endParaRPr lang="en-US" sz="2400" dirty="0" smtClean="0">
              <a:effectLst/>
              <a:latin typeface="Calibri"/>
              <a:ea typeface="Calibri"/>
              <a:cs typeface="Times New Roman"/>
            </a:endParaRPr>
          </a:p>
          <a:p>
            <a:pPr marL="0" marR="0">
              <a:lnSpc>
                <a:spcPct val="107000"/>
              </a:lnSpc>
              <a:spcBef>
                <a:spcPts val="0"/>
              </a:spcBef>
              <a:spcAft>
                <a:spcPts val="800"/>
              </a:spcAft>
            </a:pPr>
            <a:r>
              <a:rPr lang="en-US" sz="2400" dirty="0" smtClean="0">
                <a:effectLst/>
                <a:latin typeface="Calibri"/>
                <a:ea typeface="Calibri"/>
                <a:cs typeface="Times New Roman"/>
              </a:rPr>
              <a:t>NOTE: the </a:t>
            </a:r>
            <a:r>
              <a:rPr lang="en-US" sz="2400" dirty="0">
                <a:effectLst/>
                <a:latin typeface="Calibri"/>
                <a:ea typeface="Calibri"/>
                <a:cs typeface="Times New Roman"/>
              </a:rPr>
              <a:t>Wards for this district appear on the list. Then click </a:t>
            </a:r>
            <a:r>
              <a:rPr lang="en-US" sz="2400" dirty="0">
                <a:solidFill>
                  <a:schemeClr val="accent1">
                    <a:lumMod val="75000"/>
                  </a:schemeClr>
                </a:solidFill>
                <a:effectLst/>
                <a:latin typeface="Calibri"/>
                <a:ea typeface="Calibri"/>
                <a:cs typeface="Times New Roman"/>
              </a:rPr>
              <a:t>next</a:t>
            </a:r>
          </a:p>
        </p:txBody>
      </p:sp>
      <p:sp>
        <p:nvSpPr>
          <p:cNvPr id="6" name="Text Box 2"/>
          <p:cNvSpPr txBox="1">
            <a:spLocks noChangeArrowheads="1"/>
          </p:cNvSpPr>
          <p:nvPr/>
        </p:nvSpPr>
        <p:spPr bwMode="auto">
          <a:xfrm>
            <a:off x="4114800" y="3733800"/>
            <a:ext cx="4815840" cy="285853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400" dirty="0">
                <a:effectLst/>
                <a:latin typeface="Calibri"/>
                <a:ea typeface="Calibri"/>
                <a:cs typeface="Times New Roman"/>
              </a:rPr>
              <a:t>NOTE: On the left pane/frame, there are identification variables already filled in. these are </a:t>
            </a:r>
            <a:r>
              <a:rPr lang="en-US" sz="2400" dirty="0">
                <a:solidFill>
                  <a:schemeClr val="accent1">
                    <a:lumMod val="75000"/>
                  </a:schemeClr>
                </a:solidFill>
                <a:effectLst/>
                <a:latin typeface="Calibri"/>
                <a:ea typeface="Calibri"/>
                <a:cs typeface="Times New Roman"/>
              </a:rPr>
              <a:t>District</a:t>
            </a:r>
            <a:r>
              <a:rPr lang="en-US" sz="2400" dirty="0">
                <a:effectLst/>
                <a:latin typeface="Calibri"/>
                <a:ea typeface="Calibri"/>
                <a:cs typeface="Times New Roman"/>
              </a:rPr>
              <a:t>, </a:t>
            </a:r>
            <a:r>
              <a:rPr lang="en-US" sz="2400" dirty="0">
                <a:solidFill>
                  <a:schemeClr val="accent1">
                    <a:lumMod val="75000"/>
                  </a:schemeClr>
                </a:solidFill>
                <a:effectLst/>
                <a:latin typeface="Calibri"/>
                <a:ea typeface="Calibri"/>
                <a:cs typeface="Times New Roman"/>
              </a:rPr>
              <a:t>Constituency, Community Council, Zone, Settlement and Enumeration Area</a:t>
            </a:r>
            <a:r>
              <a:rPr lang="en-US" sz="2400" dirty="0">
                <a:effectLst/>
                <a:latin typeface="Calibri"/>
                <a:ea typeface="Calibri"/>
                <a:cs typeface="Times New Roman"/>
              </a:rPr>
              <a:t>. They are prefilled to easy your work.</a:t>
            </a:r>
          </a:p>
        </p:txBody>
      </p:sp>
      <p:sp>
        <p:nvSpPr>
          <p:cNvPr id="7" name="Oval 6"/>
          <p:cNvSpPr/>
          <p:nvPr/>
        </p:nvSpPr>
        <p:spPr>
          <a:xfrm>
            <a:off x="381000" y="1219200"/>
            <a:ext cx="12954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Arrow Connector 8"/>
          <p:cNvCxnSpPr/>
          <p:nvPr/>
        </p:nvCxnSpPr>
        <p:spPr>
          <a:xfrm flipH="1" flipV="1">
            <a:off x="1600200" y="2514600"/>
            <a:ext cx="2514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828800" y="1219200"/>
            <a:ext cx="2057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5"/>
          </p:cNvCxnSpPr>
          <p:nvPr/>
        </p:nvCxnSpPr>
        <p:spPr>
          <a:xfrm flipH="1" flipV="1">
            <a:off x="3584901" y="1804567"/>
            <a:ext cx="1390959" cy="710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137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295400"/>
          </a:xfrm>
        </p:spPr>
        <p:txBody>
          <a:bodyPr>
            <a:normAutofit fontScale="90000"/>
          </a:bodyPr>
          <a:lstStyle/>
          <a:p>
            <a:pPr algn="l"/>
            <a:r>
              <a:rPr lang="en-US" sz="2700" dirty="0" smtClean="0"/>
              <a:t>If the code you entered is for assistant supervisors, the application will display </a:t>
            </a:r>
            <a:r>
              <a:rPr lang="en-US" sz="2700" dirty="0" smtClean="0">
                <a:solidFill>
                  <a:schemeClr val="accent1">
                    <a:lumMod val="75000"/>
                  </a:schemeClr>
                </a:solidFill>
              </a:rPr>
              <a:t>Assistant Supervisor menu </a:t>
            </a:r>
            <a:r>
              <a:rPr lang="en-US" sz="2700" dirty="0" smtClean="0"/>
              <a:t>with </a:t>
            </a:r>
            <a:r>
              <a:rPr lang="en-US" sz="2700" dirty="0" smtClean="0">
                <a:solidFill>
                  <a:schemeClr val="accent1">
                    <a:lumMod val="75000"/>
                  </a:schemeClr>
                </a:solidFill>
              </a:rPr>
              <a:t>Username</a:t>
            </a:r>
            <a:r>
              <a:rPr lang="en-US" sz="2700" dirty="0" smtClean="0"/>
              <a:t> and </a:t>
            </a:r>
            <a:r>
              <a:rPr lang="en-US" sz="2700" dirty="0" smtClean="0">
                <a:solidFill>
                  <a:schemeClr val="accent1">
                    <a:lumMod val="75000"/>
                  </a:schemeClr>
                </a:solidFill>
              </a:rPr>
              <a:t>given options. </a:t>
            </a:r>
            <a:r>
              <a:rPr lang="en-US" sz="2700" b="1" dirty="0" smtClean="0">
                <a:solidFill>
                  <a:srgbClr val="FF0000"/>
                </a:solidFill>
              </a:rPr>
              <a:t>Make sure the name that appears is yours</a:t>
            </a:r>
            <a:r>
              <a:rPr lang="en-US" dirty="0" smtClean="0">
                <a:solidFill>
                  <a:schemeClr val="accent1">
                    <a:lumMod val="75000"/>
                  </a:schemeClr>
                </a:solidFill>
              </a:rPr>
              <a:t/>
            </a:r>
            <a:br>
              <a:rPr lang="en-US" dirty="0" smtClean="0">
                <a:solidFill>
                  <a:schemeClr val="accent1">
                    <a:lumMod val="75000"/>
                  </a:schemeClr>
                </a:solidFill>
              </a:rPr>
            </a:br>
            <a:endParaRPr lang="en-US" dirty="0"/>
          </a:p>
        </p:txBody>
      </p:sp>
      <p:pic>
        <p:nvPicPr>
          <p:cNvPr id="4" name="Content Placeholder 3"/>
          <p:cNvPicPr>
            <a:picLocks noGrp="1" noChangeAspect="1"/>
          </p:cNvPicPr>
          <p:nvPr>
            <p:ph idx="1"/>
          </p:nvPr>
        </p:nvPicPr>
        <p:blipFill>
          <a:blip r:embed="rId2"/>
          <a:stretch>
            <a:fillRect/>
          </a:stretch>
        </p:blipFill>
        <p:spPr>
          <a:xfrm>
            <a:off x="304800" y="1295400"/>
            <a:ext cx="4724400" cy="4942042"/>
          </a:xfrm>
        </p:spPr>
      </p:pic>
      <p:sp>
        <p:nvSpPr>
          <p:cNvPr id="5" name="TextBox 4"/>
          <p:cNvSpPr txBox="1"/>
          <p:nvPr/>
        </p:nvSpPr>
        <p:spPr>
          <a:xfrm>
            <a:off x="6172200" y="961072"/>
            <a:ext cx="2590800" cy="1477328"/>
          </a:xfrm>
          <a:prstGeom prst="rect">
            <a:avLst/>
          </a:prstGeom>
          <a:noFill/>
        </p:spPr>
        <p:txBody>
          <a:bodyPr wrap="square" rtlCol="0">
            <a:spAutoFit/>
          </a:bodyPr>
          <a:lstStyle/>
          <a:p>
            <a:r>
              <a:rPr lang="en-US" dirty="0" smtClean="0"/>
              <a:t>The options are:</a:t>
            </a:r>
          </a:p>
          <a:p>
            <a:r>
              <a:rPr lang="en-US" dirty="0" smtClean="0"/>
              <a:t>1. </a:t>
            </a:r>
            <a:r>
              <a:rPr lang="en-US" dirty="0" err="1" smtClean="0"/>
              <a:t>Postcheck</a:t>
            </a:r>
            <a:r>
              <a:rPr lang="en-US" dirty="0" smtClean="0"/>
              <a:t> Households</a:t>
            </a:r>
          </a:p>
          <a:p>
            <a:r>
              <a:rPr lang="en-US" dirty="0" smtClean="0"/>
              <a:t>2. Household Status</a:t>
            </a:r>
          </a:p>
          <a:p>
            <a:r>
              <a:rPr lang="en-US" dirty="0" smtClean="0"/>
              <a:t>3. Approve Cases</a:t>
            </a:r>
          </a:p>
          <a:p>
            <a:r>
              <a:rPr lang="en-US" dirty="0" smtClean="0"/>
              <a:t>4. Logout</a:t>
            </a:r>
            <a:endParaRPr lang="en-US" dirty="0"/>
          </a:p>
        </p:txBody>
      </p:sp>
      <p:cxnSp>
        <p:nvCxnSpPr>
          <p:cNvPr id="7" name="Straight Arrow Connector 6"/>
          <p:cNvCxnSpPr/>
          <p:nvPr/>
        </p:nvCxnSpPr>
        <p:spPr>
          <a:xfrm rot="10800000" flipV="1">
            <a:off x="4648200" y="1699736"/>
            <a:ext cx="1630680" cy="1348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4648200" y="1447800"/>
            <a:ext cx="16764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4648200" y="1981200"/>
            <a:ext cx="163068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572000" y="2286000"/>
            <a:ext cx="170688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8261" y="2404407"/>
            <a:ext cx="3045739" cy="923330"/>
          </a:xfrm>
          <a:prstGeom prst="rect">
            <a:avLst/>
          </a:prstGeom>
          <a:noFill/>
        </p:spPr>
        <p:txBody>
          <a:bodyPr wrap="square" rtlCol="0">
            <a:spAutoFit/>
          </a:bodyPr>
          <a:lstStyle/>
          <a:p>
            <a:r>
              <a:rPr lang="en-US" dirty="0" err="1" smtClean="0">
                <a:solidFill>
                  <a:schemeClr val="accent1">
                    <a:lumMod val="75000"/>
                  </a:schemeClr>
                </a:solidFill>
              </a:rPr>
              <a:t>Postcheck</a:t>
            </a:r>
            <a:r>
              <a:rPr lang="en-US" dirty="0" smtClean="0">
                <a:solidFill>
                  <a:schemeClr val="accent1">
                    <a:lumMod val="75000"/>
                  </a:schemeClr>
                </a:solidFill>
              </a:rPr>
              <a:t> households: </a:t>
            </a:r>
            <a:r>
              <a:rPr lang="en-US" dirty="0" smtClean="0"/>
              <a:t>Used to open application for post checking</a:t>
            </a:r>
            <a:r>
              <a:rPr lang="en-US" dirty="0" smtClean="0">
                <a:solidFill>
                  <a:schemeClr val="accent1">
                    <a:lumMod val="75000"/>
                  </a:schemeClr>
                </a:solidFill>
              </a:rPr>
              <a:t> </a:t>
            </a:r>
            <a:endParaRPr lang="en-US" dirty="0">
              <a:solidFill>
                <a:schemeClr val="accent1">
                  <a:lumMod val="75000"/>
                </a:schemeClr>
              </a:solidFill>
            </a:endParaRPr>
          </a:p>
        </p:txBody>
      </p:sp>
      <p:sp>
        <p:nvSpPr>
          <p:cNvPr id="15" name="TextBox 14"/>
          <p:cNvSpPr txBox="1"/>
          <p:nvPr/>
        </p:nvSpPr>
        <p:spPr>
          <a:xfrm>
            <a:off x="5699760" y="3373457"/>
            <a:ext cx="3350539" cy="1200329"/>
          </a:xfrm>
          <a:prstGeom prst="rect">
            <a:avLst/>
          </a:prstGeom>
          <a:noFill/>
        </p:spPr>
        <p:txBody>
          <a:bodyPr wrap="square" rtlCol="0">
            <a:spAutoFit/>
          </a:bodyPr>
          <a:lstStyle/>
          <a:p>
            <a:r>
              <a:rPr lang="en-US" dirty="0" smtClean="0">
                <a:solidFill>
                  <a:schemeClr val="accent1">
                    <a:lumMod val="75000"/>
                  </a:schemeClr>
                </a:solidFill>
              </a:rPr>
              <a:t>Household Status:  </a:t>
            </a:r>
            <a:r>
              <a:rPr lang="en-US" dirty="0"/>
              <a:t>either </a:t>
            </a:r>
            <a:r>
              <a:rPr lang="en-US" dirty="0">
                <a:solidFill>
                  <a:schemeClr val="accent1">
                    <a:lumMod val="75000"/>
                  </a:schemeClr>
                </a:solidFill>
              </a:rPr>
              <a:t>view all</a:t>
            </a:r>
            <a:r>
              <a:rPr lang="en-US" dirty="0"/>
              <a:t> households enumerated or </a:t>
            </a:r>
            <a:r>
              <a:rPr lang="en-US" dirty="0">
                <a:solidFill>
                  <a:schemeClr val="accent1">
                    <a:lumMod val="75000"/>
                  </a:schemeClr>
                </a:solidFill>
              </a:rPr>
              <a:t>view by Date </a:t>
            </a:r>
            <a:r>
              <a:rPr lang="en-US" dirty="0" smtClean="0"/>
              <a:t>households </a:t>
            </a:r>
            <a:r>
              <a:rPr lang="en-US" dirty="0"/>
              <a:t>enumerated </a:t>
            </a:r>
            <a:r>
              <a:rPr lang="en-US" dirty="0" smtClean="0"/>
              <a:t>in that </a:t>
            </a:r>
            <a:r>
              <a:rPr lang="en-US" dirty="0"/>
              <a:t>particular day.</a:t>
            </a:r>
          </a:p>
        </p:txBody>
      </p:sp>
      <p:sp>
        <p:nvSpPr>
          <p:cNvPr id="20" name="TextBox 19"/>
          <p:cNvSpPr txBox="1"/>
          <p:nvPr/>
        </p:nvSpPr>
        <p:spPr>
          <a:xfrm>
            <a:off x="5699761" y="4578251"/>
            <a:ext cx="3215640" cy="1200329"/>
          </a:xfrm>
          <a:prstGeom prst="rect">
            <a:avLst/>
          </a:prstGeom>
          <a:noFill/>
        </p:spPr>
        <p:txBody>
          <a:bodyPr wrap="square" rtlCol="0">
            <a:spAutoFit/>
          </a:bodyPr>
          <a:lstStyle/>
          <a:p>
            <a:r>
              <a:rPr lang="en-US" dirty="0" smtClean="0">
                <a:solidFill>
                  <a:schemeClr val="accent1">
                    <a:lumMod val="75000"/>
                  </a:schemeClr>
                </a:solidFill>
              </a:rPr>
              <a:t>Approve Cases: </a:t>
            </a:r>
            <a:r>
              <a:rPr lang="en-US" dirty="0"/>
              <a:t>whereby the enumerator has partially saved cases as to enable </a:t>
            </a:r>
            <a:r>
              <a:rPr lang="en-US" dirty="0" smtClean="0"/>
              <a:t>him/</a:t>
            </a:r>
            <a:r>
              <a:rPr lang="en-US" dirty="0" err="1" smtClean="0"/>
              <a:t>herr</a:t>
            </a:r>
            <a:r>
              <a:rPr lang="en-US" dirty="0" smtClean="0"/>
              <a:t> </a:t>
            </a:r>
            <a:r>
              <a:rPr lang="en-US" dirty="0"/>
              <a:t>to complete those cases.</a:t>
            </a:r>
            <a:r>
              <a:rPr lang="en-US" dirty="0" smtClean="0"/>
              <a:t> </a:t>
            </a:r>
            <a:endParaRPr lang="en-US" dirty="0"/>
          </a:p>
        </p:txBody>
      </p:sp>
      <p:sp>
        <p:nvSpPr>
          <p:cNvPr id="21" name="TextBox 20"/>
          <p:cNvSpPr txBox="1"/>
          <p:nvPr/>
        </p:nvSpPr>
        <p:spPr>
          <a:xfrm>
            <a:off x="5791200" y="5879068"/>
            <a:ext cx="3107582" cy="369332"/>
          </a:xfrm>
          <a:prstGeom prst="rect">
            <a:avLst/>
          </a:prstGeom>
          <a:noFill/>
        </p:spPr>
        <p:txBody>
          <a:bodyPr wrap="none" rtlCol="0">
            <a:spAutoFit/>
          </a:bodyPr>
          <a:lstStyle/>
          <a:p>
            <a:r>
              <a:rPr lang="en-US" dirty="0" smtClean="0">
                <a:solidFill>
                  <a:schemeClr val="accent1">
                    <a:lumMod val="75000"/>
                  </a:schemeClr>
                </a:solidFill>
              </a:rPr>
              <a:t>Logout: </a:t>
            </a:r>
            <a:r>
              <a:rPr lang="en-US" dirty="0" smtClean="0"/>
              <a:t>As in the previous slide</a:t>
            </a:r>
            <a:endParaRPr lang="en-US" dirty="0"/>
          </a:p>
        </p:txBody>
      </p:sp>
      <p:sp>
        <p:nvSpPr>
          <p:cNvPr id="24" name="TextBox 23"/>
          <p:cNvSpPr txBox="1"/>
          <p:nvPr/>
        </p:nvSpPr>
        <p:spPr>
          <a:xfrm>
            <a:off x="152400" y="6261854"/>
            <a:ext cx="8763001" cy="646331"/>
          </a:xfrm>
          <a:prstGeom prst="rect">
            <a:avLst/>
          </a:prstGeom>
          <a:noFill/>
        </p:spPr>
        <p:txBody>
          <a:bodyPr wrap="square" rtlCol="0">
            <a:spAutoFit/>
          </a:bodyPr>
          <a:lstStyle/>
          <a:p>
            <a:r>
              <a:rPr lang="en-US" dirty="0"/>
              <a:t>Notes: </a:t>
            </a:r>
            <a:r>
              <a:rPr lang="en-US" dirty="0">
                <a:solidFill>
                  <a:schemeClr val="accent1">
                    <a:lumMod val="75000"/>
                  </a:schemeClr>
                </a:solidFill>
              </a:rPr>
              <a:t>all of these functions will indicate that data is not available till enumerator has enumerated.</a:t>
            </a:r>
          </a:p>
        </p:txBody>
      </p:sp>
    </p:spTree>
    <p:extLst>
      <p:ext uri="{BB962C8B-B14F-4D97-AF65-F5344CB8AC3E}">
        <p14:creationId xmlns:p14="http://schemas.microsoft.com/office/powerpoint/2010/main" val="3848956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152400" y="152400"/>
            <a:ext cx="8991600" cy="762000"/>
          </a:xfrm>
        </p:spPr>
        <p:txBody>
          <a:bodyPr>
            <a:noAutofit/>
          </a:bodyPr>
          <a:lstStyle/>
          <a:p>
            <a:pPr algn="l"/>
            <a:r>
              <a:rPr lang="en-US" sz="2400" dirty="0" smtClean="0"/>
              <a:t>If the code you entered is for constituency supervisors, the application will display </a:t>
            </a:r>
            <a:r>
              <a:rPr lang="en-US" sz="2400" dirty="0" smtClean="0">
                <a:solidFill>
                  <a:schemeClr val="accent1">
                    <a:lumMod val="75000"/>
                  </a:schemeClr>
                </a:solidFill>
              </a:rPr>
              <a:t>Constituency Supervisor menu </a:t>
            </a:r>
            <a:r>
              <a:rPr lang="en-US" sz="2400" dirty="0" smtClean="0"/>
              <a:t>with </a:t>
            </a:r>
            <a:r>
              <a:rPr lang="en-US" sz="2400" dirty="0" smtClean="0">
                <a:solidFill>
                  <a:schemeClr val="accent1">
                    <a:lumMod val="75000"/>
                  </a:schemeClr>
                </a:solidFill>
              </a:rPr>
              <a:t>Username</a:t>
            </a:r>
            <a:r>
              <a:rPr lang="en-US" sz="2400" dirty="0" smtClean="0"/>
              <a:t> and </a:t>
            </a:r>
            <a:r>
              <a:rPr lang="en-US" sz="2400" dirty="0" smtClean="0">
                <a:solidFill>
                  <a:schemeClr val="accent1">
                    <a:lumMod val="75000"/>
                  </a:schemeClr>
                </a:solidFill>
              </a:rPr>
              <a:t>given options</a:t>
            </a:r>
            <a:endParaRPr lang="en-US" sz="2400" dirty="0"/>
          </a:p>
        </p:txBody>
      </p:sp>
      <p:pic>
        <p:nvPicPr>
          <p:cNvPr id="19" name="Content Placeholder 3"/>
          <p:cNvPicPr>
            <a:picLocks noGrp="1"/>
          </p:cNvPicPr>
          <p:nvPr>
            <p:ph idx="1"/>
          </p:nvPr>
        </p:nvPicPr>
        <p:blipFill>
          <a:blip r:embed="rId2"/>
          <a:stretch>
            <a:fillRect/>
          </a:stretch>
        </p:blipFill>
        <p:spPr>
          <a:xfrm>
            <a:off x="228600" y="1143000"/>
            <a:ext cx="4572000" cy="4724400"/>
          </a:xfrm>
          <a:prstGeom prst="rect">
            <a:avLst/>
          </a:prstGeom>
        </p:spPr>
      </p:pic>
      <p:sp>
        <p:nvSpPr>
          <p:cNvPr id="22" name="TextBox 21"/>
          <p:cNvSpPr txBox="1"/>
          <p:nvPr/>
        </p:nvSpPr>
        <p:spPr>
          <a:xfrm>
            <a:off x="4875884" y="1066800"/>
            <a:ext cx="3962400" cy="646331"/>
          </a:xfrm>
          <a:prstGeom prst="rect">
            <a:avLst/>
          </a:prstGeom>
          <a:noFill/>
        </p:spPr>
        <p:txBody>
          <a:bodyPr wrap="square" rtlCol="0">
            <a:spAutoFit/>
          </a:bodyPr>
          <a:lstStyle/>
          <a:p>
            <a:r>
              <a:rPr lang="en-US" dirty="0" smtClean="0">
                <a:solidFill>
                  <a:schemeClr val="accent1">
                    <a:lumMod val="75000"/>
                  </a:schemeClr>
                </a:solidFill>
              </a:rPr>
              <a:t>View Data</a:t>
            </a:r>
            <a:r>
              <a:rPr lang="en-US" dirty="0" smtClean="0"/>
              <a:t>: It takes you to Summary report menu</a:t>
            </a:r>
            <a:endParaRPr lang="en-US" dirty="0"/>
          </a:p>
        </p:txBody>
      </p:sp>
      <p:sp>
        <p:nvSpPr>
          <p:cNvPr id="23" name="TextBox 22"/>
          <p:cNvSpPr txBox="1"/>
          <p:nvPr/>
        </p:nvSpPr>
        <p:spPr>
          <a:xfrm>
            <a:off x="4906364" y="1828800"/>
            <a:ext cx="3962400" cy="646331"/>
          </a:xfrm>
          <a:prstGeom prst="rect">
            <a:avLst/>
          </a:prstGeom>
          <a:noFill/>
        </p:spPr>
        <p:txBody>
          <a:bodyPr wrap="square" rtlCol="0">
            <a:spAutoFit/>
          </a:bodyPr>
          <a:lstStyle/>
          <a:p>
            <a:r>
              <a:rPr lang="en-US" dirty="0" smtClean="0">
                <a:solidFill>
                  <a:schemeClr val="accent1">
                    <a:lumMod val="75000"/>
                  </a:schemeClr>
                </a:solidFill>
              </a:rPr>
              <a:t>Sex Ratio: </a:t>
            </a:r>
            <a:r>
              <a:rPr lang="en-US" dirty="0" smtClean="0"/>
              <a:t>view males and females by EA or All the EAs assigned and synchronized</a:t>
            </a:r>
            <a:endParaRPr lang="en-US" dirty="0"/>
          </a:p>
        </p:txBody>
      </p:sp>
      <p:sp>
        <p:nvSpPr>
          <p:cNvPr id="25" name="TextBox 24"/>
          <p:cNvSpPr txBox="1"/>
          <p:nvPr/>
        </p:nvSpPr>
        <p:spPr>
          <a:xfrm>
            <a:off x="4937448" y="2590800"/>
            <a:ext cx="3962401" cy="923330"/>
          </a:xfrm>
          <a:prstGeom prst="rect">
            <a:avLst/>
          </a:prstGeom>
          <a:noFill/>
        </p:spPr>
        <p:txBody>
          <a:bodyPr wrap="square" rtlCol="0">
            <a:spAutoFit/>
          </a:bodyPr>
          <a:lstStyle/>
          <a:p>
            <a:r>
              <a:rPr lang="en-US" dirty="0" smtClean="0">
                <a:solidFill>
                  <a:schemeClr val="accent1">
                    <a:lumMod val="75000"/>
                  </a:schemeClr>
                </a:solidFill>
              </a:rPr>
              <a:t>Population Pyramid</a:t>
            </a:r>
            <a:r>
              <a:rPr lang="en-US" dirty="0" smtClean="0"/>
              <a:t>: view population distribution by age for a selected EA or All EAs assigned and synchronized </a:t>
            </a:r>
            <a:endParaRPr lang="en-US" dirty="0"/>
          </a:p>
        </p:txBody>
      </p:sp>
      <p:sp>
        <p:nvSpPr>
          <p:cNvPr id="26" name="TextBox 25"/>
          <p:cNvSpPr txBox="1"/>
          <p:nvPr/>
        </p:nvSpPr>
        <p:spPr>
          <a:xfrm>
            <a:off x="4983794" y="3606463"/>
            <a:ext cx="4184672" cy="369332"/>
          </a:xfrm>
          <a:prstGeom prst="rect">
            <a:avLst/>
          </a:prstGeom>
          <a:noFill/>
        </p:spPr>
        <p:txBody>
          <a:bodyPr wrap="none" rtlCol="0">
            <a:spAutoFit/>
          </a:bodyPr>
          <a:lstStyle/>
          <a:p>
            <a:r>
              <a:rPr lang="en-US" dirty="0" smtClean="0">
                <a:solidFill>
                  <a:schemeClr val="accent1">
                    <a:lumMod val="75000"/>
                  </a:schemeClr>
                </a:solidFill>
              </a:rPr>
              <a:t>Household Status</a:t>
            </a:r>
            <a:r>
              <a:rPr lang="en-US" dirty="0" smtClean="0"/>
              <a:t>: as in the previous slide  </a:t>
            </a:r>
            <a:endParaRPr lang="en-US" dirty="0"/>
          </a:p>
        </p:txBody>
      </p:sp>
      <p:sp>
        <p:nvSpPr>
          <p:cNvPr id="27" name="TextBox 26"/>
          <p:cNvSpPr txBox="1"/>
          <p:nvPr/>
        </p:nvSpPr>
        <p:spPr>
          <a:xfrm>
            <a:off x="4983794" y="4023411"/>
            <a:ext cx="3916055" cy="1200329"/>
          </a:xfrm>
          <a:prstGeom prst="rect">
            <a:avLst/>
          </a:prstGeom>
          <a:noFill/>
        </p:spPr>
        <p:txBody>
          <a:bodyPr wrap="square" rtlCol="0">
            <a:spAutoFit/>
          </a:bodyPr>
          <a:lstStyle/>
          <a:p>
            <a:r>
              <a:rPr lang="en-US" dirty="0" smtClean="0">
                <a:solidFill>
                  <a:schemeClr val="accent1">
                    <a:lumMod val="75000"/>
                  </a:schemeClr>
                </a:solidFill>
              </a:rPr>
              <a:t>Sync with </a:t>
            </a:r>
            <a:r>
              <a:rPr lang="en-US" dirty="0" err="1" smtClean="0">
                <a:solidFill>
                  <a:schemeClr val="accent1">
                    <a:lumMod val="75000"/>
                  </a:schemeClr>
                </a:solidFill>
              </a:rPr>
              <a:t>Enum</a:t>
            </a:r>
            <a:r>
              <a:rPr lang="en-US" dirty="0" smtClean="0"/>
              <a:t>: Synchronize with enumerator to get work completed or give him/her new updates to the application</a:t>
            </a:r>
            <a:endParaRPr lang="en-US" dirty="0"/>
          </a:p>
        </p:txBody>
      </p:sp>
      <p:sp>
        <p:nvSpPr>
          <p:cNvPr id="28" name="TextBox 27"/>
          <p:cNvSpPr txBox="1"/>
          <p:nvPr/>
        </p:nvSpPr>
        <p:spPr>
          <a:xfrm>
            <a:off x="5028585" y="5181600"/>
            <a:ext cx="3809699" cy="646331"/>
          </a:xfrm>
          <a:prstGeom prst="rect">
            <a:avLst/>
          </a:prstGeom>
          <a:noFill/>
        </p:spPr>
        <p:txBody>
          <a:bodyPr wrap="square" rtlCol="0">
            <a:spAutoFit/>
          </a:bodyPr>
          <a:lstStyle/>
          <a:p>
            <a:r>
              <a:rPr lang="en-US" dirty="0" smtClean="0">
                <a:solidFill>
                  <a:schemeClr val="accent1">
                    <a:lumMod val="75000"/>
                  </a:schemeClr>
                </a:solidFill>
              </a:rPr>
              <a:t>Sync with HQ</a:t>
            </a:r>
            <a:r>
              <a:rPr lang="en-US" dirty="0" smtClean="0"/>
              <a:t>: Send work completed to the server at BOS head quarters</a:t>
            </a:r>
            <a:endParaRPr lang="en-US" dirty="0"/>
          </a:p>
        </p:txBody>
      </p:sp>
      <p:sp>
        <p:nvSpPr>
          <p:cNvPr id="29" name="Footer Placeholder 4"/>
          <p:cNvSpPr>
            <a:spLocks noGrp="1"/>
          </p:cNvSpPr>
          <p:nvPr>
            <p:ph type="ftr" sz="quarter" idx="11"/>
          </p:nvPr>
        </p:nvSpPr>
        <p:spPr>
          <a:xfrm>
            <a:off x="118241" y="6197897"/>
            <a:ext cx="3124200" cy="396875"/>
          </a:xfrm>
        </p:spPr>
        <p:txBody>
          <a:bodyPr/>
          <a:lstStyle/>
          <a:p>
            <a:pPr algn="l">
              <a:defRPr/>
            </a:pPr>
            <a:r>
              <a:rPr lang="en-US" b="1" dirty="0" smtClean="0"/>
              <a:t>2016 Lesotho Population and Housing Census</a:t>
            </a:r>
            <a:endParaRPr lang="en-US" b="1" dirty="0"/>
          </a:p>
        </p:txBody>
      </p:sp>
      <p:sp>
        <p:nvSpPr>
          <p:cNvPr id="30" name="TextBox 29"/>
          <p:cNvSpPr txBox="1"/>
          <p:nvPr/>
        </p:nvSpPr>
        <p:spPr>
          <a:xfrm>
            <a:off x="3276600" y="5934670"/>
            <a:ext cx="5511800" cy="923330"/>
          </a:xfrm>
          <a:prstGeom prst="rect">
            <a:avLst/>
          </a:prstGeom>
          <a:noFill/>
        </p:spPr>
        <p:txBody>
          <a:bodyPr wrap="square" rtlCol="0">
            <a:spAutoFit/>
          </a:bodyPr>
          <a:lstStyle/>
          <a:p>
            <a:r>
              <a:rPr lang="en-US" dirty="0" smtClean="0">
                <a:solidFill>
                  <a:schemeClr val="accent1">
                    <a:lumMod val="75000"/>
                  </a:schemeClr>
                </a:solidFill>
              </a:rPr>
              <a:t>NOTE: These reports are for quality checks. You are expected to run them before you could send data to the server</a:t>
            </a:r>
            <a:endParaRPr lang="en-US" dirty="0">
              <a:solidFill>
                <a:schemeClr val="accent1">
                  <a:lumMod val="75000"/>
                </a:schemeClr>
              </a:solidFill>
            </a:endParaRPr>
          </a:p>
        </p:txBody>
      </p:sp>
    </p:spTree>
    <p:extLst>
      <p:ext uri="{BB962C8B-B14F-4D97-AF65-F5344CB8AC3E}">
        <p14:creationId xmlns:p14="http://schemas.microsoft.com/office/powerpoint/2010/main" val="4020374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a:t>
            </a:r>
            <a:r>
              <a:rPr lang="en-US" i="1" dirty="0" smtClean="0"/>
              <a:t>echnical </a:t>
            </a:r>
            <a:r>
              <a:rPr lang="en-US" i="1" dirty="0"/>
              <a:t>A</a:t>
            </a:r>
            <a:r>
              <a:rPr lang="en-US" i="1" dirty="0" smtClean="0"/>
              <a:t>rchitecture</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81200"/>
            <a:ext cx="8305800" cy="4495800"/>
          </a:xfrm>
          <a:prstGeom prst="rect">
            <a:avLst/>
          </a:prstGeom>
        </p:spPr>
      </p:pic>
      <p:sp>
        <p:nvSpPr>
          <p:cNvPr id="3" name="Date Placeholder 2"/>
          <p:cNvSpPr>
            <a:spLocks noGrp="1"/>
          </p:cNvSpPr>
          <p:nvPr>
            <p:ph type="dt" sz="half" idx="10"/>
          </p:nvPr>
        </p:nvSpPr>
        <p:spPr/>
        <p:txBody>
          <a:bodyPr/>
          <a:lstStyle/>
          <a:p>
            <a:fld id="{DD863660-B0B3-457B-A656-5B681C2E7655}"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Challenges – </a:t>
            </a:r>
            <a:r>
              <a:rPr lang="en-US" b="1" dirty="0" smtClean="0"/>
              <a:t>Delayed Procurement Processes let </a:t>
            </a:r>
            <a:r>
              <a:rPr lang="en-US" b="1" dirty="0"/>
              <a:t>to</a:t>
            </a:r>
            <a:r>
              <a:rPr lang="en-US" b="1" dirty="0" smtClean="0"/>
              <a:t>;</a:t>
            </a:r>
            <a:endParaRPr lang="en-US" b="1" dirty="0"/>
          </a:p>
        </p:txBody>
      </p:sp>
      <p:sp>
        <p:nvSpPr>
          <p:cNvPr id="3" name="Content Placeholder 2"/>
          <p:cNvSpPr>
            <a:spLocks noGrp="1"/>
          </p:cNvSpPr>
          <p:nvPr>
            <p:ph idx="1"/>
          </p:nvPr>
        </p:nvSpPr>
        <p:spPr/>
        <p:txBody>
          <a:bodyPr>
            <a:normAutofit fontScale="92500"/>
          </a:bodyPr>
          <a:lstStyle/>
          <a:p>
            <a:r>
              <a:rPr lang="en-US" dirty="0" smtClean="0"/>
              <a:t>Failure to acquire the services of a local ISP internet service provider</a:t>
            </a:r>
          </a:p>
          <a:p>
            <a:r>
              <a:rPr lang="en-US" dirty="0" smtClean="0">
                <a:solidFill>
                  <a:srgbClr val="C00000"/>
                </a:solidFill>
              </a:rPr>
              <a:t>Wi-Fi </a:t>
            </a:r>
            <a:r>
              <a:rPr lang="en-US" dirty="0">
                <a:solidFill>
                  <a:srgbClr val="C00000"/>
                </a:solidFill>
              </a:rPr>
              <a:t>from District Offices was used for synchronizing data to the servers in Head Quarters.</a:t>
            </a:r>
          </a:p>
          <a:p>
            <a:r>
              <a:rPr lang="en-US" dirty="0" smtClean="0"/>
              <a:t>Failure to acquire devise brand preferred (those being either </a:t>
            </a:r>
            <a:r>
              <a:rPr lang="en-US" dirty="0" err="1" smtClean="0"/>
              <a:t>Mecer</a:t>
            </a:r>
            <a:r>
              <a:rPr lang="en-US" dirty="0" smtClean="0"/>
              <a:t> or Lenovo or Samsung). </a:t>
            </a:r>
          </a:p>
          <a:p>
            <a:r>
              <a:rPr lang="en-US" dirty="0">
                <a:solidFill>
                  <a:srgbClr val="C00000"/>
                </a:solidFill>
              </a:rPr>
              <a:t>Among the preferred devises, we only got Lenovo. </a:t>
            </a:r>
            <a:r>
              <a:rPr lang="en-US" dirty="0"/>
              <a:t>The other two devises caused us a lot of problems such as, batteries which did not last long even when fully charged, their incapability in capturing the GPS and they would sometimes exit the application without saving the case.</a:t>
            </a:r>
          </a:p>
          <a:p>
            <a:endParaRPr lang="en-US" dirty="0" smtClean="0"/>
          </a:p>
          <a:p>
            <a:endParaRPr lang="en-US" dirty="0"/>
          </a:p>
        </p:txBody>
      </p:sp>
    </p:spTree>
    <p:extLst>
      <p:ext uri="{BB962C8B-B14F-4D97-AF65-F5344CB8AC3E}">
        <p14:creationId xmlns:p14="http://schemas.microsoft.com/office/powerpoint/2010/main" val="4049631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Challenges – Delayed Procurement Processes let to;</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a:t>Delayed arrival of the devises. The last bunch arrived a </a:t>
            </a:r>
            <a:r>
              <a:rPr lang="en-US" dirty="0" smtClean="0"/>
              <a:t>2 weeks </a:t>
            </a:r>
            <a:r>
              <a:rPr lang="en-US" dirty="0"/>
              <a:t>before the census </a:t>
            </a:r>
            <a:r>
              <a:rPr lang="en-US" dirty="0" smtClean="0"/>
              <a:t>night. </a:t>
            </a:r>
            <a:r>
              <a:rPr lang="en-US" dirty="0"/>
              <a:t>So setting up of such devises was a hustle as they arrived almost at the same </a:t>
            </a:r>
            <a:r>
              <a:rPr lang="en-US" dirty="0" smtClean="0"/>
              <a:t>time.</a:t>
            </a:r>
            <a:endParaRPr lang="en-US" dirty="0"/>
          </a:p>
          <a:p>
            <a:r>
              <a:rPr lang="en-US" dirty="0" smtClean="0"/>
              <a:t>Inadequate number of solar Chargers and Power Banks. </a:t>
            </a:r>
          </a:p>
          <a:p>
            <a:r>
              <a:rPr lang="en-US" dirty="0" smtClean="0">
                <a:solidFill>
                  <a:srgbClr val="C00000"/>
                </a:solidFill>
              </a:rPr>
              <a:t>The supervisors had to take the tablets, charge them overnight and then return them to enumerators the following morning.</a:t>
            </a:r>
          </a:p>
        </p:txBody>
      </p:sp>
    </p:spTree>
    <p:extLst>
      <p:ext uri="{BB962C8B-B14F-4D97-AF65-F5344CB8AC3E}">
        <p14:creationId xmlns:p14="http://schemas.microsoft.com/office/powerpoint/2010/main" val="3915766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a:t>
            </a:r>
            <a:r>
              <a:rPr lang="en-US" dirty="0" smtClean="0"/>
              <a:t> – </a:t>
            </a:r>
            <a:r>
              <a:rPr lang="en-US" b="1" dirty="0" smtClean="0"/>
              <a:t>Missing Cases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In the initial stages, the main technical problem observed was the cases that disappeared after the enumerator has completed enumeration. </a:t>
            </a:r>
            <a:endParaRPr lang="en-US" dirty="0" smtClean="0"/>
          </a:p>
          <a:p>
            <a:r>
              <a:rPr lang="en-US" dirty="0" smtClean="0"/>
              <a:t>The </a:t>
            </a:r>
            <a:r>
              <a:rPr lang="en-US" dirty="0"/>
              <a:t>main reason for this was that the identification fields were too long and this caused the application to hide all completed cases</a:t>
            </a:r>
            <a:r>
              <a:rPr lang="en-US" dirty="0" smtClean="0"/>
              <a:t>.</a:t>
            </a:r>
          </a:p>
          <a:p>
            <a:r>
              <a:rPr lang="en-US" dirty="0"/>
              <a:t>Some Enumerators panicked and therefore remunerated the households. </a:t>
            </a:r>
            <a:endParaRPr lang="en-US" dirty="0" smtClean="0"/>
          </a:p>
          <a:p>
            <a:r>
              <a:rPr lang="en-US" dirty="0" smtClean="0"/>
              <a:t>This </a:t>
            </a:r>
            <a:r>
              <a:rPr lang="en-US" dirty="0"/>
              <a:t>had let to duplicates in our data.</a:t>
            </a:r>
          </a:p>
          <a:p>
            <a:r>
              <a:rPr lang="en-US" dirty="0">
                <a:solidFill>
                  <a:srgbClr val="C00000"/>
                </a:solidFill>
              </a:rPr>
              <a:t>With the help of US Census Bureau, our data processing team was able to </a:t>
            </a:r>
            <a:r>
              <a:rPr lang="en-US" dirty="0" smtClean="0">
                <a:solidFill>
                  <a:srgbClr val="C00000"/>
                </a:solidFill>
              </a:rPr>
              <a:t>rectify that and improve </a:t>
            </a:r>
            <a:r>
              <a:rPr lang="en-US" dirty="0">
                <a:solidFill>
                  <a:srgbClr val="C00000"/>
                </a:solidFill>
              </a:rPr>
              <a:t>the application</a:t>
            </a:r>
            <a:r>
              <a:rPr lang="en-US" dirty="0" smtClean="0">
                <a:solidFill>
                  <a:srgbClr val="C00000"/>
                </a:solidFill>
              </a:rPr>
              <a:t>.</a:t>
            </a:r>
            <a:endParaRPr lang="en-US" dirty="0">
              <a:solidFill>
                <a:srgbClr val="C00000"/>
              </a:solidFill>
            </a:endParaRPr>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26</a:t>
            </a:fld>
            <a:endParaRPr lang="en-US"/>
          </a:p>
        </p:txBody>
      </p:sp>
    </p:spTree>
    <p:extLst>
      <p:ext uri="{BB962C8B-B14F-4D97-AF65-F5344CB8AC3E}">
        <p14:creationId xmlns:p14="http://schemas.microsoft.com/office/powerpoint/2010/main" val="702264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a:t>
            </a:r>
            <a:r>
              <a:rPr lang="en-US" dirty="0" smtClean="0"/>
              <a:t> – </a:t>
            </a:r>
            <a:r>
              <a:rPr lang="en-US" b="1" dirty="0"/>
              <a:t>G</a:t>
            </a:r>
            <a:r>
              <a:rPr lang="en-US" b="1" dirty="0" smtClean="0"/>
              <a:t>etting </a:t>
            </a:r>
            <a:r>
              <a:rPr lang="en-US" b="1" dirty="0"/>
              <a:t>U</a:t>
            </a:r>
            <a:r>
              <a:rPr lang="en-US" b="1" dirty="0" smtClean="0"/>
              <a:t>pdates</a:t>
            </a:r>
            <a:endParaRPr lang="en-US" b="1" dirty="0"/>
          </a:p>
        </p:txBody>
      </p:sp>
      <p:sp>
        <p:nvSpPr>
          <p:cNvPr id="3" name="Content Placeholder 2"/>
          <p:cNvSpPr>
            <a:spLocks noGrp="1"/>
          </p:cNvSpPr>
          <p:nvPr>
            <p:ph idx="1"/>
          </p:nvPr>
        </p:nvSpPr>
        <p:spPr/>
        <p:txBody>
          <a:bodyPr>
            <a:normAutofit/>
          </a:bodyPr>
          <a:lstStyle/>
          <a:p>
            <a:r>
              <a:rPr lang="en-US" dirty="0" smtClean="0"/>
              <a:t>To get these updates therefore, Constituency Supervisors had to synchronize with the server and then go and synchronize with the enumerators.</a:t>
            </a:r>
          </a:p>
          <a:p>
            <a:r>
              <a:rPr lang="en-US" dirty="0" smtClean="0"/>
              <a:t>However, there was a delay in other enumerators getting such updates, especially those who were in the remote area hence, their supervisors were reluctant to either sync with the server to get the updates or go to the enumerators to update their applications.</a:t>
            </a:r>
          </a:p>
          <a:p>
            <a:endParaRPr lang="en-US" dirty="0"/>
          </a:p>
        </p:txBody>
      </p:sp>
    </p:spTree>
    <p:extLst>
      <p:ext uri="{BB962C8B-B14F-4D97-AF65-F5344CB8AC3E}">
        <p14:creationId xmlns:p14="http://schemas.microsoft.com/office/powerpoint/2010/main" val="3243940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 Broken Tabs</a:t>
            </a:r>
            <a:endParaRPr lang="en-US" b="1" dirty="0"/>
          </a:p>
        </p:txBody>
      </p:sp>
      <p:sp>
        <p:nvSpPr>
          <p:cNvPr id="3" name="Content Placeholder 2"/>
          <p:cNvSpPr>
            <a:spLocks noGrp="1"/>
          </p:cNvSpPr>
          <p:nvPr>
            <p:ph idx="1"/>
          </p:nvPr>
        </p:nvSpPr>
        <p:spPr/>
        <p:txBody>
          <a:bodyPr/>
          <a:lstStyle/>
          <a:p>
            <a:r>
              <a:rPr lang="en-US" dirty="0" smtClean="0"/>
              <a:t>Broken tablets – some fell down and were broken, while others just went off</a:t>
            </a:r>
          </a:p>
          <a:p>
            <a:r>
              <a:rPr lang="en-US" dirty="0" smtClean="0">
                <a:solidFill>
                  <a:srgbClr val="C00000"/>
                </a:solidFill>
              </a:rPr>
              <a:t>The supplier was able to power them up and the data was then retrieved from those tabs. </a:t>
            </a:r>
            <a:endParaRPr lang="en-US" dirty="0">
              <a:solidFill>
                <a:srgbClr val="C00000"/>
              </a:solidFill>
            </a:endParaRPr>
          </a:p>
        </p:txBody>
      </p:sp>
    </p:spTree>
    <p:extLst>
      <p:ext uri="{BB962C8B-B14F-4D97-AF65-F5344CB8AC3E}">
        <p14:creationId xmlns:p14="http://schemas.microsoft.com/office/powerpoint/2010/main" val="1899062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Challenges – </a:t>
            </a:r>
            <a:r>
              <a:rPr lang="en-US" b="1" dirty="0" smtClean="0"/>
              <a:t>Devise management</a:t>
            </a:r>
            <a:endParaRPr lang="en-US" dirty="0"/>
          </a:p>
        </p:txBody>
      </p:sp>
      <p:sp>
        <p:nvSpPr>
          <p:cNvPr id="3" name="Content Placeholder 2"/>
          <p:cNvSpPr>
            <a:spLocks noGrp="1"/>
          </p:cNvSpPr>
          <p:nvPr>
            <p:ph idx="1"/>
          </p:nvPr>
        </p:nvSpPr>
        <p:spPr/>
        <p:txBody>
          <a:bodyPr>
            <a:normAutofit/>
          </a:bodyPr>
          <a:lstStyle/>
          <a:p>
            <a:r>
              <a:rPr lang="en-US" dirty="0"/>
              <a:t>Lack of mobile devise management. This was caused by a delay in the </a:t>
            </a:r>
            <a:r>
              <a:rPr lang="en-US" dirty="0" smtClean="0"/>
              <a:t>purchasing </a:t>
            </a:r>
            <a:r>
              <a:rPr lang="en-US" dirty="0"/>
              <a:t>of such devise, as a result, there were no preparations made for receiving, managing and tracking of such</a:t>
            </a:r>
            <a:r>
              <a:rPr lang="en-US" dirty="0" smtClean="0"/>
              <a:t>.</a:t>
            </a:r>
          </a:p>
          <a:p>
            <a:r>
              <a:rPr lang="en-US" dirty="0" smtClean="0">
                <a:solidFill>
                  <a:srgbClr val="C00000"/>
                </a:solidFill>
              </a:rPr>
              <a:t>Traditional way of signing for taken equipment was deployed. </a:t>
            </a:r>
          </a:p>
          <a:p>
            <a:r>
              <a:rPr lang="en-US" dirty="0" smtClean="0"/>
              <a:t>Luckily all of them except one were returned. That one was reported stolen and the case is still with police.</a:t>
            </a:r>
            <a:endParaRPr lang="en-US" dirty="0"/>
          </a:p>
        </p:txBody>
      </p:sp>
    </p:spTree>
    <p:extLst>
      <p:ext uri="{BB962C8B-B14F-4D97-AF65-F5344CB8AC3E}">
        <p14:creationId xmlns:p14="http://schemas.microsoft.com/office/powerpoint/2010/main" val="2688748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Objective</a:t>
            </a:r>
          </a:p>
          <a:p>
            <a:r>
              <a:rPr lang="en-US" dirty="0" smtClean="0"/>
              <a:t>Census Planning</a:t>
            </a:r>
          </a:p>
          <a:p>
            <a:r>
              <a:rPr lang="en-US" dirty="0" smtClean="0"/>
              <a:t>Selection and Acquisition of Handheld Devises</a:t>
            </a:r>
          </a:p>
          <a:p>
            <a:r>
              <a:rPr lang="en-US" dirty="0" smtClean="0"/>
              <a:t>Data Collection Application</a:t>
            </a:r>
          </a:p>
          <a:p>
            <a:r>
              <a:rPr lang="en-US" dirty="0" smtClean="0"/>
              <a:t>Synchronization of Data</a:t>
            </a:r>
          </a:p>
          <a:p>
            <a:r>
              <a:rPr lang="en-US" dirty="0" smtClean="0"/>
              <a:t>Current Status</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3</a:t>
            </a:fld>
            <a:endParaRPr lang="en-US"/>
          </a:p>
        </p:txBody>
      </p:sp>
    </p:spTree>
    <p:extLst>
      <p:ext uri="{BB962C8B-B14F-4D97-AF65-F5344CB8AC3E}">
        <p14:creationId xmlns:p14="http://schemas.microsoft.com/office/powerpoint/2010/main" val="2437149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 – </a:t>
            </a:r>
            <a:r>
              <a:rPr lang="en-US" b="1" dirty="0" smtClean="0"/>
              <a:t>Swapped EAs</a:t>
            </a:r>
            <a:endParaRPr lang="en-US" dirty="0"/>
          </a:p>
        </p:txBody>
      </p:sp>
      <p:sp>
        <p:nvSpPr>
          <p:cNvPr id="3" name="Content Placeholder 2"/>
          <p:cNvSpPr>
            <a:spLocks noGrp="1"/>
          </p:cNvSpPr>
          <p:nvPr>
            <p:ph idx="1"/>
          </p:nvPr>
        </p:nvSpPr>
        <p:spPr/>
        <p:txBody>
          <a:bodyPr>
            <a:normAutofit/>
          </a:bodyPr>
          <a:lstStyle/>
          <a:p>
            <a:r>
              <a:rPr lang="en-US" dirty="0"/>
              <a:t>After deployment, some Enumerators Swapped or exchanged the Enumeration Areas maps, and enumerated the EA that was not allocated to them initially. </a:t>
            </a:r>
            <a:endParaRPr lang="en-US" dirty="0" smtClean="0"/>
          </a:p>
          <a:p>
            <a:r>
              <a:rPr lang="en-US" dirty="0" smtClean="0"/>
              <a:t>This </a:t>
            </a:r>
            <a:r>
              <a:rPr lang="en-US" dirty="0"/>
              <a:t>led to some difficulty in structural cleaning of the </a:t>
            </a:r>
            <a:r>
              <a:rPr lang="en-US" dirty="0" smtClean="0"/>
              <a:t>data</a:t>
            </a:r>
          </a:p>
          <a:p>
            <a:r>
              <a:rPr lang="en-US" dirty="0" smtClean="0"/>
              <a:t>We recommend that during deployment, enumerators be given the tabs with everything pre-installed in them (applications, manuals, EA maps </a:t>
            </a:r>
            <a:r>
              <a:rPr lang="en-US" dirty="0" err="1" smtClean="0"/>
              <a:t>etc</a:t>
            </a:r>
            <a:r>
              <a:rPr lang="en-US" dirty="0" smtClean="0"/>
              <a:t>) </a:t>
            </a:r>
            <a:endParaRPr lang="en-US" dirty="0"/>
          </a:p>
        </p:txBody>
      </p:sp>
    </p:spTree>
    <p:extLst>
      <p:ext uri="{BB962C8B-B14F-4D97-AF65-F5344CB8AC3E}">
        <p14:creationId xmlns:p14="http://schemas.microsoft.com/office/powerpoint/2010/main" val="3750286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a:t>
            </a:r>
            <a:endParaRPr lang="en-US" dirty="0"/>
          </a:p>
        </p:txBody>
      </p:sp>
      <p:sp>
        <p:nvSpPr>
          <p:cNvPr id="5" name="Content Placeholder 4"/>
          <p:cNvSpPr>
            <a:spLocks noGrp="1"/>
          </p:cNvSpPr>
          <p:nvPr>
            <p:ph idx="1"/>
          </p:nvPr>
        </p:nvSpPr>
        <p:spPr/>
        <p:txBody>
          <a:bodyPr/>
          <a:lstStyle/>
          <a:p>
            <a:r>
              <a:rPr lang="en-US" dirty="0" smtClean="0"/>
              <a:t>We took a risk of applying this new method in a project of this magnitude. Though we have the positive results, we recommend that small scales survey would be a good way to start.</a:t>
            </a:r>
            <a:endParaRPr lang="en-US" dirty="0"/>
          </a:p>
        </p:txBody>
      </p:sp>
    </p:spTree>
    <p:extLst>
      <p:ext uri="{BB962C8B-B14F-4D97-AF65-F5344CB8AC3E}">
        <p14:creationId xmlns:p14="http://schemas.microsoft.com/office/powerpoint/2010/main" val="376897058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 </a:t>
            </a:r>
            <a:r>
              <a:rPr lang="en-US" b="1" dirty="0"/>
              <a:t>My Gratitude</a:t>
            </a:r>
            <a:endParaRPr lang="en-US" dirty="0"/>
          </a:p>
        </p:txBody>
      </p:sp>
      <p:sp>
        <p:nvSpPr>
          <p:cNvPr id="3" name="Content Placeholder 2"/>
          <p:cNvSpPr>
            <a:spLocks noGrp="1"/>
          </p:cNvSpPr>
          <p:nvPr>
            <p:ph idx="1"/>
          </p:nvPr>
        </p:nvSpPr>
        <p:spPr/>
        <p:txBody>
          <a:bodyPr>
            <a:normAutofit fontScale="92500" lnSpcReduction="20000"/>
          </a:bodyPr>
          <a:lstStyle/>
          <a:p>
            <a:r>
              <a:rPr lang="en-US" dirty="0"/>
              <a:t>Digital census saves a lot of time and saves on the budget. It cuts lot of processes such as data cleaning, data entry etc. as such </a:t>
            </a:r>
            <a:r>
              <a:rPr lang="en-US" dirty="0" smtClean="0"/>
              <a:t>there is no </a:t>
            </a:r>
            <a:r>
              <a:rPr lang="en-US" dirty="0"/>
              <a:t>longer </a:t>
            </a:r>
            <a:r>
              <a:rPr lang="en-US" dirty="0" smtClean="0"/>
              <a:t>a </a:t>
            </a:r>
            <a:r>
              <a:rPr lang="en-US" dirty="0"/>
              <a:t>need to recruit data entry clerks, coding clerks etc.</a:t>
            </a:r>
          </a:p>
          <a:p>
            <a:r>
              <a:rPr lang="en-US" dirty="0" smtClean="0"/>
              <a:t>Time </a:t>
            </a:r>
            <a:r>
              <a:rPr lang="en-US" dirty="0"/>
              <a:t>taken in a household is reduced drastically thus allowing for more coverage in a short space of time. </a:t>
            </a:r>
            <a:endParaRPr lang="en-US" dirty="0" smtClean="0"/>
          </a:p>
          <a:p>
            <a:r>
              <a:rPr lang="en-US" dirty="0" smtClean="0"/>
              <a:t>The </a:t>
            </a:r>
            <a:r>
              <a:rPr lang="en-US" dirty="0"/>
              <a:t>design of the application makes it easier for an enumerator to edit the work as they go. </a:t>
            </a:r>
            <a:endParaRPr lang="en-US" dirty="0" smtClean="0"/>
          </a:p>
          <a:p>
            <a:r>
              <a:rPr lang="en-US" dirty="0" smtClean="0"/>
              <a:t>The </a:t>
            </a:r>
            <a:r>
              <a:rPr lang="en-US" dirty="0"/>
              <a:t>cost of the tablets continues to go down therefore access will no longer be a hustle in the long run.</a:t>
            </a:r>
          </a:p>
          <a:p>
            <a:r>
              <a:rPr lang="en-US" dirty="0"/>
              <a:t>It is necessary to procure census materials on time and to the extend possible, go for the best brands. </a:t>
            </a:r>
            <a:endParaRPr lang="en-US" dirty="0" smtClean="0"/>
          </a:p>
          <a:p>
            <a:r>
              <a:rPr lang="en-US" dirty="0" smtClean="0"/>
              <a:t>Data </a:t>
            </a:r>
            <a:r>
              <a:rPr lang="en-US" dirty="0"/>
              <a:t>revolution calls for improved technology in census</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32</a:t>
            </a:fld>
            <a:endParaRPr lang="en-US"/>
          </a:p>
        </p:txBody>
      </p:sp>
    </p:spTree>
    <p:extLst>
      <p:ext uri="{BB962C8B-B14F-4D97-AF65-F5344CB8AC3E}">
        <p14:creationId xmlns:p14="http://schemas.microsoft.com/office/powerpoint/2010/main" val="272202770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1430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endParaRPr lang="en-US" b="1" dirty="0"/>
          </a:p>
        </p:txBody>
      </p:sp>
      <p:sp>
        <p:nvSpPr>
          <p:cNvPr id="3" name="Date Placeholder 2"/>
          <p:cNvSpPr>
            <a:spLocks noGrp="1"/>
          </p:cNvSpPr>
          <p:nvPr>
            <p:ph type="dt" sz="half" idx="10"/>
          </p:nvPr>
        </p:nvSpPr>
        <p:spPr/>
        <p:txBody>
          <a:bodyPr/>
          <a:lstStyle/>
          <a:p>
            <a:fld id="{CFF52DAC-296D-4865-B5BE-00EB9D9103B8}" type="datetime3">
              <a:rPr lang="en-US" smtClean="0"/>
              <a:t>30 March 2017</a:t>
            </a:fld>
            <a:endParaRPr lang="en-US"/>
          </a:p>
        </p:txBody>
      </p:sp>
      <p:sp>
        <p:nvSpPr>
          <p:cNvPr id="4" name="Footer Placeholder 3"/>
          <p:cNvSpPr>
            <a:spLocks noGrp="1"/>
          </p:cNvSpPr>
          <p:nvPr>
            <p:ph type="ftr" sz="quarter" idx="11"/>
          </p:nvPr>
        </p:nvSpPr>
        <p:spPr/>
        <p:txBody>
          <a:bodyPr/>
          <a:lstStyle/>
          <a:p>
            <a:pPr algn="ctr"/>
            <a:r>
              <a:rPr lang="en-US" dirty="0"/>
              <a:t>Lesotho BOS – 2016 PHC</a:t>
            </a:r>
          </a:p>
          <a:p>
            <a:endParaRPr lang="en-US" dirty="0"/>
          </a:p>
        </p:txBody>
      </p:sp>
      <p:sp>
        <p:nvSpPr>
          <p:cNvPr id="5" name="Slide Number Placeholder 4"/>
          <p:cNvSpPr>
            <a:spLocks noGrp="1"/>
          </p:cNvSpPr>
          <p:nvPr>
            <p:ph type="sldNum" sz="quarter" idx="12"/>
          </p:nvPr>
        </p:nvSpPr>
        <p:spPr/>
        <p:txBody>
          <a:bodyPr/>
          <a:lstStyle/>
          <a:p>
            <a:fld id="{CC11A946-32EB-4E9A-B9FB-89CDFC1B9D55}" type="slidenum">
              <a:rPr lang="en-US" smtClean="0"/>
              <a:pPr/>
              <a:t>33</a:t>
            </a:fld>
            <a:endParaRPr lang="en-US"/>
          </a:p>
        </p:txBody>
      </p:sp>
      <p:sp>
        <p:nvSpPr>
          <p:cNvPr id="6" name="Rectangle 5"/>
          <p:cNvSpPr/>
          <p:nvPr/>
        </p:nvSpPr>
        <p:spPr>
          <a:xfrm>
            <a:off x="2922588" y="475030"/>
            <a:ext cx="2286000" cy="1631216"/>
          </a:xfrm>
          <a:prstGeom prst="rect">
            <a:avLst/>
          </a:prstGeom>
        </p:spPr>
        <p:txBody>
          <a:bodyPr>
            <a:spAutoFit/>
          </a:bodyPr>
          <a:lstStyle/>
          <a:p>
            <a:pPr lvl="0" algn="ctr">
              <a:spcBef>
                <a:spcPct val="0"/>
              </a:spcBef>
            </a:pPr>
            <a:r>
              <a:rPr lang="en-US" sz="5000" b="1" dirty="0">
                <a:solidFill>
                  <a:srgbClr val="04617B"/>
                </a:solidFill>
                <a:latin typeface="Calibri"/>
                <a:ea typeface="+mj-ea"/>
                <a:cs typeface="+mj-cs"/>
              </a:rPr>
              <a:t>The End</a:t>
            </a:r>
          </a:p>
        </p:txBody>
      </p:sp>
    </p:spTree>
    <p:extLst>
      <p:ext uri="{BB962C8B-B14F-4D97-AF65-F5344CB8AC3E}">
        <p14:creationId xmlns:p14="http://schemas.microsoft.com/office/powerpoint/2010/main" val="1688943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r>
              <a:rPr lang="en-US" dirty="0"/>
              <a:t>:</a:t>
            </a:r>
          </a:p>
        </p:txBody>
      </p:sp>
      <p:sp>
        <p:nvSpPr>
          <p:cNvPr id="3" name="Content Placeholder 2"/>
          <p:cNvSpPr>
            <a:spLocks noGrp="1"/>
          </p:cNvSpPr>
          <p:nvPr>
            <p:ph idx="1"/>
          </p:nvPr>
        </p:nvSpPr>
        <p:spPr/>
        <p:txBody>
          <a:bodyPr>
            <a:normAutofit fontScale="85000" lnSpcReduction="10000"/>
          </a:bodyPr>
          <a:lstStyle/>
          <a:p>
            <a:r>
              <a:rPr lang="en-US" dirty="0"/>
              <a:t>Lesotho undertook a digital Population and Housing Census in April 2016. According to record, Lesotho is the first country to go digital in the SADC region. </a:t>
            </a:r>
            <a:endParaRPr lang="en-US" dirty="0" smtClean="0"/>
          </a:p>
          <a:p>
            <a:r>
              <a:rPr lang="en-US" dirty="0" smtClean="0"/>
              <a:t>The </a:t>
            </a:r>
            <a:r>
              <a:rPr lang="en-US" dirty="0"/>
              <a:t>decision was driven by the increasing data demand in support of the African Agenda 2063, Sustainable Development Goals as well as the SADC Regional Indicative strategic development plan and the National Strategic Development </a:t>
            </a:r>
            <a:r>
              <a:rPr lang="en-US" dirty="0" smtClean="0"/>
              <a:t>Plan.</a:t>
            </a:r>
          </a:p>
          <a:p>
            <a:r>
              <a:rPr lang="en-US" dirty="0" smtClean="0"/>
              <a:t>Lesotho </a:t>
            </a:r>
            <a:r>
              <a:rPr lang="en-US" dirty="0"/>
              <a:t>Bureau of Statistics first used </a:t>
            </a:r>
            <a:r>
              <a:rPr lang="en-US" dirty="0" err="1"/>
              <a:t>CSPro</a:t>
            </a:r>
            <a:r>
              <a:rPr lang="en-US" dirty="0"/>
              <a:t> application during the 2006 population and Housing Census following regional training conducted by UN Census Bureau. </a:t>
            </a:r>
            <a:endParaRPr lang="en-US" dirty="0" smtClean="0"/>
          </a:p>
          <a:p>
            <a:r>
              <a:rPr lang="en-US" dirty="0" smtClean="0"/>
              <a:t>That </a:t>
            </a:r>
            <a:r>
              <a:rPr lang="en-US" dirty="0"/>
              <a:t>year a scanning technology was applied in data processing</a:t>
            </a:r>
            <a:r>
              <a:rPr lang="en-US" dirty="0" smtClean="0"/>
              <a:t>.</a:t>
            </a:r>
          </a:p>
          <a:p>
            <a:r>
              <a:rPr lang="en-US" dirty="0" smtClean="0"/>
              <a:t>Furthermore </a:t>
            </a:r>
            <a:r>
              <a:rPr lang="en-US" dirty="0"/>
              <a:t>this was the time when the urge to migrate from manual census operations to technology emerged.</a:t>
            </a:r>
          </a:p>
          <a:p>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dirty="0"/>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4</a:t>
            </a:fld>
            <a:endParaRPr lang="en-US"/>
          </a:p>
        </p:txBody>
      </p:sp>
    </p:spTree>
    <p:extLst>
      <p:ext uri="{BB962C8B-B14F-4D97-AF65-F5344CB8AC3E}">
        <p14:creationId xmlns:p14="http://schemas.microsoft.com/office/powerpoint/2010/main" val="29962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2016 population and Housing </a:t>
            </a:r>
            <a:r>
              <a:rPr lang="en-US" b="1" dirty="0" smtClean="0"/>
              <a:t>Census - - Objective</a:t>
            </a:r>
            <a:endParaRPr lang="en-US" dirty="0"/>
          </a:p>
        </p:txBody>
      </p:sp>
      <p:sp>
        <p:nvSpPr>
          <p:cNvPr id="3" name="Content Placeholder 2"/>
          <p:cNvSpPr>
            <a:spLocks noGrp="1"/>
          </p:cNvSpPr>
          <p:nvPr>
            <p:ph idx="1"/>
          </p:nvPr>
        </p:nvSpPr>
        <p:spPr/>
        <p:txBody>
          <a:bodyPr>
            <a:normAutofit lnSpcReduction="10000"/>
          </a:bodyPr>
          <a:lstStyle/>
          <a:p>
            <a:r>
              <a:rPr lang="en-US" dirty="0"/>
              <a:t>Having had adequate experience in using technology not only in census data processing but also in GIS in 2006, it became imperative to move on to even much more advanced technology in the form of Hand Held devises. </a:t>
            </a:r>
          </a:p>
          <a:p>
            <a:r>
              <a:rPr lang="en-US" dirty="0" smtClean="0"/>
              <a:t>Some </a:t>
            </a:r>
            <a:r>
              <a:rPr lang="en-US" dirty="0"/>
              <a:t>of the considerations in going this route included but not limited to timeliness in the release and publication of census results, data quality assured, coverage adequately addressed and above all, minimum time spent in administering a questionnaire in a household</a:t>
            </a:r>
            <a:r>
              <a:rPr lang="en-US" dirty="0" smtClean="0"/>
              <a:t>.</a:t>
            </a:r>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5</a:t>
            </a:fld>
            <a:endParaRPr lang="en-US"/>
          </a:p>
        </p:txBody>
      </p:sp>
    </p:spTree>
    <p:extLst>
      <p:ext uri="{BB962C8B-B14F-4D97-AF65-F5344CB8AC3E}">
        <p14:creationId xmlns:p14="http://schemas.microsoft.com/office/powerpoint/2010/main" val="316042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Census </a:t>
            </a:r>
            <a:r>
              <a:rPr lang="en-US" b="1" dirty="0" smtClean="0"/>
              <a:t>Planning</a:t>
            </a:r>
            <a:r>
              <a:rPr lang="en-US" b="1" dirty="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Bureau of Statistics, with TA from UNFPA prepared a census project document outlining the objectives, work plan, strategy and the budget. </a:t>
            </a:r>
            <a:endParaRPr lang="en-US" dirty="0" smtClean="0"/>
          </a:p>
          <a:p>
            <a:r>
              <a:rPr lang="en-US" dirty="0" smtClean="0"/>
              <a:t>The </a:t>
            </a:r>
            <a:r>
              <a:rPr lang="en-US" dirty="0"/>
              <a:t>TA composed of expert in design of the project document and an expert in Information Technology from NSO Dakar Senegal. </a:t>
            </a:r>
            <a:endParaRPr lang="en-US" dirty="0" smtClean="0"/>
          </a:p>
          <a:p>
            <a:r>
              <a:rPr lang="en-US" dirty="0" smtClean="0"/>
              <a:t>The </a:t>
            </a:r>
            <a:r>
              <a:rPr lang="en-US" dirty="0"/>
              <a:t>outcome of the two TA missions was a comprehensive document with a well-defined and </a:t>
            </a:r>
            <a:r>
              <a:rPr lang="en-US" dirty="0" err="1"/>
              <a:t>costed</a:t>
            </a:r>
            <a:r>
              <a:rPr lang="en-US" dirty="0"/>
              <a:t> IT architecture. </a:t>
            </a:r>
            <a:endParaRPr lang="en-US" dirty="0" smtClean="0"/>
          </a:p>
          <a:p>
            <a:r>
              <a:rPr lang="en-US" dirty="0" smtClean="0"/>
              <a:t>The </a:t>
            </a:r>
            <a:r>
              <a:rPr lang="en-US" dirty="0"/>
              <a:t>choice of Senegal NSO was based on that country's experience in digital census and therefore Lesotho was able to get first-hand information relating to challenges and success stories in this regard.</a:t>
            </a:r>
          </a:p>
          <a:p>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6</a:t>
            </a:fld>
            <a:endParaRPr lang="en-US"/>
          </a:p>
        </p:txBody>
      </p:sp>
    </p:spTree>
    <p:extLst>
      <p:ext uri="{BB962C8B-B14F-4D97-AF65-F5344CB8AC3E}">
        <p14:creationId xmlns:p14="http://schemas.microsoft.com/office/powerpoint/2010/main" val="1827337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Motivation</a:t>
            </a:r>
            <a:endParaRPr lang="en-US" b="1" dirty="0"/>
          </a:p>
        </p:txBody>
      </p:sp>
      <p:sp>
        <p:nvSpPr>
          <p:cNvPr id="3" name="Content Placeholder 2"/>
          <p:cNvSpPr>
            <a:spLocks noGrp="1"/>
          </p:cNvSpPr>
          <p:nvPr>
            <p:ph idx="1"/>
          </p:nvPr>
        </p:nvSpPr>
        <p:spPr/>
        <p:txBody>
          <a:bodyPr/>
          <a:lstStyle/>
          <a:p>
            <a:r>
              <a:rPr lang="en-US" dirty="0"/>
              <a:t>The decision to go digital was made despite known challenges of Lesotho in terms of  poor infrastructure  access roads ,</a:t>
            </a:r>
            <a:r>
              <a:rPr lang="en-US" dirty="0" smtClean="0"/>
              <a:t>electricity connectivity </a:t>
            </a:r>
            <a:r>
              <a:rPr lang="en-US" dirty="0"/>
              <a:t>, limited network coverage and unfavorable topography including the threat of severe weather conditions. </a:t>
            </a:r>
          </a:p>
          <a:p>
            <a:r>
              <a:rPr lang="en-US" dirty="0" smtClean="0"/>
              <a:t>Despite </a:t>
            </a:r>
            <a:r>
              <a:rPr lang="en-US" dirty="0"/>
              <a:t>this the Senegalese experience strengthened our determination and commitment to beat the odds</a:t>
            </a:r>
            <a:r>
              <a:rPr lang="en-US" dirty="0" smtClean="0"/>
              <a:t>.</a:t>
            </a:r>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7</a:t>
            </a:fld>
            <a:endParaRPr lang="en-US"/>
          </a:p>
        </p:txBody>
      </p:sp>
    </p:spTree>
    <p:extLst>
      <p:ext uri="{BB962C8B-B14F-4D97-AF65-F5344CB8AC3E}">
        <p14:creationId xmlns:p14="http://schemas.microsoft.com/office/powerpoint/2010/main" val="376163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Development of Census Instruments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Three (3) types of questionnaires designed and were  ready for pretests by May 2015</a:t>
            </a:r>
          </a:p>
          <a:p>
            <a:pPr lvl="1"/>
            <a:r>
              <a:rPr lang="en-US" dirty="0" smtClean="0"/>
              <a:t>Household Questionnaire</a:t>
            </a:r>
          </a:p>
          <a:p>
            <a:pPr lvl="1"/>
            <a:r>
              <a:rPr lang="en-US" dirty="0" smtClean="0"/>
              <a:t>Institutional and</a:t>
            </a:r>
          </a:p>
          <a:p>
            <a:pPr lvl="1"/>
            <a:r>
              <a:rPr lang="en-US" dirty="0" smtClean="0"/>
              <a:t>Cattle posts</a:t>
            </a:r>
          </a:p>
          <a:p>
            <a:r>
              <a:rPr lang="en-US" dirty="0" smtClean="0"/>
              <a:t>There was need therefore for training on Data Collection Application</a:t>
            </a:r>
            <a:endParaRPr lang="en-US" dirty="0"/>
          </a:p>
          <a:p>
            <a:r>
              <a:rPr lang="en-US" dirty="0" smtClean="0"/>
              <a:t>First Training was in July 2015.</a:t>
            </a:r>
          </a:p>
          <a:p>
            <a:r>
              <a:rPr lang="en-US" dirty="0"/>
              <a:t>Training Guides, Controls and edit specs and Code lists were  made as the application was developed.</a:t>
            </a:r>
          </a:p>
          <a:p>
            <a:r>
              <a:rPr lang="en-US" dirty="0" smtClean="0"/>
              <a:t>Enumerators </a:t>
            </a:r>
            <a:r>
              <a:rPr lang="en-US" dirty="0"/>
              <a:t>and Supervisors' manuals were developed by June.</a:t>
            </a:r>
          </a:p>
          <a:p>
            <a:r>
              <a:rPr lang="en-US" dirty="0" smtClean="0"/>
              <a:t>And then  pilot in August the same year.</a:t>
            </a:r>
          </a:p>
          <a:p>
            <a:endParaRPr lang="en-US" dirty="0" smtClean="0"/>
          </a:p>
        </p:txBody>
      </p:sp>
      <p:sp>
        <p:nvSpPr>
          <p:cNvPr id="4" name="Date Placeholder 3"/>
          <p:cNvSpPr>
            <a:spLocks noGrp="1"/>
          </p:cNvSpPr>
          <p:nvPr>
            <p:ph type="dt" sz="half" idx="10"/>
          </p:nvPr>
        </p:nvSpPr>
        <p:spPr/>
        <p:txBody>
          <a:bodyPr/>
          <a:lstStyle/>
          <a:p>
            <a:fld id="{5F3651F1-B796-4801-8734-F1F4340E6235}" type="datetime3">
              <a:rPr lang="en-US" smtClean="0"/>
              <a:t>30 March 2017</a:t>
            </a:fld>
            <a:endParaRPr lang="en-US"/>
          </a:p>
        </p:txBody>
      </p:sp>
      <p:sp>
        <p:nvSpPr>
          <p:cNvPr id="5" name="Footer Placeholder 4"/>
          <p:cNvSpPr>
            <a:spLocks noGrp="1"/>
          </p:cNvSpPr>
          <p:nvPr>
            <p:ph type="ftr" sz="quarter" idx="11"/>
          </p:nvPr>
        </p:nvSpPr>
        <p:spPr/>
        <p:txBody>
          <a:bodyPr/>
          <a:lstStyle/>
          <a:p>
            <a:r>
              <a:rPr lang="en-US" dirty="0" smtClean="0"/>
              <a:t>2016 Population and Housing Census (PHC)</a:t>
            </a: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8</a:t>
            </a:fld>
            <a:endParaRPr lang="en-US"/>
          </a:p>
        </p:txBody>
      </p:sp>
    </p:spTree>
    <p:extLst>
      <p:ext uri="{BB962C8B-B14F-4D97-AF65-F5344CB8AC3E}">
        <p14:creationId xmlns:p14="http://schemas.microsoft.com/office/powerpoint/2010/main" val="89709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first training was held in July 2015 for three weeks. It was delivered by US Census Bureau and tailor made for Lesotho. Participants were IT personnel as well as members of the census technical team.</a:t>
            </a:r>
          </a:p>
          <a:p>
            <a:r>
              <a:rPr lang="en-US" dirty="0" smtClean="0"/>
              <a:t>The </a:t>
            </a:r>
            <a:r>
              <a:rPr lang="en-US" dirty="0"/>
              <a:t>benefit of that kind of arrangement was that a good number of participants took part in the training, secondly, the fact that it was tailor made and also using Lesotho questionnaire it became more relevant and realistic.</a:t>
            </a:r>
          </a:p>
          <a:p>
            <a:r>
              <a:rPr lang="en-US" dirty="0" smtClean="0"/>
              <a:t>The </a:t>
            </a:r>
            <a:r>
              <a:rPr lang="en-US" dirty="0"/>
              <a:t>second intervention from US Census Bureau was November 2015 soon after the pilot census. This helped a great deal because we were able to attend to technical challenges experienced during the pilot</a:t>
            </a:r>
            <a:r>
              <a:rPr lang="en-US" dirty="0" smtClean="0"/>
              <a:t>.</a:t>
            </a:r>
            <a:endParaRPr lang="en-US" dirty="0"/>
          </a:p>
        </p:txBody>
      </p:sp>
      <p:sp>
        <p:nvSpPr>
          <p:cNvPr id="4" name="Date Placeholder 3"/>
          <p:cNvSpPr>
            <a:spLocks noGrp="1"/>
          </p:cNvSpPr>
          <p:nvPr>
            <p:ph type="dt" sz="half" idx="10"/>
          </p:nvPr>
        </p:nvSpPr>
        <p:spPr/>
        <p:txBody>
          <a:bodyPr/>
          <a:lstStyle/>
          <a:p>
            <a:fld id="{DF6FBF43-1987-4C3C-B175-A4DD42FF19BE}" type="datetime3">
              <a:rPr lang="en-US" smtClean="0"/>
              <a:t>30 March 2017</a:t>
            </a:fld>
            <a:endParaRPr lang="en-US"/>
          </a:p>
        </p:txBody>
      </p:sp>
      <p:sp>
        <p:nvSpPr>
          <p:cNvPr id="5" name="Footer Placeholder 4"/>
          <p:cNvSpPr>
            <a:spLocks noGrp="1"/>
          </p:cNvSpPr>
          <p:nvPr>
            <p:ph type="ftr" sz="quarter" idx="11"/>
          </p:nvPr>
        </p:nvSpPr>
        <p:spPr/>
        <p:txBody>
          <a:bodyPr/>
          <a:lstStyle/>
          <a:p>
            <a:pPr algn="ctr"/>
            <a:r>
              <a:rPr lang="en-US" dirty="0"/>
              <a:t>Lesotho BOS – 2016 PHC</a:t>
            </a:r>
          </a:p>
          <a:p>
            <a:pPr algn="ctr"/>
            <a:endParaRPr lang="en-US" dirty="0"/>
          </a:p>
        </p:txBody>
      </p:sp>
      <p:sp>
        <p:nvSpPr>
          <p:cNvPr id="6" name="Slide Number Placeholder 5"/>
          <p:cNvSpPr>
            <a:spLocks noGrp="1"/>
          </p:cNvSpPr>
          <p:nvPr>
            <p:ph type="sldNum" sz="quarter" idx="12"/>
          </p:nvPr>
        </p:nvSpPr>
        <p:spPr/>
        <p:txBody>
          <a:bodyPr/>
          <a:lstStyle/>
          <a:p>
            <a:fld id="{CC11A946-32EB-4E9A-B9FB-89CDFC1B9D55}" type="slidenum">
              <a:rPr lang="en-US" smtClean="0"/>
              <a:pPr/>
              <a:t>9</a:t>
            </a:fld>
            <a:endParaRPr lang="en-US"/>
          </a:p>
        </p:txBody>
      </p:sp>
    </p:spTree>
    <p:extLst>
      <p:ext uri="{BB962C8B-B14F-4D97-AF65-F5344CB8AC3E}">
        <p14:creationId xmlns:p14="http://schemas.microsoft.com/office/powerpoint/2010/main" val="927840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3097</TotalTime>
  <Words>1943</Words>
  <Application>Microsoft Office PowerPoint</Application>
  <PresentationFormat>On-screen Show (4:3)</PresentationFormat>
  <Paragraphs>209</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PowerPoint Presentation</vt:lpstr>
      <vt:lpstr>UN Regional Workshop on the 2020 World Programme on Population and Housing Censuses:</vt:lpstr>
      <vt:lpstr>OUTLINE</vt:lpstr>
      <vt:lpstr>Background:</vt:lpstr>
      <vt:lpstr>2016 population and Housing Census - - Objective</vt:lpstr>
      <vt:lpstr>Census Planning:</vt:lpstr>
      <vt:lpstr>Motivation</vt:lpstr>
      <vt:lpstr>Development of Census Instruments</vt:lpstr>
      <vt:lpstr>Capacity building:</vt:lpstr>
      <vt:lpstr>Staff Deployment and Trainings</vt:lpstr>
      <vt:lpstr>Staff Deployment</vt:lpstr>
      <vt:lpstr> Number of Tablets </vt:lpstr>
      <vt:lpstr>Tabs Used - Lenovo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the code you entered is for assistant supervisors, the application will display Assistant Supervisor menu with Username and given options. Make sure the name that appears is yours </vt:lpstr>
      <vt:lpstr>If the code you entered is for constituency supervisors, the application will display Constituency Supervisor menu with Username and given options</vt:lpstr>
      <vt:lpstr>Technical Architecture</vt:lpstr>
      <vt:lpstr>Challenges – Delayed Procurement Processes let to;</vt:lpstr>
      <vt:lpstr>Challenges – Delayed Procurement Processes let to;</vt:lpstr>
      <vt:lpstr>Challenges – Missing Cases</vt:lpstr>
      <vt:lpstr>Challenges – Getting Updates</vt:lpstr>
      <vt:lpstr>Challenges – Broken Tabs</vt:lpstr>
      <vt:lpstr>Challenges – Devise management</vt:lpstr>
      <vt:lpstr>Challenges – Swapped EAs</vt:lpstr>
      <vt:lpstr>Recommendation</vt:lpstr>
      <vt:lpstr>Benefits -- My Gratitude</vt:lpstr>
      <vt:lpstr>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Data Processing</dc:title>
  <dc:creator>ad</dc:creator>
  <cp:lastModifiedBy>Andrea De Luka</cp:lastModifiedBy>
  <cp:revision>67</cp:revision>
  <dcterms:created xsi:type="dcterms:W3CDTF">2015-01-09T11:31:40Z</dcterms:created>
  <dcterms:modified xsi:type="dcterms:W3CDTF">2017-03-30T15:25:44Z</dcterms:modified>
</cp:coreProperties>
</file>