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88" r:id="rId2"/>
    <p:sldId id="305" r:id="rId3"/>
    <p:sldId id="280" r:id="rId4"/>
    <p:sldId id="285" r:id="rId5"/>
    <p:sldId id="314" r:id="rId6"/>
    <p:sldId id="316" r:id="rId7"/>
    <p:sldId id="334" r:id="rId8"/>
    <p:sldId id="317" r:id="rId9"/>
    <p:sldId id="325" r:id="rId10"/>
    <p:sldId id="338" r:id="rId11"/>
    <p:sldId id="327" r:id="rId12"/>
    <p:sldId id="313" r:id="rId13"/>
    <p:sldId id="335" r:id="rId14"/>
    <p:sldId id="320" r:id="rId15"/>
    <p:sldId id="283" r:id="rId16"/>
    <p:sldId id="336" r:id="rId17"/>
    <p:sldId id="326" r:id="rId18"/>
    <p:sldId id="337" r:id="rId19"/>
    <p:sldId id="333" r:id="rId20"/>
    <p:sldId id="332" r:id="rId21"/>
    <p:sldId id="322" r:id="rId22"/>
    <p:sldId id="328" r:id="rId23"/>
    <p:sldId id="329" r:id="rId24"/>
    <p:sldId id="315" r:id="rId2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17" autoAdjust="0"/>
    <p:restoredTop sz="62697" autoAdjust="0"/>
  </p:normalViewPr>
  <p:slideViewPr>
    <p:cSldViewPr>
      <p:cViewPr>
        <p:scale>
          <a:sx n="100" d="100"/>
          <a:sy n="100" d="100"/>
        </p:scale>
        <p:origin x="-450" y="-32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72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4C84480-7F5F-4F48-BB45-28C56949410D}" type="datetimeFigureOut">
              <a:rPr lang="en-ZA" smtClean="0"/>
              <a:t>2017/03/30</a:t>
            </a:fld>
            <a:endParaRPr lang="en-ZA" dirty="0"/>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ZA" dirty="0"/>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3BC0E45-901F-4FA9-B48D-6DA632523DBF}" type="slidenum">
              <a:rPr lang="en-ZA" smtClean="0"/>
              <a:t>‹#›</a:t>
            </a:fld>
            <a:endParaRPr lang="en-ZA" dirty="0"/>
          </a:p>
        </p:txBody>
      </p:sp>
    </p:spTree>
    <p:extLst>
      <p:ext uri="{BB962C8B-B14F-4D97-AF65-F5344CB8AC3E}">
        <p14:creationId xmlns:p14="http://schemas.microsoft.com/office/powerpoint/2010/main" val="40928596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2B6A62A-AEE6-4F5E-ACAF-E1A24F4A901A}" type="datetimeFigureOut">
              <a:rPr lang="en-ZA" smtClean="0"/>
              <a:t>2017/03/30</a:t>
            </a:fld>
            <a:endParaRPr lang="en-ZA"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86F07F5-D4FE-4286-9820-74D3D3B84180}" type="slidenum">
              <a:rPr lang="en-ZA" smtClean="0"/>
              <a:t>‹#›</a:t>
            </a:fld>
            <a:endParaRPr lang="en-ZA" dirty="0"/>
          </a:p>
        </p:txBody>
      </p:sp>
    </p:spTree>
    <p:extLst>
      <p:ext uri="{BB962C8B-B14F-4D97-AF65-F5344CB8AC3E}">
        <p14:creationId xmlns:p14="http://schemas.microsoft.com/office/powerpoint/2010/main" val="3309656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Questionnaire</a:t>
            </a:r>
            <a:r>
              <a:rPr lang="en-ZA" baseline="0" dirty="0" smtClean="0"/>
              <a:t> logistics reduced, replaced manual processes e.g. post data capturing, recruitment of data entry clerks,</a:t>
            </a:r>
          </a:p>
          <a:p>
            <a:pPr marL="457200" indent="-457200">
              <a:buFont typeface="Arial" panose="020B0604020202020204" pitchFamily="34" charset="0"/>
              <a:buChar char="•"/>
            </a:pPr>
            <a:r>
              <a:rPr lang="en-US" sz="3200" b="1" dirty="0" smtClean="0"/>
              <a:t>Improve data quality through..</a:t>
            </a:r>
          </a:p>
          <a:p>
            <a:pPr marL="914400" lvl="1" indent="-457200">
              <a:buFont typeface="Arial" panose="020B0604020202020204" pitchFamily="34" charset="0"/>
              <a:buChar char="•"/>
            </a:pPr>
            <a:r>
              <a:rPr lang="en-US" sz="2800" dirty="0" smtClean="0"/>
              <a:t>Setting up type of data, and upper and lower boundaries</a:t>
            </a:r>
          </a:p>
          <a:p>
            <a:pPr marL="914400" lvl="1" indent="-457200">
              <a:buFont typeface="Arial" panose="020B0604020202020204" pitchFamily="34" charset="0"/>
              <a:buChar char="•"/>
            </a:pPr>
            <a:r>
              <a:rPr lang="en-US" sz="2800" dirty="0" smtClean="0"/>
              <a:t>Automated routing (skips)</a:t>
            </a:r>
          </a:p>
          <a:p>
            <a:pPr marL="914400" lvl="1" indent="-457200">
              <a:buFont typeface="Arial" panose="020B0604020202020204" pitchFamily="34" charset="0"/>
              <a:buChar char="•"/>
            </a:pPr>
            <a:r>
              <a:rPr lang="en-US" sz="2800" dirty="0" smtClean="0"/>
              <a:t>Direct consistency checks and  data validation during fieldwork</a:t>
            </a:r>
          </a:p>
          <a:p>
            <a:pPr marL="914400" lvl="1" indent="-457200">
              <a:buFont typeface="Arial" panose="020B0604020202020204" pitchFamily="34" charset="0"/>
              <a:buChar char="•"/>
            </a:pPr>
            <a:r>
              <a:rPr lang="en-US" sz="2800" dirty="0" smtClean="0"/>
              <a:t>Pre‐coded drop down menus or radio‐buttons</a:t>
            </a:r>
          </a:p>
          <a:p>
            <a:pPr marL="914400" lvl="1" indent="-457200">
              <a:buFont typeface="Arial" panose="020B0604020202020204" pitchFamily="34" charset="0"/>
              <a:buChar char="•"/>
            </a:pPr>
            <a:r>
              <a:rPr lang="en-US" sz="2800" dirty="0" smtClean="0"/>
              <a:t>Provision to use visual aid and technical support</a:t>
            </a:r>
          </a:p>
          <a:p>
            <a:pPr marL="914400" lvl="1" indent="-457200">
              <a:buFont typeface="Arial" panose="020B0604020202020204" pitchFamily="34" charset="0"/>
              <a:buChar char="•"/>
            </a:pPr>
            <a:r>
              <a:rPr lang="en-US" sz="2800" dirty="0" smtClean="0"/>
              <a:t>More accurate measurement..</a:t>
            </a:r>
            <a:r>
              <a:rPr lang="en-US" sz="2800" dirty="0" err="1" smtClean="0"/>
              <a:t>e.g</a:t>
            </a:r>
            <a:r>
              <a:rPr lang="en-US" sz="2800" dirty="0" smtClean="0"/>
              <a:t>... </a:t>
            </a:r>
            <a:r>
              <a:rPr lang="en-US" sz="2400" dirty="0" smtClean="0"/>
              <a:t>GPS coordinates</a:t>
            </a:r>
            <a:endParaRPr lang="en-US" sz="2800" dirty="0" smtClean="0"/>
          </a:p>
          <a:p>
            <a:r>
              <a:rPr lang="en-US" dirty="0" smtClean="0"/>
              <a:t>Dynamic question text </a:t>
            </a:r>
          </a:p>
          <a:p>
            <a:r>
              <a:rPr lang="en-US" dirty="0" smtClean="0"/>
              <a:t>Dynamic and cascading value sets</a:t>
            </a:r>
          </a:p>
          <a:p>
            <a:r>
              <a:rPr lang="en-US" dirty="0" smtClean="0"/>
              <a:t>Hard and soft edit checks</a:t>
            </a:r>
          </a:p>
          <a:p>
            <a:r>
              <a:rPr lang="en-US" dirty="0" smtClean="0"/>
              <a:t>Other (Specify)</a:t>
            </a:r>
          </a:p>
          <a:p>
            <a:r>
              <a:rPr lang="en-US" dirty="0" smtClean="0"/>
              <a:t>Date controls</a:t>
            </a:r>
          </a:p>
          <a:p>
            <a:r>
              <a:rPr lang="en-US" dirty="0" smtClean="0"/>
              <a:t>Notes</a:t>
            </a:r>
          </a:p>
          <a:p>
            <a:r>
              <a:rPr lang="en-US" dirty="0" smtClean="0"/>
              <a:t>Case tree</a:t>
            </a:r>
          </a:p>
          <a:p>
            <a:r>
              <a:rPr lang="en-US" dirty="0" smtClean="0"/>
              <a:t>Validation and completeness of sections</a:t>
            </a:r>
          </a:p>
          <a:p>
            <a:r>
              <a:rPr lang="en-US" dirty="0" smtClean="0"/>
              <a:t>Help text</a:t>
            </a:r>
          </a:p>
          <a:p>
            <a:endParaRPr lang="en-ZA" dirty="0"/>
          </a:p>
        </p:txBody>
      </p:sp>
      <p:sp>
        <p:nvSpPr>
          <p:cNvPr id="4" name="Slide Number Placeholder 3"/>
          <p:cNvSpPr>
            <a:spLocks noGrp="1"/>
          </p:cNvSpPr>
          <p:nvPr>
            <p:ph type="sldNum" sz="quarter" idx="10"/>
          </p:nvPr>
        </p:nvSpPr>
        <p:spPr/>
        <p:txBody>
          <a:bodyPr/>
          <a:lstStyle/>
          <a:p>
            <a:fld id="{D86F07F5-D4FE-4286-9820-74D3D3B84180}" type="slidenum">
              <a:rPr lang="en-ZA" smtClean="0"/>
              <a:t>3</a:t>
            </a:fld>
            <a:endParaRPr lang="en-ZA" dirty="0"/>
          </a:p>
        </p:txBody>
      </p:sp>
    </p:spTree>
    <p:extLst>
      <p:ext uri="{BB962C8B-B14F-4D97-AF65-F5344CB8AC3E}">
        <p14:creationId xmlns:p14="http://schemas.microsoft.com/office/powerpoint/2010/main" val="30080161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D86F07F5-D4FE-4286-9820-74D3D3B84180}" type="slidenum">
              <a:rPr lang="en-ZA" smtClean="0"/>
              <a:t>15</a:t>
            </a:fld>
            <a:endParaRPr lang="en-ZA" dirty="0"/>
          </a:p>
        </p:txBody>
      </p:sp>
    </p:spTree>
    <p:extLst>
      <p:ext uri="{BB962C8B-B14F-4D97-AF65-F5344CB8AC3E}">
        <p14:creationId xmlns:p14="http://schemas.microsoft.com/office/powerpoint/2010/main" val="926595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D86F07F5-D4FE-4286-9820-74D3D3B84180}" type="slidenum">
              <a:rPr lang="en-ZA" smtClean="0"/>
              <a:t>16</a:t>
            </a:fld>
            <a:endParaRPr lang="en-ZA" dirty="0"/>
          </a:p>
        </p:txBody>
      </p:sp>
    </p:spTree>
    <p:extLst>
      <p:ext uri="{BB962C8B-B14F-4D97-AF65-F5344CB8AC3E}">
        <p14:creationId xmlns:p14="http://schemas.microsoft.com/office/powerpoint/2010/main" val="1126401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Data processors, IT &amp; SM staff  more need time </a:t>
            </a:r>
          </a:p>
          <a:p>
            <a:endParaRPr lang="en-ZA" dirty="0"/>
          </a:p>
        </p:txBody>
      </p:sp>
      <p:sp>
        <p:nvSpPr>
          <p:cNvPr id="4" name="Slide Number Placeholder 3"/>
          <p:cNvSpPr>
            <a:spLocks noGrp="1"/>
          </p:cNvSpPr>
          <p:nvPr>
            <p:ph type="sldNum" sz="quarter" idx="10"/>
          </p:nvPr>
        </p:nvSpPr>
        <p:spPr/>
        <p:txBody>
          <a:bodyPr/>
          <a:lstStyle/>
          <a:p>
            <a:fld id="{D86F07F5-D4FE-4286-9820-74D3D3B84180}" type="slidenum">
              <a:rPr lang="en-ZA" smtClean="0"/>
              <a:t>17</a:t>
            </a:fld>
            <a:endParaRPr lang="en-ZA" dirty="0"/>
          </a:p>
        </p:txBody>
      </p:sp>
    </p:spTree>
    <p:extLst>
      <p:ext uri="{BB962C8B-B14F-4D97-AF65-F5344CB8AC3E}">
        <p14:creationId xmlns:p14="http://schemas.microsoft.com/office/powerpoint/2010/main" val="2910181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Implemented</a:t>
            </a:r>
            <a:r>
              <a:rPr lang="en-US" baseline="0" dirty="0" smtClean="0"/>
              <a:t> measures – these are already in place</a:t>
            </a:r>
            <a:endParaRPr lang="en-US" dirty="0"/>
          </a:p>
        </p:txBody>
      </p:sp>
      <p:sp>
        <p:nvSpPr>
          <p:cNvPr id="4" name="Slide Number Placeholder 3"/>
          <p:cNvSpPr>
            <a:spLocks noGrp="1"/>
          </p:cNvSpPr>
          <p:nvPr>
            <p:ph type="sldNum" sz="quarter" idx="10"/>
          </p:nvPr>
        </p:nvSpPr>
        <p:spPr/>
        <p:txBody>
          <a:bodyPr/>
          <a:lstStyle/>
          <a:p>
            <a:fld id="{D86F07F5-D4FE-4286-9820-74D3D3B84180}" type="slidenum">
              <a:rPr lang="en-ZA" smtClean="0"/>
              <a:t>18</a:t>
            </a:fld>
            <a:endParaRPr lang="en-ZA" dirty="0"/>
          </a:p>
        </p:txBody>
      </p:sp>
    </p:spTree>
    <p:extLst>
      <p:ext uri="{BB962C8B-B14F-4D97-AF65-F5344CB8AC3E}">
        <p14:creationId xmlns:p14="http://schemas.microsoft.com/office/powerpoint/2010/main" val="2817416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Implemented</a:t>
            </a:r>
            <a:r>
              <a:rPr lang="en-US" baseline="0" dirty="0" smtClean="0"/>
              <a:t> measures – these are already in place</a:t>
            </a:r>
            <a:endParaRPr lang="en-US" dirty="0"/>
          </a:p>
        </p:txBody>
      </p:sp>
      <p:sp>
        <p:nvSpPr>
          <p:cNvPr id="4" name="Slide Number Placeholder 3"/>
          <p:cNvSpPr>
            <a:spLocks noGrp="1"/>
          </p:cNvSpPr>
          <p:nvPr>
            <p:ph type="sldNum" sz="quarter" idx="10"/>
          </p:nvPr>
        </p:nvSpPr>
        <p:spPr/>
        <p:txBody>
          <a:bodyPr/>
          <a:lstStyle/>
          <a:p>
            <a:fld id="{D86F07F5-D4FE-4286-9820-74D3D3B84180}" type="slidenum">
              <a:rPr lang="en-ZA" smtClean="0"/>
              <a:t>19</a:t>
            </a:fld>
            <a:endParaRPr lang="en-ZA" dirty="0"/>
          </a:p>
        </p:txBody>
      </p:sp>
    </p:spTree>
    <p:extLst>
      <p:ext uri="{BB962C8B-B14F-4D97-AF65-F5344CB8AC3E}">
        <p14:creationId xmlns:p14="http://schemas.microsoft.com/office/powerpoint/2010/main" val="33204375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Centralised applications deployment system to deploy all applications and configurations onto the handhelds at the same time, to reduces the time needed to setup handhelds and removes the chances or errors caused during configuration or deployment.</a:t>
            </a:r>
          </a:p>
          <a:p>
            <a:endParaRPr lang="en-US" dirty="0"/>
          </a:p>
        </p:txBody>
      </p:sp>
      <p:sp>
        <p:nvSpPr>
          <p:cNvPr id="4" name="Slide Number Placeholder 3"/>
          <p:cNvSpPr>
            <a:spLocks noGrp="1"/>
          </p:cNvSpPr>
          <p:nvPr>
            <p:ph type="sldNum" sz="quarter" idx="10"/>
          </p:nvPr>
        </p:nvSpPr>
        <p:spPr/>
        <p:txBody>
          <a:bodyPr/>
          <a:lstStyle/>
          <a:p>
            <a:fld id="{D86F07F5-D4FE-4286-9820-74D3D3B84180}" type="slidenum">
              <a:rPr lang="en-ZA" smtClean="0"/>
              <a:t>20</a:t>
            </a:fld>
            <a:endParaRPr lang="en-ZA" dirty="0"/>
          </a:p>
        </p:txBody>
      </p:sp>
    </p:spTree>
    <p:extLst>
      <p:ext uri="{BB962C8B-B14F-4D97-AF65-F5344CB8AC3E}">
        <p14:creationId xmlns:p14="http://schemas.microsoft.com/office/powerpoint/2010/main" val="28452611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In</a:t>
            </a:r>
          </a:p>
          <a:p>
            <a:pPr marL="171450" indent="-171450">
              <a:buFontTx/>
              <a:buChar char="-"/>
            </a:pPr>
            <a:r>
              <a:rPr lang="en-US" dirty="0" smtClean="0"/>
              <a:t>crease permanent </a:t>
            </a:r>
            <a:r>
              <a:rPr lang="en-US" baseline="0" dirty="0" smtClean="0"/>
              <a:t> data processing staff – Senior database administrator , Senior system Analyst and 2 programmers </a:t>
            </a:r>
            <a:endParaRPr lang="en-US" dirty="0"/>
          </a:p>
        </p:txBody>
      </p:sp>
      <p:sp>
        <p:nvSpPr>
          <p:cNvPr id="4" name="Slide Number Placeholder 3"/>
          <p:cNvSpPr>
            <a:spLocks noGrp="1"/>
          </p:cNvSpPr>
          <p:nvPr>
            <p:ph type="sldNum" sz="quarter" idx="10"/>
          </p:nvPr>
        </p:nvSpPr>
        <p:spPr/>
        <p:txBody>
          <a:bodyPr/>
          <a:lstStyle/>
          <a:p>
            <a:fld id="{D86F07F5-D4FE-4286-9820-74D3D3B84180}" type="slidenum">
              <a:rPr lang="en-ZA" smtClean="0"/>
              <a:t>21</a:t>
            </a:fld>
            <a:endParaRPr lang="en-ZA" dirty="0"/>
          </a:p>
        </p:txBody>
      </p:sp>
    </p:spTree>
    <p:extLst>
      <p:ext uri="{BB962C8B-B14F-4D97-AF65-F5344CB8AC3E}">
        <p14:creationId xmlns:p14="http://schemas.microsoft.com/office/powerpoint/2010/main" val="9519992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D86F07F5-D4FE-4286-9820-74D3D3B84180}" type="slidenum">
              <a:rPr lang="en-ZA" smtClean="0"/>
              <a:t>22</a:t>
            </a:fld>
            <a:endParaRPr lang="en-ZA" dirty="0"/>
          </a:p>
        </p:txBody>
      </p:sp>
    </p:spTree>
    <p:extLst>
      <p:ext uri="{BB962C8B-B14F-4D97-AF65-F5344CB8AC3E}">
        <p14:creationId xmlns:p14="http://schemas.microsoft.com/office/powerpoint/2010/main" val="3737757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Spent more time in system development, and less time in post data processing –</a:t>
            </a:r>
            <a:r>
              <a:rPr lang="en-ZA" sz="1200" i="1" dirty="0" smtClean="0"/>
              <a:t> Because data</a:t>
            </a:r>
            <a:r>
              <a:rPr lang="en-ZA" sz="1200" i="1" baseline="0" dirty="0" smtClean="0"/>
              <a:t> management applications ( data entry, data transmission, cleaning, recodes, edit) were all developed BEFORE fieldwork.</a:t>
            </a:r>
            <a:endParaRPr lang="en-ZA" sz="1200" i="1" dirty="0" smtClean="0"/>
          </a:p>
          <a:p>
            <a:r>
              <a:rPr lang="en-US" dirty="0" smtClean="0"/>
              <a:t>The environment was ready for processing by the time fieldwork ended.</a:t>
            </a:r>
          </a:p>
          <a:p>
            <a:r>
              <a:rPr lang="en-US" dirty="0" smtClean="0"/>
              <a:t>The</a:t>
            </a:r>
            <a:r>
              <a:rPr lang="en-US" baseline="0" dirty="0" smtClean="0"/>
              <a:t> only programming done after fieldwork was specific edits and recodes.</a:t>
            </a:r>
            <a:endParaRPr lang="en-US" dirty="0"/>
          </a:p>
        </p:txBody>
      </p:sp>
      <p:sp>
        <p:nvSpPr>
          <p:cNvPr id="4" name="Slide Number Placeholder 3"/>
          <p:cNvSpPr>
            <a:spLocks noGrp="1"/>
          </p:cNvSpPr>
          <p:nvPr>
            <p:ph type="sldNum" sz="quarter" idx="10"/>
          </p:nvPr>
        </p:nvSpPr>
        <p:spPr/>
        <p:txBody>
          <a:bodyPr/>
          <a:lstStyle/>
          <a:p>
            <a:fld id="{D86F07F5-D4FE-4286-9820-74D3D3B84180}" type="slidenum">
              <a:rPr lang="en-ZA" smtClean="0"/>
              <a:t>4</a:t>
            </a:fld>
            <a:endParaRPr lang="en-ZA" dirty="0"/>
          </a:p>
        </p:txBody>
      </p:sp>
    </p:spTree>
    <p:extLst>
      <p:ext uri="{BB962C8B-B14F-4D97-AF65-F5344CB8AC3E}">
        <p14:creationId xmlns:p14="http://schemas.microsoft.com/office/powerpoint/2010/main" val="3233526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GB" sz="3400" kern="0" dirty="0" smtClean="0">
              <a:solidFill>
                <a:srgbClr val="92742E"/>
              </a:solidFill>
              <a:latin typeface="+mn-lt"/>
              <a:ea typeface="+mn-ea"/>
              <a:cs typeface="+mn-cs"/>
            </a:endParaRPr>
          </a:p>
        </p:txBody>
      </p:sp>
      <p:sp>
        <p:nvSpPr>
          <p:cNvPr id="4" name="Slide Number Placeholder 3"/>
          <p:cNvSpPr>
            <a:spLocks noGrp="1"/>
          </p:cNvSpPr>
          <p:nvPr>
            <p:ph type="sldNum" sz="quarter" idx="10"/>
          </p:nvPr>
        </p:nvSpPr>
        <p:spPr/>
        <p:txBody>
          <a:bodyPr/>
          <a:lstStyle/>
          <a:p>
            <a:fld id="{D86F07F5-D4FE-4286-9820-74D3D3B84180}" type="slidenum">
              <a:rPr lang="en-ZA" smtClean="0"/>
              <a:t>6</a:t>
            </a:fld>
            <a:endParaRPr lang="en-ZA" dirty="0"/>
          </a:p>
        </p:txBody>
      </p:sp>
    </p:spTree>
    <p:extLst>
      <p:ext uri="{BB962C8B-B14F-4D97-AF65-F5344CB8AC3E}">
        <p14:creationId xmlns:p14="http://schemas.microsoft.com/office/powerpoint/2010/main" val="4121447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-Sophisticated programming languages that can be used</a:t>
            </a:r>
            <a:r>
              <a:rPr lang="en-US" baseline="0" dirty="0" smtClean="0"/>
              <a:t> to create highly customized applications </a:t>
            </a:r>
          </a:p>
          <a:p>
            <a:r>
              <a:rPr lang="en-US" baseline="0" dirty="0" smtClean="0"/>
              <a:t>- Ability to create a dynamic application ( value sets )</a:t>
            </a:r>
            <a:endParaRPr lang="en-US" dirty="0"/>
          </a:p>
        </p:txBody>
      </p:sp>
      <p:sp>
        <p:nvSpPr>
          <p:cNvPr id="4" name="Slide Number Placeholder 3"/>
          <p:cNvSpPr>
            <a:spLocks noGrp="1"/>
          </p:cNvSpPr>
          <p:nvPr>
            <p:ph type="sldNum" sz="quarter" idx="10"/>
          </p:nvPr>
        </p:nvSpPr>
        <p:spPr/>
        <p:txBody>
          <a:bodyPr/>
          <a:lstStyle/>
          <a:p>
            <a:fld id="{D86F07F5-D4FE-4286-9820-74D3D3B84180}" type="slidenum">
              <a:rPr lang="en-ZA" smtClean="0"/>
              <a:t>8</a:t>
            </a:fld>
            <a:endParaRPr lang="en-ZA" dirty="0"/>
          </a:p>
        </p:txBody>
      </p:sp>
    </p:spTree>
    <p:extLst>
      <p:ext uri="{BB962C8B-B14F-4D97-AF65-F5344CB8AC3E}">
        <p14:creationId xmlns:p14="http://schemas.microsoft.com/office/powerpoint/2010/main" val="862725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6F07F5-D4FE-4286-9820-74D3D3B84180}" type="slidenum">
              <a:rPr lang="en-ZA" smtClean="0"/>
              <a:t>9</a:t>
            </a:fld>
            <a:endParaRPr lang="en-ZA" dirty="0"/>
          </a:p>
        </p:txBody>
      </p:sp>
    </p:spTree>
    <p:extLst>
      <p:ext uri="{BB962C8B-B14F-4D97-AF65-F5344CB8AC3E}">
        <p14:creationId xmlns:p14="http://schemas.microsoft.com/office/powerpoint/2010/main" val="3455772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Dynamic question text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92742E"/>
                </a:solidFill>
              </a:rPr>
              <a:t>Additional </a:t>
            </a:r>
            <a:r>
              <a:rPr lang="en-US" b="1" dirty="0" smtClean="0">
                <a:solidFill>
                  <a:srgbClr val="92742E"/>
                </a:solidFill>
              </a:rPr>
              <a:t>CAPI</a:t>
            </a:r>
            <a:r>
              <a:rPr lang="en-US" dirty="0" smtClean="0">
                <a:solidFill>
                  <a:srgbClr val="92742E"/>
                </a:solidFill>
              </a:rPr>
              <a:t> Elements</a:t>
            </a:r>
          </a:p>
          <a:p>
            <a:endParaRPr lang="en-US" dirty="0" smtClean="0"/>
          </a:p>
          <a:p>
            <a:r>
              <a:rPr lang="en-US" dirty="0" smtClean="0"/>
              <a:t>Dynamic and cascading value sets</a:t>
            </a:r>
          </a:p>
          <a:p>
            <a:r>
              <a:rPr lang="en-US" dirty="0" smtClean="0"/>
              <a:t>Hard and soft edit checks</a:t>
            </a:r>
          </a:p>
          <a:p>
            <a:r>
              <a:rPr lang="en-US" dirty="0" smtClean="0"/>
              <a:t>Other (Specify)</a:t>
            </a:r>
          </a:p>
          <a:p>
            <a:r>
              <a:rPr lang="en-US" dirty="0" smtClean="0"/>
              <a:t>Date controls</a:t>
            </a:r>
          </a:p>
          <a:p>
            <a:r>
              <a:rPr lang="en-US" dirty="0" smtClean="0"/>
              <a:t>Notes</a:t>
            </a:r>
          </a:p>
          <a:p>
            <a:r>
              <a:rPr lang="en-US" dirty="0" smtClean="0"/>
              <a:t>Case tree</a:t>
            </a:r>
          </a:p>
          <a:p>
            <a:r>
              <a:rPr lang="en-US" dirty="0" smtClean="0"/>
              <a:t>Validation and completeness of sections</a:t>
            </a:r>
          </a:p>
          <a:p>
            <a:r>
              <a:rPr lang="en-US" dirty="0" smtClean="0"/>
              <a:t>Help text</a:t>
            </a:r>
          </a:p>
          <a:p>
            <a:endParaRPr lang="en-US" dirty="0"/>
          </a:p>
        </p:txBody>
      </p:sp>
      <p:sp>
        <p:nvSpPr>
          <p:cNvPr id="4" name="Slide Number Placeholder 3"/>
          <p:cNvSpPr>
            <a:spLocks noGrp="1"/>
          </p:cNvSpPr>
          <p:nvPr>
            <p:ph type="sldNum" sz="quarter" idx="10"/>
          </p:nvPr>
        </p:nvSpPr>
        <p:spPr/>
        <p:txBody>
          <a:bodyPr/>
          <a:lstStyle/>
          <a:p>
            <a:fld id="{D86F07F5-D4FE-4286-9820-74D3D3B84180}" type="slidenum">
              <a:rPr lang="en-ZA" smtClean="0"/>
              <a:t>10</a:t>
            </a:fld>
            <a:endParaRPr lang="en-ZA" dirty="0"/>
          </a:p>
        </p:txBody>
      </p:sp>
    </p:spTree>
    <p:extLst>
      <p:ext uri="{BB962C8B-B14F-4D97-AF65-F5344CB8AC3E}">
        <p14:creationId xmlns:p14="http://schemas.microsoft.com/office/powerpoint/2010/main" val="3968279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6F07F5-D4FE-4286-9820-74D3D3B84180}" type="slidenum">
              <a:rPr lang="en-ZA" smtClean="0"/>
              <a:t>11</a:t>
            </a:fld>
            <a:endParaRPr lang="en-ZA" dirty="0"/>
          </a:p>
        </p:txBody>
      </p:sp>
    </p:spTree>
    <p:extLst>
      <p:ext uri="{BB962C8B-B14F-4D97-AF65-F5344CB8AC3E}">
        <p14:creationId xmlns:p14="http://schemas.microsoft.com/office/powerpoint/2010/main" val="3113190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Implemented</a:t>
            </a:r>
            <a:r>
              <a:rPr lang="en-US" baseline="0" dirty="0" smtClean="0"/>
              <a:t> measures – these are already in place</a:t>
            </a:r>
            <a:endParaRPr lang="en-US" dirty="0"/>
          </a:p>
        </p:txBody>
      </p:sp>
      <p:sp>
        <p:nvSpPr>
          <p:cNvPr id="4" name="Slide Number Placeholder 3"/>
          <p:cNvSpPr>
            <a:spLocks noGrp="1"/>
          </p:cNvSpPr>
          <p:nvPr>
            <p:ph type="sldNum" sz="quarter" idx="10"/>
          </p:nvPr>
        </p:nvSpPr>
        <p:spPr/>
        <p:txBody>
          <a:bodyPr/>
          <a:lstStyle/>
          <a:p>
            <a:fld id="{D86F07F5-D4FE-4286-9820-74D3D3B84180}" type="slidenum">
              <a:rPr lang="en-ZA" smtClean="0"/>
              <a:t>13</a:t>
            </a:fld>
            <a:endParaRPr lang="en-ZA" dirty="0"/>
          </a:p>
        </p:txBody>
      </p:sp>
    </p:spTree>
    <p:extLst>
      <p:ext uri="{BB962C8B-B14F-4D97-AF65-F5344CB8AC3E}">
        <p14:creationId xmlns:p14="http://schemas.microsoft.com/office/powerpoint/2010/main" val="2351460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2000" dirty="0" smtClean="0">
                <a:solidFill>
                  <a:schemeClr val="accent1">
                    <a:lumMod val="50000"/>
                  </a:schemeClr>
                </a:solidFill>
              </a:rPr>
              <a:t>Main survey processes and specification were not defined /developed before fieldwork</a:t>
            </a:r>
          </a:p>
          <a:p>
            <a:pPr marL="742950" lvl="1" indent="-285750">
              <a:buFont typeface="Arial" panose="020B0604020202020204" pitchFamily="34" charset="0"/>
              <a:buChar char="•"/>
            </a:pPr>
            <a:r>
              <a:rPr lang="en-US" sz="2000" dirty="0" smtClean="0">
                <a:solidFill>
                  <a:schemeClr val="accent1">
                    <a:lumMod val="50000"/>
                  </a:schemeClr>
                </a:solidFill>
              </a:rPr>
              <a:t>Post data processing requirements not defined and no plan after data collection</a:t>
            </a:r>
          </a:p>
          <a:p>
            <a:pPr marL="742950" lvl="1" indent="-285750">
              <a:buFont typeface="Arial" panose="020B0604020202020204" pitchFamily="34" charset="0"/>
              <a:buChar char="•"/>
            </a:pPr>
            <a:r>
              <a:rPr lang="en-US" sz="2000" dirty="0" smtClean="0">
                <a:solidFill>
                  <a:schemeClr val="accent1">
                    <a:lumMod val="50000"/>
                  </a:schemeClr>
                </a:solidFill>
              </a:rPr>
              <a:t>Tabulation plan </a:t>
            </a:r>
          </a:p>
          <a:p>
            <a:pPr marL="742950" lvl="1" indent="-285750">
              <a:buFont typeface="Arial" panose="020B0604020202020204" pitchFamily="34" charset="0"/>
              <a:buChar char="•"/>
            </a:pPr>
            <a:r>
              <a:rPr lang="en-US" sz="2000" dirty="0" smtClean="0">
                <a:solidFill>
                  <a:schemeClr val="accent1">
                    <a:lumMod val="50000"/>
                  </a:schemeClr>
                </a:solidFill>
              </a:rPr>
              <a:t>Data editing requirements , </a:t>
            </a:r>
          </a:p>
          <a:p>
            <a:pPr marL="742950" lvl="1" indent="-285750">
              <a:buFont typeface="Arial" panose="020B0604020202020204" pitchFamily="34" charset="0"/>
              <a:buChar char="•"/>
            </a:pPr>
            <a:r>
              <a:rPr lang="en-US" sz="2000" dirty="0" smtClean="0">
                <a:solidFill>
                  <a:schemeClr val="accent1">
                    <a:lumMod val="50000"/>
                  </a:schemeClr>
                </a:solidFill>
              </a:rPr>
              <a:t>Derived variables requirements were only realized  5months into data collection process</a:t>
            </a:r>
          </a:p>
          <a:p>
            <a:pPr marL="285750" indent="-285750">
              <a:buFont typeface="Arial" panose="020B0604020202020204" pitchFamily="34" charset="0"/>
              <a:buChar char="•"/>
            </a:pPr>
            <a:r>
              <a:rPr lang="en-AU" sz="2000" dirty="0" smtClean="0">
                <a:solidFill>
                  <a:schemeClr val="accent1">
                    <a:lumMod val="50000"/>
                  </a:schemeClr>
                </a:solidFill>
              </a:rPr>
              <a:t>Lack of specifications in a written and standardized format</a:t>
            </a:r>
          </a:p>
          <a:p>
            <a:pPr marL="342900" indent="-342900">
              <a:buFont typeface="Arial" panose="020B0604020202020204" pitchFamily="34" charset="0"/>
              <a:buChar char="•"/>
            </a:pPr>
            <a:r>
              <a:rPr lang="en-AU" sz="2000" dirty="0" smtClean="0">
                <a:solidFill>
                  <a:schemeClr val="accent1">
                    <a:lumMod val="50000"/>
                  </a:schemeClr>
                </a:solidFill>
              </a:rPr>
              <a:t>Questionnaire development without  defined Tabulation /Analysis plan</a:t>
            </a:r>
          </a:p>
          <a:p>
            <a:pPr marL="342900" indent="-342900">
              <a:buFont typeface="Arial" panose="020B0604020202020204" pitchFamily="34" charset="0"/>
              <a:buChar char="•"/>
            </a:pPr>
            <a:r>
              <a:rPr lang="en-AU" sz="2000" dirty="0" smtClean="0">
                <a:solidFill>
                  <a:schemeClr val="accent1">
                    <a:lumMod val="50000"/>
                  </a:schemeClr>
                </a:solidFill>
              </a:rPr>
              <a:t>Project process &amp; change management not implemented effectively </a:t>
            </a:r>
          </a:p>
          <a:p>
            <a:pPr marL="285750" indent="-285750">
              <a:buFont typeface="Arial" panose="020B0604020202020204" pitchFamily="34" charset="0"/>
              <a:buChar char="•"/>
            </a:pPr>
            <a:r>
              <a:rPr lang="en-AU" sz="2000" dirty="0" smtClean="0">
                <a:solidFill>
                  <a:schemeClr val="accent1">
                    <a:lumMod val="50000"/>
                  </a:schemeClr>
                </a:solidFill>
              </a:rPr>
              <a:t>The whole survey process changes with the technology (e.g. edit rules samples, staff allocation, </a:t>
            </a:r>
            <a:r>
              <a:rPr lang="en-AU" sz="2000" dirty="0" err="1" smtClean="0">
                <a:solidFill>
                  <a:schemeClr val="accent1">
                    <a:lumMod val="50000"/>
                  </a:schemeClr>
                </a:solidFill>
              </a:rPr>
              <a:t>minmax</a:t>
            </a:r>
            <a:r>
              <a:rPr lang="en-AU" sz="2000" dirty="0" smtClean="0">
                <a:solidFill>
                  <a:schemeClr val="accent1">
                    <a:lumMod val="50000"/>
                  </a:schemeClr>
                </a:solidFill>
              </a:rPr>
              <a:t>, case management, monitoring etc.)</a:t>
            </a:r>
          </a:p>
          <a:p>
            <a:endParaRPr lang="en-US" dirty="0"/>
          </a:p>
        </p:txBody>
      </p:sp>
      <p:sp>
        <p:nvSpPr>
          <p:cNvPr id="4" name="Slide Number Placeholder 3"/>
          <p:cNvSpPr>
            <a:spLocks noGrp="1"/>
          </p:cNvSpPr>
          <p:nvPr>
            <p:ph type="sldNum" sz="quarter" idx="10"/>
          </p:nvPr>
        </p:nvSpPr>
        <p:spPr/>
        <p:txBody>
          <a:bodyPr/>
          <a:lstStyle/>
          <a:p>
            <a:fld id="{8E05AA59-F204-4181-8A63-DEFBE0FB4DAD}" type="slidenum">
              <a:rPr lang="en-US" smtClean="0"/>
              <a:t>14</a:t>
            </a:fld>
            <a:endParaRPr lang="en-US"/>
          </a:p>
        </p:txBody>
      </p:sp>
    </p:spTree>
    <p:extLst>
      <p:ext uri="{BB962C8B-B14F-4D97-AF65-F5344CB8AC3E}">
        <p14:creationId xmlns:p14="http://schemas.microsoft.com/office/powerpoint/2010/main" val="138798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2" y="2130431"/>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2"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EFFC1ACC-9A05-4B5D-85CF-2A91C1F975D5}" type="datetimeFigureOut">
              <a:rPr lang="en-ZA" smtClean="0"/>
              <a:t>2017/03/30</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2E14AEA4-74E5-470D-AA73-245515F6EFDB}" type="slidenum">
              <a:rPr lang="en-ZA" smtClean="0"/>
              <a:t>‹#›</a:t>
            </a:fld>
            <a:endParaRPr lang="en-ZA" dirty="0"/>
          </a:p>
        </p:txBody>
      </p:sp>
    </p:spTree>
    <p:extLst>
      <p:ext uri="{BB962C8B-B14F-4D97-AF65-F5344CB8AC3E}">
        <p14:creationId xmlns:p14="http://schemas.microsoft.com/office/powerpoint/2010/main" val="755602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EFFC1ACC-9A05-4B5D-85CF-2A91C1F975D5}" type="datetimeFigureOut">
              <a:rPr lang="en-ZA" smtClean="0"/>
              <a:t>2017/03/30</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2E14AEA4-74E5-470D-AA73-245515F6EFDB}" type="slidenum">
              <a:rPr lang="en-ZA" smtClean="0"/>
              <a:t>‹#›</a:t>
            </a:fld>
            <a:endParaRPr lang="en-ZA" dirty="0"/>
          </a:p>
        </p:txBody>
      </p:sp>
    </p:spTree>
    <p:extLst>
      <p:ext uri="{BB962C8B-B14F-4D97-AF65-F5344CB8AC3E}">
        <p14:creationId xmlns:p14="http://schemas.microsoft.com/office/powerpoint/2010/main" val="2268820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2" y="274642"/>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3" y="274642"/>
            <a:ext cx="6019799"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EFFC1ACC-9A05-4B5D-85CF-2A91C1F975D5}" type="datetimeFigureOut">
              <a:rPr lang="en-ZA" smtClean="0"/>
              <a:t>2017/03/30</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2E14AEA4-74E5-470D-AA73-245515F6EFDB}" type="slidenum">
              <a:rPr lang="en-ZA" smtClean="0"/>
              <a:t>‹#›</a:t>
            </a:fld>
            <a:endParaRPr lang="en-ZA" dirty="0"/>
          </a:p>
        </p:txBody>
      </p:sp>
    </p:spTree>
    <p:extLst>
      <p:ext uri="{BB962C8B-B14F-4D97-AF65-F5344CB8AC3E}">
        <p14:creationId xmlns:p14="http://schemas.microsoft.com/office/powerpoint/2010/main" val="2068856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EFFC1ACC-9A05-4B5D-85CF-2A91C1F975D5}" type="datetimeFigureOut">
              <a:rPr lang="en-ZA" smtClean="0"/>
              <a:t>2017/03/30</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2E14AEA4-74E5-470D-AA73-245515F6EFDB}" type="slidenum">
              <a:rPr lang="en-ZA" smtClean="0"/>
              <a:t>‹#›</a:t>
            </a:fld>
            <a:endParaRPr lang="en-ZA" dirty="0"/>
          </a:p>
        </p:txBody>
      </p:sp>
    </p:spTree>
    <p:extLst>
      <p:ext uri="{BB962C8B-B14F-4D97-AF65-F5344CB8AC3E}">
        <p14:creationId xmlns:p14="http://schemas.microsoft.com/office/powerpoint/2010/main" val="3591135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6"/>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4" y="290671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FC1ACC-9A05-4B5D-85CF-2A91C1F975D5}" type="datetimeFigureOut">
              <a:rPr lang="en-ZA" smtClean="0"/>
              <a:t>2017/03/30</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2E14AEA4-74E5-470D-AA73-245515F6EFDB}" type="slidenum">
              <a:rPr lang="en-ZA" smtClean="0"/>
              <a:t>‹#›</a:t>
            </a:fld>
            <a:endParaRPr lang="en-ZA" dirty="0"/>
          </a:p>
        </p:txBody>
      </p:sp>
    </p:spTree>
    <p:extLst>
      <p:ext uri="{BB962C8B-B14F-4D97-AF65-F5344CB8AC3E}">
        <p14:creationId xmlns:p14="http://schemas.microsoft.com/office/powerpoint/2010/main" val="1376137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1"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199"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EFFC1ACC-9A05-4B5D-85CF-2A91C1F975D5}" type="datetimeFigureOut">
              <a:rPr lang="en-ZA" smtClean="0"/>
              <a:t>2017/03/30</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2E14AEA4-74E5-470D-AA73-245515F6EFDB}" type="slidenum">
              <a:rPr lang="en-ZA" smtClean="0"/>
              <a:t>‹#›</a:t>
            </a:fld>
            <a:endParaRPr lang="en-ZA" dirty="0"/>
          </a:p>
        </p:txBody>
      </p:sp>
    </p:spTree>
    <p:extLst>
      <p:ext uri="{BB962C8B-B14F-4D97-AF65-F5344CB8AC3E}">
        <p14:creationId xmlns:p14="http://schemas.microsoft.com/office/powerpoint/2010/main" val="3303600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EFFC1ACC-9A05-4B5D-85CF-2A91C1F975D5}" type="datetimeFigureOut">
              <a:rPr lang="en-ZA" smtClean="0"/>
              <a:t>2017/03/30</a:t>
            </a:fld>
            <a:endParaRPr lang="en-ZA" dirty="0"/>
          </a:p>
        </p:txBody>
      </p:sp>
      <p:sp>
        <p:nvSpPr>
          <p:cNvPr id="8" name="Footer Placeholder 7"/>
          <p:cNvSpPr>
            <a:spLocks noGrp="1"/>
          </p:cNvSpPr>
          <p:nvPr>
            <p:ph type="ftr" sz="quarter" idx="11"/>
          </p:nvPr>
        </p:nvSpPr>
        <p:spPr/>
        <p:txBody>
          <a:bodyPr/>
          <a:lstStyle/>
          <a:p>
            <a:endParaRPr lang="en-ZA" dirty="0"/>
          </a:p>
        </p:txBody>
      </p:sp>
      <p:sp>
        <p:nvSpPr>
          <p:cNvPr id="9" name="Slide Number Placeholder 8"/>
          <p:cNvSpPr>
            <a:spLocks noGrp="1"/>
          </p:cNvSpPr>
          <p:nvPr>
            <p:ph type="sldNum" sz="quarter" idx="12"/>
          </p:nvPr>
        </p:nvSpPr>
        <p:spPr/>
        <p:txBody>
          <a:bodyPr/>
          <a:lstStyle/>
          <a:p>
            <a:fld id="{2E14AEA4-74E5-470D-AA73-245515F6EFDB}" type="slidenum">
              <a:rPr lang="en-ZA" smtClean="0"/>
              <a:t>‹#›</a:t>
            </a:fld>
            <a:endParaRPr lang="en-ZA" dirty="0"/>
          </a:p>
        </p:txBody>
      </p:sp>
    </p:spTree>
    <p:extLst>
      <p:ext uri="{BB962C8B-B14F-4D97-AF65-F5344CB8AC3E}">
        <p14:creationId xmlns:p14="http://schemas.microsoft.com/office/powerpoint/2010/main" val="1574041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EFFC1ACC-9A05-4B5D-85CF-2A91C1F975D5}" type="datetimeFigureOut">
              <a:rPr lang="en-ZA" smtClean="0"/>
              <a:t>2017/03/30</a:t>
            </a:fld>
            <a:endParaRPr lang="en-ZA" dirty="0"/>
          </a:p>
        </p:txBody>
      </p:sp>
      <p:sp>
        <p:nvSpPr>
          <p:cNvPr id="4" name="Footer Placeholder 3"/>
          <p:cNvSpPr>
            <a:spLocks noGrp="1"/>
          </p:cNvSpPr>
          <p:nvPr>
            <p:ph type="ftr" sz="quarter" idx="11"/>
          </p:nvPr>
        </p:nvSpPr>
        <p:spPr/>
        <p:txBody>
          <a:bodyPr/>
          <a:lstStyle/>
          <a:p>
            <a:endParaRPr lang="en-ZA" dirty="0"/>
          </a:p>
        </p:txBody>
      </p:sp>
      <p:sp>
        <p:nvSpPr>
          <p:cNvPr id="5" name="Slide Number Placeholder 4"/>
          <p:cNvSpPr>
            <a:spLocks noGrp="1"/>
          </p:cNvSpPr>
          <p:nvPr>
            <p:ph type="sldNum" sz="quarter" idx="12"/>
          </p:nvPr>
        </p:nvSpPr>
        <p:spPr/>
        <p:txBody>
          <a:bodyPr/>
          <a:lstStyle/>
          <a:p>
            <a:fld id="{2E14AEA4-74E5-470D-AA73-245515F6EFDB}" type="slidenum">
              <a:rPr lang="en-ZA" smtClean="0"/>
              <a:t>‹#›</a:t>
            </a:fld>
            <a:endParaRPr lang="en-ZA" dirty="0"/>
          </a:p>
        </p:txBody>
      </p:sp>
    </p:spTree>
    <p:extLst>
      <p:ext uri="{BB962C8B-B14F-4D97-AF65-F5344CB8AC3E}">
        <p14:creationId xmlns:p14="http://schemas.microsoft.com/office/powerpoint/2010/main" val="3689207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FC1ACC-9A05-4B5D-85CF-2A91C1F975D5}" type="datetimeFigureOut">
              <a:rPr lang="en-ZA" smtClean="0"/>
              <a:t>2017/03/30</a:t>
            </a:fld>
            <a:endParaRPr lang="en-ZA" dirty="0"/>
          </a:p>
        </p:txBody>
      </p:sp>
      <p:sp>
        <p:nvSpPr>
          <p:cNvPr id="3" name="Footer Placeholder 2"/>
          <p:cNvSpPr>
            <a:spLocks noGrp="1"/>
          </p:cNvSpPr>
          <p:nvPr>
            <p:ph type="ftr" sz="quarter" idx="11"/>
          </p:nvPr>
        </p:nvSpPr>
        <p:spPr/>
        <p:txBody>
          <a:bodyPr/>
          <a:lstStyle/>
          <a:p>
            <a:endParaRPr lang="en-ZA" dirty="0"/>
          </a:p>
        </p:txBody>
      </p:sp>
      <p:sp>
        <p:nvSpPr>
          <p:cNvPr id="4" name="Slide Number Placeholder 3"/>
          <p:cNvSpPr>
            <a:spLocks noGrp="1"/>
          </p:cNvSpPr>
          <p:nvPr>
            <p:ph type="sldNum" sz="quarter" idx="12"/>
          </p:nvPr>
        </p:nvSpPr>
        <p:spPr/>
        <p:txBody>
          <a:bodyPr/>
          <a:lstStyle/>
          <a:p>
            <a:fld id="{2E14AEA4-74E5-470D-AA73-245515F6EFDB}" type="slidenum">
              <a:rPr lang="en-ZA" smtClean="0"/>
              <a:t>‹#›</a:t>
            </a:fld>
            <a:endParaRPr lang="en-ZA" dirty="0"/>
          </a:p>
        </p:txBody>
      </p:sp>
    </p:spTree>
    <p:extLst>
      <p:ext uri="{BB962C8B-B14F-4D97-AF65-F5344CB8AC3E}">
        <p14:creationId xmlns:p14="http://schemas.microsoft.com/office/powerpoint/2010/main" val="670461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4"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2" y="273055"/>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4" y="1435104"/>
            <a:ext cx="300831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FC1ACC-9A05-4B5D-85CF-2A91C1F975D5}" type="datetimeFigureOut">
              <a:rPr lang="en-ZA" smtClean="0"/>
              <a:t>2017/03/30</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2E14AEA4-74E5-470D-AA73-245515F6EFDB}" type="slidenum">
              <a:rPr lang="en-ZA" smtClean="0"/>
              <a:t>‹#›</a:t>
            </a:fld>
            <a:endParaRPr lang="en-ZA" dirty="0"/>
          </a:p>
        </p:txBody>
      </p:sp>
    </p:spTree>
    <p:extLst>
      <p:ext uri="{BB962C8B-B14F-4D97-AF65-F5344CB8AC3E}">
        <p14:creationId xmlns:p14="http://schemas.microsoft.com/office/powerpoint/2010/main" val="261318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9"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dirty="0"/>
          </a:p>
        </p:txBody>
      </p:sp>
      <p:sp>
        <p:nvSpPr>
          <p:cNvPr id="4" name="Text Placeholder 3"/>
          <p:cNvSpPr>
            <a:spLocks noGrp="1"/>
          </p:cNvSpPr>
          <p:nvPr>
            <p:ph type="body" sz="half" idx="2"/>
          </p:nvPr>
        </p:nvSpPr>
        <p:spPr>
          <a:xfrm>
            <a:off x="1792289"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FC1ACC-9A05-4B5D-85CF-2A91C1F975D5}" type="datetimeFigureOut">
              <a:rPr lang="en-ZA" smtClean="0"/>
              <a:t>2017/03/30</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2E14AEA4-74E5-470D-AA73-245515F6EFDB}" type="slidenum">
              <a:rPr lang="en-ZA" smtClean="0"/>
              <a:t>‹#›</a:t>
            </a:fld>
            <a:endParaRPr lang="en-ZA" dirty="0"/>
          </a:p>
        </p:txBody>
      </p:sp>
    </p:spTree>
    <p:extLst>
      <p:ext uri="{BB962C8B-B14F-4D97-AF65-F5344CB8AC3E}">
        <p14:creationId xmlns:p14="http://schemas.microsoft.com/office/powerpoint/2010/main" val="576792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274638"/>
            <a:ext cx="8229599"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1" y="1600205"/>
            <a:ext cx="8229599"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2" y="635635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FC1ACC-9A05-4B5D-85CF-2A91C1F975D5}" type="datetimeFigureOut">
              <a:rPr lang="en-ZA" smtClean="0"/>
              <a:t>2017/03/30</a:t>
            </a:fld>
            <a:endParaRPr lang="en-ZA" dirty="0"/>
          </a:p>
        </p:txBody>
      </p:sp>
      <p:sp>
        <p:nvSpPr>
          <p:cNvPr id="5" name="Footer Placeholder 4"/>
          <p:cNvSpPr>
            <a:spLocks noGrp="1"/>
          </p:cNvSpPr>
          <p:nvPr>
            <p:ph type="ftr" sz="quarter" idx="3"/>
          </p:nvPr>
        </p:nvSpPr>
        <p:spPr>
          <a:xfrm>
            <a:off x="3124202" y="6356355"/>
            <a:ext cx="2895601"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dirty="0"/>
          </a:p>
        </p:txBody>
      </p:sp>
      <p:sp>
        <p:nvSpPr>
          <p:cNvPr id="6" name="Slide Number Placeholder 5"/>
          <p:cNvSpPr>
            <a:spLocks noGrp="1"/>
          </p:cNvSpPr>
          <p:nvPr>
            <p:ph type="sldNum" sz="quarter" idx="4"/>
          </p:nvPr>
        </p:nvSpPr>
        <p:spPr>
          <a:xfrm>
            <a:off x="6553202" y="635635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14AEA4-74E5-470D-AA73-245515F6EFDB}" type="slidenum">
              <a:rPr lang="en-ZA" smtClean="0"/>
              <a:t>‹#›</a:t>
            </a:fld>
            <a:endParaRPr lang="en-ZA" dirty="0"/>
          </a:p>
        </p:txBody>
      </p:sp>
    </p:spTree>
    <p:extLst>
      <p:ext uri="{BB962C8B-B14F-4D97-AF65-F5344CB8AC3E}">
        <p14:creationId xmlns:p14="http://schemas.microsoft.com/office/powerpoint/2010/main" val="1448982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20" y="116632"/>
            <a:ext cx="9142376" cy="6853482"/>
          </a:xfrm>
          <a:prstGeom prst="rect">
            <a:avLst/>
          </a:prstGeom>
        </p:spPr>
      </p:pic>
      <p:sp>
        <p:nvSpPr>
          <p:cNvPr id="2" name="Title 1"/>
          <p:cNvSpPr>
            <a:spLocks noGrp="1"/>
          </p:cNvSpPr>
          <p:nvPr>
            <p:ph type="ctrTitle"/>
          </p:nvPr>
        </p:nvSpPr>
        <p:spPr>
          <a:xfrm>
            <a:off x="605365" y="1628800"/>
            <a:ext cx="7772400" cy="1293885"/>
          </a:xfrm>
        </p:spPr>
        <p:txBody>
          <a:bodyPr>
            <a:noAutofit/>
          </a:bodyPr>
          <a:lstStyle/>
          <a:p>
            <a:r>
              <a:rPr lang="en-US" b="1" dirty="0" smtClean="0">
                <a:solidFill>
                  <a:srgbClr val="92742E"/>
                </a:solidFill>
              </a:rPr>
              <a:t>Implementing technology in Census  Data Management </a:t>
            </a:r>
            <a:endParaRPr lang="en-US" b="1" dirty="0">
              <a:solidFill>
                <a:srgbClr val="92742E"/>
              </a:solidFill>
            </a:endParaRPr>
          </a:p>
        </p:txBody>
      </p:sp>
      <p:sp>
        <p:nvSpPr>
          <p:cNvPr id="7" name="Title 1"/>
          <p:cNvSpPr txBox="1">
            <a:spLocks/>
          </p:cNvSpPr>
          <p:nvPr/>
        </p:nvSpPr>
        <p:spPr>
          <a:xfrm>
            <a:off x="605365" y="3946494"/>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800" dirty="0">
              <a:solidFill>
                <a:srgbClr val="92742E"/>
              </a:solidFill>
              <a:latin typeface="Bald"/>
              <a:cs typeface="Bald"/>
            </a:endParaRPr>
          </a:p>
        </p:txBody>
      </p:sp>
      <p:pic>
        <p:nvPicPr>
          <p:cNvPr id="3" name="Picture 2" descr="NSA-Logo.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03629" y="4581128"/>
            <a:ext cx="1532467" cy="1724025"/>
          </a:xfrm>
          <a:prstGeom prst="rect">
            <a:avLst/>
          </a:prstGeom>
        </p:spPr>
      </p:pic>
    </p:spTree>
    <p:extLst>
      <p:ext uri="{BB962C8B-B14F-4D97-AF65-F5344CB8AC3E}">
        <p14:creationId xmlns:p14="http://schemas.microsoft.com/office/powerpoint/2010/main" val="42830654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518"/>
            <a:ext cx="9142376" cy="6853482"/>
          </a:xfrm>
          <a:prstGeom prst="rect">
            <a:avLst/>
          </a:prstGeom>
        </p:spPr>
      </p:pic>
      <p:sp>
        <p:nvSpPr>
          <p:cNvPr id="6" name="Content Placeholder 13"/>
          <p:cNvSpPr txBox="1">
            <a:spLocks/>
          </p:cNvSpPr>
          <p:nvPr/>
        </p:nvSpPr>
        <p:spPr>
          <a:xfrm>
            <a:off x="142871" y="1556792"/>
            <a:ext cx="5078826" cy="446449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b="1" dirty="0" smtClean="0"/>
              <a:t>Improve </a:t>
            </a:r>
            <a:r>
              <a:rPr lang="en-US" b="1" dirty="0"/>
              <a:t>data quality through..</a:t>
            </a:r>
            <a:endParaRPr lang="en-ZA" b="1" dirty="0"/>
          </a:p>
          <a:p>
            <a:pPr marL="914400" lvl="1" indent="-457200">
              <a:buFont typeface="Arial" panose="020B0604020202020204" pitchFamily="34" charset="0"/>
              <a:buChar char="•"/>
            </a:pPr>
            <a:r>
              <a:rPr lang="en-US" sz="2400" dirty="0"/>
              <a:t>Automated routing (skips patterns)</a:t>
            </a:r>
          </a:p>
          <a:p>
            <a:pPr marL="914400" lvl="1" indent="-457200">
              <a:buFont typeface="Arial" panose="020B0604020202020204" pitchFamily="34" charset="0"/>
              <a:buChar char="•"/>
            </a:pPr>
            <a:r>
              <a:rPr lang="en-US" sz="2400" dirty="0"/>
              <a:t>Direct consistency checks and  data validation during fieldwork</a:t>
            </a:r>
          </a:p>
          <a:p>
            <a:pPr marL="914400" lvl="1" indent="-457200">
              <a:buFont typeface="Arial" panose="020B0604020202020204" pitchFamily="34" charset="0"/>
              <a:buChar char="•"/>
            </a:pPr>
            <a:r>
              <a:rPr lang="en-US" sz="2400" dirty="0"/>
              <a:t>Pre‐coded drop down menus or radio‐buttons</a:t>
            </a:r>
          </a:p>
          <a:p>
            <a:pPr marL="914400" lvl="1" indent="-457200">
              <a:buFont typeface="Arial" panose="020B0604020202020204" pitchFamily="34" charset="0"/>
              <a:buChar char="•"/>
            </a:pPr>
            <a:r>
              <a:rPr lang="en-US" sz="2400" dirty="0" smtClean="0"/>
              <a:t>More </a:t>
            </a:r>
            <a:r>
              <a:rPr lang="en-US" sz="2400" dirty="0"/>
              <a:t>accurate measurement..</a:t>
            </a:r>
            <a:r>
              <a:rPr lang="en-US" sz="2400" dirty="0" err="1"/>
              <a:t>e.g</a:t>
            </a:r>
            <a:r>
              <a:rPr lang="en-US" sz="2400" dirty="0"/>
              <a:t>... </a:t>
            </a:r>
            <a:r>
              <a:rPr lang="en-US" sz="2000" dirty="0"/>
              <a:t>GPS coordinates</a:t>
            </a:r>
            <a:endParaRPr lang="en-US" sz="2400" dirty="0"/>
          </a:p>
          <a:p>
            <a:endParaRPr lang="en-US" dirty="0" smtClean="0"/>
          </a:p>
          <a:p>
            <a:endParaRPr lang="en-US" sz="2400" dirty="0" smtClean="0"/>
          </a:p>
          <a:p>
            <a:pPr lvl="1"/>
            <a:endParaRPr lang="en-US" sz="2000" dirty="0"/>
          </a:p>
        </p:txBody>
      </p:sp>
      <p:sp>
        <p:nvSpPr>
          <p:cNvPr id="7" name="Title 12"/>
          <p:cNvSpPr>
            <a:spLocks noGrp="1"/>
          </p:cNvSpPr>
          <p:nvPr>
            <p:ph type="title"/>
          </p:nvPr>
        </p:nvSpPr>
        <p:spPr>
          <a:xfrm>
            <a:off x="457201" y="274638"/>
            <a:ext cx="7947601" cy="706090"/>
          </a:xfrm>
        </p:spPr>
        <p:txBody>
          <a:bodyPr>
            <a:noAutofit/>
          </a:bodyPr>
          <a:lstStyle/>
          <a:p>
            <a:r>
              <a:rPr lang="en-US" sz="3600" b="1" dirty="0">
                <a:solidFill>
                  <a:srgbClr val="92742E"/>
                </a:solidFill>
              </a:rPr>
              <a:t>Why  CSPro?</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06480" y="1504043"/>
            <a:ext cx="3635896" cy="4513684"/>
          </a:xfrm>
          <a:prstGeom prst="rect">
            <a:avLst/>
          </a:prstGeom>
        </p:spPr>
      </p:pic>
    </p:spTree>
    <p:extLst>
      <p:ext uri="{BB962C8B-B14F-4D97-AF65-F5344CB8AC3E}">
        <p14:creationId xmlns:p14="http://schemas.microsoft.com/office/powerpoint/2010/main" val="3147617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518"/>
            <a:ext cx="9142376" cy="6853482"/>
          </a:xfrm>
          <a:prstGeom prst="rect">
            <a:avLst/>
          </a:prstGeom>
        </p:spPr>
      </p:pic>
      <p:sp>
        <p:nvSpPr>
          <p:cNvPr id="6" name="Content Placeholder 13"/>
          <p:cNvSpPr txBox="1">
            <a:spLocks/>
          </p:cNvSpPr>
          <p:nvPr/>
        </p:nvSpPr>
        <p:spPr>
          <a:xfrm>
            <a:off x="411915" y="1484784"/>
            <a:ext cx="3440005" cy="489654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ZA" sz="2400" b="1" dirty="0" smtClean="0"/>
              <a:t>Data </a:t>
            </a:r>
            <a:r>
              <a:rPr lang="en-ZA" sz="2400" b="1" dirty="0"/>
              <a:t>Transfer </a:t>
            </a:r>
            <a:r>
              <a:rPr lang="en-ZA" sz="2400" dirty="0"/>
              <a:t>– Data is transmitted via FTP </a:t>
            </a:r>
          </a:p>
          <a:p>
            <a:pPr lvl="1"/>
            <a:r>
              <a:rPr lang="en-ZA" sz="2400" dirty="0"/>
              <a:t>including transfer protocols that encrypt and protect sensitive survey data</a:t>
            </a:r>
          </a:p>
          <a:p>
            <a:endParaRPr lang="en-US" dirty="0" smtClean="0"/>
          </a:p>
          <a:p>
            <a:endParaRPr lang="en-US" sz="2400" dirty="0" smtClean="0"/>
          </a:p>
          <a:p>
            <a:pPr lvl="1"/>
            <a:endParaRPr lang="en-US" sz="2000" dirty="0"/>
          </a:p>
        </p:txBody>
      </p:sp>
      <p:sp>
        <p:nvSpPr>
          <p:cNvPr id="7" name="Title 12"/>
          <p:cNvSpPr>
            <a:spLocks noGrp="1"/>
          </p:cNvSpPr>
          <p:nvPr>
            <p:ph type="title"/>
          </p:nvPr>
        </p:nvSpPr>
        <p:spPr>
          <a:xfrm>
            <a:off x="457201" y="274638"/>
            <a:ext cx="7947601" cy="706090"/>
          </a:xfrm>
        </p:spPr>
        <p:txBody>
          <a:bodyPr>
            <a:noAutofit/>
          </a:bodyPr>
          <a:lstStyle/>
          <a:p>
            <a:r>
              <a:rPr lang="en-US" sz="3600" b="1" dirty="0">
                <a:solidFill>
                  <a:srgbClr val="92742E"/>
                </a:solidFill>
              </a:rPr>
              <a:t>Why  CSPro?</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79912" y="1412776"/>
            <a:ext cx="5292080" cy="4531596"/>
          </a:xfrm>
          <a:prstGeom prst="rect">
            <a:avLst/>
          </a:prstGeom>
        </p:spPr>
      </p:pic>
    </p:spTree>
    <p:extLst>
      <p:ext uri="{BB962C8B-B14F-4D97-AF65-F5344CB8AC3E}">
        <p14:creationId xmlns:p14="http://schemas.microsoft.com/office/powerpoint/2010/main" val="27227237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518"/>
            <a:ext cx="9142376" cy="6853482"/>
          </a:xfrm>
          <a:prstGeom prst="rect">
            <a:avLst/>
          </a:prstGeom>
        </p:spPr>
      </p:pic>
      <p:sp>
        <p:nvSpPr>
          <p:cNvPr id="6" name="Content Placeholder 13"/>
          <p:cNvSpPr txBox="1">
            <a:spLocks/>
          </p:cNvSpPr>
          <p:nvPr/>
        </p:nvSpPr>
        <p:spPr>
          <a:xfrm>
            <a:off x="411915" y="1484784"/>
            <a:ext cx="3872053" cy="417646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buNone/>
            </a:pPr>
            <a:endParaRPr lang="en-ZA" sz="2000" b="1" dirty="0" smtClean="0"/>
          </a:p>
          <a:p>
            <a:pPr marL="342900" lvl="1" indent="-342900">
              <a:buFont typeface="Arial" pitchFamily="34" charset="0"/>
              <a:buChar char="•"/>
            </a:pPr>
            <a:r>
              <a:rPr lang="en-ZA" b="1" dirty="0" smtClean="0"/>
              <a:t>Case tree </a:t>
            </a:r>
            <a:r>
              <a:rPr lang="en-ZA" sz="2000" dirty="0" smtClean="0"/>
              <a:t>– </a:t>
            </a:r>
            <a:r>
              <a:rPr lang="en-ZA" sz="2400" dirty="0" smtClean="0"/>
              <a:t>makes navigation easier</a:t>
            </a:r>
            <a:endParaRPr lang="en-ZA" sz="900" dirty="0" smtClean="0"/>
          </a:p>
          <a:p>
            <a:pPr marL="1143000" lvl="3" indent="-285750">
              <a:buFont typeface="Arial" panose="020B0604020202020204" pitchFamily="34" charset="0"/>
              <a:buChar char="•"/>
            </a:pPr>
            <a:r>
              <a:rPr lang="en-ZA" sz="2400" dirty="0" smtClean="0"/>
              <a:t>Visibility of entered records on the same screen</a:t>
            </a:r>
            <a:endParaRPr lang="en-ZA" sz="3600" dirty="0" smtClean="0"/>
          </a:p>
          <a:p>
            <a:pPr marL="0" indent="0">
              <a:buNone/>
            </a:pPr>
            <a:r>
              <a:rPr lang="en-ZA" sz="2000" dirty="0" smtClean="0"/>
              <a:t> </a:t>
            </a:r>
          </a:p>
          <a:p>
            <a:pPr lvl="1"/>
            <a:endParaRPr lang="en-ZA" sz="2000" dirty="0" smtClean="0"/>
          </a:p>
          <a:p>
            <a:endParaRPr lang="en-US" sz="2400" dirty="0" smtClean="0"/>
          </a:p>
          <a:p>
            <a:endParaRPr lang="en-US" sz="2400" dirty="0" smtClean="0"/>
          </a:p>
          <a:p>
            <a:pPr lvl="1"/>
            <a:endParaRPr lang="en-US" sz="2000" dirty="0"/>
          </a:p>
        </p:txBody>
      </p:sp>
      <p:sp>
        <p:nvSpPr>
          <p:cNvPr id="7" name="Title 12"/>
          <p:cNvSpPr>
            <a:spLocks noGrp="1"/>
          </p:cNvSpPr>
          <p:nvPr>
            <p:ph type="title"/>
          </p:nvPr>
        </p:nvSpPr>
        <p:spPr>
          <a:xfrm>
            <a:off x="457201" y="274638"/>
            <a:ext cx="7947601" cy="706090"/>
          </a:xfrm>
        </p:spPr>
        <p:txBody>
          <a:bodyPr>
            <a:noAutofit/>
          </a:bodyPr>
          <a:lstStyle/>
          <a:p>
            <a:r>
              <a:rPr lang="en-US" sz="3600" b="1" dirty="0">
                <a:solidFill>
                  <a:srgbClr val="92742E"/>
                </a:solidFill>
              </a:rPr>
              <a:t>Why  CSPro</a:t>
            </a:r>
            <a:r>
              <a:rPr lang="en-US" sz="3600" b="1" dirty="0" smtClean="0">
                <a:solidFill>
                  <a:srgbClr val="92742E"/>
                </a:solidFill>
              </a:rPr>
              <a:t>? </a:t>
            </a:r>
            <a:r>
              <a:rPr lang="en-US" sz="2800" b="1" dirty="0" err="1" smtClean="0">
                <a:solidFill>
                  <a:srgbClr val="92742E"/>
                </a:solidFill>
              </a:rPr>
              <a:t>Cont</a:t>
            </a:r>
            <a:r>
              <a:rPr lang="en-US" sz="2800" b="1" dirty="0" smtClean="0">
                <a:solidFill>
                  <a:srgbClr val="92742E"/>
                </a:solidFill>
              </a:rPr>
              <a:t>…</a:t>
            </a:r>
            <a:endParaRPr lang="en-US" sz="2800" b="1" dirty="0">
              <a:solidFill>
                <a:srgbClr val="92742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3522" y="1280170"/>
            <a:ext cx="4932039" cy="4585692"/>
          </a:xfrm>
          <a:prstGeom prst="rect">
            <a:avLst/>
          </a:prstGeom>
        </p:spPr>
      </p:pic>
    </p:spTree>
    <p:extLst>
      <p:ext uri="{BB962C8B-B14F-4D97-AF65-F5344CB8AC3E}">
        <p14:creationId xmlns:p14="http://schemas.microsoft.com/office/powerpoint/2010/main" val="19411375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03910"/>
            <a:ext cx="9144000" cy="6853482"/>
          </a:xfrm>
          <a:prstGeom prst="rect">
            <a:avLst/>
          </a:prstGeom>
        </p:spPr>
      </p:pic>
      <p:sp>
        <p:nvSpPr>
          <p:cNvPr id="10" name="Title 1"/>
          <p:cNvSpPr txBox="1">
            <a:spLocks/>
          </p:cNvSpPr>
          <p:nvPr/>
        </p:nvSpPr>
        <p:spPr>
          <a:xfrm>
            <a:off x="647564" y="2745737"/>
            <a:ext cx="7848871" cy="7129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lvl="1" algn="ctr">
              <a:spcBef>
                <a:spcPct val="0"/>
              </a:spcBef>
            </a:pPr>
            <a:r>
              <a:rPr lang="en-US" sz="3600" dirty="0">
                <a:solidFill>
                  <a:srgbClr val="92742E"/>
                </a:solidFill>
              </a:rPr>
              <a:t>Lessons </a:t>
            </a:r>
            <a:r>
              <a:rPr lang="en-US" sz="3600" dirty="0" smtClean="0">
                <a:solidFill>
                  <a:srgbClr val="92742E"/>
                </a:solidFill>
              </a:rPr>
              <a:t>learned from </a:t>
            </a:r>
            <a:r>
              <a:rPr lang="en-US" sz="3600" b="1" dirty="0" smtClean="0">
                <a:solidFill>
                  <a:srgbClr val="92742E"/>
                </a:solidFill>
              </a:rPr>
              <a:t>first </a:t>
            </a:r>
            <a:r>
              <a:rPr lang="en-US" sz="3600" dirty="0" smtClean="0">
                <a:solidFill>
                  <a:srgbClr val="92742E"/>
                </a:solidFill>
              </a:rPr>
              <a:t>implementation</a:t>
            </a:r>
          </a:p>
          <a:p>
            <a:pPr marL="0" lvl="1" algn="ctr">
              <a:spcBef>
                <a:spcPct val="0"/>
              </a:spcBef>
            </a:pPr>
            <a:r>
              <a:rPr lang="en-US" sz="3600" dirty="0" smtClean="0">
                <a:solidFill>
                  <a:srgbClr val="92742E"/>
                </a:solidFill>
              </a:rPr>
              <a:t> </a:t>
            </a:r>
            <a:r>
              <a:rPr lang="en-US" sz="3600" b="1" dirty="0" smtClean="0">
                <a:solidFill>
                  <a:srgbClr val="92742E"/>
                </a:solidFill>
              </a:rPr>
              <a:t>CAPI</a:t>
            </a:r>
            <a:endParaRPr lang="en-US" sz="3600" b="1" kern="0" dirty="0">
              <a:solidFill>
                <a:srgbClr val="92742E"/>
              </a:solidFill>
            </a:endParaRPr>
          </a:p>
        </p:txBody>
      </p:sp>
    </p:spTree>
    <p:extLst>
      <p:ext uri="{BB962C8B-B14F-4D97-AF65-F5344CB8AC3E}">
        <p14:creationId xmlns:p14="http://schemas.microsoft.com/office/powerpoint/2010/main" val="18892371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werpoint-Background.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6633"/>
            <a:ext cx="9144000" cy="6696744"/>
          </a:xfrm>
          <a:prstGeom prst="rect">
            <a:avLst/>
          </a:prstGeom>
        </p:spPr>
      </p:pic>
      <p:sp>
        <p:nvSpPr>
          <p:cNvPr id="2" name="Title 1"/>
          <p:cNvSpPr>
            <a:spLocks noGrp="1"/>
          </p:cNvSpPr>
          <p:nvPr>
            <p:ph type="title"/>
          </p:nvPr>
        </p:nvSpPr>
        <p:spPr/>
        <p:txBody>
          <a:bodyPr>
            <a:normAutofit/>
          </a:bodyPr>
          <a:lstStyle/>
          <a:p>
            <a:pPr lvl="1" algn="l" rtl="0">
              <a:spcBef>
                <a:spcPct val="0"/>
              </a:spcBef>
            </a:pPr>
            <a:r>
              <a:rPr lang="en-US" sz="4400" dirty="0" smtClean="0">
                <a:solidFill>
                  <a:srgbClr val="92742E"/>
                </a:solidFill>
              </a:rPr>
              <a:t>DP- </a:t>
            </a:r>
            <a:r>
              <a:rPr lang="en-US" sz="4400" dirty="0">
                <a:solidFill>
                  <a:srgbClr val="92742E"/>
                </a:solidFill>
              </a:rPr>
              <a:t>Lessons learned</a:t>
            </a:r>
          </a:p>
        </p:txBody>
      </p:sp>
      <p:sp>
        <p:nvSpPr>
          <p:cNvPr id="3" name="Content Placeholder 2"/>
          <p:cNvSpPr>
            <a:spLocks noGrp="1"/>
          </p:cNvSpPr>
          <p:nvPr>
            <p:ph idx="1"/>
          </p:nvPr>
        </p:nvSpPr>
        <p:spPr>
          <a:xfrm>
            <a:off x="453081" y="1628800"/>
            <a:ext cx="8229600" cy="4608512"/>
          </a:xfrm>
        </p:spPr>
        <p:txBody>
          <a:bodyPr>
            <a:normAutofit fontScale="70000" lnSpcReduction="20000"/>
          </a:bodyPr>
          <a:lstStyle/>
          <a:p>
            <a:pPr marL="457200" lvl="1" indent="0">
              <a:buNone/>
            </a:pPr>
            <a:endParaRPr lang="en-AU" dirty="0">
              <a:solidFill>
                <a:schemeClr val="accent5">
                  <a:lumMod val="75000"/>
                </a:schemeClr>
              </a:solidFill>
            </a:endParaRPr>
          </a:p>
          <a:p>
            <a:r>
              <a:rPr lang="en-US" sz="3000" b="1" dirty="0" smtClean="0">
                <a:solidFill>
                  <a:schemeClr val="accent1">
                    <a:lumMod val="50000"/>
                  </a:schemeClr>
                </a:solidFill>
              </a:rPr>
              <a:t>Planning Phase</a:t>
            </a:r>
          </a:p>
          <a:p>
            <a:pPr lvl="1"/>
            <a:r>
              <a:rPr lang="en-US" sz="2600" dirty="0" smtClean="0">
                <a:solidFill>
                  <a:schemeClr val="accent1">
                    <a:lumMod val="50000"/>
                  </a:schemeClr>
                </a:solidFill>
              </a:rPr>
              <a:t>New technology without proper methodology assessment done &lt; resources , time &amp; costs) </a:t>
            </a:r>
          </a:p>
          <a:p>
            <a:pPr lvl="1"/>
            <a:r>
              <a:rPr lang="en-US" sz="2600" dirty="0" smtClean="0">
                <a:solidFill>
                  <a:schemeClr val="accent1">
                    <a:lumMod val="50000"/>
                  </a:schemeClr>
                </a:solidFill>
              </a:rPr>
              <a:t>Advanced </a:t>
            </a:r>
            <a:r>
              <a:rPr lang="en-US" sz="2600" dirty="0">
                <a:solidFill>
                  <a:schemeClr val="accent1">
                    <a:lumMod val="50000"/>
                  </a:schemeClr>
                </a:solidFill>
              </a:rPr>
              <a:t>programming required (CSPro etc</a:t>
            </a:r>
            <a:r>
              <a:rPr lang="en-US" sz="2600" dirty="0" smtClean="0">
                <a:solidFill>
                  <a:schemeClr val="accent1">
                    <a:lumMod val="50000"/>
                  </a:schemeClr>
                </a:solidFill>
              </a:rPr>
              <a:t>..) ,support from U.S. Census</a:t>
            </a:r>
            <a:endParaRPr lang="en-US" sz="2600" dirty="0">
              <a:solidFill>
                <a:schemeClr val="accent1">
                  <a:lumMod val="50000"/>
                </a:schemeClr>
              </a:solidFill>
            </a:endParaRPr>
          </a:p>
          <a:p>
            <a:pPr lvl="2"/>
            <a:r>
              <a:rPr lang="en-US" sz="2200" dirty="0" smtClean="0">
                <a:solidFill>
                  <a:schemeClr val="accent1">
                    <a:lumMod val="50000"/>
                  </a:schemeClr>
                </a:solidFill>
              </a:rPr>
              <a:t>New </a:t>
            </a:r>
            <a:r>
              <a:rPr lang="en-US" sz="2200" dirty="0">
                <a:solidFill>
                  <a:schemeClr val="accent1">
                    <a:lumMod val="50000"/>
                  </a:schemeClr>
                </a:solidFill>
              </a:rPr>
              <a:t>technology for a complex survey on very tight </a:t>
            </a:r>
            <a:r>
              <a:rPr lang="en-US" sz="2200" dirty="0" smtClean="0">
                <a:solidFill>
                  <a:schemeClr val="accent1">
                    <a:lumMod val="50000"/>
                  </a:schemeClr>
                </a:solidFill>
              </a:rPr>
              <a:t>schedule/timeline</a:t>
            </a:r>
          </a:p>
          <a:p>
            <a:pPr lvl="1"/>
            <a:r>
              <a:rPr lang="en-US" sz="2600" dirty="0" smtClean="0">
                <a:solidFill>
                  <a:schemeClr val="accent1">
                    <a:lumMod val="50000"/>
                  </a:schemeClr>
                </a:solidFill>
              </a:rPr>
              <a:t>Lack of Process /Methodology change management &lt; awareness &amp; understanding&gt;</a:t>
            </a:r>
            <a:endParaRPr lang="en-US" sz="2600" dirty="0">
              <a:solidFill>
                <a:schemeClr val="accent1">
                  <a:lumMod val="50000"/>
                </a:schemeClr>
              </a:solidFill>
            </a:endParaRPr>
          </a:p>
          <a:p>
            <a:r>
              <a:rPr lang="en-US" sz="3000" b="1" dirty="0" smtClean="0">
                <a:solidFill>
                  <a:schemeClr val="accent1">
                    <a:lumMod val="50000"/>
                  </a:schemeClr>
                </a:solidFill>
              </a:rPr>
              <a:t>Design Phase </a:t>
            </a:r>
          </a:p>
          <a:p>
            <a:pPr lvl="1"/>
            <a:r>
              <a:rPr lang="en-US" sz="2600" dirty="0" smtClean="0">
                <a:solidFill>
                  <a:schemeClr val="accent1">
                    <a:lumMod val="50000"/>
                  </a:schemeClr>
                </a:solidFill>
              </a:rPr>
              <a:t>Questionnaire &amp; </a:t>
            </a:r>
            <a:r>
              <a:rPr lang="en-US" sz="2600" dirty="0">
                <a:solidFill>
                  <a:schemeClr val="accent1">
                    <a:lumMod val="50000"/>
                  </a:schemeClr>
                </a:solidFill>
              </a:rPr>
              <a:t>System </a:t>
            </a:r>
            <a:r>
              <a:rPr lang="en-US" sz="2600" dirty="0" smtClean="0">
                <a:solidFill>
                  <a:schemeClr val="accent1">
                    <a:lumMod val="50000"/>
                  </a:schemeClr>
                </a:solidFill>
              </a:rPr>
              <a:t>specifications plan ( Business rules, edits rules, recodes, derived variables, Tabulation) needed earlier </a:t>
            </a:r>
          </a:p>
          <a:p>
            <a:pPr lvl="1"/>
            <a:r>
              <a:rPr lang="en-US" sz="2600" dirty="0" smtClean="0">
                <a:solidFill>
                  <a:schemeClr val="accent1">
                    <a:lumMod val="50000"/>
                  </a:schemeClr>
                </a:solidFill>
              </a:rPr>
              <a:t>Incomplete </a:t>
            </a:r>
            <a:r>
              <a:rPr lang="en-US" sz="2600" dirty="0">
                <a:solidFill>
                  <a:schemeClr val="accent1">
                    <a:lumMod val="50000"/>
                  </a:schemeClr>
                </a:solidFill>
              </a:rPr>
              <a:t>project process </a:t>
            </a:r>
            <a:r>
              <a:rPr lang="en-US" sz="2600" dirty="0" smtClean="0">
                <a:solidFill>
                  <a:schemeClr val="accent1">
                    <a:lumMod val="50000"/>
                  </a:schemeClr>
                </a:solidFill>
              </a:rPr>
              <a:t>data flow leads to risky continual application updates during fieldwork</a:t>
            </a:r>
            <a:endParaRPr lang="en-US" sz="2600" dirty="0">
              <a:solidFill>
                <a:schemeClr val="accent1">
                  <a:lumMod val="50000"/>
                </a:schemeClr>
              </a:solidFill>
            </a:endParaRPr>
          </a:p>
          <a:p>
            <a:pPr lvl="1"/>
            <a:r>
              <a:rPr lang="en-US" sz="2600" dirty="0" smtClean="0">
                <a:solidFill>
                  <a:schemeClr val="accent1">
                    <a:lumMod val="50000"/>
                  </a:schemeClr>
                </a:solidFill>
              </a:rPr>
              <a:t>Not sufficient built –in buffer time in the project plan </a:t>
            </a:r>
            <a:endParaRPr lang="en-US" sz="2600" dirty="0">
              <a:solidFill>
                <a:schemeClr val="accent1">
                  <a:lumMod val="50000"/>
                </a:schemeClr>
              </a:solidFill>
            </a:endParaRPr>
          </a:p>
          <a:p>
            <a:pPr lvl="1"/>
            <a:r>
              <a:rPr lang="en-US" sz="2600" dirty="0">
                <a:solidFill>
                  <a:schemeClr val="accent1">
                    <a:lumMod val="50000"/>
                  </a:schemeClr>
                </a:solidFill>
              </a:rPr>
              <a:t>Lack of project change control </a:t>
            </a:r>
            <a:r>
              <a:rPr lang="en-US" sz="2600" dirty="0" smtClean="0">
                <a:solidFill>
                  <a:schemeClr val="accent1">
                    <a:lumMod val="50000"/>
                  </a:schemeClr>
                </a:solidFill>
              </a:rPr>
              <a:t>measures limited accountability</a:t>
            </a:r>
          </a:p>
          <a:p>
            <a:pPr lvl="1"/>
            <a:endParaRPr lang="en-US" sz="2400" dirty="0"/>
          </a:p>
          <a:p>
            <a:pPr lvl="1"/>
            <a:endParaRPr lang="en-US" sz="2600" dirty="0">
              <a:solidFill>
                <a:schemeClr val="accent1">
                  <a:lumMod val="50000"/>
                </a:schemeClr>
              </a:solidFill>
            </a:endParaRPr>
          </a:p>
        </p:txBody>
      </p:sp>
    </p:spTree>
    <p:extLst>
      <p:ext uri="{BB962C8B-B14F-4D97-AF65-F5344CB8AC3E}">
        <p14:creationId xmlns:p14="http://schemas.microsoft.com/office/powerpoint/2010/main" val="9285326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518"/>
            <a:ext cx="9142376" cy="6853482"/>
          </a:xfrm>
          <a:prstGeom prst="rect">
            <a:avLst/>
          </a:prstGeom>
        </p:spPr>
      </p:pic>
      <p:sp>
        <p:nvSpPr>
          <p:cNvPr id="3" name="Title 1"/>
          <p:cNvSpPr>
            <a:spLocks noGrp="1"/>
          </p:cNvSpPr>
          <p:nvPr>
            <p:ph type="title"/>
          </p:nvPr>
        </p:nvSpPr>
        <p:spPr>
          <a:xfrm>
            <a:off x="456388" y="260648"/>
            <a:ext cx="8229599" cy="1143000"/>
          </a:xfrm>
        </p:spPr>
        <p:txBody>
          <a:bodyPr>
            <a:noAutofit/>
          </a:bodyPr>
          <a:lstStyle/>
          <a:p>
            <a:r>
              <a:rPr lang="en-US" dirty="0">
                <a:solidFill>
                  <a:srgbClr val="92742E"/>
                </a:solidFill>
              </a:rPr>
              <a:t>DP</a:t>
            </a:r>
            <a:r>
              <a:rPr lang="en-US" dirty="0" smtClean="0">
                <a:solidFill>
                  <a:srgbClr val="92742E"/>
                </a:solidFill>
              </a:rPr>
              <a:t> -</a:t>
            </a:r>
            <a:r>
              <a:rPr lang="en-US" sz="3600" dirty="0" smtClean="0">
                <a:solidFill>
                  <a:srgbClr val="92742E"/>
                </a:solidFill>
              </a:rPr>
              <a:t> </a:t>
            </a:r>
            <a:r>
              <a:rPr lang="en-US" dirty="0">
                <a:solidFill>
                  <a:srgbClr val="92742E"/>
                </a:solidFill>
              </a:rPr>
              <a:t>Lessons</a:t>
            </a:r>
            <a:r>
              <a:rPr lang="en-US" sz="3600" dirty="0">
                <a:solidFill>
                  <a:srgbClr val="92742E"/>
                </a:solidFill>
              </a:rPr>
              <a:t> </a:t>
            </a:r>
            <a:r>
              <a:rPr lang="en-US" dirty="0">
                <a:solidFill>
                  <a:srgbClr val="92742E"/>
                </a:solidFill>
              </a:rPr>
              <a:t>learned</a:t>
            </a:r>
            <a:endParaRPr lang="en-ZA" dirty="0">
              <a:solidFill>
                <a:srgbClr val="92742E"/>
              </a:solidFill>
            </a:endParaRPr>
          </a:p>
        </p:txBody>
      </p:sp>
      <p:sp>
        <p:nvSpPr>
          <p:cNvPr id="5" name="Rectangle 4"/>
          <p:cNvSpPr/>
          <p:nvPr/>
        </p:nvSpPr>
        <p:spPr>
          <a:xfrm>
            <a:off x="323528" y="1713114"/>
            <a:ext cx="8496944" cy="3804118"/>
          </a:xfrm>
          <a:prstGeom prst="rect">
            <a:avLst/>
          </a:prstGeom>
        </p:spPr>
        <p:txBody>
          <a:bodyPr wrap="square">
            <a:spAutoFit/>
          </a:bodyPr>
          <a:lstStyle/>
          <a:p>
            <a:r>
              <a:rPr lang="en-US" sz="3000" dirty="0">
                <a:solidFill>
                  <a:schemeClr val="accent1">
                    <a:lumMod val="50000"/>
                  </a:schemeClr>
                </a:solidFill>
              </a:rPr>
              <a:t>Build / Execution </a:t>
            </a:r>
            <a:endParaRPr lang="en-US" sz="3000" dirty="0" smtClean="0">
              <a:solidFill>
                <a:schemeClr val="accent1">
                  <a:lumMod val="50000"/>
                </a:schemeClr>
              </a:solidFill>
            </a:endParaRPr>
          </a:p>
          <a:p>
            <a:pPr marL="342900" indent="-342900">
              <a:buFont typeface="Arial" panose="020B0604020202020204" pitchFamily="34" charset="0"/>
              <a:buChar char="•"/>
            </a:pPr>
            <a:r>
              <a:rPr lang="en-US" sz="2500" dirty="0" smtClean="0">
                <a:solidFill>
                  <a:schemeClr val="accent1">
                    <a:lumMod val="50000"/>
                  </a:schemeClr>
                </a:solidFill>
              </a:rPr>
              <a:t>Android </a:t>
            </a:r>
            <a:r>
              <a:rPr lang="en-US" sz="2500" dirty="0">
                <a:solidFill>
                  <a:schemeClr val="accent1">
                    <a:lumMod val="50000"/>
                  </a:schemeClr>
                </a:solidFill>
              </a:rPr>
              <a:t>CSEntry application was being upgraded and more features added during </a:t>
            </a:r>
            <a:r>
              <a:rPr lang="en-US" sz="2500" dirty="0" smtClean="0">
                <a:solidFill>
                  <a:schemeClr val="accent1">
                    <a:lumMod val="50000"/>
                  </a:schemeClr>
                </a:solidFill>
              </a:rPr>
              <a:t>production</a:t>
            </a:r>
          </a:p>
          <a:p>
            <a:pPr marL="342900" indent="-342900">
              <a:buFont typeface="Arial" panose="020B0604020202020204" pitchFamily="34" charset="0"/>
              <a:buChar char="•"/>
            </a:pPr>
            <a:r>
              <a:rPr lang="en-US" sz="2600" dirty="0" smtClean="0">
                <a:solidFill>
                  <a:schemeClr val="accent1">
                    <a:lumMod val="50000"/>
                  </a:schemeClr>
                </a:solidFill>
              </a:rPr>
              <a:t>Insufficient </a:t>
            </a:r>
            <a:r>
              <a:rPr lang="en-US" sz="2600" dirty="0">
                <a:solidFill>
                  <a:schemeClr val="accent1">
                    <a:lumMod val="50000"/>
                  </a:schemeClr>
                </a:solidFill>
              </a:rPr>
              <a:t>testing plan and procedures &lt; no test end-to-end </a:t>
            </a:r>
            <a:r>
              <a:rPr lang="en-US" sz="2600" dirty="0" smtClean="0">
                <a:solidFill>
                  <a:schemeClr val="accent1">
                    <a:lumMod val="50000"/>
                  </a:schemeClr>
                </a:solidFill>
              </a:rPr>
              <a:t>&gt;</a:t>
            </a:r>
          </a:p>
          <a:p>
            <a:pPr marL="342900" indent="-342900">
              <a:buFont typeface="Arial" panose="020B0604020202020204" pitchFamily="34" charset="0"/>
              <a:buChar char="•"/>
            </a:pPr>
            <a:r>
              <a:rPr lang="en-US" sz="2600" dirty="0" smtClean="0">
                <a:solidFill>
                  <a:schemeClr val="accent1">
                    <a:lumMod val="50000"/>
                  </a:schemeClr>
                </a:solidFill>
              </a:rPr>
              <a:t>Pilot </a:t>
            </a:r>
            <a:r>
              <a:rPr lang="en-US" sz="2600" dirty="0">
                <a:solidFill>
                  <a:schemeClr val="accent1">
                    <a:lumMod val="50000"/>
                  </a:schemeClr>
                </a:solidFill>
              </a:rPr>
              <a:t>study done </a:t>
            </a:r>
            <a:r>
              <a:rPr lang="en-US" sz="2600" dirty="0" smtClean="0">
                <a:solidFill>
                  <a:schemeClr val="accent1">
                    <a:lumMod val="50000"/>
                  </a:schemeClr>
                </a:solidFill>
              </a:rPr>
              <a:t>partially</a:t>
            </a:r>
          </a:p>
          <a:p>
            <a:pPr marL="342900" indent="-342900">
              <a:buFont typeface="Arial" panose="020B0604020202020204" pitchFamily="34" charset="0"/>
              <a:buChar char="•"/>
            </a:pPr>
            <a:r>
              <a:rPr lang="en-US" sz="2600" dirty="0">
                <a:solidFill>
                  <a:schemeClr val="accent1">
                    <a:lumMod val="50000"/>
                  </a:schemeClr>
                </a:solidFill>
              </a:rPr>
              <a:t>Supervisors &amp; enumerators need basic IT skills</a:t>
            </a:r>
          </a:p>
          <a:p>
            <a:pPr marL="342900" indent="-342900">
              <a:buFont typeface="Arial" panose="020B0604020202020204" pitchFamily="34" charset="0"/>
              <a:buChar char="•"/>
            </a:pPr>
            <a:r>
              <a:rPr lang="en-US" sz="2600" dirty="0">
                <a:solidFill>
                  <a:schemeClr val="accent1">
                    <a:lumMod val="50000"/>
                  </a:schemeClr>
                </a:solidFill>
              </a:rPr>
              <a:t>IT risks (loss, crash, fallback) support needed</a:t>
            </a:r>
          </a:p>
          <a:p>
            <a:pPr lvl="1">
              <a:spcBef>
                <a:spcPct val="20000"/>
              </a:spcBef>
            </a:pPr>
            <a:endParaRPr lang="en-US" sz="2600" dirty="0">
              <a:solidFill>
                <a:schemeClr val="accent1">
                  <a:lumMod val="50000"/>
                </a:schemeClr>
              </a:solidFill>
            </a:endParaRPr>
          </a:p>
        </p:txBody>
      </p:sp>
    </p:spTree>
    <p:extLst>
      <p:ext uri="{BB962C8B-B14F-4D97-AF65-F5344CB8AC3E}">
        <p14:creationId xmlns:p14="http://schemas.microsoft.com/office/powerpoint/2010/main" val="3237859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518"/>
            <a:ext cx="9142376" cy="6736850"/>
          </a:xfrm>
          <a:prstGeom prst="rect">
            <a:avLst/>
          </a:prstGeom>
        </p:spPr>
      </p:pic>
      <p:sp>
        <p:nvSpPr>
          <p:cNvPr id="3" name="Title 1"/>
          <p:cNvSpPr>
            <a:spLocks noGrp="1"/>
          </p:cNvSpPr>
          <p:nvPr>
            <p:ph type="title"/>
          </p:nvPr>
        </p:nvSpPr>
        <p:spPr>
          <a:xfrm>
            <a:off x="107504" y="260648"/>
            <a:ext cx="8928992" cy="1143000"/>
          </a:xfrm>
        </p:spPr>
        <p:txBody>
          <a:bodyPr>
            <a:noAutofit/>
          </a:bodyPr>
          <a:lstStyle/>
          <a:p>
            <a:r>
              <a:rPr lang="en-ZA" sz="3600" dirty="0">
                <a:solidFill>
                  <a:srgbClr val="92742E"/>
                </a:solidFill>
              </a:rPr>
              <a:t>CAPI and Process Change Management </a:t>
            </a:r>
            <a:r>
              <a:rPr lang="en-US" sz="3600" b="1" dirty="0" smtClean="0">
                <a:solidFill>
                  <a:srgbClr val="C00000"/>
                </a:solidFill>
              </a:rPr>
              <a:t/>
            </a:r>
            <a:br>
              <a:rPr lang="en-US" sz="3600" b="1" dirty="0" smtClean="0">
                <a:solidFill>
                  <a:srgbClr val="C00000"/>
                </a:solidFill>
              </a:rPr>
            </a:br>
            <a:endParaRPr lang="en-ZA" sz="3600" dirty="0"/>
          </a:p>
        </p:txBody>
      </p:sp>
      <p:sp>
        <p:nvSpPr>
          <p:cNvPr id="5" name="Rectangle 4"/>
          <p:cNvSpPr/>
          <p:nvPr/>
        </p:nvSpPr>
        <p:spPr>
          <a:xfrm>
            <a:off x="251520" y="1403648"/>
            <a:ext cx="8426621" cy="5226046"/>
          </a:xfrm>
          <a:prstGeom prst="rect">
            <a:avLst/>
          </a:prstGeom>
        </p:spPr>
        <p:txBody>
          <a:bodyPr wrap="square">
            <a:spAutoFit/>
          </a:bodyPr>
          <a:lstStyle/>
          <a:p>
            <a:pPr marL="914400" lvl="1" indent="-457200">
              <a:spcBef>
                <a:spcPct val="20000"/>
              </a:spcBef>
              <a:buFont typeface="Arial" panose="020B0604020202020204" pitchFamily="34" charset="0"/>
              <a:buChar char="•"/>
            </a:pPr>
            <a:r>
              <a:rPr lang="fr-FR" sz="3600" dirty="0" smtClean="0"/>
              <a:t>ICT Infrastructures</a:t>
            </a:r>
          </a:p>
          <a:p>
            <a:pPr marL="1371600" lvl="2" indent="-457200">
              <a:spcBef>
                <a:spcPct val="20000"/>
              </a:spcBef>
              <a:buFont typeface="Arial" panose="020B0604020202020204" pitchFamily="34" charset="0"/>
              <a:buChar char="•"/>
            </a:pPr>
            <a:r>
              <a:rPr lang="fr-FR" sz="2800" dirty="0" smtClean="0"/>
              <a:t>Backup </a:t>
            </a:r>
            <a:r>
              <a:rPr lang="fr-FR" sz="2800" dirty="0"/>
              <a:t>and Storage of data.  </a:t>
            </a:r>
            <a:r>
              <a:rPr lang="fr-FR" sz="2400" dirty="0"/>
              <a:t>Need to have access to internet or USB / External drives</a:t>
            </a:r>
            <a:r>
              <a:rPr lang="fr-FR" sz="2400" dirty="0" smtClean="0"/>
              <a:t>.</a:t>
            </a:r>
          </a:p>
          <a:p>
            <a:pPr marL="1828800" lvl="3" indent="-457200">
              <a:spcBef>
                <a:spcPct val="20000"/>
              </a:spcBef>
              <a:buFont typeface="Arial" panose="020B0604020202020204" pitchFamily="34" charset="0"/>
              <a:buChar char="•"/>
            </a:pPr>
            <a:r>
              <a:rPr lang="fr-FR" sz="2400" dirty="0" smtClean="0"/>
              <a:t>Data is kept on the </a:t>
            </a:r>
            <a:r>
              <a:rPr lang="fr-FR" sz="2400" dirty="0" err="1" smtClean="0"/>
              <a:t>tablets</a:t>
            </a:r>
            <a:r>
              <a:rPr lang="fr-FR" sz="2400" dirty="0" smtClean="0"/>
              <a:t> until completion of project data analysis</a:t>
            </a:r>
          </a:p>
          <a:p>
            <a:pPr marL="1371600" lvl="2" indent="-457200">
              <a:spcBef>
                <a:spcPct val="20000"/>
              </a:spcBef>
              <a:buFont typeface="Arial" panose="020B0604020202020204" pitchFamily="34" charset="0"/>
              <a:buChar char="•"/>
            </a:pPr>
            <a:r>
              <a:rPr lang="fr-FR" sz="2800" dirty="0" smtClean="0"/>
              <a:t>Power Availability.  </a:t>
            </a:r>
            <a:r>
              <a:rPr lang="fr-FR" sz="2400" dirty="0" smtClean="0"/>
              <a:t>Computer batteries need to be recharged…. a bit difficult with remote areas with no electricity.  </a:t>
            </a:r>
          </a:p>
          <a:p>
            <a:pPr marL="1257300" lvl="2" indent="-342900">
              <a:spcBef>
                <a:spcPct val="20000"/>
              </a:spcBef>
              <a:buFont typeface="Arial" panose="020B0604020202020204" pitchFamily="34" charset="0"/>
              <a:buChar char="•"/>
            </a:pPr>
            <a:r>
              <a:rPr lang="fr-FR" sz="2400" dirty="0" smtClean="0"/>
              <a:t>Availability </a:t>
            </a:r>
            <a:r>
              <a:rPr lang="fr-FR" sz="2400" dirty="0"/>
              <a:t>of technological support </a:t>
            </a:r>
            <a:r>
              <a:rPr lang="fr-FR" sz="2400" dirty="0" smtClean="0"/>
              <a:t> ( timely </a:t>
            </a:r>
            <a:r>
              <a:rPr lang="fr-FR" sz="2400" dirty="0" err="1" smtClean="0"/>
              <a:t>availability</a:t>
            </a:r>
            <a:r>
              <a:rPr lang="fr-FR" sz="2400" dirty="0" smtClean="0"/>
              <a:t> of IT equipments, Networking and intenet access for transfering and updating of files )</a:t>
            </a:r>
          </a:p>
          <a:p>
            <a:pPr lvl="1">
              <a:spcBef>
                <a:spcPct val="20000"/>
              </a:spcBef>
            </a:pPr>
            <a:endParaRPr lang="fr-FR" sz="2400" dirty="0"/>
          </a:p>
        </p:txBody>
      </p:sp>
    </p:spTree>
    <p:extLst>
      <p:ext uri="{BB962C8B-B14F-4D97-AF65-F5344CB8AC3E}">
        <p14:creationId xmlns:p14="http://schemas.microsoft.com/office/powerpoint/2010/main" val="17920303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518"/>
            <a:ext cx="9142376" cy="6853482"/>
          </a:xfrm>
          <a:prstGeom prst="rect">
            <a:avLst/>
          </a:prstGeom>
        </p:spPr>
      </p:pic>
      <p:sp>
        <p:nvSpPr>
          <p:cNvPr id="3" name="Title 1"/>
          <p:cNvSpPr>
            <a:spLocks noGrp="1"/>
          </p:cNvSpPr>
          <p:nvPr>
            <p:ph type="title"/>
          </p:nvPr>
        </p:nvSpPr>
        <p:spPr>
          <a:xfrm>
            <a:off x="323528" y="4518"/>
            <a:ext cx="8229599" cy="1143000"/>
          </a:xfrm>
        </p:spPr>
        <p:txBody>
          <a:bodyPr>
            <a:normAutofit/>
          </a:bodyPr>
          <a:lstStyle/>
          <a:p>
            <a:r>
              <a:rPr lang="en-ZA" sz="3600" dirty="0">
                <a:solidFill>
                  <a:srgbClr val="92742E"/>
                </a:solidFill>
              </a:rPr>
              <a:t>CAPI and Process Change Management </a:t>
            </a:r>
          </a:p>
        </p:txBody>
      </p:sp>
      <p:sp>
        <p:nvSpPr>
          <p:cNvPr id="5" name="Content Placeholder 2"/>
          <p:cNvSpPr>
            <a:spLocks noGrp="1"/>
          </p:cNvSpPr>
          <p:nvPr>
            <p:ph idx="1"/>
          </p:nvPr>
        </p:nvSpPr>
        <p:spPr>
          <a:xfrm>
            <a:off x="457201" y="1600205"/>
            <a:ext cx="8229599" cy="4525963"/>
          </a:xfrm>
        </p:spPr>
        <p:txBody>
          <a:bodyPr>
            <a:normAutofit fontScale="62500" lnSpcReduction="20000"/>
          </a:bodyPr>
          <a:lstStyle/>
          <a:p>
            <a:r>
              <a:rPr lang="en-US" dirty="0"/>
              <a:t>Things must be done earlier than </a:t>
            </a:r>
            <a:r>
              <a:rPr lang="en-US" dirty="0" smtClean="0"/>
              <a:t>usual at least six month for a survey</a:t>
            </a:r>
          </a:p>
          <a:p>
            <a:pPr lvl="1"/>
            <a:r>
              <a:rPr lang="en-US" dirty="0" smtClean="0"/>
              <a:t>Tabulation plan</a:t>
            </a:r>
          </a:p>
          <a:p>
            <a:pPr lvl="1"/>
            <a:r>
              <a:rPr lang="en-US" dirty="0" smtClean="0"/>
              <a:t>Finalise questionnaire content</a:t>
            </a:r>
          </a:p>
          <a:p>
            <a:pPr lvl="1"/>
            <a:r>
              <a:rPr lang="en-US" dirty="0"/>
              <a:t>Define business process flow </a:t>
            </a:r>
            <a:r>
              <a:rPr lang="en-US" dirty="0" smtClean="0"/>
              <a:t> and field structure(e.g. sampling frame)</a:t>
            </a:r>
            <a:endParaRPr lang="en-US" dirty="0"/>
          </a:p>
          <a:p>
            <a:pPr lvl="1"/>
            <a:r>
              <a:rPr lang="en-US" dirty="0" smtClean="0"/>
              <a:t>Data editing rules  &amp; specifications ( rules, upper /lower data range, derived variables and so on)</a:t>
            </a:r>
          </a:p>
          <a:p>
            <a:pPr marL="457200" lvl="1" indent="0">
              <a:buNone/>
            </a:pPr>
            <a:endParaRPr lang="en-US" dirty="0"/>
          </a:p>
          <a:p>
            <a:r>
              <a:rPr lang="en-US" dirty="0" smtClean="0"/>
              <a:t>Subject Matter </a:t>
            </a:r>
            <a:r>
              <a:rPr lang="en-US" dirty="0"/>
              <a:t>and </a:t>
            </a:r>
            <a:r>
              <a:rPr lang="en-US" dirty="0" smtClean="0"/>
              <a:t>Data Management </a:t>
            </a:r>
            <a:r>
              <a:rPr lang="en-US" dirty="0"/>
              <a:t>must co-operate more </a:t>
            </a:r>
            <a:r>
              <a:rPr lang="en-US" dirty="0" smtClean="0"/>
              <a:t>closely</a:t>
            </a:r>
          </a:p>
          <a:p>
            <a:r>
              <a:rPr lang="en-US" dirty="0" smtClean="0"/>
              <a:t>Invest more time on planning for all project KEY stakeholders</a:t>
            </a:r>
          </a:p>
          <a:p>
            <a:pPr marL="0" indent="0">
              <a:buNone/>
            </a:pPr>
            <a:endParaRPr lang="en-US" dirty="0" smtClean="0"/>
          </a:p>
          <a:p>
            <a:r>
              <a:rPr lang="en-US" dirty="0" smtClean="0"/>
              <a:t>Ensure comprehensive system testing by both stakeholders</a:t>
            </a:r>
          </a:p>
          <a:p>
            <a:pPr marL="0" indent="0">
              <a:buNone/>
            </a:pPr>
            <a:endParaRPr lang="en-US" dirty="0"/>
          </a:p>
          <a:p>
            <a:r>
              <a:rPr lang="en-US" dirty="0" smtClean="0"/>
              <a:t>CAPI </a:t>
            </a:r>
            <a:r>
              <a:rPr lang="en-US" dirty="0"/>
              <a:t>is (only) a tool - Project management &amp; people stay essential</a:t>
            </a:r>
          </a:p>
          <a:p>
            <a:endParaRPr lang="en-ZA" dirty="0"/>
          </a:p>
        </p:txBody>
      </p:sp>
    </p:spTree>
    <p:extLst>
      <p:ext uri="{BB962C8B-B14F-4D97-AF65-F5344CB8AC3E}">
        <p14:creationId xmlns:p14="http://schemas.microsoft.com/office/powerpoint/2010/main" val="23225923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1902"/>
            <a:ext cx="9144000" cy="6853482"/>
          </a:xfrm>
          <a:prstGeom prst="rect">
            <a:avLst/>
          </a:prstGeom>
        </p:spPr>
      </p:pic>
      <p:sp>
        <p:nvSpPr>
          <p:cNvPr id="10" name="Title 1"/>
          <p:cNvSpPr txBox="1">
            <a:spLocks/>
          </p:cNvSpPr>
          <p:nvPr/>
        </p:nvSpPr>
        <p:spPr>
          <a:xfrm>
            <a:off x="647564" y="2745737"/>
            <a:ext cx="7848871" cy="712906"/>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lvl="1" algn="l" rtl="0">
              <a:spcBef>
                <a:spcPct val="0"/>
              </a:spcBef>
            </a:pPr>
            <a:r>
              <a:rPr lang="en-US" sz="4400" kern="0" dirty="0" smtClean="0">
                <a:solidFill>
                  <a:srgbClr val="92742E"/>
                </a:solidFill>
              </a:rPr>
              <a:t>Getting ready for Census 2021…</a:t>
            </a:r>
            <a:endParaRPr lang="en-US" sz="4400" kern="0" dirty="0">
              <a:solidFill>
                <a:srgbClr val="92742E"/>
              </a:solidFill>
            </a:endParaRPr>
          </a:p>
        </p:txBody>
      </p:sp>
    </p:spTree>
    <p:extLst>
      <p:ext uri="{BB962C8B-B14F-4D97-AF65-F5344CB8AC3E}">
        <p14:creationId xmlns:p14="http://schemas.microsoft.com/office/powerpoint/2010/main" val="30495214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1902"/>
            <a:ext cx="9144000" cy="6853482"/>
          </a:xfrm>
          <a:prstGeom prst="rect">
            <a:avLst/>
          </a:prstGeom>
        </p:spPr>
      </p:pic>
      <p:sp>
        <p:nvSpPr>
          <p:cNvPr id="9" name="Content Placeholder 2"/>
          <p:cNvSpPr>
            <a:spLocks noGrp="1"/>
          </p:cNvSpPr>
          <p:nvPr>
            <p:ph idx="1"/>
          </p:nvPr>
        </p:nvSpPr>
        <p:spPr>
          <a:xfrm>
            <a:off x="179513" y="1600205"/>
            <a:ext cx="8507288" cy="4781123"/>
          </a:xfrm>
        </p:spPr>
        <p:txBody>
          <a:bodyPr/>
          <a:lstStyle/>
          <a:p>
            <a:pPr lvl="1"/>
            <a:r>
              <a:rPr lang="en-US" dirty="0" smtClean="0"/>
              <a:t>Adopted a standard data processing tool - CSPro</a:t>
            </a:r>
          </a:p>
          <a:p>
            <a:pPr lvl="1"/>
            <a:r>
              <a:rPr lang="en-US" dirty="0" smtClean="0"/>
              <a:t>Invested in capacity training to Key DP staff </a:t>
            </a:r>
          </a:p>
          <a:p>
            <a:pPr lvl="2"/>
            <a:r>
              <a:rPr lang="en-US" dirty="0" smtClean="0"/>
              <a:t>Sponsors – UNFPA ,USAID, </a:t>
            </a:r>
            <a:r>
              <a:rPr lang="en-US" dirty="0" err="1" smtClean="0"/>
              <a:t>Ukaid</a:t>
            </a:r>
            <a:endParaRPr lang="en-US" dirty="0" smtClean="0"/>
          </a:p>
          <a:p>
            <a:pPr lvl="2"/>
            <a:r>
              <a:rPr lang="en-US" dirty="0" smtClean="0"/>
              <a:t>Instructor – U.S. Census Bureau</a:t>
            </a:r>
          </a:p>
          <a:p>
            <a:pPr lvl="2"/>
            <a:r>
              <a:rPr lang="en-US" dirty="0" smtClean="0"/>
              <a:t>90% of the programmers are trained in Android CSPro programming Version.6.3</a:t>
            </a:r>
          </a:p>
          <a:p>
            <a:pPr lvl="1"/>
            <a:r>
              <a:rPr lang="en-US" dirty="0" smtClean="0"/>
              <a:t>Improved process documentations supported by templates</a:t>
            </a:r>
            <a:r>
              <a:rPr lang="en-US" sz="2000" dirty="0" smtClean="0"/>
              <a:t>( specification requirements, change control, system testing procedures + sign off)</a:t>
            </a:r>
          </a:p>
          <a:p>
            <a:pPr lvl="1"/>
            <a:endParaRPr lang="en-US" sz="2000" dirty="0"/>
          </a:p>
        </p:txBody>
      </p:sp>
      <p:sp>
        <p:nvSpPr>
          <p:cNvPr id="10" name="Title 1"/>
          <p:cNvSpPr txBox="1">
            <a:spLocks/>
          </p:cNvSpPr>
          <p:nvPr/>
        </p:nvSpPr>
        <p:spPr>
          <a:xfrm>
            <a:off x="431245" y="155467"/>
            <a:ext cx="7848871" cy="712906"/>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lvl="1" algn="l" rtl="0">
              <a:spcBef>
                <a:spcPct val="0"/>
              </a:spcBef>
            </a:pPr>
            <a:r>
              <a:rPr lang="en-US" sz="4400" kern="0" dirty="0" smtClean="0">
                <a:solidFill>
                  <a:srgbClr val="92742E"/>
                </a:solidFill>
              </a:rPr>
              <a:t>Implemented measures</a:t>
            </a:r>
            <a:endParaRPr lang="en-US" sz="4400" kern="0" dirty="0">
              <a:solidFill>
                <a:srgbClr val="92742E"/>
              </a:solidFill>
            </a:endParaRPr>
          </a:p>
        </p:txBody>
      </p:sp>
    </p:spTree>
    <p:extLst>
      <p:ext uri="{BB962C8B-B14F-4D97-AF65-F5344CB8AC3E}">
        <p14:creationId xmlns:p14="http://schemas.microsoft.com/office/powerpoint/2010/main" val="2774042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376" cy="6853482"/>
          </a:xfrm>
          <a:prstGeom prst="rect">
            <a:avLst/>
          </a:prstGeom>
        </p:spPr>
      </p:pic>
      <p:sp>
        <p:nvSpPr>
          <p:cNvPr id="2" name="Title 1"/>
          <p:cNvSpPr>
            <a:spLocks noGrp="1"/>
          </p:cNvSpPr>
          <p:nvPr>
            <p:ph type="ctrTitle"/>
          </p:nvPr>
        </p:nvSpPr>
        <p:spPr>
          <a:xfrm>
            <a:off x="605365" y="1628800"/>
            <a:ext cx="7772400" cy="1293885"/>
          </a:xfrm>
        </p:spPr>
        <p:txBody>
          <a:bodyPr>
            <a:noAutofit/>
          </a:bodyPr>
          <a:lstStyle/>
          <a:p>
            <a:r>
              <a:rPr lang="en-US" b="1" dirty="0">
                <a:solidFill>
                  <a:srgbClr val="92742E"/>
                </a:solidFill>
              </a:rPr>
              <a:t>NSA goes CAPI</a:t>
            </a:r>
          </a:p>
        </p:txBody>
      </p:sp>
      <p:sp>
        <p:nvSpPr>
          <p:cNvPr id="7" name="Title 1"/>
          <p:cNvSpPr txBox="1">
            <a:spLocks/>
          </p:cNvSpPr>
          <p:nvPr/>
        </p:nvSpPr>
        <p:spPr>
          <a:xfrm>
            <a:off x="605365" y="3946494"/>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800" dirty="0">
              <a:solidFill>
                <a:srgbClr val="92742E"/>
              </a:solidFill>
              <a:latin typeface="Bald"/>
              <a:cs typeface="Bald"/>
            </a:endParaRPr>
          </a:p>
        </p:txBody>
      </p:sp>
      <p:sp>
        <p:nvSpPr>
          <p:cNvPr id="10" name="Subtitle 3"/>
          <p:cNvSpPr>
            <a:spLocks noGrp="1"/>
          </p:cNvSpPr>
          <p:nvPr>
            <p:ph type="subTitle" idx="1"/>
          </p:nvPr>
        </p:nvSpPr>
        <p:spPr>
          <a:xfrm>
            <a:off x="1370788" y="3070194"/>
            <a:ext cx="6400800" cy="1150894"/>
          </a:xfrm>
        </p:spPr>
        <p:txBody>
          <a:bodyPr>
            <a:noAutofit/>
          </a:bodyPr>
          <a:lstStyle/>
          <a:p>
            <a:r>
              <a:rPr lang="en-ZA" sz="2800" dirty="0"/>
              <a:t>It is better to prevent errors than to cure them later (Redman 2001)</a:t>
            </a:r>
            <a:r>
              <a:rPr lang="en-ZA" sz="2800" i="1" dirty="0"/>
              <a:t/>
            </a:r>
            <a:br>
              <a:rPr lang="en-ZA" sz="2800" i="1" dirty="0"/>
            </a:br>
            <a:endParaRPr lang="en-ZA" sz="2800" dirty="0"/>
          </a:p>
        </p:txBody>
      </p:sp>
    </p:spTree>
    <p:extLst>
      <p:ext uri="{BB962C8B-B14F-4D97-AF65-F5344CB8AC3E}">
        <p14:creationId xmlns:p14="http://schemas.microsoft.com/office/powerpoint/2010/main" val="4934251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1902"/>
            <a:ext cx="9144000" cy="6853482"/>
          </a:xfrm>
          <a:prstGeom prst="rect">
            <a:avLst/>
          </a:prstGeom>
        </p:spPr>
      </p:pic>
      <p:sp>
        <p:nvSpPr>
          <p:cNvPr id="9" name="Content Placeholder 2"/>
          <p:cNvSpPr>
            <a:spLocks noGrp="1"/>
          </p:cNvSpPr>
          <p:nvPr>
            <p:ph idx="1"/>
          </p:nvPr>
        </p:nvSpPr>
        <p:spPr>
          <a:xfrm>
            <a:off x="457201" y="1600205"/>
            <a:ext cx="8229599" cy="4525963"/>
          </a:xfrm>
        </p:spPr>
        <p:txBody>
          <a:bodyPr/>
          <a:lstStyle/>
          <a:p>
            <a:pPr marL="280034" lvl="0" indent="-280034" defTabSz="368045">
              <a:spcBef>
                <a:spcPts val="2600"/>
              </a:spcBef>
              <a:defRPr sz="1800"/>
            </a:pPr>
            <a:r>
              <a:rPr lang="en-US" sz="2268" dirty="0"/>
              <a:t>Secure file transmission server (</a:t>
            </a:r>
            <a:r>
              <a:rPr lang="en-US" sz="2268" dirty="0" smtClean="0"/>
              <a:t>sftp)</a:t>
            </a:r>
          </a:p>
          <a:p>
            <a:pPr marL="280034" lvl="0" indent="-280034" defTabSz="368045">
              <a:spcBef>
                <a:spcPts val="2600"/>
              </a:spcBef>
              <a:defRPr sz="1800"/>
            </a:pPr>
            <a:r>
              <a:rPr lang="en-US" sz="2000" dirty="0" smtClean="0"/>
              <a:t>Centralized </a:t>
            </a:r>
            <a:r>
              <a:rPr lang="en-US" sz="2000" dirty="0"/>
              <a:t>encryption for data and devices and remote device </a:t>
            </a:r>
            <a:r>
              <a:rPr lang="en-US" sz="2000" dirty="0" smtClean="0"/>
              <a:t>management</a:t>
            </a:r>
          </a:p>
          <a:p>
            <a:pPr marL="280034" lvl="0" indent="-280034" defTabSz="368045">
              <a:spcBef>
                <a:spcPts val="2600"/>
              </a:spcBef>
              <a:defRPr sz="1800"/>
            </a:pPr>
            <a:r>
              <a:rPr lang="en-US" sz="2000" dirty="0"/>
              <a:t>Assets inventory </a:t>
            </a:r>
            <a:r>
              <a:rPr lang="en-US" sz="2000" dirty="0" smtClean="0"/>
              <a:t>management</a:t>
            </a:r>
          </a:p>
          <a:p>
            <a:pPr marL="280034" indent="-280034" defTabSz="368045">
              <a:spcBef>
                <a:spcPts val="2600"/>
              </a:spcBef>
              <a:defRPr sz="1800"/>
            </a:pPr>
            <a:r>
              <a:rPr lang="en-US" sz="2000" dirty="0" smtClean="0"/>
              <a:t>Backup </a:t>
            </a:r>
            <a:r>
              <a:rPr lang="en-US" sz="2000" dirty="0"/>
              <a:t>plans, recovery plans, redundancy and high systems availability</a:t>
            </a:r>
            <a:r>
              <a:rPr lang="en-US" sz="2000" dirty="0" smtClean="0"/>
              <a:t>.</a:t>
            </a:r>
          </a:p>
          <a:p>
            <a:pPr marL="280034" lvl="0" indent="-280034" defTabSz="368045">
              <a:spcBef>
                <a:spcPts val="2600"/>
              </a:spcBef>
              <a:defRPr sz="1800"/>
            </a:pPr>
            <a:r>
              <a:rPr lang="en-US" sz="2000" dirty="0"/>
              <a:t>Internet provision for the field users, only until team supervisor level.</a:t>
            </a:r>
          </a:p>
          <a:p>
            <a:pPr marL="280034" lvl="0" indent="-280034" defTabSz="368045">
              <a:spcBef>
                <a:spcPts val="2600"/>
              </a:spcBef>
              <a:defRPr sz="1800"/>
            </a:pPr>
            <a:r>
              <a:rPr lang="en-US" sz="2000" dirty="0"/>
              <a:t>ICT support staff </a:t>
            </a:r>
            <a:r>
              <a:rPr lang="en-US" sz="2000" dirty="0" smtClean="0"/>
              <a:t>during fieldwork – ICT office for each region</a:t>
            </a:r>
            <a:endParaRPr lang="en-US" sz="2000" dirty="0"/>
          </a:p>
          <a:p>
            <a:pPr marL="280034" indent="-280034" defTabSz="368045">
              <a:spcBef>
                <a:spcPts val="2600"/>
              </a:spcBef>
              <a:defRPr sz="1800"/>
            </a:pPr>
            <a:endParaRPr lang="en-US" sz="2000" dirty="0"/>
          </a:p>
          <a:p>
            <a:pPr marL="280034" lvl="0" indent="-280034" defTabSz="368045">
              <a:spcBef>
                <a:spcPts val="2600"/>
              </a:spcBef>
              <a:defRPr sz="1800"/>
            </a:pPr>
            <a:endParaRPr lang="en-US" sz="2000" dirty="0"/>
          </a:p>
        </p:txBody>
      </p:sp>
      <p:sp>
        <p:nvSpPr>
          <p:cNvPr id="10" name="Title 1"/>
          <p:cNvSpPr txBox="1">
            <a:spLocks/>
          </p:cNvSpPr>
          <p:nvPr/>
        </p:nvSpPr>
        <p:spPr>
          <a:xfrm>
            <a:off x="431245" y="155467"/>
            <a:ext cx="7848871" cy="712906"/>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lvl="1" algn="l" rtl="0">
              <a:spcBef>
                <a:spcPct val="0"/>
              </a:spcBef>
            </a:pPr>
            <a:r>
              <a:rPr lang="en-US" sz="4400" kern="0" dirty="0" smtClean="0">
                <a:solidFill>
                  <a:srgbClr val="92742E"/>
                </a:solidFill>
              </a:rPr>
              <a:t>ICT – implemented mitigations</a:t>
            </a:r>
            <a:endParaRPr lang="en-US" sz="4400" kern="0" dirty="0">
              <a:solidFill>
                <a:srgbClr val="92742E"/>
              </a:solidFill>
            </a:endParaRPr>
          </a:p>
        </p:txBody>
      </p:sp>
    </p:spTree>
    <p:extLst>
      <p:ext uri="{BB962C8B-B14F-4D97-AF65-F5344CB8AC3E}">
        <p14:creationId xmlns:p14="http://schemas.microsoft.com/office/powerpoint/2010/main" val="27182263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518"/>
            <a:ext cx="9142376" cy="6853482"/>
          </a:xfrm>
          <a:prstGeom prst="rect">
            <a:avLst/>
          </a:prstGeom>
        </p:spPr>
      </p:pic>
      <p:sp>
        <p:nvSpPr>
          <p:cNvPr id="5" name="Title 1"/>
          <p:cNvSpPr>
            <a:spLocks noGrp="1"/>
          </p:cNvSpPr>
          <p:nvPr>
            <p:ph type="title"/>
          </p:nvPr>
        </p:nvSpPr>
        <p:spPr>
          <a:xfrm>
            <a:off x="323528" y="116632"/>
            <a:ext cx="8229599" cy="1143000"/>
          </a:xfrm>
        </p:spPr>
        <p:txBody>
          <a:bodyPr>
            <a:normAutofit fontScale="90000"/>
          </a:bodyPr>
          <a:lstStyle/>
          <a:p>
            <a:pPr lvl="1" algn="l" rtl="0">
              <a:spcBef>
                <a:spcPct val="0"/>
              </a:spcBef>
            </a:pPr>
            <a:r>
              <a:rPr lang="en-US" sz="4400" dirty="0" smtClean="0">
                <a:solidFill>
                  <a:srgbClr val="92742E"/>
                </a:solidFill>
              </a:rPr>
              <a:t>Envisioned System Improvement </a:t>
            </a:r>
            <a:endParaRPr lang="en-US" sz="4400" dirty="0">
              <a:solidFill>
                <a:srgbClr val="92742E"/>
              </a:solidFill>
            </a:endParaRPr>
          </a:p>
        </p:txBody>
      </p:sp>
      <p:sp>
        <p:nvSpPr>
          <p:cNvPr id="6" name="Content Placeholder 2"/>
          <p:cNvSpPr>
            <a:spLocks noGrp="1"/>
          </p:cNvSpPr>
          <p:nvPr>
            <p:ph idx="1"/>
          </p:nvPr>
        </p:nvSpPr>
        <p:spPr>
          <a:xfrm>
            <a:off x="179512" y="1676400"/>
            <a:ext cx="8712967" cy="4848944"/>
          </a:xfrm>
        </p:spPr>
        <p:txBody>
          <a:bodyPr>
            <a:normAutofit fontScale="77500" lnSpcReduction="20000"/>
          </a:bodyPr>
          <a:lstStyle/>
          <a:p>
            <a:r>
              <a:rPr lang="en-US" sz="3000" dirty="0" smtClean="0">
                <a:solidFill>
                  <a:schemeClr val="accent1">
                    <a:lumMod val="50000"/>
                  </a:schemeClr>
                </a:solidFill>
              </a:rPr>
              <a:t>Planning </a:t>
            </a:r>
          </a:p>
          <a:p>
            <a:pPr lvl="1"/>
            <a:r>
              <a:rPr lang="en-US" sz="2600" dirty="0" smtClean="0">
                <a:solidFill>
                  <a:schemeClr val="accent1">
                    <a:lumMod val="50000"/>
                  </a:schemeClr>
                </a:solidFill>
              </a:rPr>
              <a:t>Start earlier with the planning and setting up project architectural for Census 2021</a:t>
            </a:r>
          </a:p>
          <a:p>
            <a:pPr lvl="1"/>
            <a:r>
              <a:rPr lang="en-US" sz="2600" dirty="0" smtClean="0">
                <a:solidFill>
                  <a:schemeClr val="accent1">
                    <a:lumMod val="50000"/>
                  </a:schemeClr>
                </a:solidFill>
              </a:rPr>
              <a:t>Questionnaire design ( indicators and edit rules) finalized earlier prior to system development – </a:t>
            </a:r>
            <a:r>
              <a:rPr lang="en-US" sz="2600" dirty="0" err="1" smtClean="0">
                <a:solidFill>
                  <a:schemeClr val="accent1">
                    <a:lumMod val="50000"/>
                  </a:schemeClr>
                </a:solidFill>
              </a:rPr>
              <a:t>atleast</a:t>
            </a:r>
            <a:r>
              <a:rPr lang="en-US" sz="2600" dirty="0" smtClean="0">
                <a:solidFill>
                  <a:schemeClr val="accent1">
                    <a:lumMod val="50000"/>
                  </a:schemeClr>
                </a:solidFill>
              </a:rPr>
              <a:t> a year before</a:t>
            </a:r>
            <a:endParaRPr lang="en-US" sz="2600" dirty="0">
              <a:solidFill>
                <a:schemeClr val="accent1">
                  <a:lumMod val="50000"/>
                </a:schemeClr>
              </a:solidFill>
            </a:endParaRPr>
          </a:p>
          <a:p>
            <a:r>
              <a:rPr lang="en-US" sz="3000" dirty="0" smtClean="0">
                <a:solidFill>
                  <a:schemeClr val="accent1">
                    <a:lumMod val="50000"/>
                  </a:schemeClr>
                </a:solidFill>
              </a:rPr>
              <a:t>Increase permanent data processing staff </a:t>
            </a:r>
          </a:p>
          <a:p>
            <a:r>
              <a:rPr lang="en-US" sz="3000" dirty="0" smtClean="0">
                <a:solidFill>
                  <a:schemeClr val="accent1">
                    <a:lumMod val="50000"/>
                  </a:schemeClr>
                </a:solidFill>
              </a:rPr>
              <a:t>Sharing resources ( skills and devices) with other African countries</a:t>
            </a:r>
          </a:p>
          <a:p>
            <a:r>
              <a:rPr lang="en-US" sz="3000" dirty="0" smtClean="0">
                <a:solidFill>
                  <a:schemeClr val="accent1">
                    <a:lumMod val="50000"/>
                  </a:schemeClr>
                </a:solidFill>
              </a:rPr>
              <a:t>Improve field quality assurance and control </a:t>
            </a:r>
          </a:p>
          <a:p>
            <a:pPr lvl="1"/>
            <a:r>
              <a:rPr lang="en-US" sz="2600" dirty="0" smtClean="0">
                <a:solidFill>
                  <a:schemeClr val="accent1">
                    <a:lumMod val="50000"/>
                  </a:schemeClr>
                </a:solidFill>
              </a:rPr>
              <a:t>Develop a web-based report tool – enable real time reporting at field level</a:t>
            </a:r>
          </a:p>
          <a:p>
            <a:pPr lvl="1"/>
            <a:r>
              <a:rPr lang="en-US" sz="2600" dirty="0" smtClean="0">
                <a:solidFill>
                  <a:schemeClr val="accent1">
                    <a:lumMod val="50000"/>
                  </a:schemeClr>
                </a:solidFill>
              </a:rPr>
              <a:t>Monitor the enumerator progress per EA as linked to the GIS-component</a:t>
            </a:r>
          </a:p>
          <a:p>
            <a:pPr lvl="1"/>
            <a:r>
              <a:rPr lang="en-US" sz="2600" dirty="0" smtClean="0">
                <a:solidFill>
                  <a:schemeClr val="accent1">
                    <a:lumMod val="50000"/>
                  </a:schemeClr>
                </a:solidFill>
              </a:rPr>
              <a:t>Timely correction and solving field problems as they occurs </a:t>
            </a:r>
          </a:p>
          <a:p>
            <a:pPr lvl="1"/>
            <a:r>
              <a:rPr lang="en-US" sz="2600" dirty="0" smtClean="0">
                <a:solidFill>
                  <a:schemeClr val="accent1">
                    <a:lumMod val="50000"/>
                  </a:schemeClr>
                </a:solidFill>
              </a:rPr>
              <a:t>Management daily monitoring and progress report  </a:t>
            </a:r>
          </a:p>
        </p:txBody>
      </p:sp>
    </p:spTree>
    <p:extLst>
      <p:ext uri="{BB962C8B-B14F-4D97-AF65-F5344CB8AC3E}">
        <p14:creationId xmlns:p14="http://schemas.microsoft.com/office/powerpoint/2010/main" val="3602913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202630"/>
            <a:ext cx="8229599" cy="778098"/>
          </a:xfrm>
        </p:spPr>
        <p:txBody>
          <a:bodyPr>
            <a:normAutofit/>
          </a:bodyPr>
          <a:lstStyle/>
          <a:p>
            <a:r>
              <a:rPr lang="en-ZA" dirty="0" smtClean="0">
                <a:solidFill>
                  <a:srgbClr val="92742E"/>
                </a:solidFill>
              </a:rPr>
              <a:t>CAPI – Data flow  </a:t>
            </a:r>
            <a:endParaRPr lang="en-ZA" dirty="0">
              <a:solidFill>
                <a:srgbClr val="92742E"/>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527" y="1128993"/>
            <a:ext cx="7480162" cy="5756391"/>
          </a:xfrm>
          <a:prstGeom prst="rect">
            <a:avLst/>
          </a:prstGeom>
        </p:spPr>
      </p:pic>
    </p:spTree>
    <p:extLst>
      <p:ext uri="{BB962C8B-B14F-4D97-AF65-F5344CB8AC3E}">
        <p14:creationId xmlns:p14="http://schemas.microsoft.com/office/powerpoint/2010/main" val="23974505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251520" y="260648"/>
            <a:ext cx="8229599" cy="778098"/>
          </a:xfrm>
        </p:spPr>
        <p:txBody>
          <a:bodyPr>
            <a:normAutofit/>
          </a:bodyPr>
          <a:lstStyle/>
          <a:p>
            <a:pPr lvl="0">
              <a:defRPr sz="1800"/>
            </a:pPr>
            <a:r>
              <a:rPr lang="en-US" sz="4000" dirty="0" smtClean="0">
                <a:solidFill>
                  <a:srgbClr val="92742E"/>
                </a:solidFill>
              </a:rPr>
              <a:t>ICT Infrastructures</a:t>
            </a:r>
            <a:endParaRPr lang="en-US" sz="4000" dirty="0">
              <a:solidFill>
                <a:srgbClr val="92742E"/>
              </a:solidFill>
            </a:endParaRPr>
          </a:p>
        </p:txBody>
      </p:sp>
      <p:pic>
        <p:nvPicPr>
          <p:cNvPr id="5" name="pasted-image.pdf"/>
          <p:cNvPicPr/>
          <p:nvPr/>
        </p:nvPicPr>
        <p:blipFill>
          <a:blip r:embed="rId2">
            <a:extLst/>
          </a:blip>
          <a:stretch>
            <a:fillRect/>
          </a:stretch>
        </p:blipFill>
        <p:spPr>
          <a:xfrm>
            <a:off x="827584" y="1038746"/>
            <a:ext cx="7560840" cy="5486598"/>
          </a:xfrm>
          <a:prstGeom prst="rect">
            <a:avLst/>
          </a:prstGeom>
          <a:ln w="12700">
            <a:miter lim="400000"/>
          </a:ln>
        </p:spPr>
      </p:pic>
    </p:spTree>
    <p:extLst>
      <p:ext uri="{BB962C8B-B14F-4D97-AF65-F5344CB8AC3E}">
        <p14:creationId xmlns:p14="http://schemas.microsoft.com/office/powerpoint/2010/main" val="32164075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4" y="-1893"/>
            <a:ext cx="9142376" cy="6853482"/>
          </a:xfrm>
          <a:prstGeom prst="rect">
            <a:avLst/>
          </a:prstGeom>
        </p:spPr>
      </p:pic>
      <p:sp>
        <p:nvSpPr>
          <p:cNvPr id="2" name="Rectangle 1"/>
          <p:cNvSpPr/>
          <p:nvPr/>
        </p:nvSpPr>
        <p:spPr>
          <a:xfrm>
            <a:off x="899592" y="1700808"/>
            <a:ext cx="6408712" cy="1446550"/>
          </a:xfrm>
          <a:prstGeom prst="rect">
            <a:avLst/>
          </a:prstGeom>
        </p:spPr>
        <p:txBody>
          <a:bodyPr wrap="square">
            <a:spAutoFit/>
          </a:bodyPr>
          <a:lstStyle/>
          <a:p>
            <a:pPr marL="1257300" lvl="3" indent="0" algn="ctr">
              <a:buNone/>
            </a:pPr>
            <a:r>
              <a:rPr lang="en-ZA" sz="4400" dirty="0"/>
              <a:t> Thank you </a:t>
            </a:r>
          </a:p>
          <a:p>
            <a:pPr marL="1257300" lvl="3" indent="0">
              <a:buNone/>
            </a:pPr>
            <a:r>
              <a:rPr lang="en-ZA" sz="4400" dirty="0"/>
              <a:t>        </a:t>
            </a:r>
            <a:r>
              <a:rPr lang="en-ZA" sz="4400" dirty="0" smtClean="0"/>
              <a:t>  </a:t>
            </a:r>
            <a:endParaRPr lang="en-ZA" dirty="0"/>
          </a:p>
        </p:txBody>
      </p:sp>
    </p:spTree>
    <p:extLst>
      <p:ext uri="{BB962C8B-B14F-4D97-AF65-F5344CB8AC3E}">
        <p14:creationId xmlns:p14="http://schemas.microsoft.com/office/powerpoint/2010/main" val="2349354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518"/>
            <a:ext cx="9142376" cy="6853482"/>
          </a:xfrm>
          <a:prstGeom prst="rect">
            <a:avLst/>
          </a:prstGeom>
        </p:spPr>
      </p:pic>
      <p:sp>
        <p:nvSpPr>
          <p:cNvPr id="5" name="Content Placeholder 2"/>
          <p:cNvSpPr txBox="1">
            <a:spLocks/>
          </p:cNvSpPr>
          <p:nvPr/>
        </p:nvSpPr>
        <p:spPr>
          <a:xfrm>
            <a:off x="611559" y="1556792"/>
            <a:ext cx="8229599"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Accuracy of data collection</a:t>
            </a:r>
          </a:p>
          <a:p>
            <a:pPr marL="342900" lvl="1" indent="-342900">
              <a:buFont typeface="Arial" pitchFamily="34" charset="0"/>
              <a:buChar char="•"/>
            </a:pPr>
            <a:r>
              <a:rPr lang="en-US" sz="3200" dirty="0" smtClean="0"/>
              <a:t>Improved  project completion time</a:t>
            </a:r>
          </a:p>
          <a:p>
            <a:r>
              <a:rPr lang="en-US" dirty="0" smtClean="0"/>
              <a:t>Timeliness and availability of data </a:t>
            </a:r>
          </a:p>
          <a:p>
            <a:r>
              <a:rPr lang="en-US" dirty="0" smtClean="0"/>
              <a:t>Flexibility of technology</a:t>
            </a:r>
          </a:p>
          <a:p>
            <a:r>
              <a:rPr lang="en-US" dirty="0" smtClean="0"/>
              <a:t>Cost – effective ( especially for large and  re- occurring surveys) </a:t>
            </a:r>
          </a:p>
        </p:txBody>
      </p:sp>
      <p:sp>
        <p:nvSpPr>
          <p:cNvPr id="6" name="Title 1"/>
          <p:cNvSpPr>
            <a:spLocks noGrp="1"/>
          </p:cNvSpPr>
          <p:nvPr>
            <p:ph type="title"/>
          </p:nvPr>
        </p:nvSpPr>
        <p:spPr>
          <a:xfrm>
            <a:off x="455227" y="188640"/>
            <a:ext cx="8229599" cy="1143000"/>
          </a:xfrm>
        </p:spPr>
        <p:txBody>
          <a:bodyPr>
            <a:normAutofit/>
          </a:bodyPr>
          <a:lstStyle/>
          <a:p>
            <a:r>
              <a:rPr lang="en-US" dirty="0">
                <a:solidFill>
                  <a:srgbClr val="92742E"/>
                </a:solidFill>
              </a:rPr>
              <a:t>Why NSA goes CAPI</a:t>
            </a:r>
          </a:p>
        </p:txBody>
      </p:sp>
    </p:spTree>
    <p:extLst>
      <p:ext uri="{BB962C8B-B14F-4D97-AF65-F5344CB8AC3E}">
        <p14:creationId xmlns:p14="http://schemas.microsoft.com/office/powerpoint/2010/main" val="42197678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518"/>
            <a:ext cx="9142376" cy="6853482"/>
          </a:xfrm>
          <a:prstGeom prst="rect">
            <a:avLst/>
          </a:prstGeom>
        </p:spPr>
      </p:pic>
      <p:sp>
        <p:nvSpPr>
          <p:cNvPr id="3" name="Title 1"/>
          <p:cNvSpPr>
            <a:spLocks noGrp="1"/>
          </p:cNvSpPr>
          <p:nvPr>
            <p:ph type="title"/>
          </p:nvPr>
        </p:nvSpPr>
        <p:spPr>
          <a:xfrm>
            <a:off x="323528" y="188640"/>
            <a:ext cx="8229599" cy="1143000"/>
          </a:xfrm>
        </p:spPr>
        <p:txBody>
          <a:bodyPr>
            <a:normAutofit fontScale="90000"/>
          </a:bodyPr>
          <a:lstStyle/>
          <a:p>
            <a:r>
              <a:rPr lang="en-ZA" sz="4000" dirty="0">
                <a:solidFill>
                  <a:srgbClr val="92742E"/>
                </a:solidFill>
              </a:rPr>
              <a:t>NSA </a:t>
            </a:r>
            <a:r>
              <a:rPr lang="en-ZA" sz="4000" dirty="0" smtClean="0">
                <a:solidFill>
                  <a:srgbClr val="92742E"/>
                </a:solidFill>
              </a:rPr>
              <a:t>and CAPI</a:t>
            </a:r>
            <a:r>
              <a:rPr lang="en-ZA" sz="3600" dirty="0" smtClean="0">
                <a:solidFill>
                  <a:srgbClr val="92742E"/>
                </a:solidFill>
              </a:rPr>
              <a:t/>
            </a:r>
            <a:br>
              <a:rPr lang="en-ZA" sz="3600" dirty="0" smtClean="0">
                <a:solidFill>
                  <a:srgbClr val="92742E"/>
                </a:solidFill>
              </a:rPr>
            </a:br>
            <a:r>
              <a:rPr lang="en-ZA" sz="3600" dirty="0" smtClean="0">
                <a:solidFill>
                  <a:srgbClr val="92742E"/>
                </a:solidFill>
              </a:rPr>
              <a:t>Successful stories</a:t>
            </a:r>
            <a:endParaRPr lang="en-ZA" sz="3600" dirty="0">
              <a:solidFill>
                <a:srgbClr val="92742E"/>
              </a:solidFill>
            </a:endParaRPr>
          </a:p>
        </p:txBody>
      </p:sp>
      <p:sp>
        <p:nvSpPr>
          <p:cNvPr id="5" name="Content Placeholder 2"/>
          <p:cNvSpPr>
            <a:spLocks noGrp="1"/>
          </p:cNvSpPr>
          <p:nvPr>
            <p:ph idx="1"/>
          </p:nvPr>
        </p:nvSpPr>
        <p:spPr>
          <a:xfrm>
            <a:off x="457201" y="1639341"/>
            <a:ext cx="8229599" cy="4525963"/>
          </a:xfrm>
        </p:spPr>
        <p:txBody>
          <a:bodyPr>
            <a:normAutofit/>
          </a:bodyPr>
          <a:lstStyle/>
          <a:p>
            <a:r>
              <a:rPr lang="en-ZA" dirty="0" smtClean="0"/>
              <a:t>Agriculture Census 2013/14</a:t>
            </a:r>
          </a:p>
          <a:p>
            <a:pPr lvl="1"/>
            <a:r>
              <a:rPr lang="en-ZA" dirty="0" smtClean="0"/>
              <a:t>Used laptop Acer 15inch</a:t>
            </a:r>
          </a:p>
          <a:p>
            <a:r>
              <a:rPr lang="en-ZA" dirty="0" smtClean="0"/>
              <a:t>Namibia Household Income Expenditure Survey  2015/16 – 10600 HHs</a:t>
            </a:r>
          </a:p>
          <a:p>
            <a:r>
              <a:rPr lang="en-ZA" dirty="0" smtClean="0"/>
              <a:t>Namibia Inter-censual Survey </a:t>
            </a:r>
            <a:r>
              <a:rPr lang="en-ZA" dirty="0"/>
              <a:t>2016 - </a:t>
            </a:r>
            <a:r>
              <a:rPr lang="en-ZA" sz="2800" dirty="0"/>
              <a:t>12000HHs</a:t>
            </a:r>
            <a:endParaRPr lang="en-ZA" sz="2800" dirty="0" smtClean="0"/>
          </a:p>
          <a:p>
            <a:r>
              <a:rPr lang="en-ZA" dirty="0" smtClean="0"/>
              <a:t>Labour Force Survey (NIDS) 2016  - </a:t>
            </a:r>
            <a:r>
              <a:rPr lang="en-ZA" sz="2400" dirty="0" smtClean="0"/>
              <a:t>12000HHs</a:t>
            </a:r>
          </a:p>
          <a:p>
            <a:endParaRPr lang="en-ZA" dirty="0" smtClean="0"/>
          </a:p>
          <a:p>
            <a:r>
              <a:rPr lang="en-ZA" sz="2400" i="1" dirty="0" smtClean="0"/>
              <a:t>NIDS and LFS 2016 took 3  months for data processing. </a:t>
            </a:r>
            <a:endParaRPr lang="en-ZA" sz="2400" i="1" dirty="0"/>
          </a:p>
        </p:txBody>
      </p:sp>
    </p:spTree>
    <p:extLst>
      <p:ext uri="{BB962C8B-B14F-4D97-AF65-F5344CB8AC3E}">
        <p14:creationId xmlns:p14="http://schemas.microsoft.com/office/powerpoint/2010/main" val="2682330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37" y="31902"/>
            <a:ext cx="9142376" cy="6853482"/>
          </a:xfrm>
          <a:prstGeom prst="rect">
            <a:avLst/>
          </a:prstGeom>
        </p:spPr>
      </p:pic>
      <p:sp>
        <p:nvSpPr>
          <p:cNvPr id="3" name="Title 1"/>
          <p:cNvSpPr>
            <a:spLocks noGrp="1"/>
          </p:cNvSpPr>
          <p:nvPr>
            <p:ph type="title"/>
          </p:nvPr>
        </p:nvSpPr>
        <p:spPr>
          <a:xfrm>
            <a:off x="456388" y="2852936"/>
            <a:ext cx="8229599" cy="778098"/>
          </a:xfrm>
        </p:spPr>
        <p:txBody>
          <a:bodyPr>
            <a:normAutofit fontScale="90000"/>
          </a:bodyPr>
          <a:lstStyle/>
          <a:p>
            <a:pPr marL="0" lvl="1" algn="ctr">
              <a:spcBef>
                <a:spcPct val="0"/>
              </a:spcBef>
            </a:pPr>
            <a:r>
              <a:rPr lang="en-ZA" sz="4400" b="1" dirty="0" smtClean="0">
                <a:solidFill>
                  <a:srgbClr val="92742E"/>
                </a:solidFill>
              </a:rPr>
              <a:t>Census 2021 Planning</a:t>
            </a:r>
            <a:r>
              <a:rPr lang="en-ZA" sz="4000" b="1" dirty="0" smtClean="0">
                <a:solidFill>
                  <a:srgbClr val="92742E"/>
                </a:solidFill>
              </a:rPr>
              <a:t/>
            </a:r>
            <a:br>
              <a:rPr lang="en-ZA" sz="4000" b="1" dirty="0" smtClean="0">
                <a:solidFill>
                  <a:srgbClr val="92742E"/>
                </a:solidFill>
              </a:rPr>
            </a:br>
            <a:r>
              <a:rPr lang="en-GB" sz="4000" dirty="0">
                <a:solidFill>
                  <a:srgbClr val="92742E"/>
                </a:solidFill>
              </a:rPr>
              <a:t>Data collection tools design</a:t>
            </a:r>
            <a:br>
              <a:rPr lang="en-GB" sz="4000" dirty="0">
                <a:solidFill>
                  <a:srgbClr val="92742E"/>
                </a:solidFill>
              </a:rPr>
            </a:br>
            <a:r>
              <a:rPr lang="en-GB" sz="3100" dirty="0">
                <a:solidFill>
                  <a:srgbClr val="92742E"/>
                </a:solidFill>
              </a:rPr>
              <a:t>Considerations</a:t>
            </a:r>
            <a:r>
              <a:rPr lang="en-GB" sz="5300" dirty="0">
                <a:solidFill>
                  <a:srgbClr val="92742E"/>
                </a:solidFill>
              </a:rPr>
              <a:t/>
            </a:r>
            <a:br>
              <a:rPr lang="en-GB" sz="5300" dirty="0">
                <a:solidFill>
                  <a:srgbClr val="92742E"/>
                </a:solidFill>
              </a:rPr>
            </a:br>
            <a:r>
              <a:rPr lang="en-ZA" sz="2200" b="1" dirty="0" smtClean="0">
                <a:solidFill>
                  <a:srgbClr val="92742E"/>
                </a:solidFill>
              </a:rPr>
              <a:t> </a:t>
            </a:r>
            <a:endParaRPr lang="en-ZA" sz="2200" b="1" dirty="0">
              <a:solidFill>
                <a:srgbClr val="92742E"/>
              </a:solidFill>
            </a:endParaRPr>
          </a:p>
        </p:txBody>
      </p:sp>
    </p:spTree>
    <p:extLst>
      <p:ext uri="{BB962C8B-B14F-4D97-AF65-F5344CB8AC3E}">
        <p14:creationId xmlns:p14="http://schemas.microsoft.com/office/powerpoint/2010/main" val="1005435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36" y="-27384"/>
            <a:ext cx="9142376" cy="6853482"/>
          </a:xfrm>
          <a:prstGeom prst="rect">
            <a:avLst/>
          </a:prstGeom>
        </p:spPr>
      </p:pic>
      <p:sp>
        <p:nvSpPr>
          <p:cNvPr id="5" name="Title 1"/>
          <p:cNvSpPr txBox="1">
            <a:spLocks/>
          </p:cNvSpPr>
          <p:nvPr/>
        </p:nvSpPr>
        <p:spPr>
          <a:xfrm>
            <a:off x="323528" y="191005"/>
            <a:ext cx="8136904" cy="10797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lvl="1">
              <a:spcBef>
                <a:spcPct val="0"/>
              </a:spcBef>
            </a:pPr>
            <a:r>
              <a:rPr lang="en-GB" sz="5100" kern="0" dirty="0" smtClean="0">
                <a:solidFill>
                  <a:srgbClr val="92742E"/>
                </a:solidFill>
                <a:latin typeface="+mj-lt"/>
                <a:ea typeface="+mj-ea"/>
                <a:cs typeface="+mj-cs"/>
              </a:rPr>
              <a:t>Considerations of technology</a:t>
            </a:r>
          </a:p>
        </p:txBody>
      </p:sp>
      <p:sp>
        <p:nvSpPr>
          <p:cNvPr id="6" name="Content Placeholder 2"/>
          <p:cNvSpPr txBox="1">
            <a:spLocks/>
          </p:cNvSpPr>
          <p:nvPr/>
        </p:nvSpPr>
        <p:spPr>
          <a:xfrm>
            <a:off x="611559" y="1556792"/>
            <a:ext cx="8229599" cy="4525963"/>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GB" b="1" dirty="0" smtClean="0"/>
              <a:t>Software main features</a:t>
            </a:r>
          </a:p>
          <a:p>
            <a:pPr lvl="1"/>
            <a:r>
              <a:rPr lang="en-GB" dirty="0" smtClean="0"/>
              <a:t>Case </a:t>
            </a:r>
            <a:r>
              <a:rPr lang="en-GB" dirty="0"/>
              <a:t>management</a:t>
            </a:r>
            <a:endParaRPr lang="en-US" dirty="0"/>
          </a:p>
          <a:p>
            <a:pPr lvl="1"/>
            <a:r>
              <a:rPr lang="en-GB" dirty="0" smtClean="0"/>
              <a:t>In field </a:t>
            </a:r>
            <a:r>
              <a:rPr lang="en-GB" dirty="0"/>
              <a:t>automation sampling process</a:t>
            </a:r>
            <a:endParaRPr lang="en-US" dirty="0"/>
          </a:p>
          <a:p>
            <a:pPr lvl="1"/>
            <a:r>
              <a:rPr lang="en-US" dirty="0" smtClean="0"/>
              <a:t>Advanced programming languages</a:t>
            </a:r>
          </a:p>
          <a:p>
            <a:pPr lvl="1"/>
            <a:r>
              <a:rPr lang="en-US" dirty="0" smtClean="0"/>
              <a:t>Case tree (menu)</a:t>
            </a:r>
            <a:endParaRPr lang="en-US" dirty="0"/>
          </a:p>
          <a:p>
            <a:pPr lvl="0"/>
            <a:r>
              <a:rPr lang="en-US" b="1" dirty="0" smtClean="0"/>
              <a:t>Selection </a:t>
            </a:r>
            <a:r>
              <a:rPr lang="en-US" b="1" dirty="0"/>
              <a:t>of handheld </a:t>
            </a:r>
            <a:r>
              <a:rPr lang="en-US" b="1" dirty="0" smtClean="0"/>
              <a:t>device</a:t>
            </a:r>
          </a:p>
          <a:p>
            <a:pPr lvl="1"/>
            <a:r>
              <a:rPr lang="en-GB" dirty="0"/>
              <a:t>GPS and mapping </a:t>
            </a:r>
            <a:endParaRPr lang="en-US" dirty="0" smtClean="0"/>
          </a:p>
          <a:p>
            <a:pPr lvl="1"/>
            <a:r>
              <a:rPr lang="en-GB" dirty="0"/>
              <a:t>Data synchronization and </a:t>
            </a:r>
            <a:r>
              <a:rPr lang="en-GB" dirty="0" smtClean="0"/>
              <a:t>backups</a:t>
            </a:r>
          </a:p>
          <a:p>
            <a:pPr lvl="1"/>
            <a:r>
              <a:rPr lang="en-US" dirty="0"/>
              <a:t>Storage capacity</a:t>
            </a:r>
          </a:p>
          <a:p>
            <a:pPr lvl="1"/>
            <a:r>
              <a:rPr lang="en-US" dirty="0"/>
              <a:t>Device performance in terms of processing </a:t>
            </a:r>
            <a:r>
              <a:rPr lang="en-US" dirty="0" smtClean="0"/>
              <a:t>power</a:t>
            </a:r>
          </a:p>
          <a:p>
            <a:pPr lvl="1"/>
            <a:r>
              <a:rPr lang="en-US" dirty="0" smtClean="0"/>
              <a:t>Compatibility </a:t>
            </a:r>
            <a:r>
              <a:rPr lang="en-US" dirty="0"/>
              <a:t>with </a:t>
            </a:r>
            <a:r>
              <a:rPr lang="en-US" dirty="0" smtClean="0"/>
              <a:t>CSPro (Window &amp; Android platform)</a:t>
            </a:r>
          </a:p>
          <a:p>
            <a:pPr lvl="1"/>
            <a:r>
              <a:rPr lang="en-US" dirty="0"/>
              <a:t>user friendliness in terms of </a:t>
            </a:r>
            <a:r>
              <a:rPr lang="en-US" dirty="0" smtClean="0"/>
              <a:t>weight </a:t>
            </a:r>
            <a:r>
              <a:rPr lang="en-US" dirty="0"/>
              <a:t>and size</a:t>
            </a:r>
          </a:p>
        </p:txBody>
      </p:sp>
    </p:spTree>
    <p:extLst>
      <p:ext uri="{BB962C8B-B14F-4D97-AF65-F5344CB8AC3E}">
        <p14:creationId xmlns:p14="http://schemas.microsoft.com/office/powerpoint/2010/main" val="16831837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518"/>
            <a:ext cx="9142376" cy="6853482"/>
          </a:xfrm>
          <a:prstGeom prst="rect">
            <a:avLst/>
          </a:prstGeom>
        </p:spPr>
      </p:pic>
      <p:sp>
        <p:nvSpPr>
          <p:cNvPr id="3" name="Title 1"/>
          <p:cNvSpPr>
            <a:spLocks noGrp="1"/>
          </p:cNvSpPr>
          <p:nvPr>
            <p:ph type="title"/>
          </p:nvPr>
        </p:nvSpPr>
        <p:spPr>
          <a:xfrm>
            <a:off x="456388" y="1772816"/>
            <a:ext cx="8229599" cy="1858218"/>
          </a:xfrm>
        </p:spPr>
        <p:txBody>
          <a:bodyPr>
            <a:normAutofit fontScale="90000"/>
          </a:bodyPr>
          <a:lstStyle/>
          <a:p>
            <a:r>
              <a:rPr lang="en-US" b="1" dirty="0" smtClean="0">
                <a:solidFill>
                  <a:srgbClr val="92742E"/>
                </a:solidFill>
              </a:rPr>
              <a:t/>
            </a:r>
            <a:br>
              <a:rPr lang="en-US" b="1" dirty="0" smtClean="0">
                <a:solidFill>
                  <a:srgbClr val="92742E"/>
                </a:solidFill>
              </a:rPr>
            </a:br>
            <a:r>
              <a:rPr lang="en-US" b="1" dirty="0" smtClean="0">
                <a:solidFill>
                  <a:srgbClr val="92742E"/>
                </a:solidFill>
              </a:rPr>
              <a:t>NSA &amp;</a:t>
            </a:r>
            <a:br>
              <a:rPr lang="en-US" b="1" dirty="0" smtClean="0">
                <a:solidFill>
                  <a:srgbClr val="92742E"/>
                </a:solidFill>
              </a:rPr>
            </a:br>
            <a:r>
              <a:rPr lang="en-US" b="1" dirty="0" smtClean="0">
                <a:solidFill>
                  <a:srgbClr val="92742E"/>
                </a:solidFill>
              </a:rPr>
              <a:t>Census </a:t>
            </a:r>
            <a:r>
              <a:rPr lang="en-US" b="1" dirty="0">
                <a:solidFill>
                  <a:srgbClr val="92742E"/>
                </a:solidFill>
              </a:rPr>
              <a:t>and Survey Processing </a:t>
            </a:r>
            <a:r>
              <a:rPr lang="en-US" b="1" dirty="0" smtClean="0">
                <a:solidFill>
                  <a:srgbClr val="92742E"/>
                </a:solidFill>
              </a:rPr>
              <a:t>System</a:t>
            </a:r>
            <a:br>
              <a:rPr lang="en-US" b="1" dirty="0" smtClean="0">
                <a:solidFill>
                  <a:srgbClr val="92742E"/>
                </a:solidFill>
              </a:rPr>
            </a:br>
            <a:r>
              <a:rPr lang="en-US" b="1" dirty="0" smtClean="0">
                <a:solidFill>
                  <a:srgbClr val="92742E"/>
                </a:solidFill>
              </a:rPr>
              <a:t>(CSPro)</a:t>
            </a:r>
            <a:endParaRPr lang="en-ZA" b="1" dirty="0">
              <a:solidFill>
                <a:srgbClr val="92742E"/>
              </a:solidFill>
            </a:endParaRPr>
          </a:p>
        </p:txBody>
      </p:sp>
    </p:spTree>
    <p:extLst>
      <p:ext uri="{BB962C8B-B14F-4D97-AF65-F5344CB8AC3E}">
        <p14:creationId xmlns:p14="http://schemas.microsoft.com/office/powerpoint/2010/main" val="1450338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9392"/>
            <a:ext cx="9142376" cy="6853482"/>
          </a:xfrm>
          <a:prstGeom prst="rect">
            <a:avLst/>
          </a:prstGeom>
        </p:spPr>
      </p:pic>
      <p:sp>
        <p:nvSpPr>
          <p:cNvPr id="5" name="Rectangle 4"/>
          <p:cNvSpPr/>
          <p:nvPr/>
        </p:nvSpPr>
        <p:spPr>
          <a:xfrm>
            <a:off x="1043608" y="30396"/>
            <a:ext cx="6624736" cy="769441"/>
          </a:xfrm>
          <a:prstGeom prst="rect">
            <a:avLst/>
          </a:prstGeom>
        </p:spPr>
        <p:txBody>
          <a:bodyPr wrap="square">
            <a:spAutoFit/>
          </a:bodyPr>
          <a:lstStyle/>
          <a:p>
            <a:pPr marL="0" lvl="1">
              <a:spcBef>
                <a:spcPct val="0"/>
              </a:spcBef>
            </a:pPr>
            <a:r>
              <a:rPr lang="en-GB" sz="4400" kern="0" dirty="0" smtClean="0">
                <a:solidFill>
                  <a:srgbClr val="92742E"/>
                </a:solidFill>
              </a:rPr>
              <a:t>CSPro and NSA</a:t>
            </a:r>
            <a:endParaRPr lang="en-GB" sz="4400" kern="0" dirty="0">
              <a:solidFill>
                <a:srgbClr val="92742E"/>
              </a:solidFill>
            </a:endParaRPr>
          </a:p>
        </p:txBody>
      </p:sp>
      <p:sp>
        <p:nvSpPr>
          <p:cNvPr id="7" name="Content Placeholder 2"/>
          <p:cNvSpPr txBox="1">
            <a:spLocks/>
          </p:cNvSpPr>
          <p:nvPr/>
        </p:nvSpPr>
        <p:spPr>
          <a:xfrm>
            <a:off x="611560" y="1463859"/>
            <a:ext cx="8229599"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dirty="0" smtClean="0"/>
              <a:t>CSPro – Census and Survey Processing System </a:t>
            </a:r>
          </a:p>
          <a:p>
            <a:pPr lvl="1"/>
            <a:r>
              <a:rPr lang="en-US" dirty="0" smtClean="0"/>
              <a:t>Developed by U.S. Census Bureau</a:t>
            </a:r>
          </a:p>
          <a:p>
            <a:pPr lvl="1"/>
            <a:r>
              <a:rPr lang="en-US" dirty="0"/>
              <a:t>CSEntry Android </a:t>
            </a:r>
            <a:r>
              <a:rPr lang="en-US" dirty="0" smtClean="0"/>
              <a:t>application, First </a:t>
            </a:r>
            <a:r>
              <a:rPr lang="en-US" dirty="0"/>
              <a:t>release in 2014</a:t>
            </a:r>
          </a:p>
          <a:p>
            <a:pPr lvl="1"/>
            <a:r>
              <a:rPr lang="en-US" dirty="0"/>
              <a:t>Data </a:t>
            </a:r>
            <a:r>
              <a:rPr lang="en-US" dirty="0" smtClean="0"/>
              <a:t>entry, edits </a:t>
            </a:r>
            <a:r>
              <a:rPr lang="en-US" dirty="0"/>
              <a:t>and imputations and tabulation </a:t>
            </a:r>
          </a:p>
          <a:p>
            <a:pPr lvl="0"/>
            <a:r>
              <a:rPr lang="en-US" dirty="0" smtClean="0"/>
              <a:t>Main CSPro features</a:t>
            </a:r>
          </a:p>
          <a:p>
            <a:pPr lvl="1"/>
            <a:r>
              <a:rPr lang="en-US" dirty="0" smtClean="0"/>
              <a:t>Support multiple languages </a:t>
            </a:r>
          </a:p>
          <a:p>
            <a:pPr lvl="1"/>
            <a:r>
              <a:rPr lang="en-US" dirty="0" smtClean="0"/>
              <a:t>Sophisticated programming languages </a:t>
            </a:r>
          </a:p>
          <a:p>
            <a:pPr lvl="1"/>
            <a:r>
              <a:rPr lang="en-US" dirty="0" smtClean="0"/>
              <a:t>Tightly controlled path </a:t>
            </a:r>
          </a:p>
          <a:p>
            <a:pPr lvl="1"/>
            <a:r>
              <a:rPr lang="en-US" dirty="0" smtClean="0"/>
              <a:t>Data synchronization</a:t>
            </a:r>
          </a:p>
          <a:p>
            <a:pPr lvl="1"/>
            <a:endParaRPr lang="en-US" dirty="0" smtClean="0"/>
          </a:p>
          <a:p>
            <a:pPr lvl="0"/>
            <a:endParaRPr lang="en-US" dirty="0" smtClean="0"/>
          </a:p>
          <a:p>
            <a:pPr lvl="1"/>
            <a:endParaRPr lang="en-US" dirty="0"/>
          </a:p>
        </p:txBody>
      </p:sp>
    </p:spTree>
    <p:extLst>
      <p:ext uri="{BB962C8B-B14F-4D97-AF65-F5344CB8AC3E}">
        <p14:creationId xmlns:p14="http://schemas.microsoft.com/office/powerpoint/2010/main" val="4153309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Head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518"/>
            <a:ext cx="9142376" cy="6853482"/>
          </a:xfrm>
          <a:prstGeom prst="rect">
            <a:avLst/>
          </a:prstGeom>
        </p:spPr>
      </p:pic>
      <p:sp>
        <p:nvSpPr>
          <p:cNvPr id="6" name="Content Placeholder 13"/>
          <p:cNvSpPr txBox="1">
            <a:spLocks/>
          </p:cNvSpPr>
          <p:nvPr/>
        </p:nvSpPr>
        <p:spPr>
          <a:xfrm>
            <a:off x="411915" y="1484784"/>
            <a:ext cx="4304101" cy="489654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342900">
              <a:buFont typeface="Arial" pitchFamily="34" charset="0"/>
              <a:buChar char="•"/>
            </a:pPr>
            <a:r>
              <a:rPr lang="en-ZA" b="1" dirty="0"/>
              <a:t>Case Management </a:t>
            </a:r>
          </a:p>
          <a:p>
            <a:pPr lvl="1"/>
            <a:r>
              <a:rPr lang="en-ZA" sz="2400" dirty="0"/>
              <a:t>Segregation of roles , HH assignment, completeness and accuracy controls</a:t>
            </a:r>
          </a:p>
          <a:p>
            <a:pPr lvl="1"/>
            <a:r>
              <a:rPr lang="en-ZA" sz="2400" dirty="0"/>
              <a:t>Interview assignments</a:t>
            </a:r>
          </a:p>
          <a:p>
            <a:pPr lvl="2"/>
            <a:r>
              <a:rPr lang="en-ZA" sz="2000" dirty="0"/>
              <a:t>Field supervisor can assign interviews </a:t>
            </a:r>
          </a:p>
          <a:p>
            <a:pPr lvl="2"/>
            <a:r>
              <a:rPr lang="en-ZA" sz="2000" dirty="0"/>
              <a:t>Field Supervisor overseen the completeness and quality of interviewer output</a:t>
            </a:r>
          </a:p>
          <a:p>
            <a:pPr lvl="2"/>
            <a:r>
              <a:rPr lang="en-ZA" sz="2000" dirty="0"/>
              <a:t>Transferring data to the central server</a:t>
            </a:r>
            <a:endParaRPr lang="en-ZA" sz="2800" dirty="0"/>
          </a:p>
          <a:p>
            <a:endParaRPr lang="en-US" dirty="0" smtClean="0"/>
          </a:p>
          <a:p>
            <a:endParaRPr lang="en-US" sz="2400" dirty="0" smtClean="0"/>
          </a:p>
          <a:p>
            <a:pPr lvl="1"/>
            <a:endParaRPr lang="en-US" sz="2000" dirty="0"/>
          </a:p>
        </p:txBody>
      </p:sp>
      <p:sp>
        <p:nvSpPr>
          <p:cNvPr id="7" name="Title 12"/>
          <p:cNvSpPr>
            <a:spLocks noGrp="1"/>
          </p:cNvSpPr>
          <p:nvPr>
            <p:ph type="title"/>
          </p:nvPr>
        </p:nvSpPr>
        <p:spPr>
          <a:xfrm>
            <a:off x="457201" y="274638"/>
            <a:ext cx="7947601" cy="706090"/>
          </a:xfrm>
        </p:spPr>
        <p:txBody>
          <a:bodyPr>
            <a:noAutofit/>
          </a:bodyPr>
          <a:lstStyle/>
          <a:p>
            <a:r>
              <a:rPr lang="en-US" sz="3600" b="1" dirty="0">
                <a:solidFill>
                  <a:srgbClr val="92742E"/>
                </a:solidFill>
              </a:rPr>
              <a:t>Why  CSPro?</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6017" y="1484784"/>
            <a:ext cx="4243066" cy="4464496"/>
          </a:xfrm>
          <a:prstGeom prst="rect">
            <a:avLst/>
          </a:prstGeom>
        </p:spPr>
      </p:pic>
    </p:spTree>
    <p:extLst>
      <p:ext uri="{BB962C8B-B14F-4D97-AF65-F5344CB8AC3E}">
        <p14:creationId xmlns:p14="http://schemas.microsoft.com/office/powerpoint/2010/main" val="1203771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3214</TotalTime>
  <Words>1316</Words>
  <Application>Microsoft Office PowerPoint</Application>
  <PresentationFormat>On-screen Show (4:3)</PresentationFormat>
  <Paragraphs>205</Paragraphs>
  <Slides>24</Slides>
  <Notes>17</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Implementing technology in Census  Data Management </vt:lpstr>
      <vt:lpstr>NSA goes CAPI</vt:lpstr>
      <vt:lpstr>Why NSA goes CAPI</vt:lpstr>
      <vt:lpstr>NSA and CAPI Successful stories</vt:lpstr>
      <vt:lpstr>Census 2021 Planning Data collection tools design Considerations  </vt:lpstr>
      <vt:lpstr>PowerPoint Presentation</vt:lpstr>
      <vt:lpstr> NSA &amp; Census and Survey Processing System (CSPro)</vt:lpstr>
      <vt:lpstr>PowerPoint Presentation</vt:lpstr>
      <vt:lpstr>Why  CSPro?</vt:lpstr>
      <vt:lpstr>Why  CSPro?</vt:lpstr>
      <vt:lpstr>Why  CSPro?</vt:lpstr>
      <vt:lpstr>Why  CSPro? Cont…</vt:lpstr>
      <vt:lpstr>PowerPoint Presentation</vt:lpstr>
      <vt:lpstr>DP- Lessons learned</vt:lpstr>
      <vt:lpstr>DP - Lessons learned</vt:lpstr>
      <vt:lpstr>CAPI and Process Change Management  </vt:lpstr>
      <vt:lpstr>CAPI and Process Change Management </vt:lpstr>
      <vt:lpstr>PowerPoint Presentation</vt:lpstr>
      <vt:lpstr>PowerPoint Presentation</vt:lpstr>
      <vt:lpstr>PowerPoint Presentation</vt:lpstr>
      <vt:lpstr>Envisioned System Improvement </vt:lpstr>
      <vt:lpstr>CAPI – Data flow  </vt:lpstr>
      <vt:lpstr>ICT Infrastructures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tamutenya</dc:creator>
  <cp:lastModifiedBy>Andrea De Luka</cp:lastModifiedBy>
  <cp:revision>152</cp:revision>
  <cp:lastPrinted>2016-07-27T07:32:53Z</cp:lastPrinted>
  <dcterms:created xsi:type="dcterms:W3CDTF">2014-07-30T14:38:53Z</dcterms:created>
  <dcterms:modified xsi:type="dcterms:W3CDTF">2017-03-30T15:17:55Z</dcterms:modified>
</cp:coreProperties>
</file>