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2"/>
  </p:notesMasterIdLst>
  <p:handoutMasterIdLst>
    <p:handoutMasterId r:id="rId33"/>
  </p:handoutMasterIdLst>
  <p:sldIdLst>
    <p:sldId id="434" r:id="rId2"/>
    <p:sldId id="482" r:id="rId3"/>
    <p:sldId id="484" r:id="rId4"/>
    <p:sldId id="478" r:id="rId5"/>
    <p:sldId id="514" r:id="rId6"/>
    <p:sldId id="508" r:id="rId7"/>
    <p:sldId id="479" r:id="rId8"/>
    <p:sldId id="483" r:id="rId9"/>
    <p:sldId id="513" r:id="rId10"/>
    <p:sldId id="462" r:id="rId11"/>
    <p:sldId id="515" r:id="rId12"/>
    <p:sldId id="466" r:id="rId13"/>
    <p:sldId id="467" r:id="rId14"/>
    <p:sldId id="468" r:id="rId15"/>
    <p:sldId id="517" r:id="rId16"/>
    <p:sldId id="510" r:id="rId17"/>
    <p:sldId id="509" r:id="rId18"/>
    <p:sldId id="516" r:id="rId19"/>
    <p:sldId id="504" r:id="rId20"/>
    <p:sldId id="470" r:id="rId21"/>
    <p:sldId id="471" r:id="rId22"/>
    <p:sldId id="475" r:id="rId23"/>
    <p:sldId id="473" r:id="rId24"/>
    <p:sldId id="518" r:id="rId25"/>
    <p:sldId id="519" r:id="rId26"/>
    <p:sldId id="477" r:id="rId27"/>
    <p:sldId id="520" r:id="rId28"/>
    <p:sldId id="521" r:id="rId29"/>
    <p:sldId id="522" r:id="rId30"/>
    <p:sldId id="463" r:id="rId3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da Hooper" initials="" lastIdx="1" clrIdx="0"/>
  <p:cmAuthor id="1" name="Francesca  Perucci"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21EF"/>
    <a:srgbClr val="0066FF"/>
    <a:srgbClr val="000090"/>
    <a:srgbClr val="4471A7"/>
    <a:srgbClr val="6FC9F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38" autoAdjust="0"/>
    <p:restoredTop sz="94675" autoAdjust="0"/>
  </p:normalViewPr>
  <p:slideViewPr>
    <p:cSldViewPr snapToGrid="0" snapToObjects="1">
      <p:cViewPr>
        <p:scale>
          <a:sx n="100" d="100"/>
          <a:sy n="100" d="100"/>
        </p:scale>
        <p:origin x="-450" y="-3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79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A31B660-D5AE-4D16-8244-65C17A2FF860}" type="datetimeFigureOut">
              <a:rPr lang="en-GB" smtClean="0"/>
              <a:pPr/>
              <a:t>30/03/2017</a:t>
            </a:fld>
            <a:endParaRPr lang="en-GB"/>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814521E-7B7C-4FCC-9F38-552464EEE0AA}" type="slidenum">
              <a:rPr lang="en-GB" smtClean="0"/>
              <a:pPr/>
              <a:t>‹#›</a:t>
            </a:fld>
            <a:endParaRPr lang="en-GB"/>
          </a:p>
        </p:txBody>
      </p:sp>
    </p:spTree>
    <p:extLst>
      <p:ext uri="{BB962C8B-B14F-4D97-AF65-F5344CB8AC3E}">
        <p14:creationId xmlns:p14="http://schemas.microsoft.com/office/powerpoint/2010/main" val="2220574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C9C9A28-7990-8343-89CF-319E33F6AA3B}" type="datetimeFigureOut">
              <a:rPr lang="en-US" smtClean="0"/>
              <a:pPr/>
              <a:t>30/03/2017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B2EB8F3-D2BA-3D4B-A314-38C0A299855D}" type="slidenum">
              <a:rPr lang="en-US" smtClean="0"/>
              <a:pPr/>
              <a:t>‹#›</a:t>
            </a:fld>
            <a:endParaRPr lang="en-US" dirty="0"/>
          </a:p>
        </p:txBody>
      </p:sp>
    </p:spTree>
    <p:extLst>
      <p:ext uri="{BB962C8B-B14F-4D97-AF65-F5344CB8AC3E}">
        <p14:creationId xmlns:p14="http://schemas.microsoft.com/office/powerpoint/2010/main" val="29559133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Tree>
    <p:extLst>
      <p:ext uri="{BB962C8B-B14F-4D97-AF65-F5344CB8AC3E}">
        <p14:creationId xmlns:p14="http://schemas.microsoft.com/office/powerpoint/2010/main" val="303257090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extLst>
      <p:ext uri="{BB962C8B-B14F-4D97-AF65-F5344CB8AC3E}">
        <p14:creationId xmlns:p14="http://schemas.microsoft.com/office/powerpoint/2010/main" val="3532103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65354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566738" y="1752600"/>
            <a:ext cx="39243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3438" y="1752600"/>
            <a:ext cx="39243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extLst>
      <p:ext uri="{BB962C8B-B14F-4D97-AF65-F5344CB8AC3E}">
        <p14:creationId xmlns:p14="http://schemas.microsoft.com/office/powerpoint/2010/main" val="310041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extLst>
      <p:ext uri="{BB962C8B-B14F-4D97-AF65-F5344CB8AC3E}">
        <p14:creationId xmlns:p14="http://schemas.microsoft.com/office/powerpoint/2010/main" val="2368411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Tree>
    <p:extLst>
      <p:ext uri="{BB962C8B-B14F-4D97-AF65-F5344CB8AC3E}">
        <p14:creationId xmlns:p14="http://schemas.microsoft.com/office/powerpoint/2010/main" val="741490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itle 3"/>
          <p:cNvSpPr>
            <a:spLocks noGrp="1"/>
          </p:cNvSpPr>
          <p:nvPr>
            <p:ph type="title"/>
          </p:nvPr>
        </p:nvSpPr>
        <p:spPr>
          <a:xfrm>
            <a:off x="574675" y="956345"/>
            <a:ext cx="8001000" cy="564480"/>
          </a:xfrm>
        </p:spPr>
        <p:txBody>
          <a:bodyPr/>
          <a:lstStyle>
            <a:lvl1pPr>
              <a:defRPr sz="2400">
                <a:latin typeface="Calibri" pitchFamily="34" charset="0"/>
                <a:cs typeface="Calibr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53979935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566738" y="1752600"/>
            <a:ext cx="8001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AutoShape 4"/>
          <p:cNvSpPr>
            <a:spLocks noChangeArrowheads="1"/>
          </p:cNvSpPr>
          <p:nvPr/>
        </p:nvSpPr>
        <p:spPr bwMode="auto">
          <a:xfrm>
            <a:off x="574675" y="1520825"/>
            <a:ext cx="7958138"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GB"/>
          </a:p>
        </p:txBody>
      </p:sp>
      <p:sp>
        <p:nvSpPr>
          <p:cNvPr id="1029" name="Line 5"/>
          <p:cNvSpPr>
            <a:spLocks noChangeShapeType="1"/>
          </p:cNvSpPr>
          <p:nvPr/>
        </p:nvSpPr>
        <p:spPr bwMode="auto">
          <a:xfrm flipV="1">
            <a:off x="608013" y="6342077"/>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GB"/>
          </a:p>
        </p:txBody>
      </p:sp>
      <p:pic>
        <p:nvPicPr>
          <p:cNvPr id="1030" name="Picture 11" descr="UNSD_second_banne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1"/>
          <p:cNvSpPr txBox="1">
            <a:spLocks noGrp="1"/>
          </p:cNvSpPr>
          <p:nvPr userDrawn="1"/>
        </p:nvSpPr>
        <p:spPr>
          <a:xfrm>
            <a:off x="114300" y="6342077"/>
            <a:ext cx="8915400" cy="457200"/>
          </a:xfrm>
          <a:prstGeom prst="rect">
            <a:avLst/>
          </a:prstGeom>
          <a:noFill/>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US" sz="1200" b="0" kern="1200" dirty="0" smtClean="0">
                <a:solidFill>
                  <a:schemeClr val="tx1"/>
                </a:solidFill>
                <a:effectLst/>
                <a:latin typeface="Calibri" pitchFamily="34" charset="0"/>
                <a:ea typeface="+mn-ea"/>
                <a:cs typeface="Calibri" pitchFamily="34" charset="0"/>
              </a:rPr>
              <a:t>United Nations Regional Workshop on the 2020 World </a:t>
            </a:r>
            <a:r>
              <a:rPr lang="en-US" sz="1200" b="0" kern="1200" dirty="0" err="1" smtClean="0">
                <a:solidFill>
                  <a:schemeClr val="tx1"/>
                </a:solidFill>
                <a:effectLst/>
                <a:latin typeface="Calibri" pitchFamily="34" charset="0"/>
                <a:ea typeface="+mn-ea"/>
                <a:cs typeface="Calibri" pitchFamily="34" charset="0"/>
              </a:rPr>
              <a:t>Programme</a:t>
            </a:r>
            <a:r>
              <a:rPr lang="en-US" sz="1200" b="0" kern="1200" dirty="0" smtClean="0">
                <a:solidFill>
                  <a:schemeClr val="tx1"/>
                </a:solidFill>
                <a:effectLst/>
                <a:latin typeface="Calibri" pitchFamily="34" charset="0"/>
                <a:ea typeface="+mn-ea"/>
                <a:cs typeface="Calibri" pitchFamily="34" charset="0"/>
              </a:rPr>
              <a:t> on Population and Housing Censuses: International Standards </a:t>
            </a:r>
          </a:p>
          <a:p>
            <a:pPr algn="ctr"/>
            <a:r>
              <a:rPr lang="en-US" sz="1200" b="0" kern="1200" dirty="0" smtClean="0">
                <a:solidFill>
                  <a:schemeClr val="tx1"/>
                </a:solidFill>
                <a:effectLst/>
                <a:latin typeface="Calibri" pitchFamily="34" charset="0"/>
                <a:ea typeface="+mn-ea"/>
                <a:cs typeface="Calibri" pitchFamily="34" charset="0"/>
              </a:rPr>
              <a:t>and Contemporary Technologies, Lusaka, Zambia, 20-23 March 2017</a:t>
            </a:r>
          </a:p>
        </p:txBody>
      </p:sp>
    </p:spTree>
    <p:extLst>
      <p:ext uri="{BB962C8B-B14F-4D97-AF65-F5344CB8AC3E}">
        <p14:creationId xmlns:p14="http://schemas.microsoft.com/office/powerpoint/2010/main" val="31878365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759" r:id="rId8"/>
  </p:sldLayoutIdLst>
  <p:timing>
    <p:tnLst>
      <p:par>
        <p:cTn id="1" dur="indefinite" restart="never" nodeType="tmRoot"/>
      </p:par>
    </p:tnLst>
  </p:timing>
  <p:hf sldNum="0" hdr="0" dt="0"/>
  <p:txStyles>
    <p:titleStyle>
      <a:lvl1pPr algn="l" rtl="0" eaLnBrk="0" fontAlgn="base" hangingPunct="0">
        <a:spcBef>
          <a:spcPct val="0"/>
        </a:spcBef>
        <a:spcAft>
          <a:spcPct val="0"/>
        </a:spcAft>
        <a:defRPr sz="2800" b="1">
          <a:solidFill>
            <a:srgbClr val="2B21EF"/>
          </a:solidFill>
          <a:latin typeface="Calibri" pitchFamily="34" charset="0"/>
          <a:ea typeface="+mj-ea"/>
          <a:cs typeface="Calibri" pitchFamily="34" charset="0"/>
        </a:defRPr>
      </a:lvl1pPr>
      <a:lvl2pPr algn="l" rtl="0" eaLnBrk="0" fontAlgn="base" hangingPunct="0">
        <a:spcBef>
          <a:spcPct val="0"/>
        </a:spcBef>
        <a:spcAft>
          <a:spcPct val="0"/>
        </a:spcAft>
        <a:defRPr sz="2800" b="1">
          <a:solidFill>
            <a:srgbClr val="2B21EF"/>
          </a:solidFill>
          <a:latin typeface="Verdana" pitchFamily="34" charset="0"/>
        </a:defRPr>
      </a:lvl2pPr>
      <a:lvl3pPr algn="l" rtl="0" eaLnBrk="0" fontAlgn="base" hangingPunct="0">
        <a:spcBef>
          <a:spcPct val="0"/>
        </a:spcBef>
        <a:spcAft>
          <a:spcPct val="0"/>
        </a:spcAft>
        <a:defRPr sz="2800" b="1">
          <a:solidFill>
            <a:srgbClr val="2B21EF"/>
          </a:solidFill>
          <a:latin typeface="Verdana" pitchFamily="34" charset="0"/>
        </a:defRPr>
      </a:lvl3pPr>
      <a:lvl4pPr algn="l" rtl="0" eaLnBrk="0" fontAlgn="base" hangingPunct="0">
        <a:spcBef>
          <a:spcPct val="0"/>
        </a:spcBef>
        <a:spcAft>
          <a:spcPct val="0"/>
        </a:spcAft>
        <a:defRPr sz="2800" b="1">
          <a:solidFill>
            <a:srgbClr val="2B21EF"/>
          </a:solidFill>
          <a:latin typeface="Verdana" pitchFamily="34" charset="0"/>
        </a:defRPr>
      </a:lvl4pPr>
      <a:lvl5pPr algn="l" rtl="0" eaLnBrk="0" fontAlgn="base" hangingPunct="0">
        <a:spcBef>
          <a:spcPct val="0"/>
        </a:spcBef>
        <a:spcAft>
          <a:spcPct val="0"/>
        </a:spcAft>
        <a:defRPr sz="2800" b="1">
          <a:solidFill>
            <a:srgbClr val="2B21EF"/>
          </a:solidFill>
          <a:latin typeface="Verdana" pitchFamily="34" charset="0"/>
        </a:defRPr>
      </a:lvl5pPr>
      <a:lvl6pPr marL="457200" algn="l" rtl="0" eaLnBrk="0" fontAlgn="base" hangingPunct="0">
        <a:spcBef>
          <a:spcPct val="0"/>
        </a:spcBef>
        <a:spcAft>
          <a:spcPct val="0"/>
        </a:spcAft>
        <a:defRPr sz="2400">
          <a:solidFill>
            <a:srgbClr val="000000"/>
          </a:solidFill>
          <a:latin typeface="Verdana" pitchFamily="34" charset="0"/>
        </a:defRPr>
      </a:lvl6pPr>
      <a:lvl7pPr marL="914400" algn="l" rtl="0" eaLnBrk="0" fontAlgn="base" hangingPunct="0">
        <a:spcBef>
          <a:spcPct val="0"/>
        </a:spcBef>
        <a:spcAft>
          <a:spcPct val="0"/>
        </a:spcAft>
        <a:defRPr sz="2400">
          <a:solidFill>
            <a:srgbClr val="000000"/>
          </a:solidFill>
          <a:latin typeface="Verdana" pitchFamily="34" charset="0"/>
        </a:defRPr>
      </a:lvl7pPr>
      <a:lvl8pPr marL="1371600" algn="l" rtl="0" eaLnBrk="0" fontAlgn="base" hangingPunct="0">
        <a:spcBef>
          <a:spcPct val="0"/>
        </a:spcBef>
        <a:spcAft>
          <a:spcPct val="0"/>
        </a:spcAft>
        <a:defRPr sz="2400">
          <a:solidFill>
            <a:srgbClr val="000000"/>
          </a:solidFill>
          <a:latin typeface="Verdana" pitchFamily="34" charset="0"/>
        </a:defRPr>
      </a:lvl8pPr>
      <a:lvl9pPr marL="1828800" algn="l" rtl="0" eaLnBrk="0" fontAlgn="base" hangingPunct="0">
        <a:spcBef>
          <a:spcPct val="0"/>
        </a:spcBef>
        <a:spcAft>
          <a:spcPct val="0"/>
        </a:spcAft>
        <a:defRPr sz="2400">
          <a:solidFill>
            <a:srgbClr val="000000"/>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q"/>
        <a:defRPr sz="2000">
          <a:solidFill>
            <a:schemeClr val="hlink"/>
          </a:solidFill>
          <a:latin typeface="Calibri" pitchFamily="34" charset="0"/>
          <a:ea typeface="+mn-ea"/>
          <a:cs typeface="Calibri" pitchFamily="34" charset="0"/>
        </a:defRPr>
      </a:lvl1pPr>
      <a:lvl2pPr marL="908050" indent="-436563" algn="l" rtl="0" eaLnBrk="0" fontAlgn="base" hangingPunct="0">
        <a:spcBef>
          <a:spcPct val="20000"/>
        </a:spcBef>
        <a:spcAft>
          <a:spcPct val="0"/>
        </a:spcAft>
        <a:buClr>
          <a:schemeClr val="accent2"/>
        </a:buClr>
        <a:buChar char="o"/>
        <a:defRPr>
          <a:solidFill>
            <a:schemeClr val="hlink"/>
          </a:solidFill>
          <a:latin typeface="Calibri" pitchFamily="34" charset="0"/>
          <a:cs typeface="Calibri" pitchFamily="34" charset="0"/>
        </a:defRPr>
      </a:lvl2pPr>
      <a:lvl3pPr marL="1304925" indent="-395288" algn="l" rtl="0" eaLnBrk="0" fontAlgn="base" hangingPunct="0">
        <a:spcBef>
          <a:spcPct val="20000"/>
        </a:spcBef>
        <a:spcAft>
          <a:spcPct val="0"/>
        </a:spcAft>
        <a:buClr>
          <a:schemeClr val="accent2"/>
        </a:buClr>
        <a:buFont typeface="Courier New" pitchFamily="49" charset="0"/>
        <a:buChar char="­"/>
        <a:defRPr sz="1600">
          <a:solidFill>
            <a:schemeClr val="hlink"/>
          </a:solidFill>
          <a:latin typeface="Calibri" pitchFamily="34" charset="0"/>
          <a:cs typeface="Calibri" pitchFamily="34" charset="0"/>
        </a:defRPr>
      </a:lvl3pPr>
      <a:lvl4pPr marL="1693863" indent="-387350" algn="l" rtl="0" eaLnBrk="0" fontAlgn="base" hangingPunct="0">
        <a:spcBef>
          <a:spcPct val="20000"/>
        </a:spcBef>
        <a:spcAft>
          <a:spcPct val="0"/>
        </a:spcAft>
        <a:buClr>
          <a:schemeClr val="accent2"/>
        </a:buClr>
        <a:buFont typeface="Wingdings" pitchFamily="2" charset="2"/>
        <a:buChar char="n"/>
        <a:defRPr sz="1400">
          <a:solidFill>
            <a:schemeClr val="hlink"/>
          </a:solidFill>
          <a:latin typeface="Calibri" pitchFamily="34" charset="0"/>
          <a:cs typeface="Calibri" pitchFamily="34" charset="0"/>
        </a:defRPr>
      </a:lvl4pPr>
      <a:lvl5pPr marL="20939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Calibri" pitchFamily="34" charset="0"/>
          <a:cs typeface="Calibri" pitchFamily="34" charset="0"/>
        </a:defRPr>
      </a:lvl5pPr>
      <a:lvl6pPr marL="25511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6pPr>
      <a:lvl7pPr marL="30083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7pPr>
      <a:lvl8pPr marL="34655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8pPr>
      <a:lvl9pPr marL="39227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72656" y="2161309"/>
            <a:ext cx="8294254" cy="3477875"/>
          </a:xfrm>
          <a:prstGeom prst="rect">
            <a:avLst/>
          </a:prstGeom>
          <a:noFill/>
        </p:spPr>
        <p:txBody>
          <a:bodyPr wrap="square" rtlCol="0">
            <a:spAutoFit/>
          </a:bodyPr>
          <a:lstStyle/>
          <a:p>
            <a:pPr algn="ctr"/>
            <a:r>
              <a:rPr lang="en-US" sz="2000" dirty="0" smtClean="0">
                <a:latin typeface="Calibri" pitchFamily="34" charset="0"/>
                <a:cs typeface="Calibri" pitchFamily="34" charset="0"/>
              </a:rPr>
              <a:t>Session 11</a:t>
            </a:r>
          </a:p>
          <a:p>
            <a:pPr algn="ctr"/>
            <a:endParaRPr lang="en-US" sz="2000" dirty="0" smtClean="0">
              <a:latin typeface="Calibri" pitchFamily="34" charset="0"/>
              <a:cs typeface="Calibri" pitchFamily="34" charset="0"/>
            </a:endParaRPr>
          </a:p>
          <a:p>
            <a:pPr algn="ctr"/>
            <a:endParaRPr lang="en-US" sz="2000" dirty="0" smtClean="0">
              <a:latin typeface="Calibri" pitchFamily="34" charset="0"/>
              <a:cs typeface="Calibri" pitchFamily="34" charset="0"/>
            </a:endParaRPr>
          </a:p>
          <a:p>
            <a:pPr algn="ctr"/>
            <a:r>
              <a:rPr lang="en-US" sz="4000" b="1" dirty="0" smtClean="0">
                <a:solidFill>
                  <a:srgbClr val="2B21EF"/>
                </a:solidFill>
                <a:latin typeface="Calibri" pitchFamily="34" charset="0"/>
                <a:cs typeface="Calibri" pitchFamily="34" charset="0"/>
              </a:rPr>
              <a:t>Planning for adoption of electronic data collection technologies</a:t>
            </a:r>
          </a:p>
          <a:p>
            <a:pPr algn="ctr"/>
            <a:endParaRPr lang="en-US" sz="2000" dirty="0" smtClean="0">
              <a:latin typeface="Calibri" pitchFamily="34" charset="0"/>
              <a:cs typeface="Calibri" pitchFamily="34" charset="0"/>
            </a:endParaRPr>
          </a:p>
          <a:p>
            <a:pPr algn="ctr"/>
            <a:endParaRPr lang="en-US" sz="2000" dirty="0">
              <a:latin typeface="Calibri" pitchFamily="34" charset="0"/>
              <a:cs typeface="Calibri" pitchFamily="34" charset="0"/>
            </a:endParaRPr>
          </a:p>
          <a:p>
            <a:pPr algn="ctr"/>
            <a:endParaRPr lang="en-US" sz="2000" dirty="0">
              <a:latin typeface="Calibri" pitchFamily="34" charset="0"/>
              <a:cs typeface="Calibri" pitchFamily="34" charset="0"/>
            </a:endParaRPr>
          </a:p>
          <a:p>
            <a:pPr algn="ctr"/>
            <a:r>
              <a:rPr lang="en-US" sz="2000" dirty="0" smtClean="0">
                <a:latin typeface="Calibri" pitchFamily="34" charset="0"/>
                <a:cs typeface="Calibri" pitchFamily="34" charset="0"/>
              </a:rPr>
              <a:t>UNSD presentation</a:t>
            </a:r>
            <a:endParaRPr lang="en-GB" sz="2000" dirty="0">
              <a:latin typeface="Calibri" pitchFamily="34" charset="0"/>
              <a:cs typeface="Calibri" pitchFamily="34" charset="0"/>
            </a:endParaRPr>
          </a:p>
        </p:txBody>
      </p:sp>
    </p:spTree>
    <p:extLst>
      <p:ext uri="{BB962C8B-B14F-4D97-AF65-F5344CB8AC3E}">
        <p14:creationId xmlns:p14="http://schemas.microsoft.com/office/powerpoint/2010/main" val="13450873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Decision making</a:t>
            </a:r>
            <a:endParaRPr lang="en-GB" dirty="0"/>
          </a:p>
        </p:txBody>
      </p:sp>
      <p:sp>
        <p:nvSpPr>
          <p:cNvPr id="3" name="Content Placeholder 2"/>
          <p:cNvSpPr>
            <a:spLocks noGrp="1"/>
          </p:cNvSpPr>
          <p:nvPr>
            <p:ph idx="1"/>
          </p:nvPr>
        </p:nvSpPr>
        <p:spPr>
          <a:xfrm>
            <a:off x="566738" y="1752600"/>
            <a:ext cx="8577262" cy="4546600"/>
          </a:xfrm>
        </p:spPr>
        <p:txBody>
          <a:bodyPr/>
          <a:lstStyle/>
          <a:p>
            <a:r>
              <a:rPr lang="en-US" sz="1700" dirty="0" smtClean="0">
                <a:solidFill>
                  <a:schemeClr val="tx1"/>
                </a:solidFill>
              </a:rPr>
              <a:t>The decision on whether to use electronic data collection technologies should begin in the initial census planning stages -- t</a:t>
            </a:r>
            <a:r>
              <a:rPr lang="en-GB" sz="1700" dirty="0" smtClean="0">
                <a:solidFill>
                  <a:schemeClr val="tx1"/>
                </a:solidFill>
              </a:rPr>
              <a:t>he </a:t>
            </a:r>
            <a:r>
              <a:rPr lang="en-GB" sz="1700" dirty="0">
                <a:solidFill>
                  <a:schemeClr val="tx1"/>
                </a:solidFill>
              </a:rPr>
              <a:t>decision </a:t>
            </a:r>
            <a:r>
              <a:rPr lang="en-GB" sz="1700" dirty="0" smtClean="0">
                <a:solidFill>
                  <a:schemeClr val="tx1"/>
                </a:solidFill>
              </a:rPr>
              <a:t>should </a:t>
            </a:r>
            <a:r>
              <a:rPr lang="en-GB" sz="1700" dirty="0">
                <a:solidFill>
                  <a:schemeClr val="tx1"/>
                </a:solidFill>
              </a:rPr>
              <a:t>be done in consultation with all stakeholders and with a clear understanding of the </a:t>
            </a:r>
            <a:r>
              <a:rPr lang="en-GB" sz="1700" dirty="0" smtClean="0">
                <a:solidFill>
                  <a:schemeClr val="tx1"/>
                </a:solidFill>
              </a:rPr>
              <a:t>technology</a:t>
            </a:r>
          </a:p>
          <a:p>
            <a:r>
              <a:rPr lang="en-GB" sz="1700" dirty="0">
                <a:solidFill>
                  <a:schemeClr val="tx1"/>
                </a:solidFill>
              </a:rPr>
              <a:t>To the extent possible, the determination as to whether digital collection meets the needs of a census operation, should be based on information generated by hands-on experience and field </a:t>
            </a:r>
            <a:r>
              <a:rPr lang="en-GB" sz="1700" dirty="0" smtClean="0">
                <a:solidFill>
                  <a:schemeClr val="tx1"/>
                </a:solidFill>
              </a:rPr>
              <a:t>tests; </a:t>
            </a:r>
            <a:r>
              <a:rPr lang="en-US" sz="1700" dirty="0" smtClean="0">
                <a:solidFill>
                  <a:schemeClr val="tx1"/>
                </a:solidFill>
              </a:rPr>
              <a:t>best </a:t>
            </a:r>
            <a:r>
              <a:rPr lang="en-US" sz="1700" dirty="0">
                <a:solidFill>
                  <a:schemeClr val="tx1"/>
                </a:solidFill>
              </a:rPr>
              <a:t>practices from other statistical </a:t>
            </a:r>
            <a:r>
              <a:rPr lang="en-US" sz="1700" dirty="0" smtClean="0">
                <a:solidFill>
                  <a:schemeClr val="tx1"/>
                </a:solidFill>
              </a:rPr>
              <a:t>collections/organizations/countries could also be useful in making a decision</a:t>
            </a:r>
            <a:endParaRPr lang="en-US" sz="1700" dirty="0">
              <a:solidFill>
                <a:schemeClr val="tx1"/>
              </a:solidFill>
            </a:endParaRPr>
          </a:p>
          <a:p>
            <a:pPr lvl="0"/>
            <a:r>
              <a:rPr lang="en-US" sz="1700" dirty="0" smtClean="0">
                <a:solidFill>
                  <a:schemeClr val="tx1"/>
                </a:solidFill>
              </a:rPr>
              <a:t>The </a:t>
            </a:r>
            <a:r>
              <a:rPr lang="en-US" sz="1700" dirty="0">
                <a:solidFill>
                  <a:schemeClr val="tx1"/>
                </a:solidFill>
              </a:rPr>
              <a:t>decision requires taking into consideration a number of critical factors, including: </a:t>
            </a:r>
            <a:endParaRPr lang="en-GB" sz="1700" dirty="0">
              <a:solidFill>
                <a:schemeClr val="tx1"/>
              </a:solidFill>
            </a:endParaRPr>
          </a:p>
          <a:p>
            <a:pPr lvl="1"/>
            <a:r>
              <a:rPr lang="en-GB" sz="1600" dirty="0">
                <a:solidFill>
                  <a:schemeClr val="tx1"/>
                </a:solidFill>
              </a:rPr>
              <a:t>National context </a:t>
            </a:r>
          </a:p>
          <a:p>
            <a:pPr lvl="2"/>
            <a:r>
              <a:rPr lang="en-GB" i="1" dirty="0">
                <a:solidFill>
                  <a:schemeClr val="tx1"/>
                </a:solidFill>
              </a:rPr>
              <a:t>size of country in terms of area, population; diversity, socio-econ characteristics; investment in tech required by law? </a:t>
            </a:r>
          </a:p>
          <a:p>
            <a:pPr lvl="1"/>
            <a:r>
              <a:rPr lang="en-GB" sz="1600" dirty="0" smtClean="0">
                <a:solidFill>
                  <a:schemeClr val="tx1"/>
                </a:solidFill>
              </a:rPr>
              <a:t>Institutional factors</a:t>
            </a:r>
          </a:p>
          <a:p>
            <a:pPr lvl="2"/>
            <a:r>
              <a:rPr lang="en-GB" i="1" dirty="0" smtClean="0">
                <a:solidFill>
                  <a:schemeClr val="tx1"/>
                </a:solidFill>
              </a:rPr>
              <a:t>Policy environment, support of government/senior managers, org culture</a:t>
            </a:r>
          </a:p>
          <a:p>
            <a:pPr lvl="1"/>
            <a:r>
              <a:rPr lang="en-GB" sz="1600" dirty="0" smtClean="0">
                <a:solidFill>
                  <a:schemeClr val="tx1"/>
                </a:solidFill>
              </a:rPr>
              <a:t>Technological factors (ICT infrastructure, extent of existing investment in tech)</a:t>
            </a:r>
          </a:p>
          <a:p>
            <a:pPr lvl="1"/>
            <a:r>
              <a:rPr lang="en-GB" sz="1600" dirty="0" smtClean="0">
                <a:solidFill>
                  <a:schemeClr val="tx1"/>
                </a:solidFill>
              </a:rPr>
              <a:t>Socio-economic factors (literacy, public trust, cultural diversity, </a:t>
            </a:r>
            <a:r>
              <a:rPr lang="en-GB" sz="1600" dirty="0" err="1" smtClean="0">
                <a:solidFill>
                  <a:schemeClr val="tx1"/>
                </a:solidFill>
              </a:rPr>
              <a:t>etc</a:t>
            </a:r>
            <a:r>
              <a:rPr lang="en-GB" sz="1600" dirty="0" smtClean="0">
                <a:solidFill>
                  <a:schemeClr val="tx1"/>
                </a:solidFill>
              </a:rPr>
              <a:t>)</a:t>
            </a:r>
            <a:endParaRPr lang="en-GB" sz="1600" dirty="0">
              <a:solidFill>
                <a:schemeClr val="tx1"/>
              </a:solidFill>
            </a:endParaRPr>
          </a:p>
        </p:txBody>
      </p:sp>
    </p:spTree>
    <p:extLst>
      <p:ext uri="{BB962C8B-B14F-4D97-AF65-F5344CB8AC3E}">
        <p14:creationId xmlns:p14="http://schemas.microsoft.com/office/powerpoint/2010/main" val="212209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65200"/>
            <a:ext cx="8001000" cy="555625"/>
          </a:xfrm>
        </p:spPr>
        <p:txBody>
          <a:bodyPr/>
          <a:lstStyle/>
          <a:p>
            <a:pPr lvl="0"/>
            <a:r>
              <a:rPr lang="en-GB" sz="2400" dirty="0"/>
              <a:t>Information required for </a:t>
            </a:r>
            <a:r>
              <a:rPr lang="en-GB" sz="2400" dirty="0" smtClean="0"/>
              <a:t>decision-making</a:t>
            </a:r>
            <a:endParaRPr lang="en-US" sz="2400" dirty="0"/>
          </a:p>
        </p:txBody>
      </p:sp>
      <p:sp>
        <p:nvSpPr>
          <p:cNvPr id="3" name="Content Placeholder 2"/>
          <p:cNvSpPr>
            <a:spLocks noGrp="1"/>
          </p:cNvSpPr>
          <p:nvPr>
            <p:ph idx="1"/>
          </p:nvPr>
        </p:nvSpPr>
        <p:spPr>
          <a:xfrm>
            <a:off x="566738" y="1752600"/>
            <a:ext cx="8506142" cy="4434840"/>
          </a:xfrm>
        </p:spPr>
        <p:txBody>
          <a:bodyPr/>
          <a:lstStyle/>
          <a:p>
            <a:pPr lvl="1"/>
            <a:r>
              <a:rPr lang="en-GB" dirty="0">
                <a:solidFill>
                  <a:schemeClr val="tx1"/>
                </a:solidFill>
              </a:rPr>
              <a:t>Operational aspects </a:t>
            </a:r>
          </a:p>
          <a:p>
            <a:pPr lvl="2"/>
            <a:r>
              <a:rPr lang="en-GB" i="1" dirty="0">
                <a:solidFill>
                  <a:schemeClr val="tx1"/>
                </a:solidFill>
              </a:rPr>
              <a:t># of modes being used; # of days to complete survey; # of enumerators and EAs; complexity of survey (# of questions);</a:t>
            </a:r>
            <a:endParaRPr lang="en-US" dirty="0">
              <a:solidFill>
                <a:schemeClr val="tx1"/>
              </a:solidFill>
            </a:endParaRPr>
          </a:p>
          <a:p>
            <a:pPr lvl="1"/>
            <a:r>
              <a:rPr lang="en-GB" dirty="0" smtClean="0">
                <a:solidFill>
                  <a:schemeClr val="tx1"/>
                </a:solidFill>
              </a:rPr>
              <a:t>Stakeholders</a:t>
            </a:r>
            <a:r>
              <a:rPr lang="en-GB" dirty="0">
                <a:solidFill>
                  <a:schemeClr val="tx1"/>
                </a:solidFill>
              </a:rPr>
              <a:t>’ requirements</a:t>
            </a:r>
            <a:endParaRPr lang="en-US" dirty="0">
              <a:solidFill>
                <a:schemeClr val="tx1"/>
              </a:solidFill>
            </a:endParaRPr>
          </a:p>
          <a:p>
            <a:pPr lvl="1"/>
            <a:r>
              <a:rPr lang="en-GB" dirty="0">
                <a:solidFill>
                  <a:schemeClr val="tx1"/>
                </a:solidFill>
              </a:rPr>
              <a:t>Resources </a:t>
            </a:r>
            <a:endParaRPr lang="en-GB" dirty="0" smtClean="0">
              <a:solidFill>
                <a:schemeClr val="tx1"/>
              </a:solidFill>
            </a:endParaRPr>
          </a:p>
          <a:p>
            <a:pPr lvl="1"/>
            <a:r>
              <a:rPr lang="en-GB" dirty="0" smtClean="0">
                <a:solidFill>
                  <a:schemeClr val="tx1"/>
                </a:solidFill>
              </a:rPr>
              <a:t>Cost </a:t>
            </a:r>
            <a:r>
              <a:rPr lang="en-GB" dirty="0">
                <a:solidFill>
                  <a:schemeClr val="tx1"/>
                </a:solidFill>
              </a:rPr>
              <a:t>estimates; total cost of ownership (TCO)</a:t>
            </a:r>
            <a:endParaRPr lang="en-US" dirty="0">
              <a:solidFill>
                <a:schemeClr val="tx1"/>
              </a:solidFill>
            </a:endParaRPr>
          </a:p>
          <a:p>
            <a:pPr lvl="1"/>
            <a:r>
              <a:rPr lang="en-GB" dirty="0" smtClean="0">
                <a:solidFill>
                  <a:schemeClr val="tx1"/>
                </a:solidFill>
              </a:rPr>
              <a:t>Benefits </a:t>
            </a:r>
          </a:p>
          <a:p>
            <a:pPr lvl="2"/>
            <a:r>
              <a:rPr lang="en-GB" i="1" dirty="0" smtClean="0">
                <a:solidFill>
                  <a:schemeClr val="tx1"/>
                </a:solidFill>
              </a:rPr>
              <a:t>“</a:t>
            </a:r>
            <a:r>
              <a:rPr lang="en-GB" i="1" dirty="0">
                <a:solidFill>
                  <a:schemeClr val="tx1"/>
                </a:solidFill>
              </a:rPr>
              <a:t>why” use technology: data quality, improved coverage, timeliness, response burden, </a:t>
            </a:r>
            <a:r>
              <a:rPr lang="en-GB" i="1" dirty="0" smtClean="0">
                <a:solidFill>
                  <a:schemeClr val="tx1"/>
                </a:solidFill>
              </a:rPr>
              <a:t>efficiency</a:t>
            </a:r>
            <a:r>
              <a:rPr lang="en-GB" i="1" dirty="0">
                <a:solidFill>
                  <a:schemeClr val="tx1"/>
                </a:solidFill>
              </a:rPr>
              <a:t>, </a:t>
            </a:r>
            <a:r>
              <a:rPr lang="en-GB" i="1" dirty="0" smtClean="0">
                <a:solidFill>
                  <a:schemeClr val="tx1"/>
                </a:solidFill>
              </a:rPr>
              <a:t>cost savings, </a:t>
            </a:r>
            <a:r>
              <a:rPr lang="en-GB" i="1" dirty="0">
                <a:solidFill>
                  <a:schemeClr val="tx1"/>
                </a:solidFill>
              </a:rPr>
              <a:t>etc</a:t>
            </a:r>
            <a:r>
              <a:rPr lang="en-GB" i="1" dirty="0" smtClean="0">
                <a:solidFill>
                  <a:schemeClr val="tx1"/>
                </a:solidFill>
              </a:rPr>
              <a:t>.</a:t>
            </a:r>
            <a:endParaRPr lang="en-US" dirty="0">
              <a:solidFill>
                <a:schemeClr val="tx1"/>
              </a:solidFill>
            </a:endParaRPr>
          </a:p>
          <a:p>
            <a:pPr lvl="1"/>
            <a:r>
              <a:rPr lang="en-GB" dirty="0">
                <a:solidFill>
                  <a:schemeClr val="tx1"/>
                </a:solidFill>
              </a:rPr>
              <a:t>Risks </a:t>
            </a:r>
            <a:endParaRPr lang="en-GB" dirty="0" smtClean="0">
              <a:solidFill>
                <a:schemeClr val="tx1"/>
              </a:solidFill>
            </a:endParaRPr>
          </a:p>
          <a:p>
            <a:pPr lvl="2"/>
            <a:r>
              <a:rPr lang="en-GB" i="1" dirty="0" smtClean="0">
                <a:solidFill>
                  <a:schemeClr val="tx1"/>
                </a:solidFill>
              </a:rPr>
              <a:t>impact </a:t>
            </a:r>
            <a:r>
              <a:rPr lang="en-GB" i="1" dirty="0">
                <a:solidFill>
                  <a:schemeClr val="tx1"/>
                </a:solidFill>
              </a:rPr>
              <a:t>on/risks to: schedule (</a:t>
            </a:r>
            <a:r>
              <a:rPr lang="en-GB" i="1" dirty="0" err="1">
                <a:solidFill>
                  <a:schemeClr val="tx1"/>
                </a:solidFill>
              </a:rPr>
              <a:t>eg</a:t>
            </a:r>
            <a:r>
              <a:rPr lang="en-GB" i="1" dirty="0">
                <a:solidFill>
                  <a:schemeClr val="tx1"/>
                </a:solidFill>
              </a:rPr>
              <a:t>. testing plan); budget (positive &amp; negative); changes to business process; field staff considerations; </a:t>
            </a:r>
            <a:r>
              <a:rPr lang="en-GB" i="1" dirty="0" smtClean="0">
                <a:solidFill>
                  <a:schemeClr val="tx1"/>
                </a:solidFill>
              </a:rPr>
              <a:t>procurement</a:t>
            </a:r>
            <a:r>
              <a:rPr lang="en-GB" i="1" dirty="0">
                <a:solidFill>
                  <a:schemeClr val="tx1"/>
                </a:solidFill>
              </a:rPr>
              <a:t>; technical; managerial; impact on other statistical processes; </a:t>
            </a:r>
            <a:r>
              <a:rPr lang="en-GB" i="1" dirty="0" smtClean="0">
                <a:solidFill>
                  <a:schemeClr val="tx1"/>
                </a:solidFill>
              </a:rPr>
              <a:t>integration </a:t>
            </a:r>
            <a:r>
              <a:rPr lang="en-GB" i="1" dirty="0">
                <a:solidFill>
                  <a:schemeClr val="tx1"/>
                </a:solidFill>
              </a:rPr>
              <a:t>into existing systems; etc.) </a:t>
            </a:r>
            <a:endParaRPr lang="en-US" dirty="0">
              <a:solidFill>
                <a:schemeClr val="tx1"/>
              </a:solidFill>
            </a:endParaRPr>
          </a:p>
          <a:p>
            <a:pPr lvl="1"/>
            <a:r>
              <a:rPr lang="en-GB" dirty="0">
                <a:solidFill>
                  <a:schemeClr val="tx1"/>
                </a:solidFill>
              </a:rPr>
              <a:t>Timetable </a:t>
            </a:r>
            <a:endParaRPr lang="en-GB" dirty="0" smtClean="0">
              <a:solidFill>
                <a:schemeClr val="tx1"/>
              </a:solidFill>
            </a:endParaRPr>
          </a:p>
          <a:p>
            <a:pPr lvl="2"/>
            <a:r>
              <a:rPr lang="en-GB" i="1" dirty="0" smtClean="0">
                <a:solidFill>
                  <a:schemeClr val="tx1"/>
                </a:solidFill>
              </a:rPr>
              <a:t>for </a:t>
            </a:r>
            <a:r>
              <a:rPr lang="en-GB" i="1" dirty="0">
                <a:solidFill>
                  <a:schemeClr val="tx1"/>
                </a:solidFill>
              </a:rPr>
              <a:t>procurement, system development, testing, training, enumeration, etc</a:t>
            </a:r>
            <a:r>
              <a:rPr lang="en-GB" i="1" dirty="0" smtClean="0">
                <a:solidFill>
                  <a:schemeClr val="tx1"/>
                </a:solidFill>
              </a:rPr>
              <a:t>.</a:t>
            </a:r>
            <a:endParaRPr lang="en-US" dirty="0">
              <a:solidFill>
                <a:schemeClr val="tx1"/>
              </a:solidFill>
            </a:endParaRPr>
          </a:p>
          <a:p>
            <a:pPr lvl="1"/>
            <a:r>
              <a:rPr lang="en-GB" dirty="0">
                <a:solidFill>
                  <a:schemeClr val="tx1"/>
                </a:solidFill>
              </a:rPr>
              <a:t>Plan for reuse/disposition of devices</a:t>
            </a:r>
            <a:endParaRPr lang="en-US" dirty="0">
              <a:solidFill>
                <a:schemeClr val="tx1"/>
              </a:solidFill>
            </a:endParaRPr>
          </a:p>
          <a:p>
            <a:endParaRPr lang="en-US" dirty="0"/>
          </a:p>
        </p:txBody>
      </p:sp>
    </p:spTree>
    <p:extLst>
      <p:ext uri="{BB962C8B-B14F-4D97-AF65-F5344CB8AC3E}">
        <p14:creationId xmlns:p14="http://schemas.microsoft.com/office/powerpoint/2010/main" val="15921052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68188"/>
            <a:ext cx="8376584" cy="552637"/>
          </a:xfrm>
        </p:spPr>
        <p:txBody>
          <a:bodyPr/>
          <a:lstStyle/>
          <a:p>
            <a:r>
              <a:rPr lang="en-US" dirty="0" smtClean="0"/>
              <a:t>Planning considerations for electronic data collection </a:t>
            </a:r>
            <a:endParaRPr lang="en-US" dirty="0"/>
          </a:p>
        </p:txBody>
      </p:sp>
      <p:sp>
        <p:nvSpPr>
          <p:cNvPr id="3" name="Content Placeholder 2"/>
          <p:cNvSpPr>
            <a:spLocks noGrp="1"/>
          </p:cNvSpPr>
          <p:nvPr>
            <p:ph idx="1"/>
          </p:nvPr>
        </p:nvSpPr>
        <p:spPr>
          <a:xfrm>
            <a:off x="566737" y="1752600"/>
            <a:ext cx="8384521" cy="4464424"/>
          </a:xfrm>
        </p:spPr>
        <p:txBody>
          <a:bodyPr/>
          <a:lstStyle/>
          <a:p>
            <a:r>
              <a:rPr lang="en-US" sz="1800" dirty="0" smtClean="0">
                <a:solidFill>
                  <a:schemeClr val="tx1"/>
                </a:solidFill>
              </a:rPr>
              <a:t>In order to ensure the success of the census, it is critical to identify all requirements for carrying out the census using electronic data collection and develop plans early in the census life cycle.</a:t>
            </a:r>
          </a:p>
          <a:p>
            <a:r>
              <a:rPr lang="en-US" sz="1800" b="1" dirty="0" smtClean="0">
                <a:solidFill>
                  <a:schemeClr val="tx1"/>
                </a:solidFill>
              </a:rPr>
              <a:t>Census timetable - </a:t>
            </a:r>
            <a:r>
              <a:rPr lang="en-US" sz="1800" dirty="0" smtClean="0">
                <a:solidFill>
                  <a:schemeClr val="tx1"/>
                </a:solidFill>
              </a:rPr>
              <a:t>generally, more time is needed to develop and test the collection application, set up the data transfer and processing systems, and procure, program, and test the devices. </a:t>
            </a:r>
          </a:p>
          <a:p>
            <a:pPr lvl="1"/>
            <a:r>
              <a:rPr lang="en-US" dirty="0" smtClean="0">
                <a:solidFill>
                  <a:schemeClr val="tx1"/>
                </a:solidFill>
              </a:rPr>
              <a:t>If edit checks are to be added to the application, the edit programming must be completed before the enumeration begins, rather than programming those separately in the post-enumeration stage. </a:t>
            </a:r>
          </a:p>
          <a:p>
            <a:pPr lvl="1"/>
            <a:r>
              <a:rPr lang="en-US" dirty="0" smtClean="0">
                <a:solidFill>
                  <a:schemeClr val="tx1"/>
                </a:solidFill>
              </a:rPr>
              <a:t>Furthermore, time should be allotted for training the enumerators since the training must include the use of the devices. Therefore, it is critical to determine all the steps needed to take place in order to set up an electronic data collection system and allow sufficient time prior to the enumeration in the census timetable.</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4" y="977153"/>
            <a:ext cx="8439337" cy="543672"/>
          </a:xfrm>
        </p:spPr>
        <p:txBody>
          <a:bodyPr/>
          <a:lstStyle/>
          <a:p>
            <a:r>
              <a:rPr lang="en-US" dirty="0" smtClean="0"/>
              <a:t>Planning considerations for electronic data collection </a:t>
            </a:r>
            <a:endParaRPr lang="en-US" dirty="0"/>
          </a:p>
        </p:txBody>
      </p:sp>
      <p:sp>
        <p:nvSpPr>
          <p:cNvPr id="3" name="Content Placeholder 2"/>
          <p:cNvSpPr>
            <a:spLocks noGrp="1"/>
          </p:cNvSpPr>
          <p:nvPr>
            <p:ph idx="1"/>
          </p:nvPr>
        </p:nvSpPr>
        <p:spPr>
          <a:xfrm>
            <a:off x="566737" y="1752599"/>
            <a:ext cx="8447273" cy="4585447"/>
          </a:xfrm>
        </p:spPr>
        <p:txBody>
          <a:bodyPr/>
          <a:lstStyle/>
          <a:p>
            <a:r>
              <a:rPr lang="en-US" sz="1900" b="1" dirty="0" smtClean="0">
                <a:solidFill>
                  <a:schemeClr val="tx1"/>
                </a:solidFill>
              </a:rPr>
              <a:t>Budget Considerations - </a:t>
            </a:r>
            <a:r>
              <a:rPr lang="en-US" sz="1800" dirty="0" smtClean="0">
                <a:solidFill>
                  <a:schemeClr val="tx1"/>
                </a:solidFill>
              </a:rPr>
              <a:t>Using an electronic questionnaire may save costs in the printing of the questionnaire and data capture, but the costs of the electronic equipment may be higher than the savings. Carefully consider all costs of conducting mobile data capture and account for them in the budget. </a:t>
            </a:r>
          </a:p>
          <a:p>
            <a:r>
              <a:rPr lang="en-US" sz="1900" b="1" dirty="0" smtClean="0">
                <a:solidFill>
                  <a:schemeClr val="tx1"/>
                </a:solidFill>
              </a:rPr>
              <a:t>Infrastructure Considerations  - </a:t>
            </a:r>
            <a:r>
              <a:rPr lang="en-US" sz="1800" dirty="0" smtClean="0">
                <a:solidFill>
                  <a:schemeClr val="tx1"/>
                </a:solidFill>
              </a:rPr>
              <a:t>Infrastructure issues such as availability of electricity and Internet access can affect the success of mobile data capture. Early in the planning stage, identify places that lack electricity and/or Internet access. If relying on a cellular or Wi-Fi data connection to transmit data, it is important to research the speed of the data transmission and plan accordingly. Mapping the areas without electricity and/ or Internet access is helpful in planning. Plans should be developed for charging and backing up the devices. It is critical to have contingency plans for when electricity and/ or Internet access are not available. </a:t>
            </a:r>
            <a:endParaRPr lang="en-US" sz="18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008529"/>
            <a:ext cx="8475196" cy="512296"/>
          </a:xfrm>
        </p:spPr>
        <p:txBody>
          <a:bodyPr/>
          <a:lstStyle/>
          <a:p>
            <a:r>
              <a:rPr lang="en-US" dirty="0" smtClean="0"/>
              <a:t>Planning considerations for electronic data collection </a:t>
            </a:r>
            <a:endParaRPr lang="en-US" dirty="0"/>
          </a:p>
        </p:txBody>
      </p:sp>
      <p:sp>
        <p:nvSpPr>
          <p:cNvPr id="3" name="Content Placeholder 2"/>
          <p:cNvSpPr>
            <a:spLocks noGrp="1"/>
          </p:cNvSpPr>
          <p:nvPr>
            <p:ph idx="1"/>
          </p:nvPr>
        </p:nvSpPr>
        <p:spPr>
          <a:xfrm>
            <a:off x="566737" y="1752600"/>
            <a:ext cx="8483133" cy="4526280"/>
          </a:xfrm>
        </p:spPr>
        <p:txBody>
          <a:bodyPr/>
          <a:lstStyle/>
          <a:p>
            <a:r>
              <a:rPr lang="en-US" sz="1900" b="1" dirty="0" smtClean="0">
                <a:solidFill>
                  <a:schemeClr val="tx1"/>
                </a:solidFill>
              </a:rPr>
              <a:t>Questionnaire development </a:t>
            </a:r>
            <a:r>
              <a:rPr lang="en-US" sz="1900" b="1" dirty="0">
                <a:solidFill>
                  <a:schemeClr val="tx1"/>
                </a:solidFill>
              </a:rPr>
              <a:t>p</a:t>
            </a:r>
            <a:r>
              <a:rPr lang="en-US" sz="1900" b="1" dirty="0" smtClean="0">
                <a:solidFill>
                  <a:schemeClr val="tx1"/>
                </a:solidFill>
              </a:rPr>
              <a:t>rocess - </a:t>
            </a:r>
            <a:r>
              <a:rPr lang="en-US" sz="1800" dirty="0" smtClean="0">
                <a:solidFill>
                  <a:schemeClr val="tx1"/>
                </a:solidFill>
              </a:rPr>
              <a:t>As with a paper questionnaire, developing an electronic questionnaire is an iterative process. It must be developed, tested, revised, and then tested again, repeating the cycle until the questionnaire works as intended. When designing an electronic questionnaire, it is important to make sure that the subject matter specialists </a:t>
            </a:r>
            <a:r>
              <a:rPr lang="en-US" sz="1800" dirty="0">
                <a:solidFill>
                  <a:schemeClr val="tx1"/>
                </a:solidFill>
              </a:rPr>
              <a:t>work closely with the programmers </a:t>
            </a:r>
            <a:r>
              <a:rPr lang="en-US" sz="1800" dirty="0" smtClean="0">
                <a:solidFill>
                  <a:schemeClr val="tx1"/>
                </a:solidFill>
              </a:rPr>
              <a:t>so that they do not lose control over the wording, layout, and design of the instrument.</a:t>
            </a:r>
          </a:p>
          <a:p>
            <a:r>
              <a:rPr lang="en-US" sz="1900" dirty="0">
                <a:solidFill>
                  <a:schemeClr val="tx1"/>
                </a:solidFill>
              </a:rPr>
              <a:t>Need to </a:t>
            </a:r>
            <a:r>
              <a:rPr lang="en-US" sz="1900" dirty="0" smtClean="0">
                <a:solidFill>
                  <a:schemeClr val="tx1"/>
                </a:solidFill>
              </a:rPr>
              <a:t>build partnerships </a:t>
            </a:r>
            <a:r>
              <a:rPr lang="en-US" sz="1900" dirty="0">
                <a:solidFill>
                  <a:schemeClr val="tx1"/>
                </a:solidFill>
              </a:rPr>
              <a:t>with:</a:t>
            </a:r>
          </a:p>
          <a:p>
            <a:pPr lvl="1"/>
            <a:r>
              <a:rPr lang="en-US" dirty="0">
                <a:solidFill>
                  <a:schemeClr val="tx1"/>
                </a:solidFill>
              </a:rPr>
              <a:t>Application development partners </a:t>
            </a:r>
          </a:p>
          <a:p>
            <a:pPr lvl="1"/>
            <a:r>
              <a:rPr lang="en-US" dirty="0">
                <a:solidFill>
                  <a:schemeClr val="tx1"/>
                </a:solidFill>
              </a:rPr>
              <a:t>Device manufacturer (to provide the devices as per specification)</a:t>
            </a:r>
          </a:p>
          <a:p>
            <a:pPr lvl="1"/>
            <a:r>
              <a:rPr lang="en-US" dirty="0">
                <a:solidFill>
                  <a:schemeClr val="tx1"/>
                </a:solidFill>
              </a:rPr>
              <a:t>Connectivity providers (to provide connectivity for the device so that the data can be transferred seamlessly to the data center)</a:t>
            </a:r>
          </a:p>
          <a:p>
            <a:pPr lvl="1"/>
            <a:r>
              <a:rPr lang="en-US" dirty="0">
                <a:solidFill>
                  <a:schemeClr val="tx1"/>
                </a:solidFill>
              </a:rPr>
              <a:t>Capacity building partners (training on using not only the forms and the entire process of data collection but also on the basics of the device and what to do for trouble shooting).</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Implementing handheld electronic devices</a:t>
            </a:r>
            <a:endParaRPr lang="en-US" dirty="0"/>
          </a:p>
        </p:txBody>
      </p:sp>
    </p:spTree>
    <p:extLst>
      <p:ext uri="{BB962C8B-B14F-4D97-AF65-F5344CB8AC3E}">
        <p14:creationId xmlns:p14="http://schemas.microsoft.com/office/powerpoint/2010/main" val="30036342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4" y="1016000"/>
            <a:ext cx="8569325" cy="504825"/>
          </a:xfrm>
        </p:spPr>
        <p:txBody>
          <a:bodyPr/>
          <a:lstStyle/>
          <a:p>
            <a:pPr lvl="0"/>
            <a:r>
              <a:rPr lang="en-GB" sz="2400" dirty="0"/>
              <a:t>Considerations for selection of handheld electronic devices</a:t>
            </a:r>
            <a:endParaRPr lang="en-US" sz="2400" dirty="0"/>
          </a:p>
        </p:txBody>
      </p:sp>
      <p:sp>
        <p:nvSpPr>
          <p:cNvPr id="3" name="Content Placeholder 2"/>
          <p:cNvSpPr>
            <a:spLocks noGrp="1"/>
          </p:cNvSpPr>
          <p:nvPr>
            <p:ph idx="1"/>
          </p:nvPr>
        </p:nvSpPr>
        <p:spPr>
          <a:xfrm>
            <a:off x="566738" y="1752600"/>
            <a:ext cx="8577262" cy="4536440"/>
          </a:xfrm>
        </p:spPr>
        <p:txBody>
          <a:bodyPr/>
          <a:lstStyle/>
          <a:p>
            <a:pPr lvl="0"/>
            <a:r>
              <a:rPr lang="en-US" dirty="0" smtClean="0">
                <a:solidFill>
                  <a:schemeClr val="tx1"/>
                </a:solidFill>
              </a:rPr>
              <a:t>Important features that could impact the choice of device </a:t>
            </a:r>
            <a:r>
              <a:rPr lang="en-US" dirty="0">
                <a:solidFill>
                  <a:schemeClr val="tx1"/>
                </a:solidFill>
              </a:rPr>
              <a:t>include:</a:t>
            </a:r>
            <a:endParaRPr lang="en-GB" dirty="0">
              <a:solidFill>
                <a:schemeClr val="tx1"/>
              </a:solidFill>
            </a:endParaRPr>
          </a:p>
          <a:p>
            <a:pPr lvl="1"/>
            <a:r>
              <a:rPr lang="en-US" sz="1400" dirty="0">
                <a:solidFill>
                  <a:schemeClr val="tx1"/>
                </a:solidFill>
              </a:rPr>
              <a:t>Portability – weight, size, ease of use and </a:t>
            </a:r>
            <a:r>
              <a:rPr lang="en-US" sz="1400" dirty="0" smtClean="0">
                <a:solidFill>
                  <a:schemeClr val="tx1"/>
                </a:solidFill>
              </a:rPr>
              <a:t>transport</a:t>
            </a:r>
            <a:endParaRPr lang="en-GB" sz="1400" dirty="0">
              <a:solidFill>
                <a:schemeClr val="tx1"/>
              </a:solidFill>
            </a:endParaRPr>
          </a:p>
          <a:p>
            <a:pPr lvl="1"/>
            <a:r>
              <a:rPr lang="en-US" sz="1400" dirty="0">
                <a:solidFill>
                  <a:schemeClr val="tx1"/>
                </a:solidFill>
              </a:rPr>
              <a:t>Battery life – </a:t>
            </a:r>
            <a:r>
              <a:rPr lang="en-GB" sz="1400" dirty="0">
                <a:solidFill>
                  <a:schemeClr val="tx1"/>
                </a:solidFill>
              </a:rPr>
              <a:t>battery life should be sufficient to perform several hours of fieldwork without </a:t>
            </a:r>
            <a:r>
              <a:rPr lang="en-GB" sz="1400" dirty="0" smtClean="0">
                <a:solidFill>
                  <a:schemeClr val="tx1"/>
                </a:solidFill>
              </a:rPr>
              <a:t>recharging</a:t>
            </a:r>
            <a:endParaRPr lang="en-GB" sz="1400" dirty="0">
              <a:solidFill>
                <a:schemeClr val="tx1"/>
              </a:solidFill>
            </a:endParaRPr>
          </a:p>
          <a:p>
            <a:pPr lvl="1"/>
            <a:r>
              <a:rPr lang="en-US" sz="1400" dirty="0">
                <a:solidFill>
                  <a:schemeClr val="tx1"/>
                </a:solidFill>
              </a:rPr>
              <a:t>Screen size, resolution and visibility – preferable to use </a:t>
            </a:r>
            <a:r>
              <a:rPr lang="en-GB" sz="1400" dirty="0">
                <a:solidFill>
                  <a:schemeClr val="tx1"/>
                </a:solidFill>
              </a:rPr>
              <a:t>a monochrome screen not easily affected by bright </a:t>
            </a:r>
            <a:r>
              <a:rPr lang="en-GB" sz="1400" dirty="0" smtClean="0">
                <a:solidFill>
                  <a:schemeClr val="tx1"/>
                </a:solidFill>
              </a:rPr>
              <a:t>sunlight</a:t>
            </a:r>
            <a:endParaRPr lang="en-GB" sz="1400" dirty="0">
              <a:solidFill>
                <a:schemeClr val="tx1"/>
              </a:solidFill>
            </a:endParaRPr>
          </a:p>
          <a:p>
            <a:pPr lvl="1"/>
            <a:r>
              <a:rPr lang="en-GB" sz="1400" dirty="0">
                <a:solidFill>
                  <a:schemeClr val="tx1"/>
                </a:solidFill>
              </a:rPr>
              <a:t>Processors and random-access memory (RAM) – for better performance and rapid navigation, a faster processor and a good amount of storage are </a:t>
            </a:r>
            <a:r>
              <a:rPr lang="en-GB" sz="1400" dirty="0" smtClean="0">
                <a:solidFill>
                  <a:schemeClr val="tx1"/>
                </a:solidFill>
              </a:rPr>
              <a:t>needed</a:t>
            </a:r>
            <a:endParaRPr lang="en-GB" sz="1400" dirty="0">
              <a:solidFill>
                <a:schemeClr val="tx1"/>
              </a:solidFill>
            </a:endParaRPr>
          </a:p>
          <a:p>
            <a:pPr lvl="1"/>
            <a:r>
              <a:rPr lang="en-US" sz="1400" dirty="0">
                <a:solidFill>
                  <a:schemeClr val="tx1"/>
                </a:solidFill>
              </a:rPr>
              <a:t>Stability of the operating </a:t>
            </a:r>
            <a:r>
              <a:rPr lang="en-US" sz="1400" dirty="0" smtClean="0">
                <a:solidFill>
                  <a:schemeClr val="tx1"/>
                </a:solidFill>
              </a:rPr>
              <a:t>system</a:t>
            </a:r>
            <a:endParaRPr lang="en-GB" sz="1400" dirty="0">
              <a:solidFill>
                <a:schemeClr val="tx1"/>
              </a:solidFill>
            </a:endParaRPr>
          </a:p>
          <a:p>
            <a:pPr lvl="1"/>
            <a:r>
              <a:rPr lang="en-US" sz="1400" dirty="0">
                <a:solidFill>
                  <a:schemeClr val="tx1"/>
                </a:solidFill>
              </a:rPr>
              <a:t>Data storage and backup possibilities – </a:t>
            </a:r>
            <a:r>
              <a:rPr lang="en-GB" sz="1400" dirty="0">
                <a:solidFill>
                  <a:schemeClr val="tx1"/>
                </a:solidFill>
              </a:rPr>
              <a:t>external data cards and flash drives (</a:t>
            </a:r>
            <a:r>
              <a:rPr lang="en-US" sz="1400" dirty="0">
                <a:solidFill>
                  <a:schemeClr val="tx1"/>
                </a:solidFill>
              </a:rPr>
              <a:t>SD/MMC cards</a:t>
            </a:r>
            <a:r>
              <a:rPr lang="en-GB" sz="1400" dirty="0">
                <a:solidFill>
                  <a:schemeClr val="tx1"/>
                </a:solidFill>
              </a:rPr>
              <a:t>) </a:t>
            </a:r>
            <a:r>
              <a:rPr lang="en-US" sz="1400" dirty="0">
                <a:solidFill>
                  <a:schemeClr val="tx1"/>
                </a:solidFill>
              </a:rPr>
              <a:t>for adequate storage and for backing up </a:t>
            </a:r>
            <a:r>
              <a:rPr lang="en-US" sz="1400" dirty="0" smtClean="0">
                <a:solidFill>
                  <a:schemeClr val="tx1"/>
                </a:solidFill>
              </a:rPr>
              <a:t>data</a:t>
            </a:r>
            <a:endParaRPr lang="en-GB" sz="1400" dirty="0">
              <a:solidFill>
                <a:schemeClr val="tx1"/>
              </a:solidFill>
            </a:endParaRPr>
          </a:p>
          <a:p>
            <a:pPr lvl="1"/>
            <a:r>
              <a:rPr lang="en-GB" sz="1400" dirty="0">
                <a:solidFill>
                  <a:schemeClr val="tx1"/>
                </a:solidFill>
              </a:rPr>
              <a:t>Connectivity </a:t>
            </a:r>
            <a:r>
              <a:rPr lang="en-GB" sz="1400" dirty="0" smtClean="0">
                <a:solidFill>
                  <a:schemeClr val="tx1"/>
                </a:solidFill>
              </a:rPr>
              <a:t>options </a:t>
            </a:r>
            <a:r>
              <a:rPr lang="en-US" sz="1400" dirty="0">
                <a:solidFill>
                  <a:schemeClr val="tx1"/>
                </a:solidFill>
              </a:rPr>
              <a:t>for data transfer</a:t>
            </a:r>
            <a:r>
              <a:rPr lang="en-GB" sz="1400" dirty="0" smtClean="0">
                <a:solidFill>
                  <a:schemeClr val="tx1"/>
                </a:solidFill>
              </a:rPr>
              <a:t> </a:t>
            </a:r>
            <a:r>
              <a:rPr lang="en-GB" sz="1400" dirty="0">
                <a:solidFill>
                  <a:schemeClr val="tx1"/>
                </a:solidFill>
              </a:rPr>
              <a:t>(such as cellular communication, </a:t>
            </a:r>
            <a:r>
              <a:rPr lang="en-GB" sz="1400" dirty="0" err="1">
                <a:solidFill>
                  <a:schemeClr val="tx1"/>
                </a:solidFill>
              </a:rPr>
              <a:t>WiFi</a:t>
            </a:r>
            <a:r>
              <a:rPr lang="en-GB" sz="1400" dirty="0">
                <a:solidFill>
                  <a:schemeClr val="tx1"/>
                </a:solidFill>
              </a:rPr>
              <a:t>, Bluetooth, </a:t>
            </a:r>
            <a:r>
              <a:rPr lang="en-GB" sz="1400" dirty="0" smtClean="0">
                <a:solidFill>
                  <a:schemeClr val="tx1"/>
                </a:solidFill>
              </a:rPr>
              <a:t>USB an</a:t>
            </a:r>
            <a:r>
              <a:rPr lang="en-US" sz="1400" dirty="0">
                <a:solidFill>
                  <a:schemeClr val="tx1"/>
                </a:solidFill>
              </a:rPr>
              <a:t>d other types </a:t>
            </a:r>
            <a:r>
              <a:rPr lang="en-US" sz="1400" dirty="0" smtClean="0">
                <a:solidFill>
                  <a:schemeClr val="tx1"/>
                </a:solidFill>
              </a:rPr>
              <a:t>of connectivity </a:t>
            </a:r>
            <a:r>
              <a:rPr lang="en-US" sz="1400" dirty="0">
                <a:solidFill>
                  <a:schemeClr val="tx1"/>
                </a:solidFill>
              </a:rPr>
              <a:t>between devices</a:t>
            </a:r>
            <a:r>
              <a:rPr lang="en-US" sz="1400" dirty="0" smtClean="0">
                <a:solidFill>
                  <a:schemeClr val="tx1"/>
                </a:solidFill>
              </a:rPr>
              <a:t>)</a:t>
            </a:r>
            <a:endParaRPr lang="en-GB" sz="1400" dirty="0">
              <a:solidFill>
                <a:schemeClr val="tx1"/>
              </a:solidFill>
            </a:endParaRPr>
          </a:p>
          <a:p>
            <a:pPr lvl="1"/>
            <a:r>
              <a:rPr lang="en-US" sz="1400" dirty="0">
                <a:solidFill>
                  <a:schemeClr val="tx1"/>
                </a:solidFill>
              </a:rPr>
              <a:t>Ruggedness </a:t>
            </a:r>
            <a:r>
              <a:rPr lang="en-GB" sz="1400" dirty="0">
                <a:solidFill>
                  <a:schemeClr val="tx1"/>
                </a:solidFill>
              </a:rPr>
              <a:t>and durability in field conditions (such as hot and cold temperatures, rain, sand storms</a:t>
            </a:r>
            <a:r>
              <a:rPr lang="en-US" sz="1400" dirty="0">
                <a:solidFill>
                  <a:schemeClr val="tx1"/>
                </a:solidFill>
              </a:rPr>
              <a:t>, dust, heavy wind</a:t>
            </a:r>
            <a:r>
              <a:rPr lang="en-GB" sz="1400" dirty="0" smtClean="0">
                <a:solidFill>
                  <a:schemeClr val="tx1"/>
                </a:solidFill>
              </a:rPr>
              <a:t>)</a:t>
            </a:r>
            <a:endParaRPr lang="en-GB" sz="1400" dirty="0">
              <a:solidFill>
                <a:schemeClr val="tx1"/>
              </a:solidFill>
            </a:endParaRPr>
          </a:p>
          <a:p>
            <a:pPr lvl="1"/>
            <a:r>
              <a:rPr lang="en-GB" sz="1400" dirty="0">
                <a:solidFill>
                  <a:schemeClr val="tx1"/>
                </a:solidFill>
              </a:rPr>
              <a:t>In-built functions (e.g. GPS receiver, camera, voice recorder, </a:t>
            </a:r>
            <a:r>
              <a:rPr lang="en-GB" sz="1400" dirty="0" err="1">
                <a:solidFill>
                  <a:schemeClr val="tx1"/>
                </a:solidFill>
              </a:rPr>
              <a:t>etc</a:t>
            </a:r>
            <a:r>
              <a:rPr lang="en-GB" sz="1400" dirty="0" smtClean="0">
                <a:solidFill>
                  <a:schemeClr val="tx1"/>
                </a:solidFill>
              </a:rPr>
              <a:t>)</a:t>
            </a:r>
            <a:endParaRPr lang="en-GB" sz="1400" dirty="0">
              <a:solidFill>
                <a:schemeClr val="tx1"/>
              </a:solidFill>
            </a:endParaRPr>
          </a:p>
          <a:p>
            <a:pPr lvl="1"/>
            <a:r>
              <a:rPr lang="en-GB" sz="1400" dirty="0">
                <a:solidFill>
                  <a:schemeClr val="tx1"/>
                </a:solidFill>
              </a:rPr>
              <a:t>Location accuracy (with respect to geographic location) for fieldwork application, especially if GPS functionality is </a:t>
            </a:r>
            <a:r>
              <a:rPr lang="en-GB" sz="1400" dirty="0" smtClean="0">
                <a:solidFill>
                  <a:schemeClr val="tx1"/>
                </a:solidFill>
              </a:rPr>
              <a:t>required</a:t>
            </a:r>
          </a:p>
          <a:p>
            <a:pPr lvl="1"/>
            <a:r>
              <a:rPr lang="en-GB" sz="1400" dirty="0" smtClean="0">
                <a:solidFill>
                  <a:schemeClr val="tx1"/>
                </a:solidFill>
              </a:rPr>
              <a:t>Cost</a:t>
            </a:r>
            <a:endParaRPr lang="en-GB" sz="1400" dirty="0">
              <a:solidFill>
                <a:schemeClr val="tx1"/>
              </a:solidFill>
            </a:endParaRPr>
          </a:p>
          <a:p>
            <a:endParaRPr lang="en-GB" dirty="0"/>
          </a:p>
        </p:txBody>
      </p:sp>
    </p:spTree>
    <p:extLst>
      <p:ext uri="{BB962C8B-B14F-4D97-AF65-F5344CB8AC3E}">
        <p14:creationId xmlns:p14="http://schemas.microsoft.com/office/powerpoint/2010/main" val="20557559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75360"/>
            <a:ext cx="8001000" cy="545465"/>
          </a:xfrm>
        </p:spPr>
        <p:txBody>
          <a:bodyPr/>
          <a:lstStyle/>
          <a:p>
            <a:r>
              <a:rPr lang="en-US" dirty="0" smtClean="0"/>
              <a:t>CAPI </a:t>
            </a:r>
            <a:r>
              <a:rPr lang="en-US" dirty="0"/>
              <a:t>software </a:t>
            </a:r>
            <a:r>
              <a:rPr lang="en-US" dirty="0" smtClean="0"/>
              <a:t>- </a:t>
            </a:r>
            <a:r>
              <a:rPr lang="en-GB" dirty="0"/>
              <a:t>Essential functional </a:t>
            </a:r>
            <a:r>
              <a:rPr lang="en-GB" dirty="0" smtClean="0"/>
              <a:t>features</a:t>
            </a:r>
            <a:endParaRPr lang="en-GB" dirty="0"/>
          </a:p>
        </p:txBody>
      </p:sp>
      <p:sp>
        <p:nvSpPr>
          <p:cNvPr id="3" name="Content Placeholder 2"/>
          <p:cNvSpPr>
            <a:spLocks noGrp="1"/>
          </p:cNvSpPr>
          <p:nvPr>
            <p:ph idx="1"/>
          </p:nvPr>
        </p:nvSpPr>
        <p:spPr>
          <a:xfrm>
            <a:off x="566738" y="1752600"/>
            <a:ext cx="8577262" cy="4475480"/>
          </a:xfrm>
        </p:spPr>
        <p:txBody>
          <a:bodyPr/>
          <a:lstStyle/>
          <a:p>
            <a:pPr lvl="0"/>
            <a:r>
              <a:rPr lang="en-US" sz="1800" dirty="0" smtClean="0">
                <a:solidFill>
                  <a:schemeClr val="tx1"/>
                </a:solidFill>
              </a:rPr>
              <a:t>CAPI </a:t>
            </a:r>
            <a:r>
              <a:rPr lang="en-US" sz="1800" dirty="0">
                <a:solidFill>
                  <a:schemeClr val="tx1"/>
                </a:solidFill>
              </a:rPr>
              <a:t>software packages should be evaluated to assess whether they are robust enough in performance and broad enough in functionality to support a census </a:t>
            </a:r>
            <a:r>
              <a:rPr lang="en-US" sz="1800" dirty="0" smtClean="0">
                <a:solidFill>
                  <a:schemeClr val="tx1"/>
                </a:solidFill>
              </a:rPr>
              <a:t>op. </a:t>
            </a:r>
          </a:p>
          <a:p>
            <a:pPr lvl="0"/>
            <a:r>
              <a:rPr lang="en-US" sz="1800" dirty="0" smtClean="0">
                <a:solidFill>
                  <a:schemeClr val="tx1"/>
                </a:solidFill>
              </a:rPr>
              <a:t>The </a:t>
            </a:r>
            <a:r>
              <a:rPr lang="en-US" sz="1800" dirty="0">
                <a:solidFill>
                  <a:schemeClr val="tx1"/>
                </a:solidFill>
              </a:rPr>
              <a:t>evaluation criteria for performance assessment of each CAPI software package should include the following desirable </a:t>
            </a:r>
            <a:r>
              <a:rPr lang="en-GB" sz="1800" dirty="0">
                <a:solidFill>
                  <a:schemeClr val="tx1"/>
                </a:solidFill>
              </a:rPr>
              <a:t>characteristics and functionalities</a:t>
            </a:r>
            <a:r>
              <a:rPr lang="en-US" sz="1800" dirty="0" smtClean="0">
                <a:solidFill>
                  <a:schemeClr val="tx1"/>
                </a:solidFill>
              </a:rPr>
              <a:t>:</a:t>
            </a:r>
          </a:p>
          <a:p>
            <a:pPr lvl="1"/>
            <a:r>
              <a:rPr lang="en-US" dirty="0" smtClean="0">
                <a:solidFill>
                  <a:schemeClr val="tx1"/>
                </a:solidFill>
              </a:rPr>
              <a:t>User-friendly </a:t>
            </a:r>
            <a:r>
              <a:rPr lang="en-US" dirty="0">
                <a:solidFill>
                  <a:schemeClr val="tx1"/>
                </a:solidFill>
              </a:rPr>
              <a:t>development environment for creating, modifying, and updating the survey instrument </a:t>
            </a:r>
          </a:p>
          <a:p>
            <a:pPr lvl="1"/>
            <a:r>
              <a:rPr lang="en-US" dirty="0">
                <a:solidFill>
                  <a:schemeClr val="tx1"/>
                </a:solidFill>
              </a:rPr>
              <a:t>	Simple but powerful interface </a:t>
            </a:r>
          </a:p>
          <a:p>
            <a:pPr lvl="1"/>
            <a:r>
              <a:rPr lang="en-US" dirty="0">
                <a:solidFill>
                  <a:schemeClr val="tx1"/>
                </a:solidFill>
              </a:rPr>
              <a:t>	Data capture and quality control </a:t>
            </a:r>
          </a:p>
          <a:p>
            <a:pPr lvl="1"/>
            <a:r>
              <a:rPr lang="en-US" dirty="0">
                <a:solidFill>
                  <a:schemeClr val="tx1"/>
                </a:solidFill>
              </a:rPr>
              <a:t>	Questionnaire navigation </a:t>
            </a:r>
          </a:p>
          <a:p>
            <a:pPr lvl="1"/>
            <a:r>
              <a:rPr lang="en-US" dirty="0">
                <a:solidFill>
                  <a:schemeClr val="tx1"/>
                </a:solidFill>
              </a:rPr>
              <a:t>	Skipping/branching </a:t>
            </a:r>
          </a:p>
          <a:p>
            <a:pPr lvl="1"/>
            <a:r>
              <a:rPr lang="en-US" dirty="0">
                <a:solidFill>
                  <a:schemeClr val="tx1"/>
                </a:solidFill>
              </a:rPr>
              <a:t>	Case management </a:t>
            </a:r>
          </a:p>
          <a:p>
            <a:pPr lvl="1"/>
            <a:r>
              <a:rPr lang="en-US" dirty="0">
                <a:solidFill>
                  <a:schemeClr val="tx1"/>
                </a:solidFill>
              </a:rPr>
              <a:t>	Data management, transfer and export facilities </a:t>
            </a:r>
          </a:p>
          <a:p>
            <a:pPr lvl="1"/>
            <a:r>
              <a:rPr lang="en-US" dirty="0">
                <a:solidFill>
                  <a:schemeClr val="tx1"/>
                </a:solidFill>
              </a:rPr>
              <a:t>	Support and documentation </a:t>
            </a:r>
          </a:p>
          <a:p>
            <a:pPr lvl="1"/>
            <a:endParaRPr lang="en-US" sz="1400" dirty="0"/>
          </a:p>
          <a:p>
            <a:pPr lvl="1"/>
            <a:endParaRPr lang="en-GB" sz="1200" dirty="0" smtClean="0"/>
          </a:p>
          <a:p>
            <a:endParaRPr lang="en-GB" dirty="0"/>
          </a:p>
        </p:txBody>
      </p:sp>
    </p:spTree>
    <p:extLst>
      <p:ext uri="{BB962C8B-B14F-4D97-AF65-F5344CB8AC3E}">
        <p14:creationId xmlns:p14="http://schemas.microsoft.com/office/powerpoint/2010/main" val="7827480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a:t>
            </a:r>
            <a:r>
              <a:rPr lang="en-US" dirty="0"/>
              <a:t>process for evaluating </a:t>
            </a:r>
            <a:r>
              <a:rPr lang="en-US" dirty="0" smtClean="0"/>
              <a:t>CAPI software</a:t>
            </a:r>
            <a:endParaRPr lang="en-US" dirty="0"/>
          </a:p>
        </p:txBody>
      </p:sp>
      <p:sp>
        <p:nvSpPr>
          <p:cNvPr id="3" name="Content Placeholder 2"/>
          <p:cNvSpPr>
            <a:spLocks noGrp="1"/>
          </p:cNvSpPr>
          <p:nvPr>
            <p:ph idx="1"/>
          </p:nvPr>
        </p:nvSpPr>
        <p:spPr>
          <a:xfrm>
            <a:off x="566738" y="1752600"/>
            <a:ext cx="8302942" cy="4455160"/>
          </a:xfrm>
        </p:spPr>
        <p:txBody>
          <a:bodyPr/>
          <a:lstStyle/>
          <a:p>
            <a:r>
              <a:rPr lang="en-US" dirty="0">
                <a:solidFill>
                  <a:schemeClr val="tx1"/>
                </a:solidFill>
              </a:rPr>
              <a:t>The test process for evaluating software should include at least the following steps:</a:t>
            </a:r>
            <a:endParaRPr lang="en-GB" dirty="0">
              <a:solidFill>
                <a:schemeClr val="tx1"/>
              </a:solidFill>
            </a:endParaRPr>
          </a:p>
          <a:p>
            <a:pPr lvl="1"/>
            <a:r>
              <a:rPr lang="en-US" dirty="0">
                <a:solidFill>
                  <a:schemeClr val="tx1"/>
                </a:solidFill>
              </a:rPr>
              <a:t>Obtain test copies;</a:t>
            </a:r>
            <a:endParaRPr lang="en-GB" dirty="0">
              <a:solidFill>
                <a:schemeClr val="tx1"/>
              </a:solidFill>
            </a:endParaRPr>
          </a:p>
          <a:p>
            <a:pPr lvl="1"/>
            <a:r>
              <a:rPr lang="en-US" dirty="0">
                <a:solidFill>
                  <a:schemeClr val="tx1"/>
                </a:solidFill>
              </a:rPr>
              <a:t>Develop test prototypes for testing ability </a:t>
            </a:r>
            <a:r>
              <a:rPr lang="en-US" dirty="0" smtClean="0">
                <a:solidFill>
                  <a:schemeClr val="tx1"/>
                </a:solidFill>
              </a:rPr>
              <a:t>of CAPI to </a:t>
            </a:r>
            <a:r>
              <a:rPr lang="en-US" dirty="0">
                <a:solidFill>
                  <a:schemeClr val="tx1"/>
                </a:solidFill>
              </a:rPr>
              <a:t>satisfy key functionality requirements;</a:t>
            </a:r>
            <a:endParaRPr lang="en-GB" dirty="0">
              <a:solidFill>
                <a:schemeClr val="tx1"/>
              </a:solidFill>
            </a:endParaRPr>
          </a:p>
          <a:p>
            <a:pPr lvl="1"/>
            <a:r>
              <a:rPr lang="en-US" dirty="0" smtClean="0">
                <a:solidFill>
                  <a:schemeClr val="tx1"/>
                </a:solidFill>
              </a:rPr>
              <a:t>Detailing </a:t>
            </a:r>
            <a:r>
              <a:rPr lang="en-US" dirty="0">
                <a:solidFill>
                  <a:schemeClr val="tx1"/>
                </a:solidFill>
              </a:rPr>
              <a:t>implications on </a:t>
            </a:r>
            <a:r>
              <a:rPr lang="en-US" dirty="0" smtClean="0">
                <a:solidFill>
                  <a:schemeClr val="tx1"/>
                </a:solidFill>
              </a:rPr>
              <a:t>the </a:t>
            </a:r>
            <a:r>
              <a:rPr lang="en-US" dirty="0">
                <a:solidFill>
                  <a:schemeClr val="tx1"/>
                </a:solidFill>
              </a:rPr>
              <a:t>organization’s </a:t>
            </a:r>
            <a:r>
              <a:rPr lang="en-US" dirty="0" smtClean="0">
                <a:solidFill>
                  <a:schemeClr val="tx1"/>
                </a:solidFill>
              </a:rPr>
              <a:t>existing computing </a:t>
            </a:r>
            <a:r>
              <a:rPr lang="en-US" dirty="0">
                <a:solidFill>
                  <a:schemeClr val="tx1"/>
                </a:solidFill>
              </a:rPr>
              <a:t>environment;</a:t>
            </a:r>
            <a:endParaRPr lang="en-GB" dirty="0">
              <a:solidFill>
                <a:schemeClr val="tx1"/>
              </a:solidFill>
            </a:endParaRPr>
          </a:p>
          <a:p>
            <a:pPr lvl="1"/>
            <a:r>
              <a:rPr lang="en-US" dirty="0" smtClean="0">
                <a:solidFill>
                  <a:schemeClr val="tx1"/>
                </a:solidFill>
              </a:rPr>
              <a:t>Gauging  </a:t>
            </a:r>
            <a:r>
              <a:rPr lang="en-US" dirty="0">
                <a:solidFill>
                  <a:schemeClr val="tx1"/>
                </a:solidFill>
              </a:rPr>
              <a:t>user </a:t>
            </a:r>
            <a:r>
              <a:rPr lang="en-US" dirty="0" smtClean="0">
                <a:solidFill>
                  <a:schemeClr val="tx1"/>
                </a:solidFill>
              </a:rPr>
              <a:t>satisfaction</a:t>
            </a:r>
            <a:r>
              <a:rPr lang="en-US" dirty="0">
                <a:solidFill>
                  <a:schemeClr val="tx1"/>
                </a:solidFill>
              </a:rPr>
              <a:t> </a:t>
            </a:r>
            <a:r>
              <a:rPr lang="en-US" dirty="0" smtClean="0">
                <a:solidFill>
                  <a:schemeClr val="tx1"/>
                </a:solidFill>
              </a:rPr>
              <a:t>– assess whether the </a:t>
            </a:r>
            <a:r>
              <a:rPr lang="en-US" dirty="0">
                <a:solidFill>
                  <a:schemeClr val="tx1"/>
                </a:solidFill>
              </a:rPr>
              <a:t>supplier </a:t>
            </a:r>
            <a:r>
              <a:rPr lang="en-US" dirty="0" smtClean="0">
                <a:solidFill>
                  <a:schemeClr val="tx1"/>
                </a:solidFill>
              </a:rPr>
              <a:t>is responsive and provides reliable </a:t>
            </a:r>
            <a:r>
              <a:rPr lang="en-US" dirty="0">
                <a:solidFill>
                  <a:schemeClr val="tx1"/>
                </a:solidFill>
              </a:rPr>
              <a:t>support </a:t>
            </a:r>
            <a:r>
              <a:rPr lang="en-US" dirty="0" smtClean="0">
                <a:solidFill>
                  <a:schemeClr val="tx1"/>
                </a:solidFill>
              </a:rPr>
              <a:t>mechanism</a:t>
            </a:r>
          </a:p>
          <a:p>
            <a:pPr lvl="1"/>
            <a:r>
              <a:rPr lang="en-US" dirty="0" smtClean="0">
                <a:solidFill>
                  <a:schemeClr val="tx1"/>
                </a:solidFill>
              </a:rPr>
              <a:t>Conduct </a:t>
            </a:r>
            <a:r>
              <a:rPr lang="en-US" dirty="0">
                <a:solidFill>
                  <a:schemeClr val="tx1"/>
                </a:solidFill>
              </a:rPr>
              <a:t>tests according to previously established criteria;</a:t>
            </a:r>
            <a:endParaRPr lang="en-GB" dirty="0">
              <a:solidFill>
                <a:schemeClr val="tx1"/>
              </a:solidFill>
            </a:endParaRPr>
          </a:p>
          <a:p>
            <a:pPr lvl="1"/>
            <a:r>
              <a:rPr lang="en-US" dirty="0">
                <a:solidFill>
                  <a:schemeClr val="tx1"/>
                </a:solidFill>
              </a:rPr>
              <a:t>Assess and document upgrade policy; </a:t>
            </a:r>
            <a:endParaRPr lang="en-GB" dirty="0">
              <a:solidFill>
                <a:schemeClr val="tx1"/>
              </a:solidFill>
            </a:endParaRPr>
          </a:p>
          <a:p>
            <a:pPr lvl="1"/>
            <a:r>
              <a:rPr lang="en-US" dirty="0">
                <a:solidFill>
                  <a:schemeClr val="tx1"/>
                </a:solidFill>
              </a:rPr>
              <a:t>Determine full costing;</a:t>
            </a:r>
            <a:endParaRPr lang="en-GB" dirty="0">
              <a:solidFill>
                <a:schemeClr val="tx1"/>
              </a:solidFill>
            </a:endParaRPr>
          </a:p>
          <a:p>
            <a:pPr lvl="1"/>
            <a:r>
              <a:rPr lang="en-US" dirty="0">
                <a:solidFill>
                  <a:schemeClr val="tx1"/>
                </a:solidFill>
              </a:rPr>
              <a:t>Produce a report on the evaluation process.</a:t>
            </a:r>
            <a:endParaRPr lang="en-GB" dirty="0">
              <a:solidFill>
                <a:schemeClr val="tx1"/>
              </a:solidFill>
            </a:endParaRPr>
          </a:p>
          <a:p>
            <a:endParaRPr lang="en-US" dirty="0"/>
          </a:p>
        </p:txBody>
      </p:sp>
    </p:spTree>
    <p:extLst>
      <p:ext uri="{BB962C8B-B14F-4D97-AF65-F5344CB8AC3E}">
        <p14:creationId xmlns:p14="http://schemas.microsoft.com/office/powerpoint/2010/main" val="11030710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005840"/>
            <a:ext cx="8001000" cy="514985"/>
          </a:xfrm>
        </p:spPr>
        <p:txBody>
          <a:bodyPr/>
          <a:lstStyle/>
          <a:p>
            <a:r>
              <a:rPr lang="en-US" dirty="0" smtClean="0"/>
              <a:t>CAPI – build, buy or freeware</a:t>
            </a:r>
            <a:endParaRPr lang="en-US" dirty="0"/>
          </a:p>
        </p:txBody>
      </p:sp>
      <p:sp>
        <p:nvSpPr>
          <p:cNvPr id="3" name="Content Placeholder 2"/>
          <p:cNvSpPr>
            <a:spLocks noGrp="1"/>
          </p:cNvSpPr>
          <p:nvPr>
            <p:ph idx="1"/>
          </p:nvPr>
        </p:nvSpPr>
        <p:spPr>
          <a:xfrm>
            <a:off x="566738" y="1752600"/>
            <a:ext cx="8455342" cy="4587240"/>
          </a:xfrm>
        </p:spPr>
        <p:txBody>
          <a:bodyPr/>
          <a:lstStyle/>
          <a:p>
            <a:r>
              <a:rPr lang="en-US" sz="1800" dirty="0">
                <a:solidFill>
                  <a:schemeClr val="tx1"/>
                </a:solidFill>
              </a:rPr>
              <a:t>T</a:t>
            </a:r>
            <a:r>
              <a:rPr lang="en-US" sz="1800" dirty="0" smtClean="0">
                <a:solidFill>
                  <a:schemeClr val="tx1"/>
                </a:solidFill>
              </a:rPr>
              <a:t>he build versus buy decision is a critical one - choosing incorrectly could result in an inadequate solution or a poor return on investment</a:t>
            </a:r>
          </a:p>
          <a:p>
            <a:r>
              <a:rPr lang="en-US" sz="1800" dirty="0" smtClean="0">
                <a:solidFill>
                  <a:schemeClr val="tx1"/>
                </a:solidFill>
              </a:rPr>
              <a:t>Some considerations in any build-versus-buy decision:</a:t>
            </a:r>
          </a:p>
          <a:p>
            <a:pPr lvl="1"/>
            <a:r>
              <a:rPr lang="en-US" sz="1600" dirty="0" smtClean="0">
                <a:solidFill>
                  <a:schemeClr val="tx1"/>
                </a:solidFill>
              </a:rPr>
              <a:t>Will building your own solution deliver a unique advantage that helps you achieve business objectives?</a:t>
            </a:r>
          </a:p>
          <a:p>
            <a:pPr lvl="1"/>
            <a:r>
              <a:rPr lang="en-US" sz="1600" dirty="0" smtClean="0">
                <a:solidFill>
                  <a:schemeClr val="tx1"/>
                </a:solidFill>
              </a:rPr>
              <a:t>What is the time available to enumeration? -- Purchasing a solution eliminates the software development process, leaving only the implementation, testing and deployment phases to complete.</a:t>
            </a:r>
          </a:p>
          <a:p>
            <a:pPr lvl="1"/>
            <a:r>
              <a:rPr lang="en-US" sz="1600" dirty="0" smtClean="0">
                <a:solidFill>
                  <a:schemeClr val="tx1"/>
                </a:solidFill>
              </a:rPr>
              <a:t>Are there sufficient internal programming resources? --  Building your own solution requires a set of developers with the right coding skills and the technical ability to integrate your solution to back-end systems. If NSO does not currently have employees with this skill set, it might make sense to buy or get freeware</a:t>
            </a:r>
          </a:p>
          <a:p>
            <a:pPr lvl="1"/>
            <a:r>
              <a:rPr lang="en-US" sz="1600" dirty="0" smtClean="0">
                <a:solidFill>
                  <a:schemeClr val="tx1"/>
                </a:solidFill>
              </a:rPr>
              <a:t>Total cost - In most cases, implementing a packaged data collection application will be more cost-effective than building it from scratch. </a:t>
            </a:r>
          </a:p>
          <a:p>
            <a:pPr lvl="2"/>
            <a:r>
              <a:rPr lang="en-US" dirty="0" smtClean="0">
                <a:solidFill>
                  <a:schemeClr val="tx1"/>
                </a:solidFill>
              </a:rPr>
              <a:t>When assessing cost it is important to look at Total Cost of Ownership (TCO)</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Overview of the presentation</a:t>
            </a:r>
            <a:endParaRPr lang="en-US" dirty="0"/>
          </a:p>
        </p:txBody>
      </p:sp>
      <p:sp>
        <p:nvSpPr>
          <p:cNvPr id="3" name="Content Placeholder 2"/>
          <p:cNvSpPr>
            <a:spLocks noGrp="1"/>
          </p:cNvSpPr>
          <p:nvPr>
            <p:ph idx="1"/>
          </p:nvPr>
        </p:nvSpPr>
        <p:spPr>
          <a:xfrm>
            <a:off x="566738" y="1752600"/>
            <a:ext cx="8333422" cy="3048000"/>
          </a:xfrm>
        </p:spPr>
        <p:txBody>
          <a:bodyPr/>
          <a:lstStyle/>
          <a:p>
            <a:endParaRPr lang="en-US" altLang="en-US" dirty="0" smtClean="0">
              <a:solidFill>
                <a:schemeClr val="tx1"/>
              </a:solidFill>
            </a:endParaRPr>
          </a:p>
          <a:p>
            <a:r>
              <a:rPr lang="en-US" altLang="en-US" dirty="0" smtClean="0">
                <a:solidFill>
                  <a:schemeClr val="tx1"/>
                </a:solidFill>
              </a:rPr>
              <a:t>Paper-based </a:t>
            </a:r>
            <a:r>
              <a:rPr lang="en-US" altLang="en-US" dirty="0">
                <a:solidFill>
                  <a:schemeClr val="tx1"/>
                </a:solidFill>
              </a:rPr>
              <a:t>vs </a:t>
            </a:r>
            <a:r>
              <a:rPr lang="en-US" altLang="en-US" dirty="0" smtClean="0">
                <a:solidFill>
                  <a:schemeClr val="tx1"/>
                </a:solidFill>
              </a:rPr>
              <a:t>electronic data collection approaches</a:t>
            </a:r>
            <a:endParaRPr lang="en-US" dirty="0" smtClean="0">
              <a:solidFill>
                <a:schemeClr val="tx1"/>
              </a:solidFill>
            </a:endParaRPr>
          </a:p>
          <a:p>
            <a:r>
              <a:rPr lang="en-US" dirty="0" smtClean="0">
                <a:solidFill>
                  <a:schemeClr val="tx1"/>
                </a:solidFill>
              </a:rPr>
              <a:t>Advantages and disadvantages of </a:t>
            </a:r>
            <a:r>
              <a:rPr lang="en-US" dirty="0">
                <a:solidFill>
                  <a:schemeClr val="tx1"/>
                </a:solidFill>
              </a:rPr>
              <a:t>using electronic data collection </a:t>
            </a:r>
            <a:r>
              <a:rPr lang="en-US" dirty="0" smtClean="0">
                <a:solidFill>
                  <a:schemeClr val="tx1"/>
                </a:solidFill>
              </a:rPr>
              <a:t>technologies</a:t>
            </a:r>
          </a:p>
          <a:p>
            <a:r>
              <a:rPr lang="en-US" dirty="0">
                <a:solidFill>
                  <a:schemeClr val="tx1"/>
                </a:solidFill>
              </a:rPr>
              <a:t>Transitioning from paper to electronic data </a:t>
            </a:r>
            <a:r>
              <a:rPr lang="en-US" dirty="0" smtClean="0">
                <a:solidFill>
                  <a:schemeClr val="tx1"/>
                </a:solidFill>
              </a:rPr>
              <a:t>collection</a:t>
            </a:r>
          </a:p>
          <a:p>
            <a:r>
              <a:rPr lang="en-GB" dirty="0">
                <a:solidFill>
                  <a:schemeClr val="tx1"/>
                </a:solidFill>
              </a:rPr>
              <a:t>Decision </a:t>
            </a:r>
            <a:r>
              <a:rPr lang="en-GB" dirty="0" smtClean="0">
                <a:solidFill>
                  <a:schemeClr val="tx1"/>
                </a:solidFill>
              </a:rPr>
              <a:t>making </a:t>
            </a:r>
          </a:p>
          <a:p>
            <a:r>
              <a:rPr lang="en-GB" dirty="0" smtClean="0">
                <a:solidFill>
                  <a:schemeClr val="tx1"/>
                </a:solidFill>
              </a:rPr>
              <a:t>Planning considerations</a:t>
            </a:r>
          </a:p>
          <a:p>
            <a:r>
              <a:rPr lang="en-GB" dirty="0" smtClean="0">
                <a:solidFill>
                  <a:schemeClr val="tx1"/>
                </a:solidFill>
              </a:rPr>
              <a:t>Implementing handheld electronic devices for data collection</a:t>
            </a:r>
          </a:p>
          <a:p>
            <a:r>
              <a:rPr lang="en-GB" dirty="0" smtClean="0">
                <a:solidFill>
                  <a:schemeClr val="tx1"/>
                </a:solidFill>
              </a:rPr>
              <a:t>Implementing Internet for data collection</a:t>
            </a:r>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90600"/>
            <a:ext cx="8001000" cy="530225"/>
          </a:xfrm>
        </p:spPr>
        <p:txBody>
          <a:bodyPr/>
          <a:lstStyle/>
          <a:p>
            <a:r>
              <a:rPr lang="en-US" dirty="0" smtClean="0"/>
              <a:t>Implementing handheld electronic devices</a:t>
            </a:r>
            <a:endParaRPr lang="en-US" dirty="0"/>
          </a:p>
        </p:txBody>
      </p:sp>
      <p:sp>
        <p:nvSpPr>
          <p:cNvPr id="3" name="Content Placeholder 2"/>
          <p:cNvSpPr>
            <a:spLocks noGrp="1"/>
          </p:cNvSpPr>
          <p:nvPr>
            <p:ph idx="1"/>
          </p:nvPr>
        </p:nvSpPr>
        <p:spPr>
          <a:xfrm>
            <a:off x="566738" y="1752600"/>
            <a:ext cx="8384222" cy="4495800"/>
          </a:xfrm>
        </p:spPr>
        <p:txBody>
          <a:bodyPr/>
          <a:lstStyle/>
          <a:p>
            <a:r>
              <a:rPr lang="en-US" b="1" dirty="0" smtClean="0">
                <a:solidFill>
                  <a:schemeClr val="tx1"/>
                </a:solidFill>
              </a:rPr>
              <a:t>DATA SECURITY, TRANSMISSION, AND STORAGE CONSIDERATIONS </a:t>
            </a:r>
          </a:p>
          <a:p>
            <a:pPr lvl="1"/>
            <a:r>
              <a:rPr lang="en-US" dirty="0" smtClean="0">
                <a:solidFill>
                  <a:schemeClr val="tx1"/>
                </a:solidFill>
              </a:rPr>
              <a:t>An important consideration is how to transmit data securely from electronic devices to a central server. Secure data storage is also critical at every level where data are stored</a:t>
            </a:r>
          </a:p>
          <a:p>
            <a:pPr lvl="1"/>
            <a:r>
              <a:rPr lang="en-US" dirty="0" smtClean="0">
                <a:solidFill>
                  <a:schemeClr val="tx1"/>
                </a:solidFill>
              </a:rPr>
              <a:t>Most electronic devices can store data either locally or on a network. Storing data locally risks data loss if the device is lost or stops working. Storing data on a network requires a way to transfer the data securely from each device to the main server. </a:t>
            </a:r>
          </a:p>
          <a:p>
            <a:pPr lvl="1"/>
            <a:r>
              <a:rPr lang="en-US" dirty="0" smtClean="0">
                <a:solidFill>
                  <a:srgbClr val="2B21EF"/>
                </a:solidFill>
              </a:rPr>
              <a:t>Some ways to transfer data securely include: </a:t>
            </a:r>
          </a:p>
          <a:p>
            <a:pPr lvl="2"/>
            <a:r>
              <a:rPr lang="en-US" dirty="0" smtClean="0">
                <a:solidFill>
                  <a:srgbClr val="2B21EF"/>
                </a:solidFill>
              </a:rPr>
              <a:t>Secure Internet connection;  Local </a:t>
            </a:r>
            <a:r>
              <a:rPr lang="en-US" dirty="0">
                <a:solidFill>
                  <a:srgbClr val="2B21EF"/>
                </a:solidFill>
              </a:rPr>
              <a:t>area network (LAN), a computer network that connects computers and mobile devices within a limited area (such as an office building</a:t>
            </a:r>
            <a:r>
              <a:rPr lang="en-US" dirty="0" smtClean="0">
                <a:solidFill>
                  <a:srgbClr val="2B21EF"/>
                </a:solidFill>
              </a:rPr>
              <a:t>); </a:t>
            </a:r>
            <a:r>
              <a:rPr lang="en-US" dirty="0">
                <a:solidFill>
                  <a:srgbClr val="2B21EF"/>
                </a:solidFill>
              </a:rPr>
              <a:t>Bluetooth or </a:t>
            </a:r>
            <a:r>
              <a:rPr lang="en-US" dirty="0" smtClean="0">
                <a:solidFill>
                  <a:srgbClr val="2B21EF"/>
                </a:solidFill>
              </a:rPr>
              <a:t>Wi-Fi</a:t>
            </a:r>
            <a:r>
              <a:rPr lang="en-US" dirty="0">
                <a:solidFill>
                  <a:srgbClr val="2B21EF"/>
                </a:solidFill>
              </a:rPr>
              <a:t> </a:t>
            </a:r>
            <a:r>
              <a:rPr lang="en-US" dirty="0" smtClean="0">
                <a:solidFill>
                  <a:srgbClr val="2B21EF"/>
                </a:solidFill>
              </a:rPr>
              <a:t>that connects tablet </a:t>
            </a:r>
            <a:r>
              <a:rPr lang="en-US" dirty="0">
                <a:solidFill>
                  <a:srgbClr val="2B21EF"/>
                </a:solidFill>
              </a:rPr>
              <a:t>PC to tablet </a:t>
            </a:r>
            <a:r>
              <a:rPr lang="en-US" dirty="0" smtClean="0">
                <a:solidFill>
                  <a:srgbClr val="2B21EF"/>
                </a:solidFill>
              </a:rPr>
              <a:t>PC; Cable </a:t>
            </a:r>
            <a:r>
              <a:rPr lang="en-US" dirty="0">
                <a:solidFill>
                  <a:srgbClr val="2B21EF"/>
                </a:solidFill>
              </a:rPr>
              <a:t>connection (for example, connecting an enumerator’s tablet PC to her supervisor’s laptop</a:t>
            </a:r>
            <a:r>
              <a:rPr lang="en-US" dirty="0" smtClean="0">
                <a:solidFill>
                  <a:srgbClr val="2B21EF"/>
                </a:solidFill>
              </a:rPr>
              <a:t>); Wide </a:t>
            </a:r>
            <a:r>
              <a:rPr lang="en-US" dirty="0">
                <a:solidFill>
                  <a:srgbClr val="2B21EF"/>
                </a:solidFill>
              </a:rPr>
              <a:t>area network (WAN), or a private network that extends beyond the geographic reach of LAN, but is not connected to the Internet (for example, a dedicated mobile network). </a:t>
            </a:r>
          </a:p>
          <a:p>
            <a:pPr lvl="2"/>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039906"/>
            <a:ext cx="8001000" cy="480919"/>
          </a:xfrm>
        </p:spPr>
        <p:txBody>
          <a:bodyPr/>
          <a:lstStyle/>
          <a:p>
            <a:r>
              <a:rPr lang="en-US" dirty="0" smtClean="0"/>
              <a:t>Implementing handheld electronic devices</a:t>
            </a:r>
            <a:endParaRPr lang="en-US" dirty="0"/>
          </a:p>
        </p:txBody>
      </p:sp>
      <p:sp>
        <p:nvSpPr>
          <p:cNvPr id="3" name="Content Placeholder 2"/>
          <p:cNvSpPr>
            <a:spLocks noGrp="1"/>
          </p:cNvSpPr>
          <p:nvPr>
            <p:ph idx="1"/>
          </p:nvPr>
        </p:nvSpPr>
        <p:spPr/>
        <p:txBody>
          <a:bodyPr/>
          <a:lstStyle/>
          <a:p>
            <a:r>
              <a:rPr lang="en-US" dirty="0" smtClean="0">
                <a:solidFill>
                  <a:schemeClr val="tx1"/>
                </a:solidFill>
              </a:rPr>
              <a:t>It is important to consider what is feasible in all areas of the country when setting up a system. Reliable Internet may be available in cities, but not in rural areas. </a:t>
            </a:r>
          </a:p>
          <a:p>
            <a:r>
              <a:rPr lang="en-US" dirty="0" smtClean="0">
                <a:solidFill>
                  <a:schemeClr val="tx1"/>
                </a:solidFill>
              </a:rPr>
              <a:t>It may be necessary to establish more than one system according to infrastructure constraints. For example, data may be uploaded to the server through secure Internet connection in cities, but in rural areas, data may be transferred using cable connection. </a:t>
            </a:r>
          </a:p>
          <a:p>
            <a:r>
              <a:rPr lang="en-US" dirty="0" smtClean="0">
                <a:solidFill>
                  <a:schemeClr val="tx1"/>
                </a:solidFill>
              </a:rPr>
              <a:t>It is important to allocate time and resources to test the data transfer and storage system as failure to do so may have costly consequences.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075765"/>
            <a:ext cx="8001000" cy="445060"/>
          </a:xfrm>
        </p:spPr>
        <p:txBody>
          <a:bodyPr/>
          <a:lstStyle/>
          <a:p>
            <a:r>
              <a:rPr lang="en-US" dirty="0" smtClean="0"/>
              <a:t>Implementing handheld electronic devices</a:t>
            </a:r>
            <a:endParaRPr lang="en-US" dirty="0"/>
          </a:p>
        </p:txBody>
      </p:sp>
      <p:sp>
        <p:nvSpPr>
          <p:cNvPr id="3" name="Content Placeholder 2"/>
          <p:cNvSpPr>
            <a:spLocks noGrp="1"/>
          </p:cNvSpPr>
          <p:nvPr>
            <p:ph idx="1"/>
          </p:nvPr>
        </p:nvSpPr>
        <p:spPr/>
        <p:txBody>
          <a:bodyPr/>
          <a:lstStyle/>
          <a:p>
            <a:pPr marL="0" indent="0">
              <a:buNone/>
            </a:pPr>
            <a:r>
              <a:rPr lang="en-US" b="1" dirty="0" smtClean="0">
                <a:solidFill>
                  <a:schemeClr val="tx1"/>
                </a:solidFill>
              </a:rPr>
              <a:t>COMPUTERIZED FIELD CASE MANAGEMENT </a:t>
            </a:r>
          </a:p>
          <a:p>
            <a:r>
              <a:rPr lang="en-US" dirty="0" smtClean="0">
                <a:solidFill>
                  <a:schemeClr val="tx1"/>
                </a:solidFill>
              </a:rPr>
              <a:t>One feature of using an electronic questionnaire is that it can be linked to a computerized field case management system. </a:t>
            </a:r>
          </a:p>
          <a:p>
            <a:r>
              <a:rPr lang="en-US" dirty="0" smtClean="0">
                <a:solidFill>
                  <a:schemeClr val="tx1"/>
                </a:solidFill>
              </a:rPr>
              <a:t>As data from each device are sent to a central database, the data can be used to monitor the progress of the enumeration and identify which households the interviewers need to visit. Quality metrics and audits also can be incorporated in the field case management system.</a:t>
            </a:r>
          </a:p>
          <a:p>
            <a:r>
              <a:rPr lang="en-US" dirty="0" smtClean="0">
                <a:solidFill>
                  <a:schemeClr val="tx1"/>
                </a:solidFill>
              </a:rPr>
              <a:t>Field operations and programmers should work together to ensure that the case management system meets the needs of the field operations unit and be able to take full advantage of a computerized case management system.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99565"/>
            <a:ext cx="8001000" cy="521260"/>
          </a:xfrm>
        </p:spPr>
        <p:txBody>
          <a:bodyPr/>
          <a:lstStyle/>
          <a:p>
            <a:r>
              <a:rPr lang="en-US" dirty="0" smtClean="0"/>
              <a:t>Implementing handheld electronic devices</a:t>
            </a:r>
            <a:endParaRPr lang="en-US" dirty="0"/>
          </a:p>
        </p:txBody>
      </p:sp>
      <p:sp>
        <p:nvSpPr>
          <p:cNvPr id="3" name="Content Placeholder 2"/>
          <p:cNvSpPr>
            <a:spLocks noGrp="1"/>
          </p:cNvSpPr>
          <p:nvPr>
            <p:ph idx="1"/>
          </p:nvPr>
        </p:nvSpPr>
        <p:spPr/>
        <p:txBody>
          <a:bodyPr/>
          <a:lstStyle/>
          <a:p>
            <a:r>
              <a:rPr lang="en-US" b="1" dirty="0" smtClean="0">
                <a:solidFill>
                  <a:schemeClr val="tx1"/>
                </a:solidFill>
              </a:rPr>
              <a:t>STAFF SKILL REQUIREMENTS </a:t>
            </a:r>
          </a:p>
          <a:p>
            <a:r>
              <a:rPr lang="en-US" sz="1600" dirty="0" smtClean="0">
                <a:solidFill>
                  <a:schemeClr val="tx1"/>
                </a:solidFill>
              </a:rPr>
              <a:t>Extensive training will be needed </a:t>
            </a:r>
            <a:r>
              <a:rPr lang="en-US" sz="1600" dirty="0">
                <a:solidFill>
                  <a:schemeClr val="tx1"/>
                </a:solidFill>
              </a:rPr>
              <a:t>f</a:t>
            </a:r>
            <a:r>
              <a:rPr lang="en-US" sz="1600" dirty="0" smtClean="0">
                <a:solidFill>
                  <a:schemeClr val="tx1"/>
                </a:solidFill>
              </a:rPr>
              <a:t>or enumerators and supervisors. Training will be needed to familiarize them with the technical aspects of the data collection process, such as how to operate a tablet PC, transmit data, and navigate through the application. </a:t>
            </a:r>
          </a:p>
          <a:p>
            <a:r>
              <a:rPr lang="en-US" sz="1600" dirty="0" smtClean="0">
                <a:solidFill>
                  <a:schemeClr val="tx1"/>
                </a:solidFill>
              </a:rPr>
              <a:t>Field supervisors may have fewer quality check responsibilities, since most of the completeness and consistency checks will be done by the data collection software. However, they will be required to conduct field case management and reporting using a computerized system.  So they need training too.</a:t>
            </a:r>
          </a:p>
          <a:p>
            <a:r>
              <a:rPr lang="en-US" sz="1600" dirty="0" smtClean="0">
                <a:solidFill>
                  <a:schemeClr val="tx1"/>
                </a:solidFill>
              </a:rPr>
              <a:t>Help desks at headquarters and field technical support staff may be needed to handle technical queries and troubleshoot problems during data collection. </a:t>
            </a:r>
          </a:p>
          <a:p>
            <a:r>
              <a:rPr lang="en-US" sz="1600" dirty="0" smtClean="0">
                <a:solidFill>
                  <a:schemeClr val="tx1"/>
                </a:solidFill>
              </a:rPr>
              <a:t>In addition, existing programmers may not have the skills to program the questionnaire application and set up extensive data systems, requiring further training or hiring new staff. </a:t>
            </a: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14400"/>
            <a:ext cx="8001000" cy="606425"/>
          </a:xfrm>
        </p:spPr>
        <p:txBody>
          <a:bodyPr/>
          <a:lstStyle/>
          <a:p>
            <a:r>
              <a:rPr lang="en-US" dirty="0"/>
              <a:t>Implementing handheld electronic devices</a:t>
            </a:r>
          </a:p>
        </p:txBody>
      </p:sp>
      <p:sp>
        <p:nvSpPr>
          <p:cNvPr id="3" name="Content Placeholder 2"/>
          <p:cNvSpPr>
            <a:spLocks noGrp="1"/>
          </p:cNvSpPr>
          <p:nvPr>
            <p:ph idx="1"/>
          </p:nvPr>
        </p:nvSpPr>
        <p:spPr/>
        <p:txBody>
          <a:bodyPr/>
          <a:lstStyle/>
          <a:p>
            <a:r>
              <a:rPr lang="en-US" dirty="0" smtClean="0">
                <a:solidFill>
                  <a:schemeClr val="tx1"/>
                </a:solidFill>
              </a:rPr>
              <a:t>Other factors to consider include: </a:t>
            </a:r>
          </a:p>
          <a:p>
            <a:pPr lvl="1"/>
            <a:r>
              <a:rPr lang="en-GB" dirty="0" smtClean="0">
                <a:solidFill>
                  <a:schemeClr val="tx1"/>
                </a:solidFill>
              </a:rPr>
              <a:t>Integration with geospatial tools/digital maps to assist enumeration and monitoring</a:t>
            </a:r>
          </a:p>
          <a:p>
            <a:pPr lvl="1"/>
            <a:r>
              <a:rPr lang="en-GB" dirty="0" smtClean="0">
                <a:solidFill>
                  <a:schemeClr val="tx1"/>
                </a:solidFill>
              </a:rPr>
              <a:t>Procurement and IT acquisition management </a:t>
            </a:r>
            <a:r>
              <a:rPr lang="en-GB" i="1" dirty="0" smtClean="0">
                <a:solidFill>
                  <a:schemeClr val="tx1"/>
                </a:solidFill>
              </a:rPr>
              <a:t>(understanding TCO, developing specifications, financial rules/standards )</a:t>
            </a:r>
          </a:p>
          <a:p>
            <a:pPr lvl="1"/>
            <a:r>
              <a:rPr lang="en-GB" dirty="0" smtClean="0">
                <a:solidFill>
                  <a:schemeClr val="tx1"/>
                </a:solidFill>
              </a:rPr>
              <a:t>Logistics </a:t>
            </a:r>
            <a:r>
              <a:rPr lang="en-GB" dirty="0">
                <a:solidFill>
                  <a:schemeClr val="tx1"/>
                </a:solidFill>
              </a:rPr>
              <a:t>for storage, distribution and return of handheld electronic devices and accessories </a:t>
            </a:r>
            <a:r>
              <a:rPr lang="en-GB" i="1" dirty="0">
                <a:solidFill>
                  <a:schemeClr val="tx1"/>
                </a:solidFill>
              </a:rPr>
              <a:t>(</a:t>
            </a:r>
            <a:r>
              <a:rPr lang="en-GB" i="1" dirty="0" err="1">
                <a:solidFill>
                  <a:schemeClr val="tx1"/>
                </a:solidFill>
              </a:rPr>
              <a:t>eg</a:t>
            </a:r>
            <a:r>
              <a:rPr lang="en-GB" i="1" dirty="0">
                <a:solidFill>
                  <a:schemeClr val="tx1"/>
                </a:solidFill>
              </a:rPr>
              <a:t>. asset tagging for traceability; transportation; etc</a:t>
            </a:r>
            <a:r>
              <a:rPr lang="en-GB" i="1" dirty="0" smtClean="0">
                <a:solidFill>
                  <a:schemeClr val="tx1"/>
                </a:solidFill>
              </a:rPr>
              <a:t>.)</a:t>
            </a:r>
            <a:endParaRPr lang="en-US" dirty="0" smtClean="0">
              <a:solidFill>
                <a:schemeClr val="tx1"/>
              </a:solidFill>
            </a:endParaRPr>
          </a:p>
          <a:p>
            <a:pPr lvl="1"/>
            <a:r>
              <a:rPr lang="en-GB" dirty="0" smtClean="0">
                <a:solidFill>
                  <a:schemeClr val="tx1"/>
                </a:solidFill>
              </a:rPr>
              <a:t>Device </a:t>
            </a:r>
            <a:r>
              <a:rPr lang="en-GB" dirty="0">
                <a:solidFill>
                  <a:schemeClr val="tx1"/>
                </a:solidFill>
              </a:rPr>
              <a:t>use policy </a:t>
            </a:r>
            <a:r>
              <a:rPr lang="en-US" dirty="0" smtClean="0">
                <a:solidFill>
                  <a:schemeClr val="tx1"/>
                </a:solidFill>
              </a:rPr>
              <a:t>(</a:t>
            </a:r>
            <a:r>
              <a:rPr lang="en-US" dirty="0" err="1">
                <a:solidFill>
                  <a:schemeClr val="tx1"/>
                </a:solidFill>
              </a:rPr>
              <a:t>eg</a:t>
            </a:r>
            <a:r>
              <a:rPr lang="en-US" dirty="0">
                <a:solidFill>
                  <a:schemeClr val="tx1"/>
                </a:solidFill>
              </a:rPr>
              <a:t>. authorized uses; misuses; proper handling (</a:t>
            </a:r>
            <a:r>
              <a:rPr lang="en-US" dirty="0" err="1">
                <a:solidFill>
                  <a:schemeClr val="tx1"/>
                </a:solidFill>
              </a:rPr>
              <a:t>eg</a:t>
            </a:r>
            <a:r>
              <a:rPr lang="en-US" dirty="0">
                <a:solidFill>
                  <a:schemeClr val="tx1"/>
                </a:solidFill>
              </a:rPr>
              <a:t>. during inclement weather); linking final payment to enumerators to return of device; etc.)</a:t>
            </a:r>
            <a:endParaRPr lang="en-GB" dirty="0" smtClean="0">
              <a:solidFill>
                <a:schemeClr val="tx1"/>
              </a:solidFill>
            </a:endParaRPr>
          </a:p>
          <a:p>
            <a:pPr lvl="1"/>
            <a:r>
              <a:rPr lang="en-GB" dirty="0" smtClean="0">
                <a:solidFill>
                  <a:schemeClr val="tx1"/>
                </a:solidFill>
              </a:rPr>
              <a:t>Reuse/disposition </a:t>
            </a:r>
            <a:r>
              <a:rPr lang="en-GB" dirty="0">
                <a:solidFill>
                  <a:schemeClr val="tx1"/>
                </a:solidFill>
              </a:rPr>
              <a:t>of </a:t>
            </a:r>
            <a:r>
              <a:rPr lang="en-GB" dirty="0" smtClean="0">
                <a:solidFill>
                  <a:schemeClr val="tx1"/>
                </a:solidFill>
              </a:rPr>
              <a:t>devices </a:t>
            </a:r>
            <a:endParaRPr lang="en-US" dirty="0">
              <a:solidFill>
                <a:schemeClr val="tx1"/>
              </a:solidFill>
            </a:endParaRPr>
          </a:p>
          <a:p>
            <a:pPr lvl="1"/>
            <a:endParaRPr lang="en-US" dirty="0"/>
          </a:p>
        </p:txBody>
      </p:sp>
    </p:spTree>
    <p:extLst>
      <p:ext uri="{BB962C8B-B14F-4D97-AF65-F5344CB8AC3E}">
        <p14:creationId xmlns:p14="http://schemas.microsoft.com/office/powerpoint/2010/main" val="34814042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Implementing Internet based data collection</a:t>
            </a:r>
          </a:p>
        </p:txBody>
      </p:sp>
    </p:spTree>
    <p:extLst>
      <p:ext uri="{BB962C8B-B14F-4D97-AF65-F5344CB8AC3E}">
        <p14:creationId xmlns:p14="http://schemas.microsoft.com/office/powerpoint/2010/main" val="20076235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41294"/>
            <a:ext cx="8001000" cy="579531"/>
          </a:xfrm>
        </p:spPr>
        <p:txBody>
          <a:bodyPr/>
          <a:lstStyle/>
          <a:p>
            <a:r>
              <a:rPr lang="en-US" dirty="0" smtClean="0"/>
              <a:t>Implementing Internet based data collection</a:t>
            </a:r>
            <a:endParaRPr lang="en-US" dirty="0"/>
          </a:p>
        </p:txBody>
      </p:sp>
      <p:sp>
        <p:nvSpPr>
          <p:cNvPr id="3" name="Content Placeholder 2"/>
          <p:cNvSpPr>
            <a:spLocks noGrp="1"/>
          </p:cNvSpPr>
          <p:nvPr>
            <p:ph idx="1"/>
          </p:nvPr>
        </p:nvSpPr>
        <p:spPr>
          <a:xfrm>
            <a:off x="566738" y="1752599"/>
            <a:ext cx="8303838" cy="4303059"/>
          </a:xfrm>
        </p:spPr>
        <p:txBody>
          <a:bodyPr/>
          <a:lstStyle/>
          <a:p>
            <a:r>
              <a:rPr lang="en-US" dirty="0" smtClean="0">
                <a:solidFill>
                  <a:schemeClr val="tx1"/>
                </a:solidFill>
              </a:rPr>
              <a:t>The main advantage of Internet-based data capture is that it can be cost effective since enumerators are not used. It can also be used for residents who are hard to reach in person. </a:t>
            </a:r>
          </a:p>
          <a:p>
            <a:r>
              <a:rPr lang="en-US" dirty="0" smtClean="0">
                <a:solidFill>
                  <a:schemeClr val="tx1"/>
                </a:solidFill>
              </a:rPr>
              <a:t>However, in order for it to be cost effective, there needs to be a large number of people with reliable access to the Internet. </a:t>
            </a:r>
          </a:p>
          <a:p>
            <a:r>
              <a:rPr lang="en-US" dirty="0" smtClean="0">
                <a:solidFill>
                  <a:schemeClr val="tx1"/>
                </a:solidFill>
              </a:rPr>
              <a:t>Another disadvantage is that a highly sophisticated control system is required to avoid duplications and undercounting and to ensure the security of the data.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894080"/>
            <a:ext cx="8001000" cy="626745"/>
          </a:xfrm>
        </p:spPr>
        <p:txBody>
          <a:bodyPr/>
          <a:lstStyle/>
          <a:p>
            <a:r>
              <a:rPr lang="en-US" dirty="0"/>
              <a:t>Implementing Internet based data collection</a:t>
            </a:r>
          </a:p>
        </p:txBody>
      </p:sp>
      <p:sp>
        <p:nvSpPr>
          <p:cNvPr id="3" name="Content Placeholder 2"/>
          <p:cNvSpPr>
            <a:spLocks noGrp="1"/>
          </p:cNvSpPr>
          <p:nvPr>
            <p:ph idx="1"/>
          </p:nvPr>
        </p:nvSpPr>
        <p:spPr>
          <a:xfrm>
            <a:off x="566738" y="1752600"/>
            <a:ext cx="8424862" cy="4465320"/>
          </a:xfrm>
        </p:spPr>
        <p:txBody>
          <a:bodyPr/>
          <a:lstStyle/>
          <a:p>
            <a:pPr lvl="0"/>
            <a:r>
              <a:rPr lang="en-GB" dirty="0">
                <a:solidFill>
                  <a:schemeClr val="tx1"/>
                </a:solidFill>
              </a:rPr>
              <a:t>Requirements for data collection with </a:t>
            </a:r>
            <a:r>
              <a:rPr lang="en-GB" dirty="0" smtClean="0">
                <a:solidFill>
                  <a:schemeClr val="tx1"/>
                </a:solidFill>
              </a:rPr>
              <a:t>Internet include:</a:t>
            </a:r>
            <a:endParaRPr lang="en-US" dirty="0">
              <a:solidFill>
                <a:schemeClr val="tx1"/>
              </a:solidFill>
            </a:endParaRPr>
          </a:p>
          <a:p>
            <a:pPr lvl="1"/>
            <a:r>
              <a:rPr lang="en-GB" dirty="0">
                <a:solidFill>
                  <a:schemeClr val="tx1"/>
                </a:solidFill>
              </a:rPr>
              <a:t>Reliable information and communication technology (ICT) infrastructure</a:t>
            </a:r>
            <a:endParaRPr lang="en-US" dirty="0">
              <a:solidFill>
                <a:schemeClr val="tx1"/>
              </a:solidFill>
            </a:endParaRPr>
          </a:p>
          <a:p>
            <a:pPr lvl="1"/>
            <a:r>
              <a:rPr lang="en-GB" dirty="0">
                <a:solidFill>
                  <a:schemeClr val="tx1"/>
                </a:solidFill>
              </a:rPr>
              <a:t>High rate of internet penetration/access coverage</a:t>
            </a:r>
            <a:endParaRPr lang="en-US" dirty="0">
              <a:solidFill>
                <a:schemeClr val="tx1"/>
              </a:solidFill>
            </a:endParaRPr>
          </a:p>
          <a:p>
            <a:pPr lvl="1"/>
            <a:r>
              <a:rPr lang="en-GB" dirty="0">
                <a:solidFill>
                  <a:schemeClr val="tx1"/>
                </a:solidFill>
              </a:rPr>
              <a:t>High literacy rate</a:t>
            </a:r>
            <a:endParaRPr lang="en-US" dirty="0">
              <a:solidFill>
                <a:schemeClr val="tx1"/>
              </a:solidFill>
            </a:endParaRPr>
          </a:p>
          <a:p>
            <a:pPr lvl="1"/>
            <a:r>
              <a:rPr lang="en-GB" dirty="0">
                <a:solidFill>
                  <a:schemeClr val="tx1"/>
                </a:solidFill>
              </a:rPr>
              <a:t>Public trust and acceptability of internet self-enumeration by the population</a:t>
            </a:r>
            <a:endParaRPr lang="en-US" dirty="0">
              <a:solidFill>
                <a:schemeClr val="tx1"/>
              </a:solidFill>
            </a:endParaRPr>
          </a:p>
          <a:p>
            <a:pPr lvl="1"/>
            <a:r>
              <a:rPr lang="en-GB" dirty="0">
                <a:solidFill>
                  <a:schemeClr val="tx1"/>
                </a:solidFill>
              </a:rPr>
              <a:t>Making reasonable assumptions and projections for response/take-up rates</a:t>
            </a:r>
            <a:endParaRPr lang="en-US" dirty="0">
              <a:solidFill>
                <a:schemeClr val="tx1"/>
              </a:solidFill>
            </a:endParaRPr>
          </a:p>
          <a:p>
            <a:pPr lvl="1"/>
            <a:r>
              <a:rPr lang="en-GB" dirty="0">
                <a:solidFill>
                  <a:schemeClr val="tx1"/>
                </a:solidFill>
              </a:rPr>
              <a:t>Availability </a:t>
            </a:r>
            <a:r>
              <a:rPr lang="en-GB" dirty="0" smtClean="0">
                <a:solidFill>
                  <a:schemeClr val="tx1"/>
                </a:solidFill>
              </a:rPr>
              <a:t>of address/building/dwelling </a:t>
            </a:r>
            <a:r>
              <a:rPr lang="en-GB" dirty="0">
                <a:solidFill>
                  <a:schemeClr val="tx1"/>
                </a:solidFill>
              </a:rPr>
              <a:t>registers/lists </a:t>
            </a:r>
            <a:r>
              <a:rPr lang="en-GB" sz="1400" i="1" dirty="0">
                <a:solidFill>
                  <a:schemeClr val="tx1"/>
                </a:solidFill>
              </a:rPr>
              <a:t>(</a:t>
            </a:r>
            <a:r>
              <a:rPr lang="en-GB" sz="1400" i="1" dirty="0" err="1">
                <a:solidFill>
                  <a:schemeClr val="tx1"/>
                </a:solidFill>
              </a:rPr>
              <a:t>eg</a:t>
            </a:r>
            <a:r>
              <a:rPr lang="en-GB" sz="1400" i="1" dirty="0">
                <a:solidFill>
                  <a:schemeClr val="tx1"/>
                </a:solidFill>
              </a:rPr>
              <a:t>. to organize enumeration, generate unique access codes, avoid duplication, contact respondents, etc.)</a:t>
            </a:r>
            <a:endParaRPr lang="en-US" sz="1400" dirty="0">
              <a:solidFill>
                <a:schemeClr val="tx1"/>
              </a:solidFill>
            </a:endParaRPr>
          </a:p>
          <a:p>
            <a:endParaRPr lang="en-US" dirty="0"/>
          </a:p>
        </p:txBody>
      </p:sp>
    </p:spTree>
    <p:extLst>
      <p:ext uri="{BB962C8B-B14F-4D97-AF65-F5344CB8AC3E}">
        <p14:creationId xmlns:p14="http://schemas.microsoft.com/office/powerpoint/2010/main" val="6255316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894080"/>
            <a:ext cx="8001000" cy="626745"/>
          </a:xfrm>
        </p:spPr>
        <p:txBody>
          <a:bodyPr/>
          <a:lstStyle/>
          <a:p>
            <a:r>
              <a:rPr lang="en-US" sz="2400" dirty="0" smtClean="0"/>
              <a:t>Internet collection - </a:t>
            </a:r>
            <a:r>
              <a:rPr lang="en-GB" sz="2400" dirty="0"/>
              <a:t>data collection application and portal </a:t>
            </a:r>
            <a:endParaRPr lang="en-US" sz="2400" dirty="0"/>
          </a:p>
        </p:txBody>
      </p:sp>
      <p:sp>
        <p:nvSpPr>
          <p:cNvPr id="3" name="Content Placeholder 2"/>
          <p:cNvSpPr>
            <a:spLocks noGrp="1"/>
          </p:cNvSpPr>
          <p:nvPr>
            <p:ph idx="1"/>
          </p:nvPr>
        </p:nvSpPr>
        <p:spPr>
          <a:xfrm>
            <a:off x="566738" y="1752600"/>
            <a:ext cx="8374062" cy="4434840"/>
          </a:xfrm>
        </p:spPr>
        <p:txBody>
          <a:bodyPr/>
          <a:lstStyle/>
          <a:p>
            <a:r>
              <a:rPr lang="en-US" dirty="0" smtClean="0">
                <a:solidFill>
                  <a:schemeClr val="tx1"/>
                </a:solidFill>
              </a:rPr>
              <a:t>Most </a:t>
            </a:r>
            <a:r>
              <a:rPr lang="en-US" dirty="0">
                <a:solidFill>
                  <a:schemeClr val="tx1"/>
                </a:solidFill>
              </a:rPr>
              <a:t>of the questionnaire design considerations for CAPI are also applicable to Internet-based data </a:t>
            </a:r>
            <a:r>
              <a:rPr lang="en-US" dirty="0" smtClean="0">
                <a:solidFill>
                  <a:schemeClr val="tx1"/>
                </a:solidFill>
              </a:rPr>
              <a:t>capture – in terms of </a:t>
            </a:r>
            <a:r>
              <a:rPr lang="en-GB" dirty="0" smtClean="0">
                <a:solidFill>
                  <a:schemeClr val="tx1"/>
                </a:solidFill>
              </a:rPr>
              <a:t>features </a:t>
            </a:r>
            <a:r>
              <a:rPr lang="en-GB" dirty="0">
                <a:solidFill>
                  <a:schemeClr val="tx1"/>
                </a:solidFill>
              </a:rPr>
              <a:t>and functions of data collection application </a:t>
            </a:r>
            <a:r>
              <a:rPr lang="en-GB" i="1" dirty="0">
                <a:solidFill>
                  <a:schemeClr val="tx1"/>
                </a:solidFill>
              </a:rPr>
              <a:t>(navigation, consistency controls, validation, etc</a:t>
            </a:r>
            <a:r>
              <a:rPr lang="en-GB" i="1" dirty="0" smtClean="0">
                <a:solidFill>
                  <a:schemeClr val="tx1"/>
                </a:solidFill>
              </a:rPr>
              <a:t>.) </a:t>
            </a:r>
            <a:r>
              <a:rPr lang="en-GB" dirty="0" smtClean="0">
                <a:solidFill>
                  <a:schemeClr val="tx1"/>
                </a:solidFill>
              </a:rPr>
              <a:t>as well as in terms of the considerations </a:t>
            </a:r>
            <a:r>
              <a:rPr lang="en-GB" dirty="0">
                <a:solidFill>
                  <a:schemeClr val="tx1"/>
                </a:solidFill>
              </a:rPr>
              <a:t>for the design of data collection application </a:t>
            </a:r>
            <a:endParaRPr lang="en-GB" dirty="0" smtClean="0">
              <a:solidFill>
                <a:schemeClr val="tx1"/>
              </a:solidFill>
            </a:endParaRPr>
          </a:p>
          <a:p>
            <a:r>
              <a:rPr lang="en-GB" dirty="0">
                <a:solidFill>
                  <a:schemeClr val="tx1"/>
                </a:solidFill>
              </a:rPr>
              <a:t>A</a:t>
            </a:r>
            <a:r>
              <a:rPr lang="en-GB" dirty="0" smtClean="0">
                <a:solidFill>
                  <a:schemeClr val="tx1"/>
                </a:solidFill>
              </a:rPr>
              <a:t>dditional requirements include the need to: </a:t>
            </a:r>
          </a:p>
          <a:p>
            <a:pPr lvl="1"/>
            <a:r>
              <a:rPr lang="en-GB" dirty="0" smtClean="0">
                <a:solidFill>
                  <a:schemeClr val="tx1"/>
                </a:solidFill>
              </a:rPr>
              <a:t>optimize the application for </a:t>
            </a:r>
            <a:r>
              <a:rPr lang="en-GB" dirty="0">
                <a:solidFill>
                  <a:schemeClr val="tx1"/>
                </a:solidFill>
              </a:rPr>
              <a:t>use on variety of devices, screen resolutions, operating systems, </a:t>
            </a:r>
            <a:r>
              <a:rPr lang="en-GB" dirty="0" smtClean="0">
                <a:solidFill>
                  <a:schemeClr val="tx1"/>
                </a:solidFill>
              </a:rPr>
              <a:t>browsers</a:t>
            </a:r>
          </a:p>
          <a:p>
            <a:pPr lvl="1"/>
            <a:r>
              <a:rPr lang="en-GB" dirty="0" smtClean="0">
                <a:solidFill>
                  <a:schemeClr val="tx1"/>
                </a:solidFill>
              </a:rPr>
              <a:t>provide instructions </a:t>
            </a:r>
            <a:r>
              <a:rPr lang="en-GB" dirty="0">
                <a:solidFill>
                  <a:schemeClr val="tx1"/>
                </a:solidFill>
              </a:rPr>
              <a:t>for respondents </a:t>
            </a:r>
            <a:r>
              <a:rPr lang="en-GB" dirty="0" smtClean="0">
                <a:solidFill>
                  <a:schemeClr val="tx1"/>
                </a:solidFill>
              </a:rPr>
              <a:t>on the portal</a:t>
            </a:r>
          </a:p>
          <a:p>
            <a:pPr lvl="1"/>
            <a:r>
              <a:rPr lang="en-GB" dirty="0" smtClean="0">
                <a:solidFill>
                  <a:schemeClr val="tx1"/>
                </a:solidFill>
              </a:rPr>
              <a:t>Provide respondent </a:t>
            </a:r>
            <a:r>
              <a:rPr lang="en-GB" dirty="0">
                <a:solidFill>
                  <a:schemeClr val="tx1"/>
                </a:solidFill>
              </a:rPr>
              <a:t>authentication </a:t>
            </a:r>
            <a:r>
              <a:rPr lang="en-GB" dirty="0" smtClean="0">
                <a:solidFill>
                  <a:schemeClr val="tx1"/>
                </a:solidFill>
              </a:rPr>
              <a:t>procedures</a:t>
            </a:r>
          </a:p>
          <a:p>
            <a:pPr lvl="1"/>
            <a:r>
              <a:rPr lang="en-GB" dirty="0" smtClean="0">
                <a:solidFill>
                  <a:schemeClr val="tx1"/>
                </a:solidFill>
              </a:rPr>
              <a:t>testing </a:t>
            </a:r>
            <a:r>
              <a:rPr lang="en-GB" dirty="0">
                <a:solidFill>
                  <a:schemeClr val="tx1"/>
                </a:solidFill>
              </a:rPr>
              <a:t>IT infrastructure stability, security and capacity to handle anticipated response loads</a:t>
            </a:r>
            <a:endParaRPr lang="en-US" dirty="0">
              <a:solidFill>
                <a:schemeClr val="tx1"/>
              </a:solidFill>
            </a:endParaRPr>
          </a:p>
          <a:p>
            <a:endParaRPr lang="en-US" dirty="0"/>
          </a:p>
        </p:txBody>
      </p:sp>
    </p:spTree>
    <p:extLst>
      <p:ext uri="{BB962C8B-B14F-4D97-AF65-F5344CB8AC3E}">
        <p14:creationId xmlns:p14="http://schemas.microsoft.com/office/powerpoint/2010/main" val="33583196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24560"/>
            <a:ext cx="8001000" cy="596265"/>
          </a:xfrm>
        </p:spPr>
        <p:txBody>
          <a:bodyPr/>
          <a:lstStyle/>
          <a:p>
            <a:r>
              <a:rPr lang="en-US" dirty="0"/>
              <a:t>Internet collection</a:t>
            </a:r>
          </a:p>
        </p:txBody>
      </p:sp>
      <p:sp>
        <p:nvSpPr>
          <p:cNvPr id="3" name="Content Placeholder 2"/>
          <p:cNvSpPr>
            <a:spLocks noGrp="1"/>
          </p:cNvSpPr>
          <p:nvPr>
            <p:ph idx="1"/>
          </p:nvPr>
        </p:nvSpPr>
        <p:spPr>
          <a:xfrm>
            <a:off x="454978" y="1854200"/>
            <a:ext cx="8546782" cy="4820920"/>
          </a:xfrm>
        </p:spPr>
        <p:txBody>
          <a:bodyPr/>
          <a:lstStyle/>
          <a:p>
            <a:pPr lvl="0"/>
            <a:r>
              <a:rPr lang="en-GB" dirty="0">
                <a:solidFill>
                  <a:schemeClr val="tx1"/>
                </a:solidFill>
              </a:rPr>
              <a:t>Contact and communication strategies to motivate Internet response</a:t>
            </a:r>
            <a:endParaRPr lang="en-US" dirty="0">
              <a:solidFill>
                <a:schemeClr val="tx1"/>
              </a:solidFill>
            </a:endParaRPr>
          </a:p>
          <a:p>
            <a:pPr lvl="1"/>
            <a:r>
              <a:rPr lang="en-GB" dirty="0">
                <a:solidFill>
                  <a:schemeClr val="tx1"/>
                </a:solidFill>
              </a:rPr>
              <a:t>Push/pull methods </a:t>
            </a:r>
            <a:r>
              <a:rPr lang="en-GB" sz="1400" i="1" dirty="0">
                <a:solidFill>
                  <a:schemeClr val="tx1"/>
                </a:solidFill>
              </a:rPr>
              <a:t>(Pull: publicity campaigns, incentives; Push: internet first, face-to-face later)</a:t>
            </a:r>
            <a:endParaRPr lang="en-US" sz="1400" dirty="0">
              <a:solidFill>
                <a:schemeClr val="tx1"/>
              </a:solidFill>
            </a:endParaRPr>
          </a:p>
          <a:p>
            <a:pPr lvl="1"/>
            <a:r>
              <a:rPr lang="en-GB" dirty="0" smtClean="0">
                <a:solidFill>
                  <a:schemeClr val="tx1"/>
                </a:solidFill>
              </a:rPr>
              <a:t>Contact </a:t>
            </a:r>
            <a:r>
              <a:rPr lang="en-GB" dirty="0">
                <a:solidFill>
                  <a:schemeClr val="tx1"/>
                </a:solidFill>
              </a:rPr>
              <a:t>approaches</a:t>
            </a:r>
            <a:r>
              <a:rPr lang="en-GB" sz="1400" dirty="0">
                <a:solidFill>
                  <a:schemeClr val="tx1"/>
                </a:solidFill>
              </a:rPr>
              <a:t> </a:t>
            </a:r>
            <a:r>
              <a:rPr lang="en-GB" sz="1400" i="1" dirty="0">
                <a:solidFill>
                  <a:schemeClr val="tx1"/>
                </a:solidFill>
              </a:rPr>
              <a:t>(letters, post cards, FAQs brochures, e-mails, texts, phone calls, etc.)</a:t>
            </a:r>
            <a:endParaRPr lang="en-US" sz="1400" dirty="0">
              <a:solidFill>
                <a:schemeClr val="tx1"/>
              </a:solidFill>
            </a:endParaRPr>
          </a:p>
          <a:p>
            <a:pPr lvl="1"/>
            <a:r>
              <a:rPr lang="en-GB" dirty="0">
                <a:solidFill>
                  <a:schemeClr val="tx1"/>
                </a:solidFill>
              </a:rPr>
              <a:t>Contact approaches for targeting difficult to reach demographic groups and geographic areas</a:t>
            </a:r>
            <a:endParaRPr lang="en-US" dirty="0">
              <a:solidFill>
                <a:schemeClr val="tx1"/>
              </a:solidFill>
            </a:endParaRPr>
          </a:p>
          <a:p>
            <a:pPr lvl="1"/>
            <a:r>
              <a:rPr lang="en-GB" dirty="0">
                <a:solidFill>
                  <a:schemeClr val="tx1"/>
                </a:solidFill>
              </a:rPr>
              <a:t>Communication/publicity to promote response </a:t>
            </a:r>
            <a:r>
              <a:rPr lang="en-GB" sz="1400" i="1" dirty="0">
                <a:solidFill>
                  <a:schemeClr val="tx1"/>
                </a:solidFill>
              </a:rPr>
              <a:t>(</a:t>
            </a:r>
            <a:r>
              <a:rPr lang="en-GB" sz="1400" i="1" dirty="0" err="1">
                <a:solidFill>
                  <a:schemeClr val="tx1"/>
                </a:solidFill>
              </a:rPr>
              <a:t>eg</a:t>
            </a:r>
            <a:r>
              <a:rPr lang="en-GB" sz="1400" i="1" dirty="0">
                <a:solidFill>
                  <a:schemeClr val="tx1"/>
                </a:solidFill>
              </a:rPr>
              <a:t>. targeting, multi-channel outreach, national and local partnerships, awareness campaigns via traditional and new media, etc</a:t>
            </a:r>
            <a:r>
              <a:rPr lang="en-GB" sz="1400" i="1" dirty="0" smtClean="0">
                <a:solidFill>
                  <a:schemeClr val="tx1"/>
                </a:solidFill>
              </a:rPr>
              <a:t>.)</a:t>
            </a:r>
          </a:p>
          <a:p>
            <a:pPr lvl="0"/>
            <a:r>
              <a:rPr lang="en-GB" dirty="0">
                <a:solidFill>
                  <a:schemeClr val="tx1"/>
                </a:solidFill>
              </a:rPr>
              <a:t>Support to respondents </a:t>
            </a:r>
            <a:endParaRPr lang="en-US" dirty="0">
              <a:solidFill>
                <a:schemeClr val="tx1"/>
              </a:solidFill>
            </a:endParaRPr>
          </a:p>
          <a:p>
            <a:pPr lvl="1"/>
            <a:r>
              <a:rPr lang="en-GB" dirty="0">
                <a:solidFill>
                  <a:schemeClr val="tx1"/>
                </a:solidFill>
              </a:rPr>
              <a:t>Instructional and contextual help materials for completing online questionnaire, particularly for “difficult” census questions</a:t>
            </a:r>
            <a:endParaRPr lang="en-US" dirty="0">
              <a:solidFill>
                <a:schemeClr val="tx1"/>
              </a:solidFill>
            </a:endParaRPr>
          </a:p>
          <a:p>
            <a:pPr lvl="1"/>
            <a:r>
              <a:rPr lang="en-GB" dirty="0">
                <a:solidFill>
                  <a:schemeClr val="tx1"/>
                </a:solidFill>
              </a:rPr>
              <a:t>Provide census questionnaire assistance via call centres/toll-free telephone helpline, social media</a:t>
            </a:r>
            <a:endParaRPr lang="en-US" dirty="0">
              <a:solidFill>
                <a:schemeClr val="tx1"/>
              </a:solidFill>
            </a:endParaRPr>
          </a:p>
          <a:p>
            <a:pPr lvl="1"/>
            <a:r>
              <a:rPr lang="en-GB" sz="1600" dirty="0">
                <a:solidFill>
                  <a:schemeClr val="tx1"/>
                </a:solidFill>
              </a:rPr>
              <a:t>Partnership with community facilities (schools, libraries, other public facilities) to set up PCs and Internet to facilitate response by those without personal Internet access</a:t>
            </a:r>
            <a:endParaRPr lang="en-US" sz="1600" dirty="0">
              <a:solidFill>
                <a:schemeClr val="tx1"/>
              </a:solidFill>
            </a:endParaRPr>
          </a:p>
          <a:p>
            <a:pPr lvl="1"/>
            <a:endParaRPr lang="en-US" dirty="0"/>
          </a:p>
          <a:p>
            <a:endParaRPr lang="en-US" dirty="0"/>
          </a:p>
        </p:txBody>
      </p:sp>
    </p:spTree>
    <p:extLst>
      <p:ext uri="{BB962C8B-B14F-4D97-AF65-F5344CB8AC3E}">
        <p14:creationId xmlns:p14="http://schemas.microsoft.com/office/powerpoint/2010/main" val="3729919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4" y="963706"/>
            <a:ext cx="8569325" cy="557119"/>
          </a:xfrm>
        </p:spPr>
        <p:txBody>
          <a:bodyPr/>
          <a:lstStyle/>
          <a:p>
            <a:r>
              <a:rPr lang="en-US" altLang="en-US" dirty="0" smtClean="0"/>
              <a:t>Paper-based </a:t>
            </a:r>
            <a:r>
              <a:rPr lang="en-US" altLang="en-US" dirty="0" err="1" smtClean="0"/>
              <a:t>vs</a:t>
            </a:r>
            <a:r>
              <a:rPr lang="en-US" altLang="en-US" dirty="0" smtClean="0"/>
              <a:t> Electronic collection approach</a:t>
            </a:r>
            <a:endParaRPr lang="en-US" dirty="0"/>
          </a:p>
        </p:txBody>
      </p:sp>
      <p:sp>
        <p:nvSpPr>
          <p:cNvPr id="4" name="Rectangle 3"/>
          <p:cNvSpPr>
            <a:spLocks noChangeArrowheads="1"/>
          </p:cNvSpPr>
          <p:nvPr/>
        </p:nvSpPr>
        <p:spPr bwMode="auto">
          <a:xfrm>
            <a:off x="1524000" y="2586335"/>
            <a:ext cx="1752600" cy="838200"/>
          </a:xfrm>
          <a:prstGeom prst="rect">
            <a:avLst/>
          </a:prstGeom>
          <a:solidFill>
            <a:srgbClr val="FFC000"/>
          </a:solidFill>
          <a:ln w="9525">
            <a:solidFill>
              <a:schemeClr val="tx1"/>
            </a:solidFill>
            <a:miter lim="800000"/>
            <a:headEnd/>
            <a:tailEnd/>
          </a:ln>
          <a:effectLst/>
        </p:spPr>
        <p:txBody>
          <a:bodyPr wrap="none" anchor="ctr"/>
          <a:lstStyle/>
          <a:p>
            <a:pPr algn="ctr"/>
            <a:r>
              <a:rPr lang="en-US" altLang="en-US" sz="1600" b="1" dirty="0">
                <a:latin typeface="Calibri" pitchFamily="34" charset="0"/>
                <a:cs typeface="Calibri" pitchFamily="34" charset="0"/>
              </a:rPr>
              <a:t>Manual</a:t>
            </a:r>
          </a:p>
        </p:txBody>
      </p:sp>
      <p:sp>
        <p:nvSpPr>
          <p:cNvPr id="5" name="Rectangle 4"/>
          <p:cNvSpPr>
            <a:spLocks noChangeArrowheads="1"/>
          </p:cNvSpPr>
          <p:nvPr/>
        </p:nvSpPr>
        <p:spPr bwMode="auto">
          <a:xfrm>
            <a:off x="7239000" y="4600203"/>
            <a:ext cx="1752600" cy="838200"/>
          </a:xfrm>
          <a:prstGeom prst="rect">
            <a:avLst/>
          </a:prstGeom>
          <a:solidFill>
            <a:srgbClr val="FFC000"/>
          </a:solidFill>
          <a:ln w="9525">
            <a:solidFill>
              <a:schemeClr val="tx1"/>
            </a:solidFill>
            <a:miter lim="800000"/>
            <a:headEnd/>
            <a:tailEnd/>
          </a:ln>
          <a:effectLst/>
        </p:spPr>
        <p:txBody>
          <a:bodyPr wrap="none" anchor="ctr"/>
          <a:lstStyle/>
          <a:p>
            <a:pPr algn="ctr"/>
            <a:r>
              <a:rPr lang="en-US" altLang="en-US" sz="1600" b="1" dirty="0">
                <a:latin typeface="Calibri" pitchFamily="34" charset="0"/>
                <a:cs typeface="Calibri" pitchFamily="34" charset="0"/>
              </a:rPr>
              <a:t>Manual</a:t>
            </a:r>
          </a:p>
          <a:p>
            <a:pPr algn="ctr"/>
            <a:r>
              <a:rPr lang="en-US" altLang="en-US" sz="1600" b="1" dirty="0" smtClean="0">
                <a:latin typeface="Calibri" pitchFamily="34" charset="0"/>
                <a:cs typeface="Calibri" pitchFamily="34" charset="0"/>
              </a:rPr>
              <a:t>computer-assisted</a:t>
            </a:r>
            <a:endParaRPr lang="en-US" altLang="en-US" sz="1600" b="1" dirty="0">
              <a:latin typeface="Calibri" pitchFamily="34" charset="0"/>
              <a:cs typeface="Calibri" pitchFamily="34" charset="0"/>
            </a:endParaRPr>
          </a:p>
        </p:txBody>
      </p:sp>
      <p:sp>
        <p:nvSpPr>
          <p:cNvPr id="6" name="Rectangle 5"/>
          <p:cNvSpPr>
            <a:spLocks noChangeArrowheads="1"/>
          </p:cNvSpPr>
          <p:nvPr/>
        </p:nvSpPr>
        <p:spPr bwMode="auto">
          <a:xfrm>
            <a:off x="3886200" y="2565464"/>
            <a:ext cx="2514600" cy="838200"/>
          </a:xfrm>
          <a:prstGeom prst="rect">
            <a:avLst/>
          </a:prstGeom>
          <a:solidFill>
            <a:srgbClr val="FFC000"/>
          </a:solidFill>
          <a:ln w="9525">
            <a:solidFill>
              <a:schemeClr val="tx1"/>
            </a:solidFill>
            <a:miter lim="800000"/>
            <a:headEnd/>
            <a:tailEnd/>
          </a:ln>
          <a:effectLst/>
        </p:spPr>
        <p:txBody>
          <a:bodyPr wrap="none" anchor="ctr"/>
          <a:lstStyle/>
          <a:p>
            <a:pPr algn="ctr"/>
            <a:r>
              <a:rPr lang="en-US" altLang="en-US" sz="1600" b="1" dirty="0">
                <a:latin typeface="Calibri" pitchFamily="34" charset="0"/>
                <a:cs typeface="Calibri" pitchFamily="34" charset="0"/>
              </a:rPr>
              <a:t>Key entry/computer-assisted</a:t>
            </a:r>
          </a:p>
          <a:p>
            <a:pPr algn="ctr"/>
            <a:r>
              <a:rPr lang="en-US" altLang="en-US" sz="1600" b="1" dirty="0" smtClean="0">
                <a:latin typeface="Calibri" pitchFamily="34" charset="0"/>
                <a:cs typeface="Calibri" pitchFamily="34" charset="0"/>
              </a:rPr>
              <a:t>OMR/OCR/ICR</a:t>
            </a:r>
            <a:endParaRPr lang="en-US" altLang="en-US" sz="1600" b="1" dirty="0">
              <a:latin typeface="Calibri" pitchFamily="34" charset="0"/>
              <a:cs typeface="Calibri" pitchFamily="34" charset="0"/>
            </a:endParaRPr>
          </a:p>
        </p:txBody>
      </p:sp>
      <p:sp>
        <p:nvSpPr>
          <p:cNvPr id="7" name="Rectangle 6"/>
          <p:cNvSpPr>
            <a:spLocks noChangeArrowheads="1"/>
          </p:cNvSpPr>
          <p:nvPr/>
        </p:nvSpPr>
        <p:spPr bwMode="auto">
          <a:xfrm>
            <a:off x="7239000" y="2590800"/>
            <a:ext cx="1752600" cy="838200"/>
          </a:xfrm>
          <a:prstGeom prst="rect">
            <a:avLst/>
          </a:prstGeom>
          <a:solidFill>
            <a:srgbClr val="FFC000"/>
          </a:solidFill>
          <a:ln w="9525">
            <a:solidFill>
              <a:schemeClr val="tx1"/>
            </a:solidFill>
            <a:miter lim="800000"/>
            <a:headEnd/>
            <a:tailEnd/>
          </a:ln>
          <a:effectLst/>
        </p:spPr>
        <p:txBody>
          <a:bodyPr wrap="none" anchor="ctr"/>
          <a:lstStyle/>
          <a:p>
            <a:pPr algn="ctr"/>
            <a:r>
              <a:rPr lang="en-US" altLang="en-US" sz="1600" b="1" dirty="0">
                <a:latin typeface="Calibri" pitchFamily="34" charset="0"/>
                <a:cs typeface="Calibri" pitchFamily="34" charset="0"/>
              </a:rPr>
              <a:t>Manual</a:t>
            </a:r>
          </a:p>
          <a:p>
            <a:pPr algn="ctr"/>
            <a:r>
              <a:rPr lang="en-US" altLang="en-US" sz="1600" b="1" dirty="0" smtClean="0">
                <a:latin typeface="Calibri" pitchFamily="34" charset="0"/>
                <a:cs typeface="Calibri" pitchFamily="34" charset="0"/>
              </a:rPr>
              <a:t>computer-assisted</a:t>
            </a:r>
            <a:endParaRPr lang="en-US" altLang="en-US" sz="1600" b="1" dirty="0">
              <a:latin typeface="Calibri" pitchFamily="34" charset="0"/>
              <a:cs typeface="Calibri" pitchFamily="34" charset="0"/>
            </a:endParaRPr>
          </a:p>
        </p:txBody>
      </p:sp>
      <p:sp>
        <p:nvSpPr>
          <p:cNvPr id="8" name="Rectangle 7"/>
          <p:cNvSpPr>
            <a:spLocks noChangeArrowheads="1"/>
          </p:cNvSpPr>
          <p:nvPr/>
        </p:nvSpPr>
        <p:spPr bwMode="auto">
          <a:xfrm>
            <a:off x="1524000" y="4600203"/>
            <a:ext cx="4876800" cy="838200"/>
          </a:xfrm>
          <a:prstGeom prst="rect">
            <a:avLst/>
          </a:prstGeom>
          <a:solidFill>
            <a:srgbClr val="FFC000"/>
          </a:solidFill>
          <a:ln w="9525">
            <a:solidFill>
              <a:schemeClr val="tx1"/>
            </a:solidFill>
            <a:miter lim="800000"/>
            <a:headEnd/>
            <a:tailEnd/>
          </a:ln>
          <a:effectLst/>
        </p:spPr>
        <p:txBody>
          <a:bodyPr wrap="none" anchor="ctr"/>
          <a:lstStyle/>
          <a:p>
            <a:pPr algn="ctr"/>
            <a:r>
              <a:rPr lang="en-US" altLang="en-US" b="1" dirty="0">
                <a:latin typeface="Calibri" pitchFamily="34" charset="0"/>
                <a:cs typeface="Calibri" pitchFamily="34" charset="0"/>
              </a:rPr>
              <a:t>Automated/built-in</a:t>
            </a:r>
          </a:p>
        </p:txBody>
      </p:sp>
      <p:sp>
        <p:nvSpPr>
          <p:cNvPr id="9" name="Text Box 8"/>
          <p:cNvSpPr txBox="1">
            <a:spLocks noChangeArrowheads="1"/>
          </p:cNvSpPr>
          <p:nvPr/>
        </p:nvSpPr>
        <p:spPr bwMode="auto">
          <a:xfrm>
            <a:off x="152400" y="2586335"/>
            <a:ext cx="1371600" cy="923330"/>
          </a:xfrm>
          <a:prstGeom prst="rect">
            <a:avLst/>
          </a:prstGeom>
          <a:noFill/>
          <a:ln w="9525">
            <a:noFill/>
            <a:miter lim="800000"/>
            <a:headEnd/>
            <a:tailEnd/>
          </a:ln>
          <a:effectLst/>
        </p:spPr>
        <p:txBody>
          <a:bodyPr wrap="square">
            <a:spAutoFit/>
          </a:bodyPr>
          <a:lstStyle/>
          <a:p>
            <a:pPr>
              <a:spcBef>
                <a:spcPct val="50000"/>
              </a:spcBef>
            </a:pPr>
            <a:r>
              <a:rPr lang="en-US" altLang="en-US" sz="1800" b="1" dirty="0">
                <a:latin typeface="Arial" charset="0"/>
              </a:rPr>
              <a:t>Paper-based </a:t>
            </a:r>
            <a:r>
              <a:rPr lang="en-US" altLang="en-US" sz="1800" b="1" dirty="0" smtClean="0">
                <a:latin typeface="Arial" charset="0"/>
              </a:rPr>
              <a:t>approach</a:t>
            </a:r>
            <a:endParaRPr lang="en-US" altLang="en-US" sz="1800" b="1" dirty="0">
              <a:latin typeface="Arial" charset="0"/>
            </a:endParaRPr>
          </a:p>
        </p:txBody>
      </p:sp>
      <p:sp>
        <p:nvSpPr>
          <p:cNvPr id="10" name="Text Box 10"/>
          <p:cNvSpPr txBox="1">
            <a:spLocks noChangeArrowheads="1"/>
          </p:cNvSpPr>
          <p:nvPr/>
        </p:nvSpPr>
        <p:spPr bwMode="auto">
          <a:xfrm>
            <a:off x="1524000" y="2195513"/>
            <a:ext cx="1752600" cy="369332"/>
          </a:xfrm>
          <a:prstGeom prst="rect">
            <a:avLst/>
          </a:prstGeom>
          <a:noFill/>
          <a:ln w="9525">
            <a:noFill/>
            <a:miter lim="800000"/>
            <a:headEnd/>
            <a:tailEnd/>
          </a:ln>
          <a:effectLst/>
        </p:spPr>
        <p:txBody>
          <a:bodyPr wrap="square">
            <a:spAutoFit/>
          </a:bodyPr>
          <a:lstStyle/>
          <a:p>
            <a:pPr>
              <a:spcBef>
                <a:spcPct val="50000"/>
              </a:spcBef>
            </a:pPr>
            <a:r>
              <a:rPr lang="en-US" altLang="en-US" sz="1800" b="1" dirty="0">
                <a:latin typeface="Calibri" pitchFamily="34" charset="0"/>
                <a:cs typeface="Calibri" pitchFamily="34" charset="0"/>
              </a:rPr>
              <a:t>Data Collection</a:t>
            </a:r>
          </a:p>
        </p:txBody>
      </p:sp>
      <p:sp>
        <p:nvSpPr>
          <p:cNvPr id="11" name="Text Box 11"/>
          <p:cNvSpPr txBox="1">
            <a:spLocks noChangeArrowheads="1"/>
          </p:cNvSpPr>
          <p:nvPr/>
        </p:nvSpPr>
        <p:spPr bwMode="auto">
          <a:xfrm>
            <a:off x="3886200" y="2195513"/>
            <a:ext cx="2514600" cy="366713"/>
          </a:xfrm>
          <a:prstGeom prst="rect">
            <a:avLst/>
          </a:prstGeom>
          <a:noFill/>
          <a:ln w="9525">
            <a:noFill/>
            <a:miter lim="800000"/>
            <a:headEnd/>
            <a:tailEnd/>
          </a:ln>
          <a:effectLst/>
        </p:spPr>
        <p:txBody>
          <a:bodyPr wrap="square">
            <a:spAutoFit/>
          </a:bodyPr>
          <a:lstStyle/>
          <a:p>
            <a:pPr algn="ctr">
              <a:spcBef>
                <a:spcPct val="50000"/>
              </a:spcBef>
            </a:pPr>
            <a:r>
              <a:rPr lang="en-US" altLang="en-US" sz="1800" b="1" dirty="0">
                <a:latin typeface="Calibri" pitchFamily="34" charset="0"/>
                <a:cs typeface="Calibri" pitchFamily="34" charset="0"/>
              </a:rPr>
              <a:t>Data </a:t>
            </a:r>
            <a:r>
              <a:rPr lang="en-US" altLang="en-US" sz="1800" b="1" dirty="0" smtClean="0">
                <a:latin typeface="Calibri" pitchFamily="34" charset="0"/>
                <a:cs typeface="Calibri" pitchFamily="34" charset="0"/>
              </a:rPr>
              <a:t>Entry/Capture</a:t>
            </a:r>
            <a:endParaRPr lang="en-US" altLang="en-US" sz="1800" b="1" dirty="0">
              <a:latin typeface="Calibri" pitchFamily="34" charset="0"/>
              <a:cs typeface="Calibri" pitchFamily="34" charset="0"/>
            </a:endParaRPr>
          </a:p>
        </p:txBody>
      </p:sp>
      <p:sp>
        <p:nvSpPr>
          <p:cNvPr id="12" name="Text Box 13"/>
          <p:cNvSpPr txBox="1">
            <a:spLocks noChangeArrowheads="1"/>
          </p:cNvSpPr>
          <p:nvPr/>
        </p:nvSpPr>
        <p:spPr bwMode="auto">
          <a:xfrm>
            <a:off x="1524000" y="4233490"/>
            <a:ext cx="4876800" cy="366713"/>
          </a:xfrm>
          <a:prstGeom prst="rect">
            <a:avLst/>
          </a:prstGeom>
          <a:noFill/>
          <a:ln w="9525">
            <a:noFill/>
            <a:miter lim="800000"/>
            <a:headEnd/>
            <a:tailEnd/>
          </a:ln>
          <a:effectLst/>
        </p:spPr>
        <p:txBody>
          <a:bodyPr wrap="square">
            <a:spAutoFit/>
          </a:bodyPr>
          <a:lstStyle/>
          <a:p>
            <a:pPr algn="ctr">
              <a:spcBef>
                <a:spcPct val="50000"/>
              </a:spcBef>
            </a:pPr>
            <a:r>
              <a:rPr lang="en-US" altLang="en-US" sz="1800" b="1" dirty="0">
                <a:latin typeface="Calibri" pitchFamily="34" charset="0"/>
                <a:cs typeface="Calibri" pitchFamily="34" charset="0"/>
              </a:rPr>
              <a:t>Data Collection/Entry/Coding/Editing</a:t>
            </a:r>
          </a:p>
        </p:txBody>
      </p:sp>
      <p:sp>
        <p:nvSpPr>
          <p:cNvPr id="13" name="Line 15"/>
          <p:cNvSpPr>
            <a:spLocks noChangeShapeType="1"/>
          </p:cNvSpPr>
          <p:nvPr/>
        </p:nvSpPr>
        <p:spPr bwMode="auto">
          <a:xfrm>
            <a:off x="3276600" y="2984564"/>
            <a:ext cx="609600" cy="0"/>
          </a:xfrm>
          <a:prstGeom prst="line">
            <a:avLst/>
          </a:prstGeom>
          <a:noFill/>
          <a:ln w="76200">
            <a:solidFill>
              <a:schemeClr val="accent2"/>
            </a:solidFill>
            <a:round/>
            <a:headEnd/>
            <a:tailEnd type="triangle" w="med" len="med"/>
          </a:ln>
          <a:effectLst/>
        </p:spPr>
        <p:txBody>
          <a:bodyPr/>
          <a:lstStyle/>
          <a:p>
            <a:endParaRPr lang="en-US"/>
          </a:p>
        </p:txBody>
      </p:sp>
      <p:sp>
        <p:nvSpPr>
          <p:cNvPr id="14" name="Line 16"/>
          <p:cNvSpPr>
            <a:spLocks noChangeShapeType="1"/>
          </p:cNvSpPr>
          <p:nvPr/>
        </p:nvSpPr>
        <p:spPr bwMode="auto">
          <a:xfrm>
            <a:off x="6400800" y="2984564"/>
            <a:ext cx="838200" cy="0"/>
          </a:xfrm>
          <a:prstGeom prst="line">
            <a:avLst/>
          </a:prstGeom>
          <a:noFill/>
          <a:ln w="76200">
            <a:solidFill>
              <a:schemeClr val="accent2"/>
            </a:solidFill>
            <a:round/>
            <a:headEnd/>
            <a:tailEnd type="triangle" w="med" len="med"/>
          </a:ln>
          <a:effectLst/>
        </p:spPr>
        <p:txBody>
          <a:bodyPr/>
          <a:lstStyle/>
          <a:p>
            <a:endParaRPr lang="en-US"/>
          </a:p>
        </p:txBody>
      </p:sp>
      <p:sp>
        <p:nvSpPr>
          <p:cNvPr id="15" name="Line 17"/>
          <p:cNvSpPr>
            <a:spLocks noChangeShapeType="1"/>
          </p:cNvSpPr>
          <p:nvPr/>
        </p:nvSpPr>
        <p:spPr bwMode="auto">
          <a:xfrm>
            <a:off x="6400800" y="5022238"/>
            <a:ext cx="838200" cy="0"/>
          </a:xfrm>
          <a:prstGeom prst="line">
            <a:avLst/>
          </a:prstGeom>
          <a:noFill/>
          <a:ln w="76200">
            <a:solidFill>
              <a:schemeClr val="accent2"/>
            </a:solidFill>
            <a:round/>
            <a:headEnd/>
            <a:tailEnd type="triangle" w="med" len="med"/>
          </a:ln>
          <a:effectLst/>
        </p:spPr>
        <p:txBody>
          <a:bodyPr/>
          <a:lstStyle/>
          <a:p>
            <a:endParaRPr lang="en-US"/>
          </a:p>
        </p:txBody>
      </p:sp>
      <p:sp>
        <p:nvSpPr>
          <p:cNvPr id="16" name="Text Box 9"/>
          <p:cNvSpPr txBox="1">
            <a:spLocks noChangeArrowheads="1"/>
          </p:cNvSpPr>
          <p:nvPr/>
        </p:nvSpPr>
        <p:spPr bwMode="auto">
          <a:xfrm>
            <a:off x="76200" y="4600203"/>
            <a:ext cx="1447800" cy="923330"/>
          </a:xfrm>
          <a:prstGeom prst="rect">
            <a:avLst/>
          </a:prstGeom>
          <a:noFill/>
          <a:ln w="9525">
            <a:noFill/>
            <a:miter lim="800000"/>
            <a:headEnd/>
            <a:tailEnd/>
          </a:ln>
          <a:effectLst/>
        </p:spPr>
        <p:txBody>
          <a:bodyPr wrap="square">
            <a:spAutoFit/>
          </a:bodyPr>
          <a:lstStyle/>
          <a:p>
            <a:pPr>
              <a:spcBef>
                <a:spcPct val="50000"/>
              </a:spcBef>
            </a:pPr>
            <a:r>
              <a:rPr lang="en-US" altLang="en-US" sz="1800" b="1" dirty="0" smtClean="0">
                <a:latin typeface="Arial" charset="0"/>
              </a:rPr>
              <a:t>Electronic collection  </a:t>
            </a:r>
            <a:r>
              <a:rPr lang="en-US" altLang="en-US" b="1" dirty="0" smtClean="0">
                <a:latin typeface="Arial" charset="0"/>
              </a:rPr>
              <a:t>a</a:t>
            </a:r>
            <a:r>
              <a:rPr lang="en-US" altLang="en-US" sz="1800" b="1" dirty="0" smtClean="0">
                <a:latin typeface="Arial" charset="0"/>
              </a:rPr>
              <a:t>pproach</a:t>
            </a:r>
            <a:endParaRPr lang="en-US" altLang="en-US" sz="1800" b="1" dirty="0">
              <a:latin typeface="Arial" charset="0"/>
            </a:endParaRPr>
          </a:p>
        </p:txBody>
      </p:sp>
      <p:sp>
        <p:nvSpPr>
          <p:cNvPr id="17" name="Text Box 12"/>
          <p:cNvSpPr txBox="1">
            <a:spLocks noChangeArrowheads="1"/>
          </p:cNvSpPr>
          <p:nvPr/>
        </p:nvSpPr>
        <p:spPr bwMode="auto">
          <a:xfrm>
            <a:off x="7036703" y="2224087"/>
            <a:ext cx="2107296" cy="366713"/>
          </a:xfrm>
          <a:prstGeom prst="rect">
            <a:avLst/>
          </a:prstGeom>
          <a:noFill/>
          <a:ln w="9525">
            <a:noFill/>
            <a:miter lim="800000"/>
            <a:headEnd/>
            <a:tailEnd/>
          </a:ln>
          <a:effectLst/>
        </p:spPr>
        <p:txBody>
          <a:bodyPr wrap="square">
            <a:spAutoFit/>
          </a:bodyPr>
          <a:lstStyle/>
          <a:p>
            <a:pPr algn="ctr">
              <a:spcBef>
                <a:spcPct val="50000"/>
              </a:spcBef>
            </a:pPr>
            <a:r>
              <a:rPr lang="en-US" altLang="en-US" sz="1800" b="1" dirty="0">
                <a:latin typeface="Calibri" pitchFamily="34" charset="0"/>
                <a:cs typeface="Calibri" pitchFamily="34" charset="0"/>
              </a:rPr>
              <a:t>Data Coding/Editing</a:t>
            </a:r>
          </a:p>
        </p:txBody>
      </p:sp>
      <p:sp>
        <p:nvSpPr>
          <p:cNvPr id="18" name="Text Box 14"/>
          <p:cNvSpPr txBox="1">
            <a:spLocks noChangeArrowheads="1"/>
          </p:cNvSpPr>
          <p:nvPr/>
        </p:nvSpPr>
        <p:spPr bwMode="auto">
          <a:xfrm>
            <a:off x="6985645" y="3953872"/>
            <a:ext cx="2158354" cy="646331"/>
          </a:xfrm>
          <a:prstGeom prst="rect">
            <a:avLst/>
          </a:prstGeom>
          <a:noFill/>
          <a:ln w="9525">
            <a:noFill/>
            <a:miter lim="800000"/>
            <a:headEnd/>
            <a:tailEnd/>
          </a:ln>
          <a:effectLst/>
        </p:spPr>
        <p:txBody>
          <a:bodyPr wrap="square">
            <a:spAutoFit/>
          </a:bodyPr>
          <a:lstStyle/>
          <a:p>
            <a:pPr algn="ctr"/>
            <a:r>
              <a:rPr lang="en-US" altLang="en-US" sz="1800" b="1" dirty="0">
                <a:latin typeface="Calibri" pitchFamily="34" charset="0"/>
                <a:cs typeface="Calibri" pitchFamily="34" charset="0"/>
              </a:rPr>
              <a:t>Data Coding/Editing</a:t>
            </a:r>
          </a:p>
          <a:p>
            <a:pPr algn="ctr"/>
            <a:r>
              <a:rPr lang="en-US" altLang="en-US" sz="1800" b="1" dirty="0">
                <a:latin typeface="Calibri" pitchFamily="34" charset="0"/>
                <a:cs typeface="Calibri" pitchFamily="34" charset="0"/>
              </a:rPr>
              <a:t>     </a:t>
            </a:r>
            <a:r>
              <a:rPr lang="en-US" altLang="en-US" sz="1800" b="1" dirty="0" smtClean="0">
                <a:latin typeface="Calibri" pitchFamily="34" charset="0"/>
                <a:cs typeface="Calibri" pitchFamily="34" charset="0"/>
              </a:rPr>
              <a:t>(</a:t>
            </a:r>
            <a:r>
              <a:rPr lang="en-US" altLang="en-US" sz="1800" b="1" dirty="0">
                <a:latin typeface="Calibri" pitchFamily="34" charset="0"/>
                <a:cs typeface="Calibri" pitchFamily="34" charset="0"/>
              </a:rPr>
              <a:t>partial)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90600"/>
            <a:ext cx="8001000" cy="530225"/>
          </a:xfrm>
        </p:spPr>
        <p:txBody>
          <a:bodyPr/>
          <a:lstStyle/>
          <a:p>
            <a:r>
              <a:rPr lang="en-GB" dirty="0" smtClean="0"/>
              <a:t>Conclusions</a:t>
            </a:r>
            <a:endParaRPr lang="en-GB" dirty="0"/>
          </a:p>
        </p:txBody>
      </p:sp>
      <p:sp>
        <p:nvSpPr>
          <p:cNvPr id="3" name="Content Placeholder 2"/>
          <p:cNvSpPr>
            <a:spLocks noGrp="1"/>
          </p:cNvSpPr>
          <p:nvPr>
            <p:ph idx="1"/>
          </p:nvPr>
        </p:nvSpPr>
        <p:spPr>
          <a:xfrm>
            <a:off x="566737" y="1752599"/>
            <a:ext cx="8492097" cy="4504765"/>
          </a:xfrm>
        </p:spPr>
        <p:txBody>
          <a:bodyPr/>
          <a:lstStyle/>
          <a:p>
            <a:r>
              <a:rPr lang="en-US" sz="1800" dirty="0" smtClean="0">
                <a:solidFill>
                  <a:schemeClr val="tx1"/>
                </a:solidFill>
              </a:rPr>
              <a:t>Electronic data collection technologies are being recognized as an option worth considering in the 2020 round of population and housing censuses </a:t>
            </a:r>
          </a:p>
          <a:p>
            <a:r>
              <a:rPr lang="en-US" sz="1800" dirty="0" smtClean="0">
                <a:solidFill>
                  <a:schemeClr val="tx1"/>
                </a:solidFill>
              </a:rPr>
              <a:t>The adoption of electronic </a:t>
            </a:r>
            <a:r>
              <a:rPr lang="en-US" sz="1800" dirty="0">
                <a:solidFill>
                  <a:schemeClr val="tx1"/>
                </a:solidFill>
              </a:rPr>
              <a:t>data collection technologies </a:t>
            </a:r>
            <a:r>
              <a:rPr lang="en-US" sz="1800" dirty="0" smtClean="0">
                <a:solidFill>
                  <a:schemeClr val="tx1"/>
                </a:solidFill>
              </a:rPr>
              <a:t>require early planning and through preparation including prototyping, use in small survey projects, and pilot exercises in order to validate all the stages and anticipate alternative solutions </a:t>
            </a:r>
          </a:p>
          <a:p>
            <a:r>
              <a:rPr lang="en-US" sz="1800" dirty="0" smtClean="0">
                <a:solidFill>
                  <a:schemeClr val="tx1"/>
                </a:solidFill>
              </a:rPr>
              <a:t>As for any new technology-based approach, there is a strong need to seek partnerships</a:t>
            </a:r>
          </a:p>
          <a:p>
            <a:pPr marL="469900" lvl="1" indent="-469900">
              <a:buFont typeface="Wingdings" pitchFamily="2" charset="2"/>
              <a:buChar char="q"/>
            </a:pPr>
            <a:r>
              <a:rPr lang="en-GB" dirty="0">
                <a:solidFill>
                  <a:schemeClr val="tx1"/>
                </a:solidFill>
              </a:rPr>
              <a:t>Maintaining data security and confidentiality </a:t>
            </a:r>
            <a:r>
              <a:rPr lang="en-GB" dirty="0" smtClean="0">
                <a:solidFill>
                  <a:schemeClr val="tx1"/>
                </a:solidFill>
              </a:rPr>
              <a:t>is </a:t>
            </a:r>
            <a:r>
              <a:rPr lang="en-GB" dirty="0">
                <a:solidFill>
                  <a:schemeClr val="tx1"/>
                </a:solidFill>
              </a:rPr>
              <a:t>also </a:t>
            </a:r>
            <a:r>
              <a:rPr lang="en-GB" dirty="0" smtClean="0">
                <a:solidFill>
                  <a:schemeClr val="tx1"/>
                </a:solidFill>
              </a:rPr>
              <a:t>of </a:t>
            </a:r>
            <a:r>
              <a:rPr lang="en-GB" dirty="0">
                <a:solidFill>
                  <a:schemeClr val="tx1"/>
                </a:solidFill>
              </a:rPr>
              <a:t>paramount </a:t>
            </a:r>
            <a:r>
              <a:rPr lang="en-GB" dirty="0" smtClean="0">
                <a:solidFill>
                  <a:schemeClr val="tx1"/>
                </a:solidFill>
              </a:rPr>
              <a:t>concern</a:t>
            </a:r>
          </a:p>
          <a:p>
            <a:pPr marL="469900" lvl="1" indent="-469900">
              <a:buFont typeface="Wingdings" pitchFamily="2" charset="2"/>
              <a:buChar char="q"/>
            </a:pPr>
            <a:r>
              <a:rPr lang="en-GB" dirty="0" smtClean="0">
                <a:solidFill>
                  <a:schemeClr val="tx1"/>
                </a:solidFill>
              </a:rPr>
              <a:t>Successful </a:t>
            </a:r>
            <a:r>
              <a:rPr lang="en-GB" dirty="0">
                <a:solidFill>
                  <a:schemeClr val="tx1"/>
                </a:solidFill>
              </a:rPr>
              <a:t>adoption of new technologies requires managers to have strong project management </a:t>
            </a:r>
            <a:r>
              <a:rPr lang="en-GB" dirty="0" smtClean="0">
                <a:solidFill>
                  <a:schemeClr val="tx1"/>
                </a:solidFill>
              </a:rPr>
              <a:t>skills and ability to anticipate </a:t>
            </a:r>
            <a:r>
              <a:rPr lang="en-GB" dirty="0">
                <a:solidFill>
                  <a:schemeClr val="tx1"/>
                </a:solidFill>
              </a:rPr>
              <a:t>potential challenges and thinking ahead about alternative ways to </a:t>
            </a:r>
            <a:r>
              <a:rPr lang="en-GB" dirty="0" smtClean="0">
                <a:solidFill>
                  <a:schemeClr val="tx1"/>
                </a:solidFill>
              </a:rPr>
              <a:t>solve problems </a:t>
            </a:r>
            <a:endParaRPr lang="en-GB" dirty="0">
              <a:solidFill>
                <a:schemeClr val="tx1"/>
              </a:solidFill>
            </a:endParaRPr>
          </a:p>
          <a:p>
            <a:endParaRPr lang="en-US" sz="1800" dirty="0" smtClean="0">
              <a:solidFill>
                <a:schemeClr val="tx1"/>
              </a:solidFill>
            </a:endParaRPr>
          </a:p>
        </p:txBody>
      </p:sp>
    </p:spTree>
    <p:extLst>
      <p:ext uri="{BB962C8B-B14F-4D97-AF65-F5344CB8AC3E}">
        <p14:creationId xmlns:p14="http://schemas.microsoft.com/office/powerpoint/2010/main" val="840517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026459"/>
            <a:ext cx="8001000" cy="494366"/>
          </a:xfrm>
        </p:spPr>
        <p:txBody>
          <a:bodyPr/>
          <a:lstStyle/>
          <a:p>
            <a:r>
              <a:rPr lang="en-US" sz="2400" dirty="0" smtClean="0"/>
              <a:t>Advantages of using electronic data collection technologies</a:t>
            </a:r>
            <a:endParaRPr lang="en-US" sz="2400" dirty="0"/>
          </a:p>
        </p:txBody>
      </p:sp>
      <p:sp>
        <p:nvSpPr>
          <p:cNvPr id="3" name="Content Placeholder 2"/>
          <p:cNvSpPr>
            <a:spLocks noGrp="1"/>
          </p:cNvSpPr>
          <p:nvPr>
            <p:ph idx="1"/>
          </p:nvPr>
        </p:nvSpPr>
        <p:spPr>
          <a:xfrm>
            <a:off x="566738" y="1752600"/>
            <a:ext cx="8577262" cy="4572000"/>
          </a:xfrm>
        </p:spPr>
        <p:txBody>
          <a:bodyPr/>
          <a:lstStyle/>
          <a:p>
            <a:pPr marL="395288" lvl="2">
              <a:buFont typeface="Wingdings" panose="05000000000000000000" pitchFamily="2" charset="2"/>
              <a:buChar char="q"/>
            </a:pPr>
            <a:r>
              <a:rPr lang="en-US" sz="1800" dirty="0">
                <a:solidFill>
                  <a:schemeClr val="tx1"/>
                </a:solidFill>
              </a:rPr>
              <a:t>Allow for the collection of much of the same information collected via paper-based </a:t>
            </a:r>
            <a:r>
              <a:rPr lang="en-US" sz="1800" dirty="0" smtClean="0">
                <a:solidFill>
                  <a:schemeClr val="tx1"/>
                </a:solidFill>
              </a:rPr>
              <a:t>approaches, AND that </a:t>
            </a:r>
            <a:r>
              <a:rPr lang="en-US" sz="1800" dirty="0">
                <a:solidFill>
                  <a:schemeClr val="tx1"/>
                </a:solidFill>
              </a:rPr>
              <a:t>of information that cannot be collected using paper-based </a:t>
            </a:r>
            <a:r>
              <a:rPr lang="en-US" sz="1800" dirty="0" smtClean="0">
                <a:solidFill>
                  <a:schemeClr val="tx1"/>
                </a:solidFill>
              </a:rPr>
              <a:t>approaches, </a:t>
            </a:r>
            <a:r>
              <a:rPr lang="en-US" sz="1800" dirty="0">
                <a:solidFill>
                  <a:schemeClr val="tx1"/>
                </a:solidFill>
              </a:rPr>
              <a:t>such as</a:t>
            </a:r>
            <a:r>
              <a:rPr lang="en-US" sz="1800" dirty="0" smtClean="0">
                <a:solidFill>
                  <a:schemeClr val="tx1"/>
                </a:solidFill>
              </a:rPr>
              <a:t>: GPS co-ordinates, pictures, videos, date/time stamps, </a:t>
            </a:r>
            <a:r>
              <a:rPr lang="en-US" sz="1800" dirty="0" err="1" smtClean="0">
                <a:solidFill>
                  <a:schemeClr val="tx1"/>
                </a:solidFill>
              </a:rPr>
              <a:t>etc</a:t>
            </a:r>
            <a:endParaRPr lang="en-US" sz="1800" dirty="0">
              <a:solidFill>
                <a:schemeClr val="tx1"/>
              </a:solidFill>
            </a:endParaRPr>
          </a:p>
          <a:p>
            <a:pPr marL="395288" lvl="2">
              <a:buFont typeface="Wingdings" panose="05000000000000000000" pitchFamily="2" charset="2"/>
              <a:buChar char="q"/>
            </a:pPr>
            <a:r>
              <a:rPr lang="en-US" sz="1800" dirty="0" smtClean="0">
                <a:solidFill>
                  <a:schemeClr val="tx1"/>
                </a:solidFill>
              </a:rPr>
              <a:t>Improve data quality through built-in consistency checks and logical validation rules, allowing errors and inconsistencies to be resolved at interview time</a:t>
            </a:r>
          </a:p>
          <a:p>
            <a:pPr marL="395288" lvl="2">
              <a:buFont typeface="Wingdings" panose="05000000000000000000" pitchFamily="2" charset="2"/>
              <a:buChar char="q"/>
            </a:pPr>
            <a:r>
              <a:rPr lang="en-US" sz="1800" dirty="0" smtClean="0">
                <a:solidFill>
                  <a:schemeClr val="tx1"/>
                </a:solidFill>
              </a:rPr>
              <a:t>Allow a more accurate progression through the questionnaire due to automated skip patterns and mandatory items. </a:t>
            </a:r>
          </a:p>
          <a:p>
            <a:pPr marL="395288" lvl="2">
              <a:buFont typeface="Wingdings" panose="05000000000000000000" pitchFamily="2" charset="2"/>
              <a:buChar char="q"/>
            </a:pPr>
            <a:r>
              <a:rPr lang="en-US" sz="1800" dirty="0" smtClean="0">
                <a:solidFill>
                  <a:schemeClr val="tx1"/>
                </a:solidFill>
              </a:rPr>
              <a:t>Avoid manual data entry errors; avoid problems due to illegible writing</a:t>
            </a:r>
          </a:p>
          <a:p>
            <a:pPr marL="395288" lvl="2">
              <a:buFont typeface="Wingdings" panose="05000000000000000000" pitchFamily="2" charset="2"/>
              <a:buChar char="q"/>
            </a:pPr>
            <a:r>
              <a:rPr lang="en-US" sz="1800" dirty="0" smtClean="0">
                <a:solidFill>
                  <a:schemeClr val="tx1"/>
                </a:solidFill>
              </a:rPr>
              <a:t>Optimize time spent by enumerator and respondents</a:t>
            </a:r>
          </a:p>
          <a:p>
            <a:pPr marL="395288" lvl="2">
              <a:buFont typeface="Wingdings" panose="05000000000000000000" pitchFamily="2" charset="2"/>
              <a:buChar char="q"/>
            </a:pPr>
            <a:r>
              <a:rPr lang="en-US" sz="1800" dirty="0" smtClean="0">
                <a:solidFill>
                  <a:schemeClr val="tx1"/>
                </a:solidFill>
              </a:rPr>
              <a:t>Improve field management and real time monitoring of enumeration activities</a:t>
            </a:r>
            <a:r>
              <a:rPr lang="en-US" sz="1800" dirty="0">
                <a:solidFill>
                  <a:schemeClr val="tx1"/>
                </a:solidFill>
              </a:rPr>
              <a:t> </a:t>
            </a:r>
            <a:r>
              <a:rPr lang="en-US" dirty="0" smtClean="0">
                <a:solidFill>
                  <a:schemeClr val="tx1"/>
                </a:solidFill>
              </a:rPr>
              <a:t>(</a:t>
            </a:r>
            <a:r>
              <a:rPr lang="en-US" dirty="0" err="1" smtClean="0">
                <a:solidFill>
                  <a:schemeClr val="tx1"/>
                </a:solidFill>
              </a:rPr>
              <a:t>eg</a:t>
            </a:r>
            <a:r>
              <a:rPr lang="en-US" dirty="0" smtClean="0">
                <a:solidFill>
                  <a:schemeClr val="tx1"/>
                </a:solidFill>
              </a:rPr>
              <a:t>. built-in date and time stamp could be useful for supervision)</a:t>
            </a:r>
          </a:p>
          <a:p>
            <a:pPr marL="395288" lvl="2">
              <a:buFont typeface="Wingdings" panose="05000000000000000000" pitchFamily="2" charset="2"/>
              <a:buChar char="q"/>
            </a:pPr>
            <a:r>
              <a:rPr lang="en-US" sz="1800" dirty="0" smtClean="0">
                <a:solidFill>
                  <a:schemeClr val="tx1"/>
                </a:solidFill>
              </a:rPr>
              <a:t>Reduce </a:t>
            </a:r>
            <a:r>
              <a:rPr lang="en-US" sz="1800" dirty="0">
                <a:solidFill>
                  <a:schemeClr val="tx1"/>
                </a:solidFill>
              </a:rPr>
              <a:t>time and costs by eliminating a separate process for data capture, automated coding, and reducing the volume of post-enumeration data checking. </a:t>
            </a:r>
          </a:p>
          <a:p>
            <a:pPr marL="395288" lvl="2">
              <a:buFont typeface="Wingdings" panose="05000000000000000000" pitchFamily="2" charset="2"/>
              <a:buChar char="q"/>
            </a:pPr>
            <a:r>
              <a:rPr lang="en-US" sz="1800" dirty="0" smtClean="0">
                <a:solidFill>
                  <a:schemeClr val="tx1"/>
                </a:solidFill>
              </a:rPr>
              <a:t>Decrease </a:t>
            </a:r>
            <a:r>
              <a:rPr lang="en-US" sz="1800" dirty="0">
                <a:solidFill>
                  <a:schemeClr val="tx1"/>
                </a:solidFill>
              </a:rPr>
              <a:t>time between data collection and release of the results.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036320"/>
            <a:ext cx="8001000" cy="484505"/>
          </a:xfrm>
        </p:spPr>
        <p:txBody>
          <a:bodyPr/>
          <a:lstStyle/>
          <a:p>
            <a:r>
              <a:rPr lang="en-US" sz="2400" dirty="0"/>
              <a:t>Advantages of using electronic data collection technologies</a:t>
            </a:r>
          </a:p>
        </p:txBody>
      </p:sp>
      <p:sp>
        <p:nvSpPr>
          <p:cNvPr id="3" name="Content Placeholder 2"/>
          <p:cNvSpPr>
            <a:spLocks noGrp="1"/>
          </p:cNvSpPr>
          <p:nvPr>
            <p:ph idx="1"/>
          </p:nvPr>
        </p:nvSpPr>
        <p:spPr>
          <a:xfrm>
            <a:off x="566738" y="1752600"/>
            <a:ext cx="8465502" cy="4465320"/>
          </a:xfrm>
        </p:spPr>
        <p:txBody>
          <a:bodyPr/>
          <a:lstStyle/>
          <a:p>
            <a:pPr marL="395288" lvl="2">
              <a:buFont typeface="Wingdings" panose="05000000000000000000" pitchFamily="2" charset="2"/>
              <a:buChar char="q"/>
            </a:pPr>
            <a:r>
              <a:rPr lang="en-US" sz="1800" dirty="0" smtClean="0">
                <a:solidFill>
                  <a:schemeClr val="tx1"/>
                </a:solidFill>
              </a:rPr>
              <a:t>Reduce </a:t>
            </a:r>
            <a:r>
              <a:rPr lang="en-US" sz="1800" dirty="0">
                <a:solidFill>
                  <a:schemeClr val="tx1"/>
                </a:solidFill>
              </a:rPr>
              <a:t>costs of data capture, questionnaire printing, storage, and transportation. However, the increased equipment costs may outweigh the savings </a:t>
            </a:r>
          </a:p>
          <a:p>
            <a:pPr marL="395288" lvl="2">
              <a:buFont typeface="Wingdings" panose="05000000000000000000" pitchFamily="2" charset="2"/>
              <a:buChar char="q"/>
            </a:pPr>
            <a:r>
              <a:rPr lang="en-US" sz="1800" dirty="0" smtClean="0">
                <a:solidFill>
                  <a:schemeClr val="tx1"/>
                </a:solidFill>
              </a:rPr>
              <a:t>Allow the provision of on-screen </a:t>
            </a:r>
            <a:r>
              <a:rPr lang="en-US" sz="1800" dirty="0">
                <a:solidFill>
                  <a:schemeClr val="tx1"/>
                </a:solidFill>
              </a:rPr>
              <a:t>help </a:t>
            </a:r>
            <a:r>
              <a:rPr lang="en-US" sz="1800" dirty="0" smtClean="0">
                <a:solidFill>
                  <a:schemeClr val="tx1"/>
                </a:solidFill>
              </a:rPr>
              <a:t>- for enumerators </a:t>
            </a:r>
            <a:r>
              <a:rPr lang="en-US" sz="1800" dirty="0">
                <a:solidFill>
                  <a:schemeClr val="tx1"/>
                </a:solidFill>
              </a:rPr>
              <a:t>from the screen of </a:t>
            </a:r>
            <a:r>
              <a:rPr lang="en-US" sz="1800" dirty="0" smtClean="0">
                <a:solidFill>
                  <a:schemeClr val="tx1"/>
                </a:solidFill>
              </a:rPr>
              <a:t>electronic device</a:t>
            </a:r>
            <a:r>
              <a:rPr lang="en-US" sz="1800" dirty="0">
                <a:solidFill>
                  <a:schemeClr val="tx1"/>
                </a:solidFill>
              </a:rPr>
              <a:t>. A help feature can </a:t>
            </a:r>
            <a:r>
              <a:rPr lang="en-US" sz="1800" dirty="0" smtClean="0">
                <a:solidFill>
                  <a:schemeClr val="tx1"/>
                </a:solidFill>
              </a:rPr>
              <a:t>makes </a:t>
            </a:r>
            <a:r>
              <a:rPr lang="en-US" sz="1800" dirty="0">
                <a:solidFill>
                  <a:schemeClr val="tx1"/>
                </a:solidFill>
              </a:rPr>
              <a:t>it easier for the enumerators to access definitions or other items needing clarification during the interview. Unlike in paper manual, the help feature in an electronic questionnaire can be linked to each question or a particular term that often needs clarification. </a:t>
            </a:r>
            <a:endParaRPr lang="en-US" sz="1800" dirty="0" smtClean="0">
              <a:solidFill>
                <a:schemeClr val="tx1"/>
              </a:solidFill>
            </a:endParaRPr>
          </a:p>
          <a:p>
            <a:pPr marL="395288" lvl="2">
              <a:buFont typeface="Wingdings" panose="05000000000000000000" pitchFamily="2" charset="2"/>
              <a:buChar char="q"/>
            </a:pPr>
            <a:r>
              <a:rPr lang="en-US" sz="1800" dirty="0" smtClean="0">
                <a:solidFill>
                  <a:schemeClr val="tx1"/>
                </a:solidFill>
              </a:rPr>
              <a:t>Allow computerized </a:t>
            </a:r>
            <a:r>
              <a:rPr lang="en-US" sz="1800" dirty="0">
                <a:solidFill>
                  <a:schemeClr val="tx1"/>
                </a:solidFill>
              </a:rPr>
              <a:t>case management, </a:t>
            </a:r>
            <a:r>
              <a:rPr lang="en-US" sz="1800" dirty="0" smtClean="0">
                <a:solidFill>
                  <a:schemeClr val="tx1"/>
                </a:solidFill>
              </a:rPr>
              <a:t>capacity </a:t>
            </a:r>
            <a:r>
              <a:rPr lang="en-US" sz="1800" dirty="0">
                <a:solidFill>
                  <a:schemeClr val="tx1"/>
                </a:solidFill>
              </a:rPr>
              <a:t>to monitor and control over various census </a:t>
            </a:r>
            <a:r>
              <a:rPr lang="en-US" sz="1800" dirty="0" smtClean="0">
                <a:solidFill>
                  <a:schemeClr val="tx1"/>
                </a:solidFill>
              </a:rPr>
              <a:t>operations</a:t>
            </a:r>
            <a:endParaRPr lang="en-US" sz="1800" dirty="0">
              <a:solidFill>
                <a:schemeClr val="tx1"/>
              </a:solidFill>
            </a:endParaRPr>
          </a:p>
          <a:p>
            <a:r>
              <a:rPr lang="en-US" sz="1800" dirty="0" smtClean="0">
                <a:solidFill>
                  <a:schemeClr val="tx1"/>
                </a:solidFill>
              </a:rPr>
              <a:t>Can </a:t>
            </a:r>
            <a:r>
              <a:rPr lang="en-US" sz="1800" dirty="0">
                <a:solidFill>
                  <a:schemeClr val="tx1"/>
                </a:solidFill>
              </a:rPr>
              <a:t>utilize GPS features and digital mapping </a:t>
            </a:r>
            <a:r>
              <a:rPr lang="en-US" sz="1800" dirty="0" smtClean="0">
                <a:solidFill>
                  <a:schemeClr val="tx1"/>
                </a:solidFill>
              </a:rPr>
              <a:t>capabilities. For example:</a:t>
            </a:r>
          </a:p>
          <a:p>
            <a:pPr lvl="1"/>
            <a:r>
              <a:rPr lang="en-US" dirty="0" smtClean="0">
                <a:solidFill>
                  <a:schemeClr val="tx1"/>
                </a:solidFill>
              </a:rPr>
              <a:t>Captured </a:t>
            </a:r>
            <a:r>
              <a:rPr lang="en-US" dirty="0">
                <a:solidFill>
                  <a:schemeClr val="tx1"/>
                </a:solidFill>
              </a:rPr>
              <a:t>GPS locations can be used as a reference point for future census </a:t>
            </a:r>
            <a:r>
              <a:rPr lang="en-US" dirty="0" smtClean="0">
                <a:solidFill>
                  <a:schemeClr val="tx1"/>
                </a:solidFill>
              </a:rPr>
              <a:t>activities, </a:t>
            </a:r>
            <a:r>
              <a:rPr lang="en-US" dirty="0" err="1" smtClean="0">
                <a:solidFill>
                  <a:schemeClr val="tx1"/>
                </a:solidFill>
              </a:rPr>
              <a:t>eg</a:t>
            </a:r>
            <a:r>
              <a:rPr lang="en-US" dirty="0" smtClean="0">
                <a:solidFill>
                  <a:schemeClr val="tx1"/>
                </a:solidFill>
              </a:rPr>
              <a:t>. </a:t>
            </a:r>
            <a:r>
              <a:rPr lang="en-US" dirty="0">
                <a:solidFill>
                  <a:schemeClr val="tx1"/>
                </a:solidFill>
              </a:rPr>
              <a:t>h</a:t>
            </a:r>
            <a:r>
              <a:rPr lang="en-US" dirty="0" smtClean="0">
                <a:solidFill>
                  <a:schemeClr val="tx1"/>
                </a:solidFill>
              </a:rPr>
              <a:t>elp track location of data entry </a:t>
            </a:r>
            <a:endParaRPr lang="en-US" dirty="0">
              <a:solidFill>
                <a:schemeClr val="tx1"/>
              </a:solidFill>
            </a:endParaRPr>
          </a:p>
          <a:p>
            <a:pPr lvl="1"/>
            <a:r>
              <a:rPr lang="en-US" dirty="0">
                <a:solidFill>
                  <a:schemeClr val="tx1"/>
                </a:solidFill>
              </a:rPr>
              <a:t>EA maps and/or address information can be loaded onto the device and even aerial or satellite photos to help the enumerator find the correct housing units to visit. </a:t>
            </a:r>
          </a:p>
          <a:p>
            <a:pPr marL="395288" lvl="2">
              <a:buFont typeface="Wingdings" panose="05000000000000000000" pitchFamily="2" charset="2"/>
              <a:buChar char="q"/>
            </a:pPr>
            <a:endParaRPr lang="en-US" sz="1800" dirty="0"/>
          </a:p>
          <a:p>
            <a:pPr marL="395288" lvl="2">
              <a:buFont typeface="Wingdings" panose="05000000000000000000" pitchFamily="2" charset="2"/>
              <a:buChar char="q"/>
            </a:pPr>
            <a:endParaRPr lang="en-US" sz="1800" dirty="0">
              <a:solidFill>
                <a:schemeClr val="tx1"/>
              </a:solidFill>
            </a:endParaRPr>
          </a:p>
          <a:p>
            <a:endParaRPr lang="en-US" dirty="0"/>
          </a:p>
        </p:txBody>
      </p:sp>
    </p:spTree>
    <p:extLst>
      <p:ext uri="{BB962C8B-B14F-4D97-AF65-F5344CB8AC3E}">
        <p14:creationId xmlns:p14="http://schemas.microsoft.com/office/powerpoint/2010/main" val="2912345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4" y="1056640"/>
            <a:ext cx="8467725" cy="464185"/>
          </a:xfrm>
        </p:spPr>
        <p:txBody>
          <a:bodyPr/>
          <a:lstStyle/>
          <a:p>
            <a:pPr lvl="0"/>
            <a:r>
              <a:rPr lang="en-US" sz="2400" dirty="0" smtClean="0"/>
              <a:t>Disadvantages of electronic data collection technologies</a:t>
            </a:r>
            <a:endParaRPr lang="en-GB" sz="2400" dirty="0"/>
          </a:p>
        </p:txBody>
      </p:sp>
      <p:sp>
        <p:nvSpPr>
          <p:cNvPr id="3" name="Content Placeholder 2"/>
          <p:cNvSpPr>
            <a:spLocks noGrp="1"/>
          </p:cNvSpPr>
          <p:nvPr>
            <p:ph idx="1"/>
          </p:nvPr>
        </p:nvSpPr>
        <p:spPr>
          <a:xfrm>
            <a:off x="566738" y="1752600"/>
            <a:ext cx="8302942" cy="4536440"/>
          </a:xfrm>
        </p:spPr>
        <p:txBody>
          <a:bodyPr/>
          <a:lstStyle/>
          <a:p>
            <a:pPr lvl="0"/>
            <a:r>
              <a:rPr lang="en-GB" dirty="0">
                <a:solidFill>
                  <a:schemeClr val="tx1"/>
                </a:solidFill>
              </a:rPr>
              <a:t>There are a number of risks or drawbacks associated with the introduction of technology that should be considered and managed, otherwise these could lead to increases in expenditure, delays to the census timetable or impacts on the quality of the census.</a:t>
            </a:r>
            <a:endParaRPr lang="en-US" dirty="0" smtClean="0">
              <a:solidFill>
                <a:schemeClr val="tx1"/>
              </a:solidFill>
            </a:endParaRPr>
          </a:p>
          <a:p>
            <a:pPr lvl="1"/>
            <a:r>
              <a:rPr lang="en-GB" dirty="0" smtClean="0">
                <a:solidFill>
                  <a:schemeClr val="tx1"/>
                </a:solidFill>
              </a:rPr>
              <a:t>Technology </a:t>
            </a:r>
            <a:r>
              <a:rPr lang="en-GB" dirty="0">
                <a:solidFill>
                  <a:schemeClr val="tx1"/>
                </a:solidFill>
              </a:rPr>
              <a:t>increases dependence on technology providers and introduces new challenges and risks</a:t>
            </a:r>
          </a:p>
          <a:p>
            <a:pPr lvl="1"/>
            <a:r>
              <a:rPr lang="en-US" dirty="0">
                <a:solidFill>
                  <a:schemeClr val="tx1"/>
                </a:solidFill>
              </a:rPr>
              <a:t>Large investment (</a:t>
            </a:r>
            <a:r>
              <a:rPr lang="en-US" dirty="0" err="1">
                <a:solidFill>
                  <a:schemeClr val="tx1"/>
                </a:solidFill>
              </a:rPr>
              <a:t>eg</a:t>
            </a:r>
            <a:r>
              <a:rPr lang="en-US" dirty="0">
                <a:solidFill>
                  <a:schemeClr val="tx1"/>
                </a:solidFill>
              </a:rPr>
              <a:t> high equipment costs with limited long-term use)</a:t>
            </a:r>
          </a:p>
          <a:p>
            <a:pPr lvl="1"/>
            <a:r>
              <a:rPr lang="en-US" dirty="0">
                <a:solidFill>
                  <a:schemeClr val="tx1"/>
                </a:solidFill>
              </a:rPr>
              <a:t>More time needed during the preparation stage (</a:t>
            </a:r>
            <a:r>
              <a:rPr lang="en-US" dirty="0" err="1">
                <a:solidFill>
                  <a:schemeClr val="tx1"/>
                </a:solidFill>
              </a:rPr>
              <a:t>eg</a:t>
            </a:r>
            <a:r>
              <a:rPr lang="en-US" dirty="0">
                <a:solidFill>
                  <a:schemeClr val="tx1"/>
                </a:solidFill>
              </a:rPr>
              <a:t>. programming application, setting up system, testing)</a:t>
            </a:r>
          </a:p>
          <a:p>
            <a:pPr lvl="1"/>
            <a:r>
              <a:rPr lang="en-US" dirty="0">
                <a:solidFill>
                  <a:schemeClr val="tx1"/>
                </a:solidFill>
              </a:rPr>
              <a:t>Needs more skilled programmers who are able to do sophisticated programming specific to the mobile device (e.g., Android) and all the necessary components of an electronic questionnaire application. </a:t>
            </a:r>
          </a:p>
          <a:p>
            <a:pPr lvl="1"/>
            <a:r>
              <a:rPr lang="en-US" dirty="0">
                <a:solidFill>
                  <a:schemeClr val="tx1"/>
                </a:solidFill>
              </a:rPr>
              <a:t>Requires technologically skilled enumerators with more training and field support. </a:t>
            </a:r>
          </a:p>
          <a:p>
            <a:endParaRPr lang="en-GB" dirty="0"/>
          </a:p>
        </p:txBody>
      </p:sp>
    </p:spTree>
    <p:extLst>
      <p:ext uri="{BB962C8B-B14F-4D97-AF65-F5344CB8AC3E}">
        <p14:creationId xmlns:p14="http://schemas.microsoft.com/office/powerpoint/2010/main" val="3511660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030941"/>
            <a:ext cx="8001000" cy="489884"/>
          </a:xfrm>
        </p:spPr>
        <p:txBody>
          <a:bodyPr/>
          <a:lstStyle/>
          <a:p>
            <a:r>
              <a:rPr lang="en-US" sz="2400" dirty="0"/>
              <a:t>Disadvantages of electronic data collection technologies</a:t>
            </a:r>
          </a:p>
        </p:txBody>
      </p:sp>
      <p:sp>
        <p:nvSpPr>
          <p:cNvPr id="3" name="Content Placeholder 2"/>
          <p:cNvSpPr>
            <a:spLocks noGrp="1"/>
          </p:cNvSpPr>
          <p:nvPr>
            <p:ph idx="1"/>
          </p:nvPr>
        </p:nvSpPr>
        <p:spPr>
          <a:xfrm>
            <a:off x="566738" y="1752599"/>
            <a:ext cx="8577262" cy="4513729"/>
          </a:xfrm>
        </p:spPr>
        <p:txBody>
          <a:bodyPr/>
          <a:lstStyle/>
          <a:p>
            <a:r>
              <a:rPr lang="en-US" dirty="0">
                <a:solidFill>
                  <a:schemeClr val="tx1"/>
                </a:solidFill>
              </a:rPr>
              <a:t>There are more infrastructure constraints to consider.</a:t>
            </a:r>
          </a:p>
          <a:p>
            <a:pPr lvl="1"/>
            <a:r>
              <a:rPr lang="en-US" dirty="0" smtClean="0">
                <a:solidFill>
                  <a:schemeClr val="tx1"/>
                </a:solidFill>
              </a:rPr>
              <a:t>Electricity </a:t>
            </a:r>
            <a:r>
              <a:rPr lang="en-US" dirty="0">
                <a:solidFill>
                  <a:schemeClr val="tx1"/>
                </a:solidFill>
              </a:rPr>
              <a:t>needs to be available to charge the devices; </a:t>
            </a:r>
            <a:r>
              <a:rPr lang="en-US" dirty="0" smtClean="0">
                <a:solidFill>
                  <a:schemeClr val="tx1"/>
                </a:solidFill>
              </a:rPr>
              <a:t>which is challenging </a:t>
            </a:r>
            <a:r>
              <a:rPr lang="en-US" dirty="0">
                <a:solidFill>
                  <a:schemeClr val="tx1"/>
                </a:solidFill>
              </a:rPr>
              <a:t>in areas with limited electricity.</a:t>
            </a:r>
          </a:p>
          <a:p>
            <a:pPr lvl="1"/>
            <a:r>
              <a:rPr lang="en-US" dirty="0" smtClean="0">
                <a:solidFill>
                  <a:schemeClr val="tx1"/>
                </a:solidFill>
              </a:rPr>
              <a:t>Needs </a:t>
            </a:r>
            <a:r>
              <a:rPr lang="en-US" dirty="0">
                <a:solidFill>
                  <a:schemeClr val="tx1"/>
                </a:solidFill>
              </a:rPr>
              <a:t>a system to transfer the data from the handheld devices in a timely and secure manner. This could be the </a:t>
            </a:r>
            <a:r>
              <a:rPr lang="en-US" dirty="0" smtClean="0">
                <a:solidFill>
                  <a:schemeClr val="tx1"/>
                </a:solidFill>
              </a:rPr>
              <a:t>cellular network, Internet</a:t>
            </a:r>
            <a:r>
              <a:rPr lang="en-US" dirty="0">
                <a:solidFill>
                  <a:schemeClr val="tx1"/>
                </a:solidFill>
              </a:rPr>
              <a:t>, local area network, or through manual data transfer.</a:t>
            </a:r>
          </a:p>
          <a:p>
            <a:pPr lvl="1"/>
            <a:r>
              <a:rPr lang="en-US" dirty="0">
                <a:solidFill>
                  <a:schemeClr val="tx1"/>
                </a:solidFill>
              </a:rPr>
              <a:t>Limited Internet availability may cause difficulties in data transmission and other functions of the mobile data capture software application that rely on the Internet. A realistic assessment of Internet connectivity in all areas should be conducted during the planning stage.</a:t>
            </a:r>
          </a:p>
          <a:p>
            <a:pPr lvl="1"/>
            <a:r>
              <a:rPr lang="en-US" dirty="0" smtClean="0">
                <a:solidFill>
                  <a:schemeClr val="tx1"/>
                </a:solidFill>
              </a:rPr>
              <a:t>Data </a:t>
            </a:r>
            <a:r>
              <a:rPr lang="en-US" dirty="0">
                <a:solidFill>
                  <a:schemeClr val="tx1"/>
                </a:solidFill>
              </a:rPr>
              <a:t>security must be assured during data collection, transfer, and storage.</a:t>
            </a:r>
          </a:p>
          <a:p>
            <a:pPr lvl="1"/>
            <a:r>
              <a:rPr lang="en-US" dirty="0" smtClean="0">
                <a:solidFill>
                  <a:schemeClr val="tx1"/>
                </a:solidFill>
              </a:rPr>
              <a:t>Needs </a:t>
            </a:r>
            <a:r>
              <a:rPr lang="en-US" dirty="0">
                <a:solidFill>
                  <a:schemeClr val="tx1"/>
                </a:solidFill>
              </a:rPr>
              <a:t>a system for backing up the data to prevent data loss.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4" y="927847"/>
            <a:ext cx="8569325" cy="592978"/>
          </a:xfrm>
        </p:spPr>
        <p:txBody>
          <a:bodyPr/>
          <a:lstStyle/>
          <a:p>
            <a:r>
              <a:rPr lang="en-US" dirty="0" smtClean="0"/>
              <a:t>Transitioning from paper to electronic data collection</a:t>
            </a:r>
            <a:endParaRPr lang="en-US" dirty="0"/>
          </a:p>
        </p:txBody>
      </p:sp>
      <p:sp>
        <p:nvSpPr>
          <p:cNvPr id="3" name="Text Box 15"/>
          <p:cNvSpPr txBox="1">
            <a:spLocks noChangeArrowheads="1"/>
          </p:cNvSpPr>
          <p:nvPr/>
        </p:nvSpPr>
        <p:spPr bwMode="auto">
          <a:xfrm>
            <a:off x="7391400" y="2362200"/>
            <a:ext cx="1385047" cy="646331"/>
          </a:xfrm>
          <a:prstGeom prst="rect">
            <a:avLst/>
          </a:prstGeom>
          <a:noFill/>
          <a:ln w="9525" algn="ctr">
            <a:noFill/>
            <a:miter lim="800000"/>
            <a:headEnd/>
            <a:tailEnd/>
          </a:ln>
          <a:effectLst/>
        </p:spPr>
        <p:txBody>
          <a:bodyPr wrap="square">
            <a:spAutoFit/>
          </a:bodyPr>
          <a:lstStyle/>
          <a:p>
            <a:pPr algn="ctr">
              <a:spcBef>
                <a:spcPct val="50000"/>
              </a:spcBef>
            </a:pPr>
            <a:r>
              <a:rPr lang="en-US" altLang="en-US" b="1" dirty="0">
                <a:latin typeface="Calibri" pitchFamily="34" charset="0"/>
                <a:cs typeface="Calibri" pitchFamily="34" charset="0"/>
              </a:rPr>
              <a:t>Handheld devices</a:t>
            </a:r>
          </a:p>
        </p:txBody>
      </p:sp>
      <p:sp>
        <p:nvSpPr>
          <p:cNvPr id="4" name="Rectangle 5"/>
          <p:cNvSpPr>
            <a:spLocks noChangeArrowheads="1"/>
          </p:cNvSpPr>
          <p:nvPr/>
        </p:nvSpPr>
        <p:spPr bwMode="auto">
          <a:xfrm>
            <a:off x="228600" y="3003550"/>
            <a:ext cx="2057400" cy="1111250"/>
          </a:xfrm>
          <a:prstGeom prst="rect">
            <a:avLst/>
          </a:prstGeom>
          <a:solidFill>
            <a:srgbClr val="FFCC00"/>
          </a:solidFill>
          <a:ln w="9525" algn="ctr">
            <a:solidFill>
              <a:schemeClr val="accent2"/>
            </a:solidFill>
            <a:miter lim="800000"/>
            <a:headEnd/>
            <a:tailEnd/>
          </a:ln>
          <a:effectLst/>
        </p:spPr>
        <p:txBody>
          <a:bodyPr wrap="none" anchor="ctr"/>
          <a:lstStyle/>
          <a:p>
            <a:endParaRPr lang="en-GB"/>
          </a:p>
        </p:txBody>
      </p:sp>
      <p:sp>
        <p:nvSpPr>
          <p:cNvPr id="6" name="Line 7"/>
          <p:cNvSpPr>
            <a:spLocks noChangeShapeType="1"/>
          </p:cNvSpPr>
          <p:nvPr/>
        </p:nvSpPr>
        <p:spPr bwMode="auto">
          <a:xfrm>
            <a:off x="2286000" y="3581400"/>
            <a:ext cx="1295400" cy="914400"/>
          </a:xfrm>
          <a:prstGeom prst="line">
            <a:avLst/>
          </a:prstGeom>
          <a:noFill/>
          <a:ln w="9525">
            <a:solidFill>
              <a:schemeClr val="accent2"/>
            </a:solidFill>
            <a:round/>
            <a:headEnd/>
            <a:tailEnd type="triangle" w="med" len="med"/>
          </a:ln>
          <a:effectLst/>
        </p:spPr>
        <p:txBody>
          <a:bodyPr/>
          <a:lstStyle/>
          <a:p>
            <a:endParaRPr lang="en-US"/>
          </a:p>
        </p:txBody>
      </p:sp>
      <p:sp>
        <p:nvSpPr>
          <p:cNvPr id="7" name="Rectangle 8"/>
          <p:cNvSpPr>
            <a:spLocks noChangeArrowheads="1"/>
          </p:cNvSpPr>
          <p:nvPr/>
        </p:nvSpPr>
        <p:spPr bwMode="auto">
          <a:xfrm>
            <a:off x="3581400" y="2286000"/>
            <a:ext cx="2286000" cy="914400"/>
          </a:xfrm>
          <a:prstGeom prst="rect">
            <a:avLst/>
          </a:prstGeom>
          <a:solidFill>
            <a:srgbClr val="FFCC00"/>
          </a:solidFill>
          <a:ln w="9525" algn="ctr">
            <a:solidFill>
              <a:schemeClr val="accent2"/>
            </a:solidFill>
            <a:miter lim="800000"/>
            <a:headEnd/>
            <a:tailEnd/>
          </a:ln>
          <a:effectLst/>
        </p:spPr>
        <p:txBody>
          <a:bodyPr wrap="none" anchor="ctr"/>
          <a:lstStyle/>
          <a:p>
            <a:endParaRPr lang="en-GB"/>
          </a:p>
        </p:txBody>
      </p:sp>
      <p:sp>
        <p:nvSpPr>
          <p:cNvPr id="8" name="Rectangle 9"/>
          <p:cNvSpPr>
            <a:spLocks noChangeArrowheads="1"/>
          </p:cNvSpPr>
          <p:nvPr/>
        </p:nvSpPr>
        <p:spPr bwMode="auto">
          <a:xfrm>
            <a:off x="3581400" y="4052138"/>
            <a:ext cx="2286000" cy="977062"/>
          </a:xfrm>
          <a:prstGeom prst="rect">
            <a:avLst/>
          </a:prstGeom>
          <a:solidFill>
            <a:srgbClr val="FFFF99"/>
          </a:solidFill>
          <a:ln w="9525" algn="ctr">
            <a:solidFill>
              <a:schemeClr val="accent1"/>
            </a:solidFill>
            <a:miter lim="800000"/>
            <a:headEnd/>
            <a:tailEnd/>
          </a:ln>
          <a:effectLst/>
        </p:spPr>
        <p:txBody>
          <a:bodyPr wrap="none" anchor="ctr"/>
          <a:lstStyle/>
          <a:p>
            <a:endParaRPr lang="en-GB"/>
          </a:p>
        </p:txBody>
      </p:sp>
      <p:sp>
        <p:nvSpPr>
          <p:cNvPr id="9" name="Line 10"/>
          <p:cNvSpPr>
            <a:spLocks noChangeShapeType="1"/>
          </p:cNvSpPr>
          <p:nvPr/>
        </p:nvSpPr>
        <p:spPr bwMode="auto">
          <a:xfrm>
            <a:off x="5867400" y="2743200"/>
            <a:ext cx="1524000" cy="0"/>
          </a:xfrm>
          <a:prstGeom prst="line">
            <a:avLst/>
          </a:prstGeom>
          <a:noFill/>
          <a:ln w="76200">
            <a:solidFill>
              <a:schemeClr val="accent2"/>
            </a:solidFill>
            <a:prstDash val="sysDot"/>
            <a:round/>
            <a:headEnd/>
            <a:tailEnd type="triangle" w="med" len="med"/>
          </a:ln>
          <a:effectLst/>
        </p:spPr>
        <p:txBody>
          <a:bodyPr/>
          <a:lstStyle/>
          <a:p>
            <a:endParaRPr lang="en-US"/>
          </a:p>
        </p:txBody>
      </p:sp>
      <p:sp>
        <p:nvSpPr>
          <p:cNvPr id="10" name="Line 11"/>
          <p:cNvSpPr>
            <a:spLocks noChangeShapeType="1"/>
          </p:cNvSpPr>
          <p:nvPr/>
        </p:nvSpPr>
        <p:spPr bwMode="auto">
          <a:xfrm>
            <a:off x="5867400" y="4572000"/>
            <a:ext cx="1524000" cy="0"/>
          </a:xfrm>
          <a:prstGeom prst="line">
            <a:avLst/>
          </a:prstGeom>
          <a:noFill/>
          <a:ln w="76200">
            <a:solidFill>
              <a:schemeClr val="accent2"/>
            </a:solidFill>
            <a:prstDash val="sysDot"/>
            <a:round/>
            <a:headEnd/>
            <a:tailEnd type="triangle" w="med" len="med"/>
          </a:ln>
          <a:effectLst/>
        </p:spPr>
        <p:txBody>
          <a:bodyPr/>
          <a:lstStyle/>
          <a:p>
            <a:endParaRPr lang="en-US"/>
          </a:p>
        </p:txBody>
      </p:sp>
      <p:sp>
        <p:nvSpPr>
          <p:cNvPr id="11" name="Text Box 12"/>
          <p:cNvSpPr txBox="1">
            <a:spLocks noChangeArrowheads="1"/>
          </p:cNvSpPr>
          <p:nvPr/>
        </p:nvSpPr>
        <p:spPr bwMode="auto">
          <a:xfrm>
            <a:off x="228600" y="3200400"/>
            <a:ext cx="2057400" cy="646331"/>
          </a:xfrm>
          <a:prstGeom prst="rect">
            <a:avLst/>
          </a:prstGeom>
          <a:noFill/>
          <a:ln w="9525" algn="ctr">
            <a:noFill/>
            <a:miter lim="800000"/>
            <a:headEnd/>
            <a:tailEnd/>
          </a:ln>
          <a:effectLst/>
        </p:spPr>
        <p:txBody>
          <a:bodyPr wrap="square">
            <a:spAutoFit/>
          </a:bodyPr>
          <a:lstStyle/>
          <a:p>
            <a:pPr algn="ctr"/>
            <a:r>
              <a:rPr lang="en-US" altLang="en-US" sz="1800" b="1" dirty="0">
                <a:latin typeface="Calibri" pitchFamily="34" charset="0"/>
                <a:cs typeface="Calibri" pitchFamily="34" charset="0"/>
              </a:rPr>
              <a:t>Paper-based </a:t>
            </a:r>
          </a:p>
          <a:p>
            <a:pPr algn="ctr"/>
            <a:r>
              <a:rPr lang="en-US" altLang="en-US" b="1" dirty="0" smtClean="0">
                <a:latin typeface="Calibri" pitchFamily="34" charset="0"/>
                <a:cs typeface="Calibri" pitchFamily="34" charset="0"/>
              </a:rPr>
              <a:t>d</a:t>
            </a:r>
            <a:r>
              <a:rPr lang="en-US" altLang="en-US" sz="1800" b="1" dirty="0" smtClean="0">
                <a:latin typeface="Calibri" pitchFamily="34" charset="0"/>
                <a:cs typeface="Calibri" pitchFamily="34" charset="0"/>
              </a:rPr>
              <a:t>ata </a:t>
            </a:r>
            <a:r>
              <a:rPr lang="en-US" altLang="en-US" b="1" dirty="0" smtClean="0">
                <a:latin typeface="Calibri" pitchFamily="34" charset="0"/>
                <a:cs typeface="Calibri" pitchFamily="34" charset="0"/>
              </a:rPr>
              <a:t>c</a:t>
            </a:r>
            <a:r>
              <a:rPr lang="en-US" altLang="en-US" sz="1800" b="1" dirty="0" smtClean="0">
                <a:latin typeface="Calibri" pitchFamily="34" charset="0"/>
                <a:cs typeface="Calibri" pitchFamily="34" charset="0"/>
              </a:rPr>
              <a:t>ollection</a:t>
            </a:r>
            <a:endParaRPr lang="en-US" altLang="en-US" sz="1800" b="1" dirty="0">
              <a:latin typeface="Calibri" pitchFamily="34" charset="0"/>
              <a:cs typeface="Calibri" pitchFamily="34" charset="0"/>
            </a:endParaRPr>
          </a:p>
        </p:txBody>
      </p:sp>
      <p:sp>
        <p:nvSpPr>
          <p:cNvPr id="12" name="Text Box 13"/>
          <p:cNvSpPr txBox="1">
            <a:spLocks noChangeArrowheads="1"/>
          </p:cNvSpPr>
          <p:nvPr/>
        </p:nvSpPr>
        <p:spPr bwMode="auto">
          <a:xfrm>
            <a:off x="3657600" y="2362200"/>
            <a:ext cx="2133600" cy="641350"/>
          </a:xfrm>
          <a:prstGeom prst="rect">
            <a:avLst/>
          </a:prstGeom>
          <a:noFill/>
          <a:ln w="9525" algn="ctr">
            <a:noFill/>
            <a:miter lim="800000"/>
            <a:headEnd/>
            <a:tailEnd/>
          </a:ln>
          <a:effectLst/>
        </p:spPr>
        <p:txBody>
          <a:bodyPr>
            <a:spAutoFit/>
          </a:bodyPr>
          <a:lstStyle/>
          <a:p>
            <a:pPr algn="ctr">
              <a:spcBef>
                <a:spcPct val="50000"/>
              </a:spcBef>
            </a:pPr>
            <a:r>
              <a:rPr lang="en-US" altLang="en-US" sz="1800" b="1" dirty="0">
                <a:latin typeface="Calibri" pitchFamily="34" charset="0"/>
                <a:cs typeface="Calibri" pitchFamily="34" charset="0"/>
              </a:rPr>
              <a:t>Paper-and-Pencil </a:t>
            </a:r>
            <a:r>
              <a:rPr lang="en-US" altLang="en-US" sz="1800" b="1" dirty="0" smtClean="0">
                <a:latin typeface="Calibri" pitchFamily="34" charset="0"/>
                <a:cs typeface="Calibri" pitchFamily="34" charset="0"/>
              </a:rPr>
              <a:t>interviewing</a:t>
            </a:r>
            <a:endParaRPr lang="en-US" altLang="en-US" sz="1800" b="1" dirty="0">
              <a:latin typeface="Calibri" pitchFamily="34" charset="0"/>
              <a:cs typeface="Calibri" pitchFamily="34" charset="0"/>
            </a:endParaRPr>
          </a:p>
        </p:txBody>
      </p:sp>
      <p:sp>
        <p:nvSpPr>
          <p:cNvPr id="13" name="Text Box 14"/>
          <p:cNvSpPr txBox="1">
            <a:spLocks noChangeArrowheads="1"/>
          </p:cNvSpPr>
          <p:nvPr/>
        </p:nvSpPr>
        <p:spPr bwMode="auto">
          <a:xfrm>
            <a:off x="3581400" y="4267200"/>
            <a:ext cx="2286000" cy="641350"/>
          </a:xfrm>
          <a:prstGeom prst="rect">
            <a:avLst/>
          </a:prstGeom>
          <a:noFill/>
          <a:ln w="9525" algn="ctr">
            <a:noFill/>
            <a:miter lim="800000"/>
            <a:headEnd/>
            <a:tailEnd/>
          </a:ln>
          <a:effectLst/>
        </p:spPr>
        <p:txBody>
          <a:bodyPr wrap="square">
            <a:spAutoFit/>
          </a:bodyPr>
          <a:lstStyle/>
          <a:p>
            <a:pPr algn="ctr">
              <a:spcBef>
                <a:spcPct val="50000"/>
              </a:spcBef>
            </a:pPr>
            <a:r>
              <a:rPr lang="en-US" altLang="en-US" sz="1800" b="1" dirty="0">
                <a:latin typeface="Calibri" pitchFamily="34" charset="0"/>
                <a:cs typeface="Calibri" pitchFamily="34" charset="0"/>
              </a:rPr>
              <a:t>Self-administrated </a:t>
            </a:r>
            <a:r>
              <a:rPr lang="en-US" altLang="en-US" sz="1800" b="1" dirty="0" smtClean="0">
                <a:latin typeface="Calibri" pitchFamily="34" charset="0"/>
                <a:cs typeface="Calibri" pitchFamily="34" charset="0"/>
              </a:rPr>
              <a:t>questionnaire</a:t>
            </a:r>
            <a:endParaRPr lang="en-US" altLang="en-US" sz="1800" b="1" dirty="0">
              <a:latin typeface="Calibri" pitchFamily="34" charset="0"/>
              <a:cs typeface="Calibri" pitchFamily="34" charset="0"/>
            </a:endParaRPr>
          </a:p>
        </p:txBody>
      </p:sp>
      <p:sp>
        <p:nvSpPr>
          <p:cNvPr id="14" name="Text Box 16"/>
          <p:cNvSpPr txBox="1">
            <a:spLocks noChangeArrowheads="1"/>
          </p:cNvSpPr>
          <p:nvPr/>
        </p:nvSpPr>
        <p:spPr bwMode="auto">
          <a:xfrm>
            <a:off x="7391400" y="4343400"/>
            <a:ext cx="1447800" cy="369332"/>
          </a:xfrm>
          <a:prstGeom prst="rect">
            <a:avLst/>
          </a:prstGeom>
          <a:noFill/>
          <a:ln w="9525" algn="ctr">
            <a:noFill/>
            <a:miter lim="800000"/>
            <a:headEnd/>
            <a:tailEnd/>
          </a:ln>
          <a:effectLst/>
        </p:spPr>
        <p:txBody>
          <a:bodyPr>
            <a:spAutoFit/>
          </a:bodyPr>
          <a:lstStyle/>
          <a:p>
            <a:pPr algn="ctr">
              <a:spcBef>
                <a:spcPct val="50000"/>
              </a:spcBef>
            </a:pPr>
            <a:r>
              <a:rPr lang="en-US" altLang="en-US" b="1" dirty="0">
                <a:latin typeface="Calibri" pitchFamily="34" charset="0"/>
                <a:cs typeface="Calibri" pitchFamily="34" charset="0"/>
              </a:rPr>
              <a:t>Internet</a:t>
            </a:r>
          </a:p>
        </p:txBody>
      </p:sp>
      <p:sp>
        <p:nvSpPr>
          <p:cNvPr id="21" name="Line 7"/>
          <p:cNvSpPr>
            <a:spLocks noChangeShapeType="1"/>
          </p:cNvSpPr>
          <p:nvPr/>
        </p:nvSpPr>
        <p:spPr bwMode="auto">
          <a:xfrm flipV="1">
            <a:off x="2286000" y="2662518"/>
            <a:ext cx="1295400" cy="918882"/>
          </a:xfrm>
          <a:prstGeom prst="line">
            <a:avLst/>
          </a:prstGeom>
          <a:noFill/>
          <a:ln w="9525">
            <a:solidFill>
              <a:schemeClr val="accent2"/>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65200"/>
            <a:ext cx="8001000" cy="555625"/>
          </a:xfrm>
        </p:spPr>
        <p:txBody>
          <a:bodyPr/>
          <a:lstStyle/>
          <a:p>
            <a:r>
              <a:rPr lang="en-US" dirty="0" smtClean="0"/>
              <a:t>Plans for 2020 round - Southern African countries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83305462"/>
              </p:ext>
            </p:extLst>
          </p:nvPr>
        </p:nvGraphicFramePr>
        <p:xfrm>
          <a:off x="566738" y="1903879"/>
          <a:ext cx="8465502" cy="3955173"/>
        </p:xfrm>
        <a:graphic>
          <a:graphicData uri="http://schemas.openxmlformats.org/drawingml/2006/table">
            <a:tbl>
              <a:tblPr>
                <a:tableStyleId>{5C22544A-7EE6-4342-B048-85BDC9FD1C3A}</a:tableStyleId>
              </a:tblPr>
              <a:tblGrid>
                <a:gridCol w="1336780"/>
                <a:gridCol w="894260"/>
                <a:gridCol w="885040"/>
                <a:gridCol w="894260"/>
                <a:gridCol w="1806956"/>
                <a:gridCol w="903479"/>
                <a:gridCol w="878126"/>
                <a:gridCol w="866601"/>
              </a:tblGrid>
              <a:tr h="656796">
                <a:tc>
                  <a:txBody>
                    <a:bodyPr/>
                    <a:lstStyle/>
                    <a:p>
                      <a:pPr algn="l" fontAlgn="ctr"/>
                      <a:r>
                        <a:rPr lang="en-GB" sz="1000" b="1" u="none" strike="noStrike" dirty="0" smtClean="0">
                          <a:effectLst/>
                        </a:rPr>
                        <a:t>Name </a:t>
                      </a:r>
                      <a:r>
                        <a:rPr lang="en-GB" sz="1000" b="1" u="none" strike="noStrike" dirty="0">
                          <a:effectLst/>
                        </a:rPr>
                        <a:t>of </a:t>
                      </a:r>
                      <a:r>
                        <a:rPr lang="en-GB" sz="1000" b="1" u="none" strike="noStrike" dirty="0" smtClean="0">
                          <a:effectLst/>
                        </a:rPr>
                        <a:t>country</a:t>
                      </a:r>
                      <a:endParaRPr lang="en-GB" sz="1000" b="1" i="0" u="none" strike="noStrike" dirty="0">
                        <a:solidFill>
                          <a:srgbClr val="000000"/>
                        </a:solidFill>
                        <a:effectLst/>
                        <a:latin typeface="Arial"/>
                      </a:endParaRPr>
                    </a:p>
                  </a:txBody>
                  <a:tcPr marL="6537" marR="6537" marT="6537" marB="0" anchor="ctr">
                    <a:solidFill>
                      <a:srgbClr val="FFC000"/>
                    </a:solidFill>
                  </a:tcPr>
                </a:tc>
                <a:tc>
                  <a:txBody>
                    <a:bodyPr/>
                    <a:lstStyle/>
                    <a:p>
                      <a:pPr algn="ctr" fontAlgn="ctr"/>
                      <a:r>
                        <a:rPr lang="en-GB" sz="1000" b="1" u="none" strike="noStrike" dirty="0">
                          <a:effectLst/>
                        </a:rPr>
                        <a:t>Botswana</a:t>
                      </a:r>
                      <a:endParaRPr lang="en-GB" sz="1000" b="1" i="0" u="none" strike="noStrike" dirty="0">
                        <a:solidFill>
                          <a:srgbClr val="000000"/>
                        </a:solidFill>
                        <a:effectLst/>
                        <a:latin typeface="Arial"/>
                      </a:endParaRPr>
                    </a:p>
                  </a:txBody>
                  <a:tcPr marL="6537" marR="6537" marT="6537" marB="0" anchor="ctr">
                    <a:solidFill>
                      <a:srgbClr val="FFC000"/>
                    </a:solidFill>
                  </a:tcPr>
                </a:tc>
                <a:tc>
                  <a:txBody>
                    <a:bodyPr/>
                    <a:lstStyle/>
                    <a:p>
                      <a:pPr algn="ctr" fontAlgn="ctr"/>
                      <a:r>
                        <a:rPr lang="en-GB" sz="1000" b="1" u="none" strike="noStrike" dirty="0">
                          <a:effectLst/>
                        </a:rPr>
                        <a:t>Malawi</a:t>
                      </a:r>
                      <a:endParaRPr lang="en-GB" sz="1000" b="1" i="0" u="none" strike="noStrike" dirty="0">
                        <a:solidFill>
                          <a:srgbClr val="000000"/>
                        </a:solidFill>
                        <a:effectLst/>
                        <a:latin typeface="Arial"/>
                      </a:endParaRPr>
                    </a:p>
                  </a:txBody>
                  <a:tcPr marL="6537" marR="6537" marT="6537" marB="0" anchor="ctr">
                    <a:solidFill>
                      <a:srgbClr val="FFC000"/>
                    </a:solidFill>
                  </a:tcPr>
                </a:tc>
                <a:tc>
                  <a:txBody>
                    <a:bodyPr/>
                    <a:lstStyle/>
                    <a:p>
                      <a:pPr algn="ctr" fontAlgn="ctr"/>
                      <a:r>
                        <a:rPr lang="en-GB" sz="1000" b="1" u="none" strike="noStrike" dirty="0">
                          <a:effectLst/>
                        </a:rPr>
                        <a:t>Namibia</a:t>
                      </a:r>
                      <a:endParaRPr lang="en-GB" sz="1000" b="1" i="0" u="none" strike="noStrike" dirty="0">
                        <a:solidFill>
                          <a:srgbClr val="000000"/>
                        </a:solidFill>
                        <a:effectLst/>
                        <a:latin typeface="Arial"/>
                      </a:endParaRPr>
                    </a:p>
                  </a:txBody>
                  <a:tcPr marL="6537" marR="6537" marT="6537" marB="0" anchor="ctr">
                    <a:solidFill>
                      <a:srgbClr val="FFC000"/>
                    </a:solidFill>
                  </a:tcPr>
                </a:tc>
                <a:tc>
                  <a:txBody>
                    <a:bodyPr/>
                    <a:lstStyle/>
                    <a:p>
                      <a:pPr algn="ctr" fontAlgn="ctr"/>
                      <a:r>
                        <a:rPr lang="en-GB" sz="1000" b="1" u="none" strike="noStrike" dirty="0">
                          <a:effectLst/>
                        </a:rPr>
                        <a:t>South Africa</a:t>
                      </a:r>
                      <a:endParaRPr lang="en-GB" sz="1000" b="1" i="0" u="none" strike="noStrike" dirty="0">
                        <a:solidFill>
                          <a:srgbClr val="000000"/>
                        </a:solidFill>
                        <a:effectLst/>
                        <a:latin typeface="Arial"/>
                      </a:endParaRPr>
                    </a:p>
                  </a:txBody>
                  <a:tcPr marL="6537" marR="6537" marT="6537" marB="0" anchor="ctr">
                    <a:solidFill>
                      <a:srgbClr val="FFC000"/>
                    </a:solidFill>
                  </a:tcPr>
                </a:tc>
                <a:tc>
                  <a:txBody>
                    <a:bodyPr/>
                    <a:lstStyle/>
                    <a:p>
                      <a:pPr algn="ctr" fontAlgn="ctr"/>
                      <a:r>
                        <a:rPr lang="en-GB" sz="1000" b="1" u="none" strike="noStrike" dirty="0">
                          <a:effectLst/>
                        </a:rPr>
                        <a:t>Uganda</a:t>
                      </a:r>
                      <a:endParaRPr lang="en-GB" sz="1000" b="1" i="0" u="none" strike="noStrike" dirty="0">
                        <a:solidFill>
                          <a:srgbClr val="000000"/>
                        </a:solidFill>
                        <a:effectLst/>
                        <a:latin typeface="Arial"/>
                      </a:endParaRPr>
                    </a:p>
                  </a:txBody>
                  <a:tcPr marL="6537" marR="6537" marT="6537" marB="0" anchor="ctr">
                    <a:solidFill>
                      <a:srgbClr val="FFC000"/>
                    </a:solidFill>
                  </a:tcPr>
                </a:tc>
                <a:tc>
                  <a:txBody>
                    <a:bodyPr/>
                    <a:lstStyle/>
                    <a:p>
                      <a:pPr algn="ctr" fontAlgn="ctr"/>
                      <a:r>
                        <a:rPr lang="en-GB" sz="1000" b="1" u="none" strike="noStrike" dirty="0">
                          <a:effectLst/>
                        </a:rPr>
                        <a:t>Zambia</a:t>
                      </a:r>
                      <a:endParaRPr lang="en-GB" sz="1000" b="1" i="0" u="none" strike="noStrike" dirty="0">
                        <a:solidFill>
                          <a:srgbClr val="000000"/>
                        </a:solidFill>
                        <a:effectLst/>
                        <a:latin typeface="Arial"/>
                      </a:endParaRPr>
                    </a:p>
                  </a:txBody>
                  <a:tcPr marL="6537" marR="6537" marT="6537" marB="0" anchor="ctr">
                    <a:solidFill>
                      <a:srgbClr val="FFC000"/>
                    </a:solidFill>
                  </a:tcPr>
                </a:tc>
                <a:tc>
                  <a:txBody>
                    <a:bodyPr/>
                    <a:lstStyle/>
                    <a:p>
                      <a:pPr algn="ctr" fontAlgn="ctr"/>
                      <a:r>
                        <a:rPr lang="en-GB" sz="1000" b="1" u="none" strike="noStrike" dirty="0">
                          <a:effectLst/>
                        </a:rPr>
                        <a:t>Zimbabwe</a:t>
                      </a:r>
                      <a:endParaRPr lang="en-GB" sz="1000" b="1" i="0" u="none" strike="noStrike" dirty="0">
                        <a:solidFill>
                          <a:srgbClr val="000000"/>
                        </a:solidFill>
                        <a:effectLst/>
                        <a:latin typeface="Arial"/>
                      </a:endParaRPr>
                    </a:p>
                  </a:txBody>
                  <a:tcPr marL="6537" marR="6537" marT="6537" marB="0" anchor="ctr">
                    <a:solidFill>
                      <a:srgbClr val="FFC000"/>
                    </a:solidFill>
                  </a:tcPr>
                </a:tc>
              </a:tr>
              <a:tr h="2925725">
                <a:tc>
                  <a:txBody>
                    <a:bodyPr/>
                    <a:lstStyle/>
                    <a:p>
                      <a:pPr algn="l" fontAlgn="ctr"/>
                      <a:r>
                        <a:rPr lang="en-US" sz="1000" b="1" u="none" strike="noStrike">
                          <a:solidFill>
                            <a:schemeClr val="tx1"/>
                          </a:solidFill>
                          <a:effectLst/>
                        </a:rPr>
                        <a:t>9 Which methods of enumeration do you plan to use for field based data collection in the 2020 round? </a:t>
                      </a:r>
                      <a:endParaRPr lang="en-US" sz="1000" b="1" i="0" u="none" strike="noStrike">
                        <a:solidFill>
                          <a:schemeClr val="tx1"/>
                        </a:solidFill>
                        <a:effectLst/>
                        <a:latin typeface="Arial"/>
                      </a:endParaRPr>
                    </a:p>
                  </a:txBody>
                  <a:tcPr marL="6537" marR="6537" marT="6537" marB="0" anchor="ctr">
                    <a:solidFill>
                      <a:srgbClr val="FFC000"/>
                    </a:solidFill>
                  </a:tcPr>
                </a:tc>
                <a:tc>
                  <a:txBody>
                    <a:bodyPr/>
                    <a:lstStyle/>
                    <a:p>
                      <a:pPr algn="l" fontAlgn="ctr"/>
                      <a:r>
                        <a:rPr lang="en-US" sz="900" b="1" u="none" strike="noStrike" dirty="0">
                          <a:effectLst/>
                        </a:rPr>
                        <a:t>3 Personal face-to-face interview, using electronic questionnaire (CAPI)</a:t>
                      </a:r>
                      <a:endParaRPr lang="en-US" sz="900" b="1" i="0" u="none" strike="noStrike" dirty="0">
                        <a:solidFill>
                          <a:srgbClr val="000000"/>
                        </a:solidFill>
                        <a:effectLst/>
                        <a:latin typeface="Arial"/>
                      </a:endParaRPr>
                    </a:p>
                  </a:txBody>
                  <a:tcPr marL="6537" marR="6537" marT="6537" marB="0" anchor="ctr"/>
                </a:tc>
                <a:tc>
                  <a:txBody>
                    <a:bodyPr/>
                    <a:lstStyle/>
                    <a:p>
                      <a:pPr algn="l" fontAlgn="ctr"/>
                      <a:r>
                        <a:rPr lang="en-US" sz="900" b="1" u="none" strike="noStrike" dirty="0">
                          <a:effectLst/>
                        </a:rPr>
                        <a:t>3 Personal face-to-face interview, using electronic questionnaire (CAPI)</a:t>
                      </a:r>
                      <a:endParaRPr lang="en-US" sz="900" b="1" i="0" u="none" strike="noStrike" dirty="0">
                        <a:solidFill>
                          <a:srgbClr val="000000"/>
                        </a:solidFill>
                        <a:effectLst/>
                        <a:latin typeface="Arial"/>
                      </a:endParaRPr>
                    </a:p>
                  </a:txBody>
                  <a:tcPr marL="6537" marR="6537" marT="6537" marB="0" anchor="ctr"/>
                </a:tc>
                <a:tc>
                  <a:txBody>
                    <a:bodyPr/>
                    <a:lstStyle/>
                    <a:p>
                      <a:pPr algn="l" fontAlgn="ctr"/>
                      <a:r>
                        <a:rPr lang="en-GB" sz="900" b="1" u="none" strike="noStrike" dirty="0">
                          <a:effectLst/>
                        </a:rPr>
                        <a:t>2 Personal face-to-face interview, using paper questionnaire, </a:t>
                      </a:r>
                      <a:br>
                        <a:rPr lang="en-GB" sz="900" b="1" u="none" strike="noStrike" dirty="0">
                          <a:effectLst/>
                        </a:rPr>
                      </a:br>
                      <a:r>
                        <a:rPr lang="en-GB" sz="900" b="1" u="none" strike="noStrike" dirty="0">
                          <a:effectLst/>
                        </a:rPr>
                        <a:t/>
                      </a:r>
                      <a:br>
                        <a:rPr lang="en-GB" sz="900" b="1" u="none" strike="noStrike" dirty="0">
                          <a:effectLst/>
                        </a:rPr>
                      </a:br>
                      <a:r>
                        <a:rPr lang="en-GB" sz="900" b="1" u="none" strike="noStrike" dirty="0">
                          <a:effectLst/>
                        </a:rPr>
                        <a:t>3 Personal face-to-face interview, using electronic questionnaire (CAPI)</a:t>
                      </a:r>
                      <a:endParaRPr lang="en-GB" sz="900" b="1" i="0" u="none" strike="noStrike" dirty="0">
                        <a:solidFill>
                          <a:srgbClr val="000000"/>
                        </a:solidFill>
                        <a:effectLst/>
                        <a:latin typeface="Arial"/>
                      </a:endParaRPr>
                    </a:p>
                  </a:txBody>
                  <a:tcPr marL="6537" marR="6537" marT="6537" marB="0" anchor="ctr"/>
                </a:tc>
                <a:tc>
                  <a:txBody>
                    <a:bodyPr/>
                    <a:lstStyle/>
                    <a:p>
                      <a:pPr algn="l" fontAlgn="ctr"/>
                      <a:r>
                        <a:rPr lang="en-GB" sz="900" b="1" u="none" strike="noStrike" dirty="0">
                          <a:effectLst/>
                        </a:rPr>
                        <a:t>2 Personal face-to-face interview, using paper questionnaire, </a:t>
                      </a:r>
                      <a:br>
                        <a:rPr lang="en-GB" sz="900" b="1" u="none" strike="noStrike" dirty="0">
                          <a:effectLst/>
                        </a:rPr>
                      </a:br>
                      <a:r>
                        <a:rPr lang="en-GB" sz="900" b="1" u="none" strike="noStrike" dirty="0">
                          <a:effectLst/>
                        </a:rPr>
                        <a:t/>
                      </a:r>
                      <a:br>
                        <a:rPr lang="en-GB" sz="900" b="1" u="none" strike="noStrike" dirty="0">
                          <a:effectLst/>
                        </a:rPr>
                      </a:br>
                      <a:r>
                        <a:rPr lang="en-GB" sz="900" b="1" u="none" strike="noStrike" dirty="0">
                          <a:effectLst/>
                        </a:rPr>
                        <a:t>3 Personal face-to-face interview, using electronic questionnaire (CAPI), </a:t>
                      </a:r>
                      <a:br>
                        <a:rPr lang="en-GB" sz="900" b="1" u="none" strike="noStrike" dirty="0">
                          <a:effectLst/>
                        </a:rPr>
                      </a:br>
                      <a:r>
                        <a:rPr lang="en-GB" sz="900" b="1" u="none" strike="noStrike" dirty="0">
                          <a:effectLst/>
                        </a:rPr>
                        <a:t/>
                      </a:r>
                      <a:br>
                        <a:rPr lang="en-GB" sz="900" b="1" u="none" strike="noStrike" dirty="0">
                          <a:effectLst/>
                        </a:rPr>
                      </a:br>
                      <a:r>
                        <a:rPr lang="en-GB" sz="900" b="1" u="none" strike="noStrike" dirty="0">
                          <a:effectLst/>
                        </a:rPr>
                        <a:t>5 Personal telephone interview, using electronic questionnaire (CATI), </a:t>
                      </a:r>
                      <a:br>
                        <a:rPr lang="en-GB" sz="900" b="1" u="none" strike="noStrike" dirty="0">
                          <a:effectLst/>
                        </a:rPr>
                      </a:br>
                      <a:r>
                        <a:rPr lang="en-GB" sz="900" b="1" u="none" strike="noStrike" dirty="0">
                          <a:effectLst/>
                        </a:rPr>
                        <a:t/>
                      </a:r>
                      <a:br>
                        <a:rPr lang="en-GB" sz="900" b="1" u="none" strike="noStrike" dirty="0">
                          <a:effectLst/>
                        </a:rPr>
                      </a:br>
                      <a:r>
                        <a:rPr lang="en-GB" sz="900" b="1" u="none" strike="noStrike" dirty="0">
                          <a:effectLst/>
                        </a:rPr>
                        <a:t>8 Self-completion of paper questionnaire by respondents (delivery/collection by enumerator), </a:t>
                      </a:r>
                      <a:br>
                        <a:rPr lang="en-GB" sz="900" b="1" u="none" strike="noStrike" dirty="0">
                          <a:effectLst/>
                        </a:rPr>
                      </a:br>
                      <a:r>
                        <a:rPr lang="en-GB" sz="900" b="1" u="none" strike="noStrike" dirty="0">
                          <a:effectLst/>
                        </a:rPr>
                        <a:t/>
                      </a:r>
                      <a:br>
                        <a:rPr lang="en-GB" sz="900" b="1" u="none" strike="noStrike" dirty="0">
                          <a:effectLst/>
                        </a:rPr>
                      </a:br>
                      <a:r>
                        <a:rPr lang="en-GB" sz="900" b="1" u="none" strike="noStrike" dirty="0">
                          <a:effectLst/>
                        </a:rPr>
                        <a:t>9 Internet self-response option (CAWI), on-line, </a:t>
                      </a:r>
                      <a:br>
                        <a:rPr lang="en-GB" sz="900" b="1" u="none" strike="noStrike" dirty="0">
                          <a:effectLst/>
                        </a:rPr>
                      </a:br>
                      <a:r>
                        <a:rPr lang="en-GB" sz="900" b="1" u="none" strike="noStrike" dirty="0">
                          <a:effectLst/>
                        </a:rPr>
                        <a:t/>
                      </a:r>
                      <a:br>
                        <a:rPr lang="en-GB" sz="900" b="1" u="none" strike="noStrike" dirty="0">
                          <a:effectLst/>
                        </a:rPr>
                      </a:br>
                      <a:r>
                        <a:rPr lang="en-GB" sz="900" b="1" u="none" strike="noStrike" dirty="0">
                          <a:effectLst/>
                        </a:rPr>
                        <a:t>10 Internet self-response option (CAWI), off-line (using downloadable form)</a:t>
                      </a:r>
                      <a:endParaRPr lang="en-GB" sz="900" b="1" i="0" u="none" strike="noStrike" dirty="0">
                        <a:solidFill>
                          <a:srgbClr val="000000"/>
                        </a:solidFill>
                        <a:effectLst/>
                        <a:latin typeface="Arial"/>
                      </a:endParaRPr>
                    </a:p>
                  </a:txBody>
                  <a:tcPr marL="6537" marR="6537" marT="6537" marB="0" anchor="ctr"/>
                </a:tc>
                <a:tc>
                  <a:txBody>
                    <a:bodyPr/>
                    <a:lstStyle/>
                    <a:p>
                      <a:pPr algn="l" fontAlgn="ctr"/>
                      <a:r>
                        <a:rPr lang="en-GB" sz="900" b="1" u="none" strike="noStrike" dirty="0">
                          <a:effectLst/>
                        </a:rPr>
                        <a:t>2 Personal face-to-face interview, using paper questionnaire, </a:t>
                      </a:r>
                      <a:br>
                        <a:rPr lang="en-GB" sz="900" b="1" u="none" strike="noStrike" dirty="0">
                          <a:effectLst/>
                        </a:rPr>
                      </a:br>
                      <a:r>
                        <a:rPr lang="en-GB" sz="900" b="1" u="none" strike="noStrike" dirty="0">
                          <a:effectLst/>
                        </a:rPr>
                        <a:t/>
                      </a:r>
                      <a:br>
                        <a:rPr lang="en-GB" sz="900" b="1" u="none" strike="noStrike" dirty="0">
                          <a:effectLst/>
                        </a:rPr>
                      </a:br>
                      <a:r>
                        <a:rPr lang="en-GB" sz="900" b="1" u="none" strike="noStrike" dirty="0">
                          <a:effectLst/>
                        </a:rPr>
                        <a:t>3 Personal face-to-face interview, using electronic questionnaire (CAPI)</a:t>
                      </a:r>
                      <a:endParaRPr lang="en-GB" sz="900" b="1" i="0" u="none" strike="noStrike" dirty="0">
                        <a:solidFill>
                          <a:srgbClr val="000000"/>
                        </a:solidFill>
                        <a:effectLst/>
                        <a:latin typeface="Arial"/>
                      </a:endParaRPr>
                    </a:p>
                  </a:txBody>
                  <a:tcPr marL="6537" marR="6537" marT="6537" marB="0" anchor="ctr"/>
                </a:tc>
                <a:tc>
                  <a:txBody>
                    <a:bodyPr/>
                    <a:lstStyle/>
                    <a:p>
                      <a:pPr algn="l" fontAlgn="ctr"/>
                      <a:r>
                        <a:rPr lang="en-US" sz="900" b="1" u="none" strike="noStrike" dirty="0">
                          <a:effectLst/>
                        </a:rPr>
                        <a:t>3 Personal face-to-face interview, using electronic questionnaire (CAPI)</a:t>
                      </a:r>
                      <a:endParaRPr lang="en-US" sz="900" b="1" i="0" u="none" strike="noStrike" dirty="0">
                        <a:solidFill>
                          <a:srgbClr val="000000"/>
                        </a:solidFill>
                        <a:effectLst/>
                        <a:latin typeface="Arial"/>
                      </a:endParaRPr>
                    </a:p>
                  </a:txBody>
                  <a:tcPr marL="6537" marR="6537" marT="6537" marB="0" anchor="ctr"/>
                </a:tc>
                <a:tc>
                  <a:txBody>
                    <a:bodyPr/>
                    <a:lstStyle/>
                    <a:p>
                      <a:pPr algn="l" fontAlgn="ctr"/>
                      <a:r>
                        <a:rPr lang="en-GB" sz="900" b="1" u="none" strike="noStrike" dirty="0">
                          <a:effectLst/>
                        </a:rPr>
                        <a:t>2 Personal face-to-face interview, using paper questionnaire, </a:t>
                      </a:r>
                      <a:br>
                        <a:rPr lang="en-GB" sz="900" b="1" u="none" strike="noStrike" dirty="0">
                          <a:effectLst/>
                        </a:rPr>
                      </a:br>
                      <a:r>
                        <a:rPr lang="en-GB" sz="900" b="1" u="none" strike="noStrike" dirty="0">
                          <a:effectLst/>
                        </a:rPr>
                        <a:t/>
                      </a:r>
                      <a:br>
                        <a:rPr lang="en-GB" sz="900" b="1" u="none" strike="noStrike" dirty="0">
                          <a:effectLst/>
                        </a:rPr>
                      </a:br>
                      <a:r>
                        <a:rPr lang="en-GB" sz="900" b="1" u="none" strike="noStrike" dirty="0">
                          <a:effectLst/>
                        </a:rPr>
                        <a:t>3 Personal face-to-face interview, using electronic questionnaire (CAPI)</a:t>
                      </a:r>
                      <a:endParaRPr lang="en-GB" sz="900" b="1" i="0" u="none" strike="noStrike" dirty="0">
                        <a:solidFill>
                          <a:srgbClr val="000000"/>
                        </a:solidFill>
                        <a:effectLst/>
                        <a:latin typeface="Arial"/>
                      </a:endParaRPr>
                    </a:p>
                  </a:txBody>
                  <a:tcPr marL="6537" marR="6537" marT="6537" marB="0" anchor="ctr"/>
                </a:tc>
              </a:tr>
            </a:tbl>
          </a:graphicData>
        </a:graphic>
      </p:graphicFrame>
    </p:spTree>
    <p:extLst>
      <p:ext uri="{BB962C8B-B14F-4D97-AF65-F5344CB8AC3E}">
        <p14:creationId xmlns:p14="http://schemas.microsoft.com/office/powerpoint/2010/main" val="349120586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spDef>
    <a:ln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10540</TotalTime>
  <Words>3366</Words>
  <Application>Microsoft Office PowerPoint</Application>
  <PresentationFormat>On-screen Show (4:3)</PresentationFormat>
  <Paragraphs>235</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1_Profile</vt:lpstr>
      <vt:lpstr>PowerPoint Presentation</vt:lpstr>
      <vt:lpstr>Overview of the presentation</vt:lpstr>
      <vt:lpstr>Paper-based vs Electronic collection approach</vt:lpstr>
      <vt:lpstr>Advantages of using electronic data collection technologies</vt:lpstr>
      <vt:lpstr>Advantages of using electronic data collection technologies</vt:lpstr>
      <vt:lpstr>Disadvantages of electronic data collection technologies</vt:lpstr>
      <vt:lpstr>Disadvantages of electronic data collection technologies</vt:lpstr>
      <vt:lpstr>Transitioning from paper to electronic data collection</vt:lpstr>
      <vt:lpstr>Plans for 2020 round - Southern African countries</vt:lpstr>
      <vt:lpstr>Decision making</vt:lpstr>
      <vt:lpstr>Information required for decision-making</vt:lpstr>
      <vt:lpstr>Planning considerations for electronic data collection </vt:lpstr>
      <vt:lpstr>Planning considerations for electronic data collection </vt:lpstr>
      <vt:lpstr>Planning considerations for electronic data collection </vt:lpstr>
      <vt:lpstr>Implementing handheld electronic devices</vt:lpstr>
      <vt:lpstr>Considerations for selection of handheld electronic devices</vt:lpstr>
      <vt:lpstr>CAPI software - Essential functional features</vt:lpstr>
      <vt:lpstr>Testing process for evaluating CAPI software</vt:lpstr>
      <vt:lpstr>CAPI – build, buy or freeware</vt:lpstr>
      <vt:lpstr>Implementing handheld electronic devices</vt:lpstr>
      <vt:lpstr>Implementing handheld electronic devices</vt:lpstr>
      <vt:lpstr>Implementing handheld electronic devices</vt:lpstr>
      <vt:lpstr>Implementing handheld electronic devices</vt:lpstr>
      <vt:lpstr>Implementing handheld electronic devices</vt:lpstr>
      <vt:lpstr>Implementing Internet based data collection</vt:lpstr>
      <vt:lpstr>Implementing Internet based data collection</vt:lpstr>
      <vt:lpstr>Implementing Internet based data collection</vt:lpstr>
      <vt:lpstr>Internet collection - data collection application and portal </vt:lpstr>
      <vt:lpstr>Internet collection</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data revolution: Opportunities and challenges for global ageing</dc:title>
  <dc:creator>Linda Hooper</dc:creator>
  <cp:lastModifiedBy>Andrea De Luka</cp:lastModifiedBy>
  <cp:revision>356</cp:revision>
  <cp:lastPrinted>2016-07-13T23:10:22Z</cp:lastPrinted>
  <dcterms:created xsi:type="dcterms:W3CDTF">2015-07-05T18:53:48Z</dcterms:created>
  <dcterms:modified xsi:type="dcterms:W3CDTF">2017-03-30T15:16:39Z</dcterms:modified>
</cp:coreProperties>
</file>