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57" r:id="rId5"/>
    <p:sldId id="263" r:id="rId6"/>
    <p:sldId id="270" r:id="rId7"/>
    <p:sldId id="264" r:id="rId8"/>
    <p:sldId id="265" r:id="rId9"/>
    <p:sldId id="262" r:id="rId10"/>
    <p:sldId id="266" r:id="rId11"/>
    <p:sldId id="268" r:id="rId12"/>
    <p:sldId id="269"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n Kahitu" initials="EK"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8" autoAdjust="0"/>
    <p:restoredTop sz="94660"/>
  </p:normalViewPr>
  <p:slideViewPr>
    <p:cSldViewPr snapToGrid="0">
      <p:cViewPr>
        <p:scale>
          <a:sx n="80" d="100"/>
          <a:sy n="80" d="100"/>
        </p:scale>
        <p:origin x="-252" y="-7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4F7329-A54D-4508-B0D3-171BE295C544}" type="datetimeFigureOut">
              <a:rPr lang="en-ZA" smtClean="0"/>
              <a:t>2017/03/30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17E1A35-5B67-42CA-BD19-82D88D899AD1}" type="slidenum">
              <a:rPr lang="en-ZA" smtClean="0"/>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048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F7329-A54D-4508-B0D3-171BE295C544}" type="datetimeFigureOut">
              <a:rPr lang="en-ZA" smtClean="0"/>
              <a:t>2017/03/30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17E1A35-5B67-42CA-BD19-82D88D899AD1}" type="slidenum">
              <a:rPr lang="en-ZA" smtClean="0"/>
              <a:t>‹#›</a:t>
            </a:fld>
            <a:endParaRPr lang="en-ZA"/>
          </a:p>
        </p:txBody>
      </p:sp>
    </p:spTree>
    <p:extLst>
      <p:ext uri="{BB962C8B-B14F-4D97-AF65-F5344CB8AC3E}">
        <p14:creationId xmlns:p14="http://schemas.microsoft.com/office/powerpoint/2010/main" val="2668146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F7329-A54D-4508-B0D3-171BE295C544}" type="datetimeFigureOut">
              <a:rPr lang="en-ZA" smtClean="0"/>
              <a:t>2017/03/30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17E1A35-5B67-42CA-BD19-82D88D899AD1}" type="slidenum">
              <a:rPr lang="en-ZA" smtClean="0"/>
              <a:t>‹#›</a:t>
            </a:fld>
            <a:endParaRPr lang="en-ZA"/>
          </a:p>
        </p:txBody>
      </p:sp>
    </p:spTree>
    <p:extLst>
      <p:ext uri="{BB962C8B-B14F-4D97-AF65-F5344CB8AC3E}">
        <p14:creationId xmlns:p14="http://schemas.microsoft.com/office/powerpoint/2010/main" val="162866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F7329-A54D-4508-B0D3-171BE295C544}" type="datetimeFigureOut">
              <a:rPr lang="en-ZA" smtClean="0"/>
              <a:t>2017/03/30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17E1A35-5B67-42CA-BD19-82D88D899AD1}" type="slidenum">
              <a:rPr lang="en-ZA" smtClean="0"/>
              <a:t>‹#›</a:t>
            </a:fld>
            <a:endParaRPr lang="en-ZA"/>
          </a:p>
        </p:txBody>
      </p:sp>
    </p:spTree>
    <p:extLst>
      <p:ext uri="{BB962C8B-B14F-4D97-AF65-F5344CB8AC3E}">
        <p14:creationId xmlns:p14="http://schemas.microsoft.com/office/powerpoint/2010/main" val="256512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F7329-A54D-4508-B0D3-171BE295C544}" type="datetimeFigureOut">
              <a:rPr lang="en-ZA" smtClean="0"/>
              <a:t>2017/03/30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17E1A35-5B67-42CA-BD19-82D88D899AD1}" type="slidenum">
              <a:rPr lang="en-ZA" smtClean="0"/>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155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4F7329-A54D-4508-B0D3-171BE295C544}" type="datetimeFigureOut">
              <a:rPr lang="en-ZA" smtClean="0"/>
              <a:t>2017/03/30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17E1A35-5B67-42CA-BD19-82D88D899AD1}" type="slidenum">
              <a:rPr lang="en-ZA" smtClean="0"/>
              <a:t>‹#›</a:t>
            </a:fld>
            <a:endParaRPr lang="en-ZA"/>
          </a:p>
        </p:txBody>
      </p:sp>
    </p:spTree>
    <p:extLst>
      <p:ext uri="{BB962C8B-B14F-4D97-AF65-F5344CB8AC3E}">
        <p14:creationId xmlns:p14="http://schemas.microsoft.com/office/powerpoint/2010/main" val="2802949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4F7329-A54D-4508-B0D3-171BE295C544}" type="datetimeFigureOut">
              <a:rPr lang="en-ZA" smtClean="0"/>
              <a:t>2017/03/30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17E1A35-5B67-42CA-BD19-82D88D899AD1}" type="slidenum">
              <a:rPr lang="en-ZA" smtClean="0"/>
              <a:t>‹#›</a:t>
            </a:fld>
            <a:endParaRPr lang="en-ZA"/>
          </a:p>
        </p:txBody>
      </p:sp>
    </p:spTree>
    <p:extLst>
      <p:ext uri="{BB962C8B-B14F-4D97-AF65-F5344CB8AC3E}">
        <p14:creationId xmlns:p14="http://schemas.microsoft.com/office/powerpoint/2010/main" val="694268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4F7329-A54D-4508-B0D3-171BE295C544}" type="datetimeFigureOut">
              <a:rPr lang="en-ZA" smtClean="0"/>
              <a:t>2017/03/30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17E1A35-5B67-42CA-BD19-82D88D899AD1}" type="slidenum">
              <a:rPr lang="en-ZA" smtClean="0"/>
              <a:t>‹#›</a:t>
            </a:fld>
            <a:endParaRPr lang="en-ZA"/>
          </a:p>
        </p:txBody>
      </p:sp>
    </p:spTree>
    <p:extLst>
      <p:ext uri="{BB962C8B-B14F-4D97-AF65-F5344CB8AC3E}">
        <p14:creationId xmlns:p14="http://schemas.microsoft.com/office/powerpoint/2010/main" val="2274689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24F7329-A54D-4508-B0D3-171BE295C544}" type="datetimeFigureOut">
              <a:rPr lang="en-ZA" smtClean="0"/>
              <a:t>2017/03/30</a:t>
            </a:fld>
            <a:endParaRPr lang="en-Z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ZA"/>
          </a:p>
        </p:txBody>
      </p:sp>
      <p:sp>
        <p:nvSpPr>
          <p:cNvPr id="9" name="Slide Number Placeholder 8"/>
          <p:cNvSpPr>
            <a:spLocks noGrp="1"/>
          </p:cNvSpPr>
          <p:nvPr>
            <p:ph type="sldNum" sz="quarter" idx="12"/>
          </p:nvPr>
        </p:nvSpPr>
        <p:spPr/>
        <p:txBody>
          <a:bodyPr/>
          <a:lstStyle/>
          <a:p>
            <a:fld id="{117E1A35-5B67-42CA-BD19-82D88D899AD1}" type="slidenum">
              <a:rPr lang="en-ZA" smtClean="0"/>
              <a:t>‹#›</a:t>
            </a:fld>
            <a:endParaRPr lang="en-ZA"/>
          </a:p>
        </p:txBody>
      </p:sp>
    </p:spTree>
    <p:extLst>
      <p:ext uri="{BB962C8B-B14F-4D97-AF65-F5344CB8AC3E}">
        <p14:creationId xmlns:p14="http://schemas.microsoft.com/office/powerpoint/2010/main" val="3209156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24F7329-A54D-4508-B0D3-171BE295C544}" type="datetimeFigureOut">
              <a:rPr lang="en-ZA" smtClean="0"/>
              <a:t>2017/03/30</a:t>
            </a:fld>
            <a:endParaRPr lang="en-Z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Z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17E1A35-5B67-42CA-BD19-82D88D899AD1}" type="slidenum">
              <a:rPr lang="en-ZA" smtClean="0"/>
              <a:t>‹#›</a:t>
            </a:fld>
            <a:endParaRPr lang="en-ZA"/>
          </a:p>
        </p:txBody>
      </p:sp>
    </p:spTree>
    <p:extLst>
      <p:ext uri="{BB962C8B-B14F-4D97-AF65-F5344CB8AC3E}">
        <p14:creationId xmlns:p14="http://schemas.microsoft.com/office/powerpoint/2010/main" val="79610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F7329-A54D-4508-B0D3-171BE295C544}" type="datetimeFigureOut">
              <a:rPr lang="en-ZA" smtClean="0"/>
              <a:t>2017/03/30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17E1A35-5B67-42CA-BD19-82D88D899AD1}" type="slidenum">
              <a:rPr lang="en-ZA" smtClean="0"/>
              <a:t>‹#›</a:t>
            </a:fld>
            <a:endParaRPr lang="en-ZA"/>
          </a:p>
        </p:txBody>
      </p:sp>
    </p:spTree>
    <p:extLst>
      <p:ext uri="{BB962C8B-B14F-4D97-AF65-F5344CB8AC3E}">
        <p14:creationId xmlns:p14="http://schemas.microsoft.com/office/powerpoint/2010/main" val="251836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24F7329-A54D-4508-B0D3-171BE295C544}" type="datetimeFigureOut">
              <a:rPr lang="en-ZA" smtClean="0"/>
              <a:t>2017/03/30</a:t>
            </a:fld>
            <a:endParaRPr lang="en-Z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17E1A35-5B67-42CA-BD19-82D88D899AD1}" type="slidenum">
              <a:rPr lang="en-ZA" smtClean="0"/>
              <a:t>‹#›</a:t>
            </a:fld>
            <a:endParaRPr lang="en-Z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1255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Topics </a:t>
            </a:r>
            <a:r>
              <a:rPr lang="en-GB" b="1" dirty="0" smtClean="0"/>
              <a:t>Recommended Population </a:t>
            </a:r>
            <a:r>
              <a:rPr lang="en-GB" b="1" dirty="0"/>
              <a:t>and </a:t>
            </a:r>
            <a:r>
              <a:rPr lang="en-GB" b="1" dirty="0" smtClean="0"/>
              <a:t>Housing Census</a:t>
            </a:r>
            <a:r>
              <a:rPr lang="en-GB" b="1" dirty="0"/>
              <a:t> </a:t>
            </a:r>
            <a:r>
              <a:rPr lang="en-ZA" dirty="0"/>
              <a:t/>
            </a:r>
            <a:br>
              <a:rPr lang="en-ZA" dirty="0"/>
            </a:br>
            <a:endParaRPr lang="en-ZA" dirty="0"/>
          </a:p>
        </p:txBody>
      </p:sp>
      <p:sp>
        <p:nvSpPr>
          <p:cNvPr id="3" name="Subtitle 2"/>
          <p:cNvSpPr>
            <a:spLocks noGrp="1"/>
          </p:cNvSpPr>
          <p:nvPr>
            <p:ph type="subTitle" idx="1"/>
          </p:nvPr>
        </p:nvSpPr>
        <p:spPr/>
        <p:txBody>
          <a:bodyPr>
            <a:normAutofit fontScale="62500" lnSpcReduction="20000"/>
          </a:bodyPr>
          <a:lstStyle/>
          <a:p>
            <a:r>
              <a:rPr lang="en-US" sz="3200" b="1" dirty="0" smtClean="0"/>
              <a:t>By</a:t>
            </a:r>
          </a:p>
          <a:p>
            <a:r>
              <a:rPr lang="en-US" sz="3200" b="1" dirty="0" smtClean="0"/>
              <a:t> Pauline Enkono</a:t>
            </a:r>
          </a:p>
          <a:p>
            <a:r>
              <a:rPr lang="en-US" sz="3200" b="1" dirty="0" smtClean="0"/>
              <a:t>Namibia Statistics Agency</a:t>
            </a:r>
            <a:endParaRPr lang="en-ZA" sz="3200" b="1" dirty="0"/>
          </a:p>
        </p:txBody>
      </p:sp>
    </p:spTree>
    <p:extLst>
      <p:ext uri="{BB962C8B-B14F-4D97-AF65-F5344CB8AC3E}">
        <p14:creationId xmlns:p14="http://schemas.microsoft.com/office/powerpoint/2010/main" val="2934911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Main </a:t>
            </a:r>
            <a:r>
              <a:rPr lang="en-ZA" b="1" dirty="0"/>
              <a:t>changes in definitions and classifications </a:t>
            </a:r>
          </a:p>
        </p:txBody>
      </p:sp>
      <p:sp>
        <p:nvSpPr>
          <p:cNvPr id="3" name="Content Placeholder 2"/>
          <p:cNvSpPr>
            <a:spLocks noGrp="1"/>
          </p:cNvSpPr>
          <p:nvPr>
            <p:ph idx="1"/>
          </p:nvPr>
        </p:nvSpPr>
        <p:spPr>
          <a:xfrm>
            <a:off x="540327" y="1579418"/>
            <a:ext cx="10917381" cy="4793673"/>
          </a:xfrm>
        </p:spPr>
        <p:txBody>
          <a:bodyPr>
            <a:normAutofit/>
          </a:bodyPr>
          <a:lstStyle/>
          <a:p>
            <a:endParaRPr lang="en-ZA" dirty="0" smtClean="0">
              <a:solidFill>
                <a:srgbClr val="FF0000"/>
              </a:solidFill>
            </a:endParaRPr>
          </a:p>
          <a:p>
            <a:r>
              <a:rPr lang="en-ZA" sz="2800" dirty="0" smtClean="0">
                <a:solidFill>
                  <a:srgbClr val="FF0000"/>
                </a:solidFill>
              </a:rPr>
              <a:t>Disability</a:t>
            </a:r>
          </a:p>
          <a:p>
            <a:pPr marL="0" indent="0" algn="just">
              <a:buNone/>
            </a:pPr>
            <a:r>
              <a:rPr lang="en-US" b="1" u="sng" dirty="0" smtClean="0">
                <a:solidFill>
                  <a:srgbClr val="FF0000"/>
                </a:solidFill>
              </a:rPr>
              <a:t>“Disability </a:t>
            </a:r>
            <a:r>
              <a:rPr lang="en-US" dirty="0">
                <a:solidFill>
                  <a:srgbClr val="FF0000"/>
                </a:solidFill>
              </a:rPr>
              <a:t>is a condition of loss of physical or mental function resulting in inability to perform daily activities. Disability is aggravated by physical, personal and environmental barriers. In the Census long term is defined as a </a:t>
            </a:r>
            <a:r>
              <a:rPr lang="en-US" dirty="0" smtClean="0">
                <a:solidFill>
                  <a:srgbClr val="FF0000"/>
                </a:solidFill>
              </a:rPr>
              <a:t>condition </a:t>
            </a:r>
            <a:r>
              <a:rPr lang="en-US" dirty="0">
                <a:solidFill>
                  <a:srgbClr val="FF0000"/>
                </a:solidFill>
              </a:rPr>
              <a:t>lasting </a:t>
            </a:r>
            <a:r>
              <a:rPr lang="en-US" b="1" dirty="0">
                <a:solidFill>
                  <a:srgbClr val="FF0000"/>
                </a:solidFill>
              </a:rPr>
              <a:t>more than six </a:t>
            </a:r>
            <a:r>
              <a:rPr lang="en-US" b="1" dirty="0" smtClean="0">
                <a:solidFill>
                  <a:srgbClr val="FF0000"/>
                </a:solidFill>
              </a:rPr>
              <a:t>months” </a:t>
            </a:r>
            <a:r>
              <a:rPr lang="en-US" dirty="0" smtClean="0">
                <a:solidFill>
                  <a:srgbClr val="FF0000"/>
                </a:solidFill>
              </a:rPr>
              <a:t>(2011 census stakeholders).</a:t>
            </a:r>
          </a:p>
          <a:p>
            <a:r>
              <a:rPr lang="en-ZA" b="1" u="sng" dirty="0" smtClean="0">
                <a:solidFill>
                  <a:srgbClr val="FF0000"/>
                </a:solidFill>
              </a:rPr>
              <a:t>"</a:t>
            </a:r>
            <a:r>
              <a:rPr lang="en-ZA" b="1" u="sng" dirty="0">
                <a:solidFill>
                  <a:srgbClr val="FF0000"/>
                </a:solidFill>
              </a:rPr>
              <a:t>Disability </a:t>
            </a:r>
            <a:r>
              <a:rPr lang="en-ZA" dirty="0">
                <a:solidFill>
                  <a:srgbClr val="FF0000"/>
                </a:solidFill>
              </a:rPr>
              <a:t>means physical, psycho-social or sensory impairment that alone or in combination with social and environmental barriers, affects the ability of a person concerned to take part in education, vocational or recreational activities” (National Disability Policy 1997</a:t>
            </a:r>
            <a:r>
              <a:rPr lang="en-ZA" dirty="0" smtClean="0">
                <a:solidFill>
                  <a:srgbClr val="FF0000"/>
                </a:solidFill>
              </a:rPr>
              <a:t>).</a:t>
            </a:r>
          </a:p>
          <a:p>
            <a:r>
              <a:rPr lang="en-US" dirty="0" smtClean="0">
                <a:solidFill>
                  <a:srgbClr val="FF0000"/>
                </a:solidFill>
              </a:rPr>
              <a:t>Difficulties </a:t>
            </a:r>
            <a:r>
              <a:rPr lang="en-US" dirty="0">
                <a:solidFill>
                  <a:srgbClr val="FF0000"/>
                </a:solidFill>
              </a:rPr>
              <a:t>e</a:t>
            </a:r>
            <a:r>
              <a:rPr lang="en-US" dirty="0" smtClean="0">
                <a:solidFill>
                  <a:srgbClr val="FF0000"/>
                </a:solidFill>
              </a:rPr>
              <a:t>ngaging in learning and economic activities </a:t>
            </a:r>
          </a:p>
          <a:p>
            <a:pPr lvl="1"/>
            <a:r>
              <a:rPr lang="en-US" dirty="0" smtClean="0">
                <a:solidFill>
                  <a:srgbClr val="FF0000"/>
                </a:solidFill>
              </a:rPr>
              <a:t>2011 together and 2021 proposed to be separated</a:t>
            </a:r>
          </a:p>
          <a:p>
            <a:pPr marL="0" indent="0">
              <a:buNone/>
            </a:pPr>
            <a:endParaRPr lang="en-US" dirty="0" smtClean="0">
              <a:solidFill>
                <a:srgbClr val="FF0000"/>
              </a:solidFill>
            </a:endParaRPr>
          </a:p>
          <a:p>
            <a:endParaRPr lang="en-ZA" dirty="0">
              <a:solidFill>
                <a:srgbClr val="FF0000"/>
              </a:solidFill>
            </a:endParaRPr>
          </a:p>
          <a:p>
            <a:pPr marL="0" indent="0">
              <a:buNone/>
            </a:pPr>
            <a:endParaRPr lang="en-ZA" dirty="0">
              <a:solidFill>
                <a:srgbClr val="FF0000"/>
              </a:solidFill>
            </a:endParaRPr>
          </a:p>
        </p:txBody>
      </p:sp>
    </p:spTree>
    <p:extLst>
      <p:ext uri="{BB962C8B-B14F-4D97-AF65-F5344CB8AC3E}">
        <p14:creationId xmlns:p14="http://schemas.microsoft.com/office/powerpoint/2010/main" val="4196769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342310060"/>
              </p:ext>
            </p:extLst>
          </p:nvPr>
        </p:nvGraphicFramePr>
        <p:xfrm>
          <a:off x="1052945" y="313114"/>
          <a:ext cx="9047019" cy="5755177"/>
        </p:xfrm>
        <a:graphic>
          <a:graphicData uri="http://schemas.openxmlformats.org/presentationml/2006/ole">
            <mc:AlternateContent xmlns:mc="http://schemas.openxmlformats.org/markup-compatibility/2006">
              <mc:Choice xmlns:v="urn:schemas-microsoft-com:vml" Requires="v">
                <p:oleObj spid="_x0000_s1046" name="Document" r:id="rId4" imgW="5958582" imgH="3680381" progId="Word.Document.12">
                  <p:embed/>
                </p:oleObj>
              </mc:Choice>
              <mc:Fallback>
                <p:oleObj name="Document" r:id="rId4" imgW="5958582" imgH="3680381" progId="Word.Document.12">
                  <p:embed/>
                  <p:pic>
                    <p:nvPicPr>
                      <p:cNvPr id="0" name=""/>
                      <p:cNvPicPr/>
                      <p:nvPr/>
                    </p:nvPicPr>
                    <p:blipFill>
                      <a:blip r:embed="rId5"/>
                      <a:stretch>
                        <a:fillRect/>
                      </a:stretch>
                    </p:blipFill>
                    <p:spPr>
                      <a:xfrm>
                        <a:off x="1052945" y="313114"/>
                        <a:ext cx="9047019" cy="5755177"/>
                      </a:xfrm>
                      <a:prstGeom prst="rect">
                        <a:avLst/>
                      </a:prstGeom>
                    </p:spPr>
                  </p:pic>
                </p:oleObj>
              </mc:Fallback>
            </mc:AlternateContent>
          </a:graphicData>
        </a:graphic>
      </p:graphicFrame>
      <p:sp>
        <p:nvSpPr>
          <p:cNvPr id="6" name="Rectangular Callout 5"/>
          <p:cNvSpPr/>
          <p:nvPr/>
        </p:nvSpPr>
        <p:spPr>
          <a:xfrm rot="194978">
            <a:off x="2967273" y="5175200"/>
            <a:ext cx="2267369" cy="829493"/>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 be removed if medical experts are not involved</a:t>
            </a:r>
            <a:endParaRPr lang="en-US" dirty="0"/>
          </a:p>
        </p:txBody>
      </p:sp>
      <p:cxnSp>
        <p:nvCxnSpPr>
          <p:cNvPr id="8" name="Straight Arrow Connector 7"/>
          <p:cNvCxnSpPr/>
          <p:nvPr/>
        </p:nvCxnSpPr>
        <p:spPr>
          <a:xfrm flipH="1" flipV="1">
            <a:off x="2424546" y="5514108"/>
            <a:ext cx="748146" cy="2493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9751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ZA" b="1" dirty="0" smtClean="0"/>
              <a:t>Main </a:t>
            </a:r>
            <a:r>
              <a:rPr lang="en-ZA" b="1" dirty="0"/>
              <a:t>changes in definitions and classifications </a:t>
            </a:r>
          </a:p>
        </p:txBody>
      </p:sp>
      <p:sp>
        <p:nvSpPr>
          <p:cNvPr id="3" name="Content Placeholder 2"/>
          <p:cNvSpPr>
            <a:spLocks noGrp="1"/>
          </p:cNvSpPr>
          <p:nvPr>
            <p:ph idx="1"/>
          </p:nvPr>
        </p:nvSpPr>
        <p:spPr>
          <a:xfrm>
            <a:off x="838200" y="1825625"/>
            <a:ext cx="10515600" cy="4256520"/>
          </a:xfrm>
        </p:spPr>
        <p:txBody>
          <a:bodyPr>
            <a:normAutofit/>
          </a:bodyPr>
          <a:lstStyle/>
          <a:p>
            <a:r>
              <a:rPr lang="en-US" dirty="0" smtClean="0">
                <a:solidFill>
                  <a:srgbClr val="FF0000"/>
                </a:solidFill>
              </a:rPr>
              <a:t>ICT (Mobile ownership/use and computer/internet use)</a:t>
            </a:r>
          </a:p>
          <a:p>
            <a:r>
              <a:rPr lang="en-US" dirty="0" smtClean="0">
                <a:solidFill>
                  <a:srgbClr val="FF0000"/>
                </a:solidFill>
              </a:rPr>
              <a:t>Age of head of household (changed from 12 to 8)</a:t>
            </a:r>
          </a:p>
          <a:p>
            <a:r>
              <a:rPr lang="en-US" dirty="0" smtClean="0">
                <a:solidFill>
                  <a:srgbClr val="FF0000"/>
                </a:solidFill>
              </a:rPr>
              <a:t>ECD and Education Age (0-5, 6+)</a:t>
            </a:r>
          </a:p>
          <a:p>
            <a:pPr lvl="1"/>
            <a:r>
              <a:rPr lang="en-US" dirty="0" smtClean="0">
                <a:solidFill>
                  <a:srgbClr val="FF0000"/>
                </a:solidFill>
              </a:rPr>
              <a:t>Changed from 0-6 for ECD to 0-5 ECD</a:t>
            </a:r>
          </a:p>
          <a:p>
            <a:pPr lvl="1"/>
            <a:r>
              <a:rPr lang="en-US" dirty="0" smtClean="0">
                <a:solidFill>
                  <a:srgbClr val="FF0000"/>
                </a:solidFill>
              </a:rPr>
              <a:t>Reason for “not attending ECD”</a:t>
            </a:r>
          </a:p>
          <a:p>
            <a:r>
              <a:rPr lang="en-US" dirty="0" smtClean="0">
                <a:solidFill>
                  <a:srgbClr val="FF0000"/>
                </a:solidFill>
              </a:rPr>
              <a:t>Fertility age (12 to 8, 12-49 to 12-54)</a:t>
            </a:r>
          </a:p>
          <a:p>
            <a:r>
              <a:rPr lang="en-US" dirty="0" smtClean="0">
                <a:solidFill>
                  <a:srgbClr val="FF0000"/>
                </a:solidFill>
              </a:rPr>
              <a:t>Fertility for female deaths</a:t>
            </a:r>
          </a:p>
          <a:p>
            <a:r>
              <a:rPr lang="en-US" dirty="0" smtClean="0">
                <a:solidFill>
                  <a:srgbClr val="FF0000"/>
                </a:solidFill>
              </a:rPr>
              <a:t>Causes of death (Cancer type expanded) </a:t>
            </a:r>
          </a:p>
          <a:p>
            <a:pPr marL="0" indent="0">
              <a:buNone/>
            </a:pPr>
            <a:r>
              <a:rPr lang="en-US"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2731724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smtClean="0"/>
              <a:t>Main </a:t>
            </a:r>
            <a:r>
              <a:rPr lang="en-ZA" b="1" dirty="0"/>
              <a:t>challenges/difficulties in adopting the topics,  definitions, concepts and classifications recommended in the P&amp;R Revision 3 </a:t>
            </a:r>
            <a:r>
              <a:rPr lang="en-ZA" b="1" dirty="0" smtClean="0"/>
              <a:t/>
            </a:r>
            <a:br>
              <a:rPr lang="en-ZA" b="1" dirty="0" smtClean="0"/>
            </a:br>
            <a:endParaRPr lang="en-ZA" b="1" dirty="0"/>
          </a:p>
        </p:txBody>
      </p:sp>
      <p:sp>
        <p:nvSpPr>
          <p:cNvPr id="3" name="Content Placeholder 2"/>
          <p:cNvSpPr>
            <a:spLocks noGrp="1"/>
          </p:cNvSpPr>
          <p:nvPr>
            <p:ph idx="1"/>
          </p:nvPr>
        </p:nvSpPr>
        <p:spPr/>
        <p:txBody>
          <a:bodyPr>
            <a:normAutofit/>
          </a:bodyPr>
          <a:lstStyle/>
          <a:p>
            <a:r>
              <a:rPr lang="en-US" sz="3200" b="1" dirty="0" smtClean="0"/>
              <a:t>Emigrants hard to capture</a:t>
            </a:r>
          </a:p>
          <a:p>
            <a:pPr lvl="1"/>
            <a:r>
              <a:rPr lang="en-ZA" sz="2800" dirty="0" smtClean="0"/>
              <a:t>Wanted number of Namibians outside (people demanded at last minutes)</a:t>
            </a:r>
          </a:p>
          <a:p>
            <a:pPr lvl="1"/>
            <a:r>
              <a:rPr lang="en-US" sz="2800" dirty="0" smtClean="0"/>
              <a:t>Designed a separate questionnaire –linked to the main questionnaire</a:t>
            </a:r>
          </a:p>
          <a:p>
            <a:pPr lvl="1"/>
            <a:r>
              <a:rPr lang="en-US" sz="2800" dirty="0" smtClean="0"/>
              <a:t>Current Residence </a:t>
            </a:r>
          </a:p>
          <a:p>
            <a:pPr lvl="1"/>
            <a:r>
              <a:rPr lang="en-US" sz="2800" dirty="0" smtClean="0"/>
              <a:t>Status/Reasons for staying abroad</a:t>
            </a:r>
          </a:p>
          <a:p>
            <a:pPr lvl="1"/>
            <a:r>
              <a:rPr lang="en-US" sz="2800" dirty="0" smtClean="0"/>
              <a:t>Remittance </a:t>
            </a:r>
          </a:p>
        </p:txBody>
      </p:sp>
    </p:spTree>
    <p:extLst>
      <p:ext uri="{BB962C8B-B14F-4D97-AF65-F5344CB8AC3E}">
        <p14:creationId xmlns:p14="http://schemas.microsoft.com/office/powerpoint/2010/main" val="3090303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ZA" dirty="0"/>
          </a:p>
        </p:txBody>
      </p:sp>
      <p:sp>
        <p:nvSpPr>
          <p:cNvPr id="3" name="Content Placeholder 2"/>
          <p:cNvSpPr>
            <a:spLocks noGrp="1"/>
          </p:cNvSpPr>
          <p:nvPr>
            <p:ph idx="1"/>
          </p:nvPr>
        </p:nvSpPr>
        <p:spPr/>
        <p:txBody>
          <a:bodyPr/>
          <a:lstStyle/>
          <a:p>
            <a:r>
              <a:rPr lang="en-US" dirty="0" smtClean="0"/>
              <a:t>Introduction</a:t>
            </a:r>
          </a:p>
          <a:p>
            <a:r>
              <a:rPr lang="en-US" dirty="0" smtClean="0"/>
              <a:t>2020 recommended census topics</a:t>
            </a:r>
            <a:endParaRPr lang="en-ZA" dirty="0"/>
          </a:p>
          <a:p>
            <a:r>
              <a:rPr lang="en-US" dirty="0" smtClean="0"/>
              <a:t>Change in definitions and classifications</a:t>
            </a:r>
          </a:p>
          <a:p>
            <a:r>
              <a:rPr lang="en-US" dirty="0" smtClean="0"/>
              <a:t>Challenges</a:t>
            </a:r>
          </a:p>
          <a:p>
            <a:endParaRPr lang="en-ZA" dirty="0"/>
          </a:p>
        </p:txBody>
      </p:sp>
    </p:spTree>
    <p:extLst>
      <p:ext uri="{BB962C8B-B14F-4D97-AF65-F5344CB8AC3E}">
        <p14:creationId xmlns:p14="http://schemas.microsoft.com/office/powerpoint/2010/main" val="392210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ZA"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 census soon after independence was 1991</a:t>
            </a:r>
          </a:p>
          <a:p>
            <a:r>
              <a:rPr lang="en-US" dirty="0" smtClean="0"/>
              <a:t>2</a:t>
            </a:r>
            <a:r>
              <a:rPr lang="en-US" baseline="30000" dirty="0" smtClean="0"/>
              <a:t>nd</a:t>
            </a:r>
            <a:r>
              <a:rPr lang="en-US" dirty="0" smtClean="0"/>
              <a:t> census in 2001</a:t>
            </a:r>
          </a:p>
          <a:p>
            <a:r>
              <a:rPr lang="en-US" dirty="0" smtClean="0"/>
              <a:t>3</a:t>
            </a:r>
            <a:r>
              <a:rPr lang="en-US" baseline="30000" dirty="0" smtClean="0"/>
              <a:t>rd</a:t>
            </a:r>
            <a:r>
              <a:rPr lang="en-US" dirty="0" smtClean="0"/>
              <a:t> census was in 2011</a:t>
            </a:r>
          </a:p>
          <a:p>
            <a:r>
              <a:rPr lang="en-US" dirty="0" smtClean="0"/>
              <a:t>Selection of topics is informed by country Needs for data</a:t>
            </a:r>
          </a:p>
          <a:p>
            <a:r>
              <a:rPr lang="en-US" dirty="0" smtClean="0"/>
              <a:t>Ensure census topics cover data needs for users</a:t>
            </a:r>
          </a:p>
          <a:p>
            <a:pPr lvl="1"/>
            <a:r>
              <a:rPr lang="en-US" dirty="0" smtClean="0"/>
              <a:t>Conduct users consultation meetings to revisit old topics and identify </a:t>
            </a:r>
            <a:r>
              <a:rPr lang="en-US" dirty="0"/>
              <a:t>their new needs </a:t>
            </a:r>
            <a:endParaRPr lang="en-US" dirty="0" smtClean="0"/>
          </a:p>
          <a:p>
            <a:pPr lvl="1"/>
            <a:endParaRPr lang="en-ZA" dirty="0"/>
          </a:p>
        </p:txBody>
      </p:sp>
    </p:spTree>
    <p:extLst>
      <p:ext uri="{BB962C8B-B14F-4D97-AF65-F5344CB8AC3E}">
        <p14:creationId xmlns:p14="http://schemas.microsoft.com/office/powerpoint/2010/main" val="1970150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Topics to cover </a:t>
            </a:r>
            <a:r>
              <a:rPr lang="en-GB" b="1" dirty="0"/>
              <a:t>in the </a:t>
            </a:r>
            <a:r>
              <a:rPr lang="en-GB" b="1" dirty="0" smtClean="0"/>
              <a:t>2020 round census</a:t>
            </a:r>
            <a:endParaRPr lang="en-ZA" b="1" dirty="0"/>
          </a:p>
        </p:txBody>
      </p:sp>
      <p:sp>
        <p:nvSpPr>
          <p:cNvPr id="3" name="Content Placeholder 2"/>
          <p:cNvSpPr>
            <a:spLocks noGrp="1"/>
          </p:cNvSpPr>
          <p:nvPr>
            <p:ph idx="1"/>
          </p:nvPr>
        </p:nvSpPr>
        <p:spPr/>
        <p:txBody>
          <a:bodyPr>
            <a:normAutofit fontScale="70000" lnSpcReduction="20000"/>
          </a:bodyPr>
          <a:lstStyle/>
          <a:p>
            <a:pPr lvl="0"/>
            <a:r>
              <a:rPr lang="en-GB" sz="4000" dirty="0"/>
              <a:t>Population distribution by national, regional and constituency levels as well as urban and rural areas </a:t>
            </a:r>
            <a:endParaRPr lang="en-ZA" sz="4000" dirty="0"/>
          </a:p>
          <a:p>
            <a:r>
              <a:rPr lang="en-ZA" sz="4000" dirty="0"/>
              <a:t>Demographic and social characteristics </a:t>
            </a:r>
          </a:p>
          <a:p>
            <a:pPr lvl="1"/>
            <a:r>
              <a:rPr lang="en-US" sz="3200" dirty="0" err="1"/>
              <a:t>Age_sex</a:t>
            </a:r>
            <a:endParaRPr lang="en-US" sz="3200" dirty="0"/>
          </a:p>
          <a:p>
            <a:pPr lvl="1"/>
            <a:r>
              <a:rPr lang="en-US" sz="3200" dirty="0"/>
              <a:t>Relationship</a:t>
            </a:r>
          </a:p>
          <a:p>
            <a:pPr lvl="1"/>
            <a:r>
              <a:rPr lang="en-US" sz="3200" dirty="0"/>
              <a:t>Marital status</a:t>
            </a:r>
          </a:p>
          <a:p>
            <a:pPr lvl="1"/>
            <a:r>
              <a:rPr lang="en-US" sz="3200" dirty="0">
                <a:solidFill>
                  <a:srgbClr val="FF0000"/>
                </a:solidFill>
              </a:rPr>
              <a:t>Age at first marriage (new)</a:t>
            </a:r>
            <a:endParaRPr lang="en-ZA" sz="3200" dirty="0">
              <a:solidFill>
                <a:srgbClr val="FF0000"/>
              </a:solidFill>
            </a:endParaRPr>
          </a:p>
          <a:p>
            <a:pPr lvl="1"/>
            <a:r>
              <a:rPr lang="en-ZA" sz="3200" dirty="0"/>
              <a:t>Disability status</a:t>
            </a:r>
          </a:p>
          <a:p>
            <a:pPr lvl="1"/>
            <a:r>
              <a:rPr lang="en-ZA" sz="3200" dirty="0" err="1"/>
              <a:t>Orphanhood</a:t>
            </a:r>
            <a:endParaRPr lang="en-ZA" sz="3200" dirty="0"/>
          </a:p>
          <a:p>
            <a:pPr lvl="1"/>
            <a:r>
              <a:rPr lang="en-ZA" sz="3200" dirty="0"/>
              <a:t>Use of ICT</a:t>
            </a:r>
          </a:p>
          <a:p>
            <a:pPr lvl="1"/>
            <a:r>
              <a:rPr lang="en-ZA" sz="3200" dirty="0">
                <a:solidFill>
                  <a:srgbClr val="FF0000"/>
                </a:solidFill>
              </a:rPr>
              <a:t>Child protection (new) </a:t>
            </a:r>
          </a:p>
          <a:p>
            <a:endParaRPr lang="en-ZA" dirty="0"/>
          </a:p>
          <a:p>
            <a:endParaRPr lang="en-ZA" dirty="0"/>
          </a:p>
        </p:txBody>
      </p:sp>
    </p:spTree>
    <p:extLst>
      <p:ext uri="{BB962C8B-B14F-4D97-AF65-F5344CB8AC3E}">
        <p14:creationId xmlns:p14="http://schemas.microsoft.com/office/powerpoint/2010/main" val="1095181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Topics to cover in the 2020 round census</a:t>
            </a:r>
            <a:endParaRPr lang="en-ZA" dirty="0"/>
          </a:p>
        </p:txBody>
      </p:sp>
      <p:sp>
        <p:nvSpPr>
          <p:cNvPr id="3" name="Content Placeholder 2"/>
          <p:cNvSpPr>
            <a:spLocks noGrp="1"/>
          </p:cNvSpPr>
          <p:nvPr>
            <p:ph idx="1"/>
          </p:nvPr>
        </p:nvSpPr>
        <p:spPr/>
        <p:txBody>
          <a:bodyPr>
            <a:normAutofit/>
          </a:bodyPr>
          <a:lstStyle/>
          <a:p>
            <a:pPr lvl="0"/>
            <a:r>
              <a:rPr lang="en-GB" sz="3200" dirty="0"/>
              <a:t>Migration</a:t>
            </a:r>
            <a:r>
              <a:rPr lang="en-GB" dirty="0"/>
              <a:t> (internal)</a:t>
            </a:r>
          </a:p>
          <a:p>
            <a:pPr lvl="1"/>
            <a:r>
              <a:rPr lang="en-GB" sz="2400" dirty="0"/>
              <a:t>Citizenship (country of legal citizen, either by birth or naturalization)</a:t>
            </a:r>
          </a:p>
          <a:p>
            <a:pPr lvl="1"/>
            <a:r>
              <a:rPr lang="en-GB" sz="2400" dirty="0"/>
              <a:t>Place of birth (long term migration)</a:t>
            </a:r>
          </a:p>
          <a:p>
            <a:pPr lvl="1"/>
            <a:r>
              <a:rPr lang="en-GB" sz="2400" dirty="0"/>
              <a:t>Place of Usual Residence (lived there at least 6 months)</a:t>
            </a:r>
          </a:p>
          <a:p>
            <a:pPr lvl="1"/>
            <a:r>
              <a:rPr lang="en-GB" sz="2400" dirty="0"/>
              <a:t>Duration of Usual Residence </a:t>
            </a:r>
          </a:p>
          <a:p>
            <a:pPr lvl="1"/>
            <a:r>
              <a:rPr lang="en-GB" sz="2400" dirty="0"/>
              <a:t>Previous Residence (short term migration)</a:t>
            </a:r>
          </a:p>
        </p:txBody>
      </p:sp>
    </p:spTree>
    <p:extLst>
      <p:ext uri="{BB962C8B-B14F-4D97-AF65-F5344CB8AC3E}">
        <p14:creationId xmlns:p14="http://schemas.microsoft.com/office/powerpoint/2010/main" val="3644635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Topics to cover in the 2020 round census</a:t>
            </a:r>
          </a:p>
        </p:txBody>
      </p:sp>
      <p:sp>
        <p:nvSpPr>
          <p:cNvPr id="3" name="Content Placeholder 2"/>
          <p:cNvSpPr>
            <a:spLocks noGrp="1"/>
          </p:cNvSpPr>
          <p:nvPr>
            <p:ph idx="1"/>
          </p:nvPr>
        </p:nvSpPr>
        <p:spPr/>
        <p:txBody>
          <a:bodyPr/>
          <a:lstStyle/>
          <a:p>
            <a:r>
              <a:rPr lang="en-ZA" sz="4000" dirty="0" smtClean="0"/>
              <a:t>Education</a:t>
            </a:r>
          </a:p>
          <a:p>
            <a:pPr lvl="1"/>
            <a:r>
              <a:rPr lang="en-ZA" sz="3400" dirty="0" smtClean="0"/>
              <a:t>Early Childhood Development (ECD)</a:t>
            </a:r>
          </a:p>
          <a:p>
            <a:pPr lvl="1"/>
            <a:r>
              <a:rPr lang="en-ZA" sz="3600" dirty="0" smtClean="0"/>
              <a:t>Literacy</a:t>
            </a:r>
            <a:endParaRPr lang="en-ZA" sz="3600" dirty="0"/>
          </a:p>
          <a:p>
            <a:pPr lvl="1"/>
            <a:r>
              <a:rPr lang="en-ZA" sz="3600" dirty="0" smtClean="0"/>
              <a:t>School </a:t>
            </a:r>
            <a:r>
              <a:rPr lang="en-ZA" sz="3600" dirty="0"/>
              <a:t>attendance</a:t>
            </a:r>
          </a:p>
          <a:p>
            <a:pPr lvl="1"/>
            <a:r>
              <a:rPr lang="en-ZA" sz="3600" dirty="0" smtClean="0"/>
              <a:t>School </a:t>
            </a:r>
            <a:r>
              <a:rPr lang="en-ZA" sz="3600" dirty="0"/>
              <a:t>enrolment</a:t>
            </a:r>
          </a:p>
          <a:p>
            <a:pPr lvl="1"/>
            <a:r>
              <a:rPr lang="en-ZA" sz="3600" dirty="0" smtClean="0"/>
              <a:t>Educational </a:t>
            </a:r>
            <a:r>
              <a:rPr lang="en-ZA" sz="3600" dirty="0"/>
              <a:t>attainment</a:t>
            </a:r>
          </a:p>
          <a:p>
            <a:endParaRPr lang="en-ZA" sz="3600" dirty="0"/>
          </a:p>
        </p:txBody>
      </p:sp>
    </p:spTree>
    <p:extLst>
      <p:ext uri="{BB962C8B-B14F-4D97-AF65-F5344CB8AC3E}">
        <p14:creationId xmlns:p14="http://schemas.microsoft.com/office/powerpoint/2010/main" val="2748704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solidFill>
                  <a:prstClr val="black"/>
                </a:solidFill>
              </a:rPr>
              <a:t>Topics to cover in the 2020 round census</a:t>
            </a:r>
            <a:endParaRPr lang="en-ZA" b="1" dirty="0"/>
          </a:p>
        </p:txBody>
      </p:sp>
      <p:sp>
        <p:nvSpPr>
          <p:cNvPr id="3" name="Content Placeholder 2"/>
          <p:cNvSpPr>
            <a:spLocks noGrp="1"/>
          </p:cNvSpPr>
          <p:nvPr>
            <p:ph idx="1"/>
          </p:nvPr>
        </p:nvSpPr>
        <p:spPr/>
        <p:txBody>
          <a:bodyPr>
            <a:normAutofit fontScale="92500" lnSpcReduction="10000"/>
          </a:bodyPr>
          <a:lstStyle/>
          <a:p>
            <a:r>
              <a:rPr lang="en-US" sz="3200" dirty="0" err="1" smtClean="0"/>
              <a:t>Labour</a:t>
            </a:r>
            <a:r>
              <a:rPr lang="en-US" sz="3200" dirty="0" smtClean="0"/>
              <a:t> Force:</a:t>
            </a:r>
          </a:p>
          <a:p>
            <a:pPr lvl="1"/>
            <a:r>
              <a:rPr lang="en-US" dirty="0" smtClean="0"/>
              <a:t>Activity status, Occupation, industry, main job</a:t>
            </a:r>
          </a:p>
          <a:p>
            <a:r>
              <a:rPr lang="en-US" sz="3200" dirty="0" smtClean="0"/>
              <a:t>Fertility</a:t>
            </a:r>
          </a:p>
          <a:p>
            <a:pPr lvl="1"/>
            <a:r>
              <a:rPr lang="en-US" dirty="0" smtClean="0"/>
              <a:t>Children ever born alive and survived </a:t>
            </a:r>
          </a:p>
          <a:p>
            <a:pPr lvl="1"/>
            <a:r>
              <a:rPr lang="en-ZA" dirty="0" smtClean="0"/>
              <a:t>Age at first live birth</a:t>
            </a:r>
          </a:p>
          <a:p>
            <a:pPr lvl="1"/>
            <a:r>
              <a:rPr lang="en-US" dirty="0" smtClean="0"/>
              <a:t>Date of the last live birth</a:t>
            </a:r>
            <a:endParaRPr lang="en-US" dirty="0"/>
          </a:p>
          <a:p>
            <a:pPr lvl="1"/>
            <a:r>
              <a:rPr lang="en-US" dirty="0" smtClean="0"/>
              <a:t>Births in the last 12 months</a:t>
            </a:r>
          </a:p>
          <a:p>
            <a:pPr lvl="1"/>
            <a:r>
              <a:rPr lang="en-US" dirty="0" smtClean="0"/>
              <a:t>Births died in the last 12 months</a:t>
            </a:r>
          </a:p>
          <a:p>
            <a:r>
              <a:rPr lang="en-US" sz="3200" dirty="0"/>
              <a:t>Mortality</a:t>
            </a:r>
          </a:p>
          <a:p>
            <a:pPr lvl="1"/>
            <a:r>
              <a:rPr lang="en-US" dirty="0" smtClean="0"/>
              <a:t>HH Deaths in the last 12 months, </a:t>
            </a:r>
            <a:r>
              <a:rPr lang="en-US" dirty="0" err="1" smtClean="0"/>
              <a:t>age_sex</a:t>
            </a:r>
            <a:r>
              <a:rPr lang="en-US" dirty="0" smtClean="0"/>
              <a:t>, cause of death </a:t>
            </a:r>
          </a:p>
          <a:p>
            <a:pPr lvl="1"/>
            <a:r>
              <a:rPr lang="en-US" dirty="0"/>
              <a:t>M</a:t>
            </a:r>
            <a:r>
              <a:rPr lang="en-US" dirty="0" smtClean="0"/>
              <a:t>aternal death </a:t>
            </a:r>
          </a:p>
          <a:p>
            <a:endParaRPr lang="en-US" dirty="0" smtClean="0"/>
          </a:p>
          <a:p>
            <a:endParaRPr lang="en-US" dirty="0" smtClean="0"/>
          </a:p>
          <a:p>
            <a:endParaRPr lang="en-ZA" dirty="0"/>
          </a:p>
        </p:txBody>
      </p:sp>
    </p:spTree>
    <p:extLst>
      <p:ext uri="{BB962C8B-B14F-4D97-AF65-F5344CB8AC3E}">
        <p14:creationId xmlns:p14="http://schemas.microsoft.com/office/powerpoint/2010/main" val="1891645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Topics to cover in the 2020 round census</a:t>
            </a:r>
            <a:endParaRPr lang="en-ZA" b="1" dirty="0"/>
          </a:p>
        </p:txBody>
      </p:sp>
      <p:sp>
        <p:nvSpPr>
          <p:cNvPr id="3" name="Content Placeholder 2"/>
          <p:cNvSpPr>
            <a:spLocks noGrp="1"/>
          </p:cNvSpPr>
          <p:nvPr>
            <p:ph idx="1"/>
          </p:nvPr>
        </p:nvSpPr>
        <p:spPr/>
        <p:txBody>
          <a:bodyPr>
            <a:normAutofit fontScale="92500" lnSpcReduction="10000"/>
          </a:bodyPr>
          <a:lstStyle/>
          <a:p>
            <a:r>
              <a:rPr lang="en-US" sz="3200" dirty="0" smtClean="0"/>
              <a:t>Housing characteristics </a:t>
            </a:r>
          </a:p>
          <a:p>
            <a:pPr lvl="1"/>
            <a:r>
              <a:rPr lang="en-US" sz="2800" dirty="0" smtClean="0"/>
              <a:t>Type of housing unit </a:t>
            </a:r>
            <a:r>
              <a:rPr lang="en-US" sz="2800" i="1" dirty="0" smtClean="0"/>
              <a:t>(</a:t>
            </a:r>
            <a:r>
              <a:rPr lang="en-ZA" sz="2800" i="1" dirty="0" smtClean="0"/>
              <a:t>refers </a:t>
            </a:r>
            <a:r>
              <a:rPr lang="en-ZA" sz="2800" i="1" dirty="0"/>
              <a:t>to a separate and independent living premises occupied by the </a:t>
            </a:r>
            <a:r>
              <a:rPr lang="en-ZA" sz="2800" i="1" dirty="0" smtClean="0"/>
              <a:t>household)</a:t>
            </a:r>
            <a:endParaRPr lang="en-US" sz="2800" i="1" dirty="0" smtClean="0"/>
          </a:p>
          <a:p>
            <a:pPr lvl="1"/>
            <a:r>
              <a:rPr lang="en-US" sz="2800" dirty="0" smtClean="0"/>
              <a:t>Tenure status </a:t>
            </a:r>
            <a:r>
              <a:rPr lang="en-US" sz="2800" i="1" dirty="0" smtClean="0"/>
              <a:t>(owner or rented occupied)</a:t>
            </a:r>
          </a:p>
          <a:p>
            <a:pPr lvl="1"/>
            <a:r>
              <a:rPr lang="en-US" sz="2800" dirty="0" smtClean="0"/>
              <a:t>Dwelling units occupied by HH members </a:t>
            </a:r>
            <a:r>
              <a:rPr lang="en-US" sz="2800" i="1" dirty="0" smtClean="0"/>
              <a:t>(</a:t>
            </a:r>
            <a:r>
              <a:rPr lang="en-ZA" sz="2800" i="1" dirty="0" smtClean="0"/>
              <a:t>place </a:t>
            </a:r>
            <a:r>
              <a:rPr lang="en-ZA" sz="2800" i="1" dirty="0"/>
              <a:t>of residence occupied by one or more households with a private </a:t>
            </a:r>
            <a:r>
              <a:rPr lang="en-ZA" sz="2800" i="1" dirty="0" smtClean="0"/>
              <a:t>entrance)</a:t>
            </a:r>
            <a:endParaRPr lang="en-US" sz="2800" i="1" dirty="0" smtClean="0"/>
          </a:p>
          <a:p>
            <a:pPr lvl="1"/>
            <a:r>
              <a:rPr lang="en-US" sz="2800" dirty="0" smtClean="0"/>
              <a:t>Sleeping rooms </a:t>
            </a:r>
            <a:r>
              <a:rPr lang="en-US" sz="2800" i="1" dirty="0" smtClean="0"/>
              <a:t>(only those used for sleeping)</a:t>
            </a:r>
          </a:p>
          <a:p>
            <a:pPr lvl="1"/>
            <a:r>
              <a:rPr lang="en-US" sz="2800" dirty="0" smtClean="0"/>
              <a:t>Housing unit main material used for wall, roof and floor</a:t>
            </a:r>
          </a:p>
          <a:p>
            <a:pPr lvl="1"/>
            <a:r>
              <a:rPr lang="en-US" sz="2800" dirty="0" smtClean="0"/>
              <a:t>Main source of water for drinking and cooking, </a:t>
            </a:r>
          </a:p>
          <a:p>
            <a:pPr lvl="1"/>
            <a:r>
              <a:rPr lang="en-US" sz="2800" dirty="0" smtClean="0"/>
              <a:t>Main source of energy (cooking, lighting and heating)</a:t>
            </a:r>
          </a:p>
          <a:p>
            <a:pPr lvl="1"/>
            <a:endParaRPr lang="en-US" dirty="0" smtClean="0"/>
          </a:p>
          <a:p>
            <a:pPr lvl="1"/>
            <a:endParaRPr lang="en-US" dirty="0" smtClean="0"/>
          </a:p>
          <a:p>
            <a:pPr lvl="1"/>
            <a:endParaRPr lang="en-US" dirty="0" smtClean="0"/>
          </a:p>
          <a:p>
            <a:endParaRPr lang="en-US" dirty="0" smtClean="0"/>
          </a:p>
          <a:p>
            <a:endParaRPr lang="en-ZA" dirty="0"/>
          </a:p>
        </p:txBody>
      </p:sp>
    </p:spTree>
    <p:extLst>
      <p:ext uri="{BB962C8B-B14F-4D97-AF65-F5344CB8AC3E}">
        <p14:creationId xmlns:p14="http://schemas.microsoft.com/office/powerpoint/2010/main" val="2119775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solidFill>
                  <a:prstClr val="black"/>
                </a:solidFill>
              </a:rPr>
              <a:t>Topics to cover in the 2020 round census</a:t>
            </a:r>
            <a:endParaRPr lang="en-ZA" b="1" dirty="0"/>
          </a:p>
        </p:txBody>
      </p:sp>
      <p:sp>
        <p:nvSpPr>
          <p:cNvPr id="3" name="Content Placeholder 2"/>
          <p:cNvSpPr>
            <a:spLocks noGrp="1"/>
          </p:cNvSpPr>
          <p:nvPr>
            <p:ph idx="1"/>
          </p:nvPr>
        </p:nvSpPr>
        <p:spPr/>
        <p:txBody>
          <a:bodyPr>
            <a:normAutofit/>
          </a:bodyPr>
          <a:lstStyle/>
          <a:p>
            <a:r>
              <a:rPr lang="en-ZA" dirty="0"/>
              <a:t>Main toilet </a:t>
            </a:r>
            <a:r>
              <a:rPr lang="en-ZA" dirty="0" smtClean="0"/>
              <a:t>facility </a:t>
            </a:r>
            <a:r>
              <a:rPr lang="en-ZA" sz="2400" i="1" dirty="0" smtClean="0"/>
              <a:t>(flashing and not flashing)</a:t>
            </a:r>
            <a:endParaRPr lang="en-ZA" sz="2400" i="1" dirty="0"/>
          </a:p>
          <a:p>
            <a:r>
              <a:rPr lang="en-ZA" dirty="0" smtClean="0"/>
              <a:t>Waste/garbage disposal </a:t>
            </a:r>
            <a:endParaRPr lang="en-ZA" dirty="0"/>
          </a:p>
          <a:p>
            <a:r>
              <a:rPr lang="en-ZA" dirty="0"/>
              <a:t>HH assets</a:t>
            </a:r>
          </a:p>
          <a:p>
            <a:r>
              <a:rPr lang="en-ZA" dirty="0"/>
              <a:t>Main </a:t>
            </a:r>
            <a:r>
              <a:rPr lang="en-ZA" dirty="0" smtClean="0"/>
              <a:t>source of income </a:t>
            </a:r>
            <a:endParaRPr lang="en-ZA" dirty="0"/>
          </a:p>
          <a:p>
            <a:r>
              <a:rPr lang="en-ZA" dirty="0"/>
              <a:t>Main language spoken in HH</a:t>
            </a:r>
          </a:p>
          <a:p>
            <a:r>
              <a:rPr lang="en-ZA" dirty="0"/>
              <a:t>Agricultural </a:t>
            </a:r>
            <a:r>
              <a:rPr lang="en-ZA" dirty="0" smtClean="0"/>
              <a:t>activities (will be taken out)</a:t>
            </a:r>
            <a:endParaRPr lang="en-ZA" dirty="0"/>
          </a:p>
          <a:p>
            <a:r>
              <a:rPr lang="en-ZA" dirty="0" smtClean="0"/>
              <a:t>Emigrants (will taken out)</a:t>
            </a:r>
            <a:endParaRPr lang="en-ZA" dirty="0"/>
          </a:p>
          <a:p>
            <a:endParaRPr lang="en-ZA" dirty="0"/>
          </a:p>
        </p:txBody>
      </p:sp>
    </p:spTree>
    <p:extLst>
      <p:ext uri="{BB962C8B-B14F-4D97-AF65-F5344CB8AC3E}">
        <p14:creationId xmlns:p14="http://schemas.microsoft.com/office/powerpoint/2010/main" val="58683591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3295</TotalTime>
  <Words>661</Words>
  <Application>Microsoft Office PowerPoint</Application>
  <PresentationFormat>Custom</PresentationFormat>
  <Paragraphs>100</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Retrospect</vt:lpstr>
      <vt:lpstr>Document</vt:lpstr>
      <vt:lpstr>Topics Recommended Population and Housing Census  </vt:lpstr>
      <vt:lpstr>Outline </vt:lpstr>
      <vt:lpstr>introduction</vt:lpstr>
      <vt:lpstr>Topics to cover in the 2020 round census</vt:lpstr>
      <vt:lpstr>Topics to cover in the 2020 round census</vt:lpstr>
      <vt:lpstr>Topics to cover in the 2020 round census</vt:lpstr>
      <vt:lpstr>Topics to cover in the 2020 round census</vt:lpstr>
      <vt:lpstr>Topics to cover in the 2020 round census</vt:lpstr>
      <vt:lpstr>Topics to cover in the 2020 round census</vt:lpstr>
      <vt:lpstr>Main changes in definitions and classifications </vt:lpstr>
      <vt:lpstr>PowerPoint Presentation</vt:lpstr>
      <vt:lpstr>Main changes in definitions and classifications </vt:lpstr>
      <vt:lpstr>Main challenges/difficulties in adopting the topics,  definitions, concepts and classifications recommended in the P&amp;R Revision 3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Recommended population and housing topics</dc:title>
  <dc:creator>Pauline Enkono</dc:creator>
  <cp:lastModifiedBy>Andrea De Luka</cp:lastModifiedBy>
  <cp:revision>56</cp:revision>
  <dcterms:created xsi:type="dcterms:W3CDTF">2017-03-07T09:35:19Z</dcterms:created>
  <dcterms:modified xsi:type="dcterms:W3CDTF">2017-03-30T14:25:57Z</dcterms:modified>
</cp:coreProperties>
</file>