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434" r:id="rId2"/>
    <p:sldId id="462" r:id="rId3"/>
    <p:sldId id="463" r:id="rId4"/>
    <p:sldId id="484" r:id="rId5"/>
    <p:sldId id="483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93" r:id="rId14"/>
    <p:sldId id="472" r:id="rId15"/>
    <p:sldId id="487" r:id="rId16"/>
    <p:sldId id="474" r:id="rId17"/>
    <p:sldId id="491" r:id="rId18"/>
    <p:sldId id="476" r:id="rId19"/>
    <p:sldId id="477" r:id="rId20"/>
    <p:sldId id="478" r:id="rId21"/>
    <p:sldId id="479" r:id="rId22"/>
    <p:sldId id="481" r:id="rId23"/>
    <p:sldId id="473" r:id="rId24"/>
    <p:sldId id="486" r:id="rId25"/>
    <p:sldId id="488" r:id="rId26"/>
    <p:sldId id="489" r:id="rId27"/>
    <p:sldId id="475" r:id="rId2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Hooper" initials="" lastIdx="1" clrIdx="0"/>
  <p:cmAuthor id="1" name="Francesca  Perucc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1EF"/>
    <a:srgbClr val="0066FF"/>
    <a:srgbClr val="000090"/>
    <a:srgbClr val="4471A7"/>
    <a:srgbClr val="6FC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7" autoAdjust="0"/>
    <p:restoredTop sz="94671" autoAdjust="0"/>
  </p:normalViewPr>
  <p:slideViewPr>
    <p:cSldViewPr snapToGrid="0" snapToObjects="1">
      <p:cViewPr>
        <p:scale>
          <a:sx n="100" d="100"/>
          <a:sy n="100" d="100"/>
        </p:scale>
        <p:origin x="-450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31B660-D5AE-4D16-8244-65C17A2FF860}" type="datetimeFigureOut">
              <a:rPr lang="en-GB" smtClean="0"/>
              <a:pPr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14521E-7B7C-4FCC-9F38-552464EEE0A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74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9C9A28-7990-8343-89CF-319E33F6AA3B}" type="datetimeFigureOut">
              <a:rPr lang="en-US" smtClean="0"/>
              <a:pPr/>
              <a:t>30/03/2017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2EB8F3-D2BA-3D4B-A314-38C0A29985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91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EB8F3-D2BA-3D4B-A314-38C0A299855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7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570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10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535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4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41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49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4675" y="956345"/>
            <a:ext cx="8001000" cy="564480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9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74675" y="1520825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8013" y="6342077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0" name="Picture 11" descr="UNSD_second_bann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1"/>
          <p:cNvSpPr txBox="1">
            <a:spLocks noGrp="1"/>
          </p:cNvSpPr>
          <p:nvPr userDrawn="1"/>
        </p:nvSpPr>
        <p:spPr>
          <a:xfrm>
            <a:off x="114300" y="6342077"/>
            <a:ext cx="89154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1200" b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United Nations Regional Workshop on the 2020 World Programme on Population and Housing Censuses: International Standards </a:t>
            </a:r>
          </a:p>
          <a:p>
            <a:pPr algn="ctr"/>
            <a:r>
              <a:rPr lang="en-US" sz="1200" b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and Contemporary Technologies, Lusaka, Zambia, 20-23 March 2017</a:t>
            </a:r>
          </a:p>
        </p:txBody>
      </p:sp>
    </p:spTree>
    <p:extLst>
      <p:ext uri="{BB962C8B-B14F-4D97-AF65-F5344CB8AC3E}">
        <p14:creationId xmlns:p14="http://schemas.microsoft.com/office/powerpoint/2010/main" val="318783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759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2B21E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000">
          <a:solidFill>
            <a:schemeClr val="hlink"/>
          </a:solidFill>
          <a:latin typeface="Calibri" pitchFamily="34" charset="0"/>
          <a:ea typeface="+mn-ea"/>
          <a:cs typeface="Calibri" pitchFamily="34" charset="0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o"/>
        <a:defRPr>
          <a:solidFill>
            <a:schemeClr val="hlink"/>
          </a:solidFill>
          <a:latin typeface="Calibri" pitchFamily="34" charset="0"/>
          <a:cs typeface="Calibri" pitchFamily="34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Courier New" pitchFamily="49" charset="0"/>
        <a:buChar char="­"/>
        <a:defRPr sz="1600">
          <a:solidFill>
            <a:schemeClr val="hlink"/>
          </a:solidFill>
          <a:latin typeface="Calibri" pitchFamily="34" charset="0"/>
          <a:cs typeface="Calibri" pitchFamily="34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400">
          <a:solidFill>
            <a:schemeClr val="hlink"/>
          </a:solidFill>
          <a:latin typeface="Calibri" pitchFamily="34" charset="0"/>
          <a:cs typeface="Calibri" pitchFamily="34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2656" y="2161309"/>
            <a:ext cx="829425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Session 6</a:t>
            </a:r>
          </a:p>
          <a:p>
            <a:pPr algn="ctr"/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2B21EF"/>
                </a:solidFill>
                <a:latin typeface="Calibri" pitchFamily="34" charset="0"/>
                <a:cs typeface="Calibri" pitchFamily="34" charset="0"/>
              </a:rPr>
              <a:t>Quality assurance in population and housing censuses </a:t>
            </a:r>
          </a:p>
          <a:p>
            <a:pPr algn="ctr"/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UNSD presentation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Dimensions of quality: </a:t>
            </a:r>
            <a:r>
              <a:rPr lang="en-US" altLang="en-US" dirty="0" smtClean="0"/>
              <a:t>Timeliness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599"/>
            <a:ext cx="8325014" cy="4364421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Timeliness refers </a:t>
            </a:r>
            <a:r>
              <a:rPr lang="en-US" altLang="en-US" sz="2400" i="1" u="sng" dirty="0">
                <a:solidFill>
                  <a:schemeClr val="tx1"/>
                </a:solidFill>
              </a:rPr>
              <a:t>the length of time between the census reference day and the date on which the information becomes available </a:t>
            </a: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It represents the degree to which information is released in a time period that still permits the information to be of value to users</a:t>
            </a: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It often involves a trade-off with  accuracy</a:t>
            </a: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Census results are often made available over several </a:t>
            </a:r>
            <a:r>
              <a:rPr lang="en-US" altLang="en-US" sz="2400" dirty="0">
                <a:solidFill>
                  <a:schemeClr val="tx1"/>
                </a:solidFill>
              </a:rPr>
              <a:t>release </a:t>
            </a:r>
            <a:r>
              <a:rPr lang="en-US" altLang="en-US" sz="2400" dirty="0" smtClean="0">
                <a:solidFill>
                  <a:schemeClr val="tx1"/>
                </a:solidFill>
              </a:rPr>
              <a:t>dates, so to provide an assessment of timeliness, major information releases should have specified publication dates in the dissemination </a:t>
            </a:r>
            <a:r>
              <a:rPr lang="en-US" altLang="en-US" sz="2400" dirty="0">
                <a:solidFill>
                  <a:schemeClr val="tx1"/>
                </a:solidFill>
              </a:rPr>
              <a:t>schedule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Dimensions of quality: </a:t>
            </a:r>
            <a:r>
              <a:rPr lang="en-US" altLang="en-US" dirty="0" smtClean="0"/>
              <a:t>Accessibility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599"/>
            <a:ext cx="8230421" cy="4017579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The accessibility of statistical information refers to </a:t>
            </a:r>
            <a:r>
              <a:rPr lang="en-US" altLang="en-US" sz="2400" i="1" u="sng" dirty="0">
                <a:solidFill>
                  <a:schemeClr val="tx1"/>
                </a:solidFill>
              </a:rPr>
              <a:t>the ease with which it can be obtained</a:t>
            </a: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Takes into account the </a:t>
            </a:r>
            <a:r>
              <a:rPr lang="en-US" altLang="en-US" sz="2400" dirty="0">
                <a:solidFill>
                  <a:schemeClr val="tx1"/>
                </a:solidFill>
              </a:rPr>
              <a:t>suitability of the form in which the information is </a:t>
            </a:r>
            <a:r>
              <a:rPr lang="en-US" altLang="en-US" sz="2400" dirty="0" smtClean="0">
                <a:solidFill>
                  <a:schemeClr val="tx1"/>
                </a:solidFill>
              </a:rPr>
              <a:t>available to users, the </a:t>
            </a:r>
            <a:r>
              <a:rPr lang="en-US" altLang="en-US" sz="2400" dirty="0">
                <a:solidFill>
                  <a:schemeClr val="tx1"/>
                </a:solidFill>
              </a:rPr>
              <a:t>media of </a:t>
            </a:r>
            <a:r>
              <a:rPr lang="en-US" altLang="en-US" sz="2400" dirty="0" smtClean="0">
                <a:solidFill>
                  <a:schemeClr val="tx1"/>
                </a:solidFill>
              </a:rPr>
              <a:t>dissemination</a:t>
            </a: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Availability of metadata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Where data products are provided at cost, the </a:t>
            </a:r>
            <a:r>
              <a:rPr lang="en-US" altLang="en-US" sz="2400" dirty="0">
                <a:solidFill>
                  <a:schemeClr val="tx1"/>
                </a:solidFill>
              </a:rPr>
              <a:t>affordability of the information to </a:t>
            </a:r>
            <a:r>
              <a:rPr lang="en-US" altLang="en-US" sz="2400" dirty="0" smtClean="0">
                <a:solidFill>
                  <a:schemeClr val="tx1"/>
                </a:solidFill>
              </a:rPr>
              <a:t>users also </a:t>
            </a:r>
            <a:r>
              <a:rPr lang="en-US" altLang="en-US" sz="2400" dirty="0">
                <a:solidFill>
                  <a:schemeClr val="tx1"/>
                </a:solidFill>
              </a:rPr>
              <a:t>affects accessibility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Dimensions of quality: Interpretability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The interpretability of statistical information reflects </a:t>
            </a:r>
            <a:r>
              <a:rPr lang="en-US" altLang="en-US" sz="2400" i="1" u="sng" dirty="0">
                <a:solidFill>
                  <a:schemeClr val="tx1"/>
                </a:solidFill>
              </a:rPr>
              <a:t>the availability of supplementary information and metadata necessary to interpret and use it</a:t>
            </a: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Usually </a:t>
            </a:r>
            <a:r>
              <a:rPr lang="en-US" altLang="en-US" sz="2400" dirty="0">
                <a:solidFill>
                  <a:schemeClr val="tx1"/>
                </a:solidFill>
              </a:rPr>
              <a:t>it covers the underlying concepts, definitions, variables, classifications used, the methodology of data collection and processing and indications of the accuracy of the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5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Dimensions of quality: </a:t>
            </a:r>
            <a:r>
              <a:rPr lang="en-US" altLang="en-US" dirty="0" smtClean="0"/>
              <a:t>Comparability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The </a:t>
            </a:r>
            <a:r>
              <a:rPr lang="en-US" altLang="en-US" sz="2400" dirty="0" smtClean="0">
                <a:solidFill>
                  <a:schemeClr val="tx1"/>
                </a:solidFill>
              </a:rPr>
              <a:t>comparability </a:t>
            </a:r>
            <a:r>
              <a:rPr lang="en-US" altLang="en-US" sz="2400" dirty="0">
                <a:solidFill>
                  <a:schemeClr val="tx1"/>
                </a:solidFill>
              </a:rPr>
              <a:t>of statistical information reflects </a:t>
            </a:r>
            <a:r>
              <a:rPr lang="en-US" altLang="en-US" sz="2400" i="1" u="sng" dirty="0">
                <a:solidFill>
                  <a:schemeClr val="tx1"/>
                </a:solidFill>
              </a:rPr>
              <a:t>the </a:t>
            </a:r>
            <a:r>
              <a:rPr lang="en-US" altLang="en-US" sz="2400" i="1" u="sng" dirty="0" smtClean="0">
                <a:solidFill>
                  <a:schemeClr val="tx1"/>
                </a:solidFill>
              </a:rPr>
              <a:t>degree to which statistical </a:t>
            </a:r>
            <a:r>
              <a:rPr lang="en-US" altLang="en-US" sz="2400" i="1" u="sng" dirty="0">
                <a:solidFill>
                  <a:schemeClr val="tx1"/>
                </a:solidFill>
              </a:rPr>
              <a:t>information </a:t>
            </a:r>
            <a:r>
              <a:rPr lang="en-US" altLang="en-US" sz="2400" i="1" u="sng" dirty="0" smtClean="0">
                <a:solidFill>
                  <a:schemeClr val="tx1"/>
                </a:solidFill>
              </a:rPr>
              <a:t>is comparable across countries, regions within a country, and time</a:t>
            </a:r>
            <a:endParaRPr lang="en-US" altLang="en-US" sz="2400" i="1" u="sng" dirty="0">
              <a:solidFill>
                <a:schemeClr val="tx1"/>
              </a:solidFill>
            </a:endParaRP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Usually </a:t>
            </a:r>
            <a:r>
              <a:rPr lang="en-US" altLang="en-US" sz="2400" dirty="0">
                <a:solidFill>
                  <a:schemeClr val="tx1"/>
                </a:solidFill>
              </a:rPr>
              <a:t>underlying concepts, definitions, </a:t>
            </a:r>
            <a:r>
              <a:rPr lang="en-US" altLang="en-US" sz="2400" dirty="0" smtClean="0">
                <a:solidFill>
                  <a:schemeClr val="tx1"/>
                </a:solidFill>
              </a:rPr>
              <a:t>classifications </a:t>
            </a:r>
            <a:r>
              <a:rPr lang="en-US" altLang="en-US" sz="2400" dirty="0">
                <a:solidFill>
                  <a:schemeClr val="tx1"/>
                </a:solidFill>
              </a:rPr>
              <a:t>used, the methodology of data collection and processing </a:t>
            </a:r>
            <a:r>
              <a:rPr lang="en-US" altLang="en-US" sz="2400" dirty="0" smtClean="0">
                <a:solidFill>
                  <a:schemeClr val="tx1"/>
                </a:solidFill>
              </a:rPr>
              <a:t>provide information on comparability</a:t>
            </a:r>
            <a:endParaRPr lang="en-US" alt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Additional dimensions </a:t>
            </a:r>
            <a:r>
              <a:rPr lang="en-US" altLang="en-US" dirty="0"/>
              <a:t>of data </a:t>
            </a:r>
            <a:r>
              <a:rPr lang="en-US" altLang="en-US" dirty="0" smtClean="0"/>
              <a:t>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372407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200" b="1" dirty="0" smtClean="0">
                <a:solidFill>
                  <a:schemeClr val="tx1"/>
                </a:solidFill>
              </a:rPr>
              <a:t>Coherence </a:t>
            </a:r>
          </a:p>
          <a:p>
            <a:r>
              <a:rPr lang="en-US" altLang="en-US" sz="2200" dirty="0" smtClean="0">
                <a:solidFill>
                  <a:schemeClr val="tx1"/>
                </a:solidFill>
              </a:rPr>
              <a:t>Coherence </a:t>
            </a:r>
            <a:r>
              <a:rPr lang="en-US" altLang="en-US" sz="2200" dirty="0">
                <a:solidFill>
                  <a:schemeClr val="tx1"/>
                </a:solidFill>
              </a:rPr>
              <a:t>reflects </a:t>
            </a:r>
            <a:r>
              <a:rPr lang="en-US" altLang="en-US" sz="2200" i="1" u="sng" dirty="0">
                <a:solidFill>
                  <a:schemeClr val="tx1"/>
                </a:solidFill>
              </a:rPr>
              <a:t>the degree to which the census information can be successfully brought together with other statistical information within an integrated framework </a:t>
            </a:r>
            <a:r>
              <a:rPr lang="en-US" altLang="en-US" sz="2200" i="1" u="sng" dirty="0" smtClean="0">
                <a:solidFill>
                  <a:schemeClr val="tx1"/>
                </a:solidFill>
              </a:rPr>
              <a:t>over time</a:t>
            </a:r>
            <a:endParaRPr lang="en-US" altLang="en-US" sz="2200" i="1" u="sng" dirty="0">
              <a:solidFill>
                <a:schemeClr val="tx1"/>
              </a:solidFill>
            </a:endParaRPr>
          </a:p>
          <a:p>
            <a:pPr lvl="1"/>
            <a:r>
              <a:rPr lang="en-US" altLang="en-US" sz="2200" dirty="0" smtClean="0">
                <a:solidFill>
                  <a:schemeClr val="tx1"/>
                </a:solidFill>
              </a:rPr>
              <a:t>The </a:t>
            </a:r>
            <a:r>
              <a:rPr lang="en-US" altLang="en-US" sz="2200" dirty="0">
                <a:solidFill>
                  <a:schemeClr val="tx1"/>
                </a:solidFill>
              </a:rPr>
              <a:t>use of standard concepts, definitions and classifications </a:t>
            </a:r>
            <a:r>
              <a:rPr lang="en-US" altLang="en-US" sz="2200" dirty="0" smtClean="0">
                <a:solidFill>
                  <a:schemeClr val="tx1"/>
                </a:solidFill>
              </a:rPr>
              <a:t>– possibly </a:t>
            </a:r>
            <a:r>
              <a:rPr lang="en-US" altLang="en-US" sz="2200" dirty="0">
                <a:solidFill>
                  <a:schemeClr val="tx1"/>
                </a:solidFill>
              </a:rPr>
              <a:t>agreed at the international </a:t>
            </a:r>
            <a:r>
              <a:rPr lang="en-US" altLang="en-US" sz="2200" dirty="0" smtClean="0">
                <a:solidFill>
                  <a:schemeClr val="tx1"/>
                </a:solidFill>
              </a:rPr>
              <a:t>level - </a:t>
            </a:r>
            <a:r>
              <a:rPr lang="en-US" altLang="en-US" sz="2200" dirty="0">
                <a:solidFill>
                  <a:schemeClr val="tx1"/>
                </a:solidFill>
              </a:rPr>
              <a:t>promotes coherence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Completeness</a:t>
            </a:r>
            <a:r>
              <a:rPr lang="en-US" sz="2200" dirty="0" smtClean="0">
                <a:solidFill>
                  <a:schemeClr val="tx1"/>
                </a:solidFill>
              </a:rPr>
              <a:t> – an extension of relevance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Completeness reflects </a:t>
            </a:r>
            <a:r>
              <a:rPr lang="en-US" sz="2200" i="1" u="sng" dirty="0" smtClean="0">
                <a:solidFill>
                  <a:schemeClr val="tx1"/>
                </a:solidFill>
              </a:rPr>
              <a:t>the degree to which statistics serve users as completely as possible</a:t>
            </a:r>
            <a:r>
              <a:rPr lang="en-US" sz="2200" dirty="0" smtClean="0">
                <a:solidFill>
                  <a:schemeClr val="tx1"/>
                </a:solidFill>
              </a:rPr>
              <a:t>, taking restricted resources and respondent burden in to account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076" y="1752600"/>
            <a:ext cx="8812924" cy="4414284"/>
          </a:xfrm>
        </p:spPr>
        <p:txBody>
          <a:bodyPr/>
          <a:lstStyle/>
          <a:p>
            <a:r>
              <a:rPr lang="en-US" sz="2300" dirty="0">
                <a:solidFill>
                  <a:schemeClr val="tx1"/>
                </a:solidFill>
              </a:rPr>
              <a:t>The quality circle can be applied to the entire census </a:t>
            </a:r>
            <a:r>
              <a:rPr lang="en-US" sz="2300" dirty="0" smtClean="0">
                <a:solidFill>
                  <a:schemeClr val="tx1"/>
                </a:solidFill>
              </a:rPr>
              <a:t>cycle with:</a:t>
            </a:r>
          </a:p>
          <a:p>
            <a:pPr lvl="2"/>
            <a:r>
              <a:rPr lang="en-US" sz="2300" dirty="0">
                <a:solidFill>
                  <a:schemeClr val="tx1"/>
                </a:solidFill>
              </a:rPr>
              <a:t>Performance in the previous phase being evaluated at any </a:t>
            </a:r>
            <a:endParaRPr lang="en-US" sz="2300" dirty="0" smtClean="0">
              <a:solidFill>
                <a:schemeClr val="tx1"/>
              </a:solidFill>
            </a:endParaRPr>
          </a:p>
          <a:p>
            <a:pPr marL="909637" lvl="2" indent="0">
              <a:buNone/>
            </a:pP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smtClean="0">
                <a:solidFill>
                  <a:schemeClr val="tx1"/>
                </a:solidFill>
              </a:rPr>
              <a:t>      given level </a:t>
            </a:r>
            <a:r>
              <a:rPr lang="en-US" sz="2300" dirty="0">
                <a:solidFill>
                  <a:schemeClr val="tx1"/>
                </a:solidFill>
              </a:rPr>
              <a:t>of detail; </a:t>
            </a:r>
          </a:p>
          <a:p>
            <a:pPr lvl="2"/>
            <a:r>
              <a:rPr lang="en-US" sz="2300" dirty="0">
                <a:solidFill>
                  <a:schemeClr val="tx1"/>
                </a:solidFill>
              </a:rPr>
              <a:t>Problems with quality ranked in order of importance; </a:t>
            </a:r>
          </a:p>
          <a:p>
            <a:pPr lvl="2"/>
            <a:r>
              <a:rPr lang="en-US" sz="2300" dirty="0" smtClean="0">
                <a:solidFill>
                  <a:schemeClr val="tx1"/>
                </a:solidFill>
              </a:rPr>
              <a:t>Root</a:t>
            </a:r>
            <a:r>
              <a:rPr lang="en-US" sz="2300" dirty="0">
                <a:solidFill>
                  <a:schemeClr val="tx1"/>
                </a:solidFill>
              </a:rPr>
              <a:t>  causes  identified  and  corrective  action  implemented</a:t>
            </a:r>
          </a:p>
          <a:p>
            <a:r>
              <a:rPr lang="en-US" sz="2300" dirty="0" smtClean="0">
                <a:solidFill>
                  <a:schemeClr val="tx1"/>
                </a:solidFill>
              </a:rPr>
              <a:t>The following slides </a:t>
            </a:r>
            <a:r>
              <a:rPr lang="en-US" sz="2300" dirty="0">
                <a:solidFill>
                  <a:schemeClr val="tx1"/>
                </a:solidFill>
              </a:rPr>
              <a:t>outline the </a:t>
            </a:r>
            <a:r>
              <a:rPr lang="en-US" sz="2300" dirty="0" smtClean="0">
                <a:solidFill>
                  <a:schemeClr val="tx1"/>
                </a:solidFill>
              </a:rPr>
              <a:t>ways </a:t>
            </a:r>
            <a:r>
              <a:rPr lang="en-US" sz="2300" dirty="0">
                <a:solidFill>
                  <a:schemeClr val="tx1"/>
                </a:solidFill>
              </a:rPr>
              <a:t>in which the concept of </a:t>
            </a:r>
            <a:r>
              <a:rPr lang="en-US" sz="2300" dirty="0" smtClean="0">
                <a:solidFill>
                  <a:schemeClr val="tx1"/>
                </a:solidFill>
              </a:rPr>
              <a:t>the quality </a:t>
            </a:r>
            <a:r>
              <a:rPr lang="en-US" sz="2300" dirty="0">
                <a:solidFill>
                  <a:schemeClr val="tx1"/>
                </a:solidFill>
              </a:rPr>
              <a:t>circle is </a:t>
            </a:r>
            <a:r>
              <a:rPr lang="en-US" sz="2300" dirty="0" smtClean="0">
                <a:solidFill>
                  <a:schemeClr val="tx1"/>
                </a:solidFill>
              </a:rPr>
              <a:t>applied to the </a:t>
            </a:r>
            <a:r>
              <a:rPr lang="en-US" sz="2300" dirty="0">
                <a:solidFill>
                  <a:schemeClr val="tx1"/>
                </a:solidFill>
              </a:rPr>
              <a:t>census </a:t>
            </a:r>
            <a:r>
              <a:rPr lang="en-US" sz="2300" dirty="0" smtClean="0">
                <a:solidFill>
                  <a:schemeClr val="tx1"/>
                </a:solidFill>
              </a:rPr>
              <a:t>cycle, with focus on some procedures for improving the quality of important phases including form </a:t>
            </a:r>
            <a:r>
              <a:rPr lang="en-US" sz="2300" dirty="0">
                <a:solidFill>
                  <a:schemeClr val="tx1"/>
                </a:solidFill>
              </a:rPr>
              <a:t>design, enumeration, processing and </a:t>
            </a:r>
            <a:r>
              <a:rPr lang="en-US" sz="2300" dirty="0" smtClean="0">
                <a:solidFill>
                  <a:schemeClr val="tx1"/>
                </a:solidFill>
              </a:rPr>
              <a:t>dissemination 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35665"/>
            <a:ext cx="8001000" cy="585160"/>
          </a:xfrm>
        </p:spPr>
        <p:txBody>
          <a:bodyPr/>
          <a:lstStyle/>
          <a:p>
            <a:r>
              <a:rPr lang="en-US" dirty="0"/>
              <a:t>Quality a</a:t>
            </a:r>
            <a:r>
              <a:rPr lang="en-US" dirty="0" smtClean="0"/>
              <a:t>ssurance by census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599"/>
            <a:ext cx="8290183" cy="4329223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Topic selection</a:t>
            </a:r>
            <a:endParaRPr lang="en-US" sz="2400" b="1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first step in managing the quality of </a:t>
            </a:r>
            <a:r>
              <a:rPr lang="en-US" sz="2400" dirty="0" smtClean="0">
                <a:solidFill>
                  <a:schemeClr val="tx1"/>
                </a:solidFill>
              </a:rPr>
              <a:t>census statistics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</a:rPr>
              <a:t>ensure that the </a:t>
            </a:r>
            <a:r>
              <a:rPr lang="en-US" sz="2400" dirty="0">
                <a:solidFill>
                  <a:schemeClr val="tx1"/>
                </a:solidFill>
              </a:rPr>
              <a:t>product will be </a:t>
            </a:r>
            <a:r>
              <a:rPr lang="en-US" sz="2400" dirty="0" smtClean="0">
                <a:solidFill>
                  <a:schemeClr val="tx1"/>
                </a:solidFill>
              </a:rPr>
              <a:t>relevant to users </a:t>
            </a:r>
            <a:r>
              <a:rPr lang="en-US" sz="2400" dirty="0">
                <a:solidFill>
                  <a:schemeClr val="tx1"/>
                </a:solidFill>
              </a:rPr>
              <a:t>and meets requirements outlined </a:t>
            </a:r>
            <a:r>
              <a:rPr lang="en-US" sz="2400" dirty="0" smtClean="0">
                <a:solidFill>
                  <a:schemeClr val="tx1"/>
                </a:solidFill>
              </a:rPr>
              <a:t>in census legislations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The key process is extensive consultation with actual and potential users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Consultation </a:t>
            </a:r>
            <a:r>
              <a:rPr lang="en-US" sz="2400" dirty="0">
                <a:solidFill>
                  <a:schemeClr val="tx1"/>
                </a:solidFill>
              </a:rPr>
              <a:t>with users </a:t>
            </a:r>
            <a:r>
              <a:rPr lang="en-GB" sz="2400" dirty="0">
                <a:solidFill>
                  <a:schemeClr val="tx1"/>
                </a:solidFill>
              </a:rPr>
              <a:t>would include: consultations with key government departments and agencies; advice from professional advisory committees in major subject matter areas; user feedback; ad hoc consultations with interested groups; </a:t>
            </a:r>
          </a:p>
        </p:txBody>
      </p:sp>
    </p:spTree>
    <p:extLst>
      <p:ext uri="{BB962C8B-B14F-4D97-AF65-F5344CB8AC3E}">
        <p14:creationId xmlns:p14="http://schemas.microsoft.com/office/powerpoint/2010/main" val="406362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428406" cy="442491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Form Design and </a:t>
            </a:r>
            <a:r>
              <a:rPr lang="en-US" sz="2400" b="1" dirty="0" smtClean="0">
                <a:solidFill>
                  <a:schemeClr val="tx1"/>
                </a:solidFill>
              </a:rPr>
              <a:t>Testing</a:t>
            </a:r>
          </a:p>
          <a:p>
            <a:r>
              <a:rPr lang="en-US" dirty="0">
                <a:solidFill>
                  <a:schemeClr val="tx1"/>
                </a:solidFill>
              </a:rPr>
              <a:t>The next quality management task concerns the testing of each census question and the testing of </a:t>
            </a:r>
            <a:r>
              <a:rPr lang="en-US" dirty="0" smtClean="0">
                <a:solidFill>
                  <a:schemeClr val="tx1"/>
                </a:solidFill>
              </a:rPr>
              <a:t>the design </a:t>
            </a:r>
            <a:r>
              <a:rPr lang="en-US" dirty="0">
                <a:solidFill>
                  <a:schemeClr val="tx1"/>
                </a:solidFill>
              </a:rPr>
              <a:t>of the form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There are several key </a:t>
            </a:r>
            <a:r>
              <a:rPr lang="en-US" dirty="0">
                <a:solidFill>
                  <a:schemeClr val="tx1"/>
                </a:solidFill>
              </a:rPr>
              <a:t>internal stakeholders of the form design </a:t>
            </a:r>
            <a:r>
              <a:rPr lang="en-US" dirty="0" smtClean="0">
                <a:solidFill>
                  <a:schemeClr val="tx1"/>
                </a:solidFill>
              </a:rPr>
              <a:t>process, whose requirements </a:t>
            </a:r>
            <a:r>
              <a:rPr lang="en-US" dirty="0">
                <a:solidFill>
                  <a:schemeClr val="tx1"/>
                </a:solidFill>
              </a:rPr>
              <a:t>need to be taken into account:</a:t>
            </a:r>
          </a:p>
          <a:p>
            <a:pPr lvl="2"/>
            <a:r>
              <a:rPr lang="en-US" sz="1700" dirty="0" smtClean="0">
                <a:solidFill>
                  <a:schemeClr val="tx1"/>
                </a:solidFill>
              </a:rPr>
              <a:t>The </a:t>
            </a:r>
            <a:r>
              <a:rPr lang="en-US" sz="1700" dirty="0">
                <a:solidFill>
                  <a:schemeClr val="tx1"/>
                </a:solidFill>
              </a:rPr>
              <a:t>dissemination </a:t>
            </a:r>
            <a:r>
              <a:rPr lang="en-US" sz="1700" dirty="0" smtClean="0">
                <a:solidFill>
                  <a:schemeClr val="tx1"/>
                </a:solidFill>
              </a:rPr>
              <a:t>team -- to </a:t>
            </a:r>
            <a:r>
              <a:rPr lang="en-US" sz="1700" dirty="0">
                <a:solidFill>
                  <a:schemeClr val="tx1"/>
                </a:solidFill>
              </a:rPr>
              <a:t>ensure that the questions asked will deliver the data to meet the </a:t>
            </a:r>
            <a:r>
              <a:rPr lang="en-US" sz="1700" dirty="0" smtClean="0">
                <a:solidFill>
                  <a:schemeClr val="tx1"/>
                </a:solidFill>
              </a:rPr>
              <a:t>needs of </a:t>
            </a:r>
            <a:r>
              <a:rPr lang="en-US" sz="1700" dirty="0">
                <a:solidFill>
                  <a:schemeClr val="tx1"/>
                </a:solidFill>
              </a:rPr>
              <a:t>users;</a:t>
            </a:r>
          </a:p>
          <a:p>
            <a:pPr lvl="2"/>
            <a:r>
              <a:rPr lang="en-US" sz="1700" dirty="0" smtClean="0">
                <a:solidFill>
                  <a:schemeClr val="tx1"/>
                </a:solidFill>
              </a:rPr>
              <a:t>The </a:t>
            </a:r>
            <a:r>
              <a:rPr lang="en-US" sz="1700" dirty="0">
                <a:solidFill>
                  <a:schemeClr val="tx1"/>
                </a:solidFill>
              </a:rPr>
              <a:t>subject matter specialist team;</a:t>
            </a:r>
          </a:p>
          <a:p>
            <a:pPr lvl="2"/>
            <a:r>
              <a:rPr lang="en-US" sz="1700" dirty="0" smtClean="0">
                <a:solidFill>
                  <a:schemeClr val="tx1"/>
                </a:solidFill>
              </a:rPr>
              <a:t>The </a:t>
            </a:r>
            <a:r>
              <a:rPr lang="en-US" sz="1700" dirty="0">
                <a:solidFill>
                  <a:schemeClr val="tx1"/>
                </a:solidFill>
              </a:rPr>
              <a:t>team responsible for development of the data capture or processing </a:t>
            </a:r>
            <a:r>
              <a:rPr lang="en-US" sz="1700" dirty="0" smtClean="0">
                <a:solidFill>
                  <a:schemeClr val="tx1"/>
                </a:solidFill>
              </a:rPr>
              <a:t>system - especially for </a:t>
            </a:r>
            <a:r>
              <a:rPr lang="en-US" sz="1700" dirty="0">
                <a:solidFill>
                  <a:schemeClr val="tx1"/>
                </a:solidFill>
              </a:rPr>
              <a:t>data collection using scanning systems or an electronic </a:t>
            </a:r>
            <a:r>
              <a:rPr lang="en-US" sz="1700" dirty="0" smtClean="0">
                <a:solidFill>
                  <a:schemeClr val="tx1"/>
                </a:solidFill>
              </a:rPr>
              <a:t>questionnaire</a:t>
            </a:r>
            <a:endParaRPr lang="en-US" sz="1700" dirty="0">
              <a:solidFill>
                <a:schemeClr val="tx1"/>
              </a:solidFill>
            </a:endParaRPr>
          </a:p>
          <a:p>
            <a:pPr lvl="2"/>
            <a:r>
              <a:rPr lang="en-US" sz="1700" dirty="0" smtClean="0">
                <a:solidFill>
                  <a:schemeClr val="tx1"/>
                </a:solidFill>
              </a:rPr>
              <a:t>The </a:t>
            </a:r>
            <a:r>
              <a:rPr lang="en-US" sz="1700" dirty="0">
                <a:solidFill>
                  <a:schemeClr val="tx1"/>
                </a:solidFill>
              </a:rPr>
              <a:t>field operations </a:t>
            </a:r>
            <a:r>
              <a:rPr lang="en-US" sz="1700" dirty="0" smtClean="0">
                <a:solidFill>
                  <a:schemeClr val="tx1"/>
                </a:solidFill>
              </a:rPr>
              <a:t>team -- </a:t>
            </a:r>
            <a:r>
              <a:rPr lang="en-US" sz="1700" dirty="0">
                <a:solidFill>
                  <a:schemeClr val="tx1"/>
                </a:solidFill>
              </a:rPr>
              <a:t>which is responsible for training the enumeration workforce </a:t>
            </a:r>
            <a:r>
              <a:rPr lang="en-US" sz="1700" dirty="0" smtClean="0">
                <a:solidFill>
                  <a:schemeClr val="tx1"/>
                </a:solidFill>
              </a:rPr>
              <a:t>and printing </a:t>
            </a:r>
            <a:r>
              <a:rPr lang="en-US" sz="1700" dirty="0">
                <a:solidFill>
                  <a:schemeClr val="tx1"/>
                </a:solidFill>
              </a:rPr>
              <a:t>the form;</a:t>
            </a:r>
          </a:p>
          <a:p>
            <a:pPr lvl="2"/>
            <a:r>
              <a:rPr lang="en-US" sz="1700" dirty="0" smtClean="0">
                <a:solidFill>
                  <a:schemeClr val="tx1"/>
                </a:solidFill>
              </a:rPr>
              <a:t>The respondents -- t</a:t>
            </a:r>
            <a:r>
              <a:rPr lang="en-US" sz="1700" dirty="0">
                <a:solidFill>
                  <a:schemeClr val="tx1"/>
                </a:solidFill>
              </a:rPr>
              <a:t>o ensure that the forms are easy to complete in mail‐out/mail‐back based </a:t>
            </a:r>
            <a:r>
              <a:rPr lang="en-US" sz="1700" dirty="0" smtClean="0">
                <a:solidFill>
                  <a:schemeClr val="tx1"/>
                </a:solidFill>
              </a:rPr>
              <a:t>self enumeration</a:t>
            </a:r>
            <a:endParaRPr lang="en-US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75" y="1860331"/>
            <a:ext cx="8348608" cy="3736428"/>
          </a:xfrm>
        </p:spPr>
        <p:txBody>
          <a:bodyPr/>
          <a:lstStyle/>
          <a:p>
            <a:pPr marL="469900" lvl="1" indent="-469900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</a:rPr>
              <a:t>Printing and distribution of census questionnaires/materials </a:t>
            </a:r>
          </a:p>
          <a:p>
            <a:pPr lvl="1"/>
            <a:r>
              <a:rPr lang="en-US" sz="2100" dirty="0">
                <a:solidFill>
                  <a:schemeClr val="tx1"/>
                </a:solidFill>
              </a:rPr>
              <a:t>Estimation of number of questionnaires and census materials is critical step for cost-effective way of printing census materials </a:t>
            </a:r>
          </a:p>
          <a:p>
            <a:pPr lvl="1"/>
            <a:r>
              <a:rPr lang="en-US" sz="2100" dirty="0">
                <a:solidFill>
                  <a:schemeClr val="tx1"/>
                </a:solidFill>
              </a:rPr>
              <a:t>Establishment of a system for monitoring the quality of the work done by </a:t>
            </a:r>
            <a:r>
              <a:rPr lang="en-US" sz="2100" dirty="0" smtClean="0">
                <a:solidFill>
                  <a:schemeClr val="tx1"/>
                </a:solidFill>
              </a:rPr>
              <a:t>the printing </a:t>
            </a:r>
            <a:r>
              <a:rPr lang="en-US" sz="2100" dirty="0">
                <a:solidFill>
                  <a:schemeClr val="tx1"/>
                </a:solidFill>
              </a:rPr>
              <a:t>company </a:t>
            </a:r>
          </a:p>
          <a:p>
            <a:pPr lvl="2"/>
            <a:r>
              <a:rPr lang="en-US" sz="2100" dirty="0">
                <a:solidFill>
                  <a:schemeClr val="tx1"/>
                </a:solidFill>
              </a:rPr>
              <a:t>Regular check of the quality of the printed documents</a:t>
            </a:r>
          </a:p>
          <a:p>
            <a:pPr lvl="2"/>
            <a:r>
              <a:rPr lang="en-US" sz="2100" dirty="0">
                <a:solidFill>
                  <a:schemeClr val="tx1"/>
                </a:solidFill>
              </a:rPr>
              <a:t>Monitoring the progress in printing</a:t>
            </a:r>
          </a:p>
          <a:p>
            <a:pPr lvl="2"/>
            <a:r>
              <a:rPr lang="en-US" sz="2100" dirty="0">
                <a:solidFill>
                  <a:schemeClr val="tx1"/>
                </a:solidFill>
              </a:rPr>
              <a:t>Monitoring distribution of census materials from printing house to final destination – by number of questionnaire and other census materials </a:t>
            </a:r>
            <a:endParaRPr lang="en-GB" sz="21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9900" lvl="1" indent="-469900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</a:rPr>
              <a:t>Recruitment and training of the field staff</a:t>
            </a:r>
          </a:p>
          <a:p>
            <a:pPr marL="866775" lvl="2" indent="-469900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Criteria for selection of enumerators/supervisors</a:t>
            </a:r>
          </a:p>
          <a:p>
            <a:pPr marL="866775" lvl="2" indent="-469900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Clear procedures for recruitment</a:t>
            </a:r>
          </a:p>
          <a:p>
            <a:pPr marL="866775" lvl="2" indent="-469900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Training materials for ensuring a standard training programme </a:t>
            </a:r>
          </a:p>
          <a:p>
            <a:pPr marL="866775" lvl="2" indent="-469900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Monitoring and supervision of training and recruitment of enumerators/supervisors by relevant  census supervisors</a:t>
            </a:r>
          </a:p>
          <a:p>
            <a:pPr marL="0" indent="0">
              <a:buNone/>
            </a:pPr>
            <a:endParaRPr lang="en-GB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1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00752"/>
            <a:ext cx="8001000" cy="620073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2121090"/>
            <a:ext cx="8001000" cy="391122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Importance of a quality assurance programme</a:t>
            </a:r>
          </a:p>
          <a:p>
            <a:pPr lvl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The quality assurance circle</a:t>
            </a:r>
          </a:p>
          <a:p>
            <a:pPr lvl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The role of managers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Dimensions </a:t>
            </a:r>
            <a:r>
              <a:rPr lang="en-US" altLang="en-US" sz="2400" dirty="0">
                <a:solidFill>
                  <a:schemeClr val="tx1"/>
                </a:solidFill>
              </a:rPr>
              <a:t>of </a:t>
            </a:r>
            <a:r>
              <a:rPr lang="en-US" altLang="en-US" sz="2400" dirty="0" smtClean="0">
                <a:solidFill>
                  <a:schemeClr val="tx1"/>
                </a:solidFill>
              </a:rPr>
              <a:t>quality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Quality </a:t>
            </a:r>
            <a:r>
              <a:rPr lang="en-US" altLang="en-US" sz="2400" dirty="0" smtClean="0">
                <a:solidFill>
                  <a:schemeClr val="tx1"/>
                </a:solidFill>
              </a:rPr>
              <a:t>assurance by census phase</a:t>
            </a:r>
          </a:p>
          <a:p>
            <a:pPr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Evaluation</a:t>
            </a:r>
          </a:p>
          <a:p>
            <a:pPr lvl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Process quality</a:t>
            </a:r>
          </a:p>
          <a:p>
            <a:pPr lvl="1"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Data quality</a:t>
            </a:r>
          </a:p>
        </p:txBody>
      </p:sp>
    </p:spTree>
    <p:extLst>
      <p:ext uri="{BB962C8B-B14F-4D97-AF65-F5344CB8AC3E}">
        <p14:creationId xmlns:p14="http://schemas.microsoft.com/office/powerpoint/2010/main" val="21220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600"/>
            <a:ext cx="8356545" cy="3720152"/>
          </a:xfrm>
        </p:spPr>
        <p:txBody>
          <a:bodyPr/>
          <a:lstStyle/>
          <a:p>
            <a:pPr marL="469900" lvl="1" indent="-469900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</a:rPr>
              <a:t>Enumeration </a:t>
            </a:r>
          </a:p>
          <a:p>
            <a:pPr marL="866775" lvl="2" indent="-469900">
              <a:buFont typeface="Wingdings" pitchFamily="2" charset="2"/>
              <a:buChar char="q"/>
            </a:pPr>
            <a:r>
              <a:rPr lang="en-US" sz="2200" dirty="0">
                <a:solidFill>
                  <a:schemeClr val="tx1"/>
                </a:solidFill>
              </a:rPr>
              <a:t>Checking the work of </a:t>
            </a:r>
            <a:r>
              <a:rPr lang="en-US" sz="2200" dirty="0" smtClean="0">
                <a:solidFill>
                  <a:schemeClr val="tx1"/>
                </a:solidFill>
              </a:rPr>
              <a:t>enumerators - coverage/content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Collecting periodical information from enumerators/ supervisors to assess the progress in enumeration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Collecting information on number of enumerated population/housing units, refusal, housing units with no contact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Monitoring non-response and follow-up rates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Assessment for the risk of not completing enumeration as scheduled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Special procedures for refusal/housing units with no contact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2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599"/>
            <a:ext cx="8577262" cy="4285593"/>
          </a:xfrm>
        </p:spPr>
        <p:txBody>
          <a:bodyPr/>
          <a:lstStyle/>
          <a:p>
            <a:pPr marL="469900" lvl="1" indent="-469900"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1"/>
                </a:solidFill>
              </a:rPr>
              <a:t>Data capture, coding and editing</a:t>
            </a:r>
          </a:p>
          <a:p>
            <a:pPr lvl="1"/>
            <a:r>
              <a:rPr lang="en-GB" sz="2200" dirty="0">
                <a:solidFill>
                  <a:schemeClr val="tx1"/>
                </a:solidFill>
              </a:rPr>
              <a:t>Processing procedures should be developed with a view to minimizing the risk of erroneously cancelling, losing or artificially creating households during all phases of data processing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Procedures for monitoring the quality of each phase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Repeating certain procedures based on the sample of batches/records and comparing two datasets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Identifying systematic errors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Assessment </a:t>
            </a:r>
            <a:r>
              <a:rPr lang="en-US" sz="2200" dirty="0" smtClean="0">
                <a:solidFill>
                  <a:schemeClr val="tx1"/>
                </a:solidFill>
              </a:rPr>
              <a:t>of </a:t>
            </a:r>
            <a:r>
              <a:rPr lang="en-US" sz="2200" dirty="0">
                <a:solidFill>
                  <a:schemeClr val="tx1"/>
                </a:solidFill>
              </a:rPr>
              <a:t>the quality of the procedures and difficulties faced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37" y="898634"/>
            <a:ext cx="8001000" cy="619563"/>
          </a:xfrm>
        </p:spPr>
        <p:txBody>
          <a:bodyPr/>
          <a:lstStyle/>
          <a:p>
            <a:r>
              <a:rPr lang="en-US" dirty="0"/>
              <a:t>Quality assurance </a:t>
            </a:r>
            <a:r>
              <a:rPr lang="en-US" dirty="0" smtClean="0"/>
              <a:t>by </a:t>
            </a:r>
            <a:r>
              <a:rPr lang="en-US" dirty="0"/>
              <a:t>census </a:t>
            </a:r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599"/>
            <a:ext cx="8577263" cy="4490545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Dissemination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The dissemination </a:t>
            </a:r>
            <a:r>
              <a:rPr lang="en-US" sz="2200" dirty="0">
                <a:solidFill>
                  <a:schemeClr val="tx1"/>
                </a:solidFill>
              </a:rPr>
              <a:t>area is responsible for the timely delivery of products and services to the census data </a:t>
            </a:r>
            <a:r>
              <a:rPr lang="en-US" sz="2200" dirty="0" smtClean="0">
                <a:solidFill>
                  <a:schemeClr val="tx1"/>
                </a:solidFill>
              </a:rPr>
              <a:t>users</a:t>
            </a:r>
          </a:p>
          <a:p>
            <a:r>
              <a:rPr lang="en-US" sz="2200" dirty="0">
                <a:solidFill>
                  <a:schemeClr val="tx1"/>
                </a:solidFill>
              </a:rPr>
              <a:t>Therefore insufficient planning and resources for this phase can have the effect of delaying the release of </a:t>
            </a:r>
            <a:r>
              <a:rPr lang="en-US" sz="2200" dirty="0" smtClean="0">
                <a:solidFill>
                  <a:schemeClr val="tx1"/>
                </a:solidFill>
              </a:rPr>
              <a:t>the data </a:t>
            </a:r>
            <a:r>
              <a:rPr lang="en-US" sz="2200" dirty="0">
                <a:solidFill>
                  <a:schemeClr val="tx1"/>
                </a:solidFill>
              </a:rPr>
              <a:t>and thus compromising the overall achievement of the census </a:t>
            </a:r>
            <a:r>
              <a:rPr lang="en-US" sz="2200" dirty="0" smtClean="0">
                <a:solidFill>
                  <a:schemeClr val="tx1"/>
                </a:solidFill>
              </a:rPr>
              <a:t>objectives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Management of the quality in census dissemination is driven by concerns </a:t>
            </a:r>
            <a:r>
              <a:rPr lang="en-US" sz="2200" dirty="0" smtClean="0">
                <a:solidFill>
                  <a:schemeClr val="tx1"/>
                </a:solidFill>
              </a:rPr>
              <a:t>to: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deliver </a:t>
            </a:r>
            <a:r>
              <a:rPr lang="en-US" sz="2200" dirty="0">
                <a:solidFill>
                  <a:schemeClr val="tx1"/>
                </a:solidFill>
              </a:rPr>
              <a:t>relevant products and services </a:t>
            </a:r>
            <a:r>
              <a:rPr lang="en-US" sz="2200" dirty="0" smtClean="0">
                <a:solidFill>
                  <a:schemeClr val="tx1"/>
                </a:solidFill>
              </a:rPr>
              <a:t>while maintaining </a:t>
            </a:r>
            <a:r>
              <a:rPr lang="en-US" sz="2200" dirty="0">
                <a:solidFill>
                  <a:schemeClr val="tx1"/>
                </a:solidFill>
              </a:rPr>
              <a:t>accuracy of the data, </a:t>
            </a:r>
            <a:r>
              <a:rPr lang="en-US" sz="2200" dirty="0" smtClean="0">
                <a:solidFill>
                  <a:schemeClr val="tx1"/>
                </a:solidFill>
              </a:rPr>
              <a:t>and timeliness </a:t>
            </a:r>
            <a:r>
              <a:rPr lang="en-US" sz="2200" dirty="0">
                <a:solidFill>
                  <a:schemeClr val="tx1"/>
                </a:solidFill>
              </a:rPr>
              <a:t>and predictability of data release within agreed cost </a:t>
            </a:r>
            <a:r>
              <a:rPr lang="en-US" sz="2200" dirty="0" smtClean="0">
                <a:solidFill>
                  <a:schemeClr val="tx1"/>
                </a:solidFill>
              </a:rPr>
              <a:t>constraints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0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04672"/>
            <a:ext cx="8001000" cy="616153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1" y="1752599"/>
            <a:ext cx="8707271" cy="447077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P&amp;R recommends that “a </a:t>
            </a:r>
            <a:r>
              <a:rPr lang="en-US" dirty="0">
                <a:solidFill>
                  <a:schemeClr val="tx1"/>
                </a:solidFill>
              </a:rPr>
              <a:t>complete evaluation takes place and is documented at the end of each phase of the </a:t>
            </a:r>
            <a:r>
              <a:rPr lang="en-US" dirty="0" smtClean="0">
                <a:solidFill>
                  <a:schemeClr val="tx1"/>
                </a:solidFill>
              </a:rPr>
              <a:t>census - particularly </a:t>
            </a:r>
            <a:r>
              <a:rPr lang="en-US" dirty="0">
                <a:solidFill>
                  <a:schemeClr val="tx1"/>
                </a:solidFill>
              </a:rPr>
              <a:t>for phases such as enumeration, so that the organizational learning inherent in the quality circle is carried forward to the next </a:t>
            </a:r>
            <a:r>
              <a:rPr lang="en-US" dirty="0" smtClean="0">
                <a:solidFill>
                  <a:schemeClr val="tx1"/>
                </a:solidFill>
              </a:rPr>
              <a:t>census”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Evaluation of the overall census operation is vital for identifying strengths and weaknesses of census phases, including planning, enumeration, data processing and dissemination, and also for the purpose of </a:t>
            </a:r>
            <a:r>
              <a:rPr lang="en-US" dirty="0" err="1">
                <a:solidFill>
                  <a:schemeClr val="tx1"/>
                </a:solidFill>
              </a:rPr>
              <a:t>analysing</a:t>
            </a:r>
            <a:r>
              <a:rPr lang="en-US" dirty="0">
                <a:solidFill>
                  <a:schemeClr val="tx1"/>
                </a:solidFill>
              </a:rPr>
              <a:t> the quality of census statistics, which are the major output of these processes.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comprehensive evaluation programme should </a:t>
            </a:r>
            <a:r>
              <a:rPr lang="en-US" dirty="0" smtClean="0">
                <a:solidFill>
                  <a:schemeClr val="tx1"/>
                </a:solidFill>
              </a:rPr>
              <a:t>include:</a:t>
            </a:r>
          </a:p>
          <a:p>
            <a:pPr lvl="1"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Evaluation </a:t>
            </a:r>
            <a:r>
              <a:rPr lang="en-US" sz="2000" u="sng" dirty="0">
                <a:solidFill>
                  <a:schemeClr val="tx1"/>
                </a:solidFill>
              </a:rPr>
              <a:t>of census </a:t>
            </a:r>
            <a:r>
              <a:rPr lang="en-US" sz="2000" u="sng" dirty="0" smtClean="0">
                <a:solidFill>
                  <a:schemeClr val="tx1"/>
                </a:solidFill>
              </a:rPr>
              <a:t>processes  – operational assessments</a:t>
            </a:r>
          </a:p>
          <a:p>
            <a:pPr lvl="1"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Evaluation </a:t>
            </a:r>
            <a:r>
              <a:rPr lang="en-US" sz="2000" u="sng" dirty="0">
                <a:solidFill>
                  <a:schemeClr val="tx1"/>
                </a:solidFill>
              </a:rPr>
              <a:t>of data </a:t>
            </a:r>
            <a:r>
              <a:rPr lang="en-US" sz="2000" u="sng" dirty="0" smtClean="0">
                <a:solidFill>
                  <a:schemeClr val="tx1"/>
                </a:solidFill>
              </a:rPr>
              <a:t>quality - assessment of coverage </a:t>
            </a:r>
            <a:r>
              <a:rPr lang="en-US" sz="2000" u="sng" dirty="0">
                <a:solidFill>
                  <a:schemeClr val="tx1"/>
                </a:solidFill>
              </a:rPr>
              <a:t>and content </a:t>
            </a:r>
            <a:r>
              <a:rPr lang="en-US" sz="2000" u="sng" dirty="0" smtClean="0">
                <a:solidFill>
                  <a:schemeClr val="tx1"/>
                </a:solidFill>
              </a:rPr>
              <a:t>errors</a:t>
            </a:r>
          </a:p>
          <a:p>
            <a:r>
              <a:rPr lang="en-US" dirty="0">
                <a:solidFill>
                  <a:schemeClr val="tx1"/>
                </a:solidFill>
              </a:rPr>
              <a:t>The results of evaluations of census operation for both operational aspects and the quality </a:t>
            </a:r>
            <a:r>
              <a:rPr lang="en-US" dirty="0" smtClean="0">
                <a:solidFill>
                  <a:schemeClr val="tx1"/>
                </a:solidFill>
              </a:rPr>
              <a:t>of data </a:t>
            </a:r>
            <a:r>
              <a:rPr lang="en-US" dirty="0">
                <a:solidFill>
                  <a:schemeClr val="tx1"/>
                </a:solidFill>
              </a:rPr>
              <a:t>should be made available to the </a:t>
            </a:r>
            <a:r>
              <a:rPr lang="en-US" dirty="0" smtClean="0">
                <a:solidFill>
                  <a:schemeClr val="tx1"/>
                </a:solidFill>
              </a:rPr>
              <a:t>stakeholders</a:t>
            </a:r>
            <a:endParaRPr lang="en-US" u="sng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53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– Operational </a:t>
            </a:r>
            <a:r>
              <a:rPr lang="en-US" dirty="0"/>
              <a:t>aspects/processes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599"/>
            <a:ext cx="8470258" cy="4405009"/>
          </a:xfrm>
        </p:spPr>
        <p:txBody>
          <a:bodyPr/>
          <a:lstStyle/>
          <a:p>
            <a:pPr marL="469900" lvl="1">
              <a:buFont typeface="Wingdings" panose="05000000000000000000" pitchFamily="2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</a:rPr>
              <a:t>Operational assessments provide valuable information on strengths and weaknesses of past operational procedures which should be carefully reviewed prior to the development of the next census  </a:t>
            </a:r>
          </a:p>
          <a:p>
            <a:pPr marL="469900" lvl="1" indent="-469900">
              <a:buFont typeface="Wingdings" panose="05000000000000000000" pitchFamily="2" charset="2"/>
              <a:buChar char="q"/>
              <a:defRPr/>
            </a:pPr>
            <a:r>
              <a:rPr lang="en-US" sz="2100" dirty="0">
                <a:solidFill>
                  <a:schemeClr val="tx1"/>
                </a:solidFill>
              </a:rPr>
              <a:t>Operational assessments should:</a:t>
            </a:r>
          </a:p>
          <a:p>
            <a:pPr marL="1255713" lvl="3" indent="-469900">
              <a:buFont typeface="Courier New" panose="02070309020205020404" pitchFamily="49" charset="0"/>
              <a:buChar char="o"/>
              <a:defRPr/>
            </a:pPr>
            <a:r>
              <a:rPr lang="en-US" sz="2100" dirty="0">
                <a:solidFill>
                  <a:schemeClr val="tx1"/>
                </a:solidFill>
              </a:rPr>
              <a:t>document operational errors </a:t>
            </a:r>
          </a:p>
          <a:p>
            <a:pPr marL="1255713" lvl="3" indent="-469900">
              <a:buFont typeface="Courier New" panose="02070309020205020404" pitchFamily="49" charset="0"/>
              <a:buChar char="o"/>
              <a:defRPr/>
            </a:pPr>
            <a:r>
              <a:rPr lang="en-US" sz="2100" dirty="0">
                <a:solidFill>
                  <a:schemeClr val="tx1"/>
                </a:solidFill>
              </a:rPr>
              <a:t>explain the effectiveness of operations and procedures and their likely impact on overall quality of census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Census </a:t>
            </a:r>
            <a:r>
              <a:rPr lang="en-US" sz="2100" dirty="0">
                <a:solidFill>
                  <a:schemeClr val="tx1"/>
                </a:solidFill>
              </a:rPr>
              <a:t>evaluation with all dimensions of quality </a:t>
            </a:r>
            <a:r>
              <a:rPr lang="en-US" sz="2100" dirty="0" smtClean="0">
                <a:solidFill>
                  <a:schemeClr val="tx1"/>
                </a:solidFill>
              </a:rPr>
              <a:t>requires </a:t>
            </a:r>
            <a:r>
              <a:rPr lang="en-US" sz="2100" dirty="0">
                <a:solidFill>
                  <a:schemeClr val="tx1"/>
                </a:solidFill>
              </a:rPr>
              <a:t>a comprehensive evaluation programme for assessing and documenting the outcomes of each process using appropriate and customized </a:t>
            </a:r>
            <a:r>
              <a:rPr lang="en-US" sz="2100" dirty="0" smtClean="0">
                <a:solidFill>
                  <a:schemeClr val="tx1"/>
                </a:solidFill>
              </a:rPr>
              <a:t>methodologies – these methodologies should </a:t>
            </a:r>
            <a:r>
              <a:rPr lang="en-US" sz="2100" dirty="0">
                <a:solidFill>
                  <a:schemeClr val="tx1"/>
                </a:solidFill>
              </a:rPr>
              <a:t>be planned well in advance, in the planning phase of the </a:t>
            </a:r>
            <a:r>
              <a:rPr lang="en-US" sz="2100" dirty="0" smtClean="0">
                <a:solidFill>
                  <a:schemeClr val="tx1"/>
                </a:solidFill>
              </a:rPr>
              <a:t>census</a:t>
            </a:r>
            <a:endParaRPr lang="en-US" sz="21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– Operational aspects/processes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468080" cy="451172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P&amp;R recommends that “the </a:t>
            </a:r>
            <a:r>
              <a:rPr lang="en-US" dirty="0">
                <a:solidFill>
                  <a:schemeClr val="tx1"/>
                </a:solidFill>
              </a:rPr>
              <a:t>census evaluation programme </a:t>
            </a:r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>
                <a:solidFill>
                  <a:schemeClr val="tx1"/>
                </a:solidFill>
              </a:rPr>
              <a:t>be undertaken by subject </a:t>
            </a:r>
            <a:r>
              <a:rPr lang="en-US" dirty="0" smtClean="0">
                <a:solidFill>
                  <a:schemeClr val="tx1"/>
                </a:solidFill>
              </a:rPr>
              <a:t>specialists according to the </a:t>
            </a:r>
            <a:r>
              <a:rPr lang="en-US" dirty="0">
                <a:solidFill>
                  <a:schemeClr val="tx1"/>
                </a:solidFill>
              </a:rPr>
              <a:t>agreed goals and methodologies covering all possible dimensions of quality</a:t>
            </a:r>
            <a:r>
              <a:rPr lang="en-US" dirty="0" smtClean="0">
                <a:solidFill>
                  <a:schemeClr val="tx1"/>
                </a:solidFill>
              </a:rPr>
              <a:t>.” Some areas for evaluation include: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Identification </a:t>
            </a:r>
            <a:r>
              <a:rPr lang="en-US" sz="2000" dirty="0">
                <a:solidFill>
                  <a:schemeClr val="tx1"/>
                </a:solidFill>
              </a:rPr>
              <a:t>of the deficiencies and achievements in data capture, coding and </a:t>
            </a:r>
            <a:r>
              <a:rPr lang="en-US" sz="2000" dirty="0" smtClean="0">
                <a:solidFill>
                  <a:schemeClr val="tx1"/>
                </a:solidFill>
              </a:rPr>
              <a:t>editing;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Relevance </a:t>
            </a:r>
            <a:r>
              <a:rPr lang="en-US" sz="2000" dirty="0">
                <a:solidFill>
                  <a:schemeClr val="tx1"/>
                </a:solidFill>
              </a:rPr>
              <a:t>of census data </a:t>
            </a:r>
            <a:r>
              <a:rPr lang="en-US" sz="2000" dirty="0" smtClean="0">
                <a:solidFill>
                  <a:schemeClr val="tx1"/>
                </a:solidFill>
              </a:rPr>
              <a:t>to user </a:t>
            </a:r>
            <a:r>
              <a:rPr lang="en-US" sz="2000" dirty="0">
                <a:solidFill>
                  <a:schemeClr val="tx1"/>
                </a:solidFill>
              </a:rPr>
              <a:t>needs and satisfaction of users with </a:t>
            </a:r>
            <a:r>
              <a:rPr lang="en-US" sz="2000" dirty="0" smtClean="0">
                <a:solidFill>
                  <a:schemeClr val="tx1"/>
                </a:solidFill>
              </a:rPr>
              <a:t>dissemination tools </a:t>
            </a:r>
            <a:r>
              <a:rPr lang="en-US" sz="2000" dirty="0">
                <a:solidFill>
                  <a:schemeClr val="tx1"/>
                </a:solidFill>
              </a:rPr>
              <a:t>and products (based on information collected through user consultation);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Achievements </a:t>
            </a:r>
            <a:r>
              <a:rPr lang="en-US" sz="2000" dirty="0">
                <a:solidFill>
                  <a:schemeClr val="tx1"/>
                </a:solidFill>
              </a:rPr>
              <a:t>and difficulties in use of new technologies and methodologies </a:t>
            </a:r>
            <a:r>
              <a:rPr lang="en-US" sz="2000" dirty="0" smtClean="0">
                <a:solidFill>
                  <a:schemeClr val="tx1"/>
                </a:solidFill>
              </a:rPr>
              <a:t>and identification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improvements </a:t>
            </a:r>
            <a:r>
              <a:rPr lang="en-US" sz="2000" dirty="0">
                <a:solidFill>
                  <a:schemeClr val="tx1"/>
                </a:solidFill>
              </a:rPr>
              <a:t>for the next census;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Realization </a:t>
            </a:r>
            <a:r>
              <a:rPr lang="en-US" sz="2000" dirty="0">
                <a:solidFill>
                  <a:schemeClr val="tx1"/>
                </a:solidFill>
              </a:rPr>
              <a:t>of the census calendar, including the calendar of releasing census results</a:t>
            </a:r>
            <a:r>
              <a:rPr lang="en-US" sz="2000" dirty="0" smtClean="0">
                <a:solidFill>
                  <a:schemeClr val="tx1"/>
                </a:solidFill>
              </a:rPr>
              <a:t>, and</a:t>
            </a:r>
            <a:r>
              <a:rPr lang="en-US" sz="2000" dirty="0">
                <a:solidFill>
                  <a:schemeClr val="tx1"/>
                </a:solidFill>
              </a:rPr>
              <a:t>, in the case of changes to the calendar, the reasons and consequences.</a:t>
            </a:r>
          </a:p>
        </p:txBody>
      </p:sp>
    </p:spTree>
    <p:extLst>
      <p:ext uri="{BB962C8B-B14F-4D97-AF65-F5344CB8AC3E}">
        <p14:creationId xmlns:p14="http://schemas.microsoft.com/office/powerpoint/2010/main" val="41932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737" y="882869"/>
            <a:ext cx="8001000" cy="637956"/>
          </a:xfrm>
        </p:spPr>
        <p:txBody>
          <a:bodyPr/>
          <a:lstStyle/>
          <a:p>
            <a:r>
              <a:rPr lang="en-US" dirty="0" smtClean="0"/>
              <a:t>Evaluation – </a:t>
            </a:r>
            <a:r>
              <a:rPr lang="en-US" dirty="0"/>
              <a:t>D</a:t>
            </a:r>
            <a:r>
              <a:rPr lang="en-US" dirty="0" smtClean="0"/>
              <a:t>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600"/>
            <a:ext cx="8427137" cy="4539018"/>
          </a:xfrm>
        </p:spPr>
        <p:txBody>
          <a:bodyPr/>
          <a:lstStyle/>
          <a:p>
            <a:r>
              <a:rPr lang="en-US" sz="2100" dirty="0" smtClean="0">
                <a:solidFill>
                  <a:schemeClr val="tx1"/>
                </a:solidFill>
              </a:rPr>
              <a:t>P&amp;R recommends that “Evaluation </a:t>
            </a:r>
            <a:r>
              <a:rPr lang="en-US" sz="2100" dirty="0">
                <a:solidFill>
                  <a:schemeClr val="tx1"/>
                </a:solidFill>
              </a:rPr>
              <a:t>of the accuracy of </a:t>
            </a:r>
            <a:r>
              <a:rPr lang="en-US" sz="2100" dirty="0" smtClean="0">
                <a:solidFill>
                  <a:schemeClr val="tx1"/>
                </a:solidFill>
              </a:rPr>
              <a:t>the census </a:t>
            </a:r>
            <a:r>
              <a:rPr lang="en-US" sz="2100" dirty="0">
                <a:solidFill>
                  <a:schemeClr val="tx1"/>
                </a:solidFill>
              </a:rPr>
              <a:t>data should </a:t>
            </a:r>
            <a:r>
              <a:rPr lang="en-US" sz="2100" dirty="0" smtClean="0">
                <a:solidFill>
                  <a:schemeClr val="tx1"/>
                </a:solidFill>
              </a:rPr>
              <a:t>be undertaken, to the extent possible, by </a:t>
            </a:r>
            <a:r>
              <a:rPr lang="en-US" sz="2100" dirty="0">
                <a:solidFill>
                  <a:schemeClr val="tx1"/>
                </a:solidFill>
              </a:rPr>
              <a:t>conducting a post‐enumeration survey for measuring coverage and content errors, by comparing </a:t>
            </a:r>
            <a:r>
              <a:rPr lang="en-US" sz="2100" dirty="0" smtClean="0">
                <a:solidFill>
                  <a:schemeClr val="tx1"/>
                </a:solidFill>
              </a:rPr>
              <a:t>the census </a:t>
            </a:r>
            <a:r>
              <a:rPr lang="en-US" sz="2100" dirty="0">
                <a:solidFill>
                  <a:schemeClr val="tx1"/>
                </a:solidFill>
              </a:rPr>
              <a:t>results with similar data from other sources (surveys and administrative records in a similar time </a:t>
            </a:r>
            <a:r>
              <a:rPr lang="en-US" sz="2100" dirty="0" smtClean="0">
                <a:solidFill>
                  <a:schemeClr val="tx1"/>
                </a:solidFill>
              </a:rPr>
              <a:t>frame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  <a:r>
              <a:rPr lang="en-US" sz="2100" dirty="0" smtClean="0">
                <a:solidFill>
                  <a:schemeClr val="tx1"/>
                </a:solidFill>
              </a:rPr>
              <a:t>&amp; </a:t>
            </a:r>
            <a:r>
              <a:rPr lang="en-US" sz="2100" dirty="0">
                <a:solidFill>
                  <a:schemeClr val="tx1"/>
                </a:solidFill>
              </a:rPr>
              <a:t>previous census results) </a:t>
            </a:r>
            <a:r>
              <a:rPr lang="en-US" sz="2100" dirty="0" smtClean="0">
                <a:solidFill>
                  <a:schemeClr val="tx1"/>
                </a:solidFill>
              </a:rPr>
              <a:t>and </a:t>
            </a:r>
            <a:r>
              <a:rPr lang="en-US" sz="2100" dirty="0">
                <a:solidFill>
                  <a:schemeClr val="tx1"/>
                </a:solidFill>
              </a:rPr>
              <a:t>by applying demographic </a:t>
            </a:r>
            <a:r>
              <a:rPr lang="en-US" sz="2100" dirty="0" smtClean="0">
                <a:solidFill>
                  <a:schemeClr val="tx1"/>
                </a:solidFill>
              </a:rPr>
              <a:t>analysis”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The </a:t>
            </a:r>
            <a:r>
              <a:rPr lang="en-US" sz="2100" dirty="0">
                <a:solidFill>
                  <a:schemeClr val="tx1"/>
                </a:solidFill>
              </a:rPr>
              <a:t>purposes of evaluating the accuracy of the data are to inform users </a:t>
            </a:r>
            <a:r>
              <a:rPr lang="en-US" sz="2100" dirty="0" smtClean="0">
                <a:solidFill>
                  <a:schemeClr val="tx1"/>
                </a:solidFill>
              </a:rPr>
              <a:t>on </a:t>
            </a:r>
            <a:r>
              <a:rPr lang="en-US" sz="2100" dirty="0">
                <a:solidFill>
                  <a:schemeClr val="tx1"/>
                </a:solidFill>
              </a:rPr>
              <a:t>the quality of </a:t>
            </a:r>
            <a:r>
              <a:rPr lang="en-US" sz="2100" dirty="0" smtClean="0">
                <a:solidFill>
                  <a:schemeClr val="tx1"/>
                </a:solidFill>
              </a:rPr>
              <a:t>the current </a:t>
            </a:r>
            <a:r>
              <a:rPr lang="en-US" sz="2100" dirty="0">
                <a:solidFill>
                  <a:schemeClr val="tx1"/>
                </a:solidFill>
              </a:rPr>
              <a:t>census data and to assist in future improvements</a:t>
            </a:r>
            <a:r>
              <a:rPr lang="en-US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Evaluation </a:t>
            </a:r>
            <a:r>
              <a:rPr lang="en-US" sz="2100" dirty="0">
                <a:solidFill>
                  <a:schemeClr val="tx1"/>
                </a:solidFill>
              </a:rPr>
              <a:t>of data accuracy may enable the identification of any problem areas that have not been previously detected through the quality management processes in earlier phases of the </a:t>
            </a:r>
            <a:r>
              <a:rPr lang="en-US" sz="2100" dirty="0" smtClean="0">
                <a:solidFill>
                  <a:schemeClr val="tx1"/>
                </a:solidFill>
              </a:rPr>
              <a:t>census</a:t>
            </a:r>
            <a:endParaRPr lang="en-US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600"/>
            <a:ext cx="8399841" cy="4307006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Quality </a:t>
            </a:r>
            <a:r>
              <a:rPr lang="en-US" sz="2400" dirty="0">
                <a:solidFill>
                  <a:schemeClr val="tx1"/>
                </a:solidFill>
              </a:rPr>
              <a:t>assurance and improvement </a:t>
            </a:r>
            <a:r>
              <a:rPr lang="en-US" sz="2400" dirty="0" smtClean="0">
                <a:solidFill>
                  <a:schemeClr val="tx1"/>
                </a:solidFill>
              </a:rPr>
              <a:t>systems </a:t>
            </a:r>
            <a:r>
              <a:rPr lang="en-US" sz="2400" dirty="0">
                <a:solidFill>
                  <a:schemeClr val="tx1"/>
                </a:solidFill>
              </a:rPr>
              <a:t>should be developed as part of the overall census programme, and integrated with other census plans, schedules and </a:t>
            </a:r>
            <a:r>
              <a:rPr lang="en-US" sz="2400" dirty="0" smtClean="0">
                <a:solidFill>
                  <a:schemeClr val="tx1"/>
                </a:solidFill>
              </a:rPr>
              <a:t>procedures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systems </a:t>
            </a:r>
            <a:r>
              <a:rPr lang="en-US" sz="2400" dirty="0">
                <a:solidFill>
                  <a:schemeClr val="tx1"/>
                </a:solidFill>
              </a:rPr>
              <a:t>should be established at all phases of census operations, including planning, pre‐enumeration, enumeration, document flow, coding, data capture, editing, tabulation and data dissemination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Quality management procedures for each phase of the census should be </a:t>
            </a:r>
            <a:r>
              <a:rPr lang="en-US" sz="2400" dirty="0" smtClean="0">
                <a:solidFill>
                  <a:schemeClr val="tx1"/>
                </a:solidFill>
              </a:rPr>
              <a:t>assessed </a:t>
            </a:r>
            <a:r>
              <a:rPr lang="en-US" sz="2400" dirty="0">
                <a:solidFill>
                  <a:schemeClr val="tx1"/>
                </a:solidFill>
              </a:rPr>
              <a:t>with appropriate </a:t>
            </a:r>
            <a:r>
              <a:rPr lang="en-US" sz="2400" dirty="0" smtClean="0">
                <a:solidFill>
                  <a:schemeClr val="tx1"/>
                </a:solidFill>
              </a:rPr>
              <a:t>methods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00752"/>
            <a:ext cx="8001000" cy="620073"/>
          </a:xfrm>
        </p:spPr>
        <p:txBody>
          <a:bodyPr/>
          <a:lstStyle/>
          <a:p>
            <a:r>
              <a:rPr lang="en-US" altLang="en-US" dirty="0"/>
              <a:t>Importance of a quality assurance </a:t>
            </a:r>
            <a:r>
              <a:rPr lang="en-US" altLang="en-US" dirty="0" smtClean="0"/>
              <a:t>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1752599"/>
            <a:ext cx="8786805" cy="4361597"/>
          </a:xfrm>
        </p:spPr>
        <p:txBody>
          <a:bodyPr/>
          <a:lstStyle/>
          <a:p>
            <a:r>
              <a:rPr lang="en-US" sz="1900" dirty="0" smtClean="0">
                <a:solidFill>
                  <a:schemeClr val="tx1"/>
                </a:solidFill>
              </a:rPr>
              <a:t>P&amp;R recommends that  “Each </a:t>
            </a:r>
            <a:r>
              <a:rPr lang="en-US" sz="1900" dirty="0">
                <a:solidFill>
                  <a:schemeClr val="tx1"/>
                </a:solidFill>
              </a:rPr>
              <a:t>country must have a quality assurance and </a:t>
            </a:r>
            <a:r>
              <a:rPr lang="en-US" sz="1900" dirty="0" smtClean="0">
                <a:solidFill>
                  <a:schemeClr val="tx1"/>
                </a:solidFill>
              </a:rPr>
              <a:t>improvement programme </a:t>
            </a:r>
            <a:r>
              <a:rPr lang="en-US" sz="1900" dirty="0">
                <a:solidFill>
                  <a:schemeClr val="tx1"/>
                </a:solidFill>
              </a:rPr>
              <a:t>in place to measure the quality of each stage of the </a:t>
            </a:r>
            <a:r>
              <a:rPr lang="en-US" sz="1900" dirty="0" smtClean="0">
                <a:solidFill>
                  <a:schemeClr val="tx1"/>
                </a:solidFill>
              </a:rPr>
              <a:t>census” (P&amp;R 2.169)</a:t>
            </a:r>
          </a:p>
          <a:p>
            <a:r>
              <a:rPr lang="en-US" sz="1900" dirty="0">
                <a:solidFill>
                  <a:schemeClr val="tx1"/>
                </a:solidFill>
              </a:rPr>
              <a:t>A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>
                <a:solidFill>
                  <a:schemeClr val="tx1"/>
                </a:solidFill>
              </a:rPr>
              <a:t>major  </a:t>
            </a:r>
            <a:r>
              <a:rPr lang="en-US" sz="1900" dirty="0" smtClean="0">
                <a:solidFill>
                  <a:schemeClr val="tx1"/>
                </a:solidFill>
              </a:rPr>
              <a:t>objective </a:t>
            </a:r>
            <a:r>
              <a:rPr lang="en-US" sz="1900" dirty="0">
                <a:solidFill>
                  <a:schemeClr val="tx1"/>
                </a:solidFill>
              </a:rPr>
              <a:t>of </a:t>
            </a:r>
            <a:r>
              <a:rPr lang="en-US" sz="1900" dirty="0" smtClean="0">
                <a:solidFill>
                  <a:schemeClr val="tx1"/>
                </a:solidFill>
              </a:rPr>
              <a:t>a quality assurance programme is </a:t>
            </a:r>
            <a:r>
              <a:rPr lang="en-US" sz="1900" dirty="0">
                <a:solidFill>
                  <a:schemeClr val="tx1"/>
                </a:solidFill>
              </a:rPr>
              <a:t>to ensure that quality assessment is consistently incorporated in all phases of the </a:t>
            </a:r>
            <a:r>
              <a:rPr lang="en-US" sz="1900" dirty="0" smtClean="0">
                <a:solidFill>
                  <a:schemeClr val="tx1"/>
                </a:solidFill>
              </a:rPr>
              <a:t>census</a:t>
            </a:r>
            <a:r>
              <a:rPr lang="en-US" sz="1900" dirty="0">
                <a:solidFill>
                  <a:schemeClr val="tx1"/>
                </a:solidFill>
              </a:rPr>
              <a:t>, focusing on efforts in controlling the occurrence of errors and taking </a:t>
            </a:r>
            <a:r>
              <a:rPr lang="en-US" sz="1900" dirty="0" smtClean="0">
                <a:solidFill>
                  <a:schemeClr val="tx1"/>
                </a:solidFill>
              </a:rPr>
              <a:t>remedial actions </a:t>
            </a:r>
            <a:r>
              <a:rPr lang="en-US" sz="1900" dirty="0">
                <a:solidFill>
                  <a:schemeClr val="tx1"/>
                </a:solidFill>
              </a:rPr>
              <a:t>to ensure the highest quality of both the processes and their outcomes</a:t>
            </a:r>
            <a:r>
              <a:rPr lang="en-US" sz="19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A </a:t>
            </a:r>
            <a:r>
              <a:rPr lang="en-US" sz="1900" dirty="0">
                <a:solidFill>
                  <a:schemeClr val="tx1"/>
                </a:solidFill>
              </a:rPr>
              <a:t>quality assurance programme should also be viewed as a quality </a:t>
            </a:r>
            <a:r>
              <a:rPr lang="en-US" sz="1900" dirty="0" smtClean="0">
                <a:solidFill>
                  <a:schemeClr val="tx1"/>
                </a:solidFill>
              </a:rPr>
              <a:t>improvement programme, and without </a:t>
            </a:r>
            <a:r>
              <a:rPr lang="en-US" sz="1900" dirty="0">
                <a:solidFill>
                  <a:schemeClr val="tx1"/>
                </a:solidFill>
              </a:rPr>
              <a:t>such a programme, the census data when finally produced may contain </a:t>
            </a:r>
            <a:r>
              <a:rPr lang="en-US" sz="1900" dirty="0" smtClean="0">
                <a:solidFill>
                  <a:schemeClr val="tx1"/>
                </a:solidFill>
              </a:rPr>
              <a:t>many errors</a:t>
            </a:r>
            <a:r>
              <a:rPr lang="en-US" sz="1900" dirty="0">
                <a:solidFill>
                  <a:schemeClr val="tx1"/>
                </a:solidFill>
              </a:rPr>
              <a:t>, which can severely diminish </a:t>
            </a:r>
            <a:r>
              <a:rPr lang="en-US" sz="1900" dirty="0" smtClean="0">
                <a:solidFill>
                  <a:schemeClr val="tx1"/>
                </a:solidFill>
              </a:rPr>
              <a:t>its usefulness </a:t>
            </a:r>
          </a:p>
          <a:p>
            <a:r>
              <a:rPr lang="en-US" sz="1900" dirty="0">
                <a:solidFill>
                  <a:schemeClr val="tx1"/>
                </a:solidFill>
              </a:rPr>
              <a:t>The quality assurance and improvement system should be developed as part of the overall census </a:t>
            </a:r>
            <a:r>
              <a:rPr lang="en-US" sz="1900" dirty="0" smtClean="0">
                <a:solidFill>
                  <a:schemeClr val="tx1"/>
                </a:solidFill>
              </a:rPr>
              <a:t>programme - integrated </a:t>
            </a:r>
            <a:r>
              <a:rPr lang="en-US" sz="1900" dirty="0">
                <a:solidFill>
                  <a:schemeClr val="tx1"/>
                </a:solidFill>
              </a:rPr>
              <a:t>with other census plans, schedules and </a:t>
            </a:r>
            <a:r>
              <a:rPr lang="en-US" sz="1900" dirty="0" smtClean="0">
                <a:solidFill>
                  <a:schemeClr val="tx1"/>
                </a:solidFill>
              </a:rPr>
              <a:t>procedures, - and established </a:t>
            </a:r>
            <a:r>
              <a:rPr lang="en-US" sz="1900" dirty="0">
                <a:solidFill>
                  <a:schemeClr val="tx1"/>
                </a:solidFill>
              </a:rPr>
              <a:t>at all phases of census </a:t>
            </a:r>
            <a:r>
              <a:rPr lang="en-US" sz="1900" dirty="0" smtClean="0">
                <a:solidFill>
                  <a:schemeClr val="tx1"/>
                </a:solidFill>
              </a:rPr>
              <a:t>operations,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chemeClr val="tx1"/>
                </a:solidFill>
              </a:rPr>
              <a:t>including </a:t>
            </a:r>
            <a:r>
              <a:rPr lang="en-US" sz="1900" dirty="0">
                <a:solidFill>
                  <a:schemeClr val="tx1"/>
                </a:solidFill>
              </a:rPr>
              <a:t>planning, pre‐enumeration, enumeration, </a:t>
            </a:r>
            <a:r>
              <a:rPr lang="en-US" sz="1900" dirty="0" smtClean="0">
                <a:solidFill>
                  <a:schemeClr val="tx1"/>
                </a:solidFill>
              </a:rPr>
              <a:t>coding</a:t>
            </a:r>
            <a:r>
              <a:rPr lang="en-US" sz="1900" dirty="0">
                <a:solidFill>
                  <a:schemeClr val="tx1"/>
                </a:solidFill>
              </a:rPr>
              <a:t>, data capture, editing, tabulation and data dissemination</a:t>
            </a:r>
            <a:r>
              <a:rPr lang="en-US" sz="1900" dirty="0" smtClean="0">
                <a:solidFill>
                  <a:schemeClr val="tx1"/>
                </a:solidFill>
              </a:rPr>
              <a:t>.</a:t>
            </a: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5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04672"/>
            <a:ext cx="8001000" cy="616153"/>
          </a:xfrm>
        </p:spPr>
        <p:txBody>
          <a:bodyPr/>
          <a:lstStyle/>
          <a:p>
            <a:r>
              <a:rPr lang="en-US" altLang="en-US" dirty="0"/>
              <a:t>Importance of a quality assurance 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75" y="1857983"/>
            <a:ext cx="8388848" cy="4435813"/>
          </a:xfrm>
        </p:spPr>
        <p:txBody>
          <a:bodyPr/>
          <a:lstStyle/>
          <a:p>
            <a:r>
              <a:rPr lang="en-US" sz="2100" dirty="0" smtClean="0">
                <a:solidFill>
                  <a:schemeClr val="tx1"/>
                </a:solidFill>
              </a:rPr>
              <a:t>Quality </a:t>
            </a:r>
            <a:r>
              <a:rPr lang="en-US" sz="2100" dirty="0">
                <a:solidFill>
                  <a:schemeClr val="tx1"/>
                </a:solidFill>
              </a:rPr>
              <a:t>is the outcome of processes, and deficiencies in quality (for example, delays in </a:t>
            </a:r>
            <a:r>
              <a:rPr lang="en-US" sz="2100" dirty="0" smtClean="0">
                <a:solidFill>
                  <a:schemeClr val="tx1"/>
                </a:solidFill>
              </a:rPr>
              <a:t>processing or </a:t>
            </a:r>
            <a:r>
              <a:rPr lang="en-US" sz="2100" dirty="0">
                <a:solidFill>
                  <a:schemeClr val="tx1"/>
                </a:solidFill>
              </a:rPr>
              <a:t>lack of accuracy in the results) are usually the result of deficiencies in process rather than the </a:t>
            </a:r>
            <a:r>
              <a:rPr lang="en-US" sz="2100" dirty="0" smtClean="0">
                <a:solidFill>
                  <a:schemeClr val="tx1"/>
                </a:solidFill>
              </a:rPr>
              <a:t>actions of </a:t>
            </a:r>
            <a:r>
              <a:rPr lang="en-US" sz="2100" dirty="0">
                <a:solidFill>
                  <a:schemeClr val="tx1"/>
                </a:solidFill>
              </a:rPr>
              <a:t>individuals working in that process</a:t>
            </a:r>
            <a:r>
              <a:rPr lang="en-US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100" dirty="0">
                <a:solidFill>
                  <a:schemeClr val="tx1"/>
                </a:solidFill>
              </a:rPr>
              <a:t>Quality is relative</a:t>
            </a:r>
            <a:r>
              <a:rPr lang="en-US" sz="2100" dirty="0" smtClean="0">
                <a:solidFill>
                  <a:schemeClr val="tx1"/>
                </a:solidFill>
              </a:rPr>
              <a:t>, and is </a:t>
            </a:r>
            <a:r>
              <a:rPr lang="en-US" sz="2100" dirty="0">
                <a:solidFill>
                  <a:schemeClr val="tx1"/>
                </a:solidFill>
              </a:rPr>
              <a:t>based on what is </a:t>
            </a:r>
            <a:r>
              <a:rPr lang="en-US" sz="2100" dirty="0" smtClean="0">
                <a:solidFill>
                  <a:schemeClr val="tx1"/>
                </a:solidFill>
              </a:rPr>
              <a:t>acceptable to data users, </a:t>
            </a:r>
            <a:r>
              <a:rPr lang="en-US" sz="2100" dirty="0">
                <a:solidFill>
                  <a:schemeClr val="tx1"/>
                </a:solidFill>
              </a:rPr>
              <a:t>or fit for the purpose, rather than </a:t>
            </a:r>
            <a:r>
              <a:rPr lang="en-US" sz="2100" dirty="0" smtClean="0">
                <a:solidFill>
                  <a:schemeClr val="tx1"/>
                </a:solidFill>
              </a:rPr>
              <a:t>on a </a:t>
            </a:r>
            <a:r>
              <a:rPr lang="en-US" sz="2100" dirty="0">
                <a:solidFill>
                  <a:schemeClr val="tx1"/>
                </a:solidFill>
              </a:rPr>
              <a:t>concept of </a:t>
            </a:r>
            <a:r>
              <a:rPr lang="en-US" sz="2100" dirty="0" smtClean="0">
                <a:solidFill>
                  <a:schemeClr val="tx1"/>
                </a:solidFill>
              </a:rPr>
              <a:t>absolute perfection</a:t>
            </a:r>
          </a:p>
          <a:p>
            <a:r>
              <a:rPr lang="en-US" sz="2100" dirty="0" smtClean="0">
                <a:solidFill>
                  <a:schemeClr val="tx1"/>
                </a:solidFill>
              </a:rPr>
              <a:t>The key </a:t>
            </a:r>
            <a:r>
              <a:rPr lang="en-US" sz="2100" dirty="0">
                <a:solidFill>
                  <a:schemeClr val="tx1"/>
                </a:solidFill>
              </a:rPr>
              <a:t>to quality assurance and improvement is </a:t>
            </a:r>
            <a:r>
              <a:rPr lang="en-US" sz="2100" dirty="0" smtClean="0">
                <a:solidFill>
                  <a:schemeClr val="tx1"/>
                </a:solidFill>
              </a:rPr>
              <a:t>the ability to regularly </a:t>
            </a:r>
            <a:r>
              <a:rPr lang="en-US" sz="2100" dirty="0">
                <a:solidFill>
                  <a:schemeClr val="tx1"/>
                </a:solidFill>
              </a:rPr>
              <a:t>measure the timeliness and accuracy of </a:t>
            </a:r>
            <a:r>
              <a:rPr lang="en-US" sz="2100" dirty="0" smtClean="0">
                <a:solidFill>
                  <a:schemeClr val="tx1"/>
                </a:solidFill>
              </a:rPr>
              <a:t>a given </a:t>
            </a:r>
            <a:r>
              <a:rPr lang="en-US" sz="2100" dirty="0">
                <a:solidFill>
                  <a:schemeClr val="tx1"/>
                </a:solidFill>
              </a:rPr>
              <a:t>process so that the process can be improved when a fall in quality is indicated</a:t>
            </a:r>
            <a:r>
              <a:rPr lang="en-US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100" dirty="0">
                <a:solidFill>
                  <a:schemeClr val="tx1"/>
                </a:solidFill>
              </a:rPr>
              <a:t>The focus of </a:t>
            </a:r>
            <a:r>
              <a:rPr lang="en-US" sz="2100" dirty="0" smtClean="0">
                <a:solidFill>
                  <a:schemeClr val="tx1"/>
                </a:solidFill>
              </a:rPr>
              <a:t>quality assurance </a:t>
            </a:r>
            <a:r>
              <a:rPr lang="en-US" sz="2100" dirty="0">
                <a:solidFill>
                  <a:schemeClr val="tx1"/>
                </a:solidFill>
              </a:rPr>
              <a:t>is to prevent errors from reoccurring, to detect errors easily and inform the workers so that </a:t>
            </a:r>
            <a:r>
              <a:rPr lang="en-US" sz="2100" dirty="0" smtClean="0">
                <a:solidFill>
                  <a:schemeClr val="tx1"/>
                </a:solidFill>
              </a:rPr>
              <a:t>they do </a:t>
            </a:r>
            <a:r>
              <a:rPr lang="en-US" sz="2100" dirty="0">
                <a:solidFill>
                  <a:schemeClr val="tx1"/>
                </a:solidFill>
              </a:rPr>
              <a:t>not </a:t>
            </a:r>
            <a:r>
              <a:rPr lang="en-US" sz="2100" dirty="0" smtClean="0">
                <a:solidFill>
                  <a:schemeClr val="tx1"/>
                </a:solidFill>
              </a:rPr>
              <a:t>continue --this </a:t>
            </a:r>
            <a:r>
              <a:rPr lang="en-US" sz="2100" dirty="0">
                <a:solidFill>
                  <a:schemeClr val="tx1"/>
                </a:solidFill>
              </a:rPr>
              <a:t>simple feedback loop is represented in </a:t>
            </a:r>
            <a:r>
              <a:rPr lang="en-US" sz="2100" dirty="0" smtClean="0">
                <a:solidFill>
                  <a:schemeClr val="tx1"/>
                </a:solidFill>
              </a:rPr>
              <a:t>the “quality assurance circle”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3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1078173"/>
            <a:ext cx="8001000" cy="442652"/>
          </a:xfrm>
        </p:spPr>
        <p:txBody>
          <a:bodyPr/>
          <a:lstStyle/>
          <a:p>
            <a:r>
              <a:rPr lang="en-US" dirty="0" smtClean="0"/>
              <a:t>Quality assurance circle</a:t>
            </a:r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02892" y="2109488"/>
            <a:ext cx="3654430" cy="3224670"/>
            <a:chOff x="1795" y="1418"/>
            <a:chExt cx="2188" cy="1492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96" y="1460"/>
              <a:ext cx="2168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795" y="1460"/>
              <a:ext cx="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847" y="1907"/>
              <a:ext cx="634" cy="3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84" y="1968"/>
              <a:ext cx="59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Implement corrective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 action</a:t>
              </a:r>
              <a:endParaRPr lang="en-US" altLang="en-US" sz="2800" dirty="0">
                <a:latin typeface="Times New Roman" pitchFamily="18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327" y="2090"/>
              <a:ext cx="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37" y="1968"/>
              <a:ext cx="746" cy="32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en-US" sz="2800">
                <a:latin typeface="Times New Roman" pitchFamily="18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3333" y="2011"/>
              <a:ext cx="628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 smtClean="0">
                  <a:solidFill>
                    <a:srgbClr val="000000"/>
                  </a:solidFill>
                  <a:latin typeface="Arial" charset="0"/>
                </a:rPr>
                <a:t>Identify most important  </a:t>
              </a: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problems</a:t>
              </a:r>
              <a:endParaRPr lang="en-US" altLang="en-US" sz="2800" dirty="0">
                <a:latin typeface="Times New Roman" pitchFamily="18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3663" y="2090"/>
              <a:ext cx="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 sz="2800" dirty="0">
                <a:latin typeface="Times New Roman" pitchFamily="18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2543" y="2426"/>
              <a:ext cx="790" cy="484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en-US" sz="2800">
                <a:latin typeface="Times New Roman" pitchFamily="18" charset="0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2613" y="2497"/>
              <a:ext cx="612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Identify causes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of problems</a:t>
              </a:r>
              <a:endParaRPr lang="en-US" altLang="en-US" sz="2800" dirty="0">
                <a:latin typeface="Times New Roman" pitchFamily="18" charset="0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059" y="2651"/>
              <a:ext cx="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3438" y="1637"/>
              <a:ext cx="353" cy="331"/>
            </a:xfrm>
            <a:custGeom>
              <a:avLst/>
              <a:gdLst>
                <a:gd name="T0" fmla="*/ 117 w 453"/>
                <a:gd name="T1" fmla="*/ 119 h 424"/>
                <a:gd name="T2" fmla="*/ 116 w 453"/>
                <a:gd name="T3" fmla="*/ 109 h 424"/>
                <a:gd name="T4" fmla="*/ 115 w 453"/>
                <a:gd name="T5" fmla="*/ 98 h 424"/>
                <a:gd name="T6" fmla="*/ 112 w 453"/>
                <a:gd name="T7" fmla="*/ 89 h 424"/>
                <a:gd name="T8" fmla="*/ 108 w 453"/>
                <a:gd name="T9" fmla="*/ 80 h 424"/>
                <a:gd name="T10" fmla="*/ 104 w 453"/>
                <a:gd name="T11" fmla="*/ 71 h 424"/>
                <a:gd name="T12" fmla="*/ 98 w 453"/>
                <a:gd name="T13" fmla="*/ 62 h 424"/>
                <a:gd name="T14" fmla="*/ 93 w 453"/>
                <a:gd name="T15" fmla="*/ 54 h 424"/>
                <a:gd name="T16" fmla="*/ 86 w 453"/>
                <a:gd name="T17" fmla="*/ 47 h 424"/>
                <a:gd name="T18" fmla="*/ 79 w 453"/>
                <a:gd name="T19" fmla="*/ 41 h 424"/>
                <a:gd name="T20" fmla="*/ 70 w 453"/>
                <a:gd name="T21" fmla="*/ 34 h 424"/>
                <a:gd name="T22" fmla="*/ 62 w 453"/>
                <a:gd name="T23" fmla="*/ 29 h 424"/>
                <a:gd name="T24" fmla="*/ 51 w 453"/>
                <a:gd name="T25" fmla="*/ 27 h 424"/>
                <a:gd name="T26" fmla="*/ 42 w 453"/>
                <a:gd name="T27" fmla="*/ 23 h 424"/>
                <a:gd name="T28" fmla="*/ 31 w 453"/>
                <a:gd name="T29" fmla="*/ 20 h 424"/>
                <a:gd name="T30" fmla="*/ 20 w 453"/>
                <a:gd name="T31" fmla="*/ 18 h 424"/>
                <a:gd name="T32" fmla="*/ 9 w 453"/>
                <a:gd name="T33" fmla="*/ 18 h 424"/>
                <a:gd name="T34" fmla="*/ 2 w 453"/>
                <a:gd name="T35" fmla="*/ 18 h 424"/>
                <a:gd name="T36" fmla="*/ 4 w 453"/>
                <a:gd name="T37" fmla="*/ 0 h 424"/>
                <a:gd name="T38" fmla="*/ 16 w 453"/>
                <a:gd name="T39" fmla="*/ 0 h 424"/>
                <a:gd name="T40" fmla="*/ 29 w 453"/>
                <a:gd name="T41" fmla="*/ 2 h 424"/>
                <a:gd name="T42" fmla="*/ 41 w 453"/>
                <a:gd name="T43" fmla="*/ 4 h 424"/>
                <a:gd name="T44" fmla="*/ 53 w 453"/>
                <a:gd name="T45" fmla="*/ 7 h 424"/>
                <a:gd name="T46" fmla="*/ 65 w 453"/>
                <a:gd name="T47" fmla="*/ 12 h 424"/>
                <a:gd name="T48" fmla="*/ 75 w 453"/>
                <a:gd name="T49" fmla="*/ 17 h 424"/>
                <a:gd name="T50" fmla="*/ 85 w 453"/>
                <a:gd name="T51" fmla="*/ 23 h 424"/>
                <a:gd name="T52" fmla="*/ 94 w 453"/>
                <a:gd name="T53" fmla="*/ 31 h 424"/>
                <a:gd name="T54" fmla="*/ 103 w 453"/>
                <a:gd name="T55" fmla="*/ 39 h 424"/>
                <a:gd name="T56" fmla="*/ 111 w 453"/>
                <a:gd name="T57" fmla="*/ 48 h 424"/>
                <a:gd name="T58" fmla="*/ 117 w 453"/>
                <a:gd name="T59" fmla="*/ 57 h 424"/>
                <a:gd name="T60" fmla="*/ 123 w 453"/>
                <a:gd name="T61" fmla="*/ 68 h 424"/>
                <a:gd name="T62" fmla="*/ 128 w 453"/>
                <a:gd name="T63" fmla="*/ 79 h 424"/>
                <a:gd name="T64" fmla="*/ 132 w 453"/>
                <a:gd name="T65" fmla="*/ 89 h 424"/>
                <a:gd name="T66" fmla="*/ 134 w 453"/>
                <a:gd name="T67" fmla="*/ 101 h 424"/>
                <a:gd name="T68" fmla="*/ 136 w 453"/>
                <a:gd name="T69" fmla="*/ 112 h 424"/>
                <a:gd name="T70" fmla="*/ 136 w 453"/>
                <a:gd name="T71" fmla="*/ 119 h 424"/>
                <a:gd name="T72" fmla="*/ 126 w 453"/>
                <a:gd name="T73" fmla="*/ 157 h 424"/>
                <a:gd name="T74" fmla="*/ 117 w 453"/>
                <a:gd name="T75" fmla="*/ 119 h 4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53" h="424">
                  <a:moveTo>
                    <a:pt x="317" y="320"/>
                  </a:moveTo>
                  <a:lnTo>
                    <a:pt x="317" y="320"/>
                  </a:lnTo>
                  <a:lnTo>
                    <a:pt x="317" y="307"/>
                  </a:lnTo>
                  <a:lnTo>
                    <a:pt x="315" y="293"/>
                  </a:lnTo>
                  <a:lnTo>
                    <a:pt x="314" y="279"/>
                  </a:lnTo>
                  <a:lnTo>
                    <a:pt x="311" y="265"/>
                  </a:lnTo>
                  <a:lnTo>
                    <a:pt x="308" y="252"/>
                  </a:lnTo>
                  <a:lnTo>
                    <a:pt x="305" y="239"/>
                  </a:lnTo>
                  <a:lnTo>
                    <a:pt x="299" y="227"/>
                  </a:lnTo>
                  <a:lnTo>
                    <a:pt x="294" y="215"/>
                  </a:lnTo>
                  <a:lnTo>
                    <a:pt x="289" y="202"/>
                  </a:lnTo>
                  <a:lnTo>
                    <a:pt x="282" y="190"/>
                  </a:lnTo>
                  <a:lnTo>
                    <a:pt x="275" y="178"/>
                  </a:lnTo>
                  <a:lnTo>
                    <a:pt x="267" y="168"/>
                  </a:lnTo>
                  <a:lnTo>
                    <a:pt x="260" y="157"/>
                  </a:lnTo>
                  <a:lnTo>
                    <a:pt x="251" y="146"/>
                  </a:lnTo>
                  <a:lnTo>
                    <a:pt x="242" y="137"/>
                  </a:lnTo>
                  <a:lnTo>
                    <a:pt x="232" y="127"/>
                  </a:lnTo>
                  <a:lnTo>
                    <a:pt x="221" y="119"/>
                  </a:lnTo>
                  <a:lnTo>
                    <a:pt x="212" y="110"/>
                  </a:lnTo>
                  <a:lnTo>
                    <a:pt x="200" y="102"/>
                  </a:lnTo>
                  <a:lnTo>
                    <a:pt x="189" y="94"/>
                  </a:lnTo>
                  <a:lnTo>
                    <a:pt x="178" y="87"/>
                  </a:lnTo>
                  <a:lnTo>
                    <a:pt x="165" y="80"/>
                  </a:lnTo>
                  <a:lnTo>
                    <a:pt x="152" y="75"/>
                  </a:lnTo>
                  <a:lnTo>
                    <a:pt x="139" y="70"/>
                  </a:lnTo>
                  <a:lnTo>
                    <a:pt x="126" y="64"/>
                  </a:lnTo>
                  <a:lnTo>
                    <a:pt x="113" y="60"/>
                  </a:lnTo>
                  <a:lnTo>
                    <a:pt x="99" y="57"/>
                  </a:lnTo>
                  <a:lnTo>
                    <a:pt x="85" y="54"/>
                  </a:lnTo>
                  <a:lnTo>
                    <a:pt x="71" y="50"/>
                  </a:lnTo>
                  <a:lnTo>
                    <a:pt x="56" y="49"/>
                  </a:lnTo>
                  <a:lnTo>
                    <a:pt x="41" y="48"/>
                  </a:lnTo>
                  <a:lnTo>
                    <a:pt x="26" y="47"/>
                  </a:lnTo>
                  <a:lnTo>
                    <a:pt x="15" y="48"/>
                  </a:lnTo>
                  <a:lnTo>
                    <a:pt x="4" y="48"/>
                  </a:lnTo>
                  <a:lnTo>
                    <a:pt x="0" y="1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43" y="0"/>
                  </a:lnTo>
                  <a:lnTo>
                    <a:pt x="61" y="2"/>
                  </a:lnTo>
                  <a:lnTo>
                    <a:pt x="78" y="3"/>
                  </a:lnTo>
                  <a:lnTo>
                    <a:pt x="96" y="7"/>
                  </a:lnTo>
                  <a:lnTo>
                    <a:pt x="112" y="10"/>
                  </a:lnTo>
                  <a:lnTo>
                    <a:pt x="128" y="14"/>
                  </a:lnTo>
                  <a:lnTo>
                    <a:pt x="144" y="19"/>
                  </a:lnTo>
                  <a:lnTo>
                    <a:pt x="160" y="26"/>
                  </a:lnTo>
                  <a:lnTo>
                    <a:pt x="174" y="32"/>
                  </a:lnTo>
                  <a:lnTo>
                    <a:pt x="189" y="39"/>
                  </a:lnTo>
                  <a:lnTo>
                    <a:pt x="203" y="46"/>
                  </a:lnTo>
                  <a:lnTo>
                    <a:pt x="217" y="55"/>
                  </a:lnTo>
                  <a:lnTo>
                    <a:pt x="231" y="64"/>
                  </a:lnTo>
                  <a:lnTo>
                    <a:pt x="244" y="73"/>
                  </a:lnTo>
                  <a:lnTo>
                    <a:pt x="256" y="83"/>
                  </a:lnTo>
                  <a:lnTo>
                    <a:pt x="268" y="94"/>
                  </a:lnTo>
                  <a:lnTo>
                    <a:pt x="279" y="105"/>
                  </a:lnTo>
                  <a:lnTo>
                    <a:pt x="290" y="117"/>
                  </a:lnTo>
                  <a:lnTo>
                    <a:pt x="300" y="128"/>
                  </a:lnTo>
                  <a:lnTo>
                    <a:pt x="310" y="141"/>
                  </a:lnTo>
                  <a:lnTo>
                    <a:pt x="318" y="154"/>
                  </a:lnTo>
                  <a:lnTo>
                    <a:pt x="327" y="168"/>
                  </a:lnTo>
                  <a:lnTo>
                    <a:pt x="334" y="182"/>
                  </a:lnTo>
                  <a:lnTo>
                    <a:pt x="341" y="196"/>
                  </a:lnTo>
                  <a:lnTo>
                    <a:pt x="347" y="211"/>
                  </a:lnTo>
                  <a:lnTo>
                    <a:pt x="353" y="225"/>
                  </a:lnTo>
                  <a:lnTo>
                    <a:pt x="357" y="240"/>
                  </a:lnTo>
                  <a:lnTo>
                    <a:pt x="361" y="256"/>
                  </a:lnTo>
                  <a:lnTo>
                    <a:pt x="364" y="271"/>
                  </a:lnTo>
                  <a:lnTo>
                    <a:pt x="366" y="287"/>
                  </a:lnTo>
                  <a:lnTo>
                    <a:pt x="367" y="304"/>
                  </a:lnTo>
                  <a:lnTo>
                    <a:pt x="367" y="320"/>
                  </a:lnTo>
                  <a:lnTo>
                    <a:pt x="453" y="320"/>
                  </a:lnTo>
                  <a:lnTo>
                    <a:pt x="343" y="424"/>
                  </a:lnTo>
                  <a:lnTo>
                    <a:pt x="232" y="320"/>
                  </a:lnTo>
                  <a:lnTo>
                    <a:pt x="317" y="32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2111" y="1579"/>
              <a:ext cx="384" cy="331"/>
            </a:xfrm>
            <a:custGeom>
              <a:avLst/>
              <a:gdLst>
                <a:gd name="T0" fmla="*/ 183 w 449"/>
                <a:gd name="T1" fmla="*/ 39 h 447"/>
                <a:gd name="T2" fmla="*/ 166 w 449"/>
                <a:gd name="T3" fmla="*/ 39 h 447"/>
                <a:gd name="T4" fmla="*/ 151 w 449"/>
                <a:gd name="T5" fmla="*/ 41 h 447"/>
                <a:gd name="T6" fmla="*/ 135 w 449"/>
                <a:gd name="T7" fmla="*/ 43 h 447"/>
                <a:gd name="T8" fmla="*/ 121 w 449"/>
                <a:gd name="T9" fmla="*/ 46 h 447"/>
                <a:gd name="T10" fmla="*/ 108 w 449"/>
                <a:gd name="T11" fmla="*/ 50 h 447"/>
                <a:gd name="T12" fmla="*/ 94 w 449"/>
                <a:gd name="T13" fmla="*/ 54 h 447"/>
                <a:gd name="T14" fmla="*/ 83 w 449"/>
                <a:gd name="T15" fmla="*/ 58 h 447"/>
                <a:gd name="T16" fmla="*/ 71 w 449"/>
                <a:gd name="T17" fmla="*/ 64 h 447"/>
                <a:gd name="T18" fmla="*/ 61 w 449"/>
                <a:gd name="T19" fmla="*/ 71 h 447"/>
                <a:gd name="T20" fmla="*/ 51 w 449"/>
                <a:gd name="T21" fmla="*/ 77 h 447"/>
                <a:gd name="T22" fmla="*/ 44 w 449"/>
                <a:gd name="T23" fmla="*/ 85 h 447"/>
                <a:gd name="T24" fmla="*/ 37 w 449"/>
                <a:gd name="T25" fmla="*/ 92 h 447"/>
                <a:gd name="T26" fmla="*/ 32 w 449"/>
                <a:gd name="T27" fmla="*/ 101 h 447"/>
                <a:gd name="T28" fmla="*/ 27 w 449"/>
                <a:gd name="T29" fmla="*/ 109 h 447"/>
                <a:gd name="T30" fmla="*/ 26 w 449"/>
                <a:gd name="T31" fmla="*/ 118 h 447"/>
                <a:gd name="T32" fmla="*/ 24 w 449"/>
                <a:gd name="T33" fmla="*/ 127 h 447"/>
                <a:gd name="T34" fmla="*/ 25 w 449"/>
                <a:gd name="T35" fmla="*/ 133 h 447"/>
                <a:gd name="T36" fmla="*/ 0 w 449"/>
                <a:gd name="T37" fmla="*/ 130 h 447"/>
                <a:gd name="T38" fmla="*/ 1 w 449"/>
                <a:gd name="T39" fmla="*/ 121 h 447"/>
                <a:gd name="T40" fmla="*/ 3 w 449"/>
                <a:gd name="T41" fmla="*/ 111 h 447"/>
                <a:gd name="T42" fmla="*/ 6 w 449"/>
                <a:gd name="T43" fmla="*/ 101 h 447"/>
                <a:gd name="T44" fmla="*/ 11 w 449"/>
                <a:gd name="T45" fmla="*/ 92 h 447"/>
                <a:gd name="T46" fmla="*/ 18 w 449"/>
                <a:gd name="T47" fmla="*/ 82 h 447"/>
                <a:gd name="T48" fmla="*/ 27 w 449"/>
                <a:gd name="T49" fmla="*/ 75 h 447"/>
                <a:gd name="T50" fmla="*/ 37 w 449"/>
                <a:gd name="T51" fmla="*/ 67 h 447"/>
                <a:gd name="T52" fmla="*/ 48 w 449"/>
                <a:gd name="T53" fmla="*/ 58 h 447"/>
                <a:gd name="T54" fmla="*/ 60 w 449"/>
                <a:gd name="T55" fmla="*/ 52 h 447"/>
                <a:gd name="T56" fmla="*/ 74 w 449"/>
                <a:gd name="T57" fmla="*/ 45 h 447"/>
                <a:gd name="T58" fmla="*/ 88 w 449"/>
                <a:gd name="T59" fmla="*/ 40 h 447"/>
                <a:gd name="T60" fmla="*/ 103 w 449"/>
                <a:gd name="T61" fmla="*/ 35 h 447"/>
                <a:gd name="T62" fmla="*/ 120 w 449"/>
                <a:gd name="T63" fmla="*/ 31 h 447"/>
                <a:gd name="T64" fmla="*/ 137 w 449"/>
                <a:gd name="T65" fmla="*/ 29 h 447"/>
                <a:gd name="T66" fmla="*/ 154 w 449"/>
                <a:gd name="T67" fmla="*/ 27 h 447"/>
                <a:gd name="T68" fmla="*/ 173 w 449"/>
                <a:gd name="T69" fmla="*/ 25 h 447"/>
                <a:gd name="T70" fmla="*/ 183 w 449"/>
                <a:gd name="T71" fmla="*/ 25 h 447"/>
                <a:gd name="T72" fmla="*/ 240 w 449"/>
                <a:gd name="T73" fmla="*/ 32 h 447"/>
                <a:gd name="T74" fmla="*/ 183 w 449"/>
                <a:gd name="T75" fmla="*/ 39 h 4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49" h="447">
                  <a:moveTo>
                    <a:pt x="341" y="130"/>
                  </a:moveTo>
                  <a:lnTo>
                    <a:pt x="341" y="130"/>
                  </a:lnTo>
                  <a:lnTo>
                    <a:pt x="325" y="130"/>
                  </a:lnTo>
                  <a:lnTo>
                    <a:pt x="310" y="131"/>
                  </a:lnTo>
                  <a:lnTo>
                    <a:pt x="296" y="133"/>
                  </a:lnTo>
                  <a:lnTo>
                    <a:pt x="282" y="135"/>
                  </a:lnTo>
                  <a:lnTo>
                    <a:pt x="267" y="139"/>
                  </a:lnTo>
                  <a:lnTo>
                    <a:pt x="253" y="143"/>
                  </a:lnTo>
                  <a:lnTo>
                    <a:pt x="240" y="147"/>
                  </a:lnTo>
                  <a:lnTo>
                    <a:pt x="226" y="153"/>
                  </a:lnTo>
                  <a:lnTo>
                    <a:pt x="213" y="158"/>
                  </a:lnTo>
                  <a:lnTo>
                    <a:pt x="201" y="164"/>
                  </a:lnTo>
                  <a:lnTo>
                    <a:pt x="188" y="172"/>
                  </a:lnTo>
                  <a:lnTo>
                    <a:pt x="176" y="179"/>
                  </a:lnTo>
                  <a:lnTo>
                    <a:pt x="164" y="188"/>
                  </a:lnTo>
                  <a:lnTo>
                    <a:pt x="154" y="196"/>
                  </a:lnTo>
                  <a:lnTo>
                    <a:pt x="143" y="205"/>
                  </a:lnTo>
                  <a:lnTo>
                    <a:pt x="132" y="214"/>
                  </a:lnTo>
                  <a:lnTo>
                    <a:pt x="123" y="225"/>
                  </a:lnTo>
                  <a:lnTo>
                    <a:pt x="113" y="236"/>
                  </a:lnTo>
                  <a:lnTo>
                    <a:pt x="105" y="247"/>
                  </a:lnTo>
                  <a:lnTo>
                    <a:pt x="96" y="258"/>
                  </a:lnTo>
                  <a:lnTo>
                    <a:pt x="89" y="270"/>
                  </a:lnTo>
                  <a:lnTo>
                    <a:pt x="82" y="282"/>
                  </a:lnTo>
                  <a:lnTo>
                    <a:pt x="75" y="295"/>
                  </a:lnTo>
                  <a:lnTo>
                    <a:pt x="69" y="307"/>
                  </a:lnTo>
                  <a:lnTo>
                    <a:pt x="64" y="320"/>
                  </a:lnTo>
                  <a:lnTo>
                    <a:pt x="60" y="334"/>
                  </a:lnTo>
                  <a:lnTo>
                    <a:pt x="56" y="348"/>
                  </a:lnTo>
                  <a:lnTo>
                    <a:pt x="52" y="362"/>
                  </a:lnTo>
                  <a:lnTo>
                    <a:pt x="49" y="376"/>
                  </a:lnTo>
                  <a:lnTo>
                    <a:pt x="48" y="391"/>
                  </a:lnTo>
                  <a:lnTo>
                    <a:pt x="47" y="406"/>
                  </a:lnTo>
                  <a:lnTo>
                    <a:pt x="46" y="421"/>
                  </a:lnTo>
                  <a:lnTo>
                    <a:pt x="46" y="432"/>
                  </a:lnTo>
                  <a:lnTo>
                    <a:pt x="47" y="443"/>
                  </a:lnTo>
                  <a:lnTo>
                    <a:pt x="1" y="447"/>
                  </a:lnTo>
                  <a:lnTo>
                    <a:pt x="0" y="433"/>
                  </a:lnTo>
                  <a:lnTo>
                    <a:pt x="0" y="421"/>
                  </a:lnTo>
                  <a:lnTo>
                    <a:pt x="1" y="403"/>
                  </a:lnTo>
                  <a:lnTo>
                    <a:pt x="2" y="386"/>
                  </a:lnTo>
                  <a:lnTo>
                    <a:pt x="4" y="369"/>
                  </a:lnTo>
                  <a:lnTo>
                    <a:pt x="8" y="352"/>
                  </a:lnTo>
                  <a:lnTo>
                    <a:pt x="11" y="336"/>
                  </a:lnTo>
                  <a:lnTo>
                    <a:pt x="16" y="320"/>
                  </a:lnTo>
                  <a:lnTo>
                    <a:pt x="21" y="305"/>
                  </a:lnTo>
                  <a:lnTo>
                    <a:pt x="27" y="289"/>
                  </a:lnTo>
                  <a:lnTo>
                    <a:pt x="34" y="274"/>
                  </a:lnTo>
                  <a:lnTo>
                    <a:pt x="42" y="260"/>
                  </a:lnTo>
                  <a:lnTo>
                    <a:pt x="49" y="247"/>
                  </a:lnTo>
                  <a:lnTo>
                    <a:pt x="59" y="233"/>
                  </a:lnTo>
                  <a:lnTo>
                    <a:pt x="68" y="220"/>
                  </a:lnTo>
                  <a:lnTo>
                    <a:pt x="78" y="207"/>
                  </a:lnTo>
                  <a:lnTo>
                    <a:pt x="89" y="194"/>
                  </a:lnTo>
                  <a:lnTo>
                    <a:pt x="100" y="182"/>
                  </a:lnTo>
                  <a:lnTo>
                    <a:pt x="112" y="172"/>
                  </a:lnTo>
                  <a:lnTo>
                    <a:pt x="124" y="161"/>
                  </a:lnTo>
                  <a:lnTo>
                    <a:pt x="137" y="151"/>
                  </a:lnTo>
                  <a:lnTo>
                    <a:pt x="151" y="142"/>
                  </a:lnTo>
                  <a:lnTo>
                    <a:pt x="164" y="133"/>
                  </a:lnTo>
                  <a:lnTo>
                    <a:pt x="178" y="125"/>
                  </a:lnTo>
                  <a:lnTo>
                    <a:pt x="193" y="117"/>
                  </a:lnTo>
                  <a:lnTo>
                    <a:pt x="208" y="111"/>
                  </a:lnTo>
                  <a:lnTo>
                    <a:pt x="224" y="104"/>
                  </a:lnTo>
                  <a:lnTo>
                    <a:pt x="240" y="99"/>
                  </a:lnTo>
                  <a:lnTo>
                    <a:pt x="256" y="95"/>
                  </a:lnTo>
                  <a:lnTo>
                    <a:pt x="272" y="91"/>
                  </a:lnTo>
                  <a:lnTo>
                    <a:pt x="289" y="88"/>
                  </a:lnTo>
                  <a:lnTo>
                    <a:pt x="306" y="86"/>
                  </a:lnTo>
                  <a:lnTo>
                    <a:pt x="323" y="84"/>
                  </a:lnTo>
                  <a:lnTo>
                    <a:pt x="341" y="84"/>
                  </a:lnTo>
                  <a:lnTo>
                    <a:pt x="341" y="0"/>
                  </a:lnTo>
                  <a:lnTo>
                    <a:pt x="449" y="107"/>
                  </a:lnTo>
                  <a:lnTo>
                    <a:pt x="341" y="213"/>
                  </a:lnTo>
                  <a:lnTo>
                    <a:pt x="341" y="13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2520" y="1492"/>
              <a:ext cx="639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en-US" sz="2800">
                <a:latin typeface="Times New Roman" pitchFamily="18" charset="0"/>
              </a:endParaRPr>
            </a:p>
          </p:txBody>
        </p:sp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2520" y="1418"/>
              <a:ext cx="843" cy="285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en-US" sz="2800">
                <a:latin typeface="Times New Roman" pitchFamily="18" charset="0"/>
              </a:endParaRPr>
            </a:p>
          </p:txBody>
        </p:sp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2640" y="1460"/>
              <a:ext cx="465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 typeface="Wingdings" pitchFamily="2" charset="2"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Measure </a:t>
              </a:r>
            </a:p>
            <a:p>
              <a:pPr algn="ctr" eaLnBrk="1" hangingPunct="1">
                <a:spcBef>
                  <a:spcPct val="0"/>
                </a:spcBef>
                <a:buClrTx/>
                <a:buFont typeface="Wingdings" pitchFamily="2" charset="2"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Arial" charset="0"/>
                </a:rPr>
                <a:t>quality</a:t>
              </a:r>
            </a:p>
          </p:txBody>
        </p:sp>
        <p:sp>
          <p:nvSpPr>
            <p:cNvPr id="21" name="Rectangle 25"/>
            <p:cNvSpPr>
              <a:spLocks noChangeArrowheads="1"/>
            </p:cNvSpPr>
            <p:nvPr/>
          </p:nvSpPr>
          <p:spPr bwMode="auto">
            <a:xfrm>
              <a:off x="2952" y="1530"/>
              <a:ext cx="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q"/>
                <a:defRPr sz="3000">
                  <a:solidFill>
                    <a:schemeClr val="tx1"/>
                  </a:solidFill>
                  <a:latin typeface="Verdana" pitchFamily="34" charset="0"/>
                </a:defRPr>
              </a:lvl1pPr>
              <a:lvl2pPr marL="908050" indent="-436563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Verdana" pitchFamily="34" charset="0"/>
                </a:defRPr>
              </a:lvl2pPr>
              <a:lvl3pPr marL="1304925" indent="-395288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 sz="23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93863" indent="-387350"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93913" indent="-398463" eaLnBrk="0" hangingPunct="0">
                <a:spcBef>
                  <a:spcPct val="25000"/>
                </a:spcBef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511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30083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655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922713" indent="-398463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 sz="2800" dirty="0">
                <a:latin typeface="Times New Roman" pitchFamily="18" charset="0"/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2097" y="2299"/>
              <a:ext cx="423" cy="255"/>
            </a:xfrm>
            <a:custGeom>
              <a:avLst/>
              <a:gdLst>
                <a:gd name="T0" fmla="*/ 119 w 436"/>
                <a:gd name="T1" fmla="*/ 12 h 442"/>
                <a:gd name="T2" fmla="*/ 119 w 436"/>
                <a:gd name="T3" fmla="*/ 14 h 442"/>
                <a:gd name="T4" fmla="*/ 123 w 436"/>
                <a:gd name="T5" fmla="*/ 18 h 442"/>
                <a:gd name="T6" fmla="*/ 128 w 436"/>
                <a:gd name="T7" fmla="*/ 21 h 442"/>
                <a:gd name="T8" fmla="*/ 135 w 436"/>
                <a:gd name="T9" fmla="*/ 24 h 442"/>
                <a:gd name="T10" fmla="*/ 144 w 436"/>
                <a:gd name="T11" fmla="*/ 27 h 442"/>
                <a:gd name="T12" fmla="*/ 157 w 436"/>
                <a:gd name="T13" fmla="*/ 29 h 442"/>
                <a:gd name="T14" fmla="*/ 171 w 436"/>
                <a:gd name="T15" fmla="*/ 31 h 442"/>
                <a:gd name="T16" fmla="*/ 186 w 436"/>
                <a:gd name="T17" fmla="*/ 33 h 442"/>
                <a:gd name="T18" fmla="*/ 204 w 436"/>
                <a:gd name="T19" fmla="*/ 36 h 442"/>
                <a:gd name="T20" fmla="*/ 223 w 436"/>
                <a:gd name="T21" fmla="*/ 38 h 442"/>
                <a:gd name="T22" fmla="*/ 244 w 436"/>
                <a:gd name="T23" fmla="*/ 39 h 442"/>
                <a:gd name="T24" fmla="*/ 266 w 436"/>
                <a:gd name="T25" fmla="*/ 40 h 442"/>
                <a:gd name="T26" fmla="*/ 289 w 436"/>
                <a:gd name="T27" fmla="*/ 42 h 442"/>
                <a:gd name="T28" fmla="*/ 312 w 436"/>
                <a:gd name="T29" fmla="*/ 43 h 442"/>
                <a:gd name="T30" fmla="*/ 339 w 436"/>
                <a:gd name="T31" fmla="*/ 43 h 442"/>
                <a:gd name="T32" fmla="*/ 365 w 436"/>
                <a:gd name="T33" fmla="*/ 44 h 442"/>
                <a:gd name="T34" fmla="*/ 384 w 436"/>
                <a:gd name="T35" fmla="*/ 44 h 442"/>
                <a:gd name="T36" fmla="*/ 374 w 436"/>
                <a:gd name="T37" fmla="*/ 49 h 442"/>
                <a:gd name="T38" fmla="*/ 346 w 436"/>
                <a:gd name="T39" fmla="*/ 48 h 442"/>
                <a:gd name="T40" fmla="*/ 316 w 436"/>
                <a:gd name="T41" fmla="*/ 48 h 442"/>
                <a:gd name="T42" fmla="*/ 287 w 436"/>
                <a:gd name="T43" fmla="*/ 47 h 442"/>
                <a:gd name="T44" fmla="*/ 260 w 436"/>
                <a:gd name="T45" fmla="*/ 46 h 442"/>
                <a:gd name="T46" fmla="*/ 232 w 436"/>
                <a:gd name="T47" fmla="*/ 44 h 442"/>
                <a:gd name="T48" fmla="*/ 208 w 436"/>
                <a:gd name="T49" fmla="*/ 43 h 442"/>
                <a:gd name="T50" fmla="*/ 184 w 436"/>
                <a:gd name="T51" fmla="*/ 40 h 442"/>
                <a:gd name="T52" fmla="*/ 164 w 436"/>
                <a:gd name="T53" fmla="*/ 38 h 442"/>
                <a:gd name="T54" fmla="*/ 143 w 436"/>
                <a:gd name="T55" fmla="*/ 36 h 442"/>
                <a:gd name="T56" fmla="*/ 127 w 436"/>
                <a:gd name="T57" fmla="*/ 33 h 442"/>
                <a:gd name="T58" fmla="*/ 111 w 436"/>
                <a:gd name="T59" fmla="*/ 30 h 442"/>
                <a:gd name="T60" fmla="*/ 99 w 436"/>
                <a:gd name="T61" fmla="*/ 27 h 442"/>
                <a:gd name="T62" fmla="*/ 87 w 436"/>
                <a:gd name="T63" fmla="*/ 24 h 442"/>
                <a:gd name="T64" fmla="*/ 81 w 436"/>
                <a:gd name="T65" fmla="*/ 20 h 442"/>
                <a:gd name="T66" fmla="*/ 77 w 436"/>
                <a:gd name="T67" fmla="*/ 17 h 442"/>
                <a:gd name="T68" fmla="*/ 75 w 436"/>
                <a:gd name="T69" fmla="*/ 13 h 442"/>
                <a:gd name="T70" fmla="*/ 76 w 436"/>
                <a:gd name="T71" fmla="*/ 12 h 442"/>
                <a:gd name="T72" fmla="*/ 104 w 436"/>
                <a:gd name="T73" fmla="*/ 0 h 442"/>
                <a:gd name="T74" fmla="*/ 119 w 436"/>
                <a:gd name="T75" fmla="*/ 12 h 44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36" h="442">
                  <a:moveTo>
                    <a:pt x="135" y="105"/>
                  </a:moveTo>
                  <a:lnTo>
                    <a:pt x="135" y="105"/>
                  </a:lnTo>
                  <a:lnTo>
                    <a:pt x="135" y="119"/>
                  </a:lnTo>
                  <a:lnTo>
                    <a:pt x="135" y="133"/>
                  </a:lnTo>
                  <a:lnTo>
                    <a:pt x="136" y="147"/>
                  </a:lnTo>
                  <a:lnTo>
                    <a:pt x="139" y="161"/>
                  </a:lnTo>
                  <a:lnTo>
                    <a:pt x="141" y="173"/>
                  </a:lnTo>
                  <a:lnTo>
                    <a:pt x="144" y="187"/>
                  </a:lnTo>
                  <a:lnTo>
                    <a:pt x="148" y="200"/>
                  </a:lnTo>
                  <a:lnTo>
                    <a:pt x="152" y="213"/>
                  </a:lnTo>
                  <a:lnTo>
                    <a:pt x="158" y="225"/>
                  </a:lnTo>
                  <a:lnTo>
                    <a:pt x="163" y="238"/>
                  </a:lnTo>
                  <a:lnTo>
                    <a:pt x="169" y="249"/>
                  </a:lnTo>
                  <a:lnTo>
                    <a:pt x="177" y="260"/>
                  </a:lnTo>
                  <a:lnTo>
                    <a:pt x="184" y="272"/>
                  </a:lnTo>
                  <a:lnTo>
                    <a:pt x="193" y="282"/>
                  </a:lnTo>
                  <a:lnTo>
                    <a:pt x="201" y="293"/>
                  </a:lnTo>
                  <a:lnTo>
                    <a:pt x="210" y="303"/>
                  </a:lnTo>
                  <a:lnTo>
                    <a:pt x="220" y="312"/>
                  </a:lnTo>
                  <a:lnTo>
                    <a:pt x="230" y="321"/>
                  </a:lnTo>
                  <a:lnTo>
                    <a:pt x="241" y="330"/>
                  </a:lnTo>
                  <a:lnTo>
                    <a:pt x="252" y="338"/>
                  </a:lnTo>
                  <a:lnTo>
                    <a:pt x="263" y="345"/>
                  </a:lnTo>
                  <a:lnTo>
                    <a:pt x="275" y="353"/>
                  </a:lnTo>
                  <a:lnTo>
                    <a:pt x="287" y="360"/>
                  </a:lnTo>
                  <a:lnTo>
                    <a:pt x="300" y="366"/>
                  </a:lnTo>
                  <a:lnTo>
                    <a:pt x="312" y="372"/>
                  </a:lnTo>
                  <a:lnTo>
                    <a:pt x="326" y="376"/>
                  </a:lnTo>
                  <a:lnTo>
                    <a:pt x="339" y="381"/>
                  </a:lnTo>
                  <a:lnTo>
                    <a:pt x="353" y="385"/>
                  </a:lnTo>
                  <a:lnTo>
                    <a:pt x="368" y="388"/>
                  </a:lnTo>
                  <a:lnTo>
                    <a:pt x="382" y="390"/>
                  </a:lnTo>
                  <a:lnTo>
                    <a:pt x="397" y="392"/>
                  </a:lnTo>
                  <a:lnTo>
                    <a:pt x="412" y="393"/>
                  </a:lnTo>
                  <a:lnTo>
                    <a:pt x="423" y="395"/>
                  </a:lnTo>
                  <a:lnTo>
                    <a:pt x="434" y="395"/>
                  </a:lnTo>
                  <a:lnTo>
                    <a:pt x="436" y="442"/>
                  </a:lnTo>
                  <a:lnTo>
                    <a:pt x="422" y="442"/>
                  </a:lnTo>
                  <a:lnTo>
                    <a:pt x="409" y="442"/>
                  </a:lnTo>
                  <a:lnTo>
                    <a:pt x="391" y="439"/>
                  </a:lnTo>
                  <a:lnTo>
                    <a:pt x="374" y="437"/>
                  </a:lnTo>
                  <a:lnTo>
                    <a:pt x="357" y="434"/>
                  </a:lnTo>
                  <a:lnTo>
                    <a:pt x="340" y="431"/>
                  </a:lnTo>
                  <a:lnTo>
                    <a:pt x="324" y="427"/>
                  </a:lnTo>
                  <a:lnTo>
                    <a:pt x="308" y="421"/>
                  </a:lnTo>
                  <a:lnTo>
                    <a:pt x="293" y="415"/>
                  </a:lnTo>
                  <a:lnTo>
                    <a:pt x="277" y="408"/>
                  </a:lnTo>
                  <a:lnTo>
                    <a:pt x="262" y="401"/>
                  </a:lnTo>
                  <a:lnTo>
                    <a:pt x="248" y="393"/>
                  </a:lnTo>
                  <a:lnTo>
                    <a:pt x="235" y="385"/>
                  </a:lnTo>
                  <a:lnTo>
                    <a:pt x="221" y="376"/>
                  </a:lnTo>
                  <a:lnTo>
                    <a:pt x="208" y="367"/>
                  </a:lnTo>
                  <a:lnTo>
                    <a:pt x="196" y="356"/>
                  </a:lnTo>
                  <a:lnTo>
                    <a:pt x="184" y="345"/>
                  </a:lnTo>
                  <a:lnTo>
                    <a:pt x="173" y="334"/>
                  </a:lnTo>
                  <a:lnTo>
                    <a:pt x="162" y="322"/>
                  </a:lnTo>
                  <a:lnTo>
                    <a:pt x="151" y="310"/>
                  </a:lnTo>
                  <a:lnTo>
                    <a:pt x="143" y="297"/>
                  </a:lnTo>
                  <a:lnTo>
                    <a:pt x="133" y="285"/>
                  </a:lnTo>
                  <a:lnTo>
                    <a:pt x="126" y="271"/>
                  </a:lnTo>
                  <a:lnTo>
                    <a:pt x="118" y="257"/>
                  </a:lnTo>
                  <a:lnTo>
                    <a:pt x="111" y="243"/>
                  </a:lnTo>
                  <a:lnTo>
                    <a:pt x="104" y="229"/>
                  </a:lnTo>
                  <a:lnTo>
                    <a:pt x="99" y="214"/>
                  </a:lnTo>
                  <a:lnTo>
                    <a:pt x="95" y="198"/>
                  </a:lnTo>
                  <a:lnTo>
                    <a:pt x="92" y="183"/>
                  </a:lnTo>
                  <a:lnTo>
                    <a:pt x="88" y="167"/>
                  </a:lnTo>
                  <a:lnTo>
                    <a:pt x="86" y="151"/>
                  </a:lnTo>
                  <a:lnTo>
                    <a:pt x="85" y="135"/>
                  </a:lnTo>
                  <a:lnTo>
                    <a:pt x="84" y="119"/>
                  </a:lnTo>
                  <a:lnTo>
                    <a:pt x="85" y="103"/>
                  </a:lnTo>
                  <a:lnTo>
                    <a:pt x="85" y="102"/>
                  </a:lnTo>
                  <a:lnTo>
                    <a:pt x="0" y="98"/>
                  </a:lnTo>
                  <a:lnTo>
                    <a:pt x="116" y="0"/>
                  </a:lnTo>
                  <a:lnTo>
                    <a:pt x="221" y="109"/>
                  </a:lnTo>
                  <a:lnTo>
                    <a:pt x="135" y="105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3333" y="2267"/>
              <a:ext cx="353" cy="318"/>
            </a:xfrm>
            <a:custGeom>
              <a:avLst/>
              <a:gdLst>
                <a:gd name="T0" fmla="*/ 50 w 424"/>
                <a:gd name="T1" fmla="*/ 76 h 454"/>
                <a:gd name="T2" fmla="*/ 64 w 424"/>
                <a:gd name="T3" fmla="*/ 76 h 454"/>
                <a:gd name="T4" fmla="*/ 77 w 424"/>
                <a:gd name="T5" fmla="*/ 75 h 454"/>
                <a:gd name="T6" fmla="*/ 89 w 424"/>
                <a:gd name="T7" fmla="*/ 73 h 454"/>
                <a:gd name="T8" fmla="*/ 102 w 424"/>
                <a:gd name="T9" fmla="*/ 71 h 454"/>
                <a:gd name="T10" fmla="*/ 112 w 424"/>
                <a:gd name="T11" fmla="*/ 68 h 454"/>
                <a:gd name="T12" fmla="*/ 122 w 424"/>
                <a:gd name="T13" fmla="*/ 64 h 454"/>
                <a:gd name="T14" fmla="*/ 133 w 424"/>
                <a:gd name="T15" fmla="*/ 60 h 454"/>
                <a:gd name="T16" fmla="*/ 143 w 424"/>
                <a:gd name="T17" fmla="*/ 56 h 454"/>
                <a:gd name="T18" fmla="*/ 151 w 424"/>
                <a:gd name="T19" fmla="*/ 51 h 454"/>
                <a:gd name="T20" fmla="*/ 159 w 424"/>
                <a:gd name="T21" fmla="*/ 45 h 454"/>
                <a:gd name="T22" fmla="*/ 165 w 424"/>
                <a:gd name="T23" fmla="*/ 40 h 454"/>
                <a:gd name="T24" fmla="*/ 171 w 424"/>
                <a:gd name="T25" fmla="*/ 34 h 454"/>
                <a:gd name="T26" fmla="*/ 175 w 424"/>
                <a:gd name="T27" fmla="*/ 27 h 454"/>
                <a:gd name="T28" fmla="*/ 178 w 424"/>
                <a:gd name="T29" fmla="*/ 20 h 454"/>
                <a:gd name="T30" fmla="*/ 180 w 424"/>
                <a:gd name="T31" fmla="*/ 13 h 454"/>
                <a:gd name="T32" fmla="*/ 181 w 424"/>
                <a:gd name="T33" fmla="*/ 6 h 454"/>
                <a:gd name="T34" fmla="*/ 181 w 424"/>
                <a:gd name="T35" fmla="*/ 1 h 454"/>
                <a:gd name="T36" fmla="*/ 204 w 424"/>
                <a:gd name="T37" fmla="*/ 3 h 454"/>
                <a:gd name="T38" fmla="*/ 204 w 424"/>
                <a:gd name="T39" fmla="*/ 11 h 454"/>
                <a:gd name="T40" fmla="*/ 202 w 424"/>
                <a:gd name="T41" fmla="*/ 19 h 454"/>
                <a:gd name="T42" fmla="*/ 199 w 424"/>
                <a:gd name="T43" fmla="*/ 27 h 454"/>
                <a:gd name="T44" fmla="*/ 195 w 424"/>
                <a:gd name="T45" fmla="*/ 35 h 454"/>
                <a:gd name="T46" fmla="*/ 188 w 424"/>
                <a:gd name="T47" fmla="*/ 42 h 454"/>
                <a:gd name="T48" fmla="*/ 181 w 424"/>
                <a:gd name="T49" fmla="*/ 49 h 454"/>
                <a:gd name="T50" fmla="*/ 174 w 424"/>
                <a:gd name="T51" fmla="*/ 55 h 454"/>
                <a:gd name="T52" fmla="*/ 163 w 424"/>
                <a:gd name="T53" fmla="*/ 62 h 454"/>
                <a:gd name="T54" fmla="*/ 153 w 424"/>
                <a:gd name="T55" fmla="*/ 67 h 454"/>
                <a:gd name="T56" fmla="*/ 142 w 424"/>
                <a:gd name="T57" fmla="*/ 73 h 454"/>
                <a:gd name="T58" fmla="*/ 130 w 424"/>
                <a:gd name="T59" fmla="*/ 76 h 454"/>
                <a:gd name="T60" fmla="*/ 116 w 424"/>
                <a:gd name="T61" fmla="*/ 81 h 454"/>
                <a:gd name="T62" fmla="*/ 102 w 424"/>
                <a:gd name="T63" fmla="*/ 84 h 454"/>
                <a:gd name="T64" fmla="*/ 88 w 424"/>
                <a:gd name="T65" fmla="*/ 86 h 454"/>
                <a:gd name="T66" fmla="*/ 73 w 424"/>
                <a:gd name="T67" fmla="*/ 88 h 454"/>
                <a:gd name="T68" fmla="*/ 58 w 424"/>
                <a:gd name="T69" fmla="*/ 89 h 454"/>
                <a:gd name="T70" fmla="*/ 50 w 424"/>
                <a:gd name="T71" fmla="*/ 89 h 454"/>
                <a:gd name="T72" fmla="*/ 0 w 424"/>
                <a:gd name="T73" fmla="*/ 83 h 454"/>
                <a:gd name="T74" fmla="*/ 50 w 424"/>
                <a:gd name="T75" fmla="*/ 76 h 4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24" h="454">
                  <a:moveTo>
                    <a:pt x="104" y="318"/>
                  </a:moveTo>
                  <a:lnTo>
                    <a:pt x="104" y="318"/>
                  </a:lnTo>
                  <a:lnTo>
                    <a:pt x="118" y="317"/>
                  </a:lnTo>
                  <a:lnTo>
                    <a:pt x="132" y="316"/>
                  </a:lnTo>
                  <a:lnTo>
                    <a:pt x="145" y="315"/>
                  </a:lnTo>
                  <a:lnTo>
                    <a:pt x="159" y="312"/>
                  </a:lnTo>
                  <a:lnTo>
                    <a:pt x="172" y="308"/>
                  </a:lnTo>
                  <a:lnTo>
                    <a:pt x="185" y="304"/>
                  </a:lnTo>
                  <a:lnTo>
                    <a:pt x="198" y="300"/>
                  </a:lnTo>
                  <a:lnTo>
                    <a:pt x="210" y="295"/>
                  </a:lnTo>
                  <a:lnTo>
                    <a:pt x="222" y="289"/>
                  </a:lnTo>
                  <a:lnTo>
                    <a:pt x="234" y="283"/>
                  </a:lnTo>
                  <a:lnTo>
                    <a:pt x="246" y="275"/>
                  </a:lnTo>
                  <a:lnTo>
                    <a:pt x="256" y="268"/>
                  </a:lnTo>
                  <a:lnTo>
                    <a:pt x="267" y="259"/>
                  </a:lnTo>
                  <a:lnTo>
                    <a:pt x="278" y="251"/>
                  </a:lnTo>
                  <a:lnTo>
                    <a:pt x="287" y="242"/>
                  </a:lnTo>
                  <a:lnTo>
                    <a:pt x="297" y="233"/>
                  </a:lnTo>
                  <a:lnTo>
                    <a:pt x="305" y="222"/>
                  </a:lnTo>
                  <a:lnTo>
                    <a:pt x="314" y="211"/>
                  </a:lnTo>
                  <a:lnTo>
                    <a:pt x="322" y="201"/>
                  </a:lnTo>
                  <a:lnTo>
                    <a:pt x="330" y="189"/>
                  </a:lnTo>
                  <a:lnTo>
                    <a:pt x="337" y="177"/>
                  </a:lnTo>
                  <a:lnTo>
                    <a:pt x="344" y="165"/>
                  </a:lnTo>
                  <a:lnTo>
                    <a:pt x="350" y="152"/>
                  </a:lnTo>
                  <a:lnTo>
                    <a:pt x="355" y="140"/>
                  </a:lnTo>
                  <a:lnTo>
                    <a:pt x="360" y="126"/>
                  </a:lnTo>
                  <a:lnTo>
                    <a:pt x="364" y="113"/>
                  </a:lnTo>
                  <a:lnTo>
                    <a:pt x="368" y="99"/>
                  </a:lnTo>
                  <a:lnTo>
                    <a:pt x="371" y="85"/>
                  </a:lnTo>
                  <a:lnTo>
                    <a:pt x="374" y="70"/>
                  </a:lnTo>
                  <a:lnTo>
                    <a:pt x="375" y="56"/>
                  </a:lnTo>
                  <a:lnTo>
                    <a:pt x="376" y="41"/>
                  </a:lnTo>
                  <a:lnTo>
                    <a:pt x="377" y="26"/>
                  </a:lnTo>
                  <a:lnTo>
                    <a:pt x="377" y="15"/>
                  </a:lnTo>
                  <a:lnTo>
                    <a:pt x="376" y="3"/>
                  </a:lnTo>
                  <a:lnTo>
                    <a:pt x="423" y="0"/>
                  </a:lnTo>
                  <a:lnTo>
                    <a:pt x="424" y="13"/>
                  </a:lnTo>
                  <a:lnTo>
                    <a:pt x="424" y="26"/>
                  </a:lnTo>
                  <a:lnTo>
                    <a:pt x="424" y="44"/>
                  </a:lnTo>
                  <a:lnTo>
                    <a:pt x="423" y="61"/>
                  </a:lnTo>
                  <a:lnTo>
                    <a:pt x="421" y="78"/>
                  </a:lnTo>
                  <a:lnTo>
                    <a:pt x="417" y="95"/>
                  </a:lnTo>
                  <a:lnTo>
                    <a:pt x="414" y="112"/>
                  </a:lnTo>
                  <a:lnTo>
                    <a:pt x="410" y="128"/>
                  </a:lnTo>
                  <a:lnTo>
                    <a:pt x="405" y="144"/>
                  </a:lnTo>
                  <a:lnTo>
                    <a:pt x="399" y="159"/>
                  </a:lnTo>
                  <a:lnTo>
                    <a:pt x="393" y="175"/>
                  </a:lnTo>
                  <a:lnTo>
                    <a:pt x="385" y="189"/>
                  </a:lnTo>
                  <a:lnTo>
                    <a:pt x="378" y="204"/>
                  </a:lnTo>
                  <a:lnTo>
                    <a:pt x="369" y="218"/>
                  </a:lnTo>
                  <a:lnTo>
                    <a:pt x="361" y="230"/>
                  </a:lnTo>
                  <a:lnTo>
                    <a:pt x="351" y="244"/>
                  </a:lnTo>
                  <a:lnTo>
                    <a:pt x="341" y="256"/>
                  </a:lnTo>
                  <a:lnTo>
                    <a:pt x="330" y="268"/>
                  </a:lnTo>
                  <a:lnTo>
                    <a:pt x="319" y="280"/>
                  </a:lnTo>
                  <a:lnTo>
                    <a:pt x="308" y="290"/>
                  </a:lnTo>
                  <a:lnTo>
                    <a:pt x="296" y="301"/>
                  </a:lnTo>
                  <a:lnTo>
                    <a:pt x="283" y="309"/>
                  </a:lnTo>
                  <a:lnTo>
                    <a:pt x="270" y="319"/>
                  </a:lnTo>
                  <a:lnTo>
                    <a:pt x="256" y="328"/>
                  </a:lnTo>
                  <a:lnTo>
                    <a:pt x="242" y="335"/>
                  </a:lnTo>
                  <a:lnTo>
                    <a:pt x="229" y="341"/>
                  </a:lnTo>
                  <a:lnTo>
                    <a:pt x="214" y="348"/>
                  </a:lnTo>
                  <a:lnTo>
                    <a:pt x="199" y="353"/>
                  </a:lnTo>
                  <a:lnTo>
                    <a:pt x="184" y="358"/>
                  </a:lnTo>
                  <a:lnTo>
                    <a:pt x="169" y="362"/>
                  </a:lnTo>
                  <a:lnTo>
                    <a:pt x="153" y="365"/>
                  </a:lnTo>
                  <a:lnTo>
                    <a:pt x="137" y="367"/>
                  </a:lnTo>
                  <a:lnTo>
                    <a:pt x="121" y="368"/>
                  </a:lnTo>
                  <a:lnTo>
                    <a:pt x="104" y="368"/>
                  </a:lnTo>
                  <a:lnTo>
                    <a:pt x="104" y="454"/>
                  </a:lnTo>
                  <a:lnTo>
                    <a:pt x="0" y="343"/>
                  </a:lnTo>
                  <a:lnTo>
                    <a:pt x="104" y="233"/>
                  </a:lnTo>
                  <a:lnTo>
                    <a:pt x="104" y="318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287721" y="1628330"/>
            <a:ext cx="474709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quality assurance circle is a schematic </a:t>
            </a:r>
            <a:r>
              <a:rPr lang="en-US" sz="1600" dirty="0"/>
              <a:t>representation of the iterative process by which quality is improved</a:t>
            </a:r>
          </a:p>
          <a:p>
            <a:endParaRPr lang="en-US" sz="1600" dirty="0" smtClean="0"/>
          </a:p>
          <a:p>
            <a:r>
              <a:rPr lang="en-US" sz="1600" dirty="0" smtClean="0"/>
              <a:t>Quality </a:t>
            </a:r>
            <a:r>
              <a:rPr lang="en-US" sz="1600" dirty="0"/>
              <a:t>assurance circle is particularly </a:t>
            </a:r>
            <a:r>
              <a:rPr lang="en-US" sz="1600" dirty="0" smtClean="0"/>
              <a:t>applicable to </a:t>
            </a:r>
            <a:r>
              <a:rPr lang="en-US" sz="1600" dirty="0"/>
              <a:t>tasks that are highly repetitive such as </a:t>
            </a:r>
            <a:r>
              <a:rPr lang="en-US" sz="1600" dirty="0" smtClean="0"/>
              <a:t>the processing </a:t>
            </a:r>
            <a:r>
              <a:rPr lang="en-US" sz="1600" dirty="0"/>
              <a:t>phase of the </a:t>
            </a:r>
            <a:r>
              <a:rPr lang="en-US" sz="1600" dirty="0" smtClean="0"/>
              <a:t>census</a:t>
            </a:r>
          </a:p>
          <a:p>
            <a:endParaRPr lang="en-US" sz="1600" dirty="0"/>
          </a:p>
          <a:p>
            <a:r>
              <a:rPr lang="en-US" sz="1600" dirty="0" smtClean="0"/>
              <a:t>It is less applicable in processes that are one-off or time-constrained (</a:t>
            </a:r>
            <a:r>
              <a:rPr lang="en-US" sz="1600" dirty="0" err="1" smtClean="0"/>
              <a:t>eg</a:t>
            </a:r>
            <a:r>
              <a:rPr lang="en-US" sz="1600" dirty="0" smtClean="0"/>
              <a:t>. </a:t>
            </a:r>
            <a:r>
              <a:rPr lang="en-US" sz="1600" dirty="0"/>
              <a:t>e</a:t>
            </a:r>
            <a:r>
              <a:rPr lang="en-US" sz="1600" dirty="0" smtClean="0"/>
              <a:t>numeration) as there is less opportunity to measure performance, identify problems and implement corrective actions</a:t>
            </a:r>
          </a:p>
          <a:p>
            <a:endParaRPr lang="en-US" sz="1600" dirty="0"/>
          </a:p>
          <a:p>
            <a:r>
              <a:rPr lang="en-US" sz="1600" dirty="0" smtClean="0"/>
              <a:t>The emphasis </a:t>
            </a:r>
            <a:r>
              <a:rPr lang="en-US" sz="1600" dirty="0"/>
              <a:t>of the quality circle is on improving the process that caused the “error”, which may be any </a:t>
            </a:r>
            <a:r>
              <a:rPr lang="en-US" sz="1600" dirty="0" smtClean="0"/>
              <a:t>of the </a:t>
            </a:r>
            <a:r>
              <a:rPr lang="en-US" sz="1600" dirty="0"/>
              <a:t>cost, timeliness or </a:t>
            </a:r>
            <a:r>
              <a:rPr lang="en-US" sz="1600" dirty="0" smtClean="0"/>
              <a:t>accuracy </a:t>
            </a:r>
            <a:r>
              <a:rPr lang="en-US" sz="1600" dirty="0"/>
              <a:t>attributes falling below specified levels.</a:t>
            </a:r>
          </a:p>
        </p:txBody>
      </p:sp>
    </p:spTree>
    <p:extLst>
      <p:ext uri="{BB962C8B-B14F-4D97-AF65-F5344CB8AC3E}">
        <p14:creationId xmlns:p14="http://schemas.microsoft.com/office/powerpoint/2010/main" val="7651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52" y="1721795"/>
            <a:ext cx="8939047" cy="4484451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1"/>
                </a:solidFill>
              </a:rPr>
              <a:t>Managers </a:t>
            </a:r>
            <a:r>
              <a:rPr lang="en-US" dirty="0">
                <a:solidFill>
                  <a:schemeClr val="tx1"/>
                </a:solidFill>
              </a:rPr>
              <a:t>have a vital role in establishing </a:t>
            </a:r>
            <a:r>
              <a:rPr lang="en-US" dirty="0" smtClean="0">
                <a:solidFill>
                  <a:schemeClr val="tx1"/>
                </a:solidFill>
              </a:rPr>
              <a:t>quality – their main </a:t>
            </a:r>
            <a:r>
              <a:rPr lang="en-US" dirty="0">
                <a:solidFill>
                  <a:schemeClr val="tx1"/>
                </a:solidFill>
              </a:rPr>
              <a:t>roles </a:t>
            </a:r>
            <a:r>
              <a:rPr lang="en-US" dirty="0" smtClean="0">
                <a:solidFill>
                  <a:schemeClr val="tx1"/>
                </a:solidFill>
              </a:rPr>
              <a:t>include: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r>
              <a:rPr lang="en-US" sz="2000" dirty="0" smtClean="0">
                <a:solidFill>
                  <a:schemeClr val="tx1"/>
                </a:solidFill>
              </a:rPr>
              <a:t>stablishing </a:t>
            </a:r>
            <a:r>
              <a:rPr lang="en-US" sz="2000" dirty="0">
                <a:solidFill>
                  <a:schemeClr val="tx1"/>
                </a:solidFill>
              </a:rPr>
              <a:t>a culture within the census agency that has a focus on quality issues and to obtain the commitment of staff to strive to achieve high‐quality goals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reating </a:t>
            </a:r>
            <a:r>
              <a:rPr lang="en-US" sz="2000" dirty="0">
                <a:solidFill>
                  <a:schemeClr val="tx1"/>
                </a:solidFill>
              </a:rPr>
              <a:t>an environment in which everyone has the opportunity to contribute to quality improvement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r>
              <a:rPr lang="en-US" sz="2000" dirty="0" smtClean="0">
                <a:solidFill>
                  <a:schemeClr val="tx1"/>
                </a:solidFill>
              </a:rPr>
              <a:t>nsuring </a:t>
            </a:r>
            <a:r>
              <a:rPr lang="en-US" sz="2000" dirty="0">
                <a:solidFill>
                  <a:schemeClr val="tx1"/>
                </a:solidFill>
              </a:rPr>
              <a:t>that clients’ expectations are known and that these expectations are built into planning objectives and into the systems that are to deliver them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Ensuring that processes for </a:t>
            </a:r>
            <a:r>
              <a:rPr lang="en-US" sz="2000" dirty="0">
                <a:solidFill>
                  <a:schemeClr val="tx1"/>
                </a:solidFill>
              </a:rPr>
              <a:t>implementing quality assurance </a:t>
            </a:r>
            <a:r>
              <a:rPr lang="en-US" sz="2000" dirty="0" err="1" smtClean="0">
                <a:solidFill>
                  <a:schemeClr val="tx1"/>
                </a:solidFill>
              </a:rPr>
              <a:t>programmes</a:t>
            </a:r>
            <a:r>
              <a:rPr lang="en-US" sz="2000" dirty="0" smtClean="0">
                <a:solidFill>
                  <a:schemeClr val="tx1"/>
                </a:solidFill>
              </a:rPr>
              <a:t> are </a:t>
            </a:r>
            <a:r>
              <a:rPr lang="en-US" sz="2000" dirty="0">
                <a:solidFill>
                  <a:schemeClr val="tx1"/>
                </a:solidFill>
              </a:rPr>
              <a:t>documented and </a:t>
            </a:r>
            <a:r>
              <a:rPr lang="en-US" sz="2000" dirty="0" smtClean="0">
                <a:solidFill>
                  <a:schemeClr val="tx1"/>
                </a:solidFill>
              </a:rPr>
              <a:t>such </a:t>
            </a:r>
            <a:r>
              <a:rPr lang="en-US" sz="2000" dirty="0">
                <a:solidFill>
                  <a:schemeClr val="tx1"/>
                </a:solidFill>
              </a:rPr>
              <a:t>documentation </a:t>
            </a:r>
            <a:r>
              <a:rPr lang="en-US" sz="2000" dirty="0" smtClean="0">
                <a:solidFill>
                  <a:schemeClr val="tx1"/>
                </a:solidFill>
              </a:rPr>
              <a:t>provide </a:t>
            </a:r>
            <a:r>
              <a:rPr lang="en-US" sz="2000" dirty="0">
                <a:solidFill>
                  <a:schemeClr val="tx1"/>
                </a:solidFill>
              </a:rPr>
              <a:t>information on: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how </a:t>
            </a:r>
            <a:r>
              <a:rPr lang="en-US" sz="2000" dirty="0">
                <a:solidFill>
                  <a:schemeClr val="tx1"/>
                </a:solidFill>
              </a:rPr>
              <a:t>quality is going to be </a:t>
            </a:r>
            <a:r>
              <a:rPr lang="en-US" sz="2000" dirty="0" smtClean="0">
                <a:solidFill>
                  <a:schemeClr val="tx1"/>
                </a:solidFill>
              </a:rPr>
              <a:t>measured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who </a:t>
            </a:r>
            <a:r>
              <a:rPr lang="en-US" sz="2000" dirty="0">
                <a:solidFill>
                  <a:schemeClr val="tx1"/>
                </a:solidFill>
              </a:rPr>
              <a:t>is involved in identifying root causes of problems with </a:t>
            </a:r>
            <a:r>
              <a:rPr lang="en-US" sz="2000" dirty="0" smtClean="0">
                <a:solidFill>
                  <a:schemeClr val="tx1"/>
                </a:solidFill>
              </a:rPr>
              <a:t>quality,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how the process improvements are going to be implemented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6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1040524"/>
            <a:ext cx="8001000" cy="480301"/>
          </a:xfrm>
        </p:spPr>
        <p:txBody>
          <a:bodyPr/>
          <a:lstStyle/>
          <a:p>
            <a:r>
              <a:rPr lang="en-US" dirty="0" smtClean="0"/>
              <a:t>Dimensions of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7" y="1752600"/>
            <a:ext cx="8256249" cy="435637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dirty="0" smtClean="0">
                <a:solidFill>
                  <a:schemeClr val="tx1"/>
                </a:solidFill>
              </a:rPr>
              <a:t>uality is a </a:t>
            </a:r>
            <a:r>
              <a:rPr lang="en-US" dirty="0">
                <a:solidFill>
                  <a:schemeClr val="tx1"/>
                </a:solidFill>
              </a:rPr>
              <a:t>multidimensional </a:t>
            </a:r>
            <a:r>
              <a:rPr lang="en-US" dirty="0" smtClean="0">
                <a:solidFill>
                  <a:schemeClr val="tx1"/>
                </a:solidFill>
              </a:rPr>
              <a:t>concept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Outputs </a:t>
            </a:r>
            <a:r>
              <a:rPr lang="en-US" dirty="0">
                <a:solidFill>
                  <a:schemeClr val="tx1"/>
                </a:solidFill>
              </a:rPr>
              <a:t>of any statistical exercise should possess some or all of </a:t>
            </a:r>
            <a:r>
              <a:rPr lang="en-US" dirty="0" smtClean="0">
                <a:solidFill>
                  <a:schemeClr val="tx1"/>
                </a:solidFill>
              </a:rPr>
              <a:t>the following six main attributes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</a:rPr>
              <a:t>Relevance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Accuracy </a:t>
            </a:r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</a:rPr>
              <a:t>Timeliness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Accessibility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Interpretability</a:t>
            </a:r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</a:rPr>
              <a:t>Comparability</a:t>
            </a:r>
            <a:endParaRPr lang="en-GB" alt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Some of these dimensions are inter-dependent and involve trade-off (</a:t>
            </a:r>
            <a:r>
              <a:rPr lang="en-US" dirty="0" err="1">
                <a:solidFill>
                  <a:schemeClr val="tx1"/>
                </a:solidFill>
              </a:rPr>
              <a:t>eg</a:t>
            </a:r>
            <a:r>
              <a:rPr lang="en-US" dirty="0">
                <a:solidFill>
                  <a:schemeClr val="tx1"/>
                </a:solidFill>
              </a:rPr>
              <a:t>. timeliness and accuracy)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Additional dimensions of quality: Coherence, completeness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982494"/>
            <a:ext cx="8001000" cy="538331"/>
          </a:xfrm>
        </p:spPr>
        <p:txBody>
          <a:bodyPr/>
          <a:lstStyle/>
          <a:p>
            <a:r>
              <a:rPr lang="en-US" altLang="en-US" dirty="0"/>
              <a:t>Dimensions of </a:t>
            </a:r>
            <a:r>
              <a:rPr lang="en-US" altLang="en-US" dirty="0" smtClean="0"/>
              <a:t>quality</a:t>
            </a:r>
            <a:r>
              <a:rPr lang="en-US" altLang="en-US" dirty="0"/>
              <a:t>: 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372310" cy="4049110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The relevance of statistical information is </a:t>
            </a:r>
            <a:r>
              <a:rPr lang="en-US" altLang="en-US" sz="2400" i="1" u="sng" dirty="0">
                <a:solidFill>
                  <a:schemeClr val="tx1"/>
                </a:solidFill>
              </a:rPr>
              <a:t>the degree to which it meets the needs of </a:t>
            </a:r>
            <a:r>
              <a:rPr lang="en-US" altLang="en-US" sz="2400" i="1" u="sng" dirty="0" smtClean="0">
                <a:solidFill>
                  <a:schemeClr val="tx1"/>
                </a:solidFill>
              </a:rPr>
              <a:t>users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 -- and suggests the need to avoid the collection and production of data for which there is no significant use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lvl="1"/>
            <a:r>
              <a:rPr lang="en-US" altLang="en-US" sz="2400" dirty="0" smtClean="0">
                <a:solidFill>
                  <a:schemeClr val="tx1"/>
                </a:solidFill>
              </a:rPr>
              <a:t>This dimension </a:t>
            </a:r>
            <a:r>
              <a:rPr lang="en-US" altLang="en-US" sz="2400" dirty="0">
                <a:solidFill>
                  <a:schemeClr val="tx1"/>
                </a:solidFill>
              </a:rPr>
              <a:t>is important in census content development and </a:t>
            </a:r>
            <a:r>
              <a:rPr lang="en-US" altLang="en-US" sz="2400" dirty="0" smtClean="0">
                <a:solidFill>
                  <a:schemeClr val="tx1"/>
                </a:solidFill>
              </a:rPr>
              <a:t>dissemination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Relevance is a qualitative assessment of the value of the census data produced, including in terms of meeting the mandate of the agency, legislated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Dimensions of quality: </a:t>
            </a:r>
            <a:r>
              <a:rPr lang="en-US" altLang="en-US" dirty="0" smtClean="0"/>
              <a:t>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The accuracy of statistical information is </a:t>
            </a:r>
            <a:r>
              <a:rPr lang="en-US" altLang="en-US" sz="2400" i="1" u="sng" dirty="0">
                <a:solidFill>
                  <a:schemeClr val="tx1"/>
                </a:solidFill>
              </a:rPr>
              <a:t>the degree to which those data correctly estimate or describe the </a:t>
            </a:r>
            <a:r>
              <a:rPr lang="en-US" altLang="en-US" sz="2400" i="1" u="sng" dirty="0" smtClean="0">
                <a:solidFill>
                  <a:schemeClr val="tx1"/>
                </a:solidFill>
              </a:rPr>
              <a:t>quantities </a:t>
            </a:r>
            <a:r>
              <a:rPr lang="en-US" altLang="en-US" sz="2400" i="1" u="sng" dirty="0">
                <a:solidFill>
                  <a:schemeClr val="tx1"/>
                </a:solidFill>
              </a:rPr>
              <a:t>or characteristics  that the statistical activity was designed to measure</a:t>
            </a:r>
            <a:r>
              <a:rPr lang="en-US" altLang="en-US" sz="2400" dirty="0">
                <a:solidFill>
                  <a:schemeClr val="tx1"/>
                </a:solidFill>
              </a:rPr>
              <a:t>   </a:t>
            </a:r>
          </a:p>
          <a:p>
            <a:pPr lvl="1"/>
            <a:r>
              <a:rPr lang="en-US" altLang="en-US" sz="2400" dirty="0">
                <a:solidFill>
                  <a:schemeClr val="tx1"/>
                </a:solidFill>
              </a:rPr>
              <a:t>It is usually characterized in terms of errors in statistical </a:t>
            </a:r>
            <a:r>
              <a:rPr lang="en-US" altLang="en-US" sz="2400" dirty="0" smtClean="0">
                <a:solidFill>
                  <a:schemeClr val="tx1"/>
                </a:solidFill>
              </a:rPr>
              <a:t>estimates introduced by major </a:t>
            </a:r>
            <a:r>
              <a:rPr lang="en-US" altLang="en-US" sz="2400" dirty="0">
                <a:solidFill>
                  <a:schemeClr val="tx1"/>
                </a:solidFill>
              </a:rPr>
              <a:t>sources of errors </a:t>
            </a:r>
            <a:r>
              <a:rPr lang="en-US" altLang="en-US" sz="2400" dirty="0" smtClean="0">
                <a:solidFill>
                  <a:schemeClr val="tx1"/>
                </a:solidFill>
              </a:rPr>
              <a:t>such as coverage</a:t>
            </a:r>
            <a:r>
              <a:rPr lang="en-US" altLang="en-US" sz="2400" dirty="0">
                <a:solidFill>
                  <a:schemeClr val="tx1"/>
                </a:solidFill>
              </a:rPr>
              <a:t>, sampling, non-response, </a:t>
            </a:r>
            <a:r>
              <a:rPr lang="en-US" altLang="en-US" sz="2400" dirty="0" smtClean="0">
                <a:solidFill>
                  <a:schemeClr val="tx1"/>
                </a:solidFill>
              </a:rPr>
              <a:t>processing,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etc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10514</TotalTime>
  <Words>2305</Words>
  <Application>Microsoft Office PowerPoint</Application>
  <PresentationFormat>On-screen Show (4:3)</PresentationFormat>
  <Paragraphs>180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1_Profile</vt:lpstr>
      <vt:lpstr>PowerPoint Presentation</vt:lpstr>
      <vt:lpstr>Overview</vt:lpstr>
      <vt:lpstr>Importance of a quality assurance programme</vt:lpstr>
      <vt:lpstr>Importance of a quality assurance programme</vt:lpstr>
      <vt:lpstr>Quality assurance circle</vt:lpstr>
      <vt:lpstr>The role of managers</vt:lpstr>
      <vt:lpstr>Dimensions of quality</vt:lpstr>
      <vt:lpstr>Dimensions of quality: Relevance</vt:lpstr>
      <vt:lpstr>Dimensions of quality: Accuracy</vt:lpstr>
      <vt:lpstr>Dimensions of quality: Timeliness</vt:lpstr>
      <vt:lpstr>Dimensions of quality: Accessibility</vt:lpstr>
      <vt:lpstr>Dimensions of quality: Interpretability</vt:lpstr>
      <vt:lpstr>Dimensions of quality: Comparability</vt:lpstr>
      <vt:lpstr>Additional dimensions of data quality</vt:lpstr>
      <vt:lpstr>Quality assurance by census phase</vt:lpstr>
      <vt:lpstr>Quality assurance by census phase</vt:lpstr>
      <vt:lpstr>Quality assurance by census phase</vt:lpstr>
      <vt:lpstr>Quality assurance by census phase</vt:lpstr>
      <vt:lpstr>Quality assurance by census phase</vt:lpstr>
      <vt:lpstr>Quality assurance by census phase</vt:lpstr>
      <vt:lpstr>Quality assurance by census phase</vt:lpstr>
      <vt:lpstr>Quality assurance by census phase</vt:lpstr>
      <vt:lpstr>Evaluation</vt:lpstr>
      <vt:lpstr>Evaluation – Operational aspects/processes</vt:lpstr>
      <vt:lpstr>Evaluation – Operational aspects/processes</vt:lpstr>
      <vt:lpstr>Evaluation – Data quality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data revolution: Opportunities and challenges for global ageing</dc:title>
  <dc:creator>Linda Hooper</dc:creator>
  <cp:lastModifiedBy>Andrea De Luka</cp:lastModifiedBy>
  <cp:revision>344</cp:revision>
  <cp:lastPrinted>2016-07-13T23:10:22Z</cp:lastPrinted>
  <dcterms:created xsi:type="dcterms:W3CDTF">2015-07-05T18:53:48Z</dcterms:created>
  <dcterms:modified xsi:type="dcterms:W3CDTF">2017-03-30T14:10:29Z</dcterms:modified>
</cp:coreProperties>
</file>