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3" r:id="rId2"/>
    <p:sldId id="282" r:id="rId3"/>
    <p:sldId id="274" r:id="rId4"/>
    <p:sldId id="276" r:id="rId5"/>
    <p:sldId id="284" r:id="rId6"/>
    <p:sldId id="283" r:id="rId7"/>
    <p:sldId id="285" r:id="rId8"/>
    <p:sldId id="288" r:id="rId9"/>
    <p:sldId id="289" r:id="rId10"/>
    <p:sldId id="290" r:id="rId11"/>
    <p:sldId id="292" r:id="rId12"/>
    <p:sldId id="293" r:id="rId13"/>
    <p:sldId id="286" r:id="rId14"/>
    <p:sldId id="295" r:id="rId15"/>
    <p:sldId id="296" r:id="rId16"/>
    <p:sldId id="297" r:id="rId17"/>
    <p:sldId id="298" r:id="rId18"/>
    <p:sldId id="291" r:id="rId19"/>
    <p:sldId id="287" r:id="rId20"/>
    <p:sldId id="294" r:id="rId21"/>
    <p:sldId id="299" r:id="rId22"/>
    <p:sldId id="30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5" autoAdjust="0"/>
    <p:restoredTop sz="94660"/>
  </p:normalViewPr>
  <p:slideViewPr>
    <p:cSldViewPr>
      <p:cViewPr>
        <p:scale>
          <a:sx n="100" d="100"/>
          <a:sy n="100" d="100"/>
        </p:scale>
        <p:origin x="-4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8F952-AB94-42C1-8C5D-2DA95A2255DF}" type="datetimeFigureOut">
              <a:rPr lang="en-US" smtClean="0"/>
              <a:t>30/03/2017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24FD3-F424-4204-B4A0-B455F59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2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69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57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56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8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84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85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3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51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14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18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6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9477-5A3F-4EBC-8DCA-46EF35CCCAF9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95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en-US" b="1" dirty="0" smtClean="0"/>
              <a:t>Census Planning and Management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3600451"/>
            <a:ext cx="7488832" cy="1700757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United Nations Regional Workshop on the 2020 World Programme on Population and Housing Censuses: International Standards and Contemporary </a:t>
            </a:r>
            <a:r>
              <a:rPr lang="en-GB" b="1" dirty="0" smtClean="0"/>
              <a:t>Technologies</a:t>
            </a:r>
          </a:p>
          <a:p>
            <a:r>
              <a:rPr lang="en-GB" b="1" dirty="0"/>
              <a:t>Lusaka, Zambia, 20-23 March 2017</a:t>
            </a:r>
          </a:p>
          <a:p>
            <a:endParaRPr lang="en-GB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0" y="5589240"/>
            <a:ext cx="5928320" cy="8248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/>
              <a:t>Central Statistical Office </a:t>
            </a:r>
          </a:p>
          <a:p>
            <a:r>
              <a:rPr lang="en-US" sz="2400" b="1" i="1" dirty="0" smtClean="0"/>
              <a:t>Zambia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8957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Census Planning_Contd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W" dirty="0"/>
              <a:t>Plan for data </a:t>
            </a:r>
            <a:r>
              <a:rPr lang="en-ZW" dirty="0" smtClean="0"/>
              <a:t>processing:</a:t>
            </a:r>
          </a:p>
          <a:p>
            <a:pPr lvl="0"/>
            <a:r>
              <a:rPr lang="en-ZW" dirty="0"/>
              <a:t>Plan for the software to be used</a:t>
            </a:r>
            <a:r>
              <a:rPr lang="en-ZW" dirty="0" smtClean="0"/>
              <a:t>.</a:t>
            </a:r>
          </a:p>
          <a:p>
            <a:pPr lvl="1"/>
            <a:r>
              <a:rPr lang="en-ZW" dirty="0" smtClean="0"/>
              <a:t>Use of new technologies for data capture and processing</a:t>
            </a:r>
            <a:endParaRPr lang="en-US" dirty="0"/>
          </a:p>
          <a:p>
            <a:pPr lvl="0"/>
            <a:r>
              <a:rPr lang="en-ZW" dirty="0"/>
              <a:t>Hardware requirements.</a:t>
            </a:r>
            <a:endParaRPr lang="en-US" dirty="0"/>
          </a:p>
          <a:p>
            <a:r>
              <a:rPr lang="en-ZW" dirty="0"/>
              <a:t>Capacity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08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Planning for Census </a:t>
            </a:r>
            <a:r>
              <a:rPr lang="en-ZW" dirty="0"/>
              <a:t>Mapping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ZW" dirty="0"/>
              <a:t>Investigation of latest mapping </a:t>
            </a:r>
            <a:r>
              <a:rPr lang="en-ZW" dirty="0" smtClean="0"/>
              <a:t>technology</a:t>
            </a:r>
          </a:p>
          <a:p>
            <a:r>
              <a:rPr lang="en-ZW" dirty="0"/>
              <a:t>Procurement of census mapping equipment and satellite </a:t>
            </a:r>
            <a:r>
              <a:rPr lang="en-ZW" dirty="0" smtClean="0"/>
              <a:t>imagery</a:t>
            </a:r>
          </a:p>
          <a:p>
            <a:pPr lvl="1"/>
            <a:r>
              <a:rPr lang="en-ZW" dirty="0"/>
              <a:t>Procure of GIS hardware and software.</a:t>
            </a:r>
            <a:endParaRPr lang="en-US" dirty="0"/>
          </a:p>
          <a:p>
            <a:pPr lvl="1"/>
            <a:r>
              <a:rPr lang="en-ZW" dirty="0"/>
              <a:t>Procurement of the satellite imagery.</a:t>
            </a:r>
            <a:endParaRPr lang="en-US" dirty="0"/>
          </a:p>
          <a:p>
            <a:pPr lvl="1"/>
            <a:r>
              <a:rPr lang="en-ZW" dirty="0"/>
              <a:t>Procurement of printing materials, field and office supplies</a:t>
            </a:r>
            <a:r>
              <a:rPr lang="en-ZW" dirty="0" smtClean="0"/>
              <a:t>.</a:t>
            </a:r>
          </a:p>
          <a:p>
            <a:r>
              <a:rPr lang="en-ZW" dirty="0"/>
              <a:t>Data editing and harmonisation, integration of EAs with </a:t>
            </a:r>
            <a:r>
              <a:rPr lang="en-ZW" dirty="0" err="1"/>
              <a:t>satelite</a:t>
            </a:r>
            <a:r>
              <a:rPr lang="en-ZW" dirty="0"/>
              <a:t> imagery</a:t>
            </a:r>
            <a:r>
              <a:rPr lang="en-ZW" dirty="0" smtClean="0"/>
              <a:t>:</a:t>
            </a:r>
          </a:p>
          <a:p>
            <a:pPr lvl="1"/>
            <a:r>
              <a:rPr lang="en-ZW" dirty="0"/>
              <a:t>Data editing and harmonisation, integration of EAs with </a:t>
            </a:r>
            <a:r>
              <a:rPr lang="en-ZW" dirty="0" err="1"/>
              <a:t>satelite</a:t>
            </a:r>
            <a:r>
              <a:rPr lang="en-ZW" dirty="0"/>
              <a:t> </a:t>
            </a:r>
            <a:r>
              <a:rPr lang="en-ZW" dirty="0" smtClean="0"/>
              <a:t>imagery</a:t>
            </a:r>
          </a:p>
          <a:p>
            <a:r>
              <a:rPr lang="en-ZW" dirty="0"/>
              <a:t>Pilot mapping and identifying number of households by small </a:t>
            </a:r>
            <a:r>
              <a:rPr lang="en-ZW" dirty="0" smtClean="0"/>
              <a:t>area</a:t>
            </a:r>
          </a:p>
          <a:p>
            <a:pPr lvl="1"/>
            <a:r>
              <a:rPr lang="en-ZW" dirty="0"/>
              <a:t>Pilot mapping and identifying number of households by small </a:t>
            </a:r>
            <a:r>
              <a:rPr lang="en-ZW" dirty="0" smtClean="0"/>
              <a:t>area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34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/>
              <a:t>Planning for Census Mapping </a:t>
            </a:r>
            <a:r>
              <a:rPr lang="en-ZW" dirty="0" smtClean="0"/>
              <a:t>_</a:t>
            </a:r>
            <a:r>
              <a:rPr lang="en-ZW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W" dirty="0"/>
              <a:t>Recruiting GIS </a:t>
            </a:r>
            <a:r>
              <a:rPr lang="en-ZW" dirty="0" smtClean="0"/>
              <a:t>staff</a:t>
            </a:r>
          </a:p>
          <a:p>
            <a:pPr lvl="1"/>
            <a:r>
              <a:rPr lang="en-ZW" dirty="0"/>
              <a:t>Engaging and recruitment of GIS staff</a:t>
            </a:r>
            <a:r>
              <a:rPr lang="en-ZW" dirty="0" smtClean="0"/>
              <a:t>.</a:t>
            </a:r>
          </a:p>
          <a:p>
            <a:r>
              <a:rPr lang="en-ZW" dirty="0" smtClean="0"/>
              <a:t>Training of mapping staff</a:t>
            </a:r>
          </a:p>
          <a:p>
            <a:r>
              <a:rPr lang="en-ZW" dirty="0"/>
              <a:t>Field </a:t>
            </a:r>
            <a:r>
              <a:rPr lang="en-ZW" dirty="0" smtClean="0"/>
              <a:t>mapping</a:t>
            </a:r>
          </a:p>
          <a:p>
            <a:pPr lvl="1"/>
            <a:r>
              <a:rPr lang="en-ZW" dirty="0"/>
              <a:t>Delivery of materials and setting up of the GIS LAB.</a:t>
            </a:r>
            <a:endParaRPr lang="en-US" dirty="0"/>
          </a:p>
          <a:p>
            <a:pPr lvl="1"/>
            <a:r>
              <a:rPr lang="en-ZW" dirty="0"/>
              <a:t>Deployment of field staff.</a:t>
            </a:r>
            <a:endParaRPr lang="en-US" dirty="0"/>
          </a:p>
          <a:p>
            <a:pPr lvl="1"/>
            <a:r>
              <a:rPr lang="en-ZW" dirty="0"/>
              <a:t>Gathering point data and demarcation of enumeration area (EA) boundary</a:t>
            </a:r>
            <a:r>
              <a:rPr lang="en-ZW" dirty="0" smtClean="0"/>
              <a:t>.</a:t>
            </a:r>
          </a:p>
          <a:p>
            <a:r>
              <a:rPr lang="en-ZW" dirty="0"/>
              <a:t>Creating a GIS database</a:t>
            </a:r>
          </a:p>
          <a:p>
            <a:pPr lvl="1"/>
            <a:r>
              <a:rPr lang="en-ZW" dirty="0"/>
              <a:t>Production of maps</a:t>
            </a:r>
          </a:p>
          <a:p>
            <a:r>
              <a:rPr lang="en-ZW" dirty="0"/>
              <a:t>Printing base maps and EA maps for field 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73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ZW" dirty="0"/>
              <a:t>Agreement on the enumeration method to be </a:t>
            </a:r>
            <a:r>
              <a:rPr lang="en-ZW" dirty="0" smtClean="0"/>
              <a:t>used; person to person interviews using tablets</a:t>
            </a:r>
            <a:endParaRPr lang="en-US" dirty="0"/>
          </a:p>
          <a:p>
            <a:pPr lvl="0"/>
            <a:r>
              <a:rPr lang="en-ZW" dirty="0"/>
              <a:t>Procedures for control of the quality of data.</a:t>
            </a:r>
            <a:endParaRPr lang="en-US" dirty="0"/>
          </a:p>
          <a:p>
            <a:pPr lvl="0"/>
            <a:r>
              <a:rPr lang="en-ZW" dirty="0"/>
              <a:t>Estimation of the number of households and population.</a:t>
            </a:r>
            <a:endParaRPr lang="en-US" dirty="0"/>
          </a:p>
          <a:p>
            <a:pPr lvl="0"/>
            <a:r>
              <a:rPr lang="en-ZW" dirty="0"/>
              <a:t>Procedures for capturing institutional </a:t>
            </a:r>
            <a:r>
              <a:rPr lang="en-ZW" dirty="0" smtClean="0"/>
              <a:t>population.</a:t>
            </a:r>
          </a:p>
          <a:p>
            <a:pPr lvl="1"/>
            <a:r>
              <a:rPr lang="en-ZW" dirty="0" smtClean="0"/>
              <a:t> Only the age and sex has been collected in the previous censuses</a:t>
            </a:r>
            <a:endParaRPr lang="en-US" dirty="0"/>
          </a:p>
          <a:p>
            <a:r>
              <a:rPr lang="en-ZW" dirty="0"/>
              <a:t>Procedures for enumerating homeless </a:t>
            </a:r>
            <a:r>
              <a:rPr lang="en-ZW" dirty="0" smtClean="0"/>
              <a:t>populations. </a:t>
            </a:r>
          </a:p>
          <a:p>
            <a:pPr lvl="1"/>
            <a:r>
              <a:rPr lang="en-ZW" dirty="0" smtClean="0"/>
              <a:t>In Zambia there are no nomadic populations</a:t>
            </a:r>
          </a:p>
          <a:p>
            <a:pPr lvl="1"/>
            <a:r>
              <a:rPr lang="en-ZW" dirty="0" smtClean="0"/>
              <a:t>People not in homes or institutions have always been left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W" dirty="0"/>
              <a:t>Selection of topics for </a:t>
            </a:r>
            <a:r>
              <a:rPr lang="en-ZW" dirty="0" smtClean="0"/>
              <a:t>questionnaire</a:t>
            </a:r>
          </a:p>
          <a:p>
            <a:pPr lvl="1"/>
            <a:r>
              <a:rPr lang="en-ZW" dirty="0"/>
              <a:t>Consultative meetings with users on the </a:t>
            </a:r>
            <a:r>
              <a:rPr lang="en-ZW" dirty="0" smtClean="0"/>
              <a:t>topics to be included</a:t>
            </a:r>
          </a:p>
          <a:p>
            <a:r>
              <a:rPr lang="en-ZW" dirty="0"/>
              <a:t>Development of census tabulation and analysis </a:t>
            </a:r>
            <a:r>
              <a:rPr lang="en-ZW" dirty="0" smtClean="0"/>
              <a:t>Plan</a:t>
            </a:r>
          </a:p>
          <a:p>
            <a:pPr lvl="1"/>
            <a:r>
              <a:rPr lang="en-ZW" dirty="0"/>
              <a:t>Consultative meetings on the census tabulation </a:t>
            </a:r>
            <a:r>
              <a:rPr lang="en-ZW" dirty="0" smtClean="0"/>
              <a:t>plan</a:t>
            </a:r>
          </a:p>
          <a:p>
            <a:r>
              <a:rPr lang="en-ZW" dirty="0" smtClean="0"/>
              <a:t>Development of manuals</a:t>
            </a:r>
          </a:p>
          <a:p>
            <a:pPr lvl="1"/>
            <a:r>
              <a:rPr lang="en-ZW" dirty="0" smtClean="0"/>
              <a:t>Enumerator’s, Supervisor’s and Master trainer’s and CAPI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53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Census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be done exact a year before the census</a:t>
            </a:r>
          </a:p>
          <a:p>
            <a:r>
              <a:rPr lang="en-ZW" dirty="0"/>
              <a:t>Selection of areas to be </a:t>
            </a:r>
            <a:r>
              <a:rPr lang="en-ZW" dirty="0" smtClean="0"/>
              <a:t>covered</a:t>
            </a:r>
          </a:p>
          <a:p>
            <a:pPr lvl="1"/>
            <a:r>
              <a:rPr lang="en-ZW" dirty="0"/>
              <a:t>Coming up with areas for conducting the pilot </a:t>
            </a:r>
            <a:r>
              <a:rPr lang="en-ZW" dirty="0" smtClean="0"/>
              <a:t>census</a:t>
            </a:r>
          </a:p>
          <a:p>
            <a:r>
              <a:rPr lang="en-ZW" dirty="0"/>
              <a:t>Programming of draft </a:t>
            </a:r>
            <a:r>
              <a:rPr lang="en-ZW" dirty="0" smtClean="0"/>
              <a:t>questionnaires</a:t>
            </a:r>
          </a:p>
          <a:p>
            <a:pPr lvl="1"/>
            <a:r>
              <a:rPr lang="en-ZW" dirty="0"/>
              <a:t>Programming and testing of the draft </a:t>
            </a:r>
            <a:r>
              <a:rPr lang="en-ZW" dirty="0" smtClean="0"/>
              <a:t>questionnaires</a:t>
            </a:r>
          </a:p>
          <a:p>
            <a:r>
              <a:rPr lang="en-ZW" dirty="0"/>
              <a:t>Printing of draft </a:t>
            </a:r>
            <a:r>
              <a:rPr lang="en-ZW" dirty="0" smtClean="0"/>
              <a:t>manuals</a:t>
            </a:r>
          </a:p>
          <a:p>
            <a:pPr lvl="1"/>
            <a:r>
              <a:rPr lang="en-ZW" dirty="0"/>
              <a:t>Printing of draft manuals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27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</a:t>
            </a:r>
            <a:r>
              <a:rPr lang="en-US" dirty="0" err="1" smtClean="0"/>
              <a:t>Census_Contd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W" dirty="0"/>
              <a:t>Engagement of </a:t>
            </a:r>
            <a:r>
              <a:rPr lang="en-ZW" dirty="0" smtClean="0"/>
              <a:t>Pilot Census Staff</a:t>
            </a:r>
          </a:p>
          <a:p>
            <a:pPr lvl="1"/>
            <a:r>
              <a:rPr lang="en-ZW" dirty="0"/>
              <a:t>Engaging and training of master trainers.</a:t>
            </a:r>
            <a:endParaRPr lang="en-US" dirty="0"/>
          </a:p>
          <a:p>
            <a:pPr lvl="1"/>
            <a:r>
              <a:rPr lang="en-ZW" dirty="0" smtClean="0"/>
              <a:t>Recruitment </a:t>
            </a:r>
            <a:r>
              <a:rPr lang="en-ZW" dirty="0"/>
              <a:t>and training of </a:t>
            </a:r>
            <a:r>
              <a:rPr lang="en-ZW" dirty="0" smtClean="0"/>
              <a:t>other field </a:t>
            </a:r>
            <a:r>
              <a:rPr lang="en-ZW" dirty="0"/>
              <a:t>staff</a:t>
            </a:r>
            <a:r>
              <a:rPr lang="en-ZW" dirty="0" smtClean="0"/>
              <a:t>.</a:t>
            </a:r>
          </a:p>
          <a:p>
            <a:r>
              <a:rPr lang="en-ZW" dirty="0"/>
              <a:t>Preparation of </a:t>
            </a:r>
            <a:r>
              <a:rPr lang="en-ZW" dirty="0" smtClean="0"/>
              <a:t>tablets</a:t>
            </a:r>
          </a:p>
          <a:p>
            <a:pPr lvl="1"/>
            <a:r>
              <a:rPr lang="en-ZW" dirty="0"/>
              <a:t>Installing software and configuring </a:t>
            </a:r>
            <a:r>
              <a:rPr lang="en-ZW" dirty="0" smtClean="0"/>
              <a:t>tablets</a:t>
            </a:r>
          </a:p>
          <a:p>
            <a:r>
              <a:rPr lang="en-ZW" dirty="0"/>
              <a:t>Field enumeration in the selected </a:t>
            </a:r>
            <a:r>
              <a:rPr lang="en-ZW" dirty="0" smtClean="0"/>
              <a:t>areas</a:t>
            </a:r>
          </a:p>
          <a:p>
            <a:r>
              <a:rPr lang="en-ZW" dirty="0"/>
              <a:t>Data processing (Tabulations</a:t>
            </a:r>
            <a:r>
              <a:rPr lang="en-ZW" dirty="0" smtClean="0"/>
              <a:t>)</a:t>
            </a:r>
          </a:p>
          <a:p>
            <a:r>
              <a:rPr lang="en-ZW" dirty="0"/>
              <a:t>Analysis and evaluation of data </a:t>
            </a:r>
            <a:endParaRPr lang="en-ZW" dirty="0" smtClean="0"/>
          </a:p>
          <a:p>
            <a:r>
              <a:rPr lang="en-ZW" dirty="0"/>
              <a:t>Production of detailed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09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Census Enumeration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Inventory for Preparedness</a:t>
            </a:r>
          </a:p>
          <a:p>
            <a:pPr lvl="1"/>
            <a:r>
              <a:rPr lang="en-ZW" dirty="0"/>
              <a:t>C</a:t>
            </a:r>
            <a:r>
              <a:rPr lang="en-ZW" dirty="0" smtClean="0"/>
              <a:t>hecklist </a:t>
            </a:r>
            <a:r>
              <a:rPr lang="en-ZW" dirty="0"/>
              <a:t>of all requirements for the field </a:t>
            </a:r>
            <a:r>
              <a:rPr lang="en-ZW" dirty="0" smtClean="0"/>
              <a:t>work</a:t>
            </a:r>
          </a:p>
          <a:p>
            <a:pPr lvl="1"/>
            <a:r>
              <a:rPr lang="en-ZW" dirty="0" smtClean="0"/>
              <a:t>Training of field staff</a:t>
            </a:r>
          </a:p>
          <a:p>
            <a:r>
              <a:rPr lang="en-ZW" dirty="0"/>
              <a:t>Deployment of field </a:t>
            </a:r>
            <a:r>
              <a:rPr lang="en-ZW" dirty="0" smtClean="0"/>
              <a:t>staff</a:t>
            </a:r>
          </a:p>
          <a:p>
            <a:pPr lvl="1"/>
            <a:r>
              <a:rPr lang="en-ZW" dirty="0"/>
              <a:t>Deployment of field </a:t>
            </a:r>
            <a:r>
              <a:rPr lang="en-ZW" dirty="0" smtClean="0"/>
              <a:t>staff</a:t>
            </a:r>
          </a:p>
          <a:p>
            <a:r>
              <a:rPr lang="en-ZW" dirty="0"/>
              <a:t>Field enumeration </a:t>
            </a:r>
            <a:endParaRPr lang="en-ZW" dirty="0" smtClean="0"/>
          </a:p>
          <a:p>
            <a:r>
              <a:rPr lang="en-ZW" dirty="0"/>
              <a:t>Assembling of field </a:t>
            </a:r>
            <a:r>
              <a:rPr lang="en-ZW" dirty="0" smtClean="0"/>
              <a:t>materials</a:t>
            </a:r>
          </a:p>
          <a:p>
            <a:pPr lvl="1"/>
            <a:r>
              <a:rPr lang="en-ZW" dirty="0"/>
              <a:t>Collection of materials from all field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08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/>
              <a:t>Plan for Post Enumeration Survey (PES)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Production of the </a:t>
            </a:r>
            <a:r>
              <a:rPr lang="en-ZW" dirty="0"/>
              <a:t>PES plan </a:t>
            </a:r>
            <a:endParaRPr lang="en-US" dirty="0"/>
          </a:p>
          <a:p>
            <a:pPr lvl="1"/>
            <a:r>
              <a:rPr lang="en-US" dirty="0" smtClean="0"/>
              <a:t>Civil Registration is still very weak to be used to evaluate the census</a:t>
            </a:r>
          </a:p>
          <a:p>
            <a:pPr lvl="1"/>
            <a:r>
              <a:rPr lang="en-US" dirty="0" smtClean="0"/>
              <a:t>PES to be conducted immediately after the census 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96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/>
              <a:t>Plan for </a:t>
            </a:r>
            <a:r>
              <a:rPr lang="en-ZW" dirty="0" smtClean="0"/>
              <a:t>Recruiting </a:t>
            </a:r>
            <a:r>
              <a:rPr lang="en-ZW" dirty="0"/>
              <a:t>and </a:t>
            </a:r>
            <a:r>
              <a:rPr lang="en-ZW" dirty="0" smtClean="0"/>
              <a:t>Training Enumerators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ZW" dirty="0"/>
              <a:t>Deciding on the age and academic qualifications of staff to use</a:t>
            </a:r>
            <a:r>
              <a:rPr lang="en-ZW" dirty="0" smtClean="0"/>
              <a:t>.</a:t>
            </a:r>
          </a:p>
          <a:p>
            <a:pPr lvl="1"/>
            <a:r>
              <a:rPr lang="en-ZW" dirty="0" smtClean="0"/>
              <a:t>School leavers </a:t>
            </a:r>
            <a:r>
              <a:rPr lang="en-ZW" dirty="0" err="1" smtClean="0"/>
              <a:t>vs</a:t>
            </a:r>
            <a:r>
              <a:rPr lang="en-ZW" dirty="0" smtClean="0"/>
              <a:t> secondary school pupils</a:t>
            </a:r>
            <a:endParaRPr lang="en-US" dirty="0"/>
          </a:p>
          <a:p>
            <a:r>
              <a:rPr lang="en-ZW" dirty="0"/>
              <a:t>Plan for training venues</a:t>
            </a:r>
            <a:r>
              <a:rPr lang="en-ZW" dirty="0" smtClean="0"/>
              <a:t>.</a:t>
            </a:r>
          </a:p>
          <a:p>
            <a:pPr lvl="1"/>
            <a:r>
              <a:rPr lang="en-ZW" dirty="0" smtClean="0"/>
              <a:t>Schools</a:t>
            </a:r>
          </a:p>
          <a:p>
            <a:pPr lvl="1"/>
            <a:r>
              <a:rPr lang="en-ZW" dirty="0" smtClean="0"/>
              <a:t>Hotels or lodges</a:t>
            </a:r>
          </a:p>
          <a:p>
            <a:pPr marL="0" indent="0">
              <a:buNone/>
            </a:pPr>
            <a:endParaRPr lang="en-ZW" dirty="0" smtClean="0"/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5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Census undertaking in Zambia</a:t>
            </a:r>
          </a:p>
          <a:p>
            <a:r>
              <a:rPr lang="en-US" dirty="0" smtClean="0"/>
              <a:t>Census Organisation</a:t>
            </a:r>
          </a:p>
          <a:p>
            <a:r>
              <a:rPr lang="en-US" dirty="0" smtClean="0"/>
              <a:t>Census Planning</a:t>
            </a:r>
          </a:p>
          <a:p>
            <a:r>
              <a:rPr lang="en-US" dirty="0"/>
              <a:t>Planning for </a:t>
            </a:r>
            <a:r>
              <a:rPr lang="en-US" dirty="0" smtClean="0"/>
              <a:t>Mapping</a:t>
            </a:r>
          </a:p>
          <a:p>
            <a:r>
              <a:rPr lang="en-US" dirty="0" smtClean="0"/>
              <a:t>Enumeration Plan</a:t>
            </a:r>
          </a:p>
          <a:p>
            <a:r>
              <a:rPr lang="en-US" dirty="0" smtClean="0"/>
              <a:t>Questionnaire Design</a:t>
            </a:r>
          </a:p>
          <a:p>
            <a:r>
              <a:rPr lang="en-US" dirty="0" smtClean="0"/>
              <a:t>Pilot Census</a:t>
            </a:r>
          </a:p>
          <a:p>
            <a:r>
              <a:rPr lang="en-US" dirty="0" smtClean="0"/>
              <a:t>Plans for Enumeration</a:t>
            </a:r>
          </a:p>
          <a:p>
            <a:r>
              <a:rPr lang="en-US" dirty="0" smtClean="0"/>
              <a:t>Data Processing</a:t>
            </a:r>
          </a:p>
          <a:p>
            <a:r>
              <a:rPr lang="en-US" dirty="0" smtClean="0"/>
              <a:t>Dissemination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W" dirty="0"/>
              <a:t>Data Processing strategies:</a:t>
            </a:r>
            <a:endParaRPr lang="en-US" dirty="0"/>
          </a:p>
          <a:p>
            <a:pPr lvl="1"/>
            <a:r>
              <a:rPr lang="en-ZW" dirty="0"/>
              <a:t>Data compilation and preparation.</a:t>
            </a:r>
            <a:endParaRPr lang="en-US" dirty="0"/>
          </a:p>
          <a:p>
            <a:pPr lvl="1"/>
            <a:r>
              <a:rPr lang="en-ZW" dirty="0"/>
              <a:t>Data </a:t>
            </a:r>
            <a:r>
              <a:rPr lang="en-ZW" dirty="0" smtClean="0"/>
              <a:t>cleaning</a:t>
            </a:r>
          </a:p>
          <a:p>
            <a:r>
              <a:rPr lang="en-ZW" dirty="0"/>
              <a:t>Procurement of data collection and processing </a:t>
            </a:r>
            <a:r>
              <a:rPr lang="en-ZW" dirty="0" smtClean="0"/>
              <a:t>equipment</a:t>
            </a:r>
          </a:p>
          <a:p>
            <a:r>
              <a:rPr lang="en-ZW" dirty="0"/>
              <a:t>Establishing the workforce structure and recruiting staff:</a:t>
            </a:r>
            <a:endParaRPr lang="en-US" dirty="0"/>
          </a:p>
          <a:p>
            <a:pPr lvl="1"/>
            <a:r>
              <a:rPr lang="en-ZW" dirty="0"/>
              <a:t>Engagement of data processing staff and production of the data processing </a:t>
            </a:r>
            <a:r>
              <a:rPr lang="en-ZW" dirty="0" smtClean="0"/>
              <a:t>organogram</a:t>
            </a:r>
          </a:p>
          <a:p>
            <a:r>
              <a:rPr lang="en-ZW" dirty="0"/>
              <a:t>Processing operations, edit and imputation:</a:t>
            </a:r>
            <a:endParaRPr lang="en-US" sz="4400" dirty="0"/>
          </a:p>
          <a:p>
            <a:pPr lvl="1"/>
            <a:r>
              <a:rPr lang="en-ZW" dirty="0"/>
              <a:t>Data processing, running of editing and imputation programs.</a:t>
            </a:r>
            <a:endParaRPr lang="en-ZW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49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Dissemination of Census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/>
              <a:t>Preliminary results:</a:t>
            </a:r>
            <a:endParaRPr lang="en-US" dirty="0"/>
          </a:p>
          <a:p>
            <a:pPr lvl="1"/>
            <a:r>
              <a:rPr lang="en-ZW" dirty="0"/>
              <a:t>Production of preliminary tables and </a:t>
            </a:r>
            <a:r>
              <a:rPr lang="en-ZW" dirty="0" smtClean="0"/>
              <a:t>report, 4 months after the census count.</a:t>
            </a:r>
          </a:p>
          <a:p>
            <a:r>
              <a:rPr lang="en-ZW" dirty="0"/>
              <a:t>Summary census results:</a:t>
            </a:r>
            <a:endParaRPr lang="en-US" sz="4400" dirty="0"/>
          </a:p>
          <a:p>
            <a:pPr lvl="1"/>
            <a:r>
              <a:rPr lang="en-ZW" dirty="0"/>
              <a:t>Production of the census summary </a:t>
            </a:r>
            <a:r>
              <a:rPr lang="en-ZW" dirty="0" smtClean="0"/>
              <a:t>report</a:t>
            </a:r>
          </a:p>
          <a:p>
            <a:r>
              <a:rPr lang="en-ZW" dirty="0"/>
              <a:t>Final census results:</a:t>
            </a:r>
            <a:endParaRPr lang="en-US" sz="4400" dirty="0"/>
          </a:p>
          <a:p>
            <a:pPr lvl="1"/>
            <a:r>
              <a:rPr lang="en-ZW" dirty="0"/>
              <a:t>Production of final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13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 of presentation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Thank you for listening!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8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Census Undertaking in Zambia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Five Censuses carried out so far</a:t>
            </a:r>
          </a:p>
          <a:p>
            <a:pPr lvl="1"/>
            <a:r>
              <a:rPr lang="en-US" dirty="0" smtClean="0"/>
              <a:t>1969</a:t>
            </a:r>
          </a:p>
          <a:p>
            <a:pPr lvl="1"/>
            <a:r>
              <a:rPr lang="en-US" dirty="0" smtClean="0"/>
              <a:t>1980</a:t>
            </a:r>
          </a:p>
          <a:p>
            <a:pPr lvl="1"/>
            <a:r>
              <a:rPr lang="en-US" dirty="0" smtClean="0"/>
              <a:t>1990</a:t>
            </a:r>
          </a:p>
          <a:p>
            <a:pPr lvl="1"/>
            <a:r>
              <a:rPr lang="en-US" dirty="0" smtClean="0"/>
              <a:t>2000</a:t>
            </a:r>
          </a:p>
          <a:p>
            <a:pPr lvl="1"/>
            <a:r>
              <a:rPr lang="en-US" dirty="0" smtClean="0"/>
              <a:t>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Census Organisation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census undertakings have been nationally organised with Government taking the lead (Committees from national to district levels)</a:t>
            </a:r>
          </a:p>
          <a:p>
            <a:r>
              <a:rPr lang="en-US" dirty="0" smtClean="0"/>
              <a:t>Census supported by the census and statistics </a:t>
            </a:r>
            <a:r>
              <a:rPr lang="en-US" smtClean="0"/>
              <a:t>act </a:t>
            </a:r>
            <a:endParaRPr lang="en-US" dirty="0" smtClean="0"/>
          </a:p>
          <a:p>
            <a:r>
              <a:rPr lang="en-US" dirty="0" smtClean="0"/>
              <a:t>A number of committees are formed to oversee the census  undertaking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/>
          <a:lstStyle/>
          <a:p>
            <a:r>
              <a:rPr lang="en-US" dirty="0" smtClean="0"/>
              <a:t>Census Organisation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2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2"/>
            </a:glow>
          </a:effectLst>
        </p:spPr>
      </p:pic>
    </p:spTree>
    <p:extLst>
      <p:ext uri="{BB962C8B-B14F-4D97-AF65-F5344CB8AC3E}">
        <p14:creationId xmlns:p14="http://schemas.microsoft.com/office/powerpoint/2010/main" val="25226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Census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Forms an integral part of the census as it success depends on it</a:t>
            </a:r>
          </a:p>
          <a:p>
            <a:pPr lvl="1"/>
            <a:r>
              <a:rPr lang="en-US" dirty="0" smtClean="0"/>
              <a:t>Production of the census project document</a:t>
            </a:r>
          </a:p>
          <a:p>
            <a:pPr lvl="1"/>
            <a:r>
              <a:rPr lang="en-US" dirty="0" smtClean="0"/>
              <a:t>Resource mobilization</a:t>
            </a:r>
          </a:p>
          <a:p>
            <a:pPr lvl="1"/>
            <a:r>
              <a:rPr lang="en-US" dirty="0" smtClean="0"/>
              <a:t>Activity Schedule</a:t>
            </a:r>
          </a:p>
          <a:p>
            <a:pPr lvl="1"/>
            <a:r>
              <a:rPr lang="en-US" dirty="0"/>
              <a:t>Plan for capacity </a:t>
            </a:r>
            <a:r>
              <a:rPr lang="en-US" dirty="0" smtClean="0"/>
              <a:t>building</a:t>
            </a:r>
          </a:p>
          <a:p>
            <a:pPr lvl="1"/>
            <a:r>
              <a:rPr lang="en-US" dirty="0" smtClean="0"/>
              <a:t>Plan for all other stages of the census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4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Census Planning_Contd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dirty="0"/>
              <a:t>Consultation with </a:t>
            </a:r>
            <a:r>
              <a:rPr lang="en-ZW" dirty="0" smtClean="0"/>
              <a:t>users</a:t>
            </a:r>
          </a:p>
          <a:p>
            <a:pPr lvl="1"/>
            <a:r>
              <a:rPr lang="en-ZW" dirty="0"/>
              <a:t>Identifying areas of need and organisations to offer the </a:t>
            </a:r>
            <a:r>
              <a:rPr lang="en-ZW" dirty="0" smtClean="0"/>
              <a:t>services</a:t>
            </a:r>
          </a:p>
          <a:p>
            <a:r>
              <a:rPr lang="en-ZW" dirty="0" smtClean="0"/>
              <a:t>Census </a:t>
            </a:r>
            <a:r>
              <a:rPr lang="en-ZW" dirty="0"/>
              <a:t>legislation/CAB </a:t>
            </a:r>
            <a:r>
              <a:rPr lang="en-ZW" dirty="0" smtClean="0"/>
              <a:t>memo</a:t>
            </a:r>
          </a:p>
          <a:p>
            <a:pPr lvl="1"/>
            <a:r>
              <a:rPr lang="en-ZW" dirty="0"/>
              <a:t>Production of the </a:t>
            </a:r>
            <a:r>
              <a:rPr lang="en-ZW" dirty="0" smtClean="0"/>
              <a:t>Cabinet memorandum</a:t>
            </a:r>
          </a:p>
          <a:p>
            <a:endParaRPr lang="en-ZW" dirty="0" smtClean="0"/>
          </a:p>
        </p:txBody>
      </p:sp>
    </p:spTree>
    <p:extLst>
      <p:ext uri="{BB962C8B-B14F-4D97-AF65-F5344CB8AC3E}">
        <p14:creationId xmlns:p14="http://schemas.microsoft.com/office/powerpoint/2010/main" val="23625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Census </a:t>
            </a:r>
            <a:r>
              <a:rPr lang="en-US" dirty="0" smtClean="0"/>
              <a:t>Planning_Contd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W" dirty="0" smtClean="0"/>
              <a:t>Organization of Committees</a:t>
            </a:r>
            <a:endParaRPr lang="en-ZW" dirty="0"/>
          </a:p>
          <a:p>
            <a:pPr lvl="1"/>
            <a:r>
              <a:rPr lang="en-ZW" dirty="0" smtClean="0"/>
              <a:t>Formation of Committees:</a:t>
            </a:r>
            <a:endParaRPr lang="en-US" dirty="0"/>
          </a:p>
          <a:p>
            <a:pPr lvl="2"/>
            <a:r>
              <a:rPr lang="en-ZW" dirty="0"/>
              <a:t>C</a:t>
            </a:r>
            <a:r>
              <a:rPr lang="en-ZW" dirty="0" smtClean="0"/>
              <a:t>ensus </a:t>
            </a:r>
            <a:r>
              <a:rPr lang="en-ZW" dirty="0"/>
              <a:t>secretariat.</a:t>
            </a:r>
            <a:endParaRPr lang="en-US" dirty="0"/>
          </a:p>
          <a:p>
            <a:pPr lvl="2"/>
            <a:r>
              <a:rPr lang="en-ZW" dirty="0"/>
              <a:t>N</a:t>
            </a:r>
            <a:r>
              <a:rPr lang="en-ZW" dirty="0" smtClean="0"/>
              <a:t>ational </a:t>
            </a:r>
            <a:r>
              <a:rPr lang="en-ZW" dirty="0"/>
              <a:t>census committee.</a:t>
            </a:r>
            <a:endParaRPr lang="en-US" dirty="0"/>
          </a:p>
          <a:p>
            <a:pPr lvl="2"/>
            <a:r>
              <a:rPr lang="en-ZW" dirty="0"/>
              <a:t>C</a:t>
            </a:r>
            <a:r>
              <a:rPr lang="en-ZW" dirty="0" smtClean="0"/>
              <a:t>ommittee </a:t>
            </a:r>
            <a:r>
              <a:rPr lang="en-ZW" dirty="0"/>
              <a:t>of cabinet ministers.</a:t>
            </a:r>
            <a:endParaRPr lang="en-US" dirty="0"/>
          </a:p>
          <a:p>
            <a:pPr lvl="2"/>
            <a:r>
              <a:rPr lang="en-ZW" dirty="0"/>
              <a:t>C</a:t>
            </a:r>
            <a:r>
              <a:rPr lang="en-ZW" dirty="0" smtClean="0"/>
              <a:t>ensus </a:t>
            </a:r>
            <a:r>
              <a:rPr lang="en-ZW" dirty="0"/>
              <a:t>mapping technical committee.</a:t>
            </a:r>
            <a:endParaRPr lang="en-US" dirty="0"/>
          </a:p>
          <a:p>
            <a:pPr lvl="2"/>
            <a:r>
              <a:rPr lang="en-ZW" dirty="0"/>
              <a:t>C</a:t>
            </a:r>
            <a:r>
              <a:rPr lang="en-ZW" dirty="0" smtClean="0"/>
              <a:t>ensus </a:t>
            </a:r>
            <a:r>
              <a:rPr lang="en-ZW" dirty="0"/>
              <a:t>steering committee.</a:t>
            </a:r>
            <a:endParaRPr lang="en-US" dirty="0"/>
          </a:p>
          <a:p>
            <a:pPr lvl="2"/>
            <a:r>
              <a:rPr lang="en-ZW" dirty="0"/>
              <a:t>P</a:t>
            </a:r>
            <a:r>
              <a:rPr lang="en-ZW" dirty="0" smtClean="0"/>
              <a:t>rovincial </a:t>
            </a:r>
            <a:r>
              <a:rPr lang="en-ZW" dirty="0"/>
              <a:t>census committees.</a:t>
            </a:r>
            <a:endParaRPr lang="en-US" dirty="0"/>
          </a:p>
          <a:p>
            <a:pPr lvl="2"/>
            <a:r>
              <a:rPr lang="en-ZW" dirty="0"/>
              <a:t>D</a:t>
            </a:r>
            <a:r>
              <a:rPr lang="en-ZW" dirty="0" smtClean="0"/>
              <a:t>istrict </a:t>
            </a:r>
            <a:r>
              <a:rPr lang="en-ZW" dirty="0"/>
              <a:t>census committees.</a:t>
            </a:r>
            <a:endParaRPr lang="en-US" dirty="0"/>
          </a:p>
          <a:p>
            <a:pPr lvl="2"/>
            <a:r>
              <a:rPr lang="en-ZW" dirty="0"/>
              <a:t>D</a:t>
            </a:r>
            <a:r>
              <a:rPr lang="en-ZW" dirty="0" smtClean="0"/>
              <a:t>esign </a:t>
            </a:r>
            <a:r>
              <a:rPr lang="en-ZW" dirty="0"/>
              <a:t>and methodology technical committee.</a:t>
            </a:r>
            <a:endParaRPr lang="en-US" dirty="0"/>
          </a:p>
          <a:p>
            <a:pPr lvl="2"/>
            <a:r>
              <a:rPr lang="en-ZW" dirty="0"/>
              <a:t>C</a:t>
            </a:r>
            <a:r>
              <a:rPr lang="en-ZW" dirty="0" smtClean="0"/>
              <a:t>ensus </a:t>
            </a:r>
            <a:r>
              <a:rPr lang="en-ZW" dirty="0"/>
              <a:t>data processing technical committee.</a:t>
            </a:r>
            <a:endParaRPr lang="en-US" dirty="0"/>
          </a:p>
          <a:p>
            <a:pPr lvl="2"/>
            <a:r>
              <a:rPr lang="en-ZW" dirty="0"/>
              <a:t>C</a:t>
            </a:r>
            <a:r>
              <a:rPr lang="en-ZW" dirty="0" smtClean="0"/>
              <a:t>ensus </a:t>
            </a:r>
            <a:r>
              <a:rPr lang="en-ZW" dirty="0"/>
              <a:t>publicity and awareness technical committee.</a:t>
            </a:r>
            <a:endParaRPr lang="en-US" dirty="0"/>
          </a:p>
          <a:p>
            <a:pPr lvl="2"/>
            <a:r>
              <a:rPr lang="en-ZW" dirty="0"/>
              <a:t>C</a:t>
            </a:r>
            <a:r>
              <a:rPr lang="en-ZW" dirty="0" smtClean="0"/>
              <a:t>ensus </a:t>
            </a:r>
            <a:r>
              <a:rPr lang="en-ZW" dirty="0"/>
              <a:t>logistics and security technical committee.</a:t>
            </a:r>
            <a:endParaRPr lang="en-US" dirty="0"/>
          </a:p>
          <a:p>
            <a:pPr lvl="2"/>
            <a:r>
              <a:rPr lang="en-ZW" dirty="0"/>
              <a:t>C</a:t>
            </a:r>
            <a:r>
              <a:rPr lang="en-ZW" dirty="0" smtClean="0"/>
              <a:t>ensus </a:t>
            </a:r>
            <a:r>
              <a:rPr lang="en-ZW" dirty="0"/>
              <a:t>analysis technical committee.</a:t>
            </a:r>
            <a:endParaRPr lang="en-US" dirty="0"/>
          </a:p>
          <a:p>
            <a:pPr lvl="2"/>
            <a:r>
              <a:rPr lang="en-ZW" dirty="0"/>
              <a:t>C</a:t>
            </a:r>
            <a:r>
              <a:rPr lang="en-ZW" dirty="0" smtClean="0"/>
              <a:t>ensus </a:t>
            </a:r>
            <a:r>
              <a:rPr lang="en-ZW" dirty="0"/>
              <a:t>Planning and resource mobilisation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854</Words>
  <Application>Microsoft Office PowerPoint</Application>
  <PresentationFormat>On-screen Show (4:3)</PresentationFormat>
  <Paragraphs>155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Census Planning and Management</vt:lpstr>
      <vt:lpstr>Outline</vt:lpstr>
      <vt:lpstr>Census Undertaking in Zambia</vt:lpstr>
      <vt:lpstr>Census Organisation</vt:lpstr>
      <vt:lpstr>Census Organisation Structure</vt:lpstr>
      <vt:lpstr>PowerPoint Presentation</vt:lpstr>
      <vt:lpstr>Census Planning</vt:lpstr>
      <vt:lpstr>Census Planning_Contd</vt:lpstr>
      <vt:lpstr>Census Planning_Contd</vt:lpstr>
      <vt:lpstr>Census Planning_Contd</vt:lpstr>
      <vt:lpstr>Planning for Census Mapping </vt:lpstr>
      <vt:lpstr>Planning for Census Mapping _Contd</vt:lpstr>
      <vt:lpstr>Enumeration Plans</vt:lpstr>
      <vt:lpstr>Questionnaire Design</vt:lpstr>
      <vt:lpstr>Pilot Census</vt:lpstr>
      <vt:lpstr>Pilot Census_Contd</vt:lpstr>
      <vt:lpstr>Census Enumeration</vt:lpstr>
      <vt:lpstr>Plan for Post Enumeration Survey (PES)</vt:lpstr>
      <vt:lpstr>Plan for Recruiting and Training Enumerators</vt:lpstr>
      <vt:lpstr>Data Processing</vt:lpstr>
      <vt:lpstr>Dissemination of Census Results</vt:lpstr>
      <vt:lpstr>End of presentation   Thank you for listening!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 FAT, Doris</dc:creator>
  <cp:lastModifiedBy>Andrea De Luka</cp:lastModifiedBy>
  <cp:revision>99</cp:revision>
  <dcterms:created xsi:type="dcterms:W3CDTF">2014-08-22T11:17:57Z</dcterms:created>
  <dcterms:modified xsi:type="dcterms:W3CDTF">2017-03-30T13:53:39Z</dcterms:modified>
</cp:coreProperties>
</file>