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0" r:id="rId4"/>
    <p:sldId id="261" r:id="rId5"/>
    <p:sldId id="263" r:id="rId6"/>
    <p:sldId id="264" r:id="rId7"/>
    <p:sldId id="265" r:id="rId8"/>
    <p:sldId id="266" r:id="rId9"/>
    <p:sldId id="271" r:id="rId10"/>
    <p:sldId id="267" r:id="rId11"/>
    <p:sldId id="268" r:id="rId12"/>
    <p:sldId id="269"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5" autoAdjust="0"/>
    <p:restoredTop sz="94660"/>
  </p:normalViewPr>
  <p:slideViewPr>
    <p:cSldViewPr>
      <p:cViewPr>
        <p:scale>
          <a:sx n="100" d="100"/>
          <a:sy n="100" d="100"/>
        </p:scale>
        <p:origin x="-44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79620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14439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1485010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41423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388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46346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6069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1041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40770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109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275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2728008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8852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852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843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01070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67395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426379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471318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193452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81446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6A93E-5AE8-47D2-8775-005A30CE9C96}" type="datetimeFigureOut">
              <a:rPr lang="en-US" smtClean="0"/>
              <a:t>29/03/2017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B0B881-34AA-4FC3-BDAC-8936EC77FEA4}" type="slidenum">
              <a:rPr lang="en-US" smtClean="0"/>
              <a:t>‹#›</a:t>
            </a:fld>
            <a:endParaRPr lang="en-US" dirty="0"/>
          </a:p>
        </p:txBody>
      </p:sp>
    </p:spTree>
    <p:extLst>
      <p:ext uri="{BB962C8B-B14F-4D97-AF65-F5344CB8AC3E}">
        <p14:creationId xmlns:p14="http://schemas.microsoft.com/office/powerpoint/2010/main" val="35251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6A93E-5AE8-47D2-8775-005A30CE9C96}" type="datetimeFigureOut">
              <a:rPr lang="en-US" smtClean="0"/>
              <a:t>29/03/2017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0B881-34AA-4FC3-BDAC-8936EC77FEA4}" type="slidenum">
              <a:rPr lang="en-US" smtClean="0"/>
              <a:t>‹#›</a:t>
            </a:fld>
            <a:endParaRPr lang="en-US" dirty="0"/>
          </a:p>
        </p:txBody>
      </p:sp>
    </p:spTree>
    <p:extLst>
      <p:ext uri="{BB962C8B-B14F-4D97-AF65-F5344CB8AC3E}">
        <p14:creationId xmlns:p14="http://schemas.microsoft.com/office/powerpoint/2010/main" val="4091632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UNFPA Logo 2/BANNER.tif                                        00059BBFMuschi                         ABA781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08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81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0" y="-12700"/>
            <a:ext cx="9144000" cy="6858000"/>
          </a:xfrm>
          <a:prstGeom prst="rect">
            <a:avLst/>
          </a:prstGeom>
          <a:solidFill>
            <a:srgbClr val="F9BA0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dirty="0"/>
          </a:p>
        </p:txBody>
      </p:sp>
      <p:pic>
        <p:nvPicPr>
          <p:cNvPr id="3075" name="Picture 11" descr="UNFPA-Logo_Intro-page.gif                                      00059BBFMuschi                         ABA7815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0" y="325438"/>
            <a:ext cx="3429000" cy="161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le 1"/>
          <p:cNvSpPr>
            <a:spLocks noGrp="1"/>
          </p:cNvSpPr>
          <p:nvPr>
            <p:ph type="ctrTitle"/>
          </p:nvPr>
        </p:nvSpPr>
        <p:spPr bwMode="auto">
          <a:xfrm>
            <a:off x="800100" y="1943100"/>
            <a:ext cx="7734300" cy="174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150000"/>
              </a:lnSpc>
            </a:pPr>
            <a:r>
              <a:rPr lang="en-GB" sz="2800" b="1" dirty="0"/>
              <a:t>Global and regional programmes in support of 2020 </a:t>
            </a:r>
            <a:r>
              <a:rPr lang="en-GB" sz="2800" b="1" dirty="0" smtClean="0"/>
              <a:t>Round Population </a:t>
            </a:r>
            <a:r>
              <a:rPr lang="en-GB" sz="2800" b="1" dirty="0"/>
              <a:t>and </a:t>
            </a:r>
            <a:r>
              <a:rPr lang="en-GB" sz="2800" b="1" dirty="0" smtClean="0"/>
              <a:t>Housing </a:t>
            </a:r>
            <a:r>
              <a:rPr lang="en-GB" sz="2800" b="1" dirty="0"/>
              <a:t>censuses</a:t>
            </a:r>
            <a:r>
              <a:rPr lang="en-US" sz="2800" b="1" dirty="0" smtClean="0">
                <a:solidFill>
                  <a:schemeClr val="tx1"/>
                </a:solidFill>
              </a:rPr>
              <a:t/>
            </a:r>
            <a:br>
              <a:rPr lang="en-US" sz="2800" b="1" dirty="0" smtClean="0">
                <a:solidFill>
                  <a:schemeClr val="tx1"/>
                </a:solidFill>
              </a:rPr>
            </a:br>
            <a:endParaRPr lang="en-ZA" sz="2800" dirty="0" smtClean="0">
              <a:solidFill>
                <a:schemeClr val="tx1"/>
              </a:solidFill>
            </a:endParaRPr>
          </a:p>
        </p:txBody>
      </p:sp>
      <p:sp>
        <p:nvSpPr>
          <p:cNvPr id="3077" name="Subtitle 2"/>
          <p:cNvSpPr>
            <a:spLocks noGrp="1"/>
          </p:cNvSpPr>
          <p:nvPr>
            <p:ph type="subTitle" idx="1"/>
          </p:nvPr>
        </p:nvSpPr>
        <p:spPr bwMode="auto">
          <a:xfrm>
            <a:off x="1028700" y="3962400"/>
            <a:ext cx="70866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GB" sz="1800" dirty="0" smtClean="0">
                <a:solidFill>
                  <a:schemeClr val="tx1"/>
                </a:solidFill>
              </a:rPr>
              <a:t>United Nations Regional Workshop on the 2020 World Programme on Population and Housing Censuses: International Standards and Contemporary Technologies</a:t>
            </a:r>
          </a:p>
          <a:p>
            <a:r>
              <a:rPr lang="en-GB" sz="1800" dirty="0" smtClean="0">
                <a:solidFill>
                  <a:schemeClr val="tx1"/>
                </a:solidFill>
              </a:rPr>
              <a:t>Lusaka, Zambia, 20-23 March 2017</a:t>
            </a:r>
          </a:p>
          <a:p>
            <a:endParaRPr lang="en-GB" sz="1800" dirty="0" smtClean="0">
              <a:solidFill>
                <a:schemeClr val="tx1"/>
              </a:solidFill>
            </a:endParaRPr>
          </a:p>
          <a:p>
            <a:r>
              <a:rPr lang="en-US" sz="1800" dirty="0" smtClean="0">
                <a:solidFill>
                  <a:schemeClr val="tx1"/>
                </a:solidFill>
              </a:rPr>
              <a:t>Presented by: Fredrick Okwayo</a:t>
            </a:r>
          </a:p>
          <a:p>
            <a:r>
              <a:rPr lang="en-US" sz="1400" dirty="0" smtClean="0">
                <a:solidFill>
                  <a:schemeClr val="tx1"/>
                </a:solidFill>
              </a:rPr>
              <a:t>UNFPA Regional Technical Adviser, Population Data Policy</a:t>
            </a:r>
            <a:endParaRPr lang="en-GB" sz="1400" dirty="0" smtClean="0">
              <a:solidFill>
                <a:schemeClr val="tx1"/>
              </a:solidFill>
            </a:endParaRPr>
          </a:p>
          <a:p>
            <a:endParaRPr lang="en-ZA" dirty="0" smtClean="0"/>
          </a:p>
        </p:txBody>
      </p:sp>
    </p:spTree>
    <p:extLst>
      <p:ext uri="{BB962C8B-B14F-4D97-AF65-F5344CB8AC3E}">
        <p14:creationId xmlns:p14="http://schemas.microsoft.com/office/powerpoint/2010/main" val="2991208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level</a:t>
            </a:r>
            <a:endParaRPr lang="en-US" dirty="0"/>
          </a:p>
        </p:txBody>
      </p:sp>
      <p:sp>
        <p:nvSpPr>
          <p:cNvPr id="3" name="Content Placeholder 2"/>
          <p:cNvSpPr>
            <a:spLocks noGrp="1"/>
          </p:cNvSpPr>
          <p:nvPr>
            <p:ph idx="1"/>
          </p:nvPr>
        </p:nvSpPr>
        <p:spPr/>
        <p:txBody>
          <a:bodyPr/>
          <a:lstStyle/>
          <a:p>
            <a:r>
              <a:rPr lang="en-US" sz="2000" dirty="0" smtClean="0"/>
              <a:t>Reducing the cost of traditional global response teams and deepening the critical mass of expertise in Africa. Pools of experts on censuses;</a:t>
            </a:r>
          </a:p>
          <a:p>
            <a:r>
              <a:rPr lang="en-US" sz="2000" dirty="0" smtClean="0"/>
              <a:t>Support regional centers of excellence for census support; mapping and pooling expertise in all aspect of census taking for inter and intra-regional cooperation.</a:t>
            </a:r>
          </a:p>
          <a:p>
            <a:r>
              <a:rPr lang="en-US" sz="2000" dirty="0" smtClean="0"/>
              <a:t>Support to training the next generation of demographers and analysts to sustain the progressive modernization of census systems, and the use of data for development; </a:t>
            </a:r>
          </a:p>
          <a:p>
            <a:r>
              <a:rPr lang="en-US" sz="2000" dirty="0" smtClean="0"/>
              <a:t>Brokering regional knowledge exchange including South to South cooperation; </a:t>
            </a:r>
          </a:p>
          <a:p>
            <a:r>
              <a:rPr lang="en-US" sz="2000" dirty="0" smtClean="0"/>
              <a:t>Strengthen the role of UNFPA regional offices in working with and supporting the work of the United Nations Regional Commissions with regional political bodies, such as the African Union (AU) Commission, the African Development Bank and other institutions working on the population and housing census.</a:t>
            </a:r>
            <a:endParaRPr lang="en-US" sz="2000" dirty="0"/>
          </a:p>
        </p:txBody>
      </p:sp>
    </p:spTree>
    <p:extLst>
      <p:ext uri="{BB962C8B-B14F-4D97-AF65-F5344CB8AC3E}">
        <p14:creationId xmlns:p14="http://schemas.microsoft.com/office/powerpoint/2010/main" val="1808471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Level</a:t>
            </a:r>
            <a:endParaRPr lang="en-US" dirty="0"/>
          </a:p>
        </p:txBody>
      </p:sp>
      <p:sp>
        <p:nvSpPr>
          <p:cNvPr id="3" name="Content Placeholder 2"/>
          <p:cNvSpPr>
            <a:spLocks noGrp="1"/>
          </p:cNvSpPr>
          <p:nvPr>
            <p:ph idx="1"/>
          </p:nvPr>
        </p:nvSpPr>
        <p:spPr/>
        <p:txBody>
          <a:bodyPr/>
          <a:lstStyle/>
          <a:p>
            <a:r>
              <a:rPr lang="en-US" sz="2000" dirty="0" smtClean="0"/>
              <a:t>Keeping abreast of census planning processes while fostering a close relationships with the National Statistical Offices to ensure smooth collaboration and support; </a:t>
            </a:r>
          </a:p>
          <a:p>
            <a:r>
              <a:rPr lang="en-US" sz="2000" dirty="0" smtClean="0"/>
              <a:t>Strengthening census technical collaborative partnerships with other UN agencies within the context of the United Nations Country Teams (UNCT) and other partnership fora including research and academic institutions, media, civil society organizations;</a:t>
            </a:r>
          </a:p>
          <a:p>
            <a:r>
              <a:rPr lang="en-US" sz="2000" dirty="0" smtClean="0"/>
              <a:t>Strengthening census governance and quality assurance;</a:t>
            </a:r>
          </a:p>
          <a:p>
            <a:r>
              <a:rPr lang="en-US" sz="2000" dirty="0" smtClean="0"/>
              <a:t>Coordinating timely convening of other UN agencies and donors for resource mobilization purpose. Because of UNFPA’s long-standing trusted partnership with National Statistical Offices, it is often entrusted with leading resource mobilization; </a:t>
            </a:r>
          </a:p>
        </p:txBody>
      </p:sp>
    </p:spTree>
    <p:extLst>
      <p:ext uri="{BB962C8B-B14F-4D97-AF65-F5344CB8AC3E}">
        <p14:creationId xmlns:p14="http://schemas.microsoft.com/office/powerpoint/2010/main" val="4046245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Level (cont.)</a:t>
            </a:r>
            <a:endParaRPr lang="en-US" dirty="0"/>
          </a:p>
        </p:txBody>
      </p:sp>
      <p:sp>
        <p:nvSpPr>
          <p:cNvPr id="3" name="Content Placeholder 2"/>
          <p:cNvSpPr>
            <a:spLocks noGrp="1"/>
          </p:cNvSpPr>
          <p:nvPr>
            <p:ph idx="1"/>
          </p:nvPr>
        </p:nvSpPr>
        <p:spPr/>
        <p:txBody>
          <a:bodyPr/>
          <a:lstStyle/>
          <a:p>
            <a:r>
              <a:rPr lang="en-US" sz="2000" dirty="0" smtClean="0"/>
              <a:t>Advocating for and supporting NSOs to analyze census data on demanded topics, generating more accurate and timely analysis that is geo-referenced and disaggregated, using diverse means of data dissemination, and exploring various channels to promote use of census data for evidence-based policy-making; </a:t>
            </a:r>
          </a:p>
          <a:p>
            <a:endParaRPr lang="en-US" sz="2000" dirty="0" smtClean="0"/>
          </a:p>
          <a:p>
            <a:r>
              <a:rPr lang="en-US" sz="2000" dirty="0" smtClean="0"/>
              <a:t>Raising awareness of stakeholders beyond the National Statistics Office on the utility of census data for development in the context of the 2030 Agenda, ICPD beyond 2014, and regional and national development frameworks; </a:t>
            </a:r>
          </a:p>
          <a:p>
            <a:endParaRPr lang="en-US" sz="2000" dirty="0" smtClean="0"/>
          </a:p>
          <a:p>
            <a:r>
              <a:rPr lang="en-US" sz="2000" dirty="0" smtClean="0"/>
              <a:t>Promoting increased access to census micro-data through public domains</a:t>
            </a:r>
          </a:p>
          <a:p>
            <a:endParaRPr lang="en-US" dirty="0"/>
          </a:p>
        </p:txBody>
      </p:sp>
    </p:spTree>
    <p:extLst>
      <p:ext uri="{BB962C8B-B14F-4D97-AF65-F5344CB8AC3E}">
        <p14:creationId xmlns:p14="http://schemas.microsoft.com/office/powerpoint/2010/main" val="3069819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lstStyle/>
          <a:p>
            <a:r>
              <a:rPr lang="en-US" dirty="0" smtClean="0"/>
              <a:t>Thanks </a:t>
            </a:r>
            <a:endParaRPr lang="en-US" dirty="0"/>
          </a:p>
        </p:txBody>
      </p:sp>
      <p:pic>
        <p:nvPicPr>
          <p:cNvPr id="1027" name="Picture 3" descr="C:\Program Files (x86)\Microsoft Office\MEDIA\CAGCAT10\j030052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685309"/>
            <a:ext cx="2838450" cy="244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952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lstStyle/>
          <a:p>
            <a:r>
              <a:rPr lang="en-US" dirty="0" smtClean="0"/>
              <a:t>Context of the 2020 Round of Census</a:t>
            </a:r>
            <a:endParaRPr lang="en-US" dirty="0"/>
          </a:p>
        </p:txBody>
      </p:sp>
      <p:sp>
        <p:nvSpPr>
          <p:cNvPr id="3" name="Content Placeholder 2"/>
          <p:cNvSpPr>
            <a:spLocks noGrp="1"/>
          </p:cNvSpPr>
          <p:nvPr>
            <p:ph idx="1"/>
          </p:nvPr>
        </p:nvSpPr>
        <p:spPr/>
        <p:txBody>
          <a:bodyPr/>
          <a:lstStyle/>
          <a:p>
            <a:r>
              <a:rPr lang="en-US" sz="2400" dirty="0" smtClean="0"/>
              <a:t>New global development frameworks (2030 Agenda for Sustainable, AU 2063 agenda)</a:t>
            </a:r>
          </a:p>
          <a:p>
            <a:r>
              <a:rPr lang="en-US" sz="2400" dirty="0" smtClean="0"/>
              <a:t>Growing demands for census analysis outpacing capacity within many National Statistical Offices</a:t>
            </a:r>
          </a:p>
          <a:p>
            <a:r>
              <a:rPr lang="en-US" sz="2400" dirty="0" smtClean="0"/>
              <a:t>Rapid proliferation of new census technology options </a:t>
            </a:r>
          </a:p>
          <a:p>
            <a:r>
              <a:rPr lang="en-US" sz="2400" dirty="0" smtClean="0"/>
              <a:t>Funding challenges for an increasing number of countries</a:t>
            </a:r>
          </a:p>
          <a:p>
            <a:r>
              <a:rPr lang="en-US" sz="2400" dirty="0" smtClean="0"/>
              <a:t>Conflict, instability and mobility undermining censuses in many countries</a:t>
            </a:r>
          </a:p>
          <a:p>
            <a:r>
              <a:rPr lang="en-US" sz="2400" dirty="0" smtClean="0"/>
              <a:t>Lessons learned from the independent evaluation of UNFPA support to the 2010 census round</a:t>
            </a:r>
            <a:endParaRPr lang="en-US" sz="2400" dirty="0"/>
          </a:p>
        </p:txBody>
      </p:sp>
    </p:spTree>
    <p:extLst>
      <p:ext uri="{BB962C8B-B14F-4D97-AF65-F5344CB8AC3E}">
        <p14:creationId xmlns:p14="http://schemas.microsoft.com/office/powerpoint/2010/main" val="89624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924800" cy="1143000"/>
          </a:xfrm>
        </p:spPr>
        <p:txBody>
          <a:bodyPr/>
          <a:lstStyle/>
          <a:p>
            <a:pPr algn="l"/>
            <a:r>
              <a:rPr lang="en-US" dirty="0" smtClean="0"/>
              <a:t>Mandate of UNFPA on censuses</a:t>
            </a:r>
            <a:endParaRPr lang="en-US" dirty="0"/>
          </a:p>
        </p:txBody>
      </p:sp>
      <p:sp>
        <p:nvSpPr>
          <p:cNvPr id="3" name="Content Placeholder 2"/>
          <p:cNvSpPr>
            <a:spLocks noGrp="1"/>
          </p:cNvSpPr>
          <p:nvPr>
            <p:ph idx="1"/>
          </p:nvPr>
        </p:nvSpPr>
        <p:spPr/>
        <p:txBody>
          <a:bodyPr/>
          <a:lstStyle/>
          <a:p>
            <a:pPr marL="0" indent="0">
              <a:buNone/>
            </a:pPr>
            <a:r>
              <a:rPr lang="en-US" dirty="0" smtClean="0"/>
              <a:t>A core mandate of UNFPA, since its inception, is to strengthen national capacity to ensure high quality censuses that meet international standards, and wide dissemination and use of census data for development planning, implementation and monitoring through its network of global, regional and national offices. </a:t>
            </a:r>
            <a:endParaRPr lang="en-US" dirty="0"/>
          </a:p>
        </p:txBody>
      </p:sp>
    </p:spTree>
    <p:extLst>
      <p:ext uri="{BB962C8B-B14F-4D97-AF65-F5344CB8AC3E}">
        <p14:creationId xmlns:p14="http://schemas.microsoft.com/office/powerpoint/2010/main" val="4257489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Recommendations to UNFPA for the 2020 Round of PHC </a:t>
            </a:r>
            <a:endParaRPr lang="en-US" sz="3200" dirty="0"/>
          </a:p>
        </p:txBody>
      </p:sp>
      <p:sp>
        <p:nvSpPr>
          <p:cNvPr id="3" name="Content Placeholder 2"/>
          <p:cNvSpPr>
            <a:spLocks noGrp="1"/>
          </p:cNvSpPr>
          <p:nvPr>
            <p:ph idx="1"/>
          </p:nvPr>
        </p:nvSpPr>
        <p:spPr/>
        <p:txBody>
          <a:bodyPr/>
          <a:lstStyle/>
          <a:p>
            <a:r>
              <a:rPr lang="en-US" sz="2400" dirty="0" smtClean="0"/>
              <a:t>Continue to provide and also expand its support to population and housing censuses</a:t>
            </a:r>
          </a:p>
          <a:p>
            <a:r>
              <a:rPr lang="en-US" sz="2400" dirty="0" smtClean="0"/>
              <a:t>Draw up a corporate strategy and guidance for the 2020 round </a:t>
            </a:r>
          </a:p>
          <a:p>
            <a:r>
              <a:rPr lang="en-US" sz="2400" dirty="0" smtClean="0"/>
              <a:t>Adapt current human resource and technical assistance strategies to address attrition in census expertise and to ensure adequate support to the 2020 census round </a:t>
            </a:r>
          </a:p>
          <a:p>
            <a:r>
              <a:rPr lang="en-US" sz="2400" dirty="0" smtClean="0"/>
              <a:t>Activate knowledge management for support to census </a:t>
            </a:r>
          </a:p>
          <a:p>
            <a:r>
              <a:rPr lang="en-US" sz="2400" dirty="0" smtClean="0"/>
              <a:t>Incorporate data use as a focus of UNFPA census support</a:t>
            </a:r>
          </a:p>
          <a:p>
            <a:r>
              <a:rPr lang="en-US" sz="2400" dirty="0" smtClean="0"/>
              <a:t>View dissemination as the link between data availability and data use for policymaking </a:t>
            </a:r>
          </a:p>
        </p:txBody>
      </p:sp>
    </p:spTree>
    <p:extLst>
      <p:ext uri="{BB962C8B-B14F-4D97-AF65-F5344CB8AC3E}">
        <p14:creationId xmlns:p14="http://schemas.microsoft.com/office/powerpoint/2010/main" val="967263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0000"/>
                </a:solidFill>
              </a:rPr>
              <a:t>Recommendations to UNFPA for the 2020 Round of PHC </a:t>
            </a:r>
            <a:r>
              <a:rPr lang="en-US" sz="3200" dirty="0" smtClean="0">
                <a:solidFill>
                  <a:srgbClr val="000000"/>
                </a:solidFill>
              </a:rPr>
              <a:t>(cont.)</a:t>
            </a:r>
            <a:endParaRPr lang="en-US" dirty="0"/>
          </a:p>
        </p:txBody>
      </p:sp>
      <p:sp>
        <p:nvSpPr>
          <p:cNvPr id="3" name="Content Placeholder 2"/>
          <p:cNvSpPr>
            <a:spLocks noGrp="1"/>
          </p:cNvSpPr>
          <p:nvPr>
            <p:ph idx="1"/>
          </p:nvPr>
        </p:nvSpPr>
        <p:spPr/>
        <p:txBody>
          <a:bodyPr/>
          <a:lstStyle/>
          <a:p>
            <a:pPr lvl="0"/>
            <a:r>
              <a:rPr lang="en-US" sz="2400" dirty="0">
                <a:solidFill>
                  <a:srgbClr val="000000"/>
                </a:solidFill>
              </a:rPr>
              <a:t>Explore combining census data with other sources, including surveys, administrative sources and other sources of data in order to foster full use of census data in the framework of national statistical systems.</a:t>
            </a:r>
          </a:p>
          <a:p>
            <a:pPr lvl="0"/>
            <a:r>
              <a:rPr lang="en-US" sz="2400" dirty="0">
                <a:solidFill>
                  <a:srgbClr val="000000"/>
                </a:solidFill>
              </a:rPr>
              <a:t>Examine new funding mechanisms to support dissemination and use of data, including census-related data.</a:t>
            </a:r>
          </a:p>
          <a:p>
            <a:pPr lvl="0"/>
            <a:r>
              <a:rPr lang="en-US" sz="2400" dirty="0">
                <a:solidFill>
                  <a:srgbClr val="000000"/>
                </a:solidFill>
              </a:rPr>
              <a:t>Prioritize exploring the full potential of South-South cooperation for census support, in line with </a:t>
            </a:r>
            <a:r>
              <a:rPr lang="en-US" sz="2400" dirty="0" smtClean="0">
                <a:solidFill>
                  <a:srgbClr val="000000"/>
                </a:solidFill>
              </a:rPr>
              <a:t>its Strategic </a:t>
            </a:r>
            <a:r>
              <a:rPr lang="en-US" sz="2400" dirty="0">
                <a:solidFill>
                  <a:srgbClr val="000000"/>
                </a:solidFill>
              </a:rPr>
              <a:t>Plan</a:t>
            </a:r>
            <a:r>
              <a:rPr lang="en-US" sz="2400" dirty="0" smtClean="0">
                <a:solidFill>
                  <a:srgbClr val="000000"/>
                </a:solidFill>
              </a:rPr>
              <a:t>.</a:t>
            </a:r>
            <a:endParaRPr lang="en-US" sz="2400" dirty="0">
              <a:solidFill>
                <a:srgbClr val="000000"/>
              </a:solidFill>
            </a:endParaRPr>
          </a:p>
          <a:p>
            <a:endParaRPr lang="en-US" dirty="0"/>
          </a:p>
        </p:txBody>
      </p:sp>
    </p:spTree>
    <p:extLst>
      <p:ext uri="{BB962C8B-B14F-4D97-AF65-F5344CB8AC3E}">
        <p14:creationId xmlns:p14="http://schemas.microsoft.com/office/powerpoint/2010/main" val="1889555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UNFPA does?</a:t>
            </a:r>
            <a:endParaRPr lang="en-US" dirty="0"/>
          </a:p>
        </p:txBody>
      </p:sp>
      <p:sp>
        <p:nvSpPr>
          <p:cNvPr id="3" name="Content Placeholder 2"/>
          <p:cNvSpPr>
            <a:spLocks noGrp="1"/>
          </p:cNvSpPr>
          <p:nvPr>
            <p:ph idx="1"/>
          </p:nvPr>
        </p:nvSpPr>
        <p:spPr/>
        <p:txBody>
          <a:bodyPr/>
          <a:lstStyle/>
          <a:p>
            <a:r>
              <a:rPr lang="en-US" dirty="0" smtClean="0"/>
              <a:t>Providing technical support</a:t>
            </a:r>
          </a:p>
          <a:p>
            <a:r>
              <a:rPr lang="en-US" dirty="0" smtClean="0"/>
              <a:t>Promoting new and innovative census technologies and methodologies</a:t>
            </a:r>
          </a:p>
          <a:p>
            <a:r>
              <a:rPr lang="en-US" dirty="0" smtClean="0"/>
              <a:t>Mobilizing resources</a:t>
            </a:r>
          </a:p>
          <a:p>
            <a:r>
              <a:rPr lang="en-US" dirty="0" smtClean="0"/>
              <a:t>Prioritizing utilization of census data for development  </a:t>
            </a:r>
          </a:p>
          <a:p>
            <a:endParaRPr lang="en-US" dirty="0" smtClean="0"/>
          </a:p>
        </p:txBody>
      </p:sp>
    </p:spTree>
    <p:extLst>
      <p:ext uri="{BB962C8B-B14F-4D97-AF65-F5344CB8AC3E}">
        <p14:creationId xmlns:p14="http://schemas.microsoft.com/office/powerpoint/2010/main" val="4049590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UNFPA does?</a:t>
            </a:r>
            <a:endParaRPr lang="en-US" dirty="0"/>
          </a:p>
        </p:txBody>
      </p:sp>
      <p:sp>
        <p:nvSpPr>
          <p:cNvPr id="3" name="Content Placeholder 2"/>
          <p:cNvSpPr>
            <a:spLocks noGrp="1"/>
          </p:cNvSpPr>
          <p:nvPr>
            <p:ph idx="1"/>
          </p:nvPr>
        </p:nvSpPr>
        <p:spPr/>
        <p:txBody>
          <a:bodyPr/>
          <a:lstStyle/>
          <a:p>
            <a:r>
              <a:rPr lang="en-US" dirty="0" smtClean="0"/>
              <a:t>Leveraging institutional partnerships for census support:</a:t>
            </a:r>
          </a:p>
          <a:p>
            <a:pPr lvl="1"/>
            <a:r>
              <a:rPr lang="en-US" dirty="0" smtClean="0"/>
              <a:t>Global level</a:t>
            </a:r>
          </a:p>
          <a:p>
            <a:pPr lvl="1"/>
            <a:r>
              <a:rPr lang="en-US" dirty="0" smtClean="0"/>
              <a:t>Regional level</a:t>
            </a:r>
          </a:p>
          <a:p>
            <a:pPr lvl="1"/>
            <a:r>
              <a:rPr lang="en-US" dirty="0" smtClean="0"/>
              <a:t>National Level</a:t>
            </a:r>
          </a:p>
          <a:p>
            <a:endParaRPr lang="en-US" dirty="0" smtClean="0"/>
          </a:p>
          <a:p>
            <a:endParaRPr lang="en-US" dirty="0"/>
          </a:p>
        </p:txBody>
      </p:sp>
    </p:spTree>
    <p:extLst>
      <p:ext uri="{BB962C8B-B14F-4D97-AF65-F5344CB8AC3E}">
        <p14:creationId xmlns:p14="http://schemas.microsoft.com/office/powerpoint/2010/main" val="3199957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Initiatives on Censuses</a:t>
            </a:r>
            <a:endParaRPr lang="en-US" dirty="0"/>
          </a:p>
        </p:txBody>
      </p:sp>
      <p:sp>
        <p:nvSpPr>
          <p:cNvPr id="3" name="Content Placeholder 2"/>
          <p:cNvSpPr>
            <a:spLocks noGrp="1"/>
          </p:cNvSpPr>
          <p:nvPr>
            <p:ph idx="1"/>
          </p:nvPr>
        </p:nvSpPr>
        <p:spPr/>
        <p:txBody>
          <a:bodyPr/>
          <a:lstStyle/>
          <a:p>
            <a:r>
              <a:rPr lang="en-US" dirty="0" smtClean="0"/>
              <a:t>Centers of Excellence ( Senegal, Cape Verde, and South Africa</a:t>
            </a:r>
          </a:p>
          <a:p>
            <a:r>
              <a:rPr lang="en-US" dirty="0" smtClean="0"/>
              <a:t>Promote ICT data collection – Lesotho, Swaziland, Ethiopia</a:t>
            </a:r>
          </a:p>
          <a:p>
            <a:r>
              <a:rPr lang="en-US" dirty="0" smtClean="0"/>
              <a:t>Pool of tablets to support ICT enabled data collection</a:t>
            </a:r>
          </a:p>
          <a:p>
            <a:r>
              <a:rPr lang="en-US" dirty="0" smtClean="0"/>
              <a:t>Support on resource mobilization</a:t>
            </a:r>
          </a:p>
          <a:p>
            <a:r>
              <a:rPr lang="en-US" dirty="0" smtClean="0"/>
              <a:t>Develop a census implementation review plan in addition to technical support through CTA’s</a:t>
            </a:r>
          </a:p>
          <a:p>
            <a:endParaRPr lang="en-US" dirty="0"/>
          </a:p>
        </p:txBody>
      </p:sp>
    </p:spTree>
    <p:extLst>
      <p:ext uri="{BB962C8B-B14F-4D97-AF65-F5344CB8AC3E}">
        <p14:creationId xmlns:p14="http://schemas.microsoft.com/office/powerpoint/2010/main" val="112819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level</a:t>
            </a:r>
            <a:endParaRPr lang="en-US" dirty="0"/>
          </a:p>
        </p:txBody>
      </p:sp>
      <p:sp>
        <p:nvSpPr>
          <p:cNvPr id="3" name="Content Placeholder 2"/>
          <p:cNvSpPr>
            <a:spLocks noGrp="1"/>
          </p:cNvSpPr>
          <p:nvPr>
            <p:ph idx="1"/>
          </p:nvPr>
        </p:nvSpPr>
        <p:spPr/>
        <p:txBody>
          <a:bodyPr/>
          <a:lstStyle/>
          <a:p>
            <a:r>
              <a:rPr lang="en-US" sz="2000" dirty="0" smtClean="0"/>
              <a:t>Strengthen engagement in the International Committee on Census Coordination</a:t>
            </a:r>
          </a:p>
          <a:p>
            <a:pPr lvl="1"/>
            <a:r>
              <a:rPr lang="en-US" sz="2000" dirty="0" smtClean="0"/>
              <a:t>Promote knowledge sharing on the successes and failures of the past round of censuses and derive common technical/ methodological strategies for avoiding future problems and increasing success; </a:t>
            </a:r>
          </a:p>
          <a:p>
            <a:pPr lvl="1"/>
            <a:r>
              <a:rPr lang="en-US" sz="2000" dirty="0"/>
              <a:t>T</a:t>
            </a:r>
            <a:r>
              <a:rPr lang="en-US" sz="2000" dirty="0" smtClean="0"/>
              <a:t>ogether with UNSD and UN Regional Commissions, jointly develop directory of census resources, national practices, experts and other available resources, which would allow countries to more easily obtain information when they need it and share expertise; </a:t>
            </a:r>
          </a:p>
          <a:p>
            <a:pPr lvl="1"/>
            <a:r>
              <a:rPr lang="en-US" sz="2000" dirty="0" smtClean="0"/>
              <a:t>Promote regional technical task teams for census support to countries, including UNFPA, UNSD and USCB experts and independent consultants, as needed; </a:t>
            </a:r>
          </a:p>
          <a:p>
            <a:pPr lvl="1"/>
            <a:r>
              <a:rPr lang="en-US" sz="2000" dirty="0" smtClean="0"/>
              <a:t>Support regional workshops on census guidelines coordinated with UNSD and USCB, and potentially others within the ICCC for specific expertise; </a:t>
            </a:r>
          </a:p>
          <a:p>
            <a:pPr lvl="1"/>
            <a:r>
              <a:rPr lang="en-US" sz="2000" dirty="0" smtClean="0"/>
              <a:t>Regularly map country census needs for more coordinated support.</a:t>
            </a:r>
            <a:r>
              <a:rPr lang="en-US" sz="2400" dirty="0" smtClean="0"/>
              <a:t> </a:t>
            </a:r>
          </a:p>
          <a:p>
            <a:pPr lvl="1"/>
            <a:endParaRPr lang="en-US" dirty="0"/>
          </a:p>
        </p:txBody>
      </p:sp>
    </p:spTree>
    <p:extLst>
      <p:ext uri="{BB962C8B-B14F-4D97-AF65-F5344CB8AC3E}">
        <p14:creationId xmlns:p14="http://schemas.microsoft.com/office/powerpoint/2010/main" val="3328642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FF8700"/>
      </a:accent1>
      <a:accent2>
        <a:srgbClr val="7898B8"/>
      </a:accent2>
      <a:accent3>
        <a:srgbClr val="FFFFFF"/>
      </a:accent3>
      <a:accent4>
        <a:srgbClr val="000000"/>
      </a:accent4>
      <a:accent5>
        <a:srgbClr val="FFC3AA"/>
      </a:accent5>
      <a:accent6>
        <a:srgbClr val="6C89A6"/>
      </a:accent6>
      <a:hlink>
        <a:srgbClr val="FFD939"/>
      </a:hlink>
      <a:folHlink>
        <a:srgbClr val="9EC7E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FF8700"/>
        </a:accent1>
        <a:accent2>
          <a:srgbClr val="3A80AE"/>
        </a:accent2>
        <a:accent3>
          <a:srgbClr val="FFFFFF"/>
        </a:accent3>
        <a:accent4>
          <a:srgbClr val="000000"/>
        </a:accent4>
        <a:accent5>
          <a:srgbClr val="FFC3AA"/>
        </a:accent5>
        <a:accent6>
          <a:srgbClr val="34739D"/>
        </a:accent6>
        <a:hlink>
          <a:srgbClr val="FFD939"/>
        </a:hlink>
        <a:folHlink>
          <a:srgbClr val="9EC7E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2913</TotalTime>
  <Words>919</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Blank Presentation</vt:lpstr>
      <vt:lpstr>Global and regional programmes in support of 2020 Round Population and Housing censuses </vt:lpstr>
      <vt:lpstr>Context of the 2020 Round of Census</vt:lpstr>
      <vt:lpstr>Mandate of UNFPA on censuses</vt:lpstr>
      <vt:lpstr>Recommendations to UNFPA for the 2020 Round of PHC </vt:lpstr>
      <vt:lpstr>Recommendations to UNFPA for the 2020 Round of PHC (cont.)</vt:lpstr>
      <vt:lpstr>What UNFPA does?</vt:lpstr>
      <vt:lpstr>What UNFPA does?</vt:lpstr>
      <vt:lpstr>Regional Initiatives on Censuses</vt:lpstr>
      <vt:lpstr>Global level</vt:lpstr>
      <vt:lpstr>Regional level</vt:lpstr>
      <vt:lpstr>National Level</vt:lpstr>
      <vt:lpstr>National Level (cont.)</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IMPLEMENTING A CENSUS MAPPING PROGRAMME</dc:title>
  <dc:creator>Pavilion</dc:creator>
  <cp:lastModifiedBy>Andrea De Luka</cp:lastModifiedBy>
  <cp:revision>15</cp:revision>
  <dcterms:created xsi:type="dcterms:W3CDTF">2017-03-17T20:03:05Z</dcterms:created>
  <dcterms:modified xsi:type="dcterms:W3CDTF">2017-03-29T18:51:33Z</dcterms:modified>
</cp:coreProperties>
</file>