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8" r:id="rId3"/>
    <p:sldId id="257" r:id="rId4"/>
    <p:sldId id="259" r:id="rId5"/>
    <p:sldId id="260" r:id="rId6"/>
    <p:sldId id="262" r:id="rId7"/>
    <p:sldId id="263" r:id="rId8"/>
    <p:sldId id="270" r:id="rId9"/>
    <p:sldId id="267" r:id="rId10"/>
    <p:sldId id="265" r:id="rId11"/>
    <p:sldId id="266" r:id="rId12"/>
    <p:sldId id="269" r:id="rId13"/>
    <p:sldId id="268"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7" autoAdjust="0"/>
    <p:restoredTop sz="94660"/>
  </p:normalViewPr>
  <p:slideViewPr>
    <p:cSldViewPr snapToGrid="0">
      <p:cViewPr>
        <p:scale>
          <a:sx n="80" d="100"/>
          <a:sy n="80" d="100"/>
        </p:scale>
        <p:origin x="-252" y="-7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408B9E0-D932-42AE-9F7E-A2227734B2A6}" type="datetimeFigureOut">
              <a:rPr lang="en-US" smtClean="0"/>
              <a:t>18/05/2017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CCCED42-8C54-4684-A20C-D08CC30C5F6D}" type="slidenum">
              <a:rPr lang="en-US" smtClean="0"/>
              <a:t>‹#›</a:t>
            </a:fld>
            <a:endParaRPr lang="en-US"/>
          </a:p>
        </p:txBody>
      </p:sp>
    </p:spTree>
    <p:extLst>
      <p:ext uri="{BB962C8B-B14F-4D97-AF65-F5344CB8AC3E}">
        <p14:creationId xmlns:p14="http://schemas.microsoft.com/office/powerpoint/2010/main" val="4790819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213155-9FD4-4566-AF09-6B7B3CA7337B}" type="datetimeFigureOut">
              <a:rPr lang="en-US" smtClean="0"/>
              <a:t>18/05/2017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92062-3DCB-42F4-A51A-84EE14799DB8}" type="slidenum">
              <a:rPr lang="en-US" smtClean="0"/>
              <a:t>‹#›</a:t>
            </a:fld>
            <a:endParaRPr lang="en-US"/>
          </a:p>
        </p:txBody>
      </p:sp>
    </p:spTree>
    <p:extLst>
      <p:ext uri="{BB962C8B-B14F-4D97-AF65-F5344CB8AC3E}">
        <p14:creationId xmlns:p14="http://schemas.microsoft.com/office/powerpoint/2010/main" val="1178904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213155-9FD4-4566-AF09-6B7B3CA7337B}" type="datetimeFigureOut">
              <a:rPr lang="en-US" smtClean="0"/>
              <a:t>18/05/2017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92062-3DCB-42F4-A51A-84EE14799DB8}" type="slidenum">
              <a:rPr lang="en-US" smtClean="0"/>
              <a:t>‹#›</a:t>
            </a:fld>
            <a:endParaRPr lang="en-US"/>
          </a:p>
        </p:txBody>
      </p:sp>
    </p:spTree>
    <p:extLst>
      <p:ext uri="{BB962C8B-B14F-4D97-AF65-F5344CB8AC3E}">
        <p14:creationId xmlns:p14="http://schemas.microsoft.com/office/powerpoint/2010/main" val="201607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213155-9FD4-4566-AF09-6B7B3CA7337B}" type="datetimeFigureOut">
              <a:rPr lang="en-US" smtClean="0"/>
              <a:t>18/05/2017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92062-3DCB-42F4-A51A-84EE14799DB8}" type="slidenum">
              <a:rPr lang="en-US" smtClean="0"/>
              <a:t>‹#›</a:t>
            </a:fld>
            <a:endParaRPr lang="en-US"/>
          </a:p>
        </p:txBody>
      </p:sp>
    </p:spTree>
    <p:extLst>
      <p:ext uri="{BB962C8B-B14F-4D97-AF65-F5344CB8AC3E}">
        <p14:creationId xmlns:p14="http://schemas.microsoft.com/office/powerpoint/2010/main" val="101091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213155-9FD4-4566-AF09-6B7B3CA7337B}" type="datetimeFigureOut">
              <a:rPr lang="en-US" smtClean="0"/>
              <a:t>18/05/2017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92062-3DCB-42F4-A51A-84EE14799DB8}" type="slidenum">
              <a:rPr lang="en-US" smtClean="0"/>
              <a:t>‹#›</a:t>
            </a:fld>
            <a:endParaRPr lang="en-US"/>
          </a:p>
        </p:txBody>
      </p:sp>
    </p:spTree>
    <p:extLst>
      <p:ext uri="{BB962C8B-B14F-4D97-AF65-F5344CB8AC3E}">
        <p14:creationId xmlns:p14="http://schemas.microsoft.com/office/powerpoint/2010/main" val="1553205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213155-9FD4-4566-AF09-6B7B3CA7337B}" type="datetimeFigureOut">
              <a:rPr lang="en-US" smtClean="0"/>
              <a:t>18/05/2017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92062-3DCB-42F4-A51A-84EE14799DB8}" type="slidenum">
              <a:rPr lang="en-US" smtClean="0"/>
              <a:t>‹#›</a:t>
            </a:fld>
            <a:endParaRPr lang="en-US"/>
          </a:p>
        </p:txBody>
      </p:sp>
    </p:spTree>
    <p:extLst>
      <p:ext uri="{BB962C8B-B14F-4D97-AF65-F5344CB8AC3E}">
        <p14:creationId xmlns:p14="http://schemas.microsoft.com/office/powerpoint/2010/main" val="1335146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213155-9FD4-4566-AF09-6B7B3CA7337B}" type="datetimeFigureOut">
              <a:rPr lang="en-US" smtClean="0"/>
              <a:t>18/05/2017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92062-3DCB-42F4-A51A-84EE14799DB8}" type="slidenum">
              <a:rPr lang="en-US" smtClean="0"/>
              <a:t>‹#›</a:t>
            </a:fld>
            <a:endParaRPr lang="en-US"/>
          </a:p>
        </p:txBody>
      </p:sp>
    </p:spTree>
    <p:extLst>
      <p:ext uri="{BB962C8B-B14F-4D97-AF65-F5344CB8AC3E}">
        <p14:creationId xmlns:p14="http://schemas.microsoft.com/office/powerpoint/2010/main" val="287400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213155-9FD4-4566-AF09-6B7B3CA7337B}" type="datetimeFigureOut">
              <a:rPr lang="en-US" smtClean="0"/>
              <a:t>18/05/2017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792062-3DCB-42F4-A51A-84EE14799DB8}" type="slidenum">
              <a:rPr lang="en-US" smtClean="0"/>
              <a:t>‹#›</a:t>
            </a:fld>
            <a:endParaRPr lang="en-US"/>
          </a:p>
        </p:txBody>
      </p:sp>
    </p:spTree>
    <p:extLst>
      <p:ext uri="{BB962C8B-B14F-4D97-AF65-F5344CB8AC3E}">
        <p14:creationId xmlns:p14="http://schemas.microsoft.com/office/powerpoint/2010/main" val="15934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213155-9FD4-4566-AF09-6B7B3CA7337B}" type="datetimeFigureOut">
              <a:rPr lang="en-US" smtClean="0"/>
              <a:t>18/05/2017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792062-3DCB-42F4-A51A-84EE14799DB8}" type="slidenum">
              <a:rPr lang="en-US" smtClean="0"/>
              <a:t>‹#›</a:t>
            </a:fld>
            <a:endParaRPr lang="en-US"/>
          </a:p>
        </p:txBody>
      </p:sp>
    </p:spTree>
    <p:extLst>
      <p:ext uri="{BB962C8B-B14F-4D97-AF65-F5344CB8AC3E}">
        <p14:creationId xmlns:p14="http://schemas.microsoft.com/office/powerpoint/2010/main" val="3714281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13155-9FD4-4566-AF09-6B7B3CA7337B}" type="datetimeFigureOut">
              <a:rPr lang="en-US" smtClean="0"/>
              <a:t>18/05/2017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792062-3DCB-42F4-A51A-84EE14799DB8}" type="slidenum">
              <a:rPr lang="en-US" smtClean="0"/>
              <a:t>‹#›</a:t>
            </a:fld>
            <a:endParaRPr lang="en-US"/>
          </a:p>
        </p:txBody>
      </p:sp>
    </p:spTree>
    <p:extLst>
      <p:ext uri="{BB962C8B-B14F-4D97-AF65-F5344CB8AC3E}">
        <p14:creationId xmlns:p14="http://schemas.microsoft.com/office/powerpoint/2010/main" val="3837559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213155-9FD4-4566-AF09-6B7B3CA7337B}" type="datetimeFigureOut">
              <a:rPr lang="en-US" smtClean="0"/>
              <a:t>18/05/2017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92062-3DCB-42F4-A51A-84EE14799DB8}" type="slidenum">
              <a:rPr lang="en-US" smtClean="0"/>
              <a:t>‹#›</a:t>
            </a:fld>
            <a:endParaRPr lang="en-US"/>
          </a:p>
        </p:txBody>
      </p:sp>
    </p:spTree>
    <p:extLst>
      <p:ext uri="{BB962C8B-B14F-4D97-AF65-F5344CB8AC3E}">
        <p14:creationId xmlns:p14="http://schemas.microsoft.com/office/powerpoint/2010/main" val="313094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213155-9FD4-4566-AF09-6B7B3CA7337B}" type="datetimeFigureOut">
              <a:rPr lang="en-US" smtClean="0"/>
              <a:t>18/05/2017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92062-3DCB-42F4-A51A-84EE14799DB8}" type="slidenum">
              <a:rPr lang="en-US" smtClean="0"/>
              <a:t>‹#›</a:t>
            </a:fld>
            <a:endParaRPr lang="en-US"/>
          </a:p>
        </p:txBody>
      </p:sp>
    </p:spTree>
    <p:extLst>
      <p:ext uri="{BB962C8B-B14F-4D97-AF65-F5344CB8AC3E}">
        <p14:creationId xmlns:p14="http://schemas.microsoft.com/office/powerpoint/2010/main" val="1042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13155-9FD4-4566-AF09-6B7B3CA7337B}" type="datetimeFigureOut">
              <a:rPr lang="en-US" smtClean="0"/>
              <a:t>18/05/2017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92062-3DCB-42F4-A51A-84EE14799DB8}" type="slidenum">
              <a:rPr lang="en-US" smtClean="0"/>
              <a:t>‹#›</a:t>
            </a:fld>
            <a:endParaRPr lang="en-US"/>
          </a:p>
        </p:txBody>
      </p:sp>
    </p:spTree>
    <p:extLst>
      <p:ext uri="{BB962C8B-B14F-4D97-AF65-F5344CB8AC3E}">
        <p14:creationId xmlns:p14="http://schemas.microsoft.com/office/powerpoint/2010/main" val="1342305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6345" y="-166254"/>
            <a:ext cx="9144000" cy="3289356"/>
          </a:xfrm>
        </p:spPr>
        <p:txBody>
          <a:bodyPr>
            <a:normAutofit/>
          </a:bodyPr>
          <a:lstStyle/>
          <a:p>
            <a:r>
              <a:rPr lang="en-GB" sz="5400" b="1" dirty="0" smtClean="0">
                <a:latin typeface="Times New Roman" panose="02020603050405020304" pitchFamily="18" charset="0"/>
                <a:cs typeface="Times New Roman" panose="02020603050405020304" pitchFamily="18" charset="0"/>
              </a:rPr>
              <a:t> </a:t>
            </a:r>
            <a:r>
              <a:rPr lang="en-GB" sz="4400" b="1" dirty="0">
                <a:latin typeface="Calibri" pitchFamily="34" charset="0"/>
                <a:cs typeface="Times New Roman" panose="02020603050405020304" pitchFamily="18" charset="0"/>
              </a:rPr>
              <a:t>Planning for the adoption of electronic data collection </a:t>
            </a:r>
            <a:r>
              <a:rPr lang="en-GB" sz="4400" b="1" dirty="0" smtClean="0">
                <a:latin typeface="Calibri" pitchFamily="34" charset="0"/>
                <a:cs typeface="Times New Roman" panose="02020603050405020304" pitchFamily="18" charset="0"/>
              </a:rPr>
              <a:t>technologies for Ghana 2020 PHC</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501736"/>
            <a:ext cx="9144000" cy="1911928"/>
          </a:xfrm>
        </p:spPr>
        <p:txBody>
          <a:bodyPr>
            <a:noAutofit/>
          </a:bodyPr>
          <a:lstStyle/>
          <a:p>
            <a:pPr lvl="0">
              <a:lnSpc>
                <a:spcPct val="100000"/>
              </a:lnSpc>
              <a:spcBef>
                <a:spcPct val="20000"/>
              </a:spcBef>
              <a:defRPr/>
            </a:pPr>
            <a:r>
              <a:rPr lang="en-US" sz="2600" i="1" dirty="0">
                <a:solidFill>
                  <a:prstClr val="black">
                    <a:tint val="75000"/>
                  </a:prstClr>
                </a:solidFill>
              </a:rPr>
              <a:t>UN Reg. Workshop on the 2020 World Programme on </a:t>
            </a:r>
            <a:endParaRPr lang="en-US" sz="2600" i="1" dirty="0" smtClean="0">
              <a:solidFill>
                <a:prstClr val="black">
                  <a:tint val="75000"/>
                </a:prstClr>
              </a:solidFill>
            </a:endParaRPr>
          </a:p>
          <a:p>
            <a:pPr lvl="0">
              <a:lnSpc>
                <a:spcPct val="100000"/>
              </a:lnSpc>
              <a:spcBef>
                <a:spcPct val="20000"/>
              </a:spcBef>
              <a:defRPr/>
            </a:pPr>
            <a:r>
              <a:rPr lang="en-US" sz="2600" i="1" dirty="0" smtClean="0">
                <a:solidFill>
                  <a:prstClr val="black">
                    <a:tint val="75000"/>
                  </a:prstClr>
                </a:solidFill>
              </a:rPr>
              <a:t>Population &amp; Housing </a:t>
            </a:r>
            <a:r>
              <a:rPr lang="en-US" sz="2600" i="1" dirty="0">
                <a:solidFill>
                  <a:prstClr val="black">
                    <a:tint val="75000"/>
                  </a:prstClr>
                </a:solidFill>
              </a:rPr>
              <a:t>Censuses</a:t>
            </a:r>
          </a:p>
          <a:p>
            <a:pPr lvl="0">
              <a:lnSpc>
                <a:spcPct val="100000"/>
              </a:lnSpc>
              <a:spcBef>
                <a:spcPct val="20000"/>
              </a:spcBef>
              <a:defRPr/>
            </a:pPr>
            <a:r>
              <a:rPr lang="en-US" sz="2600" i="1" dirty="0">
                <a:solidFill>
                  <a:prstClr val="black">
                    <a:tint val="75000"/>
                  </a:prstClr>
                </a:solidFill>
              </a:rPr>
              <a:t>Lagos, Nigeria</a:t>
            </a:r>
          </a:p>
          <a:p>
            <a:pPr lvl="0">
              <a:lnSpc>
                <a:spcPct val="100000"/>
              </a:lnSpc>
              <a:spcBef>
                <a:spcPct val="20000"/>
              </a:spcBef>
              <a:defRPr/>
            </a:pPr>
            <a:r>
              <a:rPr lang="en-US" sz="2600" i="1" dirty="0">
                <a:solidFill>
                  <a:prstClr val="black">
                    <a:tint val="75000"/>
                  </a:prstClr>
                </a:solidFill>
              </a:rPr>
              <a:t>8-11 May, </a:t>
            </a:r>
            <a:r>
              <a:rPr lang="en-US" sz="2600" i="1" dirty="0" smtClean="0">
                <a:solidFill>
                  <a:prstClr val="black">
                    <a:tint val="75000"/>
                  </a:prstClr>
                </a:solidFill>
              </a:rPr>
              <a:t>2017</a:t>
            </a:r>
            <a:endParaRPr lang="en-US" sz="2600" i="1" dirty="0">
              <a:solidFill>
                <a:prstClr val="black">
                  <a:tint val="75000"/>
                </a:prstClr>
              </a:solidFill>
            </a:endParaRPr>
          </a:p>
        </p:txBody>
      </p:sp>
    </p:spTree>
    <p:extLst>
      <p:ext uri="{BB962C8B-B14F-4D97-AF65-F5344CB8AC3E}">
        <p14:creationId xmlns:p14="http://schemas.microsoft.com/office/powerpoint/2010/main" val="1870502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1" y="166255"/>
            <a:ext cx="11076709" cy="818483"/>
          </a:xfrm>
        </p:spPr>
        <p:txBody>
          <a:bodyPr>
            <a:noAutofit/>
          </a:bodyPr>
          <a:lstStyle/>
          <a:p>
            <a:r>
              <a:rPr lang="en-GB" sz="3600" dirty="0" smtClean="0">
                <a:latin typeface="Comic Sans MS" panose="030F0702030302020204" pitchFamily="66" charset="0"/>
                <a:cs typeface="Times New Roman" panose="02020603050405020304" pitchFamily="18" charset="0"/>
              </a:rPr>
              <a:t>Other considerations include</a:t>
            </a:r>
            <a:endParaRPr lang="en-US" sz="3600" dirty="0">
              <a:latin typeface="Comic Sans MS" panose="030F0702030302020204" pitchFamily="66" charset="0"/>
              <a:cs typeface="Times New Roman" panose="02020603050405020304" pitchFamily="18" charset="0"/>
            </a:endParaRPr>
          </a:p>
        </p:txBody>
      </p:sp>
      <p:sp>
        <p:nvSpPr>
          <p:cNvPr id="3" name="Content Placeholder 2"/>
          <p:cNvSpPr>
            <a:spLocks noGrp="1"/>
          </p:cNvSpPr>
          <p:nvPr>
            <p:ph idx="1"/>
          </p:nvPr>
        </p:nvSpPr>
        <p:spPr>
          <a:xfrm>
            <a:off x="277091" y="1161651"/>
            <a:ext cx="11637817" cy="5253004"/>
          </a:xfrm>
        </p:spPr>
        <p:txBody>
          <a:bodyPr>
            <a:normAutofit lnSpcReduction="10000"/>
          </a:bodyPr>
          <a:lstStyle/>
          <a:p>
            <a:r>
              <a:rPr lang="en-US" dirty="0" smtClean="0">
                <a:latin typeface="Calibri" pitchFamily="34" charset="0"/>
              </a:rPr>
              <a:t>Initial investment as compared to printing and storage of PAPI</a:t>
            </a:r>
          </a:p>
          <a:p>
            <a:pPr lvl="1"/>
            <a:r>
              <a:rPr lang="en-US" sz="2800" dirty="0" smtClean="0">
                <a:latin typeface="Calibri" pitchFamily="34" charset="0"/>
              </a:rPr>
              <a:t>Cost of equipment &amp; type of operating system-Android devices and software compatibility</a:t>
            </a:r>
          </a:p>
          <a:p>
            <a:r>
              <a:rPr lang="en-US" dirty="0" smtClean="0">
                <a:latin typeface="Calibri" pitchFamily="34" charset="0"/>
              </a:rPr>
              <a:t>Training of interviewers, supervisors including staff in the team –  slightly more days than using PAPI</a:t>
            </a:r>
          </a:p>
          <a:p>
            <a:endParaRPr lang="en-US" dirty="0" smtClean="0">
              <a:latin typeface="Calibri" pitchFamily="34" charset="0"/>
            </a:endParaRPr>
          </a:p>
          <a:p>
            <a:r>
              <a:rPr lang="en-US" dirty="0">
                <a:latin typeface="Calibri" pitchFamily="34" charset="0"/>
              </a:rPr>
              <a:t>C</a:t>
            </a:r>
            <a:r>
              <a:rPr lang="en-US" dirty="0" smtClean="0">
                <a:latin typeface="Calibri" pitchFamily="34" charset="0"/>
              </a:rPr>
              <a:t>ommunication and connectivity-,– 2 SP cover entire country</a:t>
            </a:r>
          </a:p>
          <a:p>
            <a:pPr lvl="1"/>
            <a:r>
              <a:rPr lang="en-US" sz="2800" dirty="0" smtClean="0">
                <a:latin typeface="Calibri" pitchFamily="34" charset="0"/>
              </a:rPr>
              <a:t>Data transfer -cloud-based servers </a:t>
            </a:r>
          </a:p>
          <a:p>
            <a:pPr lvl="1"/>
            <a:endParaRPr lang="en-US" sz="2800" dirty="0" smtClean="0">
              <a:latin typeface="Calibri" pitchFamily="34" charset="0"/>
            </a:endParaRPr>
          </a:p>
          <a:p>
            <a:r>
              <a:rPr lang="en-US" dirty="0" smtClean="0">
                <a:latin typeface="Calibri" pitchFamily="34" charset="0"/>
              </a:rPr>
              <a:t>Capacity to handle survey</a:t>
            </a:r>
          </a:p>
          <a:p>
            <a:pPr lvl="1"/>
            <a:r>
              <a:rPr lang="en-US" sz="2800" dirty="0" smtClean="0">
                <a:latin typeface="Calibri" pitchFamily="34" charset="0"/>
              </a:rPr>
              <a:t>Collaboration between DP and IT team for technical assistance and trouble shooting during system development , testing and fieldwork</a:t>
            </a:r>
          </a:p>
          <a:p>
            <a:endParaRPr lang="en-US" dirty="0" smtClean="0"/>
          </a:p>
        </p:txBody>
      </p:sp>
    </p:spTree>
    <p:extLst>
      <p:ext uri="{BB962C8B-B14F-4D97-AF65-F5344CB8AC3E}">
        <p14:creationId xmlns:p14="http://schemas.microsoft.com/office/powerpoint/2010/main" val="773473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5" y="140677"/>
            <a:ext cx="11035145" cy="967687"/>
          </a:xfrm>
        </p:spPr>
        <p:txBody>
          <a:bodyPr>
            <a:normAutofit/>
          </a:bodyPr>
          <a:lstStyle/>
          <a:p>
            <a:r>
              <a:rPr lang="en-GB" sz="3600" dirty="0">
                <a:solidFill>
                  <a:prstClr val="black"/>
                </a:solidFill>
                <a:latin typeface="Comic Sans MS" panose="030F0702030302020204" pitchFamily="66" charset="0"/>
                <a:cs typeface="Times New Roman" panose="02020603050405020304" pitchFamily="18" charset="0"/>
              </a:rPr>
              <a:t>Other considerations </a:t>
            </a:r>
            <a:r>
              <a:rPr lang="en-GB" sz="3600" dirty="0" smtClean="0">
                <a:solidFill>
                  <a:prstClr val="black"/>
                </a:solidFill>
                <a:latin typeface="Comic Sans MS" panose="030F0702030302020204" pitchFamily="66" charset="0"/>
                <a:cs typeface="Times New Roman" panose="02020603050405020304" pitchFamily="18" charset="0"/>
              </a:rPr>
              <a:t>cont’d</a:t>
            </a:r>
            <a:endParaRPr lang="en-US" sz="3600" dirty="0">
              <a:latin typeface="Comic Sans MS" panose="030F0702030302020204" pitchFamily="66" charset="0"/>
            </a:endParaRPr>
          </a:p>
        </p:txBody>
      </p:sp>
      <p:sp>
        <p:nvSpPr>
          <p:cNvPr id="3" name="Content Placeholder 2"/>
          <p:cNvSpPr>
            <a:spLocks noGrp="1"/>
          </p:cNvSpPr>
          <p:nvPr>
            <p:ph idx="1"/>
          </p:nvPr>
        </p:nvSpPr>
        <p:spPr>
          <a:xfrm>
            <a:off x="318655" y="1298864"/>
            <a:ext cx="11651671" cy="4878099"/>
          </a:xfrm>
        </p:spPr>
        <p:txBody>
          <a:bodyPr>
            <a:normAutofit/>
          </a:bodyPr>
          <a:lstStyle/>
          <a:p>
            <a:r>
              <a:rPr lang="en-GB" dirty="0">
                <a:latin typeface="Calibri" pitchFamily="34" charset="0"/>
              </a:rPr>
              <a:t>A</a:t>
            </a:r>
            <a:r>
              <a:rPr lang="en-GB" dirty="0" smtClean="0">
                <a:latin typeface="Calibri" pitchFamily="34" charset="0"/>
              </a:rPr>
              <a:t>doption </a:t>
            </a:r>
            <a:r>
              <a:rPr lang="en-GB" dirty="0">
                <a:latin typeface="Calibri" pitchFamily="34" charset="0"/>
              </a:rPr>
              <a:t>of </a:t>
            </a:r>
            <a:r>
              <a:rPr lang="en-GB" dirty="0" smtClean="0">
                <a:latin typeface="Calibri" pitchFamily="34" charset="0"/>
              </a:rPr>
              <a:t>CAPI technologies enhanced the design of </a:t>
            </a:r>
            <a:r>
              <a:rPr lang="en-GB" dirty="0">
                <a:latin typeface="Calibri" pitchFamily="34" charset="0"/>
              </a:rPr>
              <a:t>census </a:t>
            </a:r>
            <a:r>
              <a:rPr lang="en-GB" dirty="0" smtClean="0">
                <a:latin typeface="Calibri" pitchFamily="34" charset="0"/>
              </a:rPr>
              <a:t>process</a:t>
            </a:r>
          </a:p>
          <a:p>
            <a:pPr lvl="1"/>
            <a:r>
              <a:rPr lang="en-GB" sz="2800" dirty="0" smtClean="0">
                <a:latin typeface="Calibri" pitchFamily="34" charset="0"/>
              </a:rPr>
              <a:t>Modifications to questionnaire are effected and deployed immediately </a:t>
            </a:r>
          </a:p>
          <a:p>
            <a:pPr lvl="1"/>
            <a:r>
              <a:rPr lang="en-GB" sz="2800" dirty="0" smtClean="0">
                <a:latin typeface="Calibri" pitchFamily="34" charset="0"/>
              </a:rPr>
              <a:t>DB of listed structures and households instead of PAPI</a:t>
            </a:r>
          </a:p>
          <a:p>
            <a:pPr lvl="1"/>
            <a:r>
              <a:rPr lang="en-GB" sz="2800" dirty="0" smtClean="0">
                <a:latin typeface="Calibri" pitchFamily="34" charset="0"/>
              </a:rPr>
              <a:t>No need for mass storage of PAPI</a:t>
            </a:r>
          </a:p>
          <a:p>
            <a:pPr lvl="1"/>
            <a:endParaRPr lang="en-GB" sz="2800" dirty="0" smtClean="0">
              <a:latin typeface="Calibri" pitchFamily="34" charset="0"/>
            </a:endParaRPr>
          </a:p>
          <a:p>
            <a:r>
              <a:rPr lang="en-GB" dirty="0">
                <a:latin typeface="Calibri" pitchFamily="34" charset="0"/>
              </a:rPr>
              <a:t>S</a:t>
            </a:r>
            <a:r>
              <a:rPr lang="en-GB" dirty="0" smtClean="0">
                <a:latin typeface="Calibri" pitchFamily="34" charset="0"/>
              </a:rPr>
              <a:t>trategies for maximising the benefits of investment </a:t>
            </a:r>
          </a:p>
          <a:p>
            <a:pPr lvl="1"/>
            <a:r>
              <a:rPr lang="en-GB" sz="2800" dirty="0" smtClean="0">
                <a:latin typeface="Calibri" pitchFamily="34" charset="0"/>
              </a:rPr>
              <a:t>Require less space for storage of devices</a:t>
            </a:r>
          </a:p>
          <a:p>
            <a:pPr lvl="1"/>
            <a:r>
              <a:rPr lang="en-GB" sz="2800" dirty="0" smtClean="0">
                <a:latin typeface="Calibri" pitchFamily="34" charset="0"/>
              </a:rPr>
              <a:t>Reuse devices  for other intercensal surveys </a:t>
            </a:r>
          </a:p>
          <a:p>
            <a:pPr lvl="1"/>
            <a:r>
              <a:rPr lang="en-GB" sz="2800" dirty="0" smtClean="0">
                <a:latin typeface="Calibri" pitchFamily="34" charset="0"/>
              </a:rPr>
              <a:t>Rent/lease out  devices to other institutions.</a:t>
            </a:r>
          </a:p>
          <a:p>
            <a:endParaRPr lang="en-US" dirty="0"/>
          </a:p>
        </p:txBody>
      </p:sp>
    </p:spTree>
    <p:extLst>
      <p:ext uri="{BB962C8B-B14F-4D97-AF65-F5344CB8AC3E}">
        <p14:creationId xmlns:p14="http://schemas.microsoft.com/office/powerpoint/2010/main" val="4127132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4" y="228600"/>
            <a:ext cx="11007436" cy="976746"/>
          </a:xfrm>
        </p:spPr>
        <p:txBody>
          <a:bodyPr/>
          <a:lstStyle/>
          <a:p>
            <a:r>
              <a:rPr lang="en-US" dirty="0" smtClean="0">
                <a:latin typeface="Comic Sans MS" panose="030F0702030302020204" pitchFamily="66" charset="0"/>
              </a:rPr>
              <a:t>Challenges so far</a:t>
            </a:r>
            <a:endParaRPr lang="en-US" dirty="0">
              <a:latin typeface="Comic Sans MS" panose="030F0702030302020204" pitchFamily="66" charset="0"/>
            </a:endParaRPr>
          </a:p>
        </p:txBody>
      </p:sp>
      <p:sp>
        <p:nvSpPr>
          <p:cNvPr id="3" name="Content Placeholder 2"/>
          <p:cNvSpPr>
            <a:spLocks noGrp="1"/>
          </p:cNvSpPr>
          <p:nvPr>
            <p:ph idx="1"/>
          </p:nvPr>
        </p:nvSpPr>
        <p:spPr>
          <a:xfrm>
            <a:off x="346364" y="1178170"/>
            <a:ext cx="11430000" cy="5291904"/>
          </a:xfrm>
        </p:spPr>
        <p:txBody>
          <a:bodyPr>
            <a:normAutofit fontScale="92500" lnSpcReduction="10000"/>
          </a:bodyPr>
          <a:lstStyle/>
          <a:p>
            <a:r>
              <a:rPr lang="en-US" sz="3200" dirty="0" smtClean="0"/>
              <a:t>Malfunctioning of devices in the course of fieldwork , and sometimes  delays in replacement due to distance thus forced to revert to PAPI</a:t>
            </a:r>
          </a:p>
          <a:p>
            <a:endParaRPr lang="en-US" sz="3200" dirty="0" smtClean="0"/>
          </a:p>
          <a:p>
            <a:r>
              <a:rPr lang="en-US" sz="3200" dirty="0" smtClean="0"/>
              <a:t>Some remote areas are without electricity and interviewers have to travel long distances to charge devices-tablets and power banks.</a:t>
            </a:r>
          </a:p>
          <a:p>
            <a:endParaRPr lang="en-US" sz="3200" dirty="0"/>
          </a:p>
          <a:p>
            <a:r>
              <a:rPr lang="en-US" sz="3200" dirty="0" smtClean="0"/>
              <a:t>Sometimes difficult to edit work done by interviewers during field monitoring.</a:t>
            </a:r>
          </a:p>
          <a:p>
            <a:endParaRPr lang="en-US" sz="3200" dirty="0"/>
          </a:p>
          <a:p>
            <a:r>
              <a:rPr lang="en-US" sz="3200" dirty="0" smtClean="0"/>
              <a:t>Acquiring a tablet which cannot run some modules of the data management process due to cost </a:t>
            </a:r>
            <a:r>
              <a:rPr lang="en-US" sz="3200" dirty="0" err="1" smtClean="0"/>
              <a:t>vrs</a:t>
            </a:r>
            <a:r>
              <a:rPr lang="en-US" sz="3200" dirty="0" smtClean="0"/>
              <a:t> sophisticated devices with under utilized functionalities  </a:t>
            </a:r>
          </a:p>
          <a:p>
            <a:endParaRPr lang="en-US" dirty="0"/>
          </a:p>
          <a:p>
            <a:endParaRPr lang="en-US" dirty="0"/>
          </a:p>
        </p:txBody>
      </p:sp>
    </p:spTree>
    <p:extLst>
      <p:ext uri="{BB962C8B-B14F-4D97-AF65-F5344CB8AC3E}">
        <p14:creationId xmlns:p14="http://schemas.microsoft.com/office/powerpoint/2010/main" val="4051254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754" y="500062"/>
            <a:ext cx="10515600" cy="1325563"/>
          </a:xfrm>
        </p:spPr>
        <p:txBody>
          <a:bodyPr>
            <a:normAutofit/>
          </a:bodyPr>
          <a:lstStyle/>
          <a:p>
            <a:r>
              <a:rPr lang="en-US" sz="3600" dirty="0" smtClean="0">
                <a:latin typeface="Comic Sans MS" panose="030F0702030302020204" pitchFamily="66" charset="0"/>
              </a:rPr>
              <a:t>End of Presentation</a:t>
            </a:r>
            <a:endParaRPr lang="en-US" sz="3600"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endParaRPr lang="en-US" sz="2600" dirty="0" smtClean="0">
              <a:latin typeface="Calibri" pitchFamily="34" charset="0"/>
            </a:endParaRPr>
          </a:p>
          <a:p>
            <a:endParaRPr lang="en-US" sz="2600" dirty="0">
              <a:latin typeface="Calibri" pitchFamily="34" charset="0"/>
            </a:endParaRPr>
          </a:p>
          <a:p>
            <a:r>
              <a:rPr lang="en-US" sz="4400" dirty="0" smtClean="0">
                <a:latin typeface="Comic Sans MS" panose="030F0702030302020204" pitchFamily="66" charset="0"/>
              </a:rPr>
              <a:t>Thank you for your attention</a:t>
            </a:r>
            <a:endParaRPr lang="en-US" sz="4400" dirty="0">
              <a:latin typeface="Comic Sans MS" panose="030F0702030302020204" pitchFamily="66" charset="0"/>
            </a:endParaRPr>
          </a:p>
        </p:txBody>
      </p:sp>
    </p:spTree>
    <p:extLst>
      <p:ext uri="{BB962C8B-B14F-4D97-AF65-F5344CB8AC3E}">
        <p14:creationId xmlns:p14="http://schemas.microsoft.com/office/powerpoint/2010/main" val="3596227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927" y="365125"/>
            <a:ext cx="10965873" cy="1325563"/>
          </a:xfrm>
        </p:spPr>
        <p:txBody>
          <a:bodyPr>
            <a:normAutofit/>
          </a:bodyPr>
          <a:lstStyle/>
          <a:p>
            <a:r>
              <a:rPr lang="en-US" sz="3600" dirty="0" smtClean="0">
                <a:latin typeface="Comic Sans MS" panose="030F0702030302020204" pitchFamily="66" charset="0"/>
                <a:cs typeface="Times New Roman" panose="02020603050405020304" pitchFamily="18" charset="0"/>
              </a:rPr>
              <a:t>Outline of presentation</a:t>
            </a:r>
            <a:endParaRPr lang="en-US" sz="3600" dirty="0">
              <a:latin typeface="Comic Sans MS" panose="030F0702030302020204" pitchFamily="66" charset="0"/>
              <a:cs typeface="Times New Roman" panose="02020603050405020304" pitchFamily="18" charset="0"/>
            </a:endParaRPr>
          </a:p>
        </p:txBody>
      </p:sp>
      <p:sp>
        <p:nvSpPr>
          <p:cNvPr id="3" name="Content Placeholder 2"/>
          <p:cNvSpPr>
            <a:spLocks noGrp="1"/>
          </p:cNvSpPr>
          <p:nvPr>
            <p:ph idx="1"/>
          </p:nvPr>
        </p:nvSpPr>
        <p:spPr>
          <a:xfrm>
            <a:off x="387927" y="1413164"/>
            <a:ext cx="10965873" cy="5084618"/>
          </a:xfrm>
        </p:spPr>
        <p:txBody>
          <a:bodyPr>
            <a:normAutofit/>
          </a:bodyPr>
          <a:lstStyle/>
          <a:p>
            <a:pPr>
              <a:lnSpc>
                <a:spcPct val="150000"/>
              </a:lnSpc>
            </a:pPr>
            <a:r>
              <a:rPr lang="en-US" sz="4000" dirty="0" smtClean="0">
                <a:latin typeface="Times New Roman" panose="02020603050405020304" pitchFamily="18" charset="0"/>
                <a:cs typeface="Times New Roman" panose="02020603050405020304" pitchFamily="18" charset="0"/>
              </a:rPr>
              <a:t>Introduction</a:t>
            </a:r>
          </a:p>
          <a:p>
            <a:pPr>
              <a:lnSpc>
                <a:spcPct val="150000"/>
              </a:lnSpc>
            </a:pPr>
            <a:r>
              <a:rPr lang="en-US" sz="4000" dirty="0" smtClean="0">
                <a:latin typeface="Times New Roman" panose="02020603050405020304" pitchFamily="18" charset="0"/>
                <a:cs typeface="Times New Roman" panose="02020603050405020304" pitchFamily="18" charset="0"/>
              </a:rPr>
              <a:t>Previous processes</a:t>
            </a:r>
          </a:p>
          <a:p>
            <a:pPr>
              <a:lnSpc>
                <a:spcPct val="150000"/>
              </a:lnSpc>
            </a:pPr>
            <a:r>
              <a:rPr lang="en-US" sz="4000" dirty="0" smtClean="0">
                <a:latin typeface="Times New Roman" panose="02020603050405020304" pitchFamily="18" charset="0"/>
                <a:cs typeface="Times New Roman" panose="02020603050405020304" pitchFamily="18" charset="0"/>
              </a:rPr>
              <a:t>Current/transition process</a:t>
            </a:r>
          </a:p>
          <a:p>
            <a:pPr>
              <a:lnSpc>
                <a:spcPct val="150000"/>
              </a:lnSpc>
            </a:pPr>
            <a:r>
              <a:rPr lang="en-US" sz="4000" dirty="0" smtClean="0">
                <a:latin typeface="Times New Roman" panose="02020603050405020304" pitchFamily="18" charset="0"/>
                <a:cs typeface="Times New Roman" panose="02020603050405020304" pitchFamily="18" charset="0"/>
              </a:rPr>
              <a:t>Moving forward</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9958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6" y="206863"/>
            <a:ext cx="11037277" cy="777875"/>
          </a:xfrm>
        </p:spPr>
        <p:txBody>
          <a:bodyPr>
            <a:normAutofit/>
          </a:bodyPr>
          <a:lstStyle/>
          <a:p>
            <a:r>
              <a:rPr lang="en-US" sz="3600" dirty="0" smtClean="0">
                <a:latin typeface="Comic Sans MS" panose="030F0702030302020204" pitchFamily="66" charset="0"/>
                <a:cs typeface="Times New Roman" panose="02020603050405020304" pitchFamily="18" charset="0"/>
              </a:rPr>
              <a:t>Introduction</a:t>
            </a:r>
            <a:endParaRPr lang="en-US" sz="3600" dirty="0">
              <a:latin typeface="Comic Sans MS" panose="030F0702030302020204" pitchFamily="66" charset="0"/>
              <a:cs typeface="Times New Roman" panose="02020603050405020304" pitchFamily="18" charset="0"/>
            </a:endParaRPr>
          </a:p>
        </p:txBody>
      </p:sp>
      <p:sp>
        <p:nvSpPr>
          <p:cNvPr id="3" name="Content Placeholder 2"/>
          <p:cNvSpPr>
            <a:spLocks noGrp="1"/>
          </p:cNvSpPr>
          <p:nvPr>
            <p:ph idx="1"/>
          </p:nvPr>
        </p:nvSpPr>
        <p:spPr>
          <a:xfrm>
            <a:off x="298938" y="984738"/>
            <a:ext cx="11500339" cy="5715000"/>
          </a:xfrm>
        </p:spPr>
        <p:txBody>
          <a:bodyPr>
            <a:normAutofit fontScale="92500" lnSpcReduction="20000"/>
          </a:bodyPr>
          <a:lstStyle/>
          <a:p>
            <a:pPr algn="just"/>
            <a:r>
              <a:rPr lang="en-GB" sz="3600" dirty="0"/>
              <a:t>The use of electronic data collection technologies </a:t>
            </a:r>
            <a:r>
              <a:rPr lang="en-GB" sz="3600" dirty="0" smtClean="0"/>
              <a:t>with other </a:t>
            </a:r>
            <a:r>
              <a:rPr lang="en-GB" sz="3600" dirty="0"/>
              <a:t>geospatial technologies have substantially  impacted considerably on planning, designing and </a:t>
            </a:r>
            <a:r>
              <a:rPr lang="en-GB" sz="3600" dirty="0" smtClean="0"/>
              <a:t>implementing </a:t>
            </a:r>
            <a:r>
              <a:rPr lang="en-GB" sz="3600" dirty="0"/>
              <a:t>census  and other survey </a:t>
            </a:r>
            <a:r>
              <a:rPr lang="en-GB" sz="3600" dirty="0" smtClean="0"/>
              <a:t>operations</a:t>
            </a:r>
          </a:p>
          <a:p>
            <a:pPr algn="just"/>
            <a:endParaRPr lang="en-GB" sz="3900" dirty="0"/>
          </a:p>
          <a:p>
            <a:pPr algn="just"/>
            <a:r>
              <a:rPr lang="en-GB" sz="3600" dirty="0"/>
              <a:t>before making a decision for the adoption </a:t>
            </a:r>
            <a:r>
              <a:rPr lang="en-GB" sz="3600" dirty="0" smtClean="0"/>
              <a:t>electronic </a:t>
            </a:r>
            <a:r>
              <a:rPr lang="en-GB" sz="3600" dirty="0"/>
              <a:t>devices/Internet for census data collection, important considerations must be made in the planning, preparation and design </a:t>
            </a:r>
            <a:r>
              <a:rPr lang="en-GB" sz="3600" dirty="0" smtClean="0"/>
              <a:t>stages</a:t>
            </a:r>
          </a:p>
          <a:p>
            <a:pPr algn="just"/>
            <a:endParaRPr lang="en-GB" sz="3600" dirty="0"/>
          </a:p>
          <a:p>
            <a:pPr algn="just"/>
            <a:r>
              <a:rPr lang="en-GB" sz="3600" dirty="0" smtClean="0"/>
              <a:t>NSOs </a:t>
            </a:r>
            <a:r>
              <a:rPr lang="en-GB" sz="3600" dirty="0"/>
              <a:t>have taken advantage of these advance technologies to  modernise these  processes, and improve quality and timeliness of results</a:t>
            </a:r>
            <a:endParaRPr lang="en-US" sz="3600" dirty="0"/>
          </a:p>
          <a:p>
            <a:pPr algn="just"/>
            <a:endParaRPr lang="en-US" sz="3600" dirty="0"/>
          </a:p>
        </p:txBody>
      </p:sp>
    </p:spTree>
    <p:extLst>
      <p:ext uri="{BB962C8B-B14F-4D97-AF65-F5344CB8AC3E}">
        <p14:creationId xmlns:p14="http://schemas.microsoft.com/office/powerpoint/2010/main" val="2435407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5" y="171695"/>
            <a:ext cx="10515600" cy="918552"/>
          </a:xfrm>
        </p:spPr>
        <p:txBody>
          <a:bodyPr>
            <a:normAutofit/>
          </a:bodyPr>
          <a:lstStyle/>
          <a:p>
            <a:r>
              <a:rPr lang="en-US" sz="3600" dirty="0" smtClean="0">
                <a:latin typeface="Comic Sans MS" panose="030F0702030302020204" pitchFamily="66" charset="0"/>
              </a:rPr>
              <a:t>Past Processes</a:t>
            </a:r>
            <a:endParaRPr lang="en-US" sz="3600" dirty="0">
              <a:latin typeface="Comic Sans MS" panose="030F0702030302020204" pitchFamily="66" charset="0"/>
            </a:endParaRPr>
          </a:p>
        </p:txBody>
      </p:sp>
      <p:sp>
        <p:nvSpPr>
          <p:cNvPr id="3" name="Content Placeholder 2"/>
          <p:cNvSpPr>
            <a:spLocks noGrp="1"/>
          </p:cNvSpPr>
          <p:nvPr>
            <p:ph idx="1"/>
          </p:nvPr>
        </p:nvSpPr>
        <p:spPr>
          <a:xfrm>
            <a:off x="211015" y="1090246"/>
            <a:ext cx="11980985" cy="5556739"/>
          </a:xfrm>
        </p:spPr>
        <p:txBody>
          <a:bodyPr>
            <a:noAutofit/>
          </a:bodyPr>
          <a:lstStyle/>
          <a:p>
            <a:r>
              <a:rPr lang="en-GB" sz="3200" dirty="0" smtClean="0">
                <a:latin typeface="Calibri" pitchFamily="34" charset="0"/>
                <a:cs typeface="Times New Roman" panose="02020603050405020304" pitchFamily="18" charset="0"/>
              </a:rPr>
              <a:t>The last two population censuses in Ghana (2000 &amp; 2010) </a:t>
            </a:r>
            <a:r>
              <a:rPr lang="en-GB" sz="3200" dirty="0">
                <a:latin typeface="Calibri" pitchFamily="34" charset="0"/>
                <a:cs typeface="Times New Roman" panose="02020603050405020304" pitchFamily="18" charset="0"/>
              </a:rPr>
              <a:t>used PAPI and scanning </a:t>
            </a:r>
            <a:r>
              <a:rPr lang="en-GB" sz="3200" dirty="0" smtClean="0">
                <a:latin typeface="Calibri" pitchFamily="34" charset="0"/>
                <a:cs typeface="Times New Roman" panose="02020603050405020304" pitchFamily="18" charset="0"/>
              </a:rPr>
              <a:t>technology for data processing</a:t>
            </a:r>
          </a:p>
          <a:p>
            <a:pPr>
              <a:lnSpc>
                <a:spcPct val="100000"/>
              </a:lnSpc>
            </a:pPr>
            <a:endParaRPr lang="en-US" sz="3200" dirty="0">
              <a:latin typeface="Calibri" pitchFamily="34" charset="0"/>
              <a:cs typeface="Times New Roman" panose="02020603050405020304" pitchFamily="18" charset="0"/>
            </a:endParaRPr>
          </a:p>
          <a:p>
            <a:r>
              <a:rPr lang="en-GB" sz="3200" dirty="0" smtClean="0">
                <a:latin typeface="Calibri" pitchFamily="34" charset="0"/>
                <a:cs typeface="Times New Roman" panose="02020603050405020304" pitchFamily="18" charset="0"/>
              </a:rPr>
              <a:t>Though the results were released faster than it would have been with the use of typewriters, there were challenges associated with;</a:t>
            </a:r>
          </a:p>
          <a:p>
            <a:pPr marL="971550" lvl="1" indent="-514350">
              <a:buAutoNum type="arabicPeriod"/>
            </a:pPr>
            <a:r>
              <a:rPr lang="en-GB" sz="3200" dirty="0" smtClean="0">
                <a:latin typeface="Calibri" pitchFamily="34" charset="0"/>
                <a:cs typeface="Times New Roman" panose="02020603050405020304" pitchFamily="18" charset="0"/>
              </a:rPr>
              <a:t>Printing </a:t>
            </a:r>
            <a:r>
              <a:rPr lang="en-GB" sz="3200" dirty="0">
                <a:latin typeface="Calibri" pitchFamily="34" charset="0"/>
                <a:cs typeface="Times New Roman" panose="02020603050405020304" pitchFamily="18" charset="0"/>
              </a:rPr>
              <a:t>of </a:t>
            </a:r>
            <a:r>
              <a:rPr lang="en-GB" sz="3200" dirty="0" smtClean="0">
                <a:latin typeface="Calibri" pitchFamily="34" charset="0"/>
                <a:cs typeface="Times New Roman" panose="02020603050405020304" pitchFamily="18" charset="0"/>
              </a:rPr>
              <a:t>questionnaires ( paper quality, delivery of products, </a:t>
            </a:r>
            <a:endParaRPr lang="en-GB" sz="3200" dirty="0">
              <a:latin typeface="Calibri" pitchFamily="34" charset="0"/>
              <a:cs typeface="Times New Roman" panose="02020603050405020304" pitchFamily="18" charset="0"/>
            </a:endParaRPr>
          </a:p>
          <a:p>
            <a:pPr marL="457200" lvl="1" indent="0">
              <a:buNone/>
            </a:pPr>
            <a:endParaRPr lang="en-GB" sz="3200" dirty="0" smtClean="0">
              <a:latin typeface="Calibri" pitchFamily="34" charset="0"/>
              <a:cs typeface="Times New Roman" panose="02020603050405020304" pitchFamily="18" charset="0"/>
            </a:endParaRPr>
          </a:p>
          <a:p>
            <a:pPr marL="457200" lvl="1" indent="0">
              <a:buNone/>
            </a:pPr>
            <a:r>
              <a:rPr lang="en-GB" sz="3200" dirty="0" smtClean="0">
                <a:latin typeface="Calibri" pitchFamily="34" charset="0"/>
                <a:cs typeface="Times New Roman" panose="02020603050405020304" pitchFamily="18" charset="0"/>
              </a:rPr>
              <a:t>2. Equipment for scanning (expensive, become obsolete in no time, )</a:t>
            </a:r>
          </a:p>
          <a:p>
            <a:pPr lvl="2"/>
            <a:r>
              <a:rPr lang="en-US" sz="2800" dirty="0" smtClean="0">
                <a:latin typeface="Calibri" pitchFamily="34" charset="0"/>
                <a:cs typeface="Times New Roman" panose="02020603050405020304" pitchFamily="18" charset="0"/>
              </a:rPr>
              <a:t>Scanned  information often have different processes before </a:t>
            </a:r>
            <a:r>
              <a:rPr lang="en-US" sz="2800" dirty="0" err="1" smtClean="0">
                <a:latin typeface="Calibri" pitchFamily="34" charset="0"/>
                <a:cs typeface="Times New Roman" panose="02020603050405020304" pitchFamily="18" charset="0"/>
              </a:rPr>
              <a:t>ascii</a:t>
            </a:r>
            <a:r>
              <a:rPr lang="en-US" sz="2800" dirty="0" smtClean="0">
                <a:latin typeface="Calibri" pitchFamily="34" charset="0"/>
                <a:cs typeface="Times New Roman" panose="02020603050405020304" pitchFamily="18" charset="0"/>
              </a:rPr>
              <a:t> output is obtained</a:t>
            </a:r>
          </a:p>
          <a:p>
            <a:pPr lvl="2"/>
            <a:r>
              <a:rPr lang="en-US" sz="2800" dirty="0" smtClean="0">
                <a:latin typeface="Calibri" pitchFamily="34" charset="0"/>
                <a:cs typeface="Times New Roman" panose="02020603050405020304" pitchFamily="18" charset="0"/>
              </a:rPr>
              <a:t>Takes time and space</a:t>
            </a:r>
            <a:endParaRPr lang="en-US" sz="2800" dirty="0">
              <a:latin typeface="Calibri" pitchFamily="34" charset="0"/>
              <a:cs typeface="Times New Roman" panose="02020603050405020304" pitchFamily="18" charset="0"/>
            </a:endParaRPr>
          </a:p>
        </p:txBody>
      </p:sp>
    </p:spTree>
    <p:extLst>
      <p:ext uri="{BB962C8B-B14F-4D97-AF65-F5344CB8AC3E}">
        <p14:creationId xmlns:p14="http://schemas.microsoft.com/office/powerpoint/2010/main" val="1150506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785" y="1108365"/>
            <a:ext cx="10879015" cy="5156522"/>
          </a:xfrm>
        </p:spPr>
        <p:txBody>
          <a:bodyPr>
            <a:normAutofit/>
          </a:bodyPr>
          <a:lstStyle/>
          <a:p>
            <a:r>
              <a:rPr lang="en-US" altLang="en-US" sz="3600" dirty="0">
                <a:latin typeface="Calibri" pitchFamily="34" charset="0"/>
                <a:cs typeface="Times New Roman" panose="02020603050405020304" pitchFamily="18" charset="0"/>
              </a:rPr>
              <a:t>All these affects the production and effective utilization of </a:t>
            </a:r>
            <a:r>
              <a:rPr lang="en-US" altLang="en-US" sz="3600" dirty="0" smtClean="0">
                <a:latin typeface="Calibri" pitchFamily="34" charset="0"/>
                <a:cs typeface="Times New Roman" panose="02020603050405020304" pitchFamily="18" charset="0"/>
              </a:rPr>
              <a:t>statistics </a:t>
            </a:r>
            <a:r>
              <a:rPr lang="en-US" altLang="en-US" sz="3600" dirty="0">
                <a:latin typeface="Calibri" pitchFamily="34" charset="0"/>
                <a:cs typeface="Times New Roman" panose="02020603050405020304" pitchFamily="18" charset="0"/>
              </a:rPr>
              <a:t>and the goals of </a:t>
            </a:r>
            <a:r>
              <a:rPr lang="en-US" altLang="en-US" sz="3600" dirty="0" smtClean="0">
                <a:latin typeface="Calibri" pitchFamily="34" charset="0"/>
                <a:cs typeface="Times New Roman" panose="02020603050405020304" pitchFamily="18" charset="0"/>
              </a:rPr>
              <a:t>a </a:t>
            </a:r>
            <a:r>
              <a:rPr lang="en-US" altLang="en-US" sz="3600" dirty="0">
                <a:latin typeface="Calibri" pitchFamily="34" charset="0"/>
                <a:cs typeface="Times New Roman" panose="02020603050405020304" pitchFamily="18" charset="0"/>
              </a:rPr>
              <a:t>national statistical </a:t>
            </a:r>
            <a:r>
              <a:rPr lang="en-US" altLang="en-US" sz="3600" dirty="0" smtClean="0">
                <a:latin typeface="Calibri" pitchFamily="34" charset="0"/>
                <a:cs typeface="Times New Roman" panose="02020603050405020304" pitchFamily="18" charset="0"/>
              </a:rPr>
              <a:t>system-</a:t>
            </a:r>
            <a:endParaRPr lang="en-GB" sz="3600" dirty="0">
              <a:latin typeface="Calibri" pitchFamily="34" charset="0"/>
              <a:cs typeface="Times New Roman" panose="02020603050405020304" pitchFamily="18" charset="0"/>
            </a:endParaRPr>
          </a:p>
          <a:p>
            <a:pPr lvl="1"/>
            <a:r>
              <a:rPr lang="en-GB" sz="3600" dirty="0" smtClean="0">
                <a:latin typeface="Calibri" pitchFamily="34" charset="0"/>
                <a:cs typeface="Times New Roman" panose="02020603050405020304" pitchFamily="18" charset="0"/>
              </a:rPr>
              <a:t>Delays in </a:t>
            </a:r>
            <a:r>
              <a:rPr lang="en-GB" sz="3600" dirty="0">
                <a:latin typeface="Calibri" pitchFamily="34" charset="0"/>
                <a:cs typeface="Times New Roman" panose="02020603050405020304" pitchFamily="18" charset="0"/>
              </a:rPr>
              <a:t>the </a:t>
            </a:r>
            <a:r>
              <a:rPr lang="en-GB" sz="3600" dirty="0" smtClean="0">
                <a:latin typeface="Calibri" pitchFamily="34" charset="0"/>
                <a:cs typeface="Times New Roman" panose="02020603050405020304" pitchFamily="18" charset="0"/>
              </a:rPr>
              <a:t>release of final </a:t>
            </a:r>
            <a:r>
              <a:rPr lang="en-GB" sz="3600" dirty="0">
                <a:latin typeface="Calibri" pitchFamily="34" charset="0"/>
                <a:cs typeface="Times New Roman" panose="02020603050405020304" pitchFamily="18" charset="0"/>
              </a:rPr>
              <a:t>census results (</a:t>
            </a:r>
            <a:r>
              <a:rPr lang="en-GB" sz="3600" dirty="0" smtClean="0">
                <a:latin typeface="Calibri" pitchFamily="34" charset="0"/>
                <a:cs typeface="Times New Roman" panose="02020603050405020304" pitchFamily="18" charset="0"/>
              </a:rPr>
              <a:t>between 2-3 years)- affecting planning </a:t>
            </a:r>
          </a:p>
          <a:p>
            <a:pPr lvl="1"/>
            <a:endParaRPr lang="en-GB" sz="3600" dirty="0">
              <a:latin typeface="Calibri" pitchFamily="34" charset="0"/>
              <a:cs typeface="Times New Roman" panose="02020603050405020304" pitchFamily="18" charset="0"/>
            </a:endParaRPr>
          </a:p>
          <a:p>
            <a:pPr lvl="1"/>
            <a:r>
              <a:rPr lang="en-GB" sz="3600" dirty="0">
                <a:latin typeface="Calibri" pitchFamily="34" charset="0"/>
                <a:cs typeface="Times New Roman" panose="02020603050405020304" pitchFamily="18" charset="0"/>
              </a:rPr>
              <a:t>Over </a:t>
            </a:r>
            <a:r>
              <a:rPr lang="en-GB" sz="3600" dirty="0" smtClean="0">
                <a:latin typeface="Calibri" pitchFamily="34" charset="0"/>
                <a:cs typeface="Times New Roman" panose="02020603050405020304" pitchFamily="18" charset="0"/>
              </a:rPr>
              <a:t>spending of budget lines leading to inability to undertake some other important planned activities</a:t>
            </a:r>
          </a:p>
        </p:txBody>
      </p:sp>
      <p:sp>
        <p:nvSpPr>
          <p:cNvPr id="5" name="Title 1"/>
          <p:cNvSpPr txBox="1">
            <a:spLocks/>
          </p:cNvSpPr>
          <p:nvPr/>
        </p:nvSpPr>
        <p:spPr>
          <a:xfrm>
            <a:off x="211015" y="171695"/>
            <a:ext cx="10515600" cy="9185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latin typeface="Comic Sans MS" panose="030F0702030302020204" pitchFamily="66" charset="0"/>
              </a:rPr>
              <a:t>Past Processes cont’d</a:t>
            </a:r>
            <a:endParaRPr lang="en-US" sz="3600" dirty="0">
              <a:latin typeface="Comic Sans MS" panose="030F0702030302020204" pitchFamily="66" charset="0"/>
            </a:endParaRPr>
          </a:p>
        </p:txBody>
      </p:sp>
    </p:spTree>
    <p:extLst>
      <p:ext uri="{BB962C8B-B14F-4D97-AF65-F5344CB8AC3E}">
        <p14:creationId xmlns:p14="http://schemas.microsoft.com/office/powerpoint/2010/main" val="301822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39" y="206864"/>
            <a:ext cx="10984523" cy="883382"/>
          </a:xfrm>
        </p:spPr>
        <p:txBody>
          <a:bodyPr>
            <a:normAutofit/>
          </a:bodyPr>
          <a:lstStyle/>
          <a:p>
            <a:r>
              <a:rPr lang="en-US" sz="3600" dirty="0" smtClean="0">
                <a:latin typeface="Comic Sans MS" panose="030F0702030302020204" pitchFamily="66" charset="0"/>
              </a:rPr>
              <a:t>The transition process</a:t>
            </a:r>
            <a:endParaRPr lang="en-US" sz="3600" dirty="0">
              <a:latin typeface="Comic Sans MS" panose="030F0702030302020204" pitchFamily="66" charset="0"/>
            </a:endParaRPr>
          </a:p>
        </p:txBody>
      </p:sp>
      <p:sp>
        <p:nvSpPr>
          <p:cNvPr id="3" name="Content Placeholder 2"/>
          <p:cNvSpPr>
            <a:spLocks noGrp="1"/>
          </p:cNvSpPr>
          <p:nvPr>
            <p:ph idx="1"/>
          </p:nvPr>
        </p:nvSpPr>
        <p:spPr>
          <a:xfrm>
            <a:off x="184639" y="1090246"/>
            <a:ext cx="11608777" cy="5350488"/>
          </a:xfrm>
        </p:spPr>
        <p:txBody>
          <a:bodyPr>
            <a:normAutofit/>
          </a:bodyPr>
          <a:lstStyle/>
          <a:p>
            <a:pPr lvl="0"/>
            <a:r>
              <a:rPr lang="en-GB" sz="3200" dirty="0">
                <a:solidFill>
                  <a:prstClr val="black"/>
                </a:solidFill>
                <a:latin typeface="Calibri" pitchFamily="34" charset="0"/>
                <a:cs typeface="Times New Roman" panose="02020603050405020304" pitchFamily="18" charset="0"/>
              </a:rPr>
              <a:t>The challenges associated with the use of scanning technology led to the need for Ghana Statistical Service to search and adopt the use of electronic devices for data collection which will dramatically reduce the time lag between data collection, analysis and dissemination</a:t>
            </a:r>
            <a:endParaRPr lang="en-US" sz="3200" dirty="0">
              <a:solidFill>
                <a:prstClr val="black"/>
              </a:solidFill>
              <a:latin typeface="Calibri" pitchFamily="34" charset="0"/>
              <a:cs typeface="Times New Roman" panose="02020603050405020304" pitchFamily="18" charset="0"/>
            </a:endParaRPr>
          </a:p>
          <a:p>
            <a:endParaRPr lang="en-US" sz="3200" dirty="0" smtClean="0">
              <a:latin typeface="Calibri" pitchFamily="34" charset="0"/>
              <a:cs typeface="Times New Roman" panose="02020603050405020304" pitchFamily="18" charset="0"/>
            </a:endParaRPr>
          </a:p>
          <a:p>
            <a:r>
              <a:rPr lang="en-US" sz="3200" dirty="0" smtClean="0">
                <a:latin typeface="Calibri" pitchFamily="34" charset="0"/>
                <a:cs typeface="Times New Roman" panose="02020603050405020304" pitchFamily="18" charset="0"/>
              </a:rPr>
              <a:t>In the 2014 Ghana Demographic Health Survey (GDHS), GSS introduced the Computer Assisted Field  Edits (CAFÉ) technology </a:t>
            </a:r>
            <a:r>
              <a:rPr lang="en-GB" sz="3200" dirty="0" smtClean="0">
                <a:latin typeface="Calibri" pitchFamily="34" charset="0"/>
                <a:cs typeface="Times New Roman" panose="02020603050405020304" pitchFamily="18" charset="0"/>
              </a:rPr>
              <a:t>where </a:t>
            </a:r>
            <a:r>
              <a:rPr lang="en-GB" sz="3200" dirty="0">
                <a:latin typeface="Calibri" pitchFamily="34" charset="0"/>
                <a:cs typeface="Times New Roman" panose="02020603050405020304" pitchFamily="18" charset="0"/>
              </a:rPr>
              <a:t>paper questionnaires were used for interviews and later entered onto a computer in the field. Data files were transferred to  </a:t>
            </a:r>
            <a:r>
              <a:rPr lang="en-GB" sz="3200" dirty="0" smtClean="0">
                <a:latin typeface="Calibri" pitchFamily="34" charset="0"/>
                <a:cs typeface="Times New Roman" panose="02020603050405020304" pitchFamily="18" charset="0"/>
              </a:rPr>
              <a:t>the central </a:t>
            </a:r>
            <a:r>
              <a:rPr lang="en-GB" sz="3200" dirty="0">
                <a:latin typeface="Calibri" pitchFamily="34" charset="0"/>
                <a:cs typeface="Times New Roman" panose="02020603050405020304" pitchFamily="18" charset="0"/>
              </a:rPr>
              <a:t>office </a:t>
            </a:r>
            <a:r>
              <a:rPr lang="en-GB" sz="3200" dirty="0" smtClean="0">
                <a:latin typeface="Calibri" pitchFamily="34" charset="0"/>
                <a:cs typeface="Times New Roman" panose="02020603050405020304" pitchFamily="18" charset="0"/>
              </a:rPr>
              <a:t>immediately </a:t>
            </a:r>
          </a:p>
          <a:p>
            <a:endParaRPr lang="en-GB" sz="3200" dirty="0" smtClean="0">
              <a:latin typeface="Calibri" pitchFamily="34" charset="0"/>
              <a:cs typeface="Times New Roman" panose="02020603050405020304" pitchFamily="18" charset="0"/>
            </a:endParaRPr>
          </a:p>
          <a:p>
            <a:pPr marL="457200" lvl="1" indent="0">
              <a:buNone/>
            </a:pP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5721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846" y="967154"/>
            <a:ext cx="11887200" cy="5644661"/>
          </a:xfrm>
        </p:spPr>
        <p:txBody>
          <a:bodyPr>
            <a:noAutofit/>
          </a:bodyPr>
          <a:lstStyle/>
          <a:p>
            <a:r>
              <a:rPr lang="en-GB" sz="3600" dirty="0" smtClean="0">
                <a:latin typeface="Calibri" pitchFamily="34" charset="0"/>
                <a:cs typeface="Times New Roman" panose="02020603050405020304" pitchFamily="18" charset="0"/>
              </a:rPr>
              <a:t>In </a:t>
            </a:r>
            <a:r>
              <a:rPr lang="en-GB" sz="3600" dirty="0">
                <a:latin typeface="Calibri" pitchFamily="34" charset="0"/>
                <a:cs typeface="Times New Roman" panose="02020603050405020304" pitchFamily="18" charset="0"/>
              </a:rPr>
              <a:t>2015, GSS conducted a Family Life and Health Survey (DFID, IDS-UK) where Computer Assisted Personal Interview (CAPI) technology was </a:t>
            </a:r>
            <a:r>
              <a:rPr lang="en-GB" sz="3600" dirty="0" smtClean="0">
                <a:latin typeface="Calibri" pitchFamily="34" charset="0"/>
                <a:cs typeface="Times New Roman" panose="02020603050405020304" pitchFamily="18" charset="0"/>
              </a:rPr>
              <a:t>used for the first time</a:t>
            </a:r>
          </a:p>
          <a:p>
            <a:endParaRPr lang="en-GB" sz="3600" dirty="0" smtClean="0">
              <a:latin typeface="Calibri" pitchFamily="34" charset="0"/>
              <a:cs typeface="Times New Roman" panose="02020603050405020304" pitchFamily="18" charset="0"/>
            </a:endParaRPr>
          </a:p>
          <a:p>
            <a:r>
              <a:rPr lang="en-US" sz="3600" dirty="0" smtClean="0">
                <a:latin typeface="Calibri" pitchFamily="34" charset="0"/>
                <a:cs typeface="Times New Roman" panose="02020603050405020304" pitchFamily="18" charset="0"/>
              </a:rPr>
              <a:t>3 </a:t>
            </a:r>
            <a:r>
              <a:rPr lang="en-US" sz="3600" dirty="0">
                <a:latin typeface="Calibri" pitchFamily="34" charset="0"/>
                <a:cs typeface="Times New Roman" panose="02020603050405020304" pitchFamily="18" charset="0"/>
              </a:rPr>
              <a:t>staff were trained at US Census Bureau in the use of CAPI </a:t>
            </a:r>
            <a:r>
              <a:rPr lang="en-US" sz="3600" dirty="0" smtClean="0">
                <a:latin typeface="Calibri" pitchFamily="34" charset="0"/>
                <a:cs typeface="Times New Roman" panose="02020603050405020304" pitchFamily="18" charset="0"/>
              </a:rPr>
              <a:t>technology</a:t>
            </a:r>
          </a:p>
          <a:p>
            <a:endParaRPr lang="en-US" sz="3600" dirty="0">
              <a:latin typeface="Calibri" pitchFamily="34" charset="0"/>
              <a:cs typeface="Times New Roman" panose="02020603050405020304" pitchFamily="18" charset="0"/>
            </a:endParaRPr>
          </a:p>
          <a:p>
            <a:r>
              <a:rPr lang="en-US" sz="3600" dirty="0" smtClean="0">
                <a:latin typeface="Calibri" pitchFamily="34" charset="0"/>
                <a:cs typeface="Times New Roman" panose="02020603050405020304" pitchFamily="18" charset="0"/>
              </a:rPr>
              <a:t>The success of the 2015 household survey (LFS) became the stepping stone for the adoption of the technology</a:t>
            </a:r>
          </a:p>
        </p:txBody>
      </p:sp>
      <p:sp>
        <p:nvSpPr>
          <p:cNvPr id="5" name="Title 1"/>
          <p:cNvSpPr txBox="1">
            <a:spLocks/>
          </p:cNvSpPr>
          <p:nvPr/>
        </p:nvSpPr>
        <p:spPr>
          <a:xfrm>
            <a:off x="184639" y="206864"/>
            <a:ext cx="10984523" cy="8833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latin typeface="Comic Sans MS" panose="030F0702030302020204" pitchFamily="66" charset="0"/>
              </a:rPr>
              <a:t>The transition process cont’d</a:t>
            </a:r>
            <a:endParaRPr lang="en-US" sz="3600" dirty="0">
              <a:latin typeface="Comic Sans MS" panose="030F0702030302020204" pitchFamily="66" charset="0"/>
            </a:endParaRPr>
          </a:p>
        </p:txBody>
      </p:sp>
    </p:spTree>
    <p:extLst>
      <p:ext uri="{BB962C8B-B14F-4D97-AF65-F5344CB8AC3E}">
        <p14:creationId xmlns:p14="http://schemas.microsoft.com/office/powerpoint/2010/main" val="2752282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108" y="1266092"/>
            <a:ext cx="11676184" cy="4910871"/>
          </a:xfrm>
        </p:spPr>
        <p:txBody>
          <a:bodyPr>
            <a:normAutofit/>
          </a:bodyPr>
          <a:lstStyle/>
          <a:p>
            <a:r>
              <a:rPr lang="en-US" sz="3600" dirty="0">
                <a:latin typeface="Calibri" pitchFamily="34" charset="0"/>
                <a:cs typeface="Times New Roman" panose="02020603050405020304" pitchFamily="18" charset="0"/>
              </a:rPr>
              <a:t>Subsequently, GSS </a:t>
            </a:r>
            <a:r>
              <a:rPr lang="en-US" sz="3600" dirty="0" smtClean="0">
                <a:latin typeface="Calibri" pitchFamily="34" charset="0"/>
                <a:cs typeface="Times New Roman" panose="02020603050405020304" pitchFamily="18" charset="0"/>
              </a:rPr>
              <a:t>has used </a:t>
            </a:r>
            <a:r>
              <a:rPr lang="en-US" sz="3600" dirty="0">
                <a:latin typeface="Calibri" pitchFamily="34" charset="0"/>
                <a:cs typeface="Times New Roman" panose="02020603050405020304" pitchFamily="18" charset="0"/>
              </a:rPr>
              <a:t>tablets for the </a:t>
            </a:r>
            <a:endParaRPr lang="en-US" sz="3600" dirty="0" smtClean="0">
              <a:latin typeface="Calibri" pitchFamily="34" charset="0"/>
              <a:cs typeface="Times New Roman" panose="02020603050405020304" pitchFamily="18" charset="0"/>
            </a:endParaRPr>
          </a:p>
          <a:p>
            <a:pPr lvl="1"/>
            <a:r>
              <a:rPr lang="en-US" sz="3200" dirty="0">
                <a:latin typeface="Calibri" pitchFamily="34" charset="0"/>
                <a:cs typeface="Times New Roman" panose="02020603050405020304" pitchFamily="18" charset="0"/>
              </a:rPr>
              <a:t>2015 Ghana </a:t>
            </a:r>
            <a:r>
              <a:rPr lang="en-US" sz="3200" dirty="0" err="1">
                <a:latin typeface="Calibri" pitchFamily="34" charset="0"/>
                <a:cs typeface="Times New Roman" panose="02020603050405020304" pitchFamily="18" charset="0"/>
              </a:rPr>
              <a:t>Labour</a:t>
            </a:r>
            <a:r>
              <a:rPr lang="en-US" sz="3200" dirty="0">
                <a:latin typeface="Calibri" pitchFamily="34" charset="0"/>
                <a:cs typeface="Times New Roman" panose="02020603050405020304" pitchFamily="18" charset="0"/>
              </a:rPr>
              <a:t> Force </a:t>
            </a:r>
            <a:r>
              <a:rPr lang="en-US" sz="3200" dirty="0" smtClean="0">
                <a:latin typeface="Calibri" pitchFamily="34" charset="0"/>
                <a:cs typeface="Times New Roman" panose="02020603050405020304" pitchFamily="18" charset="0"/>
              </a:rPr>
              <a:t>Survey,</a:t>
            </a:r>
          </a:p>
          <a:p>
            <a:pPr lvl="1"/>
            <a:r>
              <a:rPr lang="en-GB" sz="3200" dirty="0" smtClean="0">
                <a:solidFill>
                  <a:prstClr val="black"/>
                </a:solidFill>
                <a:latin typeface="Calibri" pitchFamily="34" charset="0"/>
                <a:cs typeface="Times New Roman" panose="02020603050405020304" pitchFamily="18" charset="0"/>
              </a:rPr>
              <a:t>GLSS7 </a:t>
            </a:r>
            <a:r>
              <a:rPr lang="en-US" sz="3200" dirty="0">
                <a:latin typeface="Calibri" pitchFamily="34" charset="0"/>
                <a:cs typeface="Times New Roman" panose="02020603050405020304" pitchFamily="18" charset="0"/>
              </a:rPr>
              <a:t>listing exercises </a:t>
            </a:r>
            <a:r>
              <a:rPr lang="en-US" sz="3200" dirty="0" smtClean="0">
                <a:latin typeface="Calibri" pitchFamily="34" charset="0"/>
                <a:cs typeface="Times New Roman" panose="02020603050405020304" pitchFamily="18" charset="0"/>
              </a:rPr>
              <a:t>,</a:t>
            </a:r>
          </a:p>
          <a:p>
            <a:pPr lvl="1"/>
            <a:r>
              <a:rPr lang="en-US" sz="3200" dirty="0" smtClean="0">
                <a:latin typeface="Calibri" pitchFamily="34" charset="0"/>
                <a:cs typeface="Times New Roman" panose="02020603050405020304" pitchFamily="18" charset="0"/>
              </a:rPr>
              <a:t>2016 </a:t>
            </a:r>
            <a:r>
              <a:rPr lang="en-US" sz="3200" dirty="0">
                <a:latin typeface="Calibri" pitchFamily="34" charset="0"/>
                <a:cs typeface="Times New Roman" panose="02020603050405020304" pitchFamily="18" charset="0"/>
              </a:rPr>
              <a:t>Reproductive Health Commodity Security Survey </a:t>
            </a:r>
            <a:r>
              <a:rPr lang="en-US" sz="3200" dirty="0" smtClean="0">
                <a:latin typeface="Calibri" pitchFamily="34" charset="0"/>
                <a:cs typeface="Times New Roman" panose="02020603050405020304" pitchFamily="18" charset="0"/>
              </a:rPr>
              <a:t>and</a:t>
            </a:r>
          </a:p>
          <a:p>
            <a:pPr lvl="1"/>
            <a:r>
              <a:rPr lang="en-US" sz="3200" dirty="0" smtClean="0">
                <a:latin typeface="Calibri" pitchFamily="34" charset="0"/>
                <a:cs typeface="Times New Roman" panose="02020603050405020304" pitchFamily="18" charset="0"/>
              </a:rPr>
              <a:t> </a:t>
            </a:r>
            <a:r>
              <a:rPr lang="en-US" sz="3200" dirty="0">
                <a:latin typeface="Calibri" pitchFamily="34" charset="0"/>
                <a:cs typeface="Times New Roman" panose="02020603050405020304" pitchFamily="18" charset="0"/>
              </a:rPr>
              <a:t>GLSS7 main data collection</a:t>
            </a:r>
            <a:r>
              <a:rPr lang="en-US" sz="3200" dirty="0" smtClean="0">
                <a:latin typeface="Calibri" pitchFamily="34" charset="0"/>
                <a:cs typeface="Times New Roman" panose="02020603050405020304" pitchFamily="18" charset="0"/>
              </a:rPr>
              <a:t>.</a:t>
            </a:r>
          </a:p>
          <a:p>
            <a:pPr lvl="1"/>
            <a:endParaRPr lang="en-US" sz="3200" dirty="0" smtClean="0">
              <a:latin typeface="Calibri" pitchFamily="34" charset="0"/>
              <a:cs typeface="Times New Roman" panose="02020603050405020304" pitchFamily="18" charset="0"/>
            </a:endParaRPr>
          </a:p>
          <a:p>
            <a:r>
              <a:rPr lang="en-US" sz="3600" dirty="0" smtClean="0">
                <a:latin typeface="Calibri" pitchFamily="34" charset="0"/>
                <a:cs typeface="Times New Roman" panose="02020603050405020304" pitchFamily="18" charset="0"/>
              </a:rPr>
              <a:t> </a:t>
            </a:r>
            <a:r>
              <a:rPr lang="en-US" sz="3600" dirty="0">
                <a:latin typeface="Calibri" pitchFamily="34" charset="0"/>
                <a:cs typeface="Times New Roman" panose="02020603050405020304" pitchFamily="18" charset="0"/>
              </a:rPr>
              <a:t>Plans are also underway for the use of tablets for the </a:t>
            </a:r>
            <a:r>
              <a:rPr lang="en-US" sz="3600" dirty="0" smtClean="0">
                <a:latin typeface="Calibri" pitchFamily="34" charset="0"/>
                <a:cs typeface="Times New Roman" panose="02020603050405020304" pitchFamily="18" charset="0"/>
              </a:rPr>
              <a:t>Census </a:t>
            </a:r>
            <a:r>
              <a:rPr lang="en-US" sz="3600" dirty="0">
                <a:latin typeface="Calibri" pitchFamily="34" charset="0"/>
                <a:cs typeface="Times New Roman" panose="02020603050405020304" pitchFamily="18" charset="0"/>
              </a:rPr>
              <a:t>of Agriculture to be conducted this year. The pilot has already been done using tablets. </a:t>
            </a:r>
          </a:p>
          <a:p>
            <a:endParaRPr lang="en-US" sz="3600" dirty="0"/>
          </a:p>
        </p:txBody>
      </p:sp>
      <p:sp>
        <p:nvSpPr>
          <p:cNvPr id="4" name="Title 1"/>
          <p:cNvSpPr txBox="1">
            <a:spLocks/>
          </p:cNvSpPr>
          <p:nvPr/>
        </p:nvSpPr>
        <p:spPr>
          <a:xfrm>
            <a:off x="184639" y="206864"/>
            <a:ext cx="10984523" cy="8833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latin typeface="Comic Sans MS" panose="030F0702030302020204" pitchFamily="66" charset="0"/>
              </a:rPr>
              <a:t>The transition process cont’d</a:t>
            </a:r>
            <a:endParaRPr lang="en-US" sz="3600" dirty="0">
              <a:latin typeface="Comic Sans MS" panose="030F0702030302020204" pitchFamily="66" charset="0"/>
            </a:endParaRPr>
          </a:p>
        </p:txBody>
      </p:sp>
    </p:spTree>
    <p:extLst>
      <p:ext uri="{BB962C8B-B14F-4D97-AF65-F5344CB8AC3E}">
        <p14:creationId xmlns:p14="http://schemas.microsoft.com/office/powerpoint/2010/main" val="3618338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431" y="175846"/>
            <a:ext cx="11160369" cy="825145"/>
          </a:xfrm>
        </p:spPr>
        <p:txBody>
          <a:bodyPr>
            <a:normAutofit/>
          </a:bodyPr>
          <a:lstStyle/>
          <a:p>
            <a:r>
              <a:rPr lang="en-US" sz="3600" dirty="0" smtClean="0">
                <a:solidFill>
                  <a:prstClr val="black"/>
                </a:solidFill>
                <a:latin typeface="Comic Sans MS" panose="030F0702030302020204" pitchFamily="66" charset="0"/>
              </a:rPr>
              <a:t>Moving forward</a:t>
            </a:r>
            <a:endParaRPr lang="en-US" sz="3600" dirty="0">
              <a:latin typeface="Comic Sans MS" panose="030F0702030302020204" pitchFamily="66" charset="0"/>
            </a:endParaRPr>
          </a:p>
        </p:txBody>
      </p:sp>
      <p:sp>
        <p:nvSpPr>
          <p:cNvPr id="3" name="Content Placeholder 2"/>
          <p:cNvSpPr>
            <a:spLocks noGrp="1"/>
          </p:cNvSpPr>
          <p:nvPr>
            <p:ph idx="1"/>
          </p:nvPr>
        </p:nvSpPr>
        <p:spPr>
          <a:xfrm>
            <a:off x="346363" y="1163782"/>
            <a:ext cx="11554691" cy="5444836"/>
          </a:xfrm>
        </p:spPr>
        <p:txBody>
          <a:bodyPr>
            <a:normAutofit/>
          </a:bodyPr>
          <a:lstStyle/>
          <a:p>
            <a:r>
              <a:rPr lang="en-GB" sz="3200" dirty="0" smtClean="0">
                <a:latin typeface="Times New Roman" panose="02020603050405020304" pitchFamily="18" charset="0"/>
                <a:cs typeface="Times New Roman" panose="02020603050405020304" pitchFamily="18" charset="0"/>
              </a:rPr>
              <a:t>The success of the main field work of the Census of Agriculture using tablets will further inform GSS as to the ease of using tablets for large scale surveys. </a:t>
            </a:r>
          </a:p>
          <a:p>
            <a:r>
              <a:rPr lang="en-GB" sz="3200" dirty="0" smtClean="0">
                <a:latin typeface="Times New Roman" panose="02020603050405020304" pitchFamily="18" charset="0"/>
                <a:cs typeface="Times New Roman" panose="02020603050405020304" pitchFamily="18" charset="0"/>
              </a:rPr>
              <a:t>Over 5000 interviewers and supervisors will be involved in the Census Agriculture.</a:t>
            </a:r>
          </a:p>
          <a:p>
            <a:pPr marL="457200" lvl="1" indent="0">
              <a:buNone/>
            </a:pPr>
            <a:r>
              <a:rPr lang="en-US" sz="3200" dirty="0" smtClean="0">
                <a:latin typeface="Times New Roman" panose="02020603050405020304" pitchFamily="18" charset="0"/>
                <a:cs typeface="Times New Roman" panose="02020603050405020304" pitchFamily="18" charset="0"/>
              </a:rPr>
              <a:t>-Procurement of tablets for the Census of Agriculture is underway.</a:t>
            </a:r>
          </a:p>
          <a:p>
            <a:r>
              <a:rPr lang="en-US" sz="3200" dirty="0" smtClean="0">
                <a:latin typeface="Times New Roman" panose="02020603050405020304" pitchFamily="18" charset="0"/>
                <a:cs typeface="Times New Roman" panose="02020603050405020304" pitchFamily="18" charset="0"/>
              </a:rPr>
              <a:t>Other preparatory activities for 2020 PHC are ongoing</a:t>
            </a:r>
          </a:p>
          <a:p>
            <a:pPr lvl="1"/>
            <a:r>
              <a:rPr lang="en-US" sz="3200" dirty="0" smtClean="0">
                <a:latin typeface="Times New Roman" panose="02020603050405020304" pitchFamily="18" charset="0"/>
                <a:cs typeface="Times New Roman" panose="02020603050405020304" pitchFamily="18" charset="0"/>
              </a:rPr>
              <a:t>Demarcation</a:t>
            </a:r>
          </a:p>
          <a:p>
            <a:pPr lvl="1"/>
            <a:r>
              <a:rPr lang="en-US" sz="3200" dirty="0" smtClean="0">
                <a:latin typeface="Times New Roman" panose="02020603050405020304" pitchFamily="18" charset="0"/>
                <a:cs typeface="Times New Roman" panose="02020603050405020304" pitchFamily="18" charset="0"/>
              </a:rPr>
              <a:t>Digitizing of EA maps</a:t>
            </a:r>
          </a:p>
          <a:p>
            <a:pPr lvl="1"/>
            <a:r>
              <a:rPr lang="en-US" sz="3200" dirty="0" smtClean="0">
                <a:latin typeface="Times New Roman" panose="02020603050405020304" pitchFamily="18" charset="0"/>
                <a:cs typeface="Times New Roman" panose="02020603050405020304" pitchFamily="18" charset="0"/>
              </a:rPr>
              <a:t>Project document </a:t>
            </a:r>
          </a:p>
          <a:p>
            <a:endParaRPr lang="en-US" dirty="0"/>
          </a:p>
        </p:txBody>
      </p:sp>
    </p:spTree>
    <p:extLst>
      <p:ext uri="{BB962C8B-B14F-4D97-AF65-F5344CB8AC3E}">
        <p14:creationId xmlns:p14="http://schemas.microsoft.com/office/powerpoint/2010/main" val="2902092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1940</TotalTime>
  <Words>787</Words>
  <Application>Microsoft Office PowerPoint</Application>
  <PresentationFormat>Custom</PresentationFormat>
  <Paragraphs>89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Planning for the adoption of electronic data collection technologies for Ghana 2020 PHC </vt:lpstr>
      <vt:lpstr>Outline of presentation</vt:lpstr>
      <vt:lpstr>Introduction</vt:lpstr>
      <vt:lpstr>Past Processes</vt:lpstr>
      <vt:lpstr>PowerPoint Presentation</vt:lpstr>
      <vt:lpstr>The transition process</vt:lpstr>
      <vt:lpstr>PowerPoint Presentation</vt:lpstr>
      <vt:lpstr>PowerPoint Presentation</vt:lpstr>
      <vt:lpstr>Moving forward</vt:lpstr>
      <vt:lpstr>Other considerations include</vt:lpstr>
      <vt:lpstr>Other considerations cont’d</vt:lpstr>
      <vt:lpstr>Challenges so far</vt:lpstr>
      <vt:lpstr>End of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for the adoption of electronic data collection technologies</dc:title>
  <dc:creator>user</dc:creator>
  <cp:lastModifiedBy>Andrea De Luka</cp:lastModifiedBy>
  <cp:revision>80</cp:revision>
  <cp:lastPrinted>2017-05-03T16:19:22Z</cp:lastPrinted>
  <dcterms:created xsi:type="dcterms:W3CDTF">2017-04-30T17:20:22Z</dcterms:created>
  <dcterms:modified xsi:type="dcterms:W3CDTF">2017-05-18T19:04:23Z</dcterms:modified>
</cp:coreProperties>
</file>