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38" autoAdjust="0"/>
    <p:restoredTop sz="94660"/>
  </p:normalViewPr>
  <p:slideViewPr>
    <p:cSldViewPr>
      <p:cViewPr>
        <p:scale>
          <a:sx n="110" d="100"/>
          <a:sy n="110" d="100"/>
        </p:scale>
        <p:origin x="-15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B04389-E4B9-486F-A523-7F2C6720BC1D}" type="datetimeFigureOut">
              <a:rPr lang="en-US" smtClean="0"/>
              <a:t>18/05/2017</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799B5F-E329-471F-8303-C8C2E9FA93B9}"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B04389-E4B9-486F-A523-7F2C6720BC1D}"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799B5F-E329-471F-8303-C8C2E9FA93B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B799B5F-E329-471F-8303-C8C2E9FA93B9}"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B04389-E4B9-486F-A523-7F2C6720BC1D}"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B04389-E4B9-486F-A523-7F2C6720BC1D}" type="datetimeFigureOut">
              <a:rPr lang="en-US" smtClean="0"/>
              <a:t>18/05/2017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DB799B5F-E329-471F-8303-C8C2E9FA93B9}"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EB04389-E4B9-486F-A523-7F2C6720BC1D}" type="datetimeFigureOut">
              <a:rPr lang="en-US" smtClean="0"/>
              <a:t>18/05/2017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B799B5F-E329-471F-8303-C8C2E9FA93B9}"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EB04389-E4B9-486F-A523-7F2C6720BC1D}" type="datetimeFigureOut">
              <a:rPr lang="en-US" smtClean="0"/>
              <a:t>18/05/2017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799B5F-E329-471F-8303-C8C2E9FA93B9}"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B04389-E4B9-486F-A523-7F2C6720BC1D}" type="datetimeFigureOut">
              <a:rPr lang="en-US" smtClean="0"/>
              <a:t>18/05/2017</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B799B5F-E329-471F-8303-C8C2E9FA93B9}"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B04389-E4B9-486F-A523-7F2C6720BC1D}" type="datetimeFigureOut">
              <a:rPr lang="en-US" smtClean="0"/>
              <a:t>18/05/2017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DB799B5F-E329-471F-8303-C8C2E9FA93B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EB04389-E4B9-486F-A523-7F2C6720BC1D}" type="datetimeFigureOut">
              <a:rPr lang="en-US" smtClean="0"/>
              <a:t>18/05/2017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B799B5F-E329-471F-8303-C8C2E9FA93B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B799B5F-E329-471F-8303-C8C2E9FA93B9}"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EB04389-E4B9-486F-A523-7F2C6720BC1D}" type="datetimeFigureOut">
              <a:rPr lang="en-US" smtClean="0"/>
              <a:t>18/05/2017</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B799B5F-E329-471F-8303-C8C2E9FA93B9}"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EB04389-E4B9-486F-A523-7F2C6720BC1D}" type="datetimeFigureOut">
              <a:rPr lang="en-US" smtClean="0"/>
              <a:t>18/05/2017</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EB04389-E4B9-486F-A523-7F2C6720BC1D}" type="datetimeFigureOut">
              <a:rPr lang="en-US" smtClean="0"/>
              <a:t>18/05/2017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B799B5F-E329-471F-8303-C8C2E9FA93B9}"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Present by the Liberian Participants</a:t>
            </a:r>
            <a:endParaRPr lang="en-US" dirty="0"/>
          </a:p>
        </p:txBody>
      </p:sp>
      <p:sp>
        <p:nvSpPr>
          <p:cNvPr id="2" name="Title 1"/>
          <p:cNvSpPr>
            <a:spLocks noGrp="1"/>
          </p:cNvSpPr>
          <p:nvPr>
            <p:ph type="ctrTitle"/>
          </p:nvPr>
        </p:nvSpPr>
        <p:spPr/>
        <p:txBody>
          <a:bodyPr>
            <a:normAutofit/>
          </a:bodyPr>
          <a:lstStyle/>
          <a:p>
            <a:r>
              <a:rPr lang="en-US" dirty="0" smtClean="0"/>
              <a:t>Recommended Population and Housing Census Topics</a:t>
            </a:r>
            <a:endParaRPr lang="en-US" dirty="0"/>
          </a:p>
        </p:txBody>
      </p:sp>
    </p:spTree>
    <p:extLst>
      <p:ext uri="{BB962C8B-B14F-4D97-AF65-F5344CB8AC3E}">
        <p14:creationId xmlns:p14="http://schemas.microsoft.com/office/powerpoint/2010/main" val="79010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smtClean="0"/>
              <a:t>Key Questionnaire Variables</a:t>
            </a:r>
            <a:r>
              <a:rPr lang="en-US" dirty="0" smtClean="0"/>
              <a:t/>
            </a:r>
            <a:br>
              <a:rPr lang="en-US" dirty="0" smtClean="0"/>
            </a:br>
            <a:r>
              <a:rPr lang="en-US" dirty="0" smtClean="0"/>
              <a:t> </a:t>
            </a:r>
            <a:br>
              <a:rPr lang="en-US" dirty="0" smtClean="0"/>
            </a:br>
            <a:r>
              <a:rPr lang="en-US" dirty="0" smtClean="0"/>
              <a:t>Recommended Topics for the 2018 NPHC</a:t>
            </a:r>
            <a:endParaRPr lang="en-US" dirty="0"/>
          </a:p>
        </p:txBody>
      </p:sp>
      <p:sp>
        <p:nvSpPr>
          <p:cNvPr id="3" name="Content Placeholder 2"/>
          <p:cNvSpPr>
            <a:spLocks noGrp="1"/>
          </p:cNvSpPr>
          <p:nvPr>
            <p:ph sz="quarter" idx="1"/>
          </p:nvPr>
        </p:nvSpPr>
        <p:spPr/>
        <p:txBody>
          <a:bodyPr>
            <a:normAutofit/>
          </a:bodyPr>
          <a:lstStyle/>
          <a:p>
            <a:r>
              <a:rPr lang="en-US" dirty="0" smtClean="0"/>
              <a:t>The </a:t>
            </a:r>
            <a:r>
              <a:rPr lang="en-US" dirty="0"/>
              <a:t>2008 census questionnaire will be working document in the design of the 2018 census questionnaire. Very few additional items (e.g., the effects of Ebola Virus Disease) are envisage for the next census and an item like “Displacement” which was added in 2008 on account of the </a:t>
            </a:r>
            <a:r>
              <a:rPr lang="en-US"/>
              <a:t>war </a:t>
            </a:r>
            <a:r>
              <a:rPr lang="en-US" smtClean="0"/>
              <a:t>will </a:t>
            </a:r>
            <a:r>
              <a:rPr lang="en-US" dirty="0"/>
              <a:t>be deleted.  </a:t>
            </a:r>
          </a:p>
          <a:p>
            <a:endParaRPr lang="en-US" dirty="0"/>
          </a:p>
        </p:txBody>
      </p:sp>
    </p:spTree>
    <p:extLst>
      <p:ext uri="{BB962C8B-B14F-4D97-AF65-F5344CB8AC3E}">
        <p14:creationId xmlns:p14="http://schemas.microsoft.com/office/powerpoint/2010/main" val="6441676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a:p>
            <a:endParaRPr lang="en-US" dirty="0" smtClean="0"/>
          </a:p>
          <a:p>
            <a:r>
              <a:rPr lang="en-US" sz="4800" dirty="0" smtClean="0"/>
              <a:t>Thank you for your attention!!!</a:t>
            </a:r>
            <a:endParaRPr lang="en-US" sz="4800" dirty="0"/>
          </a:p>
        </p:txBody>
      </p:sp>
    </p:spTree>
    <p:extLst>
      <p:ext uri="{BB962C8B-B14F-4D97-AF65-F5344CB8AC3E}">
        <p14:creationId xmlns:p14="http://schemas.microsoft.com/office/powerpoint/2010/main" val="1329907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sz="quarter" idx="1"/>
          </p:nvPr>
        </p:nvSpPr>
        <p:spPr/>
        <p:txBody>
          <a:bodyPr/>
          <a:lstStyle/>
          <a:p>
            <a:r>
              <a:rPr lang="en-US" dirty="0" smtClean="0"/>
              <a:t>Introduction</a:t>
            </a:r>
          </a:p>
          <a:p>
            <a:r>
              <a:rPr lang="en-US" dirty="0" smtClean="0"/>
              <a:t>2008 Census Topics</a:t>
            </a:r>
          </a:p>
          <a:p>
            <a:r>
              <a:rPr lang="en-US" dirty="0" smtClean="0"/>
              <a:t>2020 recommended census topics</a:t>
            </a:r>
            <a:endParaRPr lang="en-ZA" dirty="0" smtClean="0"/>
          </a:p>
          <a:p>
            <a:pPr marL="0" indent="0">
              <a:buNone/>
            </a:pPr>
            <a:endParaRPr lang="en-US" dirty="0" smtClean="0"/>
          </a:p>
          <a:p>
            <a:endParaRPr lang="en-US" dirty="0"/>
          </a:p>
        </p:txBody>
      </p:sp>
    </p:spTree>
    <p:extLst>
      <p:ext uri="{BB962C8B-B14F-4D97-AF65-F5344CB8AC3E}">
        <p14:creationId xmlns:p14="http://schemas.microsoft.com/office/powerpoint/2010/main" val="115366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p:txBody>
          <a:bodyPr>
            <a:normAutofit/>
          </a:bodyPr>
          <a:lstStyle/>
          <a:p>
            <a:r>
              <a:rPr lang="en-US" dirty="0"/>
              <a:t>The first modern census in Liberia was in1962and the second was in 1974. Following the United Nations Recommendations that censuses be taken every 10 years, the 1984 census was held as part of the 1980 Round of Censuses but the results were not fully published. Liberia could not participate in the 1990 and 2000 Round of censuses due to the 1989-2003 civil war and the next census was done in March 2008 as part of the 2010 Round of Censuses.</a:t>
            </a:r>
          </a:p>
          <a:p>
            <a:endParaRPr lang="en-US" dirty="0"/>
          </a:p>
          <a:p>
            <a:endParaRPr lang="en-US" dirty="0"/>
          </a:p>
        </p:txBody>
      </p:sp>
    </p:spTree>
    <p:extLst>
      <p:ext uri="{BB962C8B-B14F-4D97-AF65-F5344CB8AC3E}">
        <p14:creationId xmlns:p14="http://schemas.microsoft.com/office/powerpoint/2010/main" val="1549487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the 2008 NPHC</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Section 1: Identification Particulars</a:t>
            </a:r>
          </a:p>
          <a:p>
            <a:pPr lvl="0"/>
            <a:r>
              <a:rPr lang="en-US" dirty="0"/>
              <a:t>County Code</a:t>
            </a:r>
          </a:p>
          <a:p>
            <a:pPr lvl="0"/>
            <a:r>
              <a:rPr lang="en-US" dirty="0"/>
              <a:t>District Code</a:t>
            </a:r>
          </a:p>
          <a:p>
            <a:pPr lvl="0"/>
            <a:r>
              <a:rPr lang="en-US" dirty="0"/>
              <a:t>Township/Clan Code</a:t>
            </a:r>
          </a:p>
          <a:p>
            <a:pPr lvl="0"/>
            <a:r>
              <a:rPr lang="en-US" dirty="0"/>
              <a:t>Locality/Community Code</a:t>
            </a:r>
          </a:p>
          <a:p>
            <a:pPr lvl="0"/>
            <a:r>
              <a:rPr lang="en-US" dirty="0"/>
              <a:t>Structure Number</a:t>
            </a:r>
          </a:p>
          <a:p>
            <a:pPr lvl="0"/>
            <a:r>
              <a:rPr lang="en-US" dirty="0"/>
              <a:t>Household Number</a:t>
            </a:r>
          </a:p>
          <a:p>
            <a:pPr lvl="0"/>
            <a:r>
              <a:rPr lang="en-US" dirty="0"/>
              <a:t>Population Type</a:t>
            </a:r>
          </a:p>
          <a:p>
            <a:pPr lvl="0"/>
            <a:r>
              <a:rPr lang="en-US" dirty="0"/>
              <a:t>Locality/Community Name</a:t>
            </a:r>
          </a:p>
          <a:p>
            <a:pPr lvl="0"/>
            <a:r>
              <a:rPr lang="en-US" dirty="0"/>
              <a:t>Street Address</a:t>
            </a:r>
          </a:p>
          <a:p>
            <a:pPr lvl="0"/>
            <a:r>
              <a:rPr lang="en-US" dirty="0"/>
              <a:t>If Population Type is Institution, Write Name</a:t>
            </a:r>
          </a:p>
          <a:p>
            <a:endParaRPr lang="en-US" dirty="0"/>
          </a:p>
        </p:txBody>
      </p:sp>
    </p:spTree>
    <p:extLst>
      <p:ext uri="{BB962C8B-B14F-4D97-AF65-F5344CB8AC3E}">
        <p14:creationId xmlns:p14="http://schemas.microsoft.com/office/powerpoint/2010/main" val="3823485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2008 (cont’d)</a:t>
            </a:r>
            <a:endParaRPr lang="en-US" dirty="0"/>
          </a:p>
        </p:txBody>
      </p:sp>
      <p:sp>
        <p:nvSpPr>
          <p:cNvPr id="3" name="Content Placeholder 2"/>
          <p:cNvSpPr>
            <a:spLocks noGrp="1"/>
          </p:cNvSpPr>
          <p:nvPr>
            <p:ph sz="quarter" idx="1"/>
          </p:nvPr>
        </p:nvSpPr>
        <p:spPr/>
        <p:txBody>
          <a:bodyPr>
            <a:normAutofit fontScale="62500" lnSpcReduction="20000"/>
          </a:bodyPr>
          <a:lstStyle/>
          <a:p>
            <a:r>
              <a:rPr lang="en-US" dirty="0"/>
              <a:t>Section 2: Population (All household members with filters for eligibility)</a:t>
            </a:r>
          </a:p>
          <a:p>
            <a:pPr lvl="0"/>
            <a:r>
              <a:rPr lang="en-US" dirty="0"/>
              <a:t>Name</a:t>
            </a:r>
          </a:p>
          <a:p>
            <a:pPr lvl="0"/>
            <a:r>
              <a:rPr lang="en-US" dirty="0"/>
              <a:t>Relationship to Household head</a:t>
            </a:r>
          </a:p>
          <a:p>
            <a:pPr lvl="0"/>
            <a:r>
              <a:rPr lang="en-US" dirty="0"/>
              <a:t>Sex</a:t>
            </a:r>
          </a:p>
          <a:p>
            <a:pPr lvl="0"/>
            <a:r>
              <a:rPr lang="en-US" dirty="0"/>
              <a:t>Age (completed Years)</a:t>
            </a:r>
          </a:p>
          <a:p>
            <a:pPr lvl="0"/>
            <a:r>
              <a:rPr lang="en-US" dirty="0"/>
              <a:t>Religion</a:t>
            </a:r>
          </a:p>
          <a:p>
            <a:pPr lvl="0"/>
            <a:r>
              <a:rPr lang="en-US" dirty="0"/>
              <a:t>Marital Status</a:t>
            </a:r>
          </a:p>
          <a:p>
            <a:pPr lvl="0"/>
            <a:r>
              <a:rPr lang="en-US" dirty="0"/>
              <a:t>Ethnicity</a:t>
            </a:r>
          </a:p>
          <a:p>
            <a:pPr lvl="0"/>
            <a:r>
              <a:rPr lang="en-US" dirty="0"/>
              <a:t>Place of birth</a:t>
            </a:r>
          </a:p>
          <a:p>
            <a:pPr lvl="0"/>
            <a:r>
              <a:rPr lang="en-US" dirty="0"/>
              <a:t>Citizenship</a:t>
            </a:r>
          </a:p>
          <a:p>
            <a:pPr lvl="0"/>
            <a:r>
              <a:rPr lang="en-US" dirty="0"/>
              <a:t>Length of Residence</a:t>
            </a:r>
          </a:p>
          <a:p>
            <a:pPr lvl="0"/>
            <a:r>
              <a:rPr lang="en-US" dirty="0"/>
              <a:t>Displacement</a:t>
            </a:r>
          </a:p>
          <a:p>
            <a:pPr lvl="0"/>
            <a:r>
              <a:rPr lang="en-US" dirty="0"/>
              <a:t>Parental Survival</a:t>
            </a:r>
          </a:p>
          <a:p>
            <a:pPr lvl="0"/>
            <a:r>
              <a:rPr lang="en-US" dirty="0"/>
              <a:t>Disability</a:t>
            </a:r>
          </a:p>
          <a:p>
            <a:pPr lvl="0"/>
            <a:r>
              <a:rPr lang="en-US" dirty="0"/>
              <a:t>Literacy (10 years and over)</a:t>
            </a:r>
          </a:p>
          <a:p>
            <a:pPr lvl="0"/>
            <a:r>
              <a:rPr lang="en-US" dirty="0"/>
              <a:t>School Attendance and Level Completed (years and over)</a:t>
            </a:r>
          </a:p>
          <a:p>
            <a:pPr lvl="0"/>
            <a:r>
              <a:rPr lang="en-US" dirty="0"/>
              <a:t>Economic Activity, Occupation, Industry and Work Status (6 years and over)</a:t>
            </a:r>
          </a:p>
          <a:p>
            <a:endParaRPr lang="en-US" dirty="0"/>
          </a:p>
        </p:txBody>
      </p:sp>
    </p:spTree>
    <p:extLst>
      <p:ext uri="{BB962C8B-B14F-4D97-AF65-F5344CB8AC3E}">
        <p14:creationId xmlns:p14="http://schemas.microsoft.com/office/powerpoint/2010/main" val="1782163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2008 (cont’d)</a:t>
            </a:r>
            <a:endParaRPr lang="en-US" dirty="0"/>
          </a:p>
        </p:txBody>
      </p:sp>
      <p:sp>
        <p:nvSpPr>
          <p:cNvPr id="3" name="Content Placeholder 2"/>
          <p:cNvSpPr>
            <a:spLocks noGrp="1"/>
          </p:cNvSpPr>
          <p:nvPr>
            <p:ph sz="quarter" idx="1"/>
          </p:nvPr>
        </p:nvSpPr>
        <p:spPr/>
        <p:txBody>
          <a:bodyPr>
            <a:normAutofit fontScale="77500" lnSpcReduction="20000"/>
          </a:bodyPr>
          <a:lstStyle/>
          <a:p>
            <a:pPr lvl="0"/>
            <a:r>
              <a:rPr lang="en-US" dirty="0"/>
              <a:t>Children Ever Born (Females 12-54)</a:t>
            </a:r>
          </a:p>
          <a:p>
            <a:pPr lvl="0"/>
            <a:r>
              <a:rPr lang="en-US" dirty="0"/>
              <a:t>Children Born in Last 12 Months (Females 12-49)</a:t>
            </a:r>
          </a:p>
          <a:p>
            <a:r>
              <a:rPr lang="en-US" dirty="0"/>
              <a:t> </a:t>
            </a:r>
          </a:p>
          <a:p>
            <a:r>
              <a:rPr lang="en-US" dirty="0"/>
              <a:t>Section 3: Housing Facilities (Household Heads)</a:t>
            </a:r>
          </a:p>
          <a:p>
            <a:pPr lvl="0"/>
            <a:r>
              <a:rPr lang="en-US" dirty="0"/>
              <a:t>Current Repair Needs of Housing Unit</a:t>
            </a:r>
          </a:p>
          <a:p>
            <a:pPr lvl="0"/>
            <a:r>
              <a:rPr lang="en-US" dirty="0"/>
              <a:t>Home Ownership</a:t>
            </a:r>
          </a:p>
          <a:p>
            <a:pPr lvl="0"/>
            <a:r>
              <a:rPr lang="en-US" dirty="0"/>
              <a:t>Number of Rooms</a:t>
            </a:r>
          </a:p>
          <a:p>
            <a:pPr lvl="0"/>
            <a:r>
              <a:rPr lang="en-US" dirty="0"/>
              <a:t>Main Construction Materials of Housing Unit</a:t>
            </a:r>
          </a:p>
          <a:p>
            <a:pPr lvl="0"/>
            <a:r>
              <a:rPr lang="en-US" dirty="0"/>
              <a:t>Main Source of Water</a:t>
            </a:r>
          </a:p>
          <a:p>
            <a:pPr lvl="0"/>
            <a:r>
              <a:rPr lang="en-US" dirty="0"/>
              <a:t>Main Source of Fuel for Lighting</a:t>
            </a:r>
          </a:p>
          <a:p>
            <a:pPr lvl="0"/>
            <a:r>
              <a:rPr lang="en-US" dirty="0"/>
              <a:t>Main Source of Fuel Supply for Cooking</a:t>
            </a:r>
          </a:p>
          <a:p>
            <a:pPr lvl="0"/>
            <a:r>
              <a:rPr lang="en-US" dirty="0"/>
              <a:t>Type of Human Waste Disposal</a:t>
            </a:r>
          </a:p>
          <a:p>
            <a:pPr lvl="0"/>
            <a:r>
              <a:rPr lang="en-US" dirty="0"/>
              <a:t>Time from Home to the Nearest: Health Facility, Primary School and Source of </a:t>
            </a:r>
            <a:r>
              <a:rPr lang="en-US" dirty="0" smtClean="0"/>
              <a:t>Water</a:t>
            </a:r>
            <a:endParaRPr lang="en-US" dirty="0"/>
          </a:p>
        </p:txBody>
      </p:sp>
    </p:spTree>
    <p:extLst>
      <p:ext uri="{BB962C8B-B14F-4D97-AF65-F5344CB8AC3E}">
        <p14:creationId xmlns:p14="http://schemas.microsoft.com/office/powerpoint/2010/main" val="2304378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2008 (cont’d)</a:t>
            </a:r>
            <a:endParaRPr lang="en-US" dirty="0"/>
          </a:p>
        </p:txBody>
      </p:sp>
      <p:sp>
        <p:nvSpPr>
          <p:cNvPr id="3" name="Content Placeholder 2"/>
          <p:cNvSpPr>
            <a:spLocks noGrp="1"/>
          </p:cNvSpPr>
          <p:nvPr>
            <p:ph sz="quarter" idx="1"/>
          </p:nvPr>
        </p:nvSpPr>
        <p:spPr/>
        <p:txBody>
          <a:bodyPr>
            <a:normAutofit lnSpcReduction="10000"/>
          </a:bodyPr>
          <a:lstStyle/>
          <a:p>
            <a:r>
              <a:rPr lang="en-US" dirty="0"/>
              <a:t>Section 4: Ownership of Household Amenities (Heads of households)</a:t>
            </a:r>
          </a:p>
          <a:p>
            <a:pPr lvl="0"/>
            <a:r>
              <a:rPr lang="en-US" dirty="0"/>
              <a:t>Furniture</a:t>
            </a:r>
          </a:p>
          <a:p>
            <a:pPr lvl="0"/>
            <a:r>
              <a:rPr lang="en-US" dirty="0"/>
              <a:t>Mattress</a:t>
            </a:r>
          </a:p>
          <a:p>
            <a:pPr lvl="0"/>
            <a:r>
              <a:rPr lang="en-US" dirty="0"/>
              <a:t>Radio</a:t>
            </a:r>
          </a:p>
          <a:p>
            <a:pPr lvl="0"/>
            <a:r>
              <a:rPr lang="en-US" dirty="0"/>
              <a:t>Television</a:t>
            </a:r>
          </a:p>
          <a:p>
            <a:pPr lvl="0"/>
            <a:r>
              <a:rPr lang="en-US" dirty="0"/>
              <a:t>Cell Phone</a:t>
            </a:r>
          </a:p>
          <a:p>
            <a:pPr lvl="0"/>
            <a:r>
              <a:rPr lang="en-US" dirty="0"/>
              <a:t>Motorcycle</a:t>
            </a:r>
          </a:p>
          <a:p>
            <a:pPr lvl="0"/>
            <a:r>
              <a:rPr lang="en-US" dirty="0"/>
              <a:t>Vehicle</a:t>
            </a:r>
          </a:p>
          <a:p>
            <a:pPr lvl="0"/>
            <a:r>
              <a:rPr lang="en-US" dirty="0"/>
              <a:t>Refrigerator</a:t>
            </a:r>
          </a:p>
          <a:p>
            <a:endParaRPr lang="en-US" dirty="0"/>
          </a:p>
        </p:txBody>
      </p:sp>
    </p:spTree>
    <p:extLst>
      <p:ext uri="{BB962C8B-B14F-4D97-AF65-F5344CB8AC3E}">
        <p14:creationId xmlns:p14="http://schemas.microsoft.com/office/powerpoint/2010/main" val="670354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2008 (cont’d)</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a:t>Section 5: Agriculture (Heads of households)</a:t>
            </a:r>
          </a:p>
          <a:p>
            <a:pPr lvl="0"/>
            <a:r>
              <a:rPr lang="en-US" dirty="0"/>
              <a:t>Rice</a:t>
            </a:r>
          </a:p>
          <a:p>
            <a:pPr lvl="0"/>
            <a:r>
              <a:rPr lang="en-US" dirty="0"/>
              <a:t>Cassava</a:t>
            </a:r>
          </a:p>
          <a:p>
            <a:pPr lvl="0"/>
            <a:r>
              <a:rPr lang="en-US" dirty="0"/>
              <a:t>Plantain</a:t>
            </a:r>
          </a:p>
          <a:p>
            <a:pPr lvl="0"/>
            <a:r>
              <a:rPr lang="en-US" dirty="0"/>
              <a:t>Rubber</a:t>
            </a:r>
          </a:p>
          <a:p>
            <a:pPr lvl="0"/>
            <a:r>
              <a:rPr lang="en-US" dirty="0"/>
              <a:t>Palm Oil</a:t>
            </a:r>
          </a:p>
          <a:p>
            <a:pPr lvl="0"/>
            <a:r>
              <a:rPr lang="en-US" dirty="0"/>
              <a:t>Coffee</a:t>
            </a:r>
          </a:p>
          <a:p>
            <a:pPr lvl="0"/>
            <a:r>
              <a:rPr lang="en-US" dirty="0"/>
              <a:t>Cocoa</a:t>
            </a:r>
          </a:p>
          <a:p>
            <a:pPr lvl="0"/>
            <a:r>
              <a:rPr lang="en-US" dirty="0"/>
              <a:t>Coconut</a:t>
            </a:r>
          </a:p>
          <a:p>
            <a:pPr lvl="0"/>
            <a:r>
              <a:rPr lang="en-US" dirty="0"/>
              <a:t>Sugar Cane</a:t>
            </a:r>
          </a:p>
          <a:p>
            <a:pPr lvl="0"/>
            <a:r>
              <a:rPr lang="en-US" dirty="0"/>
              <a:t>Livestock</a:t>
            </a:r>
          </a:p>
          <a:p>
            <a:pPr lvl="0"/>
            <a:r>
              <a:rPr lang="en-US" dirty="0"/>
              <a:t>Poultry</a:t>
            </a:r>
          </a:p>
          <a:p>
            <a:pPr lvl="0"/>
            <a:r>
              <a:rPr lang="en-US" dirty="0"/>
              <a:t>Fishery</a:t>
            </a:r>
          </a:p>
          <a:p>
            <a:endParaRPr lang="en-US" dirty="0"/>
          </a:p>
        </p:txBody>
      </p:sp>
    </p:spTree>
    <p:extLst>
      <p:ext uri="{BB962C8B-B14F-4D97-AF65-F5344CB8AC3E}">
        <p14:creationId xmlns:p14="http://schemas.microsoft.com/office/powerpoint/2010/main" val="3869482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Topics Covered in 2008 (cont’d)</a:t>
            </a:r>
            <a:endParaRPr lang="en-US" dirty="0"/>
          </a:p>
        </p:txBody>
      </p:sp>
      <p:sp>
        <p:nvSpPr>
          <p:cNvPr id="3" name="Content Placeholder 2"/>
          <p:cNvSpPr>
            <a:spLocks noGrp="1"/>
          </p:cNvSpPr>
          <p:nvPr>
            <p:ph sz="quarter" idx="1"/>
          </p:nvPr>
        </p:nvSpPr>
        <p:spPr/>
        <p:txBody>
          <a:bodyPr/>
          <a:lstStyle/>
          <a:p>
            <a:r>
              <a:rPr lang="en-US" dirty="0"/>
              <a:t>Section 6: Deaths in the Household (Heads of households)</a:t>
            </a:r>
          </a:p>
          <a:p>
            <a:pPr lvl="0"/>
            <a:r>
              <a:rPr lang="en-US" dirty="0"/>
              <a:t>Deaths in last 12 months</a:t>
            </a:r>
          </a:p>
          <a:p>
            <a:pPr lvl="0"/>
            <a:r>
              <a:rPr lang="en-US" dirty="0"/>
              <a:t>Sex of deceased</a:t>
            </a:r>
          </a:p>
          <a:p>
            <a:pPr lvl="0"/>
            <a:r>
              <a:rPr lang="en-US" dirty="0"/>
              <a:t>Age at Death</a:t>
            </a:r>
          </a:p>
          <a:p>
            <a:pPr lvl="0"/>
            <a:r>
              <a:rPr lang="en-US" dirty="0"/>
              <a:t>Maternal Mortality (Females)</a:t>
            </a:r>
          </a:p>
          <a:p>
            <a:endParaRPr lang="en-US" dirty="0"/>
          </a:p>
        </p:txBody>
      </p:sp>
    </p:spTree>
    <p:extLst>
      <p:ext uri="{BB962C8B-B14F-4D97-AF65-F5344CB8AC3E}">
        <p14:creationId xmlns:p14="http://schemas.microsoft.com/office/powerpoint/2010/main" val="42758127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34</TotalTime>
  <Words>405</Words>
  <Application>Microsoft Office PowerPoint</Application>
  <PresentationFormat>On-screen Show (4:3)</PresentationFormat>
  <Paragraphs>89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Civic</vt:lpstr>
      <vt:lpstr>Recommended Population and Housing Census Topics</vt:lpstr>
      <vt:lpstr>Outline</vt:lpstr>
      <vt:lpstr>Introduction</vt:lpstr>
      <vt:lpstr>Topics Covered in the 2008 NPHC</vt:lpstr>
      <vt:lpstr>Topics Covered in 2008 (cont’d)</vt:lpstr>
      <vt:lpstr>Topics Covered in 2008 (cont’d)</vt:lpstr>
      <vt:lpstr>Topics Covered in 2008 (cont’d)</vt:lpstr>
      <vt:lpstr>Topics Covered in 2008 (cont’d)</vt:lpstr>
      <vt:lpstr>Topics Covered in 2008 (cont’d)</vt:lpstr>
      <vt:lpstr>Key Questionnaire Variables   Recommended Topics for the 2018 NPHC</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Recommended Population and Housing Census Topics</dc:title>
  <dc:creator>Dell</dc:creator>
  <cp:lastModifiedBy>Andrea De Luka</cp:lastModifiedBy>
  <cp:revision>12</cp:revision>
  <dcterms:created xsi:type="dcterms:W3CDTF">2017-05-05T10:01:52Z</dcterms:created>
  <dcterms:modified xsi:type="dcterms:W3CDTF">2017-05-18T16:10:51Z</dcterms:modified>
</cp:coreProperties>
</file>