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60" r:id="rId2"/>
  </p:sldMasterIdLst>
  <p:notesMasterIdLst>
    <p:notesMasterId r:id="rId30"/>
  </p:notesMasterIdLst>
  <p:handoutMasterIdLst>
    <p:handoutMasterId r:id="rId31"/>
  </p:handoutMasterIdLst>
  <p:sldIdLst>
    <p:sldId id="434" r:id="rId3"/>
    <p:sldId id="435" r:id="rId4"/>
    <p:sldId id="436" r:id="rId5"/>
    <p:sldId id="437" r:id="rId6"/>
    <p:sldId id="438" r:id="rId7"/>
    <p:sldId id="439" r:id="rId8"/>
    <p:sldId id="440" r:id="rId9"/>
    <p:sldId id="441" r:id="rId10"/>
    <p:sldId id="442" r:id="rId11"/>
    <p:sldId id="443" r:id="rId12"/>
    <p:sldId id="444" r:id="rId13"/>
    <p:sldId id="445" r:id="rId14"/>
    <p:sldId id="448" r:id="rId15"/>
    <p:sldId id="447" r:id="rId16"/>
    <p:sldId id="449" r:id="rId17"/>
    <p:sldId id="451" r:id="rId18"/>
    <p:sldId id="453" r:id="rId19"/>
    <p:sldId id="454" r:id="rId20"/>
    <p:sldId id="456" r:id="rId21"/>
    <p:sldId id="450" r:id="rId22"/>
    <p:sldId id="457" r:id="rId23"/>
    <p:sldId id="458" r:id="rId24"/>
    <p:sldId id="455" r:id="rId25"/>
    <p:sldId id="459" r:id="rId26"/>
    <p:sldId id="461" r:id="rId27"/>
    <p:sldId id="452" r:id="rId28"/>
    <p:sldId id="446"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oper" initials="" lastIdx="1" clrIdx="0"/>
  <p:cmAuthor id="1" name="Francesca  Perucc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B21EF"/>
    <a:srgbClr val="0066FF"/>
    <a:srgbClr val="000090"/>
    <a:srgbClr val="4471A7"/>
    <a:srgbClr val="6FC9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8" autoAdjust="0"/>
    <p:restoredTop sz="94675" autoAdjust="0"/>
  </p:normalViewPr>
  <p:slideViewPr>
    <p:cSldViewPr snapToGrid="0" snapToObjects="1">
      <p:cViewPr>
        <p:scale>
          <a:sx n="110" d="100"/>
          <a:sy n="110" d="100"/>
        </p:scale>
        <p:origin x="-1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31B660-D5AE-4D16-8244-65C17A2FF860}" type="datetimeFigureOut">
              <a:rPr lang="en-GB" smtClean="0"/>
              <a:pPr/>
              <a:t>18/05/2017</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14521E-7B7C-4FCC-9F38-552464EEE0AA}" type="slidenum">
              <a:rPr lang="en-GB" smtClean="0"/>
              <a:pPr/>
              <a:t>‹#›</a:t>
            </a:fld>
            <a:endParaRPr lang="en-GB"/>
          </a:p>
        </p:txBody>
      </p:sp>
    </p:spTree>
    <p:extLst>
      <p:ext uri="{BB962C8B-B14F-4D97-AF65-F5344CB8AC3E}">
        <p14:creationId xmlns:p14="http://schemas.microsoft.com/office/powerpoint/2010/main" val="2220574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9C9A28-7990-8343-89CF-319E33F6AA3B}" type="datetimeFigureOut">
              <a:rPr lang="en-US" smtClean="0"/>
              <a:pPr/>
              <a:t>18/05/2017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2EB8F3-D2BA-3D4B-A314-38C0A299855D}" type="slidenum">
              <a:rPr lang="en-US" smtClean="0"/>
              <a:pPr/>
              <a:t>‹#›</a:t>
            </a:fld>
            <a:endParaRPr lang="en-US" dirty="0"/>
          </a:p>
        </p:txBody>
      </p:sp>
    </p:spTree>
    <p:extLst>
      <p:ext uri="{BB962C8B-B14F-4D97-AF65-F5344CB8AC3E}">
        <p14:creationId xmlns:p14="http://schemas.microsoft.com/office/powerpoint/2010/main" val="295591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2EB8F3-D2BA-3D4B-A314-38C0A299855D}"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Tree>
    <p:extLst>
      <p:ext uri="{BB962C8B-B14F-4D97-AF65-F5344CB8AC3E}">
        <p14:creationId xmlns:p14="http://schemas.microsoft.com/office/powerpoint/2010/main" val="30325709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3B14D7-B164-4B13-AF74-9B47F2075270}"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333131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B14D7-B164-4B13-AF74-9B47F2075270}"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2959702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3B14D7-B164-4B13-AF74-9B47F2075270}"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3526284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3B14D7-B164-4B13-AF74-9B47F2075270}" type="datetimeFigureOut">
              <a:rPr lang="en-GB" smtClean="0"/>
              <a:t>18/05/2017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71165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3B14D7-B164-4B13-AF74-9B47F2075270}" type="datetimeFigureOut">
              <a:rPr lang="en-GB" smtClean="0"/>
              <a:t>18/05/2017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3309732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B14D7-B164-4B13-AF74-9B47F2075270}" type="datetimeFigureOut">
              <a:rPr lang="en-GB" smtClean="0"/>
              <a:t>18/05/2017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2241672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B14D7-B164-4B13-AF74-9B47F2075270}"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746078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B14D7-B164-4B13-AF74-9B47F2075270}"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2147052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3B14D7-B164-4B13-AF74-9B47F2075270}"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147203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3B14D7-B164-4B13-AF74-9B47F2075270}"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237082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353210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6535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3100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p14="http://schemas.microsoft.com/office/powerpoint/2010/main" val="236841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74149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a:xfrm>
            <a:off x="574675" y="956345"/>
            <a:ext cx="8001000" cy="564480"/>
          </a:xfrm>
        </p:spPr>
        <p:txBody>
          <a:bodyPr/>
          <a:lstStyle>
            <a:lvl1pPr>
              <a:defRPr sz="2400">
                <a:latin typeface="Calibri" pitchFamily="34" charset="0"/>
                <a:cs typeface="Calibr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397993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3B14D7-B164-4B13-AF74-9B47F2075270}"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B09F0A-ABA1-43F9-84DC-7EAB8E90C4D9}" type="slidenum">
              <a:rPr lang="en-GB" smtClean="0"/>
              <a:t>‹#›</a:t>
            </a:fld>
            <a:endParaRPr lang="en-GB"/>
          </a:p>
        </p:txBody>
      </p:sp>
    </p:spTree>
    <p:extLst>
      <p:ext uri="{BB962C8B-B14F-4D97-AF65-F5344CB8AC3E}">
        <p14:creationId xmlns:p14="http://schemas.microsoft.com/office/powerpoint/2010/main" val="128011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AutoShape 4"/>
          <p:cNvSpPr>
            <a:spLocks noChangeArrowheads="1"/>
          </p:cNvSpPr>
          <p:nvPr/>
        </p:nvSpPr>
        <p:spPr bwMode="auto">
          <a:xfrm>
            <a:off x="574675" y="1520825"/>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sp>
        <p:nvSpPr>
          <p:cNvPr id="1029" name="Line 5"/>
          <p:cNvSpPr>
            <a:spLocks noChangeShapeType="1"/>
          </p:cNvSpPr>
          <p:nvPr/>
        </p:nvSpPr>
        <p:spPr bwMode="auto">
          <a:xfrm flipV="1">
            <a:off x="608013" y="6342077"/>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0" name="Picture 11" descr="UNSD_second_bann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txBox="1">
            <a:spLocks noGrp="1"/>
          </p:cNvSpPr>
          <p:nvPr userDrawn="1"/>
        </p:nvSpPr>
        <p:spPr>
          <a:xfrm>
            <a:off x="114300" y="6342077"/>
            <a:ext cx="8915400" cy="457200"/>
          </a:xfrm>
          <a:prstGeom prst="rect">
            <a:avLst/>
          </a:prstGeom>
          <a:noFill/>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US" sz="1200" b="0" kern="1200" dirty="0" smtClean="0">
                <a:solidFill>
                  <a:schemeClr val="tx1"/>
                </a:solidFill>
                <a:effectLst/>
                <a:latin typeface="Calibri" pitchFamily="34" charset="0"/>
                <a:ea typeface="+mn-ea"/>
                <a:cs typeface="Calibri" pitchFamily="34" charset="0"/>
              </a:rPr>
              <a:t>United Nations Regional Workshop on the 2020 World </a:t>
            </a:r>
            <a:r>
              <a:rPr lang="en-US" sz="1200" b="0" kern="1200" dirty="0" err="1" smtClean="0">
                <a:solidFill>
                  <a:schemeClr val="tx1"/>
                </a:solidFill>
                <a:effectLst/>
                <a:latin typeface="Calibri" pitchFamily="34" charset="0"/>
                <a:ea typeface="+mn-ea"/>
                <a:cs typeface="Calibri" pitchFamily="34" charset="0"/>
              </a:rPr>
              <a:t>Programme</a:t>
            </a:r>
            <a:r>
              <a:rPr lang="en-US" sz="1200" b="0" kern="1200" dirty="0" smtClean="0">
                <a:solidFill>
                  <a:schemeClr val="tx1"/>
                </a:solidFill>
                <a:effectLst/>
                <a:latin typeface="Calibri" pitchFamily="34" charset="0"/>
                <a:ea typeface="+mn-ea"/>
                <a:cs typeface="Calibri" pitchFamily="34" charset="0"/>
              </a:rPr>
              <a:t> on Population and Housing Censuses: International Standards </a:t>
            </a:r>
          </a:p>
          <a:p>
            <a:pPr algn="ctr"/>
            <a:r>
              <a:rPr lang="en-US" sz="1200" b="0" kern="1200" dirty="0" smtClean="0">
                <a:solidFill>
                  <a:schemeClr val="tx1"/>
                </a:solidFill>
                <a:effectLst/>
                <a:latin typeface="Calibri" pitchFamily="34" charset="0"/>
                <a:ea typeface="+mn-ea"/>
                <a:cs typeface="Calibri" pitchFamily="34" charset="0"/>
              </a:rPr>
              <a:t>and Contemporary Technologies, </a:t>
            </a:r>
            <a:r>
              <a:rPr lang="pt-BR" sz="1200" b="0" kern="1200" dirty="0" smtClean="0">
                <a:solidFill>
                  <a:schemeClr val="tx1"/>
                </a:solidFill>
                <a:effectLst/>
                <a:latin typeface="Calibri" pitchFamily="34" charset="0"/>
                <a:ea typeface="+mn-ea"/>
                <a:cs typeface="Calibri" pitchFamily="34" charset="0"/>
              </a:rPr>
              <a:t>Lagos, Nigeria, 8-11 May 2017</a:t>
            </a:r>
          </a:p>
        </p:txBody>
      </p:sp>
    </p:spTree>
    <p:extLst>
      <p:ext uri="{BB962C8B-B14F-4D97-AF65-F5344CB8AC3E}">
        <p14:creationId xmlns:p14="http://schemas.microsoft.com/office/powerpoint/2010/main" val="3187836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759" r:id="rId8"/>
  </p:sldLayoutIdLst>
  <p:timing>
    <p:tnLst>
      <p:par>
        <p:cTn id="1" dur="indefinite" restart="never" nodeType="tmRoot"/>
      </p:par>
    </p:tnLst>
  </p:timing>
  <p:hf sldNum="0" hdr="0" dt="0"/>
  <p:txStyles>
    <p:titleStyle>
      <a:lvl1pPr algn="l" rtl="0" eaLnBrk="0" fontAlgn="base" hangingPunct="0">
        <a:spcBef>
          <a:spcPct val="0"/>
        </a:spcBef>
        <a:spcAft>
          <a:spcPct val="0"/>
        </a:spcAft>
        <a:defRPr sz="2800" b="1">
          <a:solidFill>
            <a:srgbClr val="2B21EF"/>
          </a:solidFill>
          <a:latin typeface="Calibri" pitchFamily="34" charset="0"/>
          <a:ea typeface="+mj-ea"/>
          <a:cs typeface="Calibri" pitchFamily="34" charset="0"/>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B14D7-B164-4B13-AF74-9B47F2075270}" type="datetimeFigureOut">
              <a:rPr lang="en-GB" smtClean="0"/>
              <a:t>18/05/2017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09F0A-ABA1-43F9-84DC-7EAB8E90C4D9}" type="slidenum">
              <a:rPr lang="en-GB" smtClean="0"/>
              <a:t>‹#›</a:t>
            </a:fld>
            <a:endParaRPr lang="en-GB"/>
          </a:p>
        </p:txBody>
      </p:sp>
    </p:spTree>
    <p:extLst>
      <p:ext uri="{BB962C8B-B14F-4D97-AF65-F5344CB8AC3E}">
        <p14:creationId xmlns:p14="http://schemas.microsoft.com/office/powerpoint/2010/main" val="220349613"/>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2656" y="2161309"/>
            <a:ext cx="8294254" cy="3046988"/>
          </a:xfrm>
          <a:prstGeom prst="rect">
            <a:avLst/>
          </a:prstGeom>
          <a:noFill/>
        </p:spPr>
        <p:txBody>
          <a:bodyPr wrap="square" rtlCol="0">
            <a:spAutoFit/>
          </a:bodyPr>
          <a:lstStyle/>
          <a:p>
            <a:pPr algn="ctr"/>
            <a:r>
              <a:rPr lang="en-US" sz="2400" dirty="0" smtClean="0">
                <a:latin typeface="Calibri" pitchFamily="34" charset="0"/>
                <a:cs typeface="Calibri" pitchFamily="34" charset="0"/>
              </a:rPr>
              <a:t>Session 4</a:t>
            </a:r>
          </a:p>
          <a:p>
            <a:pPr algn="ctr"/>
            <a:endParaRPr lang="en-US" sz="2000" dirty="0" smtClean="0">
              <a:latin typeface="Calibri" pitchFamily="34" charset="0"/>
              <a:cs typeface="Calibri" pitchFamily="34" charset="0"/>
            </a:endParaRPr>
          </a:p>
          <a:p>
            <a:pPr algn="ctr"/>
            <a:endParaRPr lang="en-US" sz="2000" dirty="0" smtClean="0">
              <a:latin typeface="Calibri" pitchFamily="34" charset="0"/>
              <a:cs typeface="Calibri" pitchFamily="34" charset="0"/>
            </a:endParaRPr>
          </a:p>
          <a:p>
            <a:pPr algn="ctr"/>
            <a:r>
              <a:rPr lang="en-US" sz="4000" b="1" dirty="0" smtClean="0">
                <a:solidFill>
                  <a:srgbClr val="2B21EF"/>
                </a:solidFill>
                <a:latin typeface="Calibri" pitchFamily="34" charset="0"/>
                <a:cs typeface="Calibri" pitchFamily="34" charset="0"/>
              </a:rPr>
              <a:t>Census planning and management</a:t>
            </a:r>
          </a:p>
          <a:p>
            <a:pPr algn="ctr"/>
            <a:endParaRPr lang="en-US" sz="2000" dirty="0" smtClean="0">
              <a:latin typeface="Calibri" pitchFamily="34" charset="0"/>
              <a:cs typeface="Calibri" pitchFamily="34" charset="0"/>
            </a:endParaRPr>
          </a:p>
          <a:p>
            <a:pPr algn="ctr"/>
            <a:endParaRPr lang="en-US" sz="2000" dirty="0">
              <a:latin typeface="Calibri" pitchFamily="34" charset="0"/>
              <a:cs typeface="Calibri" pitchFamily="34" charset="0"/>
            </a:endParaRPr>
          </a:p>
          <a:p>
            <a:pPr algn="ctr"/>
            <a:endParaRPr lang="en-US" sz="2400" dirty="0">
              <a:latin typeface="Calibri" pitchFamily="34" charset="0"/>
              <a:cs typeface="Calibri" pitchFamily="34" charset="0"/>
            </a:endParaRPr>
          </a:p>
          <a:p>
            <a:pPr algn="ctr"/>
            <a:r>
              <a:rPr lang="en-US" sz="2400" dirty="0" smtClean="0">
                <a:latin typeface="Calibri" pitchFamily="34" charset="0"/>
                <a:cs typeface="Calibri" pitchFamily="34" charset="0"/>
              </a:rPr>
              <a:t>UNSD presentation</a:t>
            </a:r>
            <a:endParaRPr lang="en-GB" sz="2400" dirty="0">
              <a:latin typeface="Calibri" pitchFamily="34" charset="0"/>
              <a:cs typeface="Calibri" pitchFamily="34" charset="0"/>
            </a:endParaRPr>
          </a:p>
        </p:txBody>
      </p:sp>
    </p:spTree>
    <p:extLst>
      <p:ext uri="{BB962C8B-B14F-4D97-AF65-F5344CB8AC3E}">
        <p14:creationId xmlns:p14="http://schemas.microsoft.com/office/powerpoint/2010/main" val="1345087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8188"/>
            <a:ext cx="8001000" cy="552637"/>
          </a:xfrm>
        </p:spPr>
        <p:txBody>
          <a:bodyPr/>
          <a:lstStyle/>
          <a:p>
            <a:r>
              <a:rPr lang="en-US" dirty="0" smtClean="0"/>
              <a:t>Project management principles</a:t>
            </a:r>
            <a:endParaRPr lang="en-US" dirty="0"/>
          </a:p>
        </p:txBody>
      </p:sp>
      <p:sp>
        <p:nvSpPr>
          <p:cNvPr id="3" name="Content Placeholder 2"/>
          <p:cNvSpPr>
            <a:spLocks noGrp="1"/>
          </p:cNvSpPr>
          <p:nvPr>
            <p:ph idx="1"/>
          </p:nvPr>
        </p:nvSpPr>
        <p:spPr>
          <a:xfrm>
            <a:off x="566737" y="1873624"/>
            <a:ext cx="8290391" cy="4320988"/>
          </a:xfrm>
        </p:spPr>
        <p:txBody>
          <a:bodyPr/>
          <a:lstStyle/>
          <a:p>
            <a:r>
              <a:rPr lang="en-US" sz="2100" dirty="0" smtClean="0">
                <a:solidFill>
                  <a:schemeClr val="tx1"/>
                </a:solidFill>
              </a:rPr>
              <a:t>Once the strategic objectives of a census have been established, more detailed planning can begin</a:t>
            </a:r>
          </a:p>
          <a:p>
            <a:r>
              <a:rPr lang="en-US" sz="2100" dirty="0" smtClean="0">
                <a:solidFill>
                  <a:schemeClr val="tx1"/>
                </a:solidFill>
              </a:rPr>
              <a:t>Given the size and complexity of the census, it can be divided into a series of related projects that are dependent on one another</a:t>
            </a:r>
          </a:p>
          <a:p>
            <a:r>
              <a:rPr lang="en-US" sz="2100" dirty="0" smtClean="0">
                <a:solidFill>
                  <a:schemeClr val="tx1"/>
                </a:solidFill>
              </a:rPr>
              <a:t>Principles of project management provide a </a:t>
            </a:r>
            <a:r>
              <a:rPr lang="en-US" sz="2100" u="sng" dirty="0" smtClean="0">
                <a:solidFill>
                  <a:schemeClr val="tx1"/>
                </a:solidFill>
              </a:rPr>
              <a:t>simple hierarchical framework  (consisting of phases, activities and tasks) </a:t>
            </a:r>
            <a:r>
              <a:rPr lang="en-US" sz="2100" dirty="0" smtClean="0">
                <a:solidFill>
                  <a:schemeClr val="tx1"/>
                </a:solidFill>
              </a:rPr>
              <a:t>for achieving an appropriate design of the census project – allowing the listing and organization of all activities related to conducting the census – this is an iterative process and it will take a number of iterations before an appropriate deign is achieved</a:t>
            </a:r>
          </a:p>
          <a:p>
            <a:r>
              <a:rPr lang="en-US" sz="2100" dirty="0">
                <a:solidFill>
                  <a:schemeClr val="tx1"/>
                </a:solidFill>
              </a:rPr>
              <a:t>As the levels in the framework are filled with detail, people can be assigned responsibility, and reporting </a:t>
            </a:r>
            <a:r>
              <a:rPr lang="en-US" sz="2100" dirty="0" smtClean="0">
                <a:solidFill>
                  <a:schemeClr val="tx1"/>
                </a:solidFill>
              </a:rPr>
              <a:t>and review </a:t>
            </a:r>
            <a:r>
              <a:rPr lang="en-US" sz="2100" dirty="0">
                <a:solidFill>
                  <a:schemeClr val="tx1"/>
                </a:solidFill>
              </a:rPr>
              <a:t>arrangements </a:t>
            </a:r>
            <a:r>
              <a:rPr lang="en-US" sz="2100" dirty="0" smtClean="0">
                <a:solidFill>
                  <a:schemeClr val="tx1"/>
                </a:solidFill>
              </a:rPr>
              <a:t>established</a:t>
            </a:r>
            <a:endParaRPr lang="en-US" sz="21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57943"/>
            <a:ext cx="8001000" cy="562882"/>
          </a:xfrm>
        </p:spPr>
        <p:txBody>
          <a:bodyPr/>
          <a:lstStyle/>
          <a:p>
            <a:r>
              <a:rPr lang="en-US" dirty="0" smtClean="0"/>
              <a:t>Hierarchical framework for design of census project </a:t>
            </a:r>
            <a:endParaRPr lang="en-US" dirty="0"/>
          </a:p>
        </p:txBody>
      </p:sp>
      <p:sp>
        <p:nvSpPr>
          <p:cNvPr id="3" name="Content Placeholder 2"/>
          <p:cNvSpPr>
            <a:spLocks noGrp="1"/>
          </p:cNvSpPr>
          <p:nvPr>
            <p:ph idx="1"/>
          </p:nvPr>
        </p:nvSpPr>
        <p:spPr>
          <a:xfrm>
            <a:off x="566738" y="1720582"/>
            <a:ext cx="8316006" cy="4564103"/>
          </a:xfrm>
        </p:spPr>
        <p:txBody>
          <a:bodyPr/>
          <a:lstStyle/>
          <a:p>
            <a:r>
              <a:rPr lang="en-US" b="1" dirty="0" smtClean="0">
                <a:solidFill>
                  <a:schemeClr val="tx1"/>
                </a:solidFill>
              </a:rPr>
              <a:t>Project: </a:t>
            </a:r>
            <a:r>
              <a:rPr lang="en-US" dirty="0" smtClean="0">
                <a:solidFill>
                  <a:schemeClr val="tx1"/>
                </a:solidFill>
              </a:rPr>
              <a:t>Population and housing census </a:t>
            </a:r>
          </a:p>
          <a:p>
            <a:r>
              <a:rPr lang="en-US" b="1" dirty="0" smtClean="0">
                <a:solidFill>
                  <a:schemeClr val="tx1"/>
                </a:solidFill>
              </a:rPr>
              <a:t>Phases: </a:t>
            </a:r>
            <a:r>
              <a:rPr lang="en-US" dirty="0" smtClean="0">
                <a:solidFill>
                  <a:schemeClr val="tx1"/>
                </a:solidFill>
              </a:rPr>
              <a:t>identifying and scheduling the various phases of the census cycle provide the basis for planning; phases are typically sequential, where the prior phase is essentially complete before the beginning of the next phase; however, they occasionally can overlap</a:t>
            </a:r>
          </a:p>
          <a:p>
            <a:r>
              <a:rPr lang="en-US" b="1" dirty="0" smtClean="0">
                <a:solidFill>
                  <a:schemeClr val="tx1"/>
                </a:solidFill>
              </a:rPr>
              <a:t>Activities: </a:t>
            </a:r>
            <a:r>
              <a:rPr lang="en-US" dirty="0" smtClean="0">
                <a:solidFill>
                  <a:schemeClr val="tx1"/>
                </a:solidFill>
              </a:rPr>
              <a:t>once phases have been identified, the next step is to break down each phase into component activities; activities constitute a higher level of work covering the series of tasks defined for each phase</a:t>
            </a:r>
          </a:p>
          <a:p>
            <a:r>
              <a:rPr lang="en-US" b="1" dirty="0" smtClean="0">
                <a:solidFill>
                  <a:schemeClr val="tx1"/>
                </a:solidFill>
              </a:rPr>
              <a:t>Tasks: </a:t>
            </a:r>
            <a:r>
              <a:rPr lang="en-US" dirty="0" smtClean="0">
                <a:solidFill>
                  <a:schemeClr val="tx1"/>
                </a:solidFill>
              </a:rPr>
              <a:t>activities can further be broken down  to tasks - the smallest identifiable amount of work leading to a deliverable under each activity; time, cost and resources can be assigned at the task level</a:t>
            </a:r>
          </a:p>
          <a:p>
            <a:r>
              <a:rPr lang="en-US" dirty="0" smtClean="0">
                <a:solidFill>
                  <a:schemeClr val="tx1"/>
                </a:solidFill>
              </a:rPr>
              <a:t>This </a:t>
            </a:r>
            <a:r>
              <a:rPr lang="en-US" dirty="0">
                <a:solidFill>
                  <a:schemeClr val="tx1"/>
                </a:solidFill>
              </a:rPr>
              <a:t>framework allows for each step of the census process to be identified and assigned to the appropriate level, </a:t>
            </a:r>
            <a:r>
              <a:rPr lang="en-US" dirty="0" smtClean="0">
                <a:solidFill>
                  <a:schemeClr val="tx1"/>
                </a:solidFill>
              </a:rPr>
              <a:t>from the </a:t>
            </a:r>
            <a:r>
              <a:rPr lang="en-US" dirty="0">
                <a:solidFill>
                  <a:schemeClr val="tx1"/>
                </a:solidFill>
              </a:rPr>
              <a:t>largest components </a:t>
            </a:r>
            <a:r>
              <a:rPr lang="en-US" dirty="0" smtClean="0">
                <a:solidFill>
                  <a:schemeClr val="tx1"/>
                </a:solidFill>
              </a:rPr>
              <a:t> down to the smallest tasks</a:t>
            </a:r>
            <a:endParaRPr lang="en-US" dirty="0">
              <a:solidFill>
                <a:schemeClr val="tx1"/>
              </a:solidFill>
            </a:endParaRPr>
          </a:p>
          <a:p>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954741"/>
            <a:ext cx="8569325" cy="566084"/>
          </a:xfrm>
        </p:spPr>
        <p:txBody>
          <a:bodyPr/>
          <a:lstStyle/>
          <a:p>
            <a:r>
              <a:rPr lang="en-US" dirty="0" smtClean="0"/>
              <a:t/>
            </a:r>
            <a:br>
              <a:rPr lang="en-US" dirty="0" smtClean="0"/>
            </a:br>
            <a:r>
              <a:rPr lang="en-US" sz="2400" dirty="0" smtClean="0"/>
              <a:t>Issues that need to be taken into account in project planning</a:t>
            </a:r>
            <a:endParaRPr lang="en-US" sz="2400" dirty="0"/>
          </a:p>
        </p:txBody>
      </p:sp>
      <p:sp>
        <p:nvSpPr>
          <p:cNvPr id="3" name="Content Placeholder 2"/>
          <p:cNvSpPr>
            <a:spLocks noGrp="1"/>
          </p:cNvSpPr>
          <p:nvPr>
            <p:ph idx="1"/>
          </p:nvPr>
        </p:nvSpPr>
        <p:spPr>
          <a:xfrm>
            <a:off x="566737" y="1752599"/>
            <a:ext cx="8465203" cy="4459941"/>
          </a:xfrm>
        </p:spPr>
        <p:txBody>
          <a:bodyPr/>
          <a:lstStyle/>
          <a:p>
            <a:r>
              <a:rPr lang="en-US" b="1" dirty="0">
                <a:solidFill>
                  <a:schemeClr val="tx1"/>
                </a:solidFill>
              </a:rPr>
              <a:t>Milestones: </a:t>
            </a:r>
            <a:r>
              <a:rPr lang="en-US" dirty="0" smtClean="0">
                <a:solidFill>
                  <a:schemeClr val="tx1"/>
                </a:solidFill>
              </a:rPr>
              <a:t>are another project management concept that represent specific </a:t>
            </a:r>
            <a:r>
              <a:rPr lang="en-US" dirty="0">
                <a:solidFill>
                  <a:schemeClr val="tx1"/>
                </a:solidFill>
              </a:rPr>
              <a:t>points in time at which key outcomes are expected and which measure a project’s progress</a:t>
            </a:r>
          </a:p>
          <a:p>
            <a:r>
              <a:rPr lang="en-US" b="1" dirty="0" smtClean="0">
                <a:solidFill>
                  <a:schemeClr val="tx1"/>
                </a:solidFill>
              </a:rPr>
              <a:t>Risk management</a:t>
            </a:r>
            <a:r>
              <a:rPr lang="en-US" dirty="0" smtClean="0">
                <a:solidFill>
                  <a:schemeClr val="tx1"/>
                </a:solidFill>
              </a:rPr>
              <a:t> - identification and assessment of risks followed by the development of actions aimed at mitigating the impact of undesired outcomes or reducing the probability of those outcomes happening</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a:xfrm>
            <a:off x="319314" y="1752600"/>
            <a:ext cx="8824686" cy="4621306"/>
          </a:xfrm>
        </p:spPr>
        <p:txBody>
          <a:bodyPr/>
          <a:lstStyle/>
          <a:p>
            <a:pPr lvl="0"/>
            <a:r>
              <a:rPr lang="en-GB" dirty="0" smtClean="0">
                <a:solidFill>
                  <a:schemeClr val="tx1"/>
                </a:solidFill>
              </a:rPr>
              <a:t>Risks with significant likelihood should be managed explicitly by developing fully detailed plans parallel to the census plan - the success or failure of the census may depend on the implementation of the plans associated with these risks if they occur</a:t>
            </a:r>
          </a:p>
          <a:p>
            <a:r>
              <a:rPr lang="en-US" dirty="0" smtClean="0">
                <a:solidFill>
                  <a:srgbClr val="000099"/>
                </a:solidFill>
              </a:rPr>
              <a:t>Benefits of implementing risk management in censuses include:</a:t>
            </a:r>
          </a:p>
          <a:p>
            <a:pPr lvl="1"/>
            <a:r>
              <a:rPr lang="en-US" dirty="0" smtClean="0">
                <a:solidFill>
                  <a:srgbClr val="000099"/>
                </a:solidFill>
              </a:rPr>
              <a:t>Fosters early identification of strategies to reduce or eliminate the potential impact of known risks;</a:t>
            </a:r>
          </a:p>
          <a:p>
            <a:pPr lvl="1"/>
            <a:r>
              <a:rPr lang="en-US" dirty="0" smtClean="0">
                <a:solidFill>
                  <a:srgbClr val="000099"/>
                </a:solidFill>
              </a:rPr>
              <a:t>Provides a structure for monitoring and documenting changes in risk assessment and for managing the response to those changes;</a:t>
            </a:r>
          </a:p>
          <a:p>
            <a:pPr lvl="1"/>
            <a:r>
              <a:rPr lang="en-US" dirty="0" smtClean="0">
                <a:solidFill>
                  <a:srgbClr val="000099"/>
                </a:solidFill>
              </a:rPr>
              <a:t>Identifies areas where further study or analysis could potentially lower future risk; </a:t>
            </a:r>
          </a:p>
          <a:p>
            <a:pPr lvl="1"/>
            <a:r>
              <a:rPr lang="en-US" dirty="0" smtClean="0">
                <a:solidFill>
                  <a:srgbClr val="000099"/>
                </a:solidFill>
              </a:rPr>
              <a:t>Facilitates integration of operations/systems through early identification and resolution of risk that cuts across activities.</a:t>
            </a:r>
          </a:p>
          <a:p>
            <a:pPr lvl="0"/>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project</a:t>
            </a:r>
            <a:endParaRPr lang="en-US" dirty="0"/>
          </a:p>
        </p:txBody>
      </p:sp>
      <p:sp>
        <p:nvSpPr>
          <p:cNvPr id="3" name="Content Placeholder 2"/>
          <p:cNvSpPr>
            <a:spLocks noGrp="1"/>
          </p:cNvSpPr>
          <p:nvPr>
            <p:ph idx="1"/>
          </p:nvPr>
        </p:nvSpPr>
        <p:spPr>
          <a:xfrm>
            <a:off x="566738" y="1752599"/>
            <a:ext cx="8321768" cy="4428565"/>
          </a:xfrm>
        </p:spPr>
        <p:txBody>
          <a:bodyPr/>
          <a:lstStyle/>
          <a:p>
            <a:r>
              <a:rPr lang="en-US" dirty="0" smtClean="0">
                <a:solidFill>
                  <a:schemeClr val="tx1"/>
                </a:solidFill>
              </a:rPr>
              <a:t>It is important that project plans are monitored and that appropriate feedback is delivered to all levels of management</a:t>
            </a:r>
          </a:p>
          <a:p>
            <a:r>
              <a:rPr lang="en-US" dirty="0" smtClean="0">
                <a:solidFill>
                  <a:schemeClr val="tx1"/>
                </a:solidFill>
              </a:rPr>
              <a:t>The most important components to track are: </a:t>
            </a:r>
          </a:p>
          <a:p>
            <a:pPr lvl="1"/>
            <a:r>
              <a:rPr lang="en-US" sz="1900" dirty="0" smtClean="0">
                <a:solidFill>
                  <a:schemeClr val="tx1"/>
                </a:solidFill>
              </a:rPr>
              <a:t>the calendar time for completing a task; </a:t>
            </a:r>
          </a:p>
          <a:p>
            <a:pPr lvl="1"/>
            <a:r>
              <a:rPr lang="en-US" sz="1900" dirty="0" smtClean="0">
                <a:solidFill>
                  <a:schemeClr val="tx1"/>
                </a:solidFill>
              </a:rPr>
              <a:t>resource usage per task; </a:t>
            </a:r>
          </a:p>
          <a:p>
            <a:pPr lvl="1"/>
            <a:r>
              <a:rPr lang="en-US" sz="1900" dirty="0" smtClean="0">
                <a:solidFill>
                  <a:schemeClr val="tx1"/>
                </a:solidFill>
              </a:rPr>
              <a:t>cost per task; </a:t>
            </a:r>
          </a:p>
          <a:p>
            <a:pPr lvl="1"/>
            <a:r>
              <a:rPr lang="en-US" sz="1900" dirty="0" smtClean="0">
                <a:solidFill>
                  <a:schemeClr val="tx1"/>
                </a:solidFill>
              </a:rPr>
              <a:t>milestones met</a:t>
            </a:r>
          </a:p>
          <a:p>
            <a:r>
              <a:rPr lang="en-US" dirty="0" smtClean="0">
                <a:solidFill>
                  <a:schemeClr val="tx1"/>
                </a:solidFill>
              </a:rPr>
              <a:t>As there are always interdependency among individual tasks, monitoring instruments are needed (</a:t>
            </a:r>
            <a:r>
              <a:rPr lang="en-US" dirty="0" err="1" smtClean="0">
                <a:solidFill>
                  <a:schemeClr val="tx1"/>
                </a:solidFill>
              </a:rPr>
              <a:t>eg</a:t>
            </a:r>
            <a:r>
              <a:rPr lang="en-US" dirty="0" smtClean="0">
                <a:solidFill>
                  <a:schemeClr val="tx1"/>
                </a:solidFill>
              </a:rPr>
              <a:t>. the GANTT chart which graphically displays schedule‐related information with activities listed down on the left, and dates shown across the top and activity durations shown as date‐placed horizontal bars)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25236"/>
            <a:ext cx="8001000" cy="495589"/>
          </a:xfrm>
        </p:spPr>
        <p:txBody>
          <a:bodyPr/>
          <a:lstStyle/>
          <a:p>
            <a:r>
              <a:rPr lang="en-US" dirty="0" smtClean="0"/>
              <a:t>Census calendar (scheduling)</a:t>
            </a:r>
            <a:endParaRPr lang="en-US" sz="2000" b="0" dirty="0"/>
          </a:p>
        </p:txBody>
      </p:sp>
      <p:sp>
        <p:nvSpPr>
          <p:cNvPr id="3" name="Content Placeholder 2"/>
          <p:cNvSpPr>
            <a:spLocks noGrp="1"/>
          </p:cNvSpPr>
          <p:nvPr>
            <p:ph idx="1"/>
          </p:nvPr>
        </p:nvSpPr>
        <p:spPr>
          <a:xfrm>
            <a:off x="566737" y="1752599"/>
            <a:ext cx="8415897" cy="4504765"/>
          </a:xfrm>
        </p:spPr>
        <p:txBody>
          <a:bodyPr/>
          <a:lstStyle/>
          <a:p>
            <a:r>
              <a:rPr lang="en-US" dirty="0" smtClean="0">
                <a:solidFill>
                  <a:schemeClr val="tx1"/>
                </a:solidFill>
              </a:rPr>
              <a:t>Development of a census calendar is a crucial step in the planning phase of a census, which serves as a guide to measure the progress of each stage of the census operation</a:t>
            </a:r>
            <a:endParaRPr lang="en-US" i="1" dirty="0" smtClean="0">
              <a:solidFill>
                <a:schemeClr val="tx1"/>
              </a:solidFill>
            </a:endParaRPr>
          </a:p>
          <a:p>
            <a:r>
              <a:rPr lang="en-US" dirty="0" smtClean="0">
                <a:solidFill>
                  <a:schemeClr val="tx1"/>
                </a:solidFill>
              </a:rPr>
              <a:t>The calendar or time table is designed to show the census activities and the amount of time required for undertaking all processes regarding the planning, development and implementation of a census</a:t>
            </a:r>
          </a:p>
          <a:p>
            <a:r>
              <a:rPr lang="en-US" dirty="0" smtClean="0">
                <a:solidFill>
                  <a:schemeClr val="tx1"/>
                </a:solidFill>
              </a:rPr>
              <a:t>Time estimation of each activity is a critical process for good management of census operations, and given that census consists of series of interrelated activities, preparing time estimation has to be undertaken in close cooperation with all stakeholders</a:t>
            </a:r>
          </a:p>
          <a:p>
            <a:r>
              <a:rPr lang="en-US" dirty="0" smtClean="0">
                <a:solidFill>
                  <a:schemeClr val="tx1"/>
                </a:solidFill>
              </a:rPr>
              <a:t>Census calendars usually take the form of a diagram showing the sequence, interdependency and timing of all the various steps in the census programme (</a:t>
            </a:r>
            <a:r>
              <a:rPr lang="en-US" dirty="0" err="1" smtClean="0">
                <a:solidFill>
                  <a:schemeClr val="tx1"/>
                </a:solidFill>
              </a:rPr>
              <a:t>eg</a:t>
            </a:r>
            <a:r>
              <a:rPr lang="en-US" dirty="0" smtClean="0">
                <a:solidFill>
                  <a:schemeClr val="tx1"/>
                </a:solidFill>
              </a:rPr>
              <a:t>. GANTT chart)</a:t>
            </a:r>
          </a:p>
          <a:p>
            <a:endParaRPr lang="en-US" i="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779929"/>
            <a:ext cx="8457266" cy="740896"/>
          </a:xfrm>
        </p:spPr>
        <p:txBody>
          <a:bodyPr/>
          <a:lstStyle/>
          <a:p>
            <a:r>
              <a:rPr lang="en-US" sz="2400" dirty="0" smtClean="0"/>
              <a:t>Administrative organization and human resources management</a:t>
            </a:r>
            <a:endParaRPr lang="en-US" sz="2400" dirty="0"/>
          </a:p>
        </p:txBody>
      </p:sp>
      <p:sp>
        <p:nvSpPr>
          <p:cNvPr id="3" name="Content Placeholder 2"/>
          <p:cNvSpPr>
            <a:spLocks noGrp="1"/>
          </p:cNvSpPr>
          <p:nvPr>
            <p:ph idx="1"/>
          </p:nvPr>
        </p:nvSpPr>
        <p:spPr>
          <a:xfrm>
            <a:off x="566737" y="1752600"/>
            <a:ext cx="8465203" cy="4598894"/>
          </a:xfrm>
        </p:spPr>
        <p:txBody>
          <a:bodyPr/>
          <a:lstStyle/>
          <a:p>
            <a:r>
              <a:rPr lang="en-US" dirty="0" smtClean="0">
                <a:solidFill>
                  <a:schemeClr val="tx1"/>
                </a:solidFill>
              </a:rPr>
              <a:t>Establishing the administrative organization and staffing of a census operation is a big challenge due to the sheer size and complexity of the project, geographic spread, long project timeline, coordination with a wide range of organizations, and the number of workers involved</a:t>
            </a:r>
          </a:p>
          <a:p>
            <a:r>
              <a:rPr lang="en-US" dirty="0" smtClean="0">
                <a:solidFill>
                  <a:schemeClr val="tx1"/>
                </a:solidFill>
              </a:rPr>
              <a:t>A generic hierarchical management structure that could be used for planning is available on page 27 (figure II.3) of HM</a:t>
            </a:r>
          </a:p>
          <a:p>
            <a:r>
              <a:rPr lang="en-US" dirty="0" smtClean="0">
                <a:solidFill>
                  <a:schemeClr val="tx1"/>
                </a:solidFill>
              </a:rPr>
              <a:t>Regardless of the structure adopted, census plans need to articulate the roles and responsibilities of the hierarchy of census staff, to avoid confusion over duties, poor oversight and mistakes in critical processes that jeopardize the census</a:t>
            </a:r>
          </a:p>
          <a:p>
            <a:r>
              <a:rPr lang="en-US" dirty="0" smtClean="0">
                <a:solidFill>
                  <a:schemeClr val="tx1"/>
                </a:solidFill>
              </a:rPr>
              <a:t>It is also to important to note that the development phases (planning and preparations) and the operational phases might require different management approaches because the nature of the workforces and the tasks performed are quite different</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44388"/>
            <a:ext cx="8001000" cy="476437"/>
          </a:xfrm>
        </p:spPr>
        <p:txBody>
          <a:bodyPr/>
          <a:lstStyle/>
          <a:p>
            <a:r>
              <a:rPr lang="en-US" dirty="0" smtClean="0"/>
              <a:t>Structure of the workforce</a:t>
            </a:r>
            <a:endParaRPr lang="en-US" dirty="0"/>
          </a:p>
        </p:txBody>
      </p:sp>
      <p:sp>
        <p:nvSpPr>
          <p:cNvPr id="3" name="Content Placeholder 2"/>
          <p:cNvSpPr>
            <a:spLocks noGrp="1"/>
          </p:cNvSpPr>
          <p:nvPr>
            <p:ph idx="1"/>
          </p:nvPr>
        </p:nvSpPr>
        <p:spPr>
          <a:xfrm>
            <a:off x="566737" y="1752599"/>
            <a:ext cx="8357627" cy="4486835"/>
          </a:xfrm>
        </p:spPr>
        <p:txBody>
          <a:bodyPr/>
          <a:lstStyle/>
          <a:p>
            <a:r>
              <a:rPr lang="en-US" dirty="0" smtClean="0">
                <a:solidFill>
                  <a:schemeClr val="tx1"/>
                </a:solidFill>
              </a:rPr>
              <a:t>The staffing and structure of the workforce to support the enumeration phase need to factor in:</a:t>
            </a:r>
          </a:p>
          <a:p>
            <a:pPr lvl="1">
              <a:spcBef>
                <a:spcPts val="0"/>
              </a:spcBef>
            </a:pPr>
            <a:r>
              <a:rPr lang="en-US" dirty="0" smtClean="0">
                <a:solidFill>
                  <a:schemeClr val="tx1"/>
                </a:solidFill>
              </a:rPr>
              <a:t>Size of the population; Geographic area covered by the census </a:t>
            </a:r>
          </a:p>
          <a:p>
            <a:pPr lvl="1">
              <a:spcBef>
                <a:spcPts val="0"/>
              </a:spcBef>
            </a:pPr>
            <a:r>
              <a:rPr lang="en-US" dirty="0" smtClean="0">
                <a:solidFill>
                  <a:schemeClr val="tx1"/>
                </a:solidFill>
              </a:rPr>
              <a:t>Topics covered in the census </a:t>
            </a:r>
          </a:p>
          <a:p>
            <a:pPr lvl="1">
              <a:spcBef>
                <a:spcPts val="0"/>
              </a:spcBef>
            </a:pPr>
            <a:r>
              <a:rPr lang="en-US" dirty="0" smtClean="0">
                <a:solidFill>
                  <a:schemeClr val="tx1"/>
                </a:solidFill>
              </a:rPr>
              <a:t>Existing administrative structure, at centre and in regions</a:t>
            </a:r>
          </a:p>
          <a:p>
            <a:pPr lvl="1">
              <a:spcBef>
                <a:spcPts val="0"/>
              </a:spcBef>
            </a:pPr>
            <a:r>
              <a:rPr lang="en-US" dirty="0" smtClean="0">
                <a:solidFill>
                  <a:schemeClr val="tx1"/>
                </a:solidFill>
              </a:rPr>
              <a:t>Support from other government agencies</a:t>
            </a:r>
          </a:p>
          <a:p>
            <a:pPr lvl="1">
              <a:spcBef>
                <a:spcPts val="0"/>
              </a:spcBef>
            </a:pPr>
            <a:r>
              <a:rPr lang="en-US" dirty="0" smtClean="0">
                <a:solidFill>
                  <a:schemeClr val="tx1"/>
                </a:solidFill>
              </a:rPr>
              <a:t>Number of activities contracted out</a:t>
            </a:r>
          </a:p>
          <a:p>
            <a:pPr lvl="1">
              <a:spcBef>
                <a:spcPts val="0"/>
              </a:spcBef>
            </a:pPr>
            <a:r>
              <a:rPr lang="en-US" dirty="0" smtClean="0">
                <a:solidFill>
                  <a:schemeClr val="tx1"/>
                </a:solidFill>
              </a:rPr>
              <a:t>Data collection and processing methods used</a:t>
            </a:r>
          </a:p>
          <a:p>
            <a:pPr lvl="1">
              <a:spcBef>
                <a:spcPts val="0"/>
              </a:spcBef>
            </a:pPr>
            <a:r>
              <a:rPr lang="en-US" dirty="0" smtClean="0">
                <a:solidFill>
                  <a:schemeClr val="tx1"/>
                </a:solidFill>
              </a:rPr>
              <a:t>Complexity of data processing and analysis</a:t>
            </a:r>
          </a:p>
          <a:p>
            <a:r>
              <a:rPr lang="en-US" dirty="0" smtClean="0">
                <a:solidFill>
                  <a:srgbClr val="000099"/>
                </a:solidFill>
              </a:rPr>
              <a:t>For a hierarchical workforce structure, there are a number of key issues that need to be addressed including:</a:t>
            </a:r>
          </a:p>
          <a:p>
            <a:pPr lvl="1">
              <a:spcBef>
                <a:spcPts val="0"/>
              </a:spcBef>
            </a:pPr>
            <a:r>
              <a:rPr lang="en-US" dirty="0" smtClean="0">
                <a:solidFill>
                  <a:srgbClr val="000099"/>
                </a:solidFill>
              </a:rPr>
              <a:t>Roles and responsibilities of each level (regional managers, supervisors, enumerators, IT officers, etc)</a:t>
            </a:r>
          </a:p>
          <a:p>
            <a:pPr lvl="1">
              <a:spcBef>
                <a:spcPts val="0"/>
              </a:spcBef>
            </a:pPr>
            <a:r>
              <a:rPr lang="en-US" dirty="0" smtClean="0">
                <a:solidFill>
                  <a:srgbClr val="000099"/>
                </a:solidFill>
              </a:rPr>
              <a:t>Time available;</a:t>
            </a:r>
          </a:p>
          <a:p>
            <a:pPr lvl="1">
              <a:spcBef>
                <a:spcPts val="0"/>
              </a:spcBef>
            </a:pPr>
            <a:r>
              <a:rPr lang="en-US" dirty="0" smtClean="0">
                <a:solidFill>
                  <a:srgbClr val="000099"/>
                </a:solidFill>
              </a:rPr>
              <a:t>Staffing ratio between the different levels.</a:t>
            </a:r>
            <a:endParaRPr lang="en-US" dirty="0">
              <a:solidFill>
                <a:srgbClr val="00009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134035"/>
            <a:ext cx="8001000" cy="386790"/>
          </a:xfrm>
        </p:spPr>
        <p:txBody>
          <a:bodyPr/>
          <a:lstStyle/>
          <a:p>
            <a:r>
              <a:rPr lang="en-US" dirty="0" smtClean="0"/>
              <a:t>Human resources management </a:t>
            </a:r>
            <a:endParaRPr lang="en-US" dirty="0"/>
          </a:p>
        </p:txBody>
      </p:sp>
      <p:sp>
        <p:nvSpPr>
          <p:cNvPr id="3" name="Content Placeholder 2"/>
          <p:cNvSpPr>
            <a:spLocks noGrp="1"/>
          </p:cNvSpPr>
          <p:nvPr>
            <p:ph idx="1"/>
          </p:nvPr>
        </p:nvSpPr>
        <p:spPr>
          <a:xfrm>
            <a:off x="566738" y="1752600"/>
            <a:ext cx="8375556" cy="4728882"/>
          </a:xfrm>
        </p:spPr>
        <p:txBody>
          <a:bodyPr/>
          <a:lstStyle/>
          <a:p>
            <a:r>
              <a:rPr lang="en-US" dirty="0" smtClean="0">
                <a:solidFill>
                  <a:schemeClr val="tx1"/>
                </a:solidFill>
              </a:rPr>
              <a:t>Management of human resources for census operations is of particular importance in the planning phase of the census</a:t>
            </a:r>
          </a:p>
          <a:p>
            <a:pPr>
              <a:defRPr/>
            </a:pPr>
            <a:r>
              <a:rPr lang="en-US" dirty="0" smtClean="0">
                <a:solidFill>
                  <a:schemeClr val="tx1"/>
                </a:solidFill>
              </a:rPr>
              <a:t>Growing interest for using new technologies is a very important factor for careful planning of human resources – requiring special considerations to certain specialized skills such as mapping/GIS, data capture and processing, dissemination outputs/tools using new technologies</a:t>
            </a:r>
          </a:p>
          <a:p>
            <a:pPr>
              <a:defRPr/>
            </a:pPr>
            <a:r>
              <a:rPr lang="en-US" dirty="0" smtClean="0">
                <a:solidFill>
                  <a:schemeClr val="tx1"/>
                </a:solidFill>
              </a:rPr>
              <a:t>Plans for human resources management require a two-pronged strategy: </a:t>
            </a:r>
          </a:p>
          <a:p>
            <a:pPr lvl="1">
              <a:defRPr/>
            </a:pPr>
            <a:r>
              <a:rPr lang="en-US" sz="2000" dirty="0" smtClean="0">
                <a:solidFill>
                  <a:schemeClr val="tx1"/>
                </a:solidFill>
              </a:rPr>
              <a:t>Strategies for office work </a:t>
            </a:r>
          </a:p>
          <a:p>
            <a:pPr lvl="1">
              <a:defRPr/>
            </a:pPr>
            <a:r>
              <a:rPr lang="en-US" sz="2000" dirty="0" smtClean="0">
                <a:solidFill>
                  <a:schemeClr val="tx1"/>
                </a:solidFill>
              </a:rPr>
              <a:t>Strategies for field work (plans for staff who employed temporarily)</a:t>
            </a:r>
          </a:p>
          <a:p>
            <a:r>
              <a:rPr lang="en-US" dirty="0" smtClean="0">
                <a:solidFill>
                  <a:schemeClr val="tx1"/>
                </a:solidFill>
              </a:rPr>
              <a:t>For office work, as a first step the statistical offices need to analyze the existing human resources at the very early stage of the census planning, and develop strategies to secure the office staff required for successful implementation of census activities.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 management </a:t>
            </a:r>
            <a:endParaRPr lang="en-US" dirty="0"/>
          </a:p>
        </p:txBody>
      </p:sp>
      <p:sp>
        <p:nvSpPr>
          <p:cNvPr id="3" name="Content Placeholder 2"/>
          <p:cNvSpPr>
            <a:spLocks noGrp="1"/>
          </p:cNvSpPr>
          <p:nvPr>
            <p:ph idx="1"/>
          </p:nvPr>
        </p:nvSpPr>
        <p:spPr>
          <a:xfrm>
            <a:off x="566738" y="1752600"/>
            <a:ext cx="8577262" cy="5002306"/>
          </a:xfrm>
        </p:spPr>
        <p:txBody>
          <a:bodyPr/>
          <a:lstStyle/>
          <a:p>
            <a:r>
              <a:rPr lang="en-US" dirty="0" smtClean="0">
                <a:solidFill>
                  <a:schemeClr val="tx1"/>
                </a:solidFill>
              </a:rPr>
              <a:t>These strategies should be developed by taking into account:</a:t>
            </a:r>
          </a:p>
          <a:p>
            <a:pPr lvl="1"/>
            <a:r>
              <a:rPr lang="en-US" sz="1700" dirty="0" smtClean="0">
                <a:solidFill>
                  <a:schemeClr val="tx1"/>
                </a:solidFill>
              </a:rPr>
              <a:t>maximizing the capacity of the existing staff; </a:t>
            </a:r>
          </a:p>
          <a:p>
            <a:pPr lvl="1"/>
            <a:r>
              <a:rPr lang="en-US" sz="1700" dirty="0" smtClean="0">
                <a:solidFill>
                  <a:schemeClr val="tx1"/>
                </a:solidFill>
              </a:rPr>
              <a:t>needs for recruitment of new staff; </a:t>
            </a:r>
          </a:p>
          <a:p>
            <a:pPr lvl="1"/>
            <a:r>
              <a:rPr lang="en-US" sz="1700" dirty="0" smtClean="0">
                <a:solidFill>
                  <a:schemeClr val="tx1"/>
                </a:solidFill>
              </a:rPr>
              <a:t>needs for new skills on permanent or temporary basis; </a:t>
            </a:r>
          </a:p>
          <a:p>
            <a:pPr lvl="1"/>
            <a:r>
              <a:rPr lang="en-US" sz="1700" dirty="0" smtClean="0">
                <a:solidFill>
                  <a:schemeClr val="tx1"/>
                </a:solidFill>
              </a:rPr>
              <a:t>tools for developing capacity (in‐house training, study visits, consultation services during planning and implementation stages for certain activities)</a:t>
            </a:r>
          </a:p>
          <a:p>
            <a:r>
              <a:rPr lang="en-US" dirty="0" smtClean="0">
                <a:solidFill>
                  <a:schemeClr val="tx1"/>
                </a:solidFill>
              </a:rPr>
              <a:t>For the category of temporary field staff, careful consideration is needed in terms of:</a:t>
            </a:r>
          </a:p>
          <a:p>
            <a:pPr lvl="1"/>
            <a:r>
              <a:rPr lang="en-US" sz="1700" dirty="0" smtClean="0">
                <a:solidFill>
                  <a:schemeClr val="tx1"/>
                </a:solidFill>
              </a:rPr>
              <a:t>the qualifications needed for census work</a:t>
            </a:r>
          </a:p>
          <a:p>
            <a:pPr lvl="1"/>
            <a:r>
              <a:rPr lang="en-US" sz="1700" dirty="0" smtClean="0">
                <a:solidFill>
                  <a:schemeClr val="tx1"/>
                </a:solidFill>
              </a:rPr>
              <a:t>languages skills of enumerators and supervisors for area in which they will be working.</a:t>
            </a:r>
          </a:p>
          <a:p>
            <a:pPr lvl="1"/>
            <a:r>
              <a:rPr lang="en-US" sz="1700" dirty="0" smtClean="0">
                <a:solidFill>
                  <a:schemeClr val="tx1"/>
                </a:solidFill>
              </a:rPr>
              <a:t>the need for special training </a:t>
            </a:r>
            <a:r>
              <a:rPr lang="en-US" sz="1700" dirty="0" err="1" smtClean="0">
                <a:solidFill>
                  <a:schemeClr val="tx1"/>
                </a:solidFill>
              </a:rPr>
              <a:t>programme</a:t>
            </a:r>
            <a:r>
              <a:rPr lang="en-US" sz="1700" dirty="0" smtClean="0">
                <a:solidFill>
                  <a:schemeClr val="tx1"/>
                </a:solidFill>
              </a:rPr>
              <a:t> in some areas for gaining specific skills, such as use of tablet computers, or cultural and gender sensitivity.</a:t>
            </a:r>
          </a:p>
          <a:p>
            <a:pPr lvl="1">
              <a:defRPr/>
            </a:pPr>
            <a:r>
              <a:rPr lang="en-US" sz="1700" dirty="0" smtClean="0">
                <a:solidFill>
                  <a:schemeClr val="tx1"/>
                </a:solidFill>
              </a:rPr>
              <a:t>early arrangements for developing training programme is necessary to use appropriate training facilities and produce training manuals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1003589"/>
            <a:ext cx="8123382" cy="492702"/>
          </a:xfrm>
        </p:spPr>
        <p:txBody>
          <a:bodyPr/>
          <a:lstStyle/>
          <a:p>
            <a:r>
              <a:rPr lang="en-GB" dirty="0"/>
              <a:t>C</a:t>
            </a:r>
            <a:r>
              <a:rPr lang="en-GB" dirty="0" smtClean="0"/>
              <a:t>ensus planning</a:t>
            </a:r>
            <a:endParaRPr lang="en-GB" dirty="0"/>
          </a:p>
        </p:txBody>
      </p:sp>
      <p:sp>
        <p:nvSpPr>
          <p:cNvPr id="3" name="Subtitle 2"/>
          <p:cNvSpPr>
            <a:spLocks noGrp="1"/>
          </p:cNvSpPr>
          <p:nvPr>
            <p:ph type="subTitle" idx="1"/>
          </p:nvPr>
        </p:nvSpPr>
        <p:spPr>
          <a:xfrm>
            <a:off x="508000" y="1911927"/>
            <a:ext cx="8197274" cy="4239491"/>
          </a:xfrm>
        </p:spPr>
        <p:txBody>
          <a:bodyPr/>
          <a:lstStyle/>
          <a:p>
            <a:pPr marL="342900" indent="-342900" algn="l">
              <a:spcBef>
                <a:spcPts val="600"/>
              </a:spcBef>
              <a:spcAft>
                <a:spcPts val="600"/>
              </a:spcAft>
              <a:buFont typeface="Wingdings" panose="05000000000000000000" pitchFamily="2" charset="2"/>
              <a:buChar char="q"/>
            </a:pPr>
            <a:endParaRPr lang="en-US" sz="1000" dirty="0" smtClean="0">
              <a:solidFill>
                <a:schemeClr val="tx1"/>
              </a:solidFill>
            </a:endParaRPr>
          </a:p>
          <a:p>
            <a:pPr marL="342900" indent="-342900" algn="l">
              <a:spcBef>
                <a:spcPts val="600"/>
              </a:spcBef>
              <a:spcAft>
                <a:spcPts val="600"/>
              </a:spcAft>
              <a:buFont typeface="Wingdings" panose="05000000000000000000" pitchFamily="2" charset="2"/>
              <a:buChar char="q"/>
            </a:pPr>
            <a:endParaRPr lang="en-US" sz="1000" dirty="0" smtClean="0">
              <a:solidFill>
                <a:schemeClr val="tx1"/>
              </a:solidFill>
            </a:endParaRPr>
          </a:p>
          <a:p>
            <a:pPr marL="342900" indent="-342900" algn="l">
              <a:spcBef>
                <a:spcPts val="600"/>
              </a:spcBef>
              <a:spcAft>
                <a:spcPts val="600"/>
              </a:spcAft>
              <a:buFont typeface="Wingdings" panose="05000000000000000000" pitchFamily="2" charset="2"/>
              <a:buChar char="q"/>
            </a:pPr>
            <a:r>
              <a:rPr lang="en-US" sz="2400" dirty="0" smtClean="0">
                <a:solidFill>
                  <a:schemeClr val="tx1"/>
                </a:solidFill>
              </a:rPr>
              <a:t>Planning can be regarded as the </a:t>
            </a:r>
            <a:r>
              <a:rPr lang="en-US" sz="2400" u="sng" dirty="0" smtClean="0">
                <a:solidFill>
                  <a:schemeClr val="tx1"/>
                </a:solidFill>
              </a:rPr>
              <a:t>core of the census phases and the processes</a:t>
            </a:r>
            <a:r>
              <a:rPr lang="en-US" sz="2400" dirty="0" smtClean="0">
                <a:solidFill>
                  <a:schemeClr val="tx1"/>
                </a:solidFill>
              </a:rPr>
              <a:t> that is most </a:t>
            </a:r>
            <a:r>
              <a:rPr lang="en-US" sz="2400" u="sng" dirty="0" smtClean="0">
                <a:solidFill>
                  <a:schemeClr val="tx1"/>
                </a:solidFill>
              </a:rPr>
              <a:t>critical to the completion of a successful census</a:t>
            </a:r>
            <a:r>
              <a:rPr lang="en-US" sz="2400" dirty="0" smtClean="0">
                <a:solidFill>
                  <a:schemeClr val="tx1"/>
                </a:solidFill>
              </a:rPr>
              <a:t>. </a:t>
            </a:r>
            <a:r>
              <a:rPr lang="en-US" sz="2400" i="1" dirty="0" smtClean="0">
                <a:solidFill>
                  <a:schemeClr val="tx1"/>
                </a:solidFill>
              </a:rPr>
              <a:t>(HM 2.2)</a:t>
            </a:r>
          </a:p>
          <a:p>
            <a:endParaRPr lang="en-GB" dirty="0"/>
          </a:p>
        </p:txBody>
      </p:sp>
    </p:spTree>
    <p:extLst>
      <p:ext uri="{BB962C8B-B14F-4D97-AF65-F5344CB8AC3E}">
        <p14:creationId xmlns:p14="http://schemas.microsoft.com/office/powerpoint/2010/main" val="468807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management (budgeting)</a:t>
            </a:r>
          </a:p>
        </p:txBody>
      </p:sp>
      <p:sp>
        <p:nvSpPr>
          <p:cNvPr id="3" name="Content Placeholder 2"/>
          <p:cNvSpPr>
            <a:spLocks noGrp="1"/>
          </p:cNvSpPr>
          <p:nvPr>
            <p:ph idx="1"/>
          </p:nvPr>
        </p:nvSpPr>
        <p:spPr>
          <a:xfrm>
            <a:off x="566737" y="1752599"/>
            <a:ext cx="8442791" cy="5020235"/>
          </a:xfrm>
        </p:spPr>
        <p:txBody>
          <a:bodyPr/>
          <a:lstStyle/>
          <a:p>
            <a:r>
              <a:rPr lang="en-GB" dirty="0" smtClean="0">
                <a:solidFill>
                  <a:schemeClr val="tx1"/>
                </a:solidFill>
              </a:rPr>
              <a:t>Census budget must be planned well in advance and cover all known activities, with sufficient resources allocated to each phase</a:t>
            </a:r>
          </a:p>
          <a:p>
            <a:r>
              <a:rPr lang="en-GB" dirty="0" smtClean="0">
                <a:solidFill>
                  <a:schemeClr val="tx1"/>
                </a:solidFill>
              </a:rPr>
              <a:t>The budgeting process typically begins with drafting a list of activities and tasks to account for the financial cost of all census activities, taking into account that the census budget is highly cyclical (peaks during enumeration and processing)</a:t>
            </a:r>
            <a:endParaRPr lang="en-US" dirty="0" smtClean="0">
              <a:solidFill>
                <a:schemeClr val="tx1"/>
              </a:solidFill>
            </a:endParaRPr>
          </a:p>
          <a:p>
            <a:pPr lvl="0"/>
            <a:r>
              <a:rPr lang="en-GB" dirty="0" smtClean="0">
                <a:solidFill>
                  <a:schemeClr val="tx1"/>
                </a:solidFill>
              </a:rPr>
              <a:t>Funds allocated and used effectively on planning and preparation will result in savings in all other phases, esp. in enumeration and processing</a:t>
            </a:r>
          </a:p>
          <a:p>
            <a:pPr lvl="0"/>
            <a:r>
              <a:rPr lang="en-GB" dirty="0" smtClean="0">
                <a:solidFill>
                  <a:schemeClr val="tx1"/>
                </a:solidFill>
              </a:rPr>
              <a:t>Monitoring the census budget is critical – regularly (quarterly or even monthly) monitor expenditures against funding for each project</a:t>
            </a:r>
            <a:endParaRPr lang="en-US" dirty="0" smtClean="0">
              <a:solidFill>
                <a:schemeClr val="tx1"/>
              </a:solidFill>
            </a:endParaRPr>
          </a:p>
          <a:p>
            <a:pPr lvl="0"/>
            <a:r>
              <a:rPr lang="en-GB" dirty="0" smtClean="0">
                <a:solidFill>
                  <a:schemeClr val="tx1"/>
                </a:solidFill>
              </a:rPr>
              <a:t>Estimates of expenditures for all years of the census cycle should be prepared in advance and reviewed yearly - this would allow to identify on time possible shortfalls, and take appropriate measures</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26459"/>
            <a:ext cx="8001000" cy="494366"/>
          </a:xfrm>
        </p:spPr>
        <p:txBody>
          <a:bodyPr/>
          <a:lstStyle/>
          <a:p>
            <a:r>
              <a:rPr lang="en-US" dirty="0" smtClean="0"/>
              <a:t>Contracting out </a:t>
            </a:r>
            <a:endParaRPr lang="en-US" dirty="0"/>
          </a:p>
        </p:txBody>
      </p:sp>
      <p:sp>
        <p:nvSpPr>
          <p:cNvPr id="3" name="Content Placeholder 2"/>
          <p:cNvSpPr>
            <a:spLocks noGrp="1"/>
          </p:cNvSpPr>
          <p:nvPr>
            <p:ph idx="1"/>
          </p:nvPr>
        </p:nvSpPr>
        <p:spPr>
          <a:xfrm>
            <a:off x="566738" y="1752599"/>
            <a:ext cx="8451756" cy="4563035"/>
          </a:xfrm>
        </p:spPr>
        <p:txBody>
          <a:bodyPr/>
          <a:lstStyle/>
          <a:p>
            <a:r>
              <a:rPr lang="en-US" dirty="0" smtClean="0">
                <a:solidFill>
                  <a:schemeClr val="tx1"/>
                </a:solidFill>
              </a:rPr>
              <a:t>Many national statistical offices may need to contract out some of the tasks during a census operation in the interest of efficiency and lack of in‐house expertise</a:t>
            </a:r>
          </a:p>
          <a:p>
            <a:r>
              <a:rPr lang="en-US" dirty="0" smtClean="0">
                <a:solidFill>
                  <a:schemeClr val="tx1"/>
                </a:solidFill>
              </a:rPr>
              <a:t>Outsourcing decisions should be made within the context of a larger organizational plan that identifies choices between both hiring and training staff or using external service providers to augment or replace resources for specific projects</a:t>
            </a:r>
          </a:p>
          <a:p>
            <a:r>
              <a:rPr lang="en-US" dirty="0" smtClean="0">
                <a:solidFill>
                  <a:srgbClr val="000099"/>
                </a:solidFill>
              </a:rPr>
              <a:t>Commonly contracted out tasks include: printing of census questionnaires; software development for data collection; dispatch and delivery of census material; census mapping; publicity and public relations; training; scanning/data entry; data processing and tabulation; and publication and dissemination</a:t>
            </a:r>
            <a:endParaRPr lang="en-US" dirty="0">
              <a:solidFill>
                <a:srgbClr val="00009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08529"/>
            <a:ext cx="8001000" cy="512296"/>
          </a:xfrm>
        </p:spPr>
        <p:txBody>
          <a:bodyPr/>
          <a:lstStyle/>
          <a:p>
            <a:r>
              <a:rPr lang="en-US" dirty="0" smtClean="0"/>
              <a:t>Contracting out </a:t>
            </a:r>
            <a:endParaRPr lang="en-US" dirty="0"/>
          </a:p>
        </p:txBody>
      </p:sp>
      <p:sp>
        <p:nvSpPr>
          <p:cNvPr id="3" name="Content Placeholder 2"/>
          <p:cNvSpPr>
            <a:spLocks noGrp="1"/>
          </p:cNvSpPr>
          <p:nvPr>
            <p:ph idx="1"/>
          </p:nvPr>
        </p:nvSpPr>
        <p:spPr>
          <a:xfrm>
            <a:off x="566738" y="1752600"/>
            <a:ext cx="8456238" cy="4500282"/>
          </a:xfrm>
        </p:spPr>
        <p:txBody>
          <a:bodyPr/>
          <a:lstStyle/>
          <a:p>
            <a:r>
              <a:rPr lang="en-US" sz="1800" dirty="0" smtClean="0">
                <a:solidFill>
                  <a:schemeClr val="tx1"/>
                </a:solidFill>
              </a:rPr>
              <a:t>Contracting out activities does not relieve census managers of their responsibility - so managers have to work closely with contractors and monitor them regularly</a:t>
            </a:r>
          </a:p>
          <a:p>
            <a:r>
              <a:rPr lang="en-US" sz="1800" dirty="0" smtClean="0">
                <a:solidFill>
                  <a:srgbClr val="000099"/>
                </a:solidFill>
              </a:rPr>
              <a:t>The following should be considered while contracting out any activity:</a:t>
            </a:r>
          </a:p>
          <a:p>
            <a:pPr lvl="1"/>
            <a:r>
              <a:rPr lang="en-US" sz="1650" dirty="0" smtClean="0">
                <a:solidFill>
                  <a:srgbClr val="000099"/>
                </a:solidFill>
              </a:rPr>
              <a:t>Core census activities (</a:t>
            </a:r>
            <a:r>
              <a:rPr lang="en-US" sz="1650" dirty="0" err="1" smtClean="0">
                <a:solidFill>
                  <a:srgbClr val="000099"/>
                </a:solidFill>
              </a:rPr>
              <a:t>eg</a:t>
            </a:r>
            <a:r>
              <a:rPr lang="en-US" sz="1650" dirty="0" smtClean="0">
                <a:solidFill>
                  <a:srgbClr val="000099"/>
                </a:solidFill>
              </a:rPr>
              <a:t>. content of census) should not be contracted out</a:t>
            </a:r>
          </a:p>
          <a:p>
            <a:pPr lvl="1"/>
            <a:r>
              <a:rPr lang="en-US" sz="1650" dirty="0" smtClean="0">
                <a:solidFill>
                  <a:srgbClr val="000099"/>
                </a:solidFill>
              </a:rPr>
              <a:t>Evaluation of the risk of contracting out should be carried out</a:t>
            </a:r>
          </a:p>
          <a:p>
            <a:pPr lvl="1"/>
            <a:r>
              <a:rPr lang="en-US" sz="1650" dirty="0" smtClean="0">
                <a:solidFill>
                  <a:srgbClr val="000099"/>
                </a:solidFill>
              </a:rPr>
              <a:t>Clear understanding of the requirements and development of detailed technical specifications (scope, deliverables, schedules, change control and dispute resolution clauses), as these have to be unambiguously specified to the service providers</a:t>
            </a:r>
          </a:p>
          <a:p>
            <a:pPr lvl="1"/>
            <a:r>
              <a:rPr lang="en-US" sz="1650" dirty="0" smtClean="0">
                <a:solidFill>
                  <a:srgbClr val="000099"/>
                </a:solidFill>
              </a:rPr>
              <a:t>Competitive bidding should be invited for contracted activities and demonstrations of capacity and good project management kills should be verified before outsourcing</a:t>
            </a:r>
          </a:p>
          <a:p>
            <a:pPr lvl="1"/>
            <a:r>
              <a:rPr lang="en-US" sz="1650" dirty="0" smtClean="0">
                <a:solidFill>
                  <a:srgbClr val="000099"/>
                </a:solidFill>
              </a:rPr>
              <a:t>Confidentiality and security of census data collected should not be compromised</a:t>
            </a:r>
          </a:p>
          <a:p>
            <a:pPr lvl="1"/>
            <a:r>
              <a:rPr lang="en-US" sz="1650" dirty="0" smtClean="0">
                <a:solidFill>
                  <a:srgbClr val="000099"/>
                </a:solidFill>
              </a:rPr>
              <a:t>Quality assurance guidelines for product/service should be laid out </a:t>
            </a:r>
          </a:p>
          <a:p>
            <a:pPr lvl="1"/>
            <a:r>
              <a:rPr lang="en-US" sz="1650" dirty="0" smtClean="0">
                <a:solidFill>
                  <a:srgbClr val="000099"/>
                </a:solidFill>
              </a:rPr>
              <a:t>Monitoring of outsourced activity for timeliness of the delivery</a:t>
            </a:r>
          </a:p>
          <a:p>
            <a:pPr lvl="1"/>
            <a:r>
              <a:rPr lang="en-US" sz="1650" dirty="0" smtClean="0">
                <a:solidFill>
                  <a:srgbClr val="000099"/>
                </a:solidFill>
              </a:rPr>
              <a:t>Careful control is needed to ensure that the selected external provider delivers a cost‐effective solution that meets the census agency’s needs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technology</a:t>
            </a:r>
            <a:endParaRPr lang="en-US" dirty="0"/>
          </a:p>
        </p:txBody>
      </p:sp>
      <p:sp>
        <p:nvSpPr>
          <p:cNvPr id="3" name="Content Placeholder 2"/>
          <p:cNvSpPr>
            <a:spLocks noGrp="1"/>
          </p:cNvSpPr>
          <p:nvPr>
            <p:ph idx="1"/>
          </p:nvPr>
        </p:nvSpPr>
        <p:spPr>
          <a:xfrm>
            <a:off x="566737" y="1752599"/>
            <a:ext cx="8465203" cy="4486835"/>
          </a:xfrm>
        </p:spPr>
        <p:txBody>
          <a:bodyPr/>
          <a:lstStyle/>
          <a:p>
            <a:r>
              <a:rPr lang="en-US" dirty="0" smtClean="0">
                <a:solidFill>
                  <a:schemeClr val="tx1"/>
                </a:solidFill>
              </a:rPr>
              <a:t>Growing interest for using new technologies (timeliness and quality of data, efficient operation control, better capacity for monitoring, etc) is a very important factor for census planning</a:t>
            </a:r>
          </a:p>
          <a:p>
            <a:r>
              <a:rPr lang="en-US" dirty="0" smtClean="0">
                <a:solidFill>
                  <a:schemeClr val="tx1"/>
                </a:solidFill>
              </a:rPr>
              <a:t>Census planners have to weigh in on the trade‐offs between advantages of using new technologies and whether the solutions are affordable and can be successfully implemented</a:t>
            </a:r>
          </a:p>
          <a:p>
            <a:r>
              <a:rPr lang="en-US" dirty="0" smtClean="0">
                <a:solidFill>
                  <a:schemeClr val="tx1"/>
                </a:solidFill>
              </a:rPr>
              <a:t>As the new technologies adopted may relate to only one part of the census operations, planners have to take account how it will impact or affect other operations </a:t>
            </a:r>
          </a:p>
          <a:p>
            <a:r>
              <a:rPr lang="en-US" dirty="0" smtClean="0">
                <a:solidFill>
                  <a:schemeClr val="tx1"/>
                </a:solidFill>
              </a:rPr>
              <a:t>The use of electronic data collection technologies, especially in a multi-mode collection context, requires careful consideration </a:t>
            </a:r>
            <a:r>
              <a:rPr lang="en-US" dirty="0">
                <a:solidFill>
                  <a:schemeClr val="tx1"/>
                </a:solidFill>
              </a:rPr>
              <a:t>of </a:t>
            </a:r>
            <a:r>
              <a:rPr lang="en-US" dirty="0" smtClean="0">
                <a:solidFill>
                  <a:schemeClr val="tx1"/>
                </a:solidFill>
              </a:rPr>
              <a:t>issues including duplication</a:t>
            </a:r>
            <a:r>
              <a:rPr lang="en-US" dirty="0">
                <a:solidFill>
                  <a:schemeClr val="tx1"/>
                </a:solidFill>
              </a:rPr>
              <a:t>, data comparability issues, timelines for each mode, </a:t>
            </a:r>
            <a:r>
              <a:rPr lang="en-US" dirty="0" smtClean="0">
                <a:solidFill>
                  <a:schemeClr val="tx1"/>
                </a:solidFill>
              </a:rPr>
              <a:t>and </a:t>
            </a:r>
            <a:r>
              <a:rPr lang="en-US" dirty="0">
                <a:solidFill>
                  <a:schemeClr val="tx1"/>
                </a:solidFill>
              </a:rPr>
              <a:t>response </a:t>
            </a:r>
            <a:r>
              <a:rPr lang="en-US" dirty="0" smtClean="0">
                <a:solidFill>
                  <a:schemeClr val="tx1"/>
                </a:solidFill>
              </a:rPr>
              <a:t>integration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62318"/>
            <a:ext cx="8001000" cy="458507"/>
          </a:xfrm>
        </p:spPr>
        <p:txBody>
          <a:bodyPr/>
          <a:lstStyle/>
          <a:p>
            <a:r>
              <a:rPr lang="en-US" dirty="0" smtClean="0"/>
              <a:t>Use of technology</a:t>
            </a:r>
            <a:endParaRPr lang="en-US" dirty="0"/>
          </a:p>
        </p:txBody>
      </p:sp>
      <p:sp>
        <p:nvSpPr>
          <p:cNvPr id="3" name="Content Placeholder 2"/>
          <p:cNvSpPr>
            <a:spLocks noGrp="1"/>
          </p:cNvSpPr>
          <p:nvPr>
            <p:ph idx="1"/>
          </p:nvPr>
        </p:nvSpPr>
        <p:spPr>
          <a:xfrm>
            <a:off x="566738" y="1752599"/>
            <a:ext cx="8577262" cy="4607859"/>
          </a:xfrm>
        </p:spPr>
        <p:txBody>
          <a:bodyPr/>
          <a:lstStyle/>
          <a:p>
            <a:r>
              <a:rPr lang="en-US" dirty="0" smtClean="0">
                <a:solidFill>
                  <a:srgbClr val="000099"/>
                </a:solidFill>
              </a:rPr>
              <a:t>Census project managers should plan for and manage the following risks in adopting new technology:</a:t>
            </a:r>
          </a:p>
          <a:p>
            <a:pPr lvl="1"/>
            <a:r>
              <a:rPr lang="en-US" sz="1700" dirty="0" smtClean="0">
                <a:solidFill>
                  <a:srgbClr val="000099"/>
                </a:solidFill>
              </a:rPr>
              <a:t>Incompatibility or other integration issues between different hardware and/or software;</a:t>
            </a:r>
          </a:p>
          <a:p>
            <a:pPr lvl="1"/>
            <a:r>
              <a:rPr lang="en-US" sz="1700" dirty="0" smtClean="0">
                <a:solidFill>
                  <a:srgbClr val="000099"/>
                </a:solidFill>
              </a:rPr>
              <a:t>Solution outage or failure (could be for many reasons – lack of connectivity, hardware failure, battery life, GPS black spots, software bugs, device theft);</a:t>
            </a:r>
          </a:p>
          <a:p>
            <a:pPr lvl="1"/>
            <a:r>
              <a:rPr lang="en-US" sz="1700" dirty="0" smtClean="0">
                <a:solidFill>
                  <a:srgbClr val="000099"/>
                </a:solidFill>
              </a:rPr>
              <a:t>Lack of skills or knowledge by system users, particularly temporary census staff;</a:t>
            </a:r>
          </a:p>
          <a:p>
            <a:pPr lvl="1"/>
            <a:r>
              <a:rPr lang="en-US" sz="1700" dirty="0" smtClean="0">
                <a:solidFill>
                  <a:srgbClr val="000099"/>
                </a:solidFill>
              </a:rPr>
              <a:t>Insufficient or inadequate communication between technology staff and business staff, particularly leading to misunderstanding of requirements;</a:t>
            </a:r>
          </a:p>
          <a:p>
            <a:pPr lvl="1"/>
            <a:r>
              <a:rPr lang="en-US" sz="1700" dirty="0" smtClean="0">
                <a:solidFill>
                  <a:srgbClr val="000099"/>
                </a:solidFill>
              </a:rPr>
              <a:t>Maintaining data security and confidentiality</a:t>
            </a:r>
          </a:p>
          <a:p>
            <a:pPr lvl="1"/>
            <a:r>
              <a:rPr lang="en-US" sz="1700" dirty="0" smtClean="0">
                <a:solidFill>
                  <a:srgbClr val="000099"/>
                </a:solidFill>
              </a:rPr>
              <a:t>Maintaining, upgrading or decommissioning old or legacy systems;</a:t>
            </a:r>
          </a:p>
          <a:p>
            <a:pPr lvl="1"/>
            <a:r>
              <a:rPr lang="en-US" sz="1700" dirty="0" smtClean="0">
                <a:solidFill>
                  <a:srgbClr val="000099"/>
                </a:solidFill>
              </a:rPr>
              <a:t>Lack of documentation and / or reliance on small number of key people;</a:t>
            </a:r>
          </a:p>
          <a:p>
            <a:pPr lvl="1"/>
            <a:r>
              <a:rPr lang="en-US" sz="1700" dirty="0" smtClean="0">
                <a:solidFill>
                  <a:srgbClr val="000099"/>
                </a:solidFill>
              </a:rPr>
              <a:t>Challenges related to micro‐data management which may be novel to the office.</a:t>
            </a:r>
            <a:endParaRPr lang="en-US" sz="1700" dirty="0">
              <a:solidFill>
                <a:srgbClr val="00009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43709"/>
            <a:ext cx="8001000" cy="477116"/>
          </a:xfrm>
        </p:spPr>
        <p:txBody>
          <a:bodyPr/>
          <a:lstStyle/>
          <a:p>
            <a:r>
              <a:rPr lang="en-US" dirty="0"/>
              <a:t>Plans for census phases </a:t>
            </a:r>
            <a:endParaRPr lang="en-GB" dirty="0"/>
          </a:p>
        </p:txBody>
      </p:sp>
      <p:sp>
        <p:nvSpPr>
          <p:cNvPr id="3" name="Content Placeholder 2"/>
          <p:cNvSpPr>
            <a:spLocks noGrp="1"/>
          </p:cNvSpPr>
          <p:nvPr>
            <p:ph idx="1"/>
          </p:nvPr>
        </p:nvSpPr>
        <p:spPr>
          <a:xfrm>
            <a:off x="566737" y="1719943"/>
            <a:ext cx="8494135" cy="4491182"/>
          </a:xfrm>
        </p:spPr>
        <p:txBody>
          <a:bodyPr/>
          <a:lstStyle/>
          <a:p>
            <a:r>
              <a:rPr lang="en-US" sz="1700" b="1" dirty="0" smtClean="0">
                <a:solidFill>
                  <a:schemeClr val="tx1"/>
                </a:solidFill>
              </a:rPr>
              <a:t>Topic selection: </a:t>
            </a:r>
            <a:r>
              <a:rPr lang="en-US" sz="1700" dirty="0" smtClean="0">
                <a:solidFill>
                  <a:schemeClr val="tx1"/>
                </a:solidFill>
              </a:rPr>
              <a:t> plans for </a:t>
            </a:r>
            <a:r>
              <a:rPr lang="en-US" sz="1700" dirty="0">
                <a:solidFill>
                  <a:schemeClr val="tx1"/>
                </a:solidFill>
              </a:rPr>
              <a:t>user </a:t>
            </a:r>
            <a:r>
              <a:rPr lang="en-US" sz="1700" dirty="0" smtClean="0">
                <a:solidFill>
                  <a:schemeClr val="tx1"/>
                </a:solidFill>
              </a:rPr>
              <a:t>consultation, strategies </a:t>
            </a:r>
            <a:r>
              <a:rPr lang="en-US" sz="1700" dirty="0">
                <a:solidFill>
                  <a:schemeClr val="tx1"/>
                </a:solidFill>
              </a:rPr>
              <a:t>for communication with </a:t>
            </a:r>
            <a:r>
              <a:rPr lang="en-US" sz="1700" dirty="0" smtClean="0">
                <a:solidFill>
                  <a:schemeClr val="tx1"/>
                </a:solidFill>
              </a:rPr>
              <a:t>users</a:t>
            </a:r>
            <a:endParaRPr lang="en-US" sz="1700" b="1" dirty="0" smtClean="0">
              <a:solidFill>
                <a:schemeClr val="tx1"/>
              </a:solidFill>
            </a:endParaRPr>
          </a:p>
          <a:p>
            <a:r>
              <a:rPr lang="en-US" sz="1700" b="1" dirty="0" smtClean="0">
                <a:solidFill>
                  <a:schemeClr val="tx1"/>
                </a:solidFill>
              </a:rPr>
              <a:t>Questionnaire design and testing</a:t>
            </a:r>
            <a:r>
              <a:rPr lang="en-US" sz="1700" dirty="0" smtClean="0">
                <a:solidFill>
                  <a:schemeClr val="tx1"/>
                </a:solidFill>
              </a:rPr>
              <a:t>:  plans </a:t>
            </a:r>
            <a:r>
              <a:rPr lang="en-US" sz="1700" dirty="0">
                <a:solidFill>
                  <a:schemeClr val="tx1"/>
                </a:solidFill>
              </a:rPr>
              <a:t>for the use of long/short </a:t>
            </a:r>
            <a:r>
              <a:rPr lang="en-US" sz="1700" dirty="0" smtClean="0">
                <a:solidFill>
                  <a:schemeClr val="tx1"/>
                </a:solidFill>
              </a:rPr>
              <a:t>form, </a:t>
            </a:r>
            <a:r>
              <a:rPr lang="en-US" sz="1700" dirty="0">
                <a:solidFill>
                  <a:schemeClr val="tx1"/>
                </a:solidFill>
              </a:rPr>
              <a:t>designing questionnaire format based on the technology used </a:t>
            </a:r>
            <a:r>
              <a:rPr lang="en-US" sz="1700" dirty="0" smtClean="0">
                <a:solidFill>
                  <a:schemeClr val="tx1"/>
                </a:solidFill>
              </a:rPr>
              <a:t>for collection, plans </a:t>
            </a:r>
            <a:r>
              <a:rPr lang="en-US" sz="1700" dirty="0">
                <a:solidFill>
                  <a:schemeClr val="tx1"/>
                </a:solidFill>
              </a:rPr>
              <a:t>for </a:t>
            </a:r>
            <a:r>
              <a:rPr lang="en-US" sz="1700" dirty="0" smtClean="0">
                <a:solidFill>
                  <a:schemeClr val="tx1"/>
                </a:solidFill>
              </a:rPr>
              <a:t>testing, </a:t>
            </a:r>
            <a:r>
              <a:rPr lang="en-US" sz="1700" dirty="0" err="1" smtClean="0">
                <a:solidFill>
                  <a:schemeClr val="tx1"/>
                </a:solidFill>
              </a:rPr>
              <a:t>etc</a:t>
            </a:r>
            <a:endParaRPr lang="en-US" sz="1700" dirty="0" smtClean="0">
              <a:solidFill>
                <a:schemeClr val="tx1"/>
              </a:solidFill>
            </a:endParaRPr>
          </a:p>
          <a:p>
            <a:r>
              <a:rPr lang="en-US" sz="1700" b="1" dirty="0">
                <a:solidFill>
                  <a:schemeClr val="tx1"/>
                </a:solidFill>
              </a:rPr>
              <a:t>Mapping : </a:t>
            </a:r>
            <a:r>
              <a:rPr lang="en-US" sz="1700" dirty="0">
                <a:solidFill>
                  <a:schemeClr val="tx1"/>
                </a:solidFill>
              </a:rPr>
              <a:t>Plans for </a:t>
            </a:r>
            <a:r>
              <a:rPr lang="en-US" sz="1700" dirty="0" smtClean="0">
                <a:solidFill>
                  <a:schemeClr val="tx1"/>
                </a:solidFill>
              </a:rPr>
              <a:t>producing/updating maps, strategies </a:t>
            </a:r>
            <a:r>
              <a:rPr lang="en-US" sz="1700" dirty="0">
                <a:solidFill>
                  <a:schemeClr val="tx1"/>
                </a:solidFill>
              </a:rPr>
              <a:t>for </a:t>
            </a:r>
            <a:r>
              <a:rPr lang="en-US" sz="1700" dirty="0" smtClean="0">
                <a:solidFill>
                  <a:schemeClr val="tx1"/>
                </a:solidFill>
              </a:rPr>
              <a:t>partnering with </a:t>
            </a:r>
            <a:r>
              <a:rPr lang="en-US" sz="1700" dirty="0">
                <a:solidFill>
                  <a:schemeClr val="tx1"/>
                </a:solidFill>
              </a:rPr>
              <a:t>mapping agency; plans for </a:t>
            </a:r>
            <a:r>
              <a:rPr lang="en-US" sz="1700" dirty="0" smtClean="0">
                <a:solidFill>
                  <a:schemeClr val="tx1"/>
                </a:solidFill>
              </a:rPr>
              <a:t>use of digital maps </a:t>
            </a:r>
            <a:r>
              <a:rPr lang="en-US" sz="1700" dirty="0">
                <a:solidFill>
                  <a:schemeClr val="tx1"/>
                </a:solidFill>
              </a:rPr>
              <a:t>for field enumeration and dissemination, etc</a:t>
            </a:r>
            <a:r>
              <a:rPr lang="en-US" sz="1700" dirty="0" smtClean="0">
                <a:solidFill>
                  <a:schemeClr val="tx1"/>
                </a:solidFill>
              </a:rPr>
              <a:t>.</a:t>
            </a:r>
          </a:p>
          <a:p>
            <a:r>
              <a:rPr lang="en-US" sz="1700" b="1" dirty="0">
                <a:solidFill>
                  <a:schemeClr val="tx1"/>
                </a:solidFill>
              </a:rPr>
              <a:t>Quality assurance</a:t>
            </a:r>
          </a:p>
          <a:p>
            <a:r>
              <a:rPr lang="en-US" sz="1700" b="1" dirty="0" smtClean="0">
                <a:solidFill>
                  <a:schemeClr val="tx1"/>
                </a:solidFill>
              </a:rPr>
              <a:t>Publicity and communication with public</a:t>
            </a:r>
          </a:p>
          <a:p>
            <a:r>
              <a:rPr lang="en-US" sz="1700" b="1" dirty="0" smtClean="0">
                <a:solidFill>
                  <a:schemeClr val="tx1"/>
                </a:solidFill>
              </a:rPr>
              <a:t>Procurement and outsourcing</a:t>
            </a:r>
          </a:p>
          <a:p>
            <a:r>
              <a:rPr lang="en-US" sz="1700" b="1" dirty="0" smtClean="0">
                <a:solidFill>
                  <a:schemeClr val="tx1"/>
                </a:solidFill>
              </a:rPr>
              <a:t>Field </a:t>
            </a:r>
            <a:r>
              <a:rPr lang="en-US" sz="1700" b="1" dirty="0">
                <a:solidFill>
                  <a:schemeClr val="tx1"/>
                </a:solidFill>
              </a:rPr>
              <a:t>enumeration: </a:t>
            </a:r>
            <a:r>
              <a:rPr lang="en-US" sz="1700" dirty="0">
                <a:solidFill>
                  <a:schemeClr val="tx1"/>
                </a:solidFill>
              </a:rPr>
              <a:t>Plans for </a:t>
            </a:r>
            <a:r>
              <a:rPr lang="en-US" sz="1700" dirty="0" smtClean="0">
                <a:solidFill>
                  <a:schemeClr val="tx1"/>
                </a:solidFill>
              </a:rPr>
              <a:t>population </a:t>
            </a:r>
            <a:r>
              <a:rPr lang="en-US" sz="1700" dirty="0">
                <a:solidFill>
                  <a:schemeClr val="tx1"/>
                </a:solidFill>
              </a:rPr>
              <a:t>difficult to enumerate; strategies for improving coverage; plans for </a:t>
            </a:r>
            <a:r>
              <a:rPr lang="en-US" sz="1700" dirty="0" smtClean="0">
                <a:solidFill>
                  <a:schemeClr val="tx1"/>
                </a:solidFill>
              </a:rPr>
              <a:t>monitoring</a:t>
            </a:r>
            <a:r>
              <a:rPr lang="en-US" sz="1700" dirty="0">
                <a:solidFill>
                  <a:schemeClr val="tx1"/>
                </a:solidFill>
              </a:rPr>
              <a:t>; plans for logistics of census materials, etc.</a:t>
            </a:r>
          </a:p>
          <a:p>
            <a:r>
              <a:rPr lang="en-US" sz="1700" b="1" dirty="0">
                <a:solidFill>
                  <a:schemeClr val="tx1"/>
                </a:solidFill>
              </a:rPr>
              <a:t>Data processing: </a:t>
            </a:r>
            <a:r>
              <a:rPr lang="en-US" sz="1700" dirty="0">
                <a:solidFill>
                  <a:schemeClr val="tx1"/>
                </a:solidFill>
              </a:rPr>
              <a:t>plans for method of data capture, coding, editing/imputations, validation of census data, etc.</a:t>
            </a:r>
          </a:p>
          <a:p>
            <a:r>
              <a:rPr lang="en-US" sz="1700" b="1" dirty="0">
                <a:solidFill>
                  <a:schemeClr val="tx1"/>
                </a:solidFill>
              </a:rPr>
              <a:t>Dissemination: </a:t>
            </a:r>
            <a:r>
              <a:rPr lang="en-US" sz="1700" dirty="0">
                <a:solidFill>
                  <a:schemeClr val="tx1"/>
                </a:solidFill>
              </a:rPr>
              <a:t>plans for  dissemination </a:t>
            </a:r>
            <a:r>
              <a:rPr lang="en-US" sz="1700" dirty="0" smtClean="0">
                <a:solidFill>
                  <a:schemeClr val="tx1"/>
                </a:solidFill>
              </a:rPr>
              <a:t>online tools/products, dissemination of </a:t>
            </a:r>
            <a:r>
              <a:rPr lang="en-US" sz="1700" dirty="0">
                <a:solidFill>
                  <a:schemeClr val="tx1"/>
                </a:solidFill>
              </a:rPr>
              <a:t>disaggregated census </a:t>
            </a:r>
            <a:r>
              <a:rPr lang="en-US" sz="1700" dirty="0" smtClean="0">
                <a:solidFill>
                  <a:schemeClr val="tx1"/>
                </a:solidFill>
              </a:rPr>
              <a:t>results, monitoring </a:t>
            </a:r>
            <a:r>
              <a:rPr lang="en-US" sz="1700" dirty="0">
                <a:solidFill>
                  <a:schemeClr val="tx1"/>
                </a:solidFill>
              </a:rPr>
              <a:t>SDG and national </a:t>
            </a:r>
            <a:r>
              <a:rPr lang="en-US" sz="1700" dirty="0" smtClean="0">
                <a:solidFill>
                  <a:schemeClr val="tx1"/>
                </a:solidFill>
              </a:rPr>
              <a:t>priorities</a:t>
            </a:r>
            <a:endParaRPr lang="en-US" sz="1700" dirty="0">
              <a:solidFill>
                <a:schemeClr val="tx1"/>
              </a:solidFill>
            </a:endParaRPr>
          </a:p>
          <a:p>
            <a:r>
              <a:rPr lang="en-US" sz="1700" b="1" dirty="0">
                <a:solidFill>
                  <a:schemeClr val="tx1"/>
                </a:solidFill>
              </a:rPr>
              <a:t>Evaluation: </a:t>
            </a:r>
            <a:r>
              <a:rPr lang="en-US" sz="1700" dirty="0">
                <a:solidFill>
                  <a:schemeClr val="tx1"/>
                </a:solidFill>
              </a:rPr>
              <a:t>plans for method(s) of evaluation of the quality of census </a:t>
            </a:r>
            <a:r>
              <a:rPr lang="en-US" sz="1700" dirty="0" smtClean="0">
                <a:solidFill>
                  <a:schemeClr val="tx1"/>
                </a:solidFill>
              </a:rPr>
              <a:t>data  </a:t>
            </a:r>
            <a:endParaRPr lang="en-US" sz="1700" dirty="0">
              <a:solidFill>
                <a:schemeClr val="tx1"/>
              </a:solidFill>
            </a:endParaRPr>
          </a:p>
          <a:p>
            <a:endParaRPr lang="en-GB" dirty="0"/>
          </a:p>
        </p:txBody>
      </p:sp>
    </p:spTree>
    <p:extLst>
      <p:ext uri="{BB962C8B-B14F-4D97-AF65-F5344CB8AC3E}">
        <p14:creationId xmlns:p14="http://schemas.microsoft.com/office/powerpoint/2010/main" val="33923306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04047"/>
            <a:ext cx="8001000" cy="516778"/>
          </a:xfrm>
        </p:spPr>
        <p:txBody>
          <a:bodyPr/>
          <a:lstStyle/>
          <a:p>
            <a:r>
              <a:rPr lang="en-US" dirty="0" smtClean="0"/>
              <a:t>Documentation</a:t>
            </a:r>
            <a:endParaRPr lang="en-US" dirty="0"/>
          </a:p>
        </p:txBody>
      </p:sp>
      <p:sp>
        <p:nvSpPr>
          <p:cNvPr id="3" name="Content Placeholder 2"/>
          <p:cNvSpPr>
            <a:spLocks noGrp="1"/>
          </p:cNvSpPr>
          <p:nvPr>
            <p:ph idx="1"/>
          </p:nvPr>
        </p:nvSpPr>
        <p:spPr>
          <a:xfrm>
            <a:off x="566738" y="1752599"/>
            <a:ext cx="8456238" cy="4509247"/>
          </a:xfrm>
        </p:spPr>
        <p:txBody>
          <a:bodyPr/>
          <a:lstStyle/>
          <a:p>
            <a:r>
              <a:rPr lang="en-US" dirty="0" smtClean="0">
                <a:solidFill>
                  <a:schemeClr val="tx1"/>
                </a:solidFill>
              </a:rPr>
              <a:t>Census organizations need to pay special attention to continuity of knowledge and skills from one census to the next, since the intervening gap, which is usually a whole decade, is likely to cause loss of institutional memory and attrition of qualified personnel (P&amp;R 2.94)</a:t>
            </a:r>
          </a:p>
          <a:p>
            <a:r>
              <a:rPr lang="en-US" dirty="0" smtClean="0">
                <a:solidFill>
                  <a:schemeClr val="tx1"/>
                </a:solidFill>
              </a:rPr>
              <a:t>Comprehensive documentation of census activities while they are being carried out is essential, as is training of younger personnel to create a pool of knowledgeable and experienced persons by the time the next census comes (P&amp;R 2.94)</a:t>
            </a:r>
          </a:p>
          <a:p>
            <a:r>
              <a:rPr lang="en-GB" dirty="0" smtClean="0">
                <a:solidFill>
                  <a:schemeClr val="tx1"/>
                </a:solidFill>
              </a:rPr>
              <a:t>Evaluation and recording should not be left until  the end of the census process and early census planning needs to take this into account</a:t>
            </a:r>
            <a:endParaRPr lang="en-US" dirty="0" smtClean="0">
              <a:solidFill>
                <a:schemeClr val="tx1"/>
              </a:solidFill>
            </a:endParaRPr>
          </a:p>
          <a:p>
            <a:pPr lvl="0"/>
            <a:r>
              <a:rPr lang="en-GB" dirty="0" smtClean="0">
                <a:solidFill>
                  <a:schemeClr val="tx1"/>
                </a:solidFill>
              </a:rPr>
              <a:t>Administrative report - a report where all census experiences are recorded – can help retain census historical memory and serve as a resource for transferring knowledge </a:t>
            </a:r>
            <a:endParaRPr lang="en-US" strike="sngStrike" dirty="0" smtClean="0">
              <a:solidFill>
                <a:schemeClr val="tx1"/>
              </a:solidFill>
            </a:endParaRPr>
          </a:p>
          <a:p>
            <a:endParaRPr lang="en-US" sz="1800"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materials for this presentation</a:t>
            </a:r>
            <a:endParaRPr lang="en-US" dirty="0"/>
          </a:p>
        </p:txBody>
      </p:sp>
      <p:sp>
        <p:nvSpPr>
          <p:cNvPr id="3" name="Content Placeholder 2"/>
          <p:cNvSpPr>
            <a:spLocks noGrp="1"/>
          </p:cNvSpPr>
          <p:nvPr>
            <p:ph idx="1"/>
          </p:nvPr>
        </p:nvSpPr>
        <p:spPr>
          <a:xfrm>
            <a:off x="566738" y="2097740"/>
            <a:ext cx="8420380" cy="2702859"/>
          </a:xfrm>
        </p:spPr>
        <p:txBody>
          <a:bodyPr/>
          <a:lstStyle/>
          <a:p>
            <a:r>
              <a:rPr lang="en-US" dirty="0" smtClean="0">
                <a:solidFill>
                  <a:schemeClr val="tx1"/>
                </a:solidFill>
              </a:rPr>
              <a:t>Handbook on the Management of Population and Housing Censuses, Revision 2</a:t>
            </a:r>
          </a:p>
          <a:p>
            <a:endParaRPr lang="en-US" dirty="0" smtClean="0">
              <a:solidFill>
                <a:schemeClr val="tx1"/>
              </a:solidFill>
            </a:endParaRPr>
          </a:p>
          <a:p>
            <a:r>
              <a:rPr lang="en-US" dirty="0" smtClean="0">
                <a:solidFill>
                  <a:schemeClr val="tx1"/>
                </a:solidFill>
              </a:rPr>
              <a:t>Principles and Recommendations for Population and Housing Censuses, Revision 3</a:t>
            </a:r>
          </a:p>
          <a:p>
            <a:endParaRPr lang="en-US" dirty="0" smtClean="0">
              <a:solidFill>
                <a:schemeClr val="tx1"/>
              </a:solidFill>
            </a:endParaRPr>
          </a:p>
          <a:p>
            <a:r>
              <a:rPr lang="en-US" dirty="0" smtClean="0">
                <a:solidFill>
                  <a:schemeClr val="tx1"/>
                </a:solidFill>
              </a:rPr>
              <a:t>Both available at: </a:t>
            </a:r>
            <a:r>
              <a:rPr lang="en-US" dirty="0" smtClean="0">
                <a:solidFill>
                  <a:srgbClr val="0066FF"/>
                </a:solidFill>
              </a:rPr>
              <a:t>https://unstats.un.org/unsd/demographic/sources/census/census3.htm</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510309" y="969674"/>
            <a:ext cx="8123382" cy="49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dirty="0" smtClean="0">
                <a:ln>
                  <a:noFill/>
                </a:ln>
                <a:solidFill>
                  <a:srgbClr val="2B21EF"/>
                </a:solidFill>
                <a:effectLst/>
                <a:uLnTx/>
                <a:uFillTx/>
                <a:latin typeface="Calibri" pitchFamily="34" charset="0"/>
                <a:ea typeface="+mj-ea"/>
                <a:cs typeface="Calibri" pitchFamily="34" charset="0"/>
              </a:rPr>
              <a:t>Links among census phases</a:t>
            </a:r>
            <a:endParaRPr kumimoji="0" lang="en-GB" i="1" u="none" strike="noStrike" kern="0" cap="none" spc="0" normalizeH="0" baseline="0" noProof="0" dirty="0">
              <a:ln>
                <a:noFill/>
              </a:ln>
              <a:solidFill>
                <a:srgbClr val="2B21EF"/>
              </a:solidFill>
              <a:effectLst/>
              <a:uLnTx/>
              <a:uFillTx/>
              <a:latin typeface="Calibri" pitchFamily="34" charset="0"/>
              <a:ea typeface="+mj-ea"/>
              <a:cs typeface="Calibri" pitchFamily="34" charset="0"/>
            </a:endParaRPr>
          </a:p>
        </p:txBody>
      </p:sp>
      <p:sp>
        <p:nvSpPr>
          <p:cNvPr id="4" name="Rectangle 3"/>
          <p:cNvSpPr/>
          <p:nvPr/>
        </p:nvSpPr>
        <p:spPr>
          <a:xfrm>
            <a:off x="744070" y="4511445"/>
            <a:ext cx="8187493" cy="1607235"/>
          </a:xfrm>
          <a:prstGeom prst="rect">
            <a:avLst/>
          </a:prstGeom>
        </p:spPr>
        <p:txBody>
          <a:bodyPr wrap="square">
            <a:spAutoFit/>
          </a:bodyPr>
          <a:lstStyle/>
          <a:p>
            <a:pPr marL="342900" indent="-342900" eaLnBrk="0" fontAlgn="base" hangingPunct="0">
              <a:lnSpc>
                <a:spcPct val="80000"/>
              </a:lnSpc>
              <a:spcBef>
                <a:spcPts val="600"/>
              </a:spcBef>
              <a:spcAft>
                <a:spcPts val="600"/>
              </a:spcAft>
              <a:buClr>
                <a:schemeClr val="accent2"/>
              </a:buClr>
              <a:buFont typeface="Wingdings" panose="05000000000000000000" pitchFamily="2" charset="2"/>
              <a:buChar char="q"/>
            </a:pPr>
            <a:r>
              <a:rPr lang="en-GB" sz="2200" dirty="0" smtClean="0">
                <a:latin typeface="Calibri" pitchFamily="34" charset="0"/>
                <a:cs typeface="Calibri" pitchFamily="34" charset="0"/>
              </a:rPr>
              <a:t>Due to the size and complexity of the census, it is usually organized into a set of dependent, related projects/phases</a:t>
            </a:r>
          </a:p>
          <a:p>
            <a:pPr marL="342900" indent="-342900" eaLnBrk="0" fontAlgn="base" hangingPunct="0">
              <a:lnSpc>
                <a:spcPct val="80000"/>
              </a:lnSpc>
              <a:spcBef>
                <a:spcPts val="600"/>
              </a:spcBef>
              <a:spcAft>
                <a:spcPts val="600"/>
              </a:spcAft>
              <a:buClr>
                <a:schemeClr val="accent2"/>
              </a:buClr>
              <a:buFont typeface="Wingdings" panose="05000000000000000000" pitchFamily="2" charset="2"/>
              <a:buChar char="q"/>
            </a:pPr>
            <a:r>
              <a:rPr lang="en-GB" sz="2200" dirty="0" smtClean="0">
                <a:latin typeface="Calibri" pitchFamily="34" charset="0"/>
                <a:cs typeface="Calibri" pitchFamily="34" charset="0"/>
              </a:rPr>
              <a:t>Each phase of the census cycle is dependent on a preceding phase, with t</a:t>
            </a:r>
            <a:r>
              <a:rPr lang="en-US" sz="2200" dirty="0" smtClean="0">
                <a:latin typeface="Calibri" pitchFamily="34" charset="0"/>
                <a:cs typeface="Calibri" pitchFamily="34" charset="0"/>
              </a:rPr>
              <a:t>he quality of the output from each phase having a direct effect on the success of the next phase</a:t>
            </a:r>
          </a:p>
        </p:txBody>
      </p:sp>
      <p:cxnSp>
        <p:nvCxnSpPr>
          <p:cNvPr id="5" name="Straight Arrow Connector 4"/>
          <p:cNvCxnSpPr/>
          <p:nvPr/>
        </p:nvCxnSpPr>
        <p:spPr>
          <a:xfrm>
            <a:off x="4029075" y="451358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4"/>
          <p:cNvSpPr>
            <a:spLocks noChangeArrowheads="1"/>
          </p:cNvSpPr>
          <p:nvPr/>
        </p:nvSpPr>
        <p:spPr bwMode="auto">
          <a:xfrm>
            <a:off x="0" y="2375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143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1430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33"/>
          <p:cNvSpPr>
            <a:spLocks noChangeArrowheads="1"/>
          </p:cNvSpPr>
          <p:nvPr/>
        </p:nvSpPr>
        <p:spPr bwMode="auto">
          <a:xfrm>
            <a:off x="635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143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1430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82" name="Picture 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345" y="1764800"/>
            <a:ext cx="4951268" cy="2529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45776"/>
            <a:ext cx="8001000" cy="575049"/>
          </a:xfrm>
        </p:spPr>
        <p:txBody>
          <a:bodyPr/>
          <a:lstStyle/>
          <a:p>
            <a:r>
              <a:rPr lang="en-US" dirty="0" smtClean="0"/>
              <a:t>Aim of census planning</a:t>
            </a:r>
            <a:endParaRPr lang="en-US" dirty="0"/>
          </a:p>
        </p:txBody>
      </p:sp>
      <p:sp>
        <p:nvSpPr>
          <p:cNvPr id="3" name="Content Placeholder 2"/>
          <p:cNvSpPr>
            <a:spLocks noGrp="1"/>
          </p:cNvSpPr>
          <p:nvPr>
            <p:ph idx="1"/>
          </p:nvPr>
        </p:nvSpPr>
        <p:spPr>
          <a:xfrm>
            <a:off x="566737" y="1752599"/>
            <a:ext cx="8263497" cy="4459941"/>
          </a:xfrm>
        </p:spPr>
        <p:txBody>
          <a:bodyPr/>
          <a:lstStyle/>
          <a:p>
            <a:pPr lvl="0"/>
            <a:endParaRPr lang="en-GB" dirty="0" smtClean="0">
              <a:solidFill>
                <a:schemeClr val="tx1"/>
              </a:solidFill>
            </a:endParaRPr>
          </a:p>
          <a:p>
            <a:pPr lvl="0"/>
            <a:r>
              <a:rPr lang="en-GB" dirty="0" smtClean="0">
                <a:solidFill>
                  <a:schemeClr val="tx1"/>
                </a:solidFill>
              </a:rPr>
              <a:t>Ensure each phase is properly resourced and organized</a:t>
            </a:r>
            <a:endParaRPr lang="en-US" dirty="0" smtClean="0">
              <a:solidFill>
                <a:schemeClr val="tx1"/>
              </a:solidFill>
            </a:endParaRPr>
          </a:p>
          <a:p>
            <a:pPr lvl="0"/>
            <a:r>
              <a:rPr lang="en-GB" dirty="0" smtClean="0">
                <a:solidFill>
                  <a:schemeClr val="tx1"/>
                </a:solidFill>
              </a:rPr>
              <a:t>The output of each phase is of sufficient quality for all subsequent phases </a:t>
            </a:r>
            <a:endParaRPr lang="en-US" dirty="0" smtClean="0">
              <a:solidFill>
                <a:schemeClr val="tx1"/>
              </a:solidFill>
            </a:endParaRPr>
          </a:p>
          <a:p>
            <a:pPr lvl="0"/>
            <a:r>
              <a:rPr lang="en-GB" dirty="0" smtClean="0">
                <a:solidFill>
                  <a:schemeClr val="tx1"/>
                </a:solidFill>
              </a:rPr>
              <a:t>All dependencies between the different phases are identified and properly managed</a:t>
            </a:r>
          </a:p>
          <a:p>
            <a:pPr lvl="0"/>
            <a:r>
              <a:rPr lang="en-GB" dirty="0" smtClean="0">
                <a:solidFill>
                  <a:schemeClr val="tx1"/>
                </a:solidFill>
              </a:rPr>
              <a:t>Due to the long duration of the census cycle, planning should not remain static but be dynamic and flexible to take into account changes that occur </a:t>
            </a:r>
          </a:p>
          <a:p>
            <a:pPr lvl="0"/>
            <a:r>
              <a:rPr lang="en-GB" dirty="0" smtClean="0">
                <a:solidFill>
                  <a:schemeClr val="tx1"/>
                </a:solidFill>
              </a:rPr>
              <a:t>Plans must be regularly monitored, evaluated and updated reflecting changes in resource, timing of activities, quality control concerns and other un-anticipated events</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considerations for developing census plans</a:t>
            </a:r>
            <a:endParaRPr lang="en-US" dirty="0"/>
          </a:p>
        </p:txBody>
      </p:sp>
      <p:sp>
        <p:nvSpPr>
          <p:cNvPr id="3" name="Content Placeholder 2"/>
          <p:cNvSpPr>
            <a:spLocks noGrp="1"/>
          </p:cNvSpPr>
          <p:nvPr>
            <p:ph idx="1"/>
          </p:nvPr>
        </p:nvSpPr>
        <p:spPr>
          <a:xfrm>
            <a:off x="566737" y="1752599"/>
            <a:ext cx="8084203" cy="4406153"/>
          </a:xfrm>
        </p:spPr>
        <p:txBody>
          <a:bodyPr/>
          <a:lstStyle/>
          <a:p>
            <a:r>
              <a:rPr lang="en-US" sz="1900" b="1" dirty="0" smtClean="0">
                <a:solidFill>
                  <a:schemeClr val="tx1"/>
                </a:solidFill>
              </a:rPr>
              <a:t>Role of the census</a:t>
            </a:r>
            <a:endParaRPr lang="en-US" sz="1900" dirty="0" smtClean="0">
              <a:solidFill>
                <a:schemeClr val="tx1"/>
              </a:solidFill>
            </a:endParaRPr>
          </a:p>
          <a:p>
            <a:r>
              <a:rPr lang="en-US" sz="1900" b="1" dirty="0" smtClean="0">
                <a:solidFill>
                  <a:schemeClr val="tx1"/>
                </a:solidFill>
              </a:rPr>
              <a:t>Role of the government</a:t>
            </a:r>
            <a:endParaRPr lang="en-US" sz="1900" dirty="0" smtClean="0">
              <a:solidFill>
                <a:schemeClr val="tx1"/>
              </a:solidFill>
            </a:endParaRPr>
          </a:p>
          <a:p>
            <a:r>
              <a:rPr lang="en-US" sz="1900" b="1" dirty="0" smtClean="0">
                <a:solidFill>
                  <a:schemeClr val="tx1"/>
                </a:solidFill>
              </a:rPr>
              <a:t>Engagement with stakeholders</a:t>
            </a:r>
            <a:endParaRPr lang="en-US" sz="1900" dirty="0" smtClean="0">
              <a:solidFill>
                <a:schemeClr val="tx1"/>
              </a:solidFill>
            </a:endParaRPr>
          </a:p>
          <a:p>
            <a:r>
              <a:rPr lang="en-US" sz="1900" b="1" dirty="0" smtClean="0">
                <a:solidFill>
                  <a:schemeClr val="tx1"/>
                </a:solidFill>
              </a:rPr>
              <a:t>Strategic objectives for census</a:t>
            </a:r>
            <a:endParaRPr lang="en-US" sz="1900" dirty="0" smtClean="0">
              <a:solidFill>
                <a:schemeClr val="tx1"/>
              </a:solidFill>
            </a:endParaRPr>
          </a:p>
          <a:p>
            <a:r>
              <a:rPr lang="en-US" sz="1900" b="1" dirty="0" smtClean="0">
                <a:solidFill>
                  <a:schemeClr val="tx1"/>
                </a:solidFill>
              </a:rPr>
              <a:t>Project management principles</a:t>
            </a:r>
            <a:endParaRPr lang="en-US" sz="1900" dirty="0" smtClean="0">
              <a:solidFill>
                <a:schemeClr val="tx1"/>
              </a:solidFill>
            </a:endParaRPr>
          </a:p>
          <a:p>
            <a:r>
              <a:rPr lang="en-US" sz="1900" b="1" dirty="0" smtClean="0">
                <a:solidFill>
                  <a:schemeClr val="tx1"/>
                </a:solidFill>
              </a:rPr>
              <a:t>Monitoring</a:t>
            </a:r>
            <a:endParaRPr lang="en-US" sz="1900" dirty="0" smtClean="0">
              <a:solidFill>
                <a:schemeClr val="tx1"/>
              </a:solidFill>
            </a:endParaRPr>
          </a:p>
          <a:p>
            <a:r>
              <a:rPr lang="en-US" sz="1900" b="1" dirty="0" smtClean="0">
                <a:solidFill>
                  <a:schemeClr val="tx1"/>
                </a:solidFill>
              </a:rPr>
              <a:t>Census calendar (scheduling)</a:t>
            </a:r>
            <a:endParaRPr lang="en-US" sz="1900" dirty="0" smtClean="0">
              <a:solidFill>
                <a:schemeClr val="tx1"/>
              </a:solidFill>
            </a:endParaRPr>
          </a:p>
          <a:p>
            <a:r>
              <a:rPr lang="en-US" sz="1900" b="1" dirty="0" smtClean="0">
                <a:solidFill>
                  <a:schemeClr val="tx1"/>
                </a:solidFill>
              </a:rPr>
              <a:t>Administrative organization and human resources management</a:t>
            </a:r>
            <a:endParaRPr lang="en-US" sz="1900" dirty="0" smtClean="0">
              <a:solidFill>
                <a:schemeClr val="tx1"/>
              </a:solidFill>
            </a:endParaRPr>
          </a:p>
          <a:p>
            <a:r>
              <a:rPr lang="en-US" sz="1900" b="1" dirty="0" smtClean="0">
                <a:solidFill>
                  <a:schemeClr val="tx1"/>
                </a:solidFill>
              </a:rPr>
              <a:t>Financial management (budgeting)</a:t>
            </a:r>
            <a:endParaRPr lang="en-US" sz="1900" dirty="0" smtClean="0">
              <a:solidFill>
                <a:schemeClr val="tx1"/>
              </a:solidFill>
            </a:endParaRPr>
          </a:p>
          <a:p>
            <a:r>
              <a:rPr lang="en-US" sz="1900" b="1" dirty="0" smtClean="0">
                <a:solidFill>
                  <a:schemeClr val="tx1"/>
                </a:solidFill>
              </a:rPr>
              <a:t>Contracting out</a:t>
            </a:r>
          </a:p>
          <a:p>
            <a:r>
              <a:rPr lang="en-US" sz="1900" b="1" dirty="0" smtClean="0">
                <a:solidFill>
                  <a:schemeClr val="tx1"/>
                </a:solidFill>
              </a:rPr>
              <a:t>Use of technology</a:t>
            </a:r>
          </a:p>
          <a:p>
            <a:r>
              <a:rPr lang="en-US" sz="1900" b="1" dirty="0" smtClean="0">
                <a:solidFill>
                  <a:schemeClr val="tx1"/>
                </a:solidFill>
              </a:rPr>
              <a:t>Plans for census phases</a:t>
            </a:r>
            <a:endParaRPr lang="en-US" sz="1900" dirty="0" smtClean="0">
              <a:solidFill>
                <a:schemeClr val="tx1"/>
              </a:solidFill>
            </a:endParaRPr>
          </a:p>
          <a:p>
            <a:r>
              <a:rPr lang="en-US" sz="1900" b="1" dirty="0" smtClean="0">
                <a:solidFill>
                  <a:schemeClr val="tx1"/>
                </a:solidFill>
              </a:rPr>
              <a:t>Documentation</a:t>
            </a:r>
            <a:endParaRPr lang="en-US" sz="19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5082"/>
            <a:ext cx="8001000" cy="525743"/>
          </a:xfrm>
        </p:spPr>
        <p:txBody>
          <a:bodyPr/>
          <a:lstStyle/>
          <a:p>
            <a:r>
              <a:rPr lang="en-US" dirty="0" smtClean="0"/>
              <a:t>Role of the census</a:t>
            </a:r>
            <a:endParaRPr lang="en-US" dirty="0"/>
          </a:p>
        </p:txBody>
      </p:sp>
      <p:sp>
        <p:nvSpPr>
          <p:cNvPr id="3" name="Content Placeholder 2"/>
          <p:cNvSpPr>
            <a:spLocks noGrp="1"/>
          </p:cNvSpPr>
          <p:nvPr>
            <p:ph idx="1"/>
          </p:nvPr>
        </p:nvSpPr>
        <p:spPr>
          <a:xfrm>
            <a:off x="566737" y="1752600"/>
            <a:ext cx="8285909" cy="4397188"/>
          </a:xfrm>
        </p:spPr>
        <p:txBody>
          <a:bodyPr/>
          <a:lstStyle/>
          <a:p>
            <a:pPr lvl="0"/>
            <a:endParaRPr lang="en-US" dirty="0" smtClean="0">
              <a:solidFill>
                <a:schemeClr val="tx1"/>
              </a:solidFill>
            </a:endParaRPr>
          </a:p>
          <a:p>
            <a:pPr lvl="0"/>
            <a:r>
              <a:rPr lang="en-US" sz="2400" dirty="0" smtClean="0">
                <a:solidFill>
                  <a:schemeClr val="tx1"/>
                </a:solidFill>
              </a:rPr>
              <a:t>For planning purposes, the census should be considered as part of the larger National Statistical </a:t>
            </a:r>
            <a:r>
              <a:rPr lang="en-US" sz="2400" dirty="0" err="1" smtClean="0">
                <a:solidFill>
                  <a:schemeClr val="tx1"/>
                </a:solidFill>
              </a:rPr>
              <a:t>Programme</a:t>
            </a:r>
            <a:endParaRPr lang="en-US" sz="2400" dirty="0" smtClean="0">
              <a:solidFill>
                <a:schemeClr val="tx1"/>
              </a:solidFill>
            </a:endParaRPr>
          </a:p>
          <a:p>
            <a:pPr lvl="0"/>
            <a:endParaRPr lang="en-US" sz="2400" dirty="0" smtClean="0">
              <a:solidFill>
                <a:schemeClr val="tx1"/>
              </a:solidFill>
            </a:endParaRPr>
          </a:p>
          <a:p>
            <a:pPr lvl="0"/>
            <a:r>
              <a:rPr lang="en-US" sz="2400" dirty="0" smtClean="0">
                <a:solidFill>
                  <a:schemeClr val="tx1"/>
                </a:solidFill>
              </a:rPr>
              <a:t>Given that the key strength of a census is its ability to provide data for small geographic areas and for small population groups, when data are not required at this level of detail, other statistical sources/ methodologies more cost-effective than censuses should be adopted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32329"/>
            <a:ext cx="8001000" cy="588496"/>
          </a:xfrm>
        </p:spPr>
        <p:txBody>
          <a:bodyPr/>
          <a:lstStyle/>
          <a:p>
            <a:r>
              <a:rPr lang="en-US" dirty="0" smtClean="0"/>
              <a:t>Role of the government</a:t>
            </a:r>
            <a:endParaRPr lang="en-US" dirty="0"/>
          </a:p>
        </p:txBody>
      </p:sp>
      <p:sp>
        <p:nvSpPr>
          <p:cNvPr id="3" name="Content Placeholder 2"/>
          <p:cNvSpPr>
            <a:spLocks noGrp="1"/>
          </p:cNvSpPr>
          <p:nvPr>
            <p:ph idx="1"/>
          </p:nvPr>
        </p:nvSpPr>
        <p:spPr>
          <a:xfrm>
            <a:off x="566737" y="1752599"/>
            <a:ext cx="8392535" cy="4380345"/>
          </a:xfrm>
        </p:spPr>
        <p:txBody>
          <a:bodyPr/>
          <a:lstStyle/>
          <a:p>
            <a:r>
              <a:rPr lang="en-US" sz="2200" dirty="0" smtClean="0">
                <a:solidFill>
                  <a:schemeClr val="tx1"/>
                </a:solidFill>
              </a:rPr>
              <a:t>Legal framework</a:t>
            </a:r>
          </a:p>
          <a:p>
            <a:pPr lvl="1">
              <a:buFont typeface="Arial" pitchFamily="34" charset="0"/>
              <a:buChar char="•"/>
            </a:pPr>
            <a:r>
              <a:rPr lang="en-US" dirty="0" smtClean="0">
                <a:solidFill>
                  <a:schemeClr val="tx1"/>
                </a:solidFill>
              </a:rPr>
              <a:t>The authority of the census agency to undertake census activities</a:t>
            </a:r>
          </a:p>
          <a:p>
            <a:pPr lvl="1">
              <a:buFont typeface="Arial" pitchFamily="34" charset="0"/>
              <a:buChar char="•"/>
            </a:pPr>
            <a:r>
              <a:rPr lang="en-US" dirty="0" smtClean="0">
                <a:solidFill>
                  <a:schemeClr val="tx1"/>
                </a:solidFill>
              </a:rPr>
              <a:t>The roles of other organizations (especially other government ministries and national mapping agencies) in census taking</a:t>
            </a:r>
          </a:p>
          <a:p>
            <a:pPr lvl="1">
              <a:buFont typeface="Arial" pitchFamily="34" charset="0"/>
              <a:buChar char="•"/>
            </a:pPr>
            <a:r>
              <a:rPr lang="en-US" dirty="0" smtClean="0">
                <a:solidFill>
                  <a:schemeClr val="tx1"/>
                </a:solidFill>
              </a:rPr>
              <a:t>Obligations and rights of individuals to provide information, and that of enumerators and supervisors</a:t>
            </a:r>
          </a:p>
          <a:p>
            <a:pPr lvl="1">
              <a:buFont typeface="Arial" pitchFamily="34" charset="0"/>
              <a:buChar char="•"/>
            </a:pPr>
            <a:r>
              <a:rPr lang="en-US" dirty="0" smtClean="0">
                <a:solidFill>
                  <a:schemeClr val="tx1"/>
                </a:solidFill>
              </a:rPr>
              <a:t>Provisions about confidentiality of information supplied by individuals</a:t>
            </a:r>
          </a:p>
          <a:p>
            <a:pPr lvl="1">
              <a:buFont typeface="Arial" pitchFamily="34" charset="0"/>
              <a:buChar char="•"/>
            </a:pPr>
            <a:r>
              <a:rPr lang="en-US" dirty="0" smtClean="0">
                <a:solidFill>
                  <a:schemeClr val="tx1"/>
                </a:solidFill>
              </a:rPr>
              <a:t>Funding of census operations</a:t>
            </a:r>
          </a:p>
          <a:p>
            <a:pPr lvl="1">
              <a:buFont typeface="Arial" pitchFamily="34" charset="0"/>
              <a:buChar char="•"/>
            </a:pPr>
            <a:r>
              <a:rPr lang="en-US" dirty="0" smtClean="0">
                <a:solidFill>
                  <a:schemeClr val="tx1"/>
                </a:solidFill>
              </a:rPr>
              <a:t>The basis of enumeration</a:t>
            </a:r>
          </a:p>
          <a:p>
            <a:pPr lvl="1">
              <a:buFont typeface="Arial" pitchFamily="34" charset="0"/>
              <a:buChar char="•"/>
            </a:pPr>
            <a:r>
              <a:rPr lang="en-US" dirty="0" smtClean="0">
                <a:solidFill>
                  <a:schemeClr val="tx1"/>
                </a:solidFill>
              </a:rPr>
              <a:t>Scope, method and timing of the census</a:t>
            </a:r>
          </a:p>
          <a:p>
            <a:r>
              <a:rPr lang="en-US" sz="2200" dirty="0" smtClean="0">
                <a:solidFill>
                  <a:schemeClr val="tx1"/>
                </a:solidFill>
              </a:rPr>
              <a:t>Funding</a:t>
            </a:r>
          </a:p>
          <a:p>
            <a:r>
              <a:rPr lang="en-US" sz="2200" dirty="0" smtClean="0">
                <a:solidFill>
                  <a:schemeClr val="tx1"/>
                </a:solidFill>
              </a:rPr>
              <a:t>Logistical support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63706"/>
            <a:ext cx="8001000" cy="557119"/>
          </a:xfrm>
        </p:spPr>
        <p:txBody>
          <a:bodyPr/>
          <a:lstStyle/>
          <a:p>
            <a:r>
              <a:rPr lang="en-US" dirty="0" smtClean="0"/>
              <a:t>Engagement with stakeholders</a:t>
            </a:r>
            <a:endParaRPr lang="en-US" dirty="0"/>
          </a:p>
        </p:txBody>
      </p:sp>
      <p:sp>
        <p:nvSpPr>
          <p:cNvPr id="3" name="Content Placeholder 2"/>
          <p:cNvSpPr>
            <a:spLocks noGrp="1"/>
          </p:cNvSpPr>
          <p:nvPr>
            <p:ph idx="1"/>
          </p:nvPr>
        </p:nvSpPr>
        <p:spPr>
          <a:xfrm>
            <a:off x="566738" y="1785257"/>
            <a:ext cx="8461148" cy="4601029"/>
          </a:xfrm>
        </p:spPr>
        <p:txBody>
          <a:bodyPr/>
          <a:lstStyle/>
          <a:p>
            <a:pPr lvl="0"/>
            <a:r>
              <a:rPr lang="en-US" dirty="0" smtClean="0">
                <a:solidFill>
                  <a:schemeClr val="tx1"/>
                </a:solidFill>
              </a:rPr>
              <a:t>Stakeholders within the census programme</a:t>
            </a:r>
          </a:p>
          <a:p>
            <a:pPr lvl="1"/>
            <a:r>
              <a:rPr lang="en-US" sz="1600" dirty="0" smtClean="0">
                <a:solidFill>
                  <a:schemeClr val="tx1"/>
                </a:solidFill>
              </a:rPr>
              <a:t>Each phase is a key stakeholder of the one preceding it</a:t>
            </a:r>
          </a:p>
          <a:p>
            <a:pPr lvl="1"/>
            <a:r>
              <a:rPr lang="en-US" sz="1600" dirty="0" smtClean="0">
                <a:solidFill>
                  <a:schemeClr val="tx1"/>
                </a:solidFill>
              </a:rPr>
              <a:t>Identifying internal stakeholders is useful for identifying dependencies, developing effective communication with these stakeholders</a:t>
            </a:r>
          </a:p>
          <a:p>
            <a:pPr lvl="0"/>
            <a:r>
              <a:rPr lang="en-US" dirty="0" smtClean="0">
                <a:solidFill>
                  <a:schemeClr val="tx1"/>
                </a:solidFill>
              </a:rPr>
              <a:t>Other stakeholders within the statistical agency</a:t>
            </a:r>
          </a:p>
          <a:p>
            <a:pPr lvl="1"/>
            <a:r>
              <a:rPr lang="en-US" sz="1600" dirty="0" smtClean="0">
                <a:solidFill>
                  <a:schemeClr val="tx1"/>
                </a:solidFill>
              </a:rPr>
              <a:t>Regional offices supporting field operations, internal stakeholders using census results (</a:t>
            </a:r>
            <a:r>
              <a:rPr lang="en-US" sz="1600" dirty="0" err="1" smtClean="0">
                <a:solidFill>
                  <a:schemeClr val="tx1"/>
                </a:solidFill>
              </a:rPr>
              <a:t>eg</a:t>
            </a:r>
            <a:r>
              <a:rPr lang="en-US" sz="1600" dirty="0" smtClean="0">
                <a:solidFill>
                  <a:schemeClr val="tx1"/>
                </a:solidFill>
              </a:rPr>
              <a:t>. survey sample frames), units of NSO working on methodology, IT, public relations</a:t>
            </a:r>
          </a:p>
          <a:p>
            <a:pPr lvl="0"/>
            <a:r>
              <a:rPr lang="en-US" dirty="0" smtClean="0">
                <a:solidFill>
                  <a:schemeClr val="tx1"/>
                </a:solidFill>
              </a:rPr>
              <a:t>External stakeholders</a:t>
            </a:r>
          </a:p>
          <a:p>
            <a:pPr lvl="1"/>
            <a:r>
              <a:rPr lang="en-US" sz="1600" dirty="0" smtClean="0">
                <a:solidFill>
                  <a:schemeClr val="tx1"/>
                </a:solidFill>
              </a:rPr>
              <a:t>Current and potential users of census data</a:t>
            </a:r>
          </a:p>
          <a:p>
            <a:pPr lvl="0"/>
            <a:r>
              <a:rPr lang="en-US" dirty="0" smtClean="0">
                <a:solidFill>
                  <a:schemeClr val="tx1"/>
                </a:solidFill>
              </a:rPr>
              <a:t>Stakeholders outside the country</a:t>
            </a:r>
          </a:p>
          <a:p>
            <a:pPr lvl="1"/>
            <a:r>
              <a:rPr lang="en-US" sz="1600" dirty="0" smtClean="0">
                <a:solidFill>
                  <a:schemeClr val="tx1"/>
                </a:solidFill>
              </a:rPr>
              <a:t>Donors and international agencies who see census as central for evidence-based decision making – funding, equipment,  technical assistance</a:t>
            </a:r>
          </a:p>
          <a:p>
            <a:pPr lvl="0"/>
            <a:r>
              <a:rPr lang="en-US" dirty="0" smtClean="0">
                <a:solidFill>
                  <a:schemeClr val="tx1"/>
                </a:solidFill>
              </a:rPr>
              <a:t>The public/community – </a:t>
            </a:r>
            <a:r>
              <a:rPr lang="en-US" sz="1600" dirty="0" smtClean="0">
                <a:solidFill>
                  <a:schemeClr val="tx1"/>
                </a:solidFill>
              </a:rPr>
              <a:t>having interest at time of census/initial data release</a:t>
            </a:r>
          </a:p>
          <a:p>
            <a:pPr lvl="1"/>
            <a:r>
              <a:rPr lang="en-US" sz="1600" dirty="0" smtClean="0">
                <a:solidFill>
                  <a:schemeClr val="tx1"/>
                </a:solidFill>
              </a:rPr>
              <a:t>Publicity campaigns on benefits of census, participation, addressing concerns on privacy and confidentiality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99565"/>
            <a:ext cx="8001000" cy="521260"/>
          </a:xfrm>
        </p:spPr>
        <p:txBody>
          <a:bodyPr/>
          <a:lstStyle/>
          <a:p>
            <a:r>
              <a:rPr lang="en-US" dirty="0" smtClean="0"/>
              <a:t>Strategic objectives for census</a:t>
            </a:r>
            <a:endParaRPr lang="en-US" dirty="0"/>
          </a:p>
        </p:txBody>
      </p:sp>
      <p:sp>
        <p:nvSpPr>
          <p:cNvPr id="3" name="Content Placeholder 2"/>
          <p:cNvSpPr>
            <a:spLocks noGrp="1"/>
          </p:cNvSpPr>
          <p:nvPr>
            <p:ph idx="1"/>
          </p:nvPr>
        </p:nvSpPr>
        <p:spPr>
          <a:xfrm>
            <a:off x="217714" y="1752600"/>
            <a:ext cx="8814227" cy="4549588"/>
          </a:xfrm>
        </p:spPr>
        <p:txBody>
          <a:bodyPr/>
          <a:lstStyle/>
          <a:p>
            <a:r>
              <a:rPr lang="en-US" sz="2200" dirty="0" smtClean="0">
                <a:solidFill>
                  <a:schemeClr val="tx1"/>
                </a:solidFill>
              </a:rPr>
              <a:t>Census plans are usually guided by a set of strategic objectives, which set standards and benchmarks against which outcomes can be assessed -  strategic objectives will differ according to national circumstances</a:t>
            </a:r>
          </a:p>
          <a:p>
            <a:endParaRPr lang="en-US" sz="1200" dirty="0" smtClean="0">
              <a:solidFill>
                <a:schemeClr val="tx1"/>
              </a:solidFill>
            </a:endParaRPr>
          </a:p>
          <a:p>
            <a:r>
              <a:rPr lang="en-US" sz="2200" dirty="0" smtClean="0">
                <a:solidFill>
                  <a:schemeClr val="tx1"/>
                </a:solidFill>
              </a:rPr>
              <a:t>Strategic objectives are usually derived from information from evaluation of past censuses and consideration of: </a:t>
            </a:r>
            <a:r>
              <a:rPr lang="en-US" sz="2200" u="sng" dirty="0" smtClean="0">
                <a:solidFill>
                  <a:schemeClr val="tx1"/>
                </a:solidFill>
              </a:rPr>
              <a:t>Census content </a:t>
            </a:r>
            <a:r>
              <a:rPr lang="en-US" sz="2200" dirty="0" smtClean="0">
                <a:solidFill>
                  <a:schemeClr val="tx1"/>
                </a:solidFill>
              </a:rPr>
              <a:t>-  topics on which to collect data; </a:t>
            </a:r>
            <a:r>
              <a:rPr lang="en-US" sz="2200" u="sng" dirty="0" smtClean="0">
                <a:solidFill>
                  <a:schemeClr val="tx1"/>
                </a:solidFill>
              </a:rPr>
              <a:t>Impact on the public and on census staff </a:t>
            </a:r>
            <a:r>
              <a:rPr lang="en-US" sz="2200" dirty="0" smtClean="0">
                <a:solidFill>
                  <a:schemeClr val="tx1"/>
                </a:solidFill>
              </a:rPr>
              <a:t>(confidentiality, response burden); </a:t>
            </a:r>
            <a:r>
              <a:rPr lang="en-US" sz="2200" u="sng" dirty="0" smtClean="0">
                <a:solidFill>
                  <a:schemeClr val="tx1"/>
                </a:solidFill>
              </a:rPr>
              <a:t>Production of census results</a:t>
            </a:r>
            <a:r>
              <a:rPr lang="en-US" sz="2200" dirty="0" smtClean="0">
                <a:solidFill>
                  <a:schemeClr val="tx1"/>
                </a:solidFill>
              </a:rPr>
              <a:t> (quality standards, timetable); </a:t>
            </a:r>
            <a:r>
              <a:rPr lang="en-US" sz="2200" u="sng" dirty="0" smtClean="0">
                <a:solidFill>
                  <a:schemeClr val="tx1"/>
                </a:solidFill>
              </a:rPr>
              <a:t>Cost‐effectivenes</a:t>
            </a:r>
            <a:r>
              <a:rPr lang="en-US" sz="2200" dirty="0" smtClean="0">
                <a:solidFill>
                  <a:schemeClr val="tx1"/>
                </a:solidFill>
              </a:rPr>
              <a:t>s; </a:t>
            </a:r>
            <a:r>
              <a:rPr lang="en-US" sz="2200" u="sng" dirty="0" smtClean="0">
                <a:solidFill>
                  <a:schemeClr val="tx1"/>
                </a:solidFill>
              </a:rPr>
              <a:t>Cost-benefit</a:t>
            </a:r>
            <a:r>
              <a:rPr lang="en-US" sz="2200" dirty="0" smtClean="0">
                <a:solidFill>
                  <a:schemeClr val="tx1"/>
                </a:solidFill>
              </a:rPr>
              <a:t> analysis (aimed at increasing value of census while managing overall cost)</a:t>
            </a:r>
          </a:p>
          <a:p>
            <a:pPr lvl="0"/>
            <a:endParaRPr lang="en-GB" sz="1200" dirty="0" smtClean="0">
              <a:solidFill>
                <a:schemeClr val="tx1"/>
              </a:solidFill>
            </a:endParaRPr>
          </a:p>
          <a:p>
            <a:pPr lvl="0"/>
            <a:r>
              <a:rPr lang="en-GB" sz="2200" dirty="0" smtClean="0">
                <a:solidFill>
                  <a:schemeClr val="tx1"/>
                </a:solidFill>
              </a:rPr>
              <a:t>Objectives interact with one another, so priorities need to be set as there could be trade-offs, e.g., b/n what topics to collect and costs</a:t>
            </a:r>
            <a:endParaRPr lang="en-US" sz="22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10019</TotalTime>
  <Words>2903</Words>
  <Application>Microsoft Office PowerPoint</Application>
  <PresentationFormat>On-screen Show (4:3)</PresentationFormat>
  <Paragraphs>199</Paragraphs>
  <Slides>27</Slides>
  <Notes>1</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1_Profile</vt:lpstr>
      <vt:lpstr>Custom Design</vt:lpstr>
      <vt:lpstr>PowerPoint Presentation</vt:lpstr>
      <vt:lpstr>Census planning</vt:lpstr>
      <vt:lpstr>PowerPoint Presentation</vt:lpstr>
      <vt:lpstr>Aim of census planning</vt:lpstr>
      <vt:lpstr>Key considerations for developing census plans</vt:lpstr>
      <vt:lpstr>Role of the census</vt:lpstr>
      <vt:lpstr>Role of the government</vt:lpstr>
      <vt:lpstr>Engagement with stakeholders</vt:lpstr>
      <vt:lpstr>Strategic objectives for census</vt:lpstr>
      <vt:lpstr>Project management principles</vt:lpstr>
      <vt:lpstr>Hierarchical framework for design of census project </vt:lpstr>
      <vt:lpstr> Issues that need to be taken into account in project planning</vt:lpstr>
      <vt:lpstr>Risk management</vt:lpstr>
      <vt:lpstr>Monitoring project</vt:lpstr>
      <vt:lpstr>Census calendar (scheduling)</vt:lpstr>
      <vt:lpstr>Administrative organization and human resources management</vt:lpstr>
      <vt:lpstr>Structure of the workforce</vt:lpstr>
      <vt:lpstr>Human resources management </vt:lpstr>
      <vt:lpstr>Human resources management </vt:lpstr>
      <vt:lpstr>Financial management (budgeting)</vt:lpstr>
      <vt:lpstr>Contracting out </vt:lpstr>
      <vt:lpstr>Contracting out </vt:lpstr>
      <vt:lpstr>Use of technology</vt:lpstr>
      <vt:lpstr>Use of technology</vt:lpstr>
      <vt:lpstr>Plans for census phases </vt:lpstr>
      <vt:lpstr>Documentation</vt:lpstr>
      <vt:lpstr>Reference materials for this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revolution: Opportunities and challenges for global ageing</dc:title>
  <dc:creator>Linda Hooper</dc:creator>
  <cp:lastModifiedBy>Andrea De Luka</cp:lastModifiedBy>
  <cp:revision>314</cp:revision>
  <cp:lastPrinted>2016-07-13T23:10:22Z</cp:lastPrinted>
  <dcterms:created xsi:type="dcterms:W3CDTF">2015-07-05T18:53:48Z</dcterms:created>
  <dcterms:modified xsi:type="dcterms:W3CDTF">2017-05-18T15:56:29Z</dcterms:modified>
</cp:coreProperties>
</file>