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17" autoAdjust="0"/>
    <p:restoredTop sz="94660"/>
  </p:normalViewPr>
  <p:slideViewPr>
    <p:cSldViewPr snapToGrid="0">
      <p:cViewPr>
        <p:scale>
          <a:sx n="80" d="100"/>
          <a:sy n="80" d="100"/>
        </p:scale>
        <p:origin x="-252" y="-7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675C-4EB3-46BA-B25E-70B2D33228F5}" type="datetimeFigureOut">
              <a:rPr lang="en-US" smtClean="0"/>
              <a:t>12/06/2017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4083-1ABF-41F2-94B4-65B596AAA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992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675C-4EB3-46BA-B25E-70B2D33228F5}" type="datetimeFigureOut">
              <a:rPr lang="en-US" smtClean="0"/>
              <a:t>12/06/2017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4083-1ABF-41F2-94B4-65B596AAA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118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675C-4EB3-46BA-B25E-70B2D33228F5}" type="datetimeFigureOut">
              <a:rPr lang="en-US" smtClean="0"/>
              <a:t>12/06/2017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4083-1ABF-41F2-94B4-65B596AAA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03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675C-4EB3-46BA-B25E-70B2D33228F5}" type="datetimeFigureOut">
              <a:rPr lang="en-US" smtClean="0"/>
              <a:t>12/06/2017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4083-1ABF-41F2-94B4-65B596AAA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26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675C-4EB3-46BA-B25E-70B2D33228F5}" type="datetimeFigureOut">
              <a:rPr lang="en-US" smtClean="0"/>
              <a:t>12/06/2017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4083-1ABF-41F2-94B4-65B596AAA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95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675C-4EB3-46BA-B25E-70B2D33228F5}" type="datetimeFigureOut">
              <a:rPr lang="en-US" smtClean="0"/>
              <a:t>12/06/2017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4083-1ABF-41F2-94B4-65B596AAA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976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675C-4EB3-46BA-B25E-70B2D33228F5}" type="datetimeFigureOut">
              <a:rPr lang="en-US" smtClean="0"/>
              <a:t>12/06/2017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4083-1ABF-41F2-94B4-65B596AAA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75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675C-4EB3-46BA-B25E-70B2D33228F5}" type="datetimeFigureOut">
              <a:rPr lang="en-US" smtClean="0"/>
              <a:t>12/06/2017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4083-1ABF-41F2-94B4-65B596AAA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82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675C-4EB3-46BA-B25E-70B2D33228F5}" type="datetimeFigureOut">
              <a:rPr lang="en-US" smtClean="0"/>
              <a:t>12/06/2017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4083-1ABF-41F2-94B4-65B596AAA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703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675C-4EB3-46BA-B25E-70B2D33228F5}" type="datetimeFigureOut">
              <a:rPr lang="en-US" smtClean="0"/>
              <a:t>12/06/2017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4083-1ABF-41F2-94B4-65B596AAA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26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675C-4EB3-46BA-B25E-70B2D33228F5}" type="datetimeFigureOut">
              <a:rPr lang="en-US" smtClean="0"/>
              <a:t>12/06/2017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4083-1ABF-41F2-94B4-65B596AAA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2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7675C-4EB3-46BA-B25E-70B2D33228F5}" type="datetimeFigureOut">
              <a:rPr lang="en-US" smtClean="0"/>
              <a:t>12/06/2017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44083-1ABF-41F2-94B4-65B596AAA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68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799" y="502276"/>
            <a:ext cx="906672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        </a:t>
            </a:r>
            <a:r>
              <a:rPr lang="en-US" dirty="0" smtClean="0"/>
              <a:t>             </a:t>
            </a:r>
          </a:p>
          <a:p>
            <a:pPr algn="ctr"/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sz="3800" dirty="0" smtClean="0"/>
              <a:t>DISCUSSION ON MEASURING DISABILITY IN POPULATION AND HOUSING CENSUS</a:t>
            </a:r>
          </a:p>
          <a:p>
            <a:pPr algn="ctr"/>
            <a:endParaRPr lang="en-US" sz="3800" dirty="0" smtClean="0">
              <a:solidFill>
                <a:prstClr val="black"/>
              </a:solidFill>
            </a:endParaRPr>
          </a:p>
          <a:p>
            <a:pPr algn="ctr"/>
            <a:r>
              <a:rPr lang="en-US" sz="3800" dirty="0" smtClean="0">
                <a:solidFill>
                  <a:prstClr val="black"/>
                </a:solidFill>
              </a:rPr>
              <a:t>GROUP </a:t>
            </a:r>
            <a:r>
              <a:rPr lang="en-US" sz="3800" dirty="0">
                <a:solidFill>
                  <a:prstClr val="black"/>
                </a:solidFill>
              </a:rPr>
              <a:t>II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04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5156" y="437882"/>
            <a:ext cx="11062952" cy="1609859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What questions were asked on disability in the last census or will be asked the census will be taken in 2017 or 2018?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187" y="1416676"/>
            <a:ext cx="10856890" cy="5331854"/>
          </a:xfrm>
        </p:spPr>
        <p:txBody>
          <a:bodyPr>
            <a:normAutofit fontScale="92500" lnSpcReduction="20000"/>
          </a:bodyPr>
          <a:lstStyle/>
          <a:p>
            <a:pPr lvl="0" algn="l"/>
            <a:endParaRPr lang="en-US" sz="3000" dirty="0" smtClean="0"/>
          </a:p>
          <a:p>
            <a:pPr lvl="0" algn="l"/>
            <a:r>
              <a:rPr lang="en-US" sz="3000" dirty="0" err="1" smtClean="0"/>
              <a:t>Qn</a:t>
            </a:r>
            <a:r>
              <a:rPr lang="en-US" sz="3000" dirty="0"/>
              <a:t>: </a:t>
            </a:r>
            <a:r>
              <a:rPr lang="en-US" sz="3000" dirty="0" smtClean="0"/>
              <a:t>Does </a:t>
            </a:r>
            <a:r>
              <a:rPr lang="en-US" sz="3000" dirty="0"/>
              <a:t>[NAME] has difficulty </a:t>
            </a:r>
            <a:r>
              <a:rPr lang="en-US" sz="3000" dirty="0" smtClean="0"/>
              <a:t> </a:t>
            </a:r>
            <a:endParaRPr lang="en-US" sz="3000" dirty="0"/>
          </a:p>
          <a:p>
            <a:pPr lvl="0" algn="l"/>
            <a:r>
              <a:rPr lang="en-US" sz="3000" dirty="0" smtClean="0"/>
              <a:t>(a) Walking</a:t>
            </a:r>
            <a:endParaRPr lang="en-US" sz="3000" dirty="0"/>
          </a:p>
          <a:p>
            <a:pPr lvl="0" algn="l"/>
            <a:r>
              <a:rPr lang="en-US" sz="3000" dirty="0" smtClean="0"/>
              <a:t>(b) Seeing </a:t>
            </a:r>
          </a:p>
          <a:p>
            <a:pPr lvl="0" algn="l"/>
            <a:r>
              <a:rPr lang="en-US" sz="3000" dirty="0" smtClean="0"/>
              <a:t>(c) Hearing</a:t>
            </a:r>
            <a:endParaRPr lang="en-US" sz="3000" dirty="0"/>
          </a:p>
          <a:p>
            <a:pPr lvl="0" algn="l"/>
            <a:r>
              <a:rPr lang="en-US" sz="3000" dirty="0" smtClean="0"/>
              <a:t>(d) Cognition</a:t>
            </a:r>
            <a:endParaRPr lang="en-US" sz="3000" dirty="0"/>
          </a:p>
          <a:p>
            <a:pPr lvl="0" algn="l"/>
            <a:r>
              <a:rPr lang="en-US" sz="3000" dirty="0" smtClean="0"/>
              <a:t>(e) Self-care</a:t>
            </a:r>
            <a:endParaRPr lang="en-US" sz="3000" dirty="0"/>
          </a:p>
          <a:p>
            <a:pPr lvl="0" algn="l"/>
            <a:r>
              <a:rPr lang="en-US" sz="3000" dirty="0" smtClean="0"/>
              <a:t>(f) Communication</a:t>
            </a:r>
          </a:p>
          <a:p>
            <a:pPr lvl="0" algn="l"/>
            <a:endParaRPr lang="en-US" sz="3000" dirty="0"/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dirty="0" smtClean="0"/>
              <a:t>Also </a:t>
            </a:r>
            <a:r>
              <a:rPr lang="en-US" sz="2800" b="1" dirty="0" smtClean="0"/>
              <a:t>albinism</a:t>
            </a:r>
            <a:r>
              <a:rPr lang="en-US" sz="2800" dirty="0" smtClean="0"/>
              <a:t> </a:t>
            </a:r>
            <a:r>
              <a:rPr lang="en-US" sz="2800" dirty="0"/>
              <a:t>was added In Tanzania and </a:t>
            </a:r>
            <a:r>
              <a:rPr lang="en-US" sz="2800" dirty="0" smtClean="0"/>
              <a:t>Swaziland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800" dirty="0" smtClean="0"/>
              <a:t> This </a:t>
            </a:r>
            <a:r>
              <a:rPr lang="en-US" sz="2800" dirty="0"/>
              <a:t>Washington group was asked in Ethiopia and Sudan as well, though </a:t>
            </a:r>
            <a:r>
              <a:rPr lang="en-US" sz="2800" dirty="0" smtClean="0"/>
              <a:t>  in </a:t>
            </a:r>
            <a:r>
              <a:rPr lang="en-US" sz="2800" dirty="0"/>
              <a:t>Ethiopia was introduced only during pilot but not actual enumeration</a:t>
            </a:r>
          </a:p>
        </p:txBody>
      </p:sp>
    </p:spTree>
    <p:extLst>
      <p:ext uri="{BB962C8B-B14F-4D97-AF65-F5344CB8AC3E}">
        <p14:creationId xmlns:p14="http://schemas.microsoft.com/office/powerpoint/2010/main" val="35587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50761"/>
            <a:ext cx="9144000" cy="1687132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Were the questions on the disability tested? If so, what was tested and what were the results?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67437"/>
            <a:ext cx="9144000" cy="4262907"/>
          </a:xfrm>
        </p:spPr>
        <p:txBody>
          <a:bodyPr/>
          <a:lstStyle/>
          <a:p>
            <a:pPr lvl="0" algn="l"/>
            <a:endParaRPr lang="en-US" dirty="0" smtClean="0"/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en-US" sz="3200" dirty="0" smtClean="0"/>
              <a:t>The </a:t>
            </a:r>
            <a:r>
              <a:rPr lang="en-US" sz="3200" dirty="0"/>
              <a:t>question was tested </a:t>
            </a:r>
            <a:r>
              <a:rPr lang="en-US" sz="3200" dirty="0" smtClean="0"/>
              <a:t>in all countries except for Libya where did not conduct Population Census </a:t>
            </a:r>
            <a:endParaRPr lang="en-US" sz="3200" dirty="0"/>
          </a:p>
          <a:p>
            <a:pPr lvl="0" algn="l"/>
            <a:endParaRPr lang="en-US" sz="3200" dirty="0"/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en-US" sz="3200" dirty="0"/>
              <a:t>There were some degree of disability noted, people didn’t hide much on disability for the member of the household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35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4551" y="618187"/>
            <a:ext cx="9787945" cy="2202286"/>
          </a:xfrm>
        </p:spPr>
        <p:txBody>
          <a:bodyPr>
            <a:normAutofit fontScale="90000"/>
          </a:bodyPr>
          <a:lstStyle/>
          <a:p>
            <a:pPr algn="l"/>
            <a:r>
              <a:rPr lang="en-US" sz="3700" dirty="0" smtClean="0"/>
              <a:t/>
            </a:r>
            <a:br>
              <a:rPr lang="en-US" sz="3700" dirty="0" smtClean="0"/>
            </a:br>
            <a:r>
              <a:rPr lang="en-US" sz="3700" dirty="0"/>
              <a:t/>
            </a:r>
            <a:br>
              <a:rPr lang="en-US" sz="3700" dirty="0"/>
            </a:br>
            <a:r>
              <a:rPr lang="en-US" sz="3700" dirty="0" smtClean="0"/>
              <a:t/>
            </a:r>
            <a:br>
              <a:rPr lang="en-US" sz="3700" dirty="0" smtClean="0"/>
            </a:br>
            <a:r>
              <a:rPr lang="en-US" sz="3700" dirty="0"/>
              <a:t/>
            </a:r>
            <a:br>
              <a:rPr lang="en-US" sz="3700" dirty="0"/>
            </a:br>
            <a:r>
              <a:rPr lang="en-US" sz="3700" dirty="0" smtClean="0"/>
              <a:t/>
            </a:r>
            <a:br>
              <a:rPr lang="en-US" sz="3700" dirty="0" smtClean="0"/>
            </a:br>
            <a:r>
              <a:rPr lang="en-US" sz="3700" dirty="0"/>
              <a:t/>
            </a:r>
            <a:br>
              <a:rPr lang="en-US" sz="3700" dirty="0"/>
            </a:br>
            <a:r>
              <a:rPr lang="en-US" sz="3700" dirty="0" smtClean="0"/>
              <a:t/>
            </a:r>
            <a:br>
              <a:rPr lang="en-US" sz="3700" dirty="0" smtClean="0"/>
            </a:br>
            <a:r>
              <a:rPr lang="en-US" sz="3700" dirty="0"/>
              <a:t/>
            </a:r>
            <a:br>
              <a:rPr lang="en-US" sz="3700" dirty="0"/>
            </a:br>
            <a:r>
              <a:rPr lang="en-US" sz="3700" dirty="0" smtClean="0"/>
              <a:t>What </a:t>
            </a:r>
            <a:r>
              <a:rPr lang="en-US" sz="3700" dirty="0"/>
              <a:t>is the experience on the use of proxy respondents to obtain data on disability about other members of the household?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4551" y="2653048"/>
            <a:ext cx="9955369" cy="3567448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It is difficult to get to the correct degree of disability, though respondent may be eager to </a:t>
            </a:r>
            <a:r>
              <a:rPr lang="en-US" sz="3200" dirty="0" smtClean="0"/>
              <a:t>mention </a:t>
            </a:r>
            <a:r>
              <a:rPr lang="en-US" sz="3200" dirty="0"/>
              <a:t>disability of a person</a:t>
            </a:r>
          </a:p>
          <a:p>
            <a:pPr algn="l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7202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02277"/>
            <a:ext cx="9144000" cy="217653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What is the experience on the translation of questions on disability into different local languages in the country?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2281" y="2678806"/>
            <a:ext cx="9543245" cy="2459864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200" dirty="0"/>
              <a:t>Most of the time the question is distorted from its true meaning through translation and hence decrease credibility of the disability data obtained</a:t>
            </a:r>
          </a:p>
          <a:p>
            <a:pPr algn="l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7156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6976" y="399245"/>
            <a:ext cx="10328856" cy="251138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If </a:t>
            </a:r>
            <a:r>
              <a:rPr lang="en-US" sz="3600" dirty="0"/>
              <a:t>the question(s) on disability included the use of scaled response categories, what was the experience? Are they easily translated into local languages and easily understood by respondents?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307" y="2743200"/>
            <a:ext cx="10122794" cy="3657600"/>
          </a:xfrm>
        </p:spPr>
        <p:txBody>
          <a:bodyPr>
            <a:normAutofit/>
          </a:bodyPr>
          <a:lstStyle/>
          <a:p>
            <a:pPr marL="457200" lvl="0" indent="-457200" algn="l">
              <a:buFont typeface="Wingdings" panose="05000000000000000000" pitchFamily="2" charset="2"/>
              <a:buChar char="Ø"/>
            </a:pPr>
            <a:r>
              <a:rPr lang="en-US" sz="3200" dirty="0"/>
              <a:t>It is difficult to get the right response </a:t>
            </a:r>
            <a:r>
              <a:rPr lang="en-US" sz="3200" dirty="0" smtClean="0"/>
              <a:t>categories </a:t>
            </a:r>
            <a:r>
              <a:rPr lang="en-US" sz="3200" dirty="0"/>
              <a:t>as this question is more subjective (depend on someone view on level of disability difficulties one have</a:t>
            </a:r>
            <a:r>
              <a:rPr lang="en-US" sz="3200" dirty="0" smtClean="0"/>
              <a:t>)</a:t>
            </a:r>
          </a:p>
          <a:p>
            <a:pPr lvl="0" algn="l"/>
            <a:endParaRPr lang="en-US" sz="3200" dirty="0"/>
          </a:p>
          <a:p>
            <a:pPr marL="457200" lvl="0" indent="-457200" algn="l">
              <a:buFont typeface="Wingdings" panose="05000000000000000000" pitchFamily="2" charset="2"/>
              <a:buChar char="Ø"/>
            </a:pPr>
            <a:r>
              <a:rPr lang="en-US" sz="3200" dirty="0"/>
              <a:t>It is not easy to translate into local languages as it impose some difficulties in understanding to respondents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6925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1369" y="502278"/>
            <a:ext cx="10354614" cy="2524258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/>
              <a:t>What is the overall experience in how the questions on disability worked in the field? Did respondents easily provide the information? Did the interviewers ask the questions as intended?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1369" y="2846231"/>
            <a:ext cx="10560675" cy="3245476"/>
          </a:xfrm>
        </p:spPr>
        <p:txBody>
          <a:bodyPr/>
          <a:lstStyle/>
          <a:p>
            <a:pPr marL="457200" lvl="0" indent="-457200" algn="l">
              <a:buFont typeface="Wingdings" panose="05000000000000000000" pitchFamily="2" charset="2"/>
              <a:buChar char="Ø"/>
            </a:pPr>
            <a:r>
              <a:rPr lang="en-US" sz="3200" dirty="0"/>
              <a:t>Generally disability questions is very sensitive, hence respondent pause a little bit before starting to </a:t>
            </a:r>
            <a:r>
              <a:rPr lang="en-US" sz="3200" dirty="0" smtClean="0"/>
              <a:t>answer</a:t>
            </a:r>
          </a:p>
          <a:p>
            <a:pPr lvl="0" algn="l"/>
            <a:r>
              <a:rPr lang="en-US" sz="3200" dirty="0" smtClean="0"/>
              <a:t> </a:t>
            </a:r>
            <a:endParaRPr lang="en-US" sz="3200" dirty="0"/>
          </a:p>
          <a:p>
            <a:pPr marL="457200" lvl="0" indent="-457200" algn="l">
              <a:buFont typeface="Wingdings" panose="05000000000000000000" pitchFamily="2" charset="2"/>
              <a:buChar char="Ø"/>
            </a:pPr>
            <a:r>
              <a:rPr lang="en-US" sz="3200" dirty="0"/>
              <a:t>They don’t ask questions as intended, normally there is a degree of humanity which try to pull back respondent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03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339</Words>
  <Application>Microsoft Office PowerPoint</Application>
  <PresentationFormat>Custom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What questions were asked on disability in the last census or will be asked the census will be taken in 2017 or 2018?  </vt:lpstr>
      <vt:lpstr>Were the questions on the disability tested? If so, what was tested and what were the results? </vt:lpstr>
      <vt:lpstr>        What is the experience on the use of proxy respondents to obtain data on disability about other members of the household? </vt:lpstr>
      <vt:lpstr>What is the experience on the translation of questions on disability into different local languages in the country? </vt:lpstr>
      <vt:lpstr>           If the question(s) on disability included the use of scaled response categories, what was the experience? Are they easily translated into local languages and easily understood by respondents? </vt:lpstr>
      <vt:lpstr>What is the overall experience in how the questions on disability worked in the field? Did respondents easily provide the information? Did the interviewers ask the questions as intended?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Andrea De Luka</cp:lastModifiedBy>
  <cp:revision>13</cp:revision>
  <dcterms:created xsi:type="dcterms:W3CDTF">2017-06-01T05:51:06Z</dcterms:created>
  <dcterms:modified xsi:type="dcterms:W3CDTF">2017-06-12T19:42:19Z</dcterms:modified>
</cp:coreProperties>
</file>