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760" r:id="rId2"/>
  </p:sldMasterIdLst>
  <p:notesMasterIdLst>
    <p:notesMasterId r:id="rId32"/>
  </p:notesMasterIdLst>
  <p:handoutMasterIdLst>
    <p:handoutMasterId r:id="rId33"/>
  </p:handoutMasterIdLst>
  <p:sldIdLst>
    <p:sldId id="434" r:id="rId3"/>
    <p:sldId id="482" r:id="rId4"/>
    <p:sldId id="523" r:id="rId5"/>
    <p:sldId id="524" r:id="rId6"/>
    <p:sldId id="484" r:id="rId7"/>
    <p:sldId id="478" r:id="rId8"/>
    <p:sldId id="514" r:id="rId9"/>
    <p:sldId id="508" r:id="rId10"/>
    <p:sldId id="479" r:id="rId11"/>
    <p:sldId id="513" r:id="rId12"/>
    <p:sldId id="462" r:id="rId13"/>
    <p:sldId id="515" r:id="rId14"/>
    <p:sldId id="466" r:id="rId15"/>
    <p:sldId id="467" r:id="rId16"/>
    <p:sldId id="468" r:id="rId17"/>
    <p:sldId id="517" r:id="rId18"/>
    <p:sldId id="510" r:id="rId19"/>
    <p:sldId id="509" r:id="rId20"/>
    <p:sldId id="504" r:id="rId21"/>
    <p:sldId id="470" r:id="rId22"/>
    <p:sldId id="475" r:id="rId23"/>
    <p:sldId id="473" r:id="rId24"/>
    <p:sldId id="518" r:id="rId25"/>
    <p:sldId id="519" r:id="rId26"/>
    <p:sldId id="477" r:id="rId27"/>
    <p:sldId id="520" r:id="rId28"/>
    <p:sldId id="521" r:id="rId29"/>
    <p:sldId id="522" r:id="rId30"/>
    <p:sldId id="463" r:id="rId3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da Hooper" initials="" lastIdx="1" clrIdx="0"/>
  <p:cmAuthor id="1" name="Francesca  Perucci"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0"/>
    <a:srgbClr val="2B21EF"/>
    <a:srgbClr val="0066FF"/>
    <a:srgbClr val="4471A7"/>
    <a:srgbClr val="6FC9F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38" autoAdjust="0"/>
    <p:restoredTop sz="94675" autoAdjust="0"/>
  </p:normalViewPr>
  <p:slideViewPr>
    <p:cSldViewPr snapToGrid="0" snapToObjects="1">
      <p:cViewPr>
        <p:scale>
          <a:sx n="110" d="100"/>
          <a:sy n="110" d="100"/>
        </p:scale>
        <p:origin x="-15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79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18D1D7-2FEF-42CB-8B76-C1926D4AAC0A}" type="doc">
      <dgm:prSet loTypeId="urn:microsoft.com/office/officeart/2005/8/layout/hProcess9" loCatId="process" qsTypeId="urn:microsoft.com/office/officeart/2005/8/quickstyle/simple1" qsCatId="simple" csTypeId="urn:microsoft.com/office/officeart/2005/8/colors/accent1_2" csCatId="accent1" phldr="1"/>
      <dgm:spPr/>
    </dgm:pt>
    <dgm:pt modelId="{9C9C899D-8912-4FB7-9582-E308C946CE92}">
      <dgm:prSet phldrT="[Text]" custT="1"/>
      <dgm:spPr>
        <a:xfrm>
          <a:off x="265122" y="348879"/>
          <a:ext cx="1053898" cy="526905"/>
        </a:xfrm>
        <a:solidFill>
          <a:srgbClr val="A3B2C1">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r>
            <a:rPr lang="en-US" sz="1600" dirty="0" smtClean="0">
              <a:solidFill>
                <a:srgbClr val="FFFFFF"/>
              </a:solidFill>
              <a:latin typeface="Verdana"/>
              <a:ea typeface="+mn-ea"/>
              <a:cs typeface="+mn-cs"/>
            </a:rPr>
            <a:t>Mapping</a:t>
          </a:r>
          <a:endParaRPr lang="en-GB" sz="1600" dirty="0">
            <a:solidFill>
              <a:srgbClr val="FFFFFF"/>
            </a:solidFill>
            <a:latin typeface="Verdana"/>
            <a:ea typeface="+mn-ea"/>
            <a:cs typeface="+mn-cs"/>
          </a:endParaRPr>
        </a:p>
      </dgm:t>
    </dgm:pt>
    <dgm:pt modelId="{D41B3D47-62FA-4EC2-A308-1A45C53F7A64}" type="parTrans" cxnId="{09FC8CB8-DF10-49AC-B707-7879C7E5D29E}">
      <dgm:prSet/>
      <dgm:spPr/>
      <dgm:t>
        <a:bodyPr/>
        <a:lstStyle/>
        <a:p>
          <a:endParaRPr lang="en-GB"/>
        </a:p>
      </dgm:t>
    </dgm:pt>
    <dgm:pt modelId="{25860C24-1AC3-404F-89B1-897BDE67B158}" type="sibTrans" cxnId="{09FC8CB8-DF10-49AC-B707-7879C7E5D29E}">
      <dgm:prSet/>
      <dgm:spPr/>
      <dgm:t>
        <a:bodyPr/>
        <a:lstStyle/>
        <a:p>
          <a:endParaRPr lang="en-GB"/>
        </a:p>
      </dgm:t>
    </dgm:pt>
    <dgm:pt modelId="{AEB77A04-4C2D-4307-84CA-FDD7C207E9D2}">
      <dgm:prSet phldrT="[Text]" custT="1"/>
      <dgm:spPr>
        <a:xfrm>
          <a:off x="1553160" y="277794"/>
          <a:ext cx="1133085" cy="761673"/>
        </a:xfrm>
        <a:solidFill>
          <a:srgbClr val="A3B2C1">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r>
            <a:rPr lang="en-US" sz="1600" dirty="0" smtClean="0">
              <a:solidFill>
                <a:srgbClr val="FFFFFF"/>
              </a:solidFill>
              <a:latin typeface="Verdana"/>
              <a:ea typeface="+mn-ea"/>
              <a:cs typeface="+mn-cs"/>
            </a:rPr>
            <a:t>Questionnaire</a:t>
          </a:r>
          <a:r>
            <a:rPr lang="en-US" sz="500" dirty="0" smtClean="0">
              <a:solidFill>
                <a:srgbClr val="FFFFFF"/>
              </a:solidFill>
              <a:latin typeface="Verdana"/>
              <a:ea typeface="+mn-ea"/>
              <a:cs typeface="+mn-cs"/>
            </a:rPr>
            <a:t> </a:t>
          </a:r>
        </a:p>
        <a:p>
          <a:r>
            <a:rPr lang="en-US" sz="1600" dirty="0" smtClean="0">
              <a:solidFill>
                <a:srgbClr val="FFFFFF"/>
              </a:solidFill>
              <a:latin typeface="Verdana"/>
              <a:ea typeface="+mn-ea"/>
              <a:cs typeface="+mn-cs"/>
            </a:rPr>
            <a:t>design</a:t>
          </a:r>
          <a:endParaRPr lang="en-GB" sz="1600" dirty="0">
            <a:solidFill>
              <a:srgbClr val="FFFFFF"/>
            </a:solidFill>
            <a:latin typeface="Verdana"/>
            <a:ea typeface="+mn-ea"/>
            <a:cs typeface="+mn-cs"/>
          </a:endParaRPr>
        </a:p>
      </dgm:t>
    </dgm:pt>
    <dgm:pt modelId="{C2E2851F-C984-4F43-A5D0-79D4E5B678C0}" type="parTrans" cxnId="{2718CE35-8437-4796-8567-CB2ED485A0A9}">
      <dgm:prSet/>
      <dgm:spPr/>
      <dgm:t>
        <a:bodyPr/>
        <a:lstStyle/>
        <a:p>
          <a:endParaRPr lang="en-GB"/>
        </a:p>
      </dgm:t>
    </dgm:pt>
    <dgm:pt modelId="{44C66E7F-8398-4E7D-ACEE-66AA2EED3655}" type="sibTrans" cxnId="{2718CE35-8437-4796-8567-CB2ED485A0A9}">
      <dgm:prSet/>
      <dgm:spPr/>
      <dgm:t>
        <a:bodyPr/>
        <a:lstStyle/>
        <a:p>
          <a:endParaRPr lang="en-GB"/>
        </a:p>
      </dgm:t>
    </dgm:pt>
    <dgm:pt modelId="{CD105DA2-FED1-482D-A675-E0BB9B7D634A}">
      <dgm:prSet phldrT="[Text]" custT="1"/>
      <dgm:spPr>
        <a:xfrm>
          <a:off x="2828442" y="138897"/>
          <a:ext cx="1435735" cy="1062609"/>
        </a:xfrm>
        <a:solidFill>
          <a:srgbClr val="A3B2C1">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endParaRPr lang="en-US" sz="1600" dirty="0" smtClean="0">
            <a:solidFill>
              <a:srgbClr val="FFFFFF"/>
            </a:solidFill>
            <a:latin typeface="Verdana"/>
            <a:ea typeface="+mn-ea"/>
            <a:cs typeface="+mn-cs"/>
          </a:endParaRPr>
        </a:p>
        <a:p>
          <a:r>
            <a:rPr lang="en-US" sz="1600" dirty="0" smtClean="0">
              <a:solidFill>
                <a:srgbClr val="FFFFFF"/>
              </a:solidFill>
              <a:latin typeface="Verdana"/>
              <a:ea typeface="+mn-ea"/>
              <a:cs typeface="+mn-cs"/>
            </a:rPr>
            <a:t>Data collection/</a:t>
          </a:r>
        </a:p>
        <a:p>
          <a:r>
            <a:rPr lang="en-US" sz="1600" dirty="0" smtClean="0">
              <a:solidFill>
                <a:srgbClr val="FFFFFF"/>
              </a:solidFill>
              <a:latin typeface="Verdana"/>
              <a:ea typeface="+mn-ea"/>
              <a:cs typeface="+mn-cs"/>
            </a:rPr>
            <a:t>Field management/ monitoring</a:t>
          </a:r>
        </a:p>
        <a:p>
          <a:endParaRPr lang="en-GB" sz="1600" dirty="0">
            <a:solidFill>
              <a:srgbClr val="FFFFFF"/>
            </a:solidFill>
            <a:latin typeface="Verdana"/>
            <a:ea typeface="+mn-ea"/>
            <a:cs typeface="+mn-cs"/>
          </a:endParaRPr>
        </a:p>
      </dgm:t>
    </dgm:pt>
    <dgm:pt modelId="{6D26EFFF-A7CB-4F85-9670-AC024F2611F3}" type="parTrans" cxnId="{6BFB26A1-34D2-4562-AFD0-FF43627CBC50}">
      <dgm:prSet/>
      <dgm:spPr/>
      <dgm:t>
        <a:bodyPr/>
        <a:lstStyle/>
        <a:p>
          <a:endParaRPr lang="en-GB"/>
        </a:p>
      </dgm:t>
    </dgm:pt>
    <dgm:pt modelId="{04120A23-C120-4AE6-87C3-BD935DD17A3F}" type="sibTrans" cxnId="{6BFB26A1-34D2-4562-AFD0-FF43627CBC50}">
      <dgm:prSet/>
      <dgm:spPr/>
      <dgm:t>
        <a:bodyPr/>
        <a:lstStyle/>
        <a:p>
          <a:endParaRPr lang="en-GB"/>
        </a:p>
      </dgm:t>
    </dgm:pt>
    <dgm:pt modelId="{FE64338B-416A-472E-B544-5802F214BA1B}">
      <dgm:prSet custT="1"/>
      <dgm:spPr>
        <a:xfrm>
          <a:off x="4374063" y="0"/>
          <a:ext cx="1680316" cy="1317263"/>
        </a:xfrm>
        <a:solidFill>
          <a:srgbClr val="A3B2C1">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r>
            <a:rPr lang="en-US" sz="1600" dirty="0" smtClean="0">
              <a:solidFill>
                <a:srgbClr val="FFFFFF"/>
              </a:solidFill>
              <a:latin typeface="Verdana"/>
              <a:ea typeface="+mn-ea"/>
              <a:cs typeface="+mn-cs"/>
            </a:rPr>
            <a:t>Data capture</a:t>
          </a:r>
        </a:p>
        <a:p>
          <a:r>
            <a:rPr lang="en-US" sz="1600" dirty="0" smtClean="0">
              <a:solidFill>
                <a:srgbClr val="FFFFFF"/>
              </a:solidFill>
              <a:latin typeface="Verdana"/>
              <a:ea typeface="+mn-ea"/>
              <a:cs typeface="+mn-cs"/>
            </a:rPr>
            <a:t>Coding</a:t>
          </a:r>
        </a:p>
        <a:p>
          <a:r>
            <a:rPr lang="en-US" sz="1600" dirty="0" smtClean="0">
              <a:solidFill>
                <a:srgbClr val="FFFFFF"/>
              </a:solidFill>
              <a:latin typeface="Verdana"/>
              <a:ea typeface="+mn-ea"/>
              <a:cs typeface="+mn-cs"/>
            </a:rPr>
            <a:t>editing/</a:t>
          </a:r>
        </a:p>
        <a:p>
          <a:r>
            <a:rPr lang="en-US" sz="1600" dirty="0" smtClean="0">
              <a:solidFill>
                <a:srgbClr val="FFFFFF"/>
              </a:solidFill>
              <a:latin typeface="Verdana"/>
              <a:ea typeface="+mn-ea"/>
              <a:cs typeface="+mn-cs"/>
            </a:rPr>
            <a:t>Imputation</a:t>
          </a:r>
          <a:endParaRPr lang="en-GB" sz="1600" dirty="0">
            <a:solidFill>
              <a:srgbClr val="FFFFFF"/>
            </a:solidFill>
            <a:latin typeface="Verdana"/>
            <a:ea typeface="+mn-ea"/>
            <a:cs typeface="+mn-cs"/>
          </a:endParaRPr>
        </a:p>
      </dgm:t>
    </dgm:pt>
    <dgm:pt modelId="{BDD31F49-DA8B-4F54-B9C1-FA8F3628CD36}" type="parTrans" cxnId="{E7C4DA61-3455-4F81-A370-4B8575D60F37}">
      <dgm:prSet/>
      <dgm:spPr/>
      <dgm:t>
        <a:bodyPr/>
        <a:lstStyle/>
        <a:p>
          <a:endParaRPr lang="en-GB"/>
        </a:p>
      </dgm:t>
    </dgm:pt>
    <dgm:pt modelId="{EE4E081B-256F-48F5-B841-0359C95E1E1F}" type="sibTrans" cxnId="{E7C4DA61-3455-4F81-A370-4B8575D60F37}">
      <dgm:prSet/>
      <dgm:spPr/>
      <dgm:t>
        <a:bodyPr/>
        <a:lstStyle/>
        <a:p>
          <a:endParaRPr lang="en-GB"/>
        </a:p>
      </dgm:t>
    </dgm:pt>
    <dgm:pt modelId="{54DA3F16-9C6C-48BB-9AB0-7EB63011635B}">
      <dgm:prSet custT="1"/>
      <dgm:spPr>
        <a:xfrm>
          <a:off x="6211187" y="243069"/>
          <a:ext cx="1433166" cy="807972"/>
        </a:xfrm>
        <a:solidFill>
          <a:srgbClr val="A3B2C1">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r>
            <a:rPr lang="en-US" sz="1600" dirty="0" smtClean="0">
              <a:solidFill>
                <a:srgbClr val="FFFFFF"/>
              </a:solidFill>
              <a:latin typeface="Verdana"/>
              <a:ea typeface="+mn-ea"/>
              <a:cs typeface="+mn-cs"/>
            </a:rPr>
            <a:t>Dissemination</a:t>
          </a:r>
          <a:endParaRPr lang="en-GB" sz="1600" dirty="0">
            <a:solidFill>
              <a:srgbClr val="FFFFFF"/>
            </a:solidFill>
            <a:latin typeface="Verdana"/>
            <a:ea typeface="+mn-ea"/>
            <a:cs typeface="+mn-cs"/>
          </a:endParaRPr>
        </a:p>
      </dgm:t>
    </dgm:pt>
    <dgm:pt modelId="{7F7442D6-D7A5-4D81-A41A-C21B8F1E46DD}" type="parTrans" cxnId="{14AD43EA-3182-4260-BAFB-17B7D1AE4E44}">
      <dgm:prSet/>
      <dgm:spPr/>
      <dgm:t>
        <a:bodyPr/>
        <a:lstStyle/>
        <a:p>
          <a:endParaRPr lang="en-GB"/>
        </a:p>
      </dgm:t>
    </dgm:pt>
    <dgm:pt modelId="{A94F7F86-C0E3-48F6-888B-1C683E6DABB2}" type="sibTrans" cxnId="{14AD43EA-3182-4260-BAFB-17B7D1AE4E44}">
      <dgm:prSet/>
      <dgm:spPr/>
      <dgm:t>
        <a:bodyPr/>
        <a:lstStyle/>
        <a:p>
          <a:endParaRPr lang="en-GB"/>
        </a:p>
      </dgm:t>
    </dgm:pt>
    <dgm:pt modelId="{A4C557C4-A6E9-4D7D-8A32-CEAD771F896E}" type="pres">
      <dgm:prSet presAssocID="{9718D1D7-2FEF-42CB-8B76-C1926D4AAC0A}" presName="CompostProcess" presStyleCnt="0">
        <dgm:presLayoutVars>
          <dgm:dir/>
          <dgm:resizeHandles val="exact"/>
        </dgm:presLayoutVars>
      </dgm:prSet>
      <dgm:spPr/>
    </dgm:pt>
    <dgm:pt modelId="{042E68EA-8045-452C-92F7-0D8410AE6B56}" type="pres">
      <dgm:prSet presAssocID="{9718D1D7-2FEF-42CB-8B76-C1926D4AAC0A}" presName="arrow" presStyleLbl="bgShp" presStyleIdx="0" presStyleCnt="1" custScaleX="113992"/>
      <dgm:spPr>
        <a:xfrm>
          <a:off x="129643" y="0"/>
          <a:ext cx="8086481" cy="1317263"/>
        </a:xfrm>
        <a:prstGeom prst="rightArrow">
          <a:avLst/>
        </a:prstGeom>
        <a:solidFill>
          <a:srgbClr val="C8EEE8"/>
        </a:solidFill>
        <a:ln>
          <a:noFill/>
        </a:ln>
        <a:effectLst/>
      </dgm:spPr>
    </dgm:pt>
    <dgm:pt modelId="{CD63F68A-488E-4851-B77F-CBC11E6865B3}" type="pres">
      <dgm:prSet presAssocID="{9718D1D7-2FEF-42CB-8B76-C1926D4AAC0A}" presName="linearProcess" presStyleCnt="0"/>
      <dgm:spPr/>
    </dgm:pt>
    <dgm:pt modelId="{E59F4238-43A2-4F76-9ED3-0865EC01EDB3}" type="pres">
      <dgm:prSet presAssocID="{9C9C899D-8912-4FB7-9582-E308C946CE92}" presName="textNode" presStyleLbl="node1" presStyleIdx="0" presStyleCnt="5" custScaleX="35282" custLinFactNeighborX="9359" custLinFactNeighborY="-3571">
        <dgm:presLayoutVars>
          <dgm:bulletEnabled val="1"/>
        </dgm:presLayoutVars>
      </dgm:prSet>
      <dgm:spPr>
        <a:prstGeom prst="roundRect">
          <a:avLst/>
        </a:prstGeom>
      </dgm:spPr>
      <dgm:t>
        <a:bodyPr/>
        <a:lstStyle/>
        <a:p>
          <a:endParaRPr lang="en-GB"/>
        </a:p>
      </dgm:t>
    </dgm:pt>
    <dgm:pt modelId="{46576FCA-7282-481B-B4AE-4D735F5A909C}" type="pres">
      <dgm:prSet presAssocID="{25860C24-1AC3-404F-89B1-897BDE67B158}" presName="sibTrans" presStyleCnt="0"/>
      <dgm:spPr/>
    </dgm:pt>
    <dgm:pt modelId="{2E4CEDCD-C391-475F-B7D7-0E9C09300803}" type="pres">
      <dgm:prSet presAssocID="{AEB77A04-4C2D-4307-84CA-FDD7C207E9D2}" presName="textNode" presStyleLbl="node1" presStyleIdx="1" presStyleCnt="5" custScaleX="37933" custScaleY="144556" custLinFactNeighborX="-55839" custLinFactNeighborY="-5103">
        <dgm:presLayoutVars>
          <dgm:bulletEnabled val="1"/>
        </dgm:presLayoutVars>
      </dgm:prSet>
      <dgm:spPr>
        <a:prstGeom prst="roundRect">
          <a:avLst/>
        </a:prstGeom>
      </dgm:spPr>
      <dgm:t>
        <a:bodyPr/>
        <a:lstStyle/>
        <a:p>
          <a:endParaRPr lang="en-GB"/>
        </a:p>
      </dgm:t>
    </dgm:pt>
    <dgm:pt modelId="{B9D1BF5A-7C4A-44BB-AE4E-021181B813AE}" type="pres">
      <dgm:prSet presAssocID="{44C66E7F-8398-4E7D-ACEE-66AA2EED3655}" presName="sibTrans" presStyleCnt="0"/>
      <dgm:spPr/>
    </dgm:pt>
    <dgm:pt modelId="{0EC2256E-538C-4372-9358-7EE6E44BF74A}" type="pres">
      <dgm:prSet presAssocID="{CD105DA2-FED1-482D-A675-E0BB9B7D634A}" presName="textNode" presStyleLbl="node1" presStyleIdx="2" presStyleCnt="5" custScaleX="49884" custScaleY="250000" custLinFactNeighborX="-96939" custLinFactNeighborY="7053">
        <dgm:presLayoutVars>
          <dgm:bulletEnabled val="1"/>
        </dgm:presLayoutVars>
      </dgm:prSet>
      <dgm:spPr>
        <a:prstGeom prst="roundRect">
          <a:avLst/>
        </a:prstGeom>
      </dgm:spPr>
      <dgm:t>
        <a:bodyPr/>
        <a:lstStyle/>
        <a:p>
          <a:endParaRPr lang="en-GB"/>
        </a:p>
      </dgm:t>
    </dgm:pt>
    <dgm:pt modelId="{3E0B1756-14B8-41D0-90F4-F7150A42E19C}" type="pres">
      <dgm:prSet presAssocID="{04120A23-C120-4AE6-87C3-BD935DD17A3F}" presName="sibTrans" presStyleCnt="0"/>
      <dgm:spPr/>
    </dgm:pt>
    <dgm:pt modelId="{216CF5E9-635C-4DB6-AB46-36B349D0AB63}" type="pres">
      <dgm:prSet presAssocID="{FE64338B-416A-472E-B544-5802F214BA1B}" presName="textNode" presStyleLbl="node1" presStyleIdx="3" presStyleCnt="5" custScaleX="56253" custScaleY="250000" custLinFactX="-1789" custLinFactNeighborX="-100000" custLinFactNeighborY="-4394">
        <dgm:presLayoutVars>
          <dgm:bulletEnabled val="1"/>
        </dgm:presLayoutVars>
      </dgm:prSet>
      <dgm:spPr>
        <a:prstGeom prst="roundRect">
          <a:avLst/>
        </a:prstGeom>
      </dgm:spPr>
      <dgm:t>
        <a:bodyPr/>
        <a:lstStyle/>
        <a:p>
          <a:endParaRPr lang="en-GB"/>
        </a:p>
      </dgm:t>
    </dgm:pt>
    <dgm:pt modelId="{BE69E428-FBE5-4EFF-A5C8-D1E1C2170103}" type="pres">
      <dgm:prSet presAssocID="{EE4E081B-256F-48F5-B841-0359C95E1E1F}" presName="sibTrans" presStyleCnt="0"/>
      <dgm:spPr/>
    </dgm:pt>
    <dgm:pt modelId="{E1637768-0CE5-44D5-BFEA-5D9E26CFF6C6}" type="pres">
      <dgm:prSet presAssocID="{54DA3F16-9C6C-48BB-9AB0-7EB63011635B}" presName="textNode" presStyleLbl="node1" presStyleIdx="4" presStyleCnt="5" custScaleX="47979" custScaleY="153343" custLinFactX="-10009" custLinFactNeighborX="-100000" custLinFactNeighborY="-2197">
        <dgm:presLayoutVars>
          <dgm:bulletEnabled val="1"/>
        </dgm:presLayoutVars>
      </dgm:prSet>
      <dgm:spPr>
        <a:prstGeom prst="roundRect">
          <a:avLst/>
        </a:prstGeom>
      </dgm:spPr>
      <dgm:t>
        <a:bodyPr/>
        <a:lstStyle/>
        <a:p>
          <a:endParaRPr lang="en-GB"/>
        </a:p>
      </dgm:t>
    </dgm:pt>
  </dgm:ptLst>
  <dgm:cxnLst>
    <dgm:cxn modelId="{A9B0F198-783A-43EC-ACD7-4ECD1589D879}" type="presOf" srcId="{CD105DA2-FED1-482D-A675-E0BB9B7D634A}" destId="{0EC2256E-538C-4372-9358-7EE6E44BF74A}" srcOrd="0" destOrd="0" presId="urn:microsoft.com/office/officeart/2005/8/layout/hProcess9"/>
    <dgm:cxn modelId="{F1C5CE13-8EE6-4DA8-9C70-CB7CB1E31A65}" type="presOf" srcId="{9718D1D7-2FEF-42CB-8B76-C1926D4AAC0A}" destId="{A4C557C4-A6E9-4D7D-8A32-CEAD771F896E}" srcOrd="0" destOrd="0" presId="urn:microsoft.com/office/officeart/2005/8/layout/hProcess9"/>
    <dgm:cxn modelId="{E7C4DA61-3455-4F81-A370-4B8575D60F37}" srcId="{9718D1D7-2FEF-42CB-8B76-C1926D4AAC0A}" destId="{FE64338B-416A-472E-B544-5802F214BA1B}" srcOrd="3" destOrd="0" parTransId="{BDD31F49-DA8B-4F54-B9C1-FA8F3628CD36}" sibTransId="{EE4E081B-256F-48F5-B841-0359C95E1E1F}"/>
    <dgm:cxn modelId="{6BFB26A1-34D2-4562-AFD0-FF43627CBC50}" srcId="{9718D1D7-2FEF-42CB-8B76-C1926D4AAC0A}" destId="{CD105DA2-FED1-482D-A675-E0BB9B7D634A}" srcOrd="2" destOrd="0" parTransId="{6D26EFFF-A7CB-4F85-9670-AC024F2611F3}" sibTransId="{04120A23-C120-4AE6-87C3-BD935DD17A3F}"/>
    <dgm:cxn modelId="{09FC8CB8-DF10-49AC-B707-7879C7E5D29E}" srcId="{9718D1D7-2FEF-42CB-8B76-C1926D4AAC0A}" destId="{9C9C899D-8912-4FB7-9582-E308C946CE92}" srcOrd="0" destOrd="0" parTransId="{D41B3D47-62FA-4EC2-A308-1A45C53F7A64}" sibTransId="{25860C24-1AC3-404F-89B1-897BDE67B158}"/>
    <dgm:cxn modelId="{2718CE35-8437-4796-8567-CB2ED485A0A9}" srcId="{9718D1D7-2FEF-42CB-8B76-C1926D4AAC0A}" destId="{AEB77A04-4C2D-4307-84CA-FDD7C207E9D2}" srcOrd="1" destOrd="0" parTransId="{C2E2851F-C984-4F43-A5D0-79D4E5B678C0}" sibTransId="{44C66E7F-8398-4E7D-ACEE-66AA2EED3655}"/>
    <dgm:cxn modelId="{3A8BA810-EFE0-4B20-9AE1-369D011549AE}" type="presOf" srcId="{FE64338B-416A-472E-B544-5802F214BA1B}" destId="{216CF5E9-635C-4DB6-AB46-36B349D0AB63}" srcOrd="0" destOrd="0" presId="urn:microsoft.com/office/officeart/2005/8/layout/hProcess9"/>
    <dgm:cxn modelId="{14AD43EA-3182-4260-BAFB-17B7D1AE4E44}" srcId="{9718D1D7-2FEF-42CB-8B76-C1926D4AAC0A}" destId="{54DA3F16-9C6C-48BB-9AB0-7EB63011635B}" srcOrd="4" destOrd="0" parTransId="{7F7442D6-D7A5-4D81-A41A-C21B8F1E46DD}" sibTransId="{A94F7F86-C0E3-48F6-888B-1C683E6DABB2}"/>
    <dgm:cxn modelId="{227003A4-9678-4C46-9CB4-1AE9350D4CCC}" type="presOf" srcId="{AEB77A04-4C2D-4307-84CA-FDD7C207E9D2}" destId="{2E4CEDCD-C391-475F-B7D7-0E9C09300803}" srcOrd="0" destOrd="0" presId="urn:microsoft.com/office/officeart/2005/8/layout/hProcess9"/>
    <dgm:cxn modelId="{573D8C4E-B2C6-4793-A754-D644C5D04728}" type="presOf" srcId="{54DA3F16-9C6C-48BB-9AB0-7EB63011635B}" destId="{E1637768-0CE5-44D5-BFEA-5D9E26CFF6C6}" srcOrd="0" destOrd="0" presId="urn:microsoft.com/office/officeart/2005/8/layout/hProcess9"/>
    <dgm:cxn modelId="{58EC42BB-08AC-4132-97F7-2E43D07263A7}" type="presOf" srcId="{9C9C899D-8912-4FB7-9582-E308C946CE92}" destId="{E59F4238-43A2-4F76-9ED3-0865EC01EDB3}" srcOrd="0" destOrd="0" presId="urn:microsoft.com/office/officeart/2005/8/layout/hProcess9"/>
    <dgm:cxn modelId="{7E3DE931-C0C9-453E-AD0B-5B41D6C52CFB}" type="presParOf" srcId="{A4C557C4-A6E9-4D7D-8A32-CEAD771F896E}" destId="{042E68EA-8045-452C-92F7-0D8410AE6B56}" srcOrd="0" destOrd="0" presId="urn:microsoft.com/office/officeart/2005/8/layout/hProcess9"/>
    <dgm:cxn modelId="{409008A6-A615-4E9A-850F-D52F4C159515}" type="presParOf" srcId="{A4C557C4-A6E9-4D7D-8A32-CEAD771F896E}" destId="{CD63F68A-488E-4851-B77F-CBC11E6865B3}" srcOrd="1" destOrd="0" presId="urn:microsoft.com/office/officeart/2005/8/layout/hProcess9"/>
    <dgm:cxn modelId="{CCF1C7AD-916C-4CDD-AF9E-6D867220105D}" type="presParOf" srcId="{CD63F68A-488E-4851-B77F-CBC11E6865B3}" destId="{E59F4238-43A2-4F76-9ED3-0865EC01EDB3}" srcOrd="0" destOrd="0" presId="urn:microsoft.com/office/officeart/2005/8/layout/hProcess9"/>
    <dgm:cxn modelId="{68DEBBE3-CD30-4EF1-BA09-7BC83F51DD1A}" type="presParOf" srcId="{CD63F68A-488E-4851-B77F-CBC11E6865B3}" destId="{46576FCA-7282-481B-B4AE-4D735F5A909C}" srcOrd="1" destOrd="0" presId="urn:microsoft.com/office/officeart/2005/8/layout/hProcess9"/>
    <dgm:cxn modelId="{66BFD1E6-AC8D-440C-9D32-4948C88759F7}" type="presParOf" srcId="{CD63F68A-488E-4851-B77F-CBC11E6865B3}" destId="{2E4CEDCD-C391-475F-B7D7-0E9C09300803}" srcOrd="2" destOrd="0" presId="urn:microsoft.com/office/officeart/2005/8/layout/hProcess9"/>
    <dgm:cxn modelId="{DBCB0985-60BD-47E5-B238-55354A4C46A8}" type="presParOf" srcId="{CD63F68A-488E-4851-B77F-CBC11E6865B3}" destId="{B9D1BF5A-7C4A-44BB-AE4E-021181B813AE}" srcOrd="3" destOrd="0" presId="urn:microsoft.com/office/officeart/2005/8/layout/hProcess9"/>
    <dgm:cxn modelId="{78054871-008E-4E8F-B50E-A3413ACE3A2C}" type="presParOf" srcId="{CD63F68A-488E-4851-B77F-CBC11E6865B3}" destId="{0EC2256E-538C-4372-9358-7EE6E44BF74A}" srcOrd="4" destOrd="0" presId="urn:microsoft.com/office/officeart/2005/8/layout/hProcess9"/>
    <dgm:cxn modelId="{3F71020B-081E-48F4-84EF-CA49ED9E5CCF}" type="presParOf" srcId="{CD63F68A-488E-4851-B77F-CBC11E6865B3}" destId="{3E0B1756-14B8-41D0-90F4-F7150A42E19C}" srcOrd="5" destOrd="0" presId="urn:microsoft.com/office/officeart/2005/8/layout/hProcess9"/>
    <dgm:cxn modelId="{1D77B1C4-668C-4441-8B0A-F876B4B0593B}" type="presParOf" srcId="{CD63F68A-488E-4851-B77F-CBC11E6865B3}" destId="{216CF5E9-635C-4DB6-AB46-36B349D0AB63}" srcOrd="6" destOrd="0" presId="urn:microsoft.com/office/officeart/2005/8/layout/hProcess9"/>
    <dgm:cxn modelId="{C9532936-63B5-45A2-9B29-EAEEC86085CA}" type="presParOf" srcId="{CD63F68A-488E-4851-B77F-CBC11E6865B3}" destId="{BE69E428-FBE5-4EFF-A5C8-D1E1C2170103}" srcOrd="7" destOrd="0" presId="urn:microsoft.com/office/officeart/2005/8/layout/hProcess9"/>
    <dgm:cxn modelId="{195B269A-94A2-4C47-8760-724E2A4002B5}" type="presParOf" srcId="{CD63F68A-488E-4851-B77F-CBC11E6865B3}" destId="{E1637768-0CE5-44D5-BFEA-5D9E26CFF6C6}"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E68EA-8045-452C-92F7-0D8410AE6B56}">
      <dsp:nvSpPr>
        <dsp:cNvPr id="0" name=""/>
        <dsp:cNvSpPr/>
      </dsp:nvSpPr>
      <dsp:spPr>
        <a:xfrm>
          <a:off x="129643" y="0"/>
          <a:ext cx="8086481" cy="1600200"/>
        </a:xfrm>
        <a:prstGeom prst="rightArrow">
          <a:avLst/>
        </a:prstGeom>
        <a:solidFill>
          <a:srgbClr val="C8EEE8"/>
        </a:solidFill>
        <a:ln>
          <a:noFill/>
        </a:ln>
        <a:effectLst/>
      </dsp:spPr>
      <dsp:style>
        <a:lnRef idx="0">
          <a:scrgbClr r="0" g="0" b="0"/>
        </a:lnRef>
        <a:fillRef idx="1">
          <a:scrgbClr r="0" g="0" b="0"/>
        </a:fillRef>
        <a:effectRef idx="0">
          <a:scrgbClr r="0" g="0" b="0"/>
        </a:effectRef>
        <a:fontRef idx="minor"/>
      </dsp:style>
    </dsp:sp>
    <dsp:sp modelId="{E59F4238-43A2-4F76-9ED3-0865EC01EDB3}">
      <dsp:nvSpPr>
        <dsp:cNvPr id="0" name=""/>
        <dsp:cNvSpPr/>
      </dsp:nvSpPr>
      <dsp:spPr>
        <a:xfrm>
          <a:off x="32862" y="457202"/>
          <a:ext cx="1101072" cy="640080"/>
        </a:xfrm>
        <a:prstGeom prst="roundRect">
          <a:avLst/>
        </a:prstGeom>
        <a:solidFill>
          <a:srgbClr val="A3B2C1">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rgbClr val="FFFFFF"/>
              </a:solidFill>
              <a:latin typeface="Verdana"/>
              <a:ea typeface="+mn-ea"/>
              <a:cs typeface="+mn-cs"/>
            </a:rPr>
            <a:t>Mapping</a:t>
          </a:r>
          <a:endParaRPr lang="en-GB" sz="1600" kern="1200" dirty="0">
            <a:solidFill>
              <a:srgbClr val="FFFFFF"/>
            </a:solidFill>
            <a:latin typeface="Verdana"/>
            <a:ea typeface="+mn-ea"/>
            <a:cs typeface="+mn-cs"/>
          </a:endParaRPr>
        </a:p>
      </dsp:txBody>
      <dsp:txXfrm>
        <a:off x="64108" y="488448"/>
        <a:ext cx="1038580" cy="577588"/>
      </dsp:txXfrm>
    </dsp:sp>
    <dsp:sp modelId="{2E4CEDCD-C391-475F-B7D7-0E9C09300803}">
      <dsp:nvSpPr>
        <dsp:cNvPr id="0" name=""/>
        <dsp:cNvSpPr/>
      </dsp:nvSpPr>
      <dsp:spPr>
        <a:xfrm>
          <a:off x="1242147" y="304799"/>
          <a:ext cx="1183804" cy="925274"/>
        </a:xfrm>
        <a:prstGeom prst="roundRect">
          <a:avLst/>
        </a:prstGeom>
        <a:solidFill>
          <a:srgbClr val="A3B2C1">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rgbClr val="FFFFFF"/>
              </a:solidFill>
              <a:latin typeface="Verdana"/>
              <a:ea typeface="+mn-ea"/>
              <a:cs typeface="+mn-cs"/>
            </a:rPr>
            <a:t>Questionnaire</a:t>
          </a:r>
          <a:r>
            <a:rPr lang="en-US" sz="500" kern="1200" dirty="0" smtClean="0">
              <a:solidFill>
                <a:srgbClr val="FFFFFF"/>
              </a:solidFill>
              <a:latin typeface="Verdana"/>
              <a:ea typeface="+mn-ea"/>
              <a:cs typeface="+mn-cs"/>
            </a:rPr>
            <a:t> </a:t>
          </a:r>
        </a:p>
        <a:p>
          <a:pPr lvl="0" algn="ctr" defTabSz="711200">
            <a:lnSpc>
              <a:spcPct val="90000"/>
            </a:lnSpc>
            <a:spcBef>
              <a:spcPct val="0"/>
            </a:spcBef>
            <a:spcAft>
              <a:spcPct val="35000"/>
            </a:spcAft>
          </a:pPr>
          <a:r>
            <a:rPr lang="en-US" sz="1600" kern="1200" dirty="0" smtClean="0">
              <a:solidFill>
                <a:srgbClr val="FFFFFF"/>
              </a:solidFill>
              <a:latin typeface="Verdana"/>
              <a:ea typeface="+mn-ea"/>
              <a:cs typeface="+mn-cs"/>
            </a:rPr>
            <a:t>design</a:t>
          </a:r>
          <a:endParaRPr lang="en-GB" sz="1600" kern="1200" dirty="0">
            <a:solidFill>
              <a:srgbClr val="FFFFFF"/>
            </a:solidFill>
            <a:latin typeface="Verdana"/>
            <a:ea typeface="+mn-ea"/>
            <a:cs typeface="+mn-cs"/>
          </a:endParaRPr>
        </a:p>
      </dsp:txBody>
      <dsp:txXfrm>
        <a:off x="1287315" y="349967"/>
        <a:ext cx="1093468" cy="834938"/>
      </dsp:txXfrm>
    </dsp:sp>
    <dsp:sp modelId="{0EC2256E-538C-4372-9358-7EE6E44BF74A}">
      <dsp:nvSpPr>
        <dsp:cNvPr id="0" name=""/>
        <dsp:cNvSpPr/>
      </dsp:nvSpPr>
      <dsp:spPr>
        <a:xfrm>
          <a:off x="2609094" y="0"/>
          <a:ext cx="1556768" cy="1600200"/>
        </a:xfrm>
        <a:prstGeom prst="roundRect">
          <a:avLst/>
        </a:prstGeom>
        <a:solidFill>
          <a:srgbClr val="A3B2C1">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kern="1200" dirty="0" smtClean="0">
            <a:solidFill>
              <a:srgbClr val="FFFFFF"/>
            </a:solidFill>
            <a:latin typeface="Verdana"/>
            <a:ea typeface="+mn-ea"/>
            <a:cs typeface="+mn-cs"/>
          </a:endParaRPr>
        </a:p>
        <a:p>
          <a:pPr lvl="0" algn="ctr" defTabSz="711200">
            <a:lnSpc>
              <a:spcPct val="90000"/>
            </a:lnSpc>
            <a:spcBef>
              <a:spcPct val="0"/>
            </a:spcBef>
            <a:spcAft>
              <a:spcPct val="35000"/>
            </a:spcAft>
          </a:pPr>
          <a:r>
            <a:rPr lang="en-US" sz="1600" kern="1200" dirty="0" smtClean="0">
              <a:solidFill>
                <a:srgbClr val="FFFFFF"/>
              </a:solidFill>
              <a:latin typeface="Verdana"/>
              <a:ea typeface="+mn-ea"/>
              <a:cs typeface="+mn-cs"/>
            </a:rPr>
            <a:t>Data collection/</a:t>
          </a:r>
        </a:p>
        <a:p>
          <a:pPr lvl="0" algn="ctr" defTabSz="711200">
            <a:lnSpc>
              <a:spcPct val="90000"/>
            </a:lnSpc>
            <a:spcBef>
              <a:spcPct val="0"/>
            </a:spcBef>
            <a:spcAft>
              <a:spcPct val="35000"/>
            </a:spcAft>
          </a:pPr>
          <a:r>
            <a:rPr lang="en-US" sz="1600" kern="1200" dirty="0" smtClean="0">
              <a:solidFill>
                <a:srgbClr val="FFFFFF"/>
              </a:solidFill>
              <a:latin typeface="Verdana"/>
              <a:ea typeface="+mn-ea"/>
              <a:cs typeface="+mn-cs"/>
            </a:rPr>
            <a:t>Field management/ monitoring</a:t>
          </a:r>
        </a:p>
        <a:p>
          <a:pPr lvl="0" algn="ctr" defTabSz="711200">
            <a:lnSpc>
              <a:spcPct val="90000"/>
            </a:lnSpc>
            <a:spcBef>
              <a:spcPct val="0"/>
            </a:spcBef>
            <a:spcAft>
              <a:spcPct val="35000"/>
            </a:spcAft>
          </a:pPr>
          <a:endParaRPr lang="en-GB" sz="1600" kern="1200" dirty="0">
            <a:solidFill>
              <a:srgbClr val="FFFFFF"/>
            </a:solidFill>
            <a:latin typeface="Verdana"/>
            <a:ea typeface="+mn-ea"/>
            <a:cs typeface="+mn-cs"/>
          </a:endParaRPr>
        </a:p>
      </dsp:txBody>
      <dsp:txXfrm>
        <a:off x="2685089" y="75995"/>
        <a:ext cx="1404778" cy="1448210"/>
      </dsp:txXfrm>
    </dsp:sp>
    <dsp:sp modelId="{216CF5E9-635C-4DB6-AB46-36B349D0AB63}">
      <dsp:nvSpPr>
        <dsp:cNvPr id="0" name=""/>
        <dsp:cNvSpPr/>
      </dsp:nvSpPr>
      <dsp:spPr>
        <a:xfrm>
          <a:off x="4411451" y="0"/>
          <a:ext cx="1755530" cy="1600200"/>
        </a:xfrm>
        <a:prstGeom prst="roundRect">
          <a:avLst/>
        </a:prstGeom>
        <a:solidFill>
          <a:srgbClr val="A3B2C1">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rgbClr val="FFFFFF"/>
              </a:solidFill>
              <a:latin typeface="Verdana"/>
              <a:ea typeface="+mn-ea"/>
              <a:cs typeface="+mn-cs"/>
            </a:rPr>
            <a:t>Data capture</a:t>
          </a:r>
        </a:p>
        <a:p>
          <a:pPr lvl="0" algn="ctr" defTabSz="711200">
            <a:lnSpc>
              <a:spcPct val="90000"/>
            </a:lnSpc>
            <a:spcBef>
              <a:spcPct val="0"/>
            </a:spcBef>
            <a:spcAft>
              <a:spcPct val="35000"/>
            </a:spcAft>
          </a:pPr>
          <a:r>
            <a:rPr lang="en-US" sz="1600" kern="1200" dirty="0" smtClean="0">
              <a:solidFill>
                <a:srgbClr val="FFFFFF"/>
              </a:solidFill>
              <a:latin typeface="Verdana"/>
              <a:ea typeface="+mn-ea"/>
              <a:cs typeface="+mn-cs"/>
            </a:rPr>
            <a:t>Coding</a:t>
          </a:r>
        </a:p>
        <a:p>
          <a:pPr lvl="0" algn="ctr" defTabSz="711200">
            <a:lnSpc>
              <a:spcPct val="90000"/>
            </a:lnSpc>
            <a:spcBef>
              <a:spcPct val="0"/>
            </a:spcBef>
            <a:spcAft>
              <a:spcPct val="35000"/>
            </a:spcAft>
          </a:pPr>
          <a:r>
            <a:rPr lang="en-US" sz="1600" kern="1200" dirty="0" smtClean="0">
              <a:solidFill>
                <a:srgbClr val="FFFFFF"/>
              </a:solidFill>
              <a:latin typeface="Verdana"/>
              <a:ea typeface="+mn-ea"/>
              <a:cs typeface="+mn-cs"/>
            </a:rPr>
            <a:t>editing/</a:t>
          </a:r>
        </a:p>
        <a:p>
          <a:pPr lvl="0" algn="ctr" defTabSz="711200">
            <a:lnSpc>
              <a:spcPct val="90000"/>
            </a:lnSpc>
            <a:spcBef>
              <a:spcPct val="0"/>
            </a:spcBef>
            <a:spcAft>
              <a:spcPct val="35000"/>
            </a:spcAft>
          </a:pPr>
          <a:r>
            <a:rPr lang="en-US" sz="1600" kern="1200" dirty="0" smtClean="0">
              <a:solidFill>
                <a:srgbClr val="FFFFFF"/>
              </a:solidFill>
              <a:latin typeface="Verdana"/>
              <a:ea typeface="+mn-ea"/>
              <a:cs typeface="+mn-cs"/>
            </a:rPr>
            <a:t>Imputation</a:t>
          </a:r>
          <a:endParaRPr lang="en-GB" sz="1600" kern="1200" dirty="0">
            <a:solidFill>
              <a:srgbClr val="FFFFFF"/>
            </a:solidFill>
            <a:latin typeface="Verdana"/>
            <a:ea typeface="+mn-ea"/>
            <a:cs typeface="+mn-cs"/>
          </a:endParaRPr>
        </a:p>
      </dsp:txBody>
      <dsp:txXfrm>
        <a:off x="4489566" y="78115"/>
        <a:ext cx="1599300" cy="1443970"/>
      </dsp:txXfrm>
    </dsp:sp>
    <dsp:sp modelId="{E1637768-0CE5-44D5-BFEA-5D9E26CFF6C6}">
      <dsp:nvSpPr>
        <dsp:cNvPr id="0" name=""/>
        <dsp:cNvSpPr/>
      </dsp:nvSpPr>
      <dsp:spPr>
        <a:xfrm>
          <a:off x="6221392" y="295278"/>
          <a:ext cx="1497317" cy="981517"/>
        </a:xfrm>
        <a:prstGeom prst="roundRect">
          <a:avLst/>
        </a:prstGeom>
        <a:solidFill>
          <a:srgbClr val="A3B2C1">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rgbClr val="FFFFFF"/>
              </a:solidFill>
              <a:latin typeface="Verdana"/>
              <a:ea typeface="+mn-ea"/>
              <a:cs typeface="+mn-cs"/>
            </a:rPr>
            <a:t>Dissemination</a:t>
          </a:r>
          <a:endParaRPr lang="en-GB" sz="1600" kern="1200" dirty="0">
            <a:solidFill>
              <a:srgbClr val="FFFFFF"/>
            </a:solidFill>
            <a:latin typeface="Verdana"/>
            <a:ea typeface="+mn-ea"/>
            <a:cs typeface="+mn-cs"/>
          </a:endParaRPr>
        </a:p>
      </dsp:txBody>
      <dsp:txXfrm>
        <a:off x="6269306" y="343192"/>
        <a:ext cx="1401489" cy="88568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A31B660-D5AE-4D16-8244-65C17A2FF860}" type="datetimeFigureOut">
              <a:rPr lang="en-GB" smtClean="0"/>
              <a:pPr/>
              <a:t>12/06/2017</a:t>
            </a:fld>
            <a:endParaRPr lang="en-GB"/>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814521E-7B7C-4FCC-9F38-552464EEE0AA}" type="slidenum">
              <a:rPr lang="en-GB" smtClean="0"/>
              <a:pPr/>
              <a:t>‹#›</a:t>
            </a:fld>
            <a:endParaRPr lang="en-GB"/>
          </a:p>
        </p:txBody>
      </p:sp>
    </p:spTree>
    <p:extLst>
      <p:ext uri="{BB962C8B-B14F-4D97-AF65-F5344CB8AC3E}">
        <p14:creationId xmlns:p14="http://schemas.microsoft.com/office/powerpoint/2010/main" val="2220574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C9C9A28-7990-8343-89CF-319E33F6AA3B}" type="datetimeFigureOut">
              <a:rPr lang="en-US" smtClean="0"/>
              <a:pPr/>
              <a:t>12/06/2017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B2EB8F3-D2BA-3D4B-A314-38C0A299855D}" type="slidenum">
              <a:rPr lang="en-US" smtClean="0"/>
              <a:pPr/>
              <a:t>‹#›</a:t>
            </a:fld>
            <a:endParaRPr lang="en-US" dirty="0"/>
          </a:p>
        </p:txBody>
      </p:sp>
    </p:spTree>
    <p:extLst>
      <p:ext uri="{BB962C8B-B14F-4D97-AF65-F5344CB8AC3E}">
        <p14:creationId xmlns:p14="http://schemas.microsoft.com/office/powerpoint/2010/main" val="29559133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Tree>
    <p:extLst>
      <p:ext uri="{BB962C8B-B14F-4D97-AF65-F5344CB8AC3E}">
        <p14:creationId xmlns:p14="http://schemas.microsoft.com/office/powerpoint/2010/main" val="30325709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E060AE-F91A-4DB5-95E9-997453B01ECA}" type="datetimeFigureOut">
              <a:rPr lang="en-GB" smtClean="0"/>
              <a:t>12/06/2017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F7DB74-69A3-40AD-B04D-C1811A516F17}" type="slidenum">
              <a:rPr lang="en-GB" smtClean="0"/>
              <a:t>‹#›</a:t>
            </a:fld>
            <a:endParaRPr lang="en-GB"/>
          </a:p>
        </p:txBody>
      </p:sp>
    </p:spTree>
    <p:extLst>
      <p:ext uri="{BB962C8B-B14F-4D97-AF65-F5344CB8AC3E}">
        <p14:creationId xmlns:p14="http://schemas.microsoft.com/office/powerpoint/2010/main" val="2503401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E060AE-F91A-4DB5-95E9-997453B01ECA}" type="datetimeFigureOut">
              <a:rPr lang="en-GB" smtClean="0"/>
              <a:t>12/06/2017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F7DB74-69A3-40AD-B04D-C1811A516F17}" type="slidenum">
              <a:rPr lang="en-GB" smtClean="0"/>
              <a:t>‹#›</a:t>
            </a:fld>
            <a:endParaRPr lang="en-GB"/>
          </a:p>
        </p:txBody>
      </p:sp>
    </p:spTree>
    <p:extLst>
      <p:ext uri="{BB962C8B-B14F-4D97-AF65-F5344CB8AC3E}">
        <p14:creationId xmlns:p14="http://schemas.microsoft.com/office/powerpoint/2010/main" val="8231747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BE060AE-F91A-4DB5-95E9-997453B01ECA}" type="datetimeFigureOut">
              <a:rPr lang="en-GB" smtClean="0"/>
              <a:t>12/06/2017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F7DB74-69A3-40AD-B04D-C1811A516F17}" type="slidenum">
              <a:rPr lang="en-GB" smtClean="0"/>
              <a:t>‹#›</a:t>
            </a:fld>
            <a:endParaRPr lang="en-GB"/>
          </a:p>
        </p:txBody>
      </p:sp>
    </p:spTree>
    <p:extLst>
      <p:ext uri="{BB962C8B-B14F-4D97-AF65-F5344CB8AC3E}">
        <p14:creationId xmlns:p14="http://schemas.microsoft.com/office/powerpoint/2010/main" val="37960705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BE060AE-F91A-4DB5-95E9-997453B01ECA}" type="datetimeFigureOut">
              <a:rPr lang="en-GB" smtClean="0"/>
              <a:t>12/06/2017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6F7DB74-69A3-40AD-B04D-C1811A516F17}" type="slidenum">
              <a:rPr lang="en-GB" smtClean="0"/>
              <a:t>‹#›</a:t>
            </a:fld>
            <a:endParaRPr lang="en-GB"/>
          </a:p>
        </p:txBody>
      </p:sp>
    </p:spTree>
    <p:extLst>
      <p:ext uri="{BB962C8B-B14F-4D97-AF65-F5344CB8AC3E}">
        <p14:creationId xmlns:p14="http://schemas.microsoft.com/office/powerpoint/2010/main" val="2107543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BE060AE-F91A-4DB5-95E9-997453B01ECA}" type="datetimeFigureOut">
              <a:rPr lang="en-GB" smtClean="0"/>
              <a:t>12/06/2017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F7DB74-69A3-40AD-B04D-C1811A516F17}" type="slidenum">
              <a:rPr lang="en-GB" smtClean="0"/>
              <a:t>‹#›</a:t>
            </a:fld>
            <a:endParaRPr lang="en-GB"/>
          </a:p>
        </p:txBody>
      </p:sp>
    </p:spTree>
    <p:extLst>
      <p:ext uri="{BB962C8B-B14F-4D97-AF65-F5344CB8AC3E}">
        <p14:creationId xmlns:p14="http://schemas.microsoft.com/office/powerpoint/2010/main" val="3335226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E060AE-F91A-4DB5-95E9-997453B01ECA}" type="datetimeFigureOut">
              <a:rPr lang="en-GB" smtClean="0"/>
              <a:t>12/06/2017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F7DB74-69A3-40AD-B04D-C1811A516F17}" type="slidenum">
              <a:rPr lang="en-GB" smtClean="0"/>
              <a:t>‹#›</a:t>
            </a:fld>
            <a:endParaRPr lang="en-GB"/>
          </a:p>
        </p:txBody>
      </p:sp>
    </p:spTree>
    <p:extLst>
      <p:ext uri="{BB962C8B-B14F-4D97-AF65-F5344CB8AC3E}">
        <p14:creationId xmlns:p14="http://schemas.microsoft.com/office/powerpoint/2010/main" val="18565133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E060AE-F91A-4DB5-95E9-997453B01ECA}" type="datetimeFigureOut">
              <a:rPr lang="en-GB" smtClean="0"/>
              <a:t>12/06/2017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F7DB74-69A3-40AD-B04D-C1811A516F17}" type="slidenum">
              <a:rPr lang="en-GB" smtClean="0"/>
              <a:t>‹#›</a:t>
            </a:fld>
            <a:endParaRPr lang="en-GB"/>
          </a:p>
        </p:txBody>
      </p:sp>
    </p:spTree>
    <p:extLst>
      <p:ext uri="{BB962C8B-B14F-4D97-AF65-F5344CB8AC3E}">
        <p14:creationId xmlns:p14="http://schemas.microsoft.com/office/powerpoint/2010/main" val="35687464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E060AE-F91A-4DB5-95E9-997453B01ECA}" type="datetimeFigureOut">
              <a:rPr lang="en-GB" smtClean="0"/>
              <a:t>12/06/2017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F7DB74-69A3-40AD-B04D-C1811A516F17}" type="slidenum">
              <a:rPr lang="en-GB" smtClean="0"/>
              <a:t>‹#›</a:t>
            </a:fld>
            <a:endParaRPr lang="en-GB"/>
          </a:p>
        </p:txBody>
      </p:sp>
    </p:spTree>
    <p:extLst>
      <p:ext uri="{BB962C8B-B14F-4D97-AF65-F5344CB8AC3E}">
        <p14:creationId xmlns:p14="http://schemas.microsoft.com/office/powerpoint/2010/main" val="14767717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E060AE-F91A-4DB5-95E9-997453B01ECA}" type="datetimeFigureOut">
              <a:rPr lang="en-GB" smtClean="0"/>
              <a:t>12/06/2017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F7DB74-69A3-40AD-B04D-C1811A516F17}" type="slidenum">
              <a:rPr lang="en-GB" smtClean="0"/>
              <a:t>‹#›</a:t>
            </a:fld>
            <a:endParaRPr lang="en-GB"/>
          </a:p>
        </p:txBody>
      </p:sp>
    </p:spTree>
    <p:extLst>
      <p:ext uri="{BB962C8B-B14F-4D97-AF65-F5344CB8AC3E}">
        <p14:creationId xmlns:p14="http://schemas.microsoft.com/office/powerpoint/2010/main" val="10086063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E060AE-F91A-4DB5-95E9-997453B01ECA}" type="datetimeFigureOut">
              <a:rPr lang="en-GB" smtClean="0"/>
              <a:t>12/06/2017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F7DB74-69A3-40AD-B04D-C1811A516F17}" type="slidenum">
              <a:rPr lang="en-GB" smtClean="0"/>
              <a:t>‹#›</a:t>
            </a:fld>
            <a:endParaRPr lang="en-GB"/>
          </a:p>
        </p:txBody>
      </p:sp>
    </p:spTree>
    <p:extLst>
      <p:ext uri="{BB962C8B-B14F-4D97-AF65-F5344CB8AC3E}">
        <p14:creationId xmlns:p14="http://schemas.microsoft.com/office/powerpoint/2010/main" val="686662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extLst>
      <p:ext uri="{BB962C8B-B14F-4D97-AF65-F5344CB8AC3E}">
        <p14:creationId xmlns:p14="http://schemas.microsoft.com/office/powerpoint/2010/main" val="3532103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65354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566738" y="1752600"/>
            <a:ext cx="39243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3438" y="1752600"/>
            <a:ext cx="39243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extLst>
      <p:ext uri="{BB962C8B-B14F-4D97-AF65-F5344CB8AC3E}">
        <p14:creationId xmlns:p14="http://schemas.microsoft.com/office/powerpoint/2010/main" val="310041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extLst>
      <p:ext uri="{BB962C8B-B14F-4D97-AF65-F5344CB8AC3E}">
        <p14:creationId xmlns:p14="http://schemas.microsoft.com/office/powerpoint/2010/main" val="2368411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Tree>
    <p:extLst>
      <p:ext uri="{BB962C8B-B14F-4D97-AF65-F5344CB8AC3E}">
        <p14:creationId xmlns:p14="http://schemas.microsoft.com/office/powerpoint/2010/main" val="741490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itle 3"/>
          <p:cNvSpPr>
            <a:spLocks noGrp="1"/>
          </p:cNvSpPr>
          <p:nvPr>
            <p:ph type="title"/>
          </p:nvPr>
        </p:nvSpPr>
        <p:spPr>
          <a:xfrm>
            <a:off x="574675" y="956345"/>
            <a:ext cx="8001000" cy="564480"/>
          </a:xfrm>
        </p:spPr>
        <p:txBody>
          <a:bodyPr/>
          <a:lstStyle>
            <a:lvl1pPr>
              <a:defRPr sz="2400">
                <a:latin typeface="Calibri" pitchFamily="34" charset="0"/>
                <a:cs typeface="Calibr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53979935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BE060AE-F91A-4DB5-95E9-997453B01ECA}" type="datetimeFigureOut">
              <a:rPr lang="en-GB" smtClean="0"/>
              <a:t>12/06/2017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F7DB74-69A3-40AD-B04D-C1811A516F17}" type="slidenum">
              <a:rPr lang="en-GB" smtClean="0"/>
              <a:t>‹#›</a:t>
            </a:fld>
            <a:endParaRPr lang="en-GB"/>
          </a:p>
        </p:txBody>
      </p:sp>
    </p:spTree>
    <p:extLst>
      <p:ext uri="{BB962C8B-B14F-4D97-AF65-F5344CB8AC3E}">
        <p14:creationId xmlns:p14="http://schemas.microsoft.com/office/powerpoint/2010/main" val="2865335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566738" y="1752600"/>
            <a:ext cx="8001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AutoShape 4"/>
          <p:cNvSpPr>
            <a:spLocks noChangeArrowheads="1"/>
          </p:cNvSpPr>
          <p:nvPr/>
        </p:nvSpPr>
        <p:spPr bwMode="auto">
          <a:xfrm>
            <a:off x="574675" y="1520825"/>
            <a:ext cx="7958138"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GB"/>
          </a:p>
        </p:txBody>
      </p:sp>
      <p:sp>
        <p:nvSpPr>
          <p:cNvPr id="1029" name="Line 5"/>
          <p:cNvSpPr>
            <a:spLocks noChangeShapeType="1"/>
          </p:cNvSpPr>
          <p:nvPr/>
        </p:nvSpPr>
        <p:spPr bwMode="auto">
          <a:xfrm flipV="1">
            <a:off x="608013" y="6342077"/>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GB"/>
          </a:p>
        </p:txBody>
      </p:sp>
      <p:pic>
        <p:nvPicPr>
          <p:cNvPr id="1030" name="Picture 11" descr="UNSD_second_banne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1"/>
          <p:cNvSpPr txBox="1">
            <a:spLocks noGrp="1"/>
          </p:cNvSpPr>
          <p:nvPr userDrawn="1"/>
        </p:nvSpPr>
        <p:spPr>
          <a:xfrm>
            <a:off x="114300" y="6342077"/>
            <a:ext cx="8915400" cy="457200"/>
          </a:xfrm>
          <a:prstGeom prst="rect">
            <a:avLst/>
          </a:prstGeom>
          <a:noFill/>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US" sz="1200" b="0" kern="1200" dirty="0" smtClean="0">
                <a:solidFill>
                  <a:schemeClr val="tx1"/>
                </a:solidFill>
                <a:effectLst/>
                <a:latin typeface="Calibri" pitchFamily="34" charset="0"/>
                <a:ea typeface="+mn-ea"/>
                <a:cs typeface="Calibri" pitchFamily="34" charset="0"/>
              </a:rPr>
              <a:t>United Nations Regional Workshop on the 2020 World </a:t>
            </a:r>
            <a:r>
              <a:rPr lang="en-US" sz="1200" b="0" kern="1200" dirty="0" err="1" smtClean="0">
                <a:solidFill>
                  <a:schemeClr val="tx1"/>
                </a:solidFill>
                <a:effectLst/>
                <a:latin typeface="Calibri" pitchFamily="34" charset="0"/>
                <a:ea typeface="+mn-ea"/>
                <a:cs typeface="Calibri" pitchFamily="34" charset="0"/>
              </a:rPr>
              <a:t>Programme</a:t>
            </a:r>
            <a:r>
              <a:rPr lang="en-US" sz="1200" b="0" kern="1200" dirty="0" smtClean="0">
                <a:solidFill>
                  <a:schemeClr val="tx1"/>
                </a:solidFill>
                <a:effectLst/>
                <a:latin typeface="Calibri" pitchFamily="34" charset="0"/>
                <a:ea typeface="+mn-ea"/>
                <a:cs typeface="Calibri" pitchFamily="34" charset="0"/>
              </a:rPr>
              <a:t> on Population and Housing Censuses: International Standards </a:t>
            </a:r>
          </a:p>
          <a:p>
            <a:pPr algn="ctr"/>
            <a:r>
              <a:rPr lang="en-US" sz="1200" b="0" kern="1200" dirty="0" smtClean="0">
                <a:solidFill>
                  <a:schemeClr val="tx1"/>
                </a:solidFill>
                <a:effectLst/>
                <a:latin typeface="Calibri" pitchFamily="34" charset="0"/>
                <a:ea typeface="+mn-ea"/>
                <a:cs typeface="Calibri" pitchFamily="34" charset="0"/>
              </a:rPr>
              <a:t>and Contemporary Technologies, </a:t>
            </a:r>
            <a:r>
              <a:rPr lang="pt-BR" sz="1200" b="0" kern="1200" smtClean="0">
                <a:solidFill>
                  <a:schemeClr val="tx1"/>
                </a:solidFill>
                <a:effectLst/>
                <a:latin typeface="Calibri" pitchFamily="34" charset="0"/>
                <a:ea typeface="+mn-ea"/>
                <a:cs typeface="Calibri" pitchFamily="34" charset="0"/>
              </a:rPr>
              <a:t>Dar</a:t>
            </a:r>
            <a:r>
              <a:rPr lang="pt-BR" sz="1200" b="0" kern="1200" baseline="0" smtClean="0">
                <a:solidFill>
                  <a:schemeClr val="tx1"/>
                </a:solidFill>
                <a:effectLst/>
                <a:latin typeface="Calibri" pitchFamily="34" charset="0"/>
                <a:ea typeface="+mn-ea"/>
                <a:cs typeface="Calibri" pitchFamily="34" charset="0"/>
              </a:rPr>
              <a:t> es Salaam</a:t>
            </a:r>
            <a:r>
              <a:rPr lang="pt-BR" sz="1200" b="0" kern="1200" smtClean="0">
                <a:solidFill>
                  <a:schemeClr val="tx1"/>
                </a:solidFill>
                <a:effectLst/>
                <a:latin typeface="Calibri" pitchFamily="34" charset="0"/>
                <a:ea typeface="+mn-ea"/>
                <a:cs typeface="Calibri" pitchFamily="34" charset="0"/>
              </a:rPr>
              <a:t>, 29 May-1 June  </a:t>
            </a:r>
            <a:r>
              <a:rPr lang="pt-BR" sz="1200" b="0" kern="1200" dirty="0" smtClean="0">
                <a:solidFill>
                  <a:schemeClr val="tx1"/>
                </a:solidFill>
                <a:effectLst/>
                <a:latin typeface="Calibri" pitchFamily="34" charset="0"/>
                <a:ea typeface="+mn-ea"/>
                <a:cs typeface="Calibri" pitchFamily="34" charset="0"/>
              </a:rPr>
              <a:t>2017</a:t>
            </a:r>
          </a:p>
        </p:txBody>
      </p:sp>
    </p:spTree>
    <p:extLst>
      <p:ext uri="{BB962C8B-B14F-4D97-AF65-F5344CB8AC3E}">
        <p14:creationId xmlns:p14="http://schemas.microsoft.com/office/powerpoint/2010/main" val="31878365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759" r:id="rId8"/>
  </p:sldLayoutIdLst>
  <p:timing>
    <p:tnLst>
      <p:par>
        <p:cTn id="1" dur="indefinite" restart="never" nodeType="tmRoot"/>
      </p:par>
    </p:tnLst>
  </p:timing>
  <p:hf sldNum="0" hdr="0" dt="0"/>
  <p:txStyles>
    <p:titleStyle>
      <a:lvl1pPr algn="l" rtl="0" eaLnBrk="0" fontAlgn="base" hangingPunct="0">
        <a:spcBef>
          <a:spcPct val="0"/>
        </a:spcBef>
        <a:spcAft>
          <a:spcPct val="0"/>
        </a:spcAft>
        <a:defRPr sz="2800" b="1">
          <a:solidFill>
            <a:srgbClr val="2B21EF"/>
          </a:solidFill>
          <a:latin typeface="Calibri" pitchFamily="34" charset="0"/>
          <a:ea typeface="+mj-ea"/>
          <a:cs typeface="Calibri" pitchFamily="34" charset="0"/>
        </a:defRPr>
      </a:lvl1pPr>
      <a:lvl2pPr algn="l" rtl="0" eaLnBrk="0" fontAlgn="base" hangingPunct="0">
        <a:spcBef>
          <a:spcPct val="0"/>
        </a:spcBef>
        <a:spcAft>
          <a:spcPct val="0"/>
        </a:spcAft>
        <a:defRPr sz="2800" b="1">
          <a:solidFill>
            <a:srgbClr val="2B21EF"/>
          </a:solidFill>
          <a:latin typeface="Verdana" pitchFamily="34" charset="0"/>
        </a:defRPr>
      </a:lvl2pPr>
      <a:lvl3pPr algn="l" rtl="0" eaLnBrk="0" fontAlgn="base" hangingPunct="0">
        <a:spcBef>
          <a:spcPct val="0"/>
        </a:spcBef>
        <a:spcAft>
          <a:spcPct val="0"/>
        </a:spcAft>
        <a:defRPr sz="2800" b="1">
          <a:solidFill>
            <a:srgbClr val="2B21EF"/>
          </a:solidFill>
          <a:latin typeface="Verdana" pitchFamily="34" charset="0"/>
        </a:defRPr>
      </a:lvl3pPr>
      <a:lvl4pPr algn="l" rtl="0" eaLnBrk="0" fontAlgn="base" hangingPunct="0">
        <a:spcBef>
          <a:spcPct val="0"/>
        </a:spcBef>
        <a:spcAft>
          <a:spcPct val="0"/>
        </a:spcAft>
        <a:defRPr sz="2800" b="1">
          <a:solidFill>
            <a:srgbClr val="2B21EF"/>
          </a:solidFill>
          <a:latin typeface="Verdana" pitchFamily="34" charset="0"/>
        </a:defRPr>
      </a:lvl4pPr>
      <a:lvl5pPr algn="l" rtl="0" eaLnBrk="0" fontAlgn="base" hangingPunct="0">
        <a:spcBef>
          <a:spcPct val="0"/>
        </a:spcBef>
        <a:spcAft>
          <a:spcPct val="0"/>
        </a:spcAft>
        <a:defRPr sz="2800" b="1">
          <a:solidFill>
            <a:srgbClr val="2B21EF"/>
          </a:solidFill>
          <a:latin typeface="Verdana" pitchFamily="34" charset="0"/>
        </a:defRPr>
      </a:lvl5pPr>
      <a:lvl6pPr marL="457200" algn="l" rtl="0" eaLnBrk="0" fontAlgn="base" hangingPunct="0">
        <a:spcBef>
          <a:spcPct val="0"/>
        </a:spcBef>
        <a:spcAft>
          <a:spcPct val="0"/>
        </a:spcAft>
        <a:defRPr sz="2400">
          <a:solidFill>
            <a:srgbClr val="000000"/>
          </a:solidFill>
          <a:latin typeface="Verdana" pitchFamily="34" charset="0"/>
        </a:defRPr>
      </a:lvl6pPr>
      <a:lvl7pPr marL="914400" algn="l" rtl="0" eaLnBrk="0" fontAlgn="base" hangingPunct="0">
        <a:spcBef>
          <a:spcPct val="0"/>
        </a:spcBef>
        <a:spcAft>
          <a:spcPct val="0"/>
        </a:spcAft>
        <a:defRPr sz="2400">
          <a:solidFill>
            <a:srgbClr val="000000"/>
          </a:solidFill>
          <a:latin typeface="Verdana" pitchFamily="34" charset="0"/>
        </a:defRPr>
      </a:lvl7pPr>
      <a:lvl8pPr marL="1371600" algn="l" rtl="0" eaLnBrk="0" fontAlgn="base" hangingPunct="0">
        <a:spcBef>
          <a:spcPct val="0"/>
        </a:spcBef>
        <a:spcAft>
          <a:spcPct val="0"/>
        </a:spcAft>
        <a:defRPr sz="2400">
          <a:solidFill>
            <a:srgbClr val="000000"/>
          </a:solidFill>
          <a:latin typeface="Verdana" pitchFamily="34" charset="0"/>
        </a:defRPr>
      </a:lvl8pPr>
      <a:lvl9pPr marL="1828800" algn="l" rtl="0" eaLnBrk="0" fontAlgn="base" hangingPunct="0">
        <a:spcBef>
          <a:spcPct val="0"/>
        </a:spcBef>
        <a:spcAft>
          <a:spcPct val="0"/>
        </a:spcAft>
        <a:defRPr sz="2400">
          <a:solidFill>
            <a:srgbClr val="000000"/>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q"/>
        <a:defRPr sz="2000">
          <a:solidFill>
            <a:schemeClr val="hlink"/>
          </a:solidFill>
          <a:latin typeface="Calibri" pitchFamily="34" charset="0"/>
          <a:ea typeface="+mn-ea"/>
          <a:cs typeface="Calibri" pitchFamily="34" charset="0"/>
        </a:defRPr>
      </a:lvl1pPr>
      <a:lvl2pPr marL="908050" indent="-436563" algn="l" rtl="0" eaLnBrk="0" fontAlgn="base" hangingPunct="0">
        <a:spcBef>
          <a:spcPct val="20000"/>
        </a:spcBef>
        <a:spcAft>
          <a:spcPct val="0"/>
        </a:spcAft>
        <a:buClr>
          <a:schemeClr val="accent2"/>
        </a:buClr>
        <a:buChar char="o"/>
        <a:defRPr>
          <a:solidFill>
            <a:schemeClr val="hlink"/>
          </a:solidFill>
          <a:latin typeface="Calibri" pitchFamily="34" charset="0"/>
          <a:cs typeface="Calibri" pitchFamily="34" charset="0"/>
        </a:defRPr>
      </a:lvl2pPr>
      <a:lvl3pPr marL="1304925" indent="-395288" algn="l" rtl="0" eaLnBrk="0" fontAlgn="base" hangingPunct="0">
        <a:spcBef>
          <a:spcPct val="20000"/>
        </a:spcBef>
        <a:spcAft>
          <a:spcPct val="0"/>
        </a:spcAft>
        <a:buClr>
          <a:schemeClr val="accent2"/>
        </a:buClr>
        <a:buFont typeface="Courier New" pitchFamily="49" charset="0"/>
        <a:buChar char="­"/>
        <a:defRPr sz="1600">
          <a:solidFill>
            <a:schemeClr val="hlink"/>
          </a:solidFill>
          <a:latin typeface="Calibri" pitchFamily="34" charset="0"/>
          <a:cs typeface="Calibri" pitchFamily="34" charset="0"/>
        </a:defRPr>
      </a:lvl3pPr>
      <a:lvl4pPr marL="1693863" indent="-387350" algn="l" rtl="0" eaLnBrk="0" fontAlgn="base" hangingPunct="0">
        <a:spcBef>
          <a:spcPct val="20000"/>
        </a:spcBef>
        <a:spcAft>
          <a:spcPct val="0"/>
        </a:spcAft>
        <a:buClr>
          <a:schemeClr val="accent2"/>
        </a:buClr>
        <a:buFont typeface="Wingdings" pitchFamily="2" charset="2"/>
        <a:buChar char="n"/>
        <a:defRPr sz="1400">
          <a:solidFill>
            <a:schemeClr val="hlink"/>
          </a:solidFill>
          <a:latin typeface="Calibri" pitchFamily="34" charset="0"/>
          <a:cs typeface="Calibri" pitchFamily="34" charset="0"/>
        </a:defRPr>
      </a:lvl4pPr>
      <a:lvl5pPr marL="20939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Calibri" pitchFamily="34" charset="0"/>
          <a:cs typeface="Calibri" pitchFamily="34" charset="0"/>
        </a:defRPr>
      </a:lvl5pPr>
      <a:lvl6pPr marL="25511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6pPr>
      <a:lvl7pPr marL="30083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7pPr>
      <a:lvl8pPr marL="34655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8pPr>
      <a:lvl9pPr marL="39227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E060AE-F91A-4DB5-95E9-997453B01ECA}" type="datetimeFigureOut">
              <a:rPr lang="en-GB" smtClean="0"/>
              <a:t>12/06/2017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7DB74-69A3-40AD-B04D-C1811A516F17}" type="slidenum">
              <a:rPr lang="en-GB" smtClean="0"/>
              <a:t>‹#›</a:t>
            </a:fld>
            <a:endParaRPr lang="en-GB"/>
          </a:p>
        </p:txBody>
      </p:sp>
    </p:spTree>
    <p:extLst>
      <p:ext uri="{BB962C8B-B14F-4D97-AF65-F5344CB8AC3E}">
        <p14:creationId xmlns:p14="http://schemas.microsoft.com/office/powerpoint/2010/main" val="4160333518"/>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2656" y="2161309"/>
            <a:ext cx="8294254" cy="3477875"/>
          </a:xfrm>
          <a:prstGeom prst="rect">
            <a:avLst/>
          </a:prstGeom>
          <a:noFill/>
        </p:spPr>
        <p:txBody>
          <a:bodyPr wrap="square" rtlCol="0">
            <a:spAutoFit/>
          </a:bodyPr>
          <a:lstStyle/>
          <a:p>
            <a:pPr algn="ctr"/>
            <a:r>
              <a:rPr lang="en-US" sz="2000" dirty="0" smtClean="0">
                <a:latin typeface="Calibri" pitchFamily="34" charset="0"/>
                <a:cs typeface="Calibri" pitchFamily="34" charset="0"/>
              </a:rPr>
              <a:t>Session 11</a:t>
            </a:r>
          </a:p>
          <a:p>
            <a:pPr algn="ctr"/>
            <a:endParaRPr lang="en-US" sz="2000" dirty="0" smtClean="0">
              <a:latin typeface="Calibri" pitchFamily="34" charset="0"/>
              <a:cs typeface="Calibri" pitchFamily="34" charset="0"/>
            </a:endParaRPr>
          </a:p>
          <a:p>
            <a:pPr algn="ctr"/>
            <a:endParaRPr lang="en-US" sz="2000" dirty="0" smtClean="0">
              <a:latin typeface="Calibri" pitchFamily="34" charset="0"/>
              <a:cs typeface="Calibri" pitchFamily="34" charset="0"/>
            </a:endParaRPr>
          </a:p>
          <a:p>
            <a:pPr algn="ctr"/>
            <a:r>
              <a:rPr lang="en-US" sz="4000" b="1" dirty="0" smtClean="0">
                <a:solidFill>
                  <a:srgbClr val="2B21EF"/>
                </a:solidFill>
                <a:latin typeface="Calibri" pitchFamily="34" charset="0"/>
                <a:cs typeface="Calibri" pitchFamily="34" charset="0"/>
              </a:rPr>
              <a:t>Planning for adoption of electronic data collection technologies</a:t>
            </a:r>
          </a:p>
          <a:p>
            <a:pPr algn="ctr"/>
            <a:endParaRPr lang="en-US" sz="2000" dirty="0" smtClean="0">
              <a:latin typeface="Calibri" pitchFamily="34" charset="0"/>
              <a:cs typeface="Calibri" pitchFamily="34" charset="0"/>
            </a:endParaRPr>
          </a:p>
          <a:p>
            <a:pPr algn="ctr"/>
            <a:endParaRPr lang="en-US" sz="2000" dirty="0">
              <a:latin typeface="Calibri" pitchFamily="34" charset="0"/>
              <a:cs typeface="Calibri" pitchFamily="34" charset="0"/>
            </a:endParaRPr>
          </a:p>
          <a:p>
            <a:pPr algn="ctr"/>
            <a:endParaRPr lang="en-US" sz="2000" dirty="0">
              <a:latin typeface="Calibri" pitchFamily="34" charset="0"/>
              <a:cs typeface="Calibri" pitchFamily="34" charset="0"/>
            </a:endParaRPr>
          </a:p>
          <a:p>
            <a:pPr algn="ctr"/>
            <a:r>
              <a:rPr lang="en-US" sz="2000" dirty="0" smtClean="0">
                <a:latin typeface="Calibri" pitchFamily="34" charset="0"/>
                <a:cs typeface="Calibri" pitchFamily="34" charset="0"/>
              </a:rPr>
              <a:t>UNSD presentation</a:t>
            </a:r>
            <a:endParaRPr lang="en-GB" sz="2000" dirty="0">
              <a:latin typeface="Calibri" pitchFamily="34" charset="0"/>
              <a:cs typeface="Calibri" pitchFamily="34" charset="0"/>
            </a:endParaRPr>
          </a:p>
        </p:txBody>
      </p:sp>
    </p:spTree>
    <p:extLst>
      <p:ext uri="{BB962C8B-B14F-4D97-AF65-F5344CB8AC3E}">
        <p14:creationId xmlns:p14="http://schemas.microsoft.com/office/powerpoint/2010/main" val="13450873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65200"/>
            <a:ext cx="8001000" cy="555625"/>
          </a:xfrm>
        </p:spPr>
        <p:txBody>
          <a:bodyPr/>
          <a:lstStyle/>
          <a:p>
            <a:r>
              <a:rPr lang="en-US" dirty="0" smtClean="0"/>
              <a:t>Plans for 2020 round – Country example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91588807"/>
              </p:ext>
            </p:extLst>
          </p:nvPr>
        </p:nvGraphicFramePr>
        <p:xfrm>
          <a:off x="310548" y="1903879"/>
          <a:ext cx="7944932" cy="4503813"/>
        </p:xfrm>
        <a:graphic>
          <a:graphicData uri="http://schemas.openxmlformats.org/drawingml/2006/table">
            <a:tbl>
              <a:tblPr>
                <a:tableStyleId>{5C22544A-7EE6-4342-B048-85BDC9FD1C3A}</a:tableStyleId>
              </a:tblPr>
              <a:tblGrid>
                <a:gridCol w="1135552"/>
                <a:gridCol w="987434"/>
                <a:gridCol w="1036805"/>
                <a:gridCol w="1045034"/>
                <a:gridCol w="1546037"/>
                <a:gridCol w="1097035"/>
                <a:gridCol w="1097035"/>
              </a:tblGrid>
              <a:tr h="656796">
                <a:tc>
                  <a:txBody>
                    <a:bodyPr/>
                    <a:lstStyle/>
                    <a:p>
                      <a:pPr algn="l" fontAlgn="ctr"/>
                      <a:r>
                        <a:rPr lang="en-GB" sz="1000" b="1" u="none" strike="noStrike" dirty="0" smtClean="0">
                          <a:effectLst/>
                        </a:rPr>
                        <a:t>Name </a:t>
                      </a:r>
                      <a:r>
                        <a:rPr lang="en-GB" sz="1000" b="1" u="none" strike="noStrike" dirty="0">
                          <a:effectLst/>
                        </a:rPr>
                        <a:t>of </a:t>
                      </a:r>
                      <a:r>
                        <a:rPr lang="en-GB" sz="1000" b="1" u="none" strike="noStrike" dirty="0" smtClean="0">
                          <a:effectLst/>
                        </a:rPr>
                        <a:t>country</a:t>
                      </a:r>
                      <a:endParaRPr lang="en-GB" sz="1000" b="1" i="0" u="none" strike="noStrike" dirty="0">
                        <a:solidFill>
                          <a:srgbClr val="000000"/>
                        </a:solidFill>
                        <a:effectLst/>
                        <a:latin typeface="Arial"/>
                      </a:endParaRPr>
                    </a:p>
                  </a:txBody>
                  <a:tcPr marL="6537" marR="6537" marT="6537" marB="0" anchor="ctr">
                    <a:solidFill>
                      <a:srgbClr val="FFC000"/>
                    </a:solidFill>
                  </a:tcPr>
                </a:tc>
                <a:tc>
                  <a:txBody>
                    <a:bodyPr/>
                    <a:lstStyle/>
                    <a:p>
                      <a:pPr algn="ctr" fontAlgn="ctr"/>
                      <a:r>
                        <a:rPr lang="en-GB" sz="1000" b="1" u="none" strike="noStrike" dirty="0" smtClean="0">
                          <a:effectLst/>
                        </a:rPr>
                        <a:t>Egypt</a:t>
                      </a:r>
                      <a:endParaRPr lang="en-GB" sz="1000" b="1" i="0" u="none" strike="noStrike" dirty="0">
                        <a:solidFill>
                          <a:srgbClr val="000000"/>
                        </a:solidFill>
                        <a:effectLst/>
                        <a:latin typeface="Arial"/>
                      </a:endParaRPr>
                    </a:p>
                  </a:txBody>
                  <a:tcPr marL="6537" marR="6537" marT="6537" marB="0" anchor="ctr">
                    <a:solidFill>
                      <a:srgbClr val="FFC000"/>
                    </a:solidFill>
                  </a:tcPr>
                </a:tc>
                <a:tc>
                  <a:txBody>
                    <a:bodyPr/>
                    <a:lstStyle/>
                    <a:p>
                      <a:pPr algn="ctr" fontAlgn="ctr"/>
                      <a:r>
                        <a:rPr lang="en-GB" sz="1000" b="1" u="none" strike="noStrike" dirty="0" smtClean="0">
                          <a:effectLst/>
                        </a:rPr>
                        <a:t>Ethiopia</a:t>
                      </a:r>
                      <a:endParaRPr lang="en-GB" sz="1000" b="1" i="0" u="none" strike="noStrike" dirty="0">
                        <a:solidFill>
                          <a:srgbClr val="000000"/>
                        </a:solidFill>
                        <a:effectLst/>
                        <a:latin typeface="Arial"/>
                      </a:endParaRPr>
                    </a:p>
                  </a:txBody>
                  <a:tcPr marL="6537" marR="6537" marT="6537" marB="0" anchor="ctr">
                    <a:solidFill>
                      <a:srgbClr val="FFC000"/>
                    </a:solidFill>
                  </a:tcPr>
                </a:tc>
                <a:tc>
                  <a:txBody>
                    <a:bodyPr/>
                    <a:lstStyle/>
                    <a:p>
                      <a:pPr algn="ctr" fontAlgn="ctr"/>
                      <a:r>
                        <a:rPr lang="en-GB" sz="1000" b="1" u="none" strike="noStrike" dirty="0" smtClean="0">
                          <a:effectLst/>
                        </a:rPr>
                        <a:t>Libya</a:t>
                      </a:r>
                      <a:endParaRPr lang="en-GB" sz="1000" b="1" i="0" u="none" strike="noStrike" dirty="0">
                        <a:solidFill>
                          <a:srgbClr val="000000"/>
                        </a:solidFill>
                        <a:effectLst/>
                        <a:latin typeface="Arial"/>
                      </a:endParaRPr>
                    </a:p>
                  </a:txBody>
                  <a:tcPr marL="6537" marR="6537" marT="6537" marB="0" anchor="ctr">
                    <a:solidFill>
                      <a:srgbClr val="FFC000"/>
                    </a:solidFill>
                  </a:tcPr>
                </a:tc>
                <a:tc>
                  <a:txBody>
                    <a:bodyPr/>
                    <a:lstStyle/>
                    <a:p>
                      <a:pPr algn="ctr" fontAlgn="ctr"/>
                      <a:r>
                        <a:rPr lang="en-GB" sz="1000" b="1" u="none" strike="noStrike" dirty="0" smtClean="0">
                          <a:effectLst/>
                        </a:rPr>
                        <a:t>South Africa </a:t>
                      </a:r>
                      <a:endParaRPr lang="en-GB" sz="1000" b="1" i="0" u="none" strike="noStrike" dirty="0">
                        <a:solidFill>
                          <a:srgbClr val="000000"/>
                        </a:solidFill>
                        <a:effectLst/>
                        <a:latin typeface="Arial"/>
                      </a:endParaRPr>
                    </a:p>
                  </a:txBody>
                  <a:tcPr marL="6537" marR="6537" marT="6537" marB="0" anchor="ctr">
                    <a:solidFill>
                      <a:srgbClr val="FFC000"/>
                    </a:solidFill>
                  </a:tcPr>
                </a:tc>
                <a:tc>
                  <a:txBody>
                    <a:bodyPr/>
                    <a:lstStyle/>
                    <a:p>
                      <a:pPr algn="ctr" fontAlgn="ctr"/>
                      <a:r>
                        <a:rPr lang="en-GB" sz="1000" b="1" u="none" strike="noStrike" dirty="0" smtClean="0">
                          <a:effectLst/>
                        </a:rPr>
                        <a:t>South</a:t>
                      </a:r>
                      <a:r>
                        <a:rPr lang="en-GB" sz="1000" b="1" u="none" strike="noStrike" baseline="0" dirty="0" smtClean="0">
                          <a:effectLst/>
                        </a:rPr>
                        <a:t> Sudan</a:t>
                      </a:r>
                      <a:endParaRPr lang="en-GB" sz="1000" b="1" i="0" u="none" strike="noStrike" dirty="0">
                        <a:solidFill>
                          <a:srgbClr val="000000"/>
                        </a:solidFill>
                        <a:effectLst/>
                        <a:latin typeface="Arial"/>
                      </a:endParaRPr>
                    </a:p>
                  </a:txBody>
                  <a:tcPr marL="6537" marR="6537" marT="6537" marB="0" anchor="ctr">
                    <a:solidFill>
                      <a:srgbClr val="FFC000"/>
                    </a:solidFill>
                  </a:tcPr>
                </a:tc>
                <a:tc>
                  <a:txBody>
                    <a:bodyPr/>
                    <a:lstStyle/>
                    <a:p>
                      <a:pPr algn="ctr" fontAlgn="ctr"/>
                      <a:r>
                        <a:rPr lang="en-GB" sz="1000" b="1" u="none" strike="noStrike" dirty="0" smtClean="0">
                          <a:effectLst/>
                        </a:rPr>
                        <a:t>Uganda</a:t>
                      </a:r>
                      <a:endParaRPr lang="en-GB" sz="1000" b="1" i="0" u="none" strike="noStrike" dirty="0">
                        <a:solidFill>
                          <a:srgbClr val="000000"/>
                        </a:solidFill>
                        <a:effectLst/>
                        <a:latin typeface="Arial"/>
                      </a:endParaRPr>
                    </a:p>
                  </a:txBody>
                  <a:tcPr marL="6537" marR="6537" marT="6537" marB="0" anchor="ctr">
                    <a:solidFill>
                      <a:srgbClr val="FFC000"/>
                    </a:solidFill>
                  </a:tcPr>
                </a:tc>
              </a:tr>
              <a:tr h="2925725">
                <a:tc>
                  <a:txBody>
                    <a:bodyPr/>
                    <a:lstStyle/>
                    <a:p>
                      <a:pPr algn="l" fontAlgn="ctr"/>
                      <a:r>
                        <a:rPr lang="en-US" sz="1000" b="1" u="none" strike="noStrike">
                          <a:solidFill>
                            <a:schemeClr val="tx1"/>
                          </a:solidFill>
                          <a:effectLst/>
                        </a:rPr>
                        <a:t>9 Which methods of enumeration do you plan to use for field based data collection in the 2020 round? </a:t>
                      </a:r>
                      <a:endParaRPr lang="en-US" sz="1000" b="1" i="0" u="none" strike="noStrike">
                        <a:solidFill>
                          <a:schemeClr val="tx1"/>
                        </a:solidFill>
                        <a:effectLst/>
                        <a:latin typeface="Arial"/>
                      </a:endParaRPr>
                    </a:p>
                  </a:txBody>
                  <a:tcPr marL="6537" marR="6537" marT="6537" marB="0" anchor="ctr">
                    <a:solidFill>
                      <a:srgbClr val="FFC000"/>
                    </a:solidFill>
                  </a:tcPr>
                </a:tc>
                <a:tc>
                  <a:txBody>
                    <a:bodyPr/>
                    <a:lstStyle/>
                    <a:p>
                      <a:pPr algn="l" fontAlgn="ctr"/>
                      <a:r>
                        <a:rPr lang="en-US" sz="900" b="1" u="none" strike="noStrike" dirty="0" smtClean="0">
                          <a:effectLst/>
                        </a:rPr>
                        <a:t>3 Personal face-to-face interview, using electronic questionnaire (CAPI), </a:t>
                      </a:r>
                    </a:p>
                    <a:p>
                      <a:pPr algn="l" fontAlgn="ctr"/>
                      <a:endParaRPr lang="en-US" sz="900" b="1" u="none" strike="noStrike" dirty="0" smtClean="0">
                        <a:effectLst/>
                      </a:endParaRPr>
                    </a:p>
                    <a:p>
                      <a:pPr algn="l" fontAlgn="ctr"/>
                      <a:r>
                        <a:rPr lang="en-US" sz="900" b="1" i="1" u="none" strike="noStrike" dirty="0" smtClean="0">
                          <a:effectLst/>
                        </a:rPr>
                        <a:t>9 Internet self-response option (CAWI), on-line</a:t>
                      </a:r>
                      <a:endParaRPr lang="en-US" sz="900" b="1" i="1" u="none" strike="noStrike" dirty="0">
                        <a:solidFill>
                          <a:srgbClr val="000000"/>
                        </a:solidFill>
                        <a:effectLst/>
                        <a:latin typeface="Arial"/>
                      </a:endParaRPr>
                    </a:p>
                  </a:txBody>
                  <a:tcPr marL="6537" marR="6537" marT="6537" marB="0" anchor="ctr"/>
                </a:tc>
                <a:tc>
                  <a:txBody>
                    <a:bodyPr/>
                    <a:lstStyle/>
                    <a:p>
                      <a:pPr algn="l" fontAlgn="ctr"/>
                      <a:r>
                        <a:rPr lang="en-US" sz="900" b="1" u="none" strike="noStrike" dirty="0" smtClean="0">
                          <a:effectLst/>
                        </a:rPr>
                        <a:t>2 Personal face-to-face interview, using paper questionnaire,</a:t>
                      </a:r>
                    </a:p>
                    <a:p>
                      <a:pPr algn="l" fontAlgn="ctr"/>
                      <a:endParaRPr lang="en-US" sz="900" b="1" u="none" strike="noStrike" dirty="0" smtClean="0">
                        <a:effectLst/>
                      </a:endParaRPr>
                    </a:p>
                    <a:p>
                      <a:pPr algn="l" fontAlgn="ctr"/>
                      <a:r>
                        <a:rPr lang="en-US" sz="900" b="1" u="none" strike="noStrike" dirty="0" smtClean="0">
                          <a:effectLst/>
                        </a:rPr>
                        <a:t> </a:t>
                      </a:r>
                      <a:r>
                        <a:rPr lang="en-US" sz="900" b="1" i="1" u="none" strike="noStrike" dirty="0" smtClean="0">
                          <a:effectLst/>
                        </a:rPr>
                        <a:t>3 Personal face-to-face interview, using electronic questionnaire (CAPI)</a:t>
                      </a:r>
                      <a:endParaRPr lang="en-US" sz="900" b="1" i="1" u="none" strike="noStrike" dirty="0">
                        <a:solidFill>
                          <a:srgbClr val="000000"/>
                        </a:solidFill>
                        <a:effectLst/>
                        <a:latin typeface="Arial"/>
                      </a:endParaRPr>
                    </a:p>
                  </a:txBody>
                  <a:tcPr marL="6537" marR="6537" marT="6537" marB="0" anchor="ctr"/>
                </a:tc>
                <a:tc>
                  <a:txBody>
                    <a:bodyPr/>
                    <a:lstStyle/>
                    <a:p>
                      <a:pPr algn="l" fontAlgn="ctr"/>
                      <a:r>
                        <a:rPr lang="en-US" sz="900" b="1" u="none" strike="noStrike" dirty="0" smtClean="0">
                          <a:effectLst/>
                        </a:rPr>
                        <a:t>3 Personal face-to-face interview, using electronic questionnaire (CAPI), </a:t>
                      </a:r>
                    </a:p>
                    <a:p>
                      <a:pPr algn="l" fontAlgn="ctr"/>
                      <a:endParaRPr lang="en-US" sz="900" b="1" u="none" strike="noStrike" dirty="0" smtClean="0">
                        <a:effectLst/>
                      </a:endParaRPr>
                    </a:p>
                    <a:p>
                      <a:pPr algn="l" fontAlgn="ctr"/>
                      <a:r>
                        <a:rPr lang="en-US" sz="900" b="1" u="none" strike="noStrike" dirty="0" smtClean="0">
                          <a:effectLst/>
                        </a:rPr>
                        <a:t>9 Internet self-response option (CAWI), on-line</a:t>
                      </a:r>
                      <a:endParaRPr lang="en-GB" sz="900" b="1" i="0" u="none" strike="noStrike" dirty="0">
                        <a:solidFill>
                          <a:srgbClr val="000000"/>
                        </a:solidFill>
                        <a:effectLst/>
                        <a:latin typeface="Arial"/>
                      </a:endParaRPr>
                    </a:p>
                  </a:txBody>
                  <a:tcPr marL="6537" marR="6537" marT="6537" marB="0" anchor="ctr"/>
                </a:tc>
                <a:tc>
                  <a:txBody>
                    <a:bodyPr/>
                    <a:lstStyle/>
                    <a:p>
                      <a:pPr algn="l" fontAlgn="ctr"/>
                      <a:r>
                        <a:rPr lang="en-GB" sz="900" b="1" u="none" strike="noStrike" dirty="0" smtClean="0">
                          <a:effectLst/>
                        </a:rPr>
                        <a:t>2 Personal face-to-face interview, using paper questionnaire, </a:t>
                      </a:r>
                      <a:br>
                        <a:rPr lang="en-GB" sz="900" b="1" u="none" strike="noStrike" dirty="0" smtClean="0">
                          <a:effectLst/>
                        </a:rPr>
                      </a:br>
                      <a:r>
                        <a:rPr lang="en-GB" sz="900" b="1" u="none" strike="noStrike" dirty="0" smtClean="0">
                          <a:effectLst/>
                        </a:rPr>
                        <a:t/>
                      </a:r>
                      <a:br>
                        <a:rPr lang="en-GB" sz="900" b="1" u="none" strike="noStrike" dirty="0" smtClean="0">
                          <a:effectLst/>
                        </a:rPr>
                      </a:br>
                      <a:r>
                        <a:rPr lang="en-GB" sz="900" b="1" u="none" strike="noStrike" dirty="0" smtClean="0">
                          <a:effectLst/>
                        </a:rPr>
                        <a:t>3 Personal face-to-face interview, using electronic questionnaire (CAPI), </a:t>
                      </a:r>
                      <a:br>
                        <a:rPr lang="en-GB" sz="900" b="1" u="none" strike="noStrike" dirty="0" smtClean="0">
                          <a:effectLst/>
                        </a:rPr>
                      </a:br>
                      <a:r>
                        <a:rPr lang="en-GB" sz="900" b="1" u="none" strike="noStrike" dirty="0" smtClean="0">
                          <a:effectLst/>
                        </a:rPr>
                        <a:t/>
                      </a:r>
                      <a:br>
                        <a:rPr lang="en-GB" sz="900" b="1" u="none" strike="noStrike" dirty="0" smtClean="0">
                          <a:effectLst/>
                        </a:rPr>
                      </a:br>
                      <a:r>
                        <a:rPr lang="en-GB" sz="900" b="1" u="none" strike="noStrike" dirty="0" smtClean="0">
                          <a:effectLst/>
                        </a:rPr>
                        <a:t>5 Personal telephone interview, using electronic questionnaire (CATI), </a:t>
                      </a:r>
                      <a:br>
                        <a:rPr lang="en-GB" sz="900" b="1" u="none" strike="noStrike" dirty="0" smtClean="0">
                          <a:effectLst/>
                        </a:rPr>
                      </a:br>
                      <a:r>
                        <a:rPr lang="en-GB" sz="900" b="1" u="none" strike="noStrike" dirty="0" smtClean="0">
                          <a:effectLst/>
                        </a:rPr>
                        <a:t/>
                      </a:r>
                      <a:br>
                        <a:rPr lang="en-GB" sz="900" b="1" u="none" strike="noStrike" dirty="0" smtClean="0">
                          <a:effectLst/>
                        </a:rPr>
                      </a:br>
                      <a:r>
                        <a:rPr lang="en-GB" sz="900" b="1" u="none" strike="noStrike" dirty="0" smtClean="0">
                          <a:effectLst/>
                        </a:rPr>
                        <a:t>8 Self-completion of paper questionnaire by respondents (delivery/collection by enumerator), </a:t>
                      </a:r>
                      <a:br>
                        <a:rPr lang="en-GB" sz="900" b="1" u="none" strike="noStrike" dirty="0" smtClean="0">
                          <a:effectLst/>
                        </a:rPr>
                      </a:br>
                      <a:r>
                        <a:rPr lang="en-GB" sz="900" b="1" u="none" strike="noStrike" dirty="0" smtClean="0">
                          <a:effectLst/>
                        </a:rPr>
                        <a:t/>
                      </a:r>
                      <a:br>
                        <a:rPr lang="en-GB" sz="900" b="1" u="none" strike="noStrike" dirty="0" smtClean="0">
                          <a:effectLst/>
                        </a:rPr>
                      </a:br>
                      <a:r>
                        <a:rPr lang="en-GB" sz="900" b="1" u="none" strike="noStrike" dirty="0" smtClean="0">
                          <a:effectLst/>
                        </a:rPr>
                        <a:t>9 Internet self-response option (CAWI), on-line, </a:t>
                      </a:r>
                      <a:br>
                        <a:rPr lang="en-GB" sz="900" b="1" u="none" strike="noStrike" dirty="0" smtClean="0">
                          <a:effectLst/>
                        </a:rPr>
                      </a:br>
                      <a:r>
                        <a:rPr lang="en-GB" sz="900" b="1" u="none" strike="noStrike" dirty="0" smtClean="0">
                          <a:effectLst/>
                        </a:rPr>
                        <a:t/>
                      </a:r>
                      <a:br>
                        <a:rPr lang="en-GB" sz="900" b="1" u="none" strike="noStrike" dirty="0" smtClean="0">
                          <a:effectLst/>
                        </a:rPr>
                      </a:br>
                      <a:r>
                        <a:rPr lang="en-GB" sz="900" b="1" u="none" strike="noStrike" dirty="0" smtClean="0">
                          <a:effectLst/>
                        </a:rPr>
                        <a:t>10 Internet self-response option (CAWI), off-line (using downloadable form)</a:t>
                      </a:r>
                      <a:endParaRPr lang="en-GB" sz="900" b="1" i="0" u="none" strike="noStrike" dirty="0">
                        <a:solidFill>
                          <a:srgbClr val="000000"/>
                        </a:solidFill>
                        <a:effectLst/>
                        <a:latin typeface="Arial"/>
                      </a:endParaRPr>
                    </a:p>
                  </a:txBody>
                  <a:tcPr marL="6537" marR="6537" marT="6537" marB="0" anchor="ctr"/>
                </a:tc>
                <a:tc>
                  <a:txBody>
                    <a:bodyPr/>
                    <a:lstStyle/>
                    <a:p>
                      <a:pPr algn="l" fontAlgn="ctr"/>
                      <a:r>
                        <a:rPr lang="en-US" sz="900" b="1" u="none" strike="noStrike" dirty="0" smtClean="0">
                          <a:effectLst/>
                        </a:rPr>
                        <a:t>2 Personal face-to-face interview, using paper questionnaire, </a:t>
                      </a:r>
                    </a:p>
                    <a:p>
                      <a:pPr algn="l" fontAlgn="ctr"/>
                      <a:endParaRPr lang="en-US" sz="900" b="1" u="none" strike="noStrike" dirty="0" smtClean="0">
                        <a:effectLst/>
                      </a:endParaRPr>
                    </a:p>
                    <a:p>
                      <a:pPr algn="l" fontAlgn="ctr"/>
                      <a:endParaRPr lang="en-US" sz="900" b="1" u="none" strike="noStrike" dirty="0" smtClean="0">
                        <a:effectLst/>
                      </a:endParaRPr>
                    </a:p>
                    <a:p>
                      <a:pPr algn="l" fontAlgn="ctr"/>
                      <a:r>
                        <a:rPr lang="en-US" sz="900" b="1" u="none" strike="noStrike" dirty="0" smtClean="0">
                          <a:effectLst/>
                        </a:rPr>
                        <a:t>8 Self-completion of paper questionnaire by respondents (delivery/collection by enumerator)</a:t>
                      </a:r>
                      <a:endParaRPr lang="en-GB" sz="900" b="1" i="0" u="none" strike="noStrike" dirty="0">
                        <a:solidFill>
                          <a:srgbClr val="000000"/>
                        </a:solidFill>
                        <a:effectLst/>
                        <a:latin typeface="Arial"/>
                      </a:endParaRPr>
                    </a:p>
                  </a:txBody>
                  <a:tcPr marL="6537" marR="6537" marT="6537" marB="0" anchor="ctr"/>
                </a:tc>
                <a:tc>
                  <a:txBody>
                    <a:bodyPr/>
                    <a:lstStyle/>
                    <a:p>
                      <a:pPr algn="l" fontAlgn="ctr"/>
                      <a:r>
                        <a:rPr lang="en-GB" sz="900" b="1" u="none" strike="noStrike" dirty="0" smtClean="0">
                          <a:effectLst/>
                        </a:rPr>
                        <a:t>Personal face-to-face interview, using paper questionnaire, </a:t>
                      </a:r>
                      <a:br>
                        <a:rPr lang="en-GB" sz="900" b="1" u="none" strike="noStrike" dirty="0" smtClean="0">
                          <a:effectLst/>
                        </a:rPr>
                      </a:br>
                      <a:r>
                        <a:rPr lang="en-GB" sz="900" b="1" u="none" strike="noStrike" dirty="0" smtClean="0">
                          <a:effectLst/>
                        </a:rPr>
                        <a:t/>
                      </a:r>
                      <a:br>
                        <a:rPr lang="en-GB" sz="900" b="1" u="none" strike="noStrike" dirty="0" smtClean="0">
                          <a:effectLst/>
                        </a:rPr>
                      </a:br>
                      <a:r>
                        <a:rPr lang="en-GB" sz="900" b="1" u="none" strike="noStrike" dirty="0" smtClean="0">
                          <a:effectLst/>
                        </a:rPr>
                        <a:t>3 Personal face-to-face interview, using electronic questionnaire (CAPI)</a:t>
                      </a:r>
                      <a:endParaRPr lang="en-GB" sz="900" b="1" i="0" u="none" strike="noStrike" dirty="0">
                        <a:solidFill>
                          <a:srgbClr val="000000"/>
                        </a:solidFill>
                        <a:effectLst/>
                        <a:latin typeface="Arial"/>
                      </a:endParaRPr>
                    </a:p>
                  </a:txBody>
                  <a:tcPr marL="6537" marR="6537" marT="6537" marB="0" anchor="ctr"/>
                </a:tc>
              </a:tr>
            </a:tbl>
          </a:graphicData>
        </a:graphic>
      </p:graphicFrame>
    </p:spTree>
    <p:extLst>
      <p:ext uri="{BB962C8B-B14F-4D97-AF65-F5344CB8AC3E}">
        <p14:creationId xmlns:p14="http://schemas.microsoft.com/office/powerpoint/2010/main" val="34912058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Decision making</a:t>
            </a:r>
            <a:endParaRPr lang="en-GB" dirty="0"/>
          </a:p>
        </p:txBody>
      </p:sp>
      <p:sp>
        <p:nvSpPr>
          <p:cNvPr id="3" name="Content Placeholder 2"/>
          <p:cNvSpPr>
            <a:spLocks noGrp="1"/>
          </p:cNvSpPr>
          <p:nvPr>
            <p:ph idx="1"/>
          </p:nvPr>
        </p:nvSpPr>
        <p:spPr>
          <a:xfrm>
            <a:off x="566738" y="1752600"/>
            <a:ext cx="8577262" cy="4546600"/>
          </a:xfrm>
        </p:spPr>
        <p:txBody>
          <a:bodyPr/>
          <a:lstStyle/>
          <a:p>
            <a:r>
              <a:rPr lang="en-GB" sz="1700" dirty="0" smtClean="0">
                <a:solidFill>
                  <a:srgbClr val="000090"/>
                </a:solidFill>
              </a:rPr>
              <a:t>Decision should </a:t>
            </a:r>
            <a:r>
              <a:rPr lang="en-GB" sz="1700" dirty="0">
                <a:solidFill>
                  <a:srgbClr val="000090"/>
                </a:solidFill>
              </a:rPr>
              <a:t>be done in consultation with all stakeholders and with a clear understanding of the </a:t>
            </a:r>
            <a:r>
              <a:rPr lang="en-GB" sz="1700" dirty="0" smtClean="0">
                <a:solidFill>
                  <a:srgbClr val="000090"/>
                </a:solidFill>
              </a:rPr>
              <a:t>technology</a:t>
            </a:r>
          </a:p>
          <a:p>
            <a:pPr lvl="0"/>
            <a:r>
              <a:rPr lang="en-US" sz="1700" dirty="0" smtClean="0">
                <a:solidFill>
                  <a:srgbClr val="000090"/>
                </a:solidFill>
              </a:rPr>
              <a:t>Decision </a:t>
            </a:r>
            <a:r>
              <a:rPr lang="en-US" sz="1700" dirty="0">
                <a:solidFill>
                  <a:srgbClr val="000090"/>
                </a:solidFill>
              </a:rPr>
              <a:t>requires taking into consideration a number of critical factors, including: </a:t>
            </a:r>
            <a:endParaRPr lang="en-GB" sz="1700" dirty="0">
              <a:solidFill>
                <a:srgbClr val="000090"/>
              </a:solidFill>
            </a:endParaRPr>
          </a:p>
          <a:p>
            <a:pPr lvl="1"/>
            <a:r>
              <a:rPr lang="en-GB" sz="1600" dirty="0" smtClean="0">
                <a:solidFill>
                  <a:srgbClr val="000090"/>
                </a:solidFill>
              </a:rPr>
              <a:t>Information on national </a:t>
            </a:r>
            <a:r>
              <a:rPr lang="en-GB" sz="1600" dirty="0">
                <a:solidFill>
                  <a:srgbClr val="000090"/>
                </a:solidFill>
              </a:rPr>
              <a:t>context </a:t>
            </a:r>
          </a:p>
          <a:p>
            <a:pPr lvl="2"/>
            <a:r>
              <a:rPr lang="en-GB" i="1" dirty="0" smtClean="0">
                <a:solidFill>
                  <a:srgbClr val="000090"/>
                </a:solidFill>
              </a:rPr>
              <a:t>Such as size </a:t>
            </a:r>
            <a:r>
              <a:rPr lang="en-GB" i="1" dirty="0">
                <a:solidFill>
                  <a:srgbClr val="000090"/>
                </a:solidFill>
              </a:rPr>
              <a:t>of country in terms of area, population; </a:t>
            </a:r>
            <a:r>
              <a:rPr lang="en-GB" i="1" dirty="0" smtClean="0">
                <a:solidFill>
                  <a:srgbClr val="000090"/>
                </a:solidFill>
              </a:rPr>
              <a:t>diversity;  households with access to electricity and Internet; persons with access to Internet; literacy/education level;  etc. </a:t>
            </a:r>
            <a:endParaRPr lang="en-GB" i="1" dirty="0">
              <a:solidFill>
                <a:srgbClr val="000090"/>
              </a:solidFill>
            </a:endParaRPr>
          </a:p>
          <a:p>
            <a:pPr lvl="1"/>
            <a:r>
              <a:rPr lang="en-GB" sz="1600" dirty="0" smtClean="0">
                <a:solidFill>
                  <a:srgbClr val="000090"/>
                </a:solidFill>
              </a:rPr>
              <a:t>Institutional factors</a:t>
            </a:r>
          </a:p>
          <a:p>
            <a:pPr lvl="2"/>
            <a:r>
              <a:rPr lang="en-GB" i="1" dirty="0" smtClean="0">
                <a:solidFill>
                  <a:srgbClr val="000090"/>
                </a:solidFill>
              </a:rPr>
              <a:t>Policy/strategies for modernisation of NSO, transferring to electronic data collection; support of government/senior managers; culture for changes;  </a:t>
            </a:r>
            <a:r>
              <a:rPr lang="en-GB" i="1" dirty="0">
                <a:solidFill>
                  <a:srgbClr val="000090"/>
                </a:solidFill>
              </a:rPr>
              <a:t>legal base -investment in tech required by law</a:t>
            </a:r>
            <a:endParaRPr lang="en-GB" i="1" dirty="0" smtClean="0">
              <a:solidFill>
                <a:srgbClr val="000090"/>
              </a:solidFill>
            </a:endParaRPr>
          </a:p>
          <a:p>
            <a:pPr lvl="1"/>
            <a:r>
              <a:rPr lang="en-GB" sz="1600" dirty="0" smtClean="0">
                <a:solidFill>
                  <a:srgbClr val="000090"/>
                </a:solidFill>
              </a:rPr>
              <a:t>Technological factors </a:t>
            </a:r>
          </a:p>
          <a:p>
            <a:pPr lvl="2"/>
            <a:r>
              <a:rPr lang="en-GB" i="1" dirty="0" smtClean="0">
                <a:solidFill>
                  <a:srgbClr val="000090"/>
                </a:solidFill>
              </a:rPr>
              <a:t>ICT infrastructure in country; compatibility with existing investment; extent of investment to GIS technology; multi-language support,  etc.</a:t>
            </a:r>
          </a:p>
          <a:p>
            <a:pPr lvl="1">
              <a:buFont typeface="Courier New" panose="02070309020205020404" pitchFamily="49" charset="0"/>
              <a:buChar char="o"/>
            </a:pPr>
            <a:r>
              <a:rPr lang="en-US" sz="1600" dirty="0" smtClean="0">
                <a:solidFill>
                  <a:srgbClr val="000090"/>
                </a:solidFill>
              </a:rPr>
              <a:t>Economic factors </a:t>
            </a:r>
            <a:r>
              <a:rPr lang="en-US" sz="1600" i="1" dirty="0">
                <a:solidFill>
                  <a:srgbClr val="000090"/>
                </a:solidFill>
              </a:rPr>
              <a:t>- </a:t>
            </a:r>
            <a:r>
              <a:rPr lang="en-GB" sz="1600" i="1" dirty="0">
                <a:solidFill>
                  <a:srgbClr val="000090"/>
                </a:solidFill>
              </a:rPr>
              <a:t>pressure for cost reduction; resource mobilization </a:t>
            </a:r>
          </a:p>
          <a:p>
            <a:pPr lvl="1"/>
            <a:r>
              <a:rPr lang="en-GB" sz="1600" dirty="0" smtClean="0">
                <a:solidFill>
                  <a:srgbClr val="000090"/>
                </a:solidFill>
              </a:rPr>
              <a:t>Socio-cultural factors  - </a:t>
            </a:r>
            <a:r>
              <a:rPr lang="en-US" sz="1600" i="1" dirty="0" smtClean="0">
                <a:solidFill>
                  <a:srgbClr val="000090"/>
                </a:solidFill>
              </a:rPr>
              <a:t>public </a:t>
            </a:r>
            <a:r>
              <a:rPr lang="en-US" sz="1600" i="1" dirty="0">
                <a:solidFill>
                  <a:srgbClr val="000090"/>
                </a:solidFill>
              </a:rPr>
              <a:t>acceptance and trust, cultural </a:t>
            </a:r>
            <a:r>
              <a:rPr lang="en-US" sz="1600" i="1" dirty="0" smtClean="0">
                <a:solidFill>
                  <a:srgbClr val="000090"/>
                </a:solidFill>
              </a:rPr>
              <a:t>diversity, etc.</a:t>
            </a:r>
            <a:r>
              <a:rPr lang="en-US" sz="1400" dirty="0" smtClean="0">
                <a:solidFill>
                  <a:srgbClr val="000090"/>
                </a:solidFill>
              </a:rPr>
              <a:t> </a:t>
            </a:r>
            <a:endParaRPr lang="en-GB" sz="1400" dirty="0">
              <a:solidFill>
                <a:srgbClr val="000090"/>
              </a:solidFill>
            </a:endParaRPr>
          </a:p>
        </p:txBody>
      </p:sp>
    </p:spTree>
    <p:extLst>
      <p:ext uri="{BB962C8B-B14F-4D97-AF65-F5344CB8AC3E}">
        <p14:creationId xmlns:p14="http://schemas.microsoft.com/office/powerpoint/2010/main" val="2122091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65200"/>
            <a:ext cx="8001000" cy="555625"/>
          </a:xfrm>
        </p:spPr>
        <p:txBody>
          <a:bodyPr/>
          <a:lstStyle/>
          <a:p>
            <a:pPr lvl="0"/>
            <a:r>
              <a:rPr lang="en-GB" sz="2400" dirty="0"/>
              <a:t>Information required for </a:t>
            </a:r>
            <a:r>
              <a:rPr lang="en-GB" sz="2400" dirty="0" smtClean="0"/>
              <a:t>decision-making</a:t>
            </a:r>
            <a:endParaRPr lang="en-US" sz="2400" dirty="0"/>
          </a:p>
        </p:txBody>
      </p:sp>
      <p:sp>
        <p:nvSpPr>
          <p:cNvPr id="3" name="Content Placeholder 2"/>
          <p:cNvSpPr>
            <a:spLocks noGrp="1"/>
          </p:cNvSpPr>
          <p:nvPr>
            <p:ph idx="1"/>
          </p:nvPr>
        </p:nvSpPr>
        <p:spPr>
          <a:xfrm>
            <a:off x="491706" y="1752600"/>
            <a:ext cx="8497019" cy="4820728"/>
          </a:xfrm>
        </p:spPr>
        <p:txBody>
          <a:bodyPr/>
          <a:lstStyle/>
          <a:p>
            <a:pPr lvl="1"/>
            <a:r>
              <a:rPr lang="en-GB" dirty="0">
                <a:solidFill>
                  <a:srgbClr val="000090"/>
                </a:solidFill>
              </a:rPr>
              <a:t>Operational aspects </a:t>
            </a:r>
          </a:p>
          <a:p>
            <a:pPr lvl="2"/>
            <a:r>
              <a:rPr lang="en-GB" i="1" dirty="0">
                <a:solidFill>
                  <a:srgbClr val="000090"/>
                </a:solidFill>
              </a:rPr>
              <a:t># of modes being used; # of days to complete survey; # of enumerators and EAs; complexity of survey (# of questions);</a:t>
            </a:r>
            <a:endParaRPr lang="en-US" dirty="0">
              <a:solidFill>
                <a:srgbClr val="000090"/>
              </a:solidFill>
            </a:endParaRPr>
          </a:p>
          <a:p>
            <a:pPr lvl="1"/>
            <a:r>
              <a:rPr lang="en-GB" dirty="0" smtClean="0">
                <a:solidFill>
                  <a:srgbClr val="000090"/>
                </a:solidFill>
              </a:rPr>
              <a:t>Resources </a:t>
            </a:r>
          </a:p>
          <a:p>
            <a:pPr lvl="1"/>
            <a:r>
              <a:rPr lang="en-GB" dirty="0" smtClean="0">
                <a:solidFill>
                  <a:srgbClr val="000090"/>
                </a:solidFill>
              </a:rPr>
              <a:t>Cost </a:t>
            </a:r>
            <a:r>
              <a:rPr lang="en-GB" dirty="0">
                <a:solidFill>
                  <a:srgbClr val="000090"/>
                </a:solidFill>
              </a:rPr>
              <a:t>estimates; total cost of ownership (TCO</a:t>
            </a:r>
            <a:r>
              <a:rPr lang="en-GB" dirty="0" smtClean="0">
                <a:solidFill>
                  <a:srgbClr val="000090"/>
                </a:solidFill>
              </a:rPr>
              <a:t>)-</a:t>
            </a:r>
            <a:r>
              <a:rPr lang="en-GB" sz="1600" dirty="0" smtClean="0">
                <a:solidFill>
                  <a:srgbClr val="000090"/>
                </a:solidFill>
              </a:rPr>
              <a:t>including training, maintenance </a:t>
            </a:r>
            <a:endParaRPr lang="en-US" sz="1600" dirty="0">
              <a:solidFill>
                <a:srgbClr val="000090"/>
              </a:solidFill>
            </a:endParaRPr>
          </a:p>
          <a:p>
            <a:pPr lvl="1"/>
            <a:r>
              <a:rPr lang="en-GB" dirty="0" smtClean="0">
                <a:solidFill>
                  <a:srgbClr val="000090"/>
                </a:solidFill>
              </a:rPr>
              <a:t>Benefits  - </a:t>
            </a:r>
            <a:r>
              <a:rPr lang="en-GB" sz="1600" i="1" dirty="0" smtClean="0">
                <a:solidFill>
                  <a:srgbClr val="000090"/>
                </a:solidFill>
              </a:rPr>
              <a:t> </a:t>
            </a:r>
            <a:r>
              <a:rPr lang="en-GB" sz="1600" i="1" dirty="0">
                <a:solidFill>
                  <a:srgbClr val="000090"/>
                </a:solidFill>
              </a:rPr>
              <a:t>improved coverage, timeliness, response burden, </a:t>
            </a:r>
            <a:r>
              <a:rPr lang="en-GB" sz="1600" i="1" dirty="0" smtClean="0">
                <a:solidFill>
                  <a:srgbClr val="000090"/>
                </a:solidFill>
              </a:rPr>
              <a:t>efficiency</a:t>
            </a:r>
            <a:r>
              <a:rPr lang="en-GB" sz="1600" i="1" dirty="0">
                <a:solidFill>
                  <a:srgbClr val="000090"/>
                </a:solidFill>
              </a:rPr>
              <a:t>, </a:t>
            </a:r>
            <a:r>
              <a:rPr lang="en-GB" sz="1600" i="1" dirty="0" smtClean="0">
                <a:solidFill>
                  <a:srgbClr val="000090"/>
                </a:solidFill>
              </a:rPr>
              <a:t>etc.</a:t>
            </a:r>
          </a:p>
          <a:p>
            <a:pPr lvl="1"/>
            <a:r>
              <a:rPr lang="en-GB" dirty="0" smtClean="0">
                <a:solidFill>
                  <a:srgbClr val="000090"/>
                </a:solidFill>
              </a:rPr>
              <a:t>Cost-benefit analysis- </a:t>
            </a:r>
            <a:r>
              <a:rPr lang="en-GB" sz="1600" i="1" dirty="0" smtClean="0">
                <a:solidFill>
                  <a:srgbClr val="000090"/>
                </a:solidFill>
              </a:rPr>
              <a:t>Comparison of total cost, cost savings compared to previous method of enumeration,  cost saving as same technology can be used for other statistical activities (agriculture census/industry census/surveys/registers</a:t>
            </a:r>
            <a:endParaRPr lang="en-US" sz="1600" i="1" dirty="0">
              <a:solidFill>
                <a:srgbClr val="000090"/>
              </a:solidFill>
            </a:endParaRPr>
          </a:p>
          <a:p>
            <a:pPr lvl="1"/>
            <a:r>
              <a:rPr lang="en-GB" dirty="0">
                <a:solidFill>
                  <a:srgbClr val="000090"/>
                </a:solidFill>
              </a:rPr>
              <a:t>Risks </a:t>
            </a:r>
            <a:r>
              <a:rPr lang="en-GB" dirty="0" smtClean="0">
                <a:solidFill>
                  <a:srgbClr val="000090"/>
                </a:solidFill>
              </a:rPr>
              <a:t>- </a:t>
            </a:r>
            <a:r>
              <a:rPr lang="en-GB" sz="1600" i="1" dirty="0" smtClean="0">
                <a:solidFill>
                  <a:srgbClr val="000090"/>
                </a:solidFill>
              </a:rPr>
              <a:t>changes </a:t>
            </a:r>
            <a:r>
              <a:rPr lang="en-GB" sz="1600" i="1" dirty="0">
                <a:solidFill>
                  <a:srgbClr val="000090"/>
                </a:solidFill>
              </a:rPr>
              <a:t>to business process; field staff considerations; </a:t>
            </a:r>
            <a:r>
              <a:rPr lang="en-GB" sz="1600" i="1" dirty="0" smtClean="0">
                <a:solidFill>
                  <a:srgbClr val="000090"/>
                </a:solidFill>
              </a:rPr>
              <a:t>procurement</a:t>
            </a:r>
            <a:r>
              <a:rPr lang="en-GB" sz="1600" i="1" dirty="0">
                <a:solidFill>
                  <a:srgbClr val="000090"/>
                </a:solidFill>
              </a:rPr>
              <a:t>; </a:t>
            </a:r>
            <a:r>
              <a:rPr lang="en-GB" sz="1600" i="1" dirty="0" smtClean="0">
                <a:solidFill>
                  <a:srgbClr val="000090"/>
                </a:solidFill>
              </a:rPr>
              <a:t>IT infrastructure, impact </a:t>
            </a:r>
            <a:r>
              <a:rPr lang="en-GB" sz="1600" i="1" dirty="0">
                <a:solidFill>
                  <a:srgbClr val="000090"/>
                </a:solidFill>
              </a:rPr>
              <a:t>on other statistical processes; </a:t>
            </a:r>
            <a:r>
              <a:rPr lang="en-GB" sz="1600" i="1" dirty="0" smtClean="0">
                <a:solidFill>
                  <a:srgbClr val="000090"/>
                </a:solidFill>
              </a:rPr>
              <a:t>integration </a:t>
            </a:r>
            <a:r>
              <a:rPr lang="en-GB" sz="1600" i="1" dirty="0">
                <a:solidFill>
                  <a:srgbClr val="000090"/>
                </a:solidFill>
              </a:rPr>
              <a:t>into existing systems; etc.) </a:t>
            </a:r>
            <a:endParaRPr lang="en-US" sz="1600" dirty="0">
              <a:solidFill>
                <a:srgbClr val="000090"/>
              </a:solidFill>
            </a:endParaRPr>
          </a:p>
          <a:p>
            <a:pPr lvl="1"/>
            <a:r>
              <a:rPr lang="en-GB" dirty="0" smtClean="0">
                <a:solidFill>
                  <a:srgbClr val="000090"/>
                </a:solidFill>
              </a:rPr>
              <a:t>Time required –</a:t>
            </a:r>
            <a:r>
              <a:rPr lang="en-GB" sz="1600" i="1" dirty="0" smtClean="0">
                <a:solidFill>
                  <a:srgbClr val="000090"/>
                </a:solidFill>
              </a:rPr>
              <a:t>for </a:t>
            </a:r>
            <a:r>
              <a:rPr lang="en-GB" sz="1600" i="1" dirty="0">
                <a:solidFill>
                  <a:srgbClr val="000090"/>
                </a:solidFill>
              </a:rPr>
              <a:t>procurement, system development, </a:t>
            </a:r>
            <a:r>
              <a:rPr lang="en-GB" sz="1600" i="1" dirty="0" smtClean="0">
                <a:solidFill>
                  <a:srgbClr val="000090"/>
                </a:solidFill>
              </a:rPr>
              <a:t>human resource development, testing</a:t>
            </a:r>
            <a:r>
              <a:rPr lang="en-GB" sz="1600" i="1" dirty="0">
                <a:solidFill>
                  <a:srgbClr val="000090"/>
                </a:solidFill>
              </a:rPr>
              <a:t>, training, </a:t>
            </a:r>
            <a:r>
              <a:rPr lang="en-GB" sz="1600" i="1" dirty="0" smtClean="0">
                <a:solidFill>
                  <a:srgbClr val="000090"/>
                </a:solidFill>
              </a:rPr>
              <a:t>etc.</a:t>
            </a:r>
            <a:endParaRPr lang="en-US" sz="1600" dirty="0">
              <a:solidFill>
                <a:srgbClr val="000090"/>
              </a:solidFill>
            </a:endParaRPr>
          </a:p>
          <a:p>
            <a:pPr lvl="1"/>
            <a:r>
              <a:rPr lang="en-GB" dirty="0">
                <a:solidFill>
                  <a:srgbClr val="000090"/>
                </a:solidFill>
              </a:rPr>
              <a:t>Plan for reuse/disposition of devices</a:t>
            </a:r>
            <a:endParaRPr lang="en-US" dirty="0">
              <a:solidFill>
                <a:srgbClr val="000090"/>
              </a:solidFill>
            </a:endParaRPr>
          </a:p>
          <a:p>
            <a:endParaRPr lang="en-US" dirty="0"/>
          </a:p>
        </p:txBody>
      </p:sp>
    </p:spTree>
    <p:extLst>
      <p:ext uri="{BB962C8B-B14F-4D97-AF65-F5344CB8AC3E}">
        <p14:creationId xmlns:p14="http://schemas.microsoft.com/office/powerpoint/2010/main" val="15921052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68188"/>
            <a:ext cx="8376584" cy="552637"/>
          </a:xfrm>
        </p:spPr>
        <p:txBody>
          <a:bodyPr/>
          <a:lstStyle/>
          <a:p>
            <a:r>
              <a:rPr lang="en-US" dirty="0" smtClean="0"/>
              <a:t>Planning considerations for electronic data collection </a:t>
            </a:r>
            <a:endParaRPr lang="en-US" dirty="0"/>
          </a:p>
        </p:txBody>
      </p:sp>
      <p:sp>
        <p:nvSpPr>
          <p:cNvPr id="3" name="Content Placeholder 2"/>
          <p:cNvSpPr>
            <a:spLocks noGrp="1"/>
          </p:cNvSpPr>
          <p:nvPr>
            <p:ph idx="1"/>
          </p:nvPr>
        </p:nvSpPr>
        <p:spPr>
          <a:xfrm>
            <a:off x="566737" y="1752600"/>
            <a:ext cx="8384521" cy="4464424"/>
          </a:xfrm>
        </p:spPr>
        <p:txBody>
          <a:bodyPr/>
          <a:lstStyle/>
          <a:p>
            <a:r>
              <a:rPr lang="en-US" sz="1800" dirty="0" smtClean="0">
                <a:solidFill>
                  <a:srgbClr val="000090"/>
                </a:solidFill>
              </a:rPr>
              <a:t>It is critical to identify all requirements for carrying out the census using electronic data collection and </a:t>
            </a:r>
            <a:r>
              <a:rPr lang="en-US" sz="1800" u="sng" dirty="0" smtClean="0">
                <a:solidFill>
                  <a:srgbClr val="000090"/>
                </a:solidFill>
              </a:rPr>
              <a:t>develop plans early in the census life cycle</a:t>
            </a:r>
            <a:r>
              <a:rPr lang="en-US" sz="1800" dirty="0" smtClean="0">
                <a:solidFill>
                  <a:srgbClr val="000090"/>
                </a:solidFill>
              </a:rPr>
              <a:t>.</a:t>
            </a:r>
          </a:p>
          <a:p>
            <a:r>
              <a:rPr lang="en-US" sz="1800" b="1" dirty="0" smtClean="0">
                <a:solidFill>
                  <a:srgbClr val="000090"/>
                </a:solidFill>
              </a:rPr>
              <a:t>Census timetable - </a:t>
            </a:r>
            <a:r>
              <a:rPr lang="en-US" sz="1800" dirty="0" smtClean="0">
                <a:solidFill>
                  <a:srgbClr val="000090"/>
                </a:solidFill>
              </a:rPr>
              <a:t>generally, more time is needed for </a:t>
            </a:r>
          </a:p>
          <a:p>
            <a:pPr lvl="1"/>
            <a:r>
              <a:rPr lang="en-US" dirty="0" smtClean="0">
                <a:solidFill>
                  <a:srgbClr val="000090"/>
                </a:solidFill>
              </a:rPr>
              <a:t>Setting up IT infrastructure and testing</a:t>
            </a:r>
          </a:p>
          <a:p>
            <a:pPr lvl="1"/>
            <a:r>
              <a:rPr lang="en-US" dirty="0" smtClean="0">
                <a:solidFill>
                  <a:srgbClr val="000090"/>
                </a:solidFill>
              </a:rPr>
              <a:t>Allocating enough time for testing whole system is necessary including data collection,  MIS, data transmission, data integration, data processing, etc.  (pre-field tests and field tests)</a:t>
            </a:r>
          </a:p>
          <a:p>
            <a:pPr lvl="1"/>
            <a:r>
              <a:rPr lang="en-US" dirty="0" smtClean="0">
                <a:solidFill>
                  <a:srgbClr val="000090"/>
                </a:solidFill>
              </a:rPr>
              <a:t>Enough time should be allotted for training the enumerators since the training must include the use of the devices, including making enough practices in the field</a:t>
            </a:r>
          </a:p>
          <a:p>
            <a:pPr marL="909637" lvl="2" indent="0">
              <a:buNone/>
            </a:pPr>
            <a:endParaRPr lang="en-US"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4" y="977153"/>
            <a:ext cx="8439337" cy="543672"/>
          </a:xfrm>
        </p:spPr>
        <p:txBody>
          <a:bodyPr/>
          <a:lstStyle/>
          <a:p>
            <a:r>
              <a:rPr lang="en-US" dirty="0" smtClean="0"/>
              <a:t>Planning considerations for electronic data collection </a:t>
            </a:r>
            <a:endParaRPr lang="en-US" dirty="0"/>
          </a:p>
        </p:txBody>
      </p:sp>
      <p:sp>
        <p:nvSpPr>
          <p:cNvPr id="3" name="Content Placeholder 2"/>
          <p:cNvSpPr>
            <a:spLocks noGrp="1"/>
          </p:cNvSpPr>
          <p:nvPr>
            <p:ph idx="1"/>
          </p:nvPr>
        </p:nvSpPr>
        <p:spPr>
          <a:xfrm>
            <a:off x="566737" y="1752599"/>
            <a:ext cx="8447273" cy="4585447"/>
          </a:xfrm>
        </p:spPr>
        <p:txBody>
          <a:bodyPr/>
          <a:lstStyle/>
          <a:p>
            <a:r>
              <a:rPr lang="en-US" sz="1900" b="1" dirty="0" smtClean="0">
                <a:solidFill>
                  <a:srgbClr val="000090"/>
                </a:solidFill>
              </a:rPr>
              <a:t>Capacity development – </a:t>
            </a:r>
            <a:r>
              <a:rPr lang="en-US" sz="1900" dirty="0" smtClean="0">
                <a:solidFill>
                  <a:srgbClr val="000090"/>
                </a:solidFill>
              </a:rPr>
              <a:t>organizational restructuring, IT skills and human capacity development,  </a:t>
            </a:r>
          </a:p>
          <a:p>
            <a:r>
              <a:rPr lang="en-US" sz="1900" b="1" dirty="0" smtClean="0">
                <a:solidFill>
                  <a:srgbClr val="000090"/>
                </a:solidFill>
              </a:rPr>
              <a:t>Budget Considerations – </a:t>
            </a:r>
            <a:r>
              <a:rPr lang="en-US" sz="1900" dirty="0" smtClean="0">
                <a:solidFill>
                  <a:srgbClr val="000090"/>
                </a:solidFill>
              </a:rPr>
              <a:t>Careful analysis of  all costs of use of electronic data collection versus saving costs due to absence of printing, data capture, etc.</a:t>
            </a:r>
          </a:p>
          <a:p>
            <a:r>
              <a:rPr lang="en-US" sz="1900" b="1" dirty="0" smtClean="0">
                <a:solidFill>
                  <a:srgbClr val="000090"/>
                </a:solidFill>
              </a:rPr>
              <a:t>Infrastructure Considerations  - </a:t>
            </a:r>
            <a:r>
              <a:rPr lang="en-US" sz="1800" dirty="0" smtClean="0">
                <a:solidFill>
                  <a:srgbClr val="000090"/>
                </a:solidFill>
              </a:rPr>
              <a:t>Infrastructure issues such as availability of electricity and Internet access can affect the success of mobile data capture</a:t>
            </a:r>
          </a:p>
          <a:p>
            <a:pPr lvl="1">
              <a:buFont typeface="Courier New" panose="02070309020205020404" pitchFamily="49" charset="0"/>
              <a:buChar char="o"/>
            </a:pPr>
            <a:r>
              <a:rPr lang="en-US" sz="1600" dirty="0" smtClean="0">
                <a:solidFill>
                  <a:srgbClr val="000090"/>
                </a:solidFill>
              </a:rPr>
              <a:t>Early feasibility analysis for applicability of hand-held devices/Internet in a country conditions taking into account  possibility of use of multi-modes </a:t>
            </a:r>
          </a:p>
          <a:p>
            <a:r>
              <a:rPr lang="en-US" b="1" dirty="0" smtClean="0">
                <a:solidFill>
                  <a:srgbClr val="000090"/>
                </a:solidFill>
              </a:rPr>
              <a:t>Data collection application</a:t>
            </a:r>
            <a:r>
              <a:rPr lang="en-US" dirty="0" smtClean="0">
                <a:solidFill>
                  <a:srgbClr val="000090"/>
                </a:solidFill>
              </a:rPr>
              <a:t>: iterative process - develop, test (design, performance), revise, test, ….  until make sure that it fits with the requirements. Good collaboration between subject specialist and programmers is necessary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08529"/>
            <a:ext cx="8475196" cy="512296"/>
          </a:xfrm>
        </p:spPr>
        <p:txBody>
          <a:bodyPr/>
          <a:lstStyle/>
          <a:p>
            <a:r>
              <a:rPr lang="en-US" dirty="0" smtClean="0"/>
              <a:t>Planning considerations for electronic data collection </a:t>
            </a:r>
            <a:endParaRPr lang="en-US" dirty="0"/>
          </a:p>
        </p:txBody>
      </p:sp>
      <p:sp>
        <p:nvSpPr>
          <p:cNvPr id="3" name="Content Placeholder 2"/>
          <p:cNvSpPr>
            <a:spLocks noGrp="1"/>
          </p:cNvSpPr>
          <p:nvPr>
            <p:ph idx="1"/>
          </p:nvPr>
        </p:nvSpPr>
        <p:spPr>
          <a:xfrm>
            <a:off x="566737" y="1752600"/>
            <a:ext cx="8483133" cy="4526280"/>
          </a:xfrm>
        </p:spPr>
        <p:txBody>
          <a:bodyPr/>
          <a:lstStyle/>
          <a:p>
            <a:r>
              <a:rPr lang="en-US" sz="1900" dirty="0" smtClean="0">
                <a:solidFill>
                  <a:srgbClr val="000090"/>
                </a:solidFill>
              </a:rPr>
              <a:t>Need </a:t>
            </a:r>
            <a:r>
              <a:rPr lang="en-US" sz="1900" dirty="0">
                <a:solidFill>
                  <a:srgbClr val="000090"/>
                </a:solidFill>
              </a:rPr>
              <a:t>to </a:t>
            </a:r>
            <a:r>
              <a:rPr lang="en-US" sz="1900" dirty="0" smtClean="0">
                <a:solidFill>
                  <a:srgbClr val="000090"/>
                </a:solidFill>
              </a:rPr>
              <a:t>build partnerships </a:t>
            </a:r>
            <a:r>
              <a:rPr lang="en-US" sz="1900" dirty="0">
                <a:solidFill>
                  <a:srgbClr val="000090"/>
                </a:solidFill>
              </a:rPr>
              <a:t>with:</a:t>
            </a:r>
          </a:p>
          <a:p>
            <a:pPr lvl="1"/>
            <a:r>
              <a:rPr lang="en-US" dirty="0">
                <a:solidFill>
                  <a:srgbClr val="000090"/>
                </a:solidFill>
              </a:rPr>
              <a:t>Application development partners </a:t>
            </a:r>
          </a:p>
          <a:p>
            <a:pPr lvl="1"/>
            <a:r>
              <a:rPr lang="en-US" dirty="0">
                <a:solidFill>
                  <a:srgbClr val="000090"/>
                </a:solidFill>
              </a:rPr>
              <a:t>Device manufacturer (to provide the devices as per specification)</a:t>
            </a:r>
          </a:p>
          <a:p>
            <a:pPr lvl="1"/>
            <a:r>
              <a:rPr lang="en-US" dirty="0">
                <a:solidFill>
                  <a:srgbClr val="000090"/>
                </a:solidFill>
              </a:rPr>
              <a:t>Connectivity providers (to provide connectivity for the device so that the data can be transferred seamlessly to the data center)</a:t>
            </a:r>
          </a:p>
          <a:p>
            <a:pPr lvl="1"/>
            <a:r>
              <a:rPr lang="en-US" dirty="0">
                <a:solidFill>
                  <a:srgbClr val="000090"/>
                </a:solidFill>
              </a:rPr>
              <a:t>Capacity building partners (training on using not only the forms and the entire process of data collection but also on the basics of the device and what to do for trouble shooting).</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Implementing handheld electronic devices</a:t>
            </a:r>
            <a:endParaRPr lang="en-US" dirty="0"/>
          </a:p>
        </p:txBody>
      </p:sp>
    </p:spTree>
    <p:extLst>
      <p:ext uri="{BB962C8B-B14F-4D97-AF65-F5344CB8AC3E}">
        <p14:creationId xmlns:p14="http://schemas.microsoft.com/office/powerpoint/2010/main" val="30036342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4" y="1016000"/>
            <a:ext cx="8569325" cy="504825"/>
          </a:xfrm>
        </p:spPr>
        <p:txBody>
          <a:bodyPr/>
          <a:lstStyle/>
          <a:p>
            <a:pPr lvl="0"/>
            <a:r>
              <a:rPr lang="en-GB" sz="2400" dirty="0"/>
              <a:t>Considerations for selection of handheld electronic devices</a:t>
            </a:r>
            <a:endParaRPr lang="en-US" sz="2400" dirty="0"/>
          </a:p>
        </p:txBody>
      </p:sp>
      <p:sp>
        <p:nvSpPr>
          <p:cNvPr id="3" name="Content Placeholder 2"/>
          <p:cNvSpPr>
            <a:spLocks noGrp="1"/>
          </p:cNvSpPr>
          <p:nvPr>
            <p:ph idx="1"/>
          </p:nvPr>
        </p:nvSpPr>
        <p:spPr>
          <a:xfrm>
            <a:off x="566738" y="1752600"/>
            <a:ext cx="8577262" cy="4536440"/>
          </a:xfrm>
        </p:spPr>
        <p:txBody>
          <a:bodyPr/>
          <a:lstStyle/>
          <a:p>
            <a:pPr lvl="0"/>
            <a:r>
              <a:rPr lang="en-US" dirty="0" smtClean="0">
                <a:solidFill>
                  <a:srgbClr val="000090"/>
                </a:solidFill>
              </a:rPr>
              <a:t>Important features that could impact the choice of device </a:t>
            </a:r>
            <a:r>
              <a:rPr lang="en-US" dirty="0">
                <a:solidFill>
                  <a:srgbClr val="000090"/>
                </a:solidFill>
              </a:rPr>
              <a:t>include:</a:t>
            </a:r>
            <a:endParaRPr lang="en-GB" dirty="0">
              <a:solidFill>
                <a:srgbClr val="000090"/>
              </a:solidFill>
            </a:endParaRPr>
          </a:p>
          <a:p>
            <a:pPr lvl="1"/>
            <a:r>
              <a:rPr lang="en-US" sz="1600" dirty="0">
                <a:solidFill>
                  <a:srgbClr val="000090"/>
                </a:solidFill>
              </a:rPr>
              <a:t>Portability – weight, size, ease of use and </a:t>
            </a:r>
            <a:r>
              <a:rPr lang="en-US" sz="1600" dirty="0" smtClean="0">
                <a:solidFill>
                  <a:srgbClr val="000090"/>
                </a:solidFill>
              </a:rPr>
              <a:t>transport</a:t>
            </a:r>
            <a:endParaRPr lang="en-GB" sz="1600" dirty="0">
              <a:solidFill>
                <a:srgbClr val="000090"/>
              </a:solidFill>
            </a:endParaRPr>
          </a:p>
          <a:p>
            <a:pPr lvl="1"/>
            <a:r>
              <a:rPr lang="en-US" sz="1600" dirty="0">
                <a:solidFill>
                  <a:srgbClr val="000090"/>
                </a:solidFill>
              </a:rPr>
              <a:t>Battery life – </a:t>
            </a:r>
            <a:r>
              <a:rPr lang="en-GB" sz="1600" dirty="0">
                <a:solidFill>
                  <a:srgbClr val="000090"/>
                </a:solidFill>
              </a:rPr>
              <a:t>battery life should be sufficient to perform several hours of fieldwork without </a:t>
            </a:r>
            <a:r>
              <a:rPr lang="en-GB" sz="1600" dirty="0" smtClean="0">
                <a:solidFill>
                  <a:srgbClr val="000090"/>
                </a:solidFill>
              </a:rPr>
              <a:t>recharging</a:t>
            </a:r>
            <a:endParaRPr lang="en-GB" sz="1600" dirty="0">
              <a:solidFill>
                <a:srgbClr val="000090"/>
              </a:solidFill>
            </a:endParaRPr>
          </a:p>
          <a:p>
            <a:pPr lvl="1"/>
            <a:r>
              <a:rPr lang="en-US" sz="1600" dirty="0">
                <a:solidFill>
                  <a:srgbClr val="000090"/>
                </a:solidFill>
              </a:rPr>
              <a:t>Screen size, resolution and visibility – preferable to use </a:t>
            </a:r>
            <a:r>
              <a:rPr lang="en-GB" sz="1600" dirty="0">
                <a:solidFill>
                  <a:srgbClr val="000090"/>
                </a:solidFill>
              </a:rPr>
              <a:t>a monochrome screen not easily affected by bright </a:t>
            </a:r>
            <a:r>
              <a:rPr lang="en-GB" sz="1600" dirty="0" smtClean="0">
                <a:solidFill>
                  <a:srgbClr val="000090"/>
                </a:solidFill>
              </a:rPr>
              <a:t>sunlight</a:t>
            </a:r>
            <a:endParaRPr lang="en-GB" sz="1600" dirty="0">
              <a:solidFill>
                <a:srgbClr val="000090"/>
              </a:solidFill>
            </a:endParaRPr>
          </a:p>
          <a:p>
            <a:pPr lvl="1"/>
            <a:r>
              <a:rPr lang="en-GB" sz="1600" dirty="0">
                <a:solidFill>
                  <a:srgbClr val="000090"/>
                </a:solidFill>
              </a:rPr>
              <a:t>Processors and random-access memory (RAM) – for better performance and rapid navigation, a faster processor and a good amount of storage are </a:t>
            </a:r>
            <a:r>
              <a:rPr lang="en-GB" sz="1600" dirty="0" smtClean="0">
                <a:solidFill>
                  <a:srgbClr val="000090"/>
                </a:solidFill>
              </a:rPr>
              <a:t>needed</a:t>
            </a:r>
            <a:endParaRPr lang="en-GB" sz="1600" dirty="0">
              <a:solidFill>
                <a:srgbClr val="000090"/>
              </a:solidFill>
            </a:endParaRPr>
          </a:p>
          <a:p>
            <a:pPr lvl="1"/>
            <a:r>
              <a:rPr lang="en-US" sz="1600" dirty="0" smtClean="0">
                <a:solidFill>
                  <a:srgbClr val="000090"/>
                </a:solidFill>
              </a:rPr>
              <a:t>Data </a:t>
            </a:r>
            <a:r>
              <a:rPr lang="en-US" sz="1600" dirty="0">
                <a:solidFill>
                  <a:srgbClr val="000090"/>
                </a:solidFill>
              </a:rPr>
              <a:t>storage and backup possibilities – </a:t>
            </a:r>
            <a:r>
              <a:rPr lang="en-GB" sz="1600" dirty="0">
                <a:solidFill>
                  <a:srgbClr val="000090"/>
                </a:solidFill>
              </a:rPr>
              <a:t>external data cards and flash drives (</a:t>
            </a:r>
            <a:r>
              <a:rPr lang="en-US" sz="1600" dirty="0">
                <a:solidFill>
                  <a:srgbClr val="000090"/>
                </a:solidFill>
              </a:rPr>
              <a:t>SD/MMC cards</a:t>
            </a:r>
            <a:r>
              <a:rPr lang="en-GB" sz="1600" dirty="0">
                <a:solidFill>
                  <a:srgbClr val="000090"/>
                </a:solidFill>
              </a:rPr>
              <a:t>) </a:t>
            </a:r>
            <a:r>
              <a:rPr lang="en-US" sz="1600" dirty="0">
                <a:solidFill>
                  <a:srgbClr val="000090"/>
                </a:solidFill>
              </a:rPr>
              <a:t>for adequate storage and for backing up </a:t>
            </a:r>
            <a:r>
              <a:rPr lang="en-US" sz="1600" dirty="0" smtClean="0">
                <a:solidFill>
                  <a:srgbClr val="000090"/>
                </a:solidFill>
              </a:rPr>
              <a:t>data</a:t>
            </a:r>
            <a:endParaRPr lang="en-GB" sz="1600" dirty="0">
              <a:solidFill>
                <a:srgbClr val="000090"/>
              </a:solidFill>
            </a:endParaRPr>
          </a:p>
          <a:p>
            <a:pPr lvl="1"/>
            <a:r>
              <a:rPr lang="en-GB" sz="1600" dirty="0">
                <a:solidFill>
                  <a:srgbClr val="000090"/>
                </a:solidFill>
              </a:rPr>
              <a:t>Connectivity </a:t>
            </a:r>
            <a:r>
              <a:rPr lang="en-GB" sz="1600" dirty="0" smtClean="0">
                <a:solidFill>
                  <a:srgbClr val="000090"/>
                </a:solidFill>
              </a:rPr>
              <a:t>options </a:t>
            </a:r>
            <a:r>
              <a:rPr lang="en-US" sz="1600" dirty="0">
                <a:solidFill>
                  <a:srgbClr val="000090"/>
                </a:solidFill>
              </a:rPr>
              <a:t>for data transfer</a:t>
            </a:r>
            <a:r>
              <a:rPr lang="en-GB" sz="1600" dirty="0" smtClean="0">
                <a:solidFill>
                  <a:srgbClr val="000090"/>
                </a:solidFill>
              </a:rPr>
              <a:t> </a:t>
            </a:r>
            <a:r>
              <a:rPr lang="en-GB" sz="1600" dirty="0">
                <a:solidFill>
                  <a:srgbClr val="000090"/>
                </a:solidFill>
              </a:rPr>
              <a:t>(such as cellular communication, </a:t>
            </a:r>
            <a:r>
              <a:rPr lang="en-GB" sz="1600" dirty="0" err="1">
                <a:solidFill>
                  <a:srgbClr val="000090"/>
                </a:solidFill>
              </a:rPr>
              <a:t>WiFi</a:t>
            </a:r>
            <a:r>
              <a:rPr lang="en-GB" sz="1600" dirty="0">
                <a:solidFill>
                  <a:srgbClr val="000090"/>
                </a:solidFill>
              </a:rPr>
              <a:t>, Bluetooth, </a:t>
            </a:r>
            <a:r>
              <a:rPr lang="en-GB" sz="1600" dirty="0" smtClean="0">
                <a:solidFill>
                  <a:srgbClr val="000090"/>
                </a:solidFill>
              </a:rPr>
              <a:t>USB an</a:t>
            </a:r>
            <a:r>
              <a:rPr lang="en-US" sz="1600" dirty="0">
                <a:solidFill>
                  <a:srgbClr val="000090"/>
                </a:solidFill>
              </a:rPr>
              <a:t>d other types </a:t>
            </a:r>
            <a:r>
              <a:rPr lang="en-US" sz="1600" dirty="0" smtClean="0">
                <a:solidFill>
                  <a:srgbClr val="000090"/>
                </a:solidFill>
              </a:rPr>
              <a:t>of connectivity </a:t>
            </a:r>
            <a:r>
              <a:rPr lang="en-US" sz="1600" dirty="0">
                <a:solidFill>
                  <a:srgbClr val="000090"/>
                </a:solidFill>
              </a:rPr>
              <a:t>between devices</a:t>
            </a:r>
            <a:r>
              <a:rPr lang="en-US" sz="1600" dirty="0" smtClean="0">
                <a:solidFill>
                  <a:srgbClr val="000090"/>
                </a:solidFill>
              </a:rPr>
              <a:t>)</a:t>
            </a:r>
            <a:endParaRPr lang="en-GB" sz="1600" dirty="0">
              <a:solidFill>
                <a:srgbClr val="000090"/>
              </a:solidFill>
            </a:endParaRPr>
          </a:p>
          <a:p>
            <a:pPr lvl="1"/>
            <a:r>
              <a:rPr lang="en-GB" sz="1600" dirty="0" smtClean="0">
                <a:solidFill>
                  <a:srgbClr val="000090"/>
                </a:solidFill>
              </a:rPr>
              <a:t>In-built </a:t>
            </a:r>
            <a:r>
              <a:rPr lang="en-GB" sz="1600" dirty="0">
                <a:solidFill>
                  <a:srgbClr val="000090"/>
                </a:solidFill>
              </a:rPr>
              <a:t>functions (e.g. GPS receiver, camera, voice recorder, </a:t>
            </a:r>
            <a:r>
              <a:rPr lang="en-GB" sz="1600" dirty="0" err="1">
                <a:solidFill>
                  <a:srgbClr val="000090"/>
                </a:solidFill>
              </a:rPr>
              <a:t>etc</a:t>
            </a:r>
            <a:r>
              <a:rPr lang="en-GB" sz="1600" dirty="0" smtClean="0">
                <a:solidFill>
                  <a:srgbClr val="000090"/>
                </a:solidFill>
              </a:rPr>
              <a:t>)</a:t>
            </a:r>
            <a:endParaRPr lang="en-GB" sz="1600" dirty="0">
              <a:solidFill>
                <a:srgbClr val="000090"/>
              </a:solidFill>
            </a:endParaRPr>
          </a:p>
          <a:p>
            <a:pPr lvl="1"/>
            <a:r>
              <a:rPr lang="en-GB" sz="1600" dirty="0" smtClean="0">
                <a:solidFill>
                  <a:srgbClr val="000090"/>
                </a:solidFill>
              </a:rPr>
              <a:t>Cost</a:t>
            </a:r>
            <a:endParaRPr lang="en-GB" sz="1600" dirty="0">
              <a:solidFill>
                <a:srgbClr val="000090"/>
              </a:solidFill>
            </a:endParaRPr>
          </a:p>
          <a:p>
            <a:endParaRPr lang="en-GB" dirty="0"/>
          </a:p>
        </p:txBody>
      </p:sp>
    </p:spTree>
    <p:extLst>
      <p:ext uri="{BB962C8B-B14F-4D97-AF65-F5344CB8AC3E}">
        <p14:creationId xmlns:p14="http://schemas.microsoft.com/office/powerpoint/2010/main" val="20557559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75360"/>
            <a:ext cx="8001000" cy="545465"/>
          </a:xfrm>
        </p:spPr>
        <p:txBody>
          <a:bodyPr/>
          <a:lstStyle/>
          <a:p>
            <a:r>
              <a:rPr lang="en-US" dirty="0" smtClean="0"/>
              <a:t>CAPI </a:t>
            </a:r>
            <a:r>
              <a:rPr lang="en-US" dirty="0"/>
              <a:t>software </a:t>
            </a:r>
            <a:r>
              <a:rPr lang="en-US" dirty="0" smtClean="0"/>
              <a:t>- </a:t>
            </a:r>
            <a:r>
              <a:rPr lang="en-GB" dirty="0"/>
              <a:t>Essential functional </a:t>
            </a:r>
            <a:r>
              <a:rPr lang="en-GB" dirty="0" smtClean="0"/>
              <a:t>features</a:t>
            </a:r>
            <a:endParaRPr lang="en-GB" dirty="0"/>
          </a:p>
        </p:txBody>
      </p:sp>
      <p:sp>
        <p:nvSpPr>
          <p:cNvPr id="3" name="Content Placeholder 2"/>
          <p:cNvSpPr>
            <a:spLocks noGrp="1"/>
          </p:cNvSpPr>
          <p:nvPr>
            <p:ph idx="1"/>
          </p:nvPr>
        </p:nvSpPr>
        <p:spPr>
          <a:xfrm>
            <a:off x="566738" y="1752600"/>
            <a:ext cx="8577262" cy="4475480"/>
          </a:xfrm>
        </p:spPr>
        <p:txBody>
          <a:bodyPr/>
          <a:lstStyle/>
          <a:p>
            <a:pPr lvl="0"/>
            <a:r>
              <a:rPr lang="en-US" sz="1800" dirty="0" smtClean="0">
                <a:solidFill>
                  <a:srgbClr val="000090"/>
                </a:solidFill>
              </a:rPr>
              <a:t>CAPI </a:t>
            </a:r>
            <a:r>
              <a:rPr lang="en-US" sz="1800" dirty="0">
                <a:solidFill>
                  <a:srgbClr val="000090"/>
                </a:solidFill>
              </a:rPr>
              <a:t>software packages should be evaluated to assess whether they are robust enough in performance and broad enough in functionality to support a census </a:t>
            </a:r>
            <a:r>
              <a:rPr lang="en-US" sz="1800" dirty="0" smtClean="0">
                <a:solidFill>
                  <a:srgbClr val="000090"/>
                </a:solidFill>
              </a:rPr>
              <a:t>op. </a:t>
            </a:r>
          </a:p>
          <a:p>
            <a:pPr lvl="0"/>
            <a:r>
              <a:rPr lang="en-US" sz="1800" dirty="0" smtClean="0">
                <a:solidFill>
                  <a:srgbClr val="000090"/>
                </a:solidFill>
              </a:rPr>
              <a:t>The </a:t>
            </a:r>
            <a:r>
              <a:rPr lang="en-US" sz="1800" dirty="0">
                <a:solidFill>
                  <a:srgbClr val="000090"/>
                </a:solidFill>
              </a:rPr>
              <a:t>evaluation criteria for performance assessment of each CAPI software package should include the following desirable </a:t>
            </a:r>
            <a:r>
              <a:rPr lang="en-GB" sz="1800" dirty="0">
                <a:solidFill>
                  <a:srgbClr val="000090"/>
                </a:solidFill>
              </a:rPr>
              <a:t>characteristics and functionalities</a:t>
            </a:r>
            <a:r>
              <a:rPr lang="en-US" sz="1800" dirty="0" smtClean="0">
                <a:solidFill>
                  <a:srgbClr val="000090"/>
                </a:solidFill>
              </a:rPr>
              <a:t>:</a:t>
            </a:r>
          </a:p>
          <a:p>
            <a:pPr lvl="1"/>
            <a:r>
              <a:rPr lang="en-US" dirty="0" smtClean="0">
                <a:solidFill>
                  <a:srgbClr val="000090"/>
                </a:solidFill>
              </a:rPr>
              <a:t>User-friendly </a:t>
            </a:r>
            <a:r>
              <a:rPr lang="en-US" dirty="0">
                <a:solidFill>
                  <a:srgbClr val="000090"/>
                </a:solidFill>
              </a:rPr>
              <a:t>development environment for </a:t>
            </a:r>
            <a:r>
              <a:rPr lang="en-US" dirty="0" smtClean="0">
                <a:solidFill>
                  <a:srgbClr val="000090"/>
                </a:solidFill>
              </a:rPr>
              <a:t>modifying</a:t>
            </a:r>
            <a:r>
              <a:rPr lang="en-US" dirty="0">
                <a:solidFill>
                  <a:srgbClr val="000090"/>
                </a:solidFill>
              </a:rPr>
              <a:t>, and updating the survey instrument </a:t>
            </a:r>
          </a:p>
          <a:p>
            <a:pPr lvl="1"/>
            <a:r>
              <a:rPr lang="en-US" dirty="0">
                <a:solidFill>
                  <a:srgbClr val="000090"/>
                </a:solidFill>
              </a:rPr>
              <a:t>	Simple but powerful interface </a:t>
            </a:r>
          </a:p>
          <a:p>
            <a:pPr lvl="1"/>
            <a:r>
              <a:rPr lang="en-US" dirty="0">
                <a:solidFill>
                  <a:srgbClr val="000090"/>
                </a:solidFill>
              </a:rPr>
              <a:t>	Data capture and quality control </a:t>
            </a:r>
            <a:r>
              <a:rPr lang="en-US" dirty="0" smtClean="0">
                <a:solidFill>
                  <a:srgbClr val="000090"/>
                </a:solidFill>
              </a:rPr>
              <a:t>modules</a:t>
            </a:r>
            <a:endParaRPr lang="en-US" dirty="0">
              <a:solidFill>
                <a:srgbClr val="000090"/>
              </a:solidFill>
            </a:endParaRPr>
          </a:p>
          <a:p>
            <a:pPr lvl="1"/>
            <a:r>
              <a:rPr lang="en-US" dirty="0">
                <a:solidFill>
                  <a:srgbClr val="000090"/>
                </a:solidFill>
              </a:rPr>
              <a:t>	Questionnaire navigation </a:t>
            </a:r>
          </a:p>
          <a:p>
            <a:pPr lvl="1"/>
            <a:r>
              <a:rPr lang="en-US" dirty="0">
                <a:solidFill>
                  <a:srgbClr val="000090"/>
                </a:solidFill>
              </a:rPr>
              <a:t>	Skipping/branching </a:t>
            </a:r>
            <a:endParaRPr lang="en-US" dirty="0" smtClean="0">
              <a:solidFill>
                <a:srgbClr val="000090"/>
              </a:solidFill>
            </a:endParaRPr>
          </a:p>
          <a:p>
            <a:pPr lvl="1"/>
            <a:r>
              <a:rPr lang="en-US" dirty="0" smtClean="0">
                <a:solidFill>
                  <a:srgbClr val="000090"/>
                </a:solidFill>
              </a:rPr>
              <a:t>Progress reporting and problem </a:t>
            </a:r>
            <a:r>
              <a:rPr lang="en-US" dirty="0">
                <a:solidFill>
                  <a:srgbClr val="000090"/>
                </a:solidFill>
              </a:rPr>
              <a:t>reporting </a:t>
            </a:r>
            <a:endParaRPr lang="en-US" dirty="0" smtClean="0">
              <a:solidFill>
                <a:srgbClr val="000090"/>
              </a:solidFill>
            </a:endParaRPr>
          </a:p>
          <a:p>
            <a:pPr lvl="1"/>
            <a:r>
              <a:rPr lang="en-US" dirty="0">
                <a:solidFill>
                  <a:srgbClr val="000090"/>
                </a:solidFill>
              </a:rPr>
              <a:t>	Case </a:t>
            </a:r>
            <a:r>
              <a:rPr lang="en-US" dirty="0" smtClean="0">
                <a:solidFill>
                  <a:srgbClr val="000090"/>
                </a:solidFill>
              </a:rPr>
              <a:t>management,</a:t>
            </a:r>
          </a:p>
          <a:p>
            <a:pPr lvl="1"/>
            <a:r>
              <a:rPr lang="en-US" dirty="0" smtClean="0">
                <a:solidFill>
                  <a:srgbClr val="000090"/>
                </a:solidFill>
              </a:rPr>
              <a:t>Transfer </a:t>
            </a:r>
            <a:r>
              <a:rPr lang="en-US" dirty="0">
                <a:solidFill>
                  <a:srgbClr val="000090"/>
                </a:solidFill>
              </a:rPr>
              <a:t>and export facilities </a:t>
            </a:r>
          </a:p>
          <a:p>
            <a:pPr lvl="1"/>
            <a:r>
              <a:rPr lang="en-US" dirty="0">
                <a:solidFill>
                  <a:srgbClr val="000090"/>
                </a:solidFill>
              </a:rPr>
              <a:t>	Support and documentation </a:t>
            </a:r>
          </a:p>
          <a:p>
            <a:pPr lvl="1"/>
            <a:endParaRPr lang="en-US" sz="1400" dirty="0"/>
          </a:p>
          <a:p>
            <a:pPr lvl="1"/>
            <a:endParaRPr lang="en-GB" sz="1200" dirty="0" smtClean="0"/>
          </a:p>
          <a:p>
            <a:endParaRPr lang="en-GB" dirty="0"/>
          </a:p>
        </p:txBody>
      </p:sp>
    </p:spTree>
    <p:extLst>
      <p:ext uri="{BB962C8B-B14F-4D97-AF65-F5344CB8AC3E}">
        <p14:creationId xmlns:p14="http://schemas.microsoft.com/office/powerpoint/2010/main" val="7827480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05840"/>
            <a:ext cx="8001000" cy="514985"/>
          </a:xfrm>
        </p:spPr>
        <p:txBody>
          <a:bodyPr/>
          <a:lstStyle/>
          <a:p>
            <a:r>
              <a:rPr lang="en-US" dirty="0" smtClean="0"/>
              <a:t>CAPI – build, buy or freeware</a:t>
            </a:r>
            <a:endParaRPr lang="en-US" dirty="0"/>
          </a:p>
        </p:txBody>
      </p:sp>
      <p:sp>
        <p:nvSpPr>
          <p:cNvPr id="3" name="Content Placeholder 2"/>
          <p:cNvSpPr>
            <a:spLocks noGrp="1"/>
          </p:cNvSpPr>
          <p:nvPr>
            <p:ph idx="1"/>
          </p:nvPr>
        </p:nvSpPr>
        <p:spPr>
          <a:xfrm>
            <a:off x="566738" y="1728158"/>
            <a:ext cx="8455342" cy="4587240"/>
          </a:xfrm>
        </p:spPr>
        <p:txBody>
          <a:bodyPr/>
          <a:lstStyle/>
          <a:p>
            <a:r>
              <a:rPr lang="en-US" sz="1800" dirty="0">
                <a:solidFill>
                  <a:srgbClr val="000090"/>
                </a:solidFill>
              </a:rPr>
              <a:t>T</a:t>
            </a:r>
            <a:r>
              <a:rPr lang="en-US" sz="1800" dirty="0" smtClean="0">
                <a:solidFill>
                  <a:srgbClr val="000090"/>
                </a:solidFill>
              </a:rPr>
              <a:t>he build versus buy decision is a critical one - choosing incorrectly could result in an inadequate solution or a poor return on investment</a:t>
            </a:r>
          </a:p>
          <a:p>
            <a:r>
              <a:rPr lang="en-US" sz="1800" dirty="0" smtClean="0">
                <a:solidFill>
                  <a:srgbClr val="000090"/>
                </a:solidFill>
              </a:rPr>
              <a:t>Some considerations in any build-versus-buy decision:</a:t>
            </a:r>
          </a:p>
          <a:p>
            <a:pPr lvl="1"/>
            <a:r>
              <a:rPr lang="en-US" dirty="0">
                <a:solidFill>
                  <a:srgbClr val="000090"/>
                </a:solidFill>
              </a:rPr>
              <a:t>Are there sufficient internal programming resources</a:t>
            </a:r>
            <a:r>
              <a:rPr lang="en-US" dirty="0" smtClean="0">
                <a:solidFill>
                  <a:srgbClr val="000090"/>
                </a:solidFill>
              </a:rPr>
              <a:t>?</a:t>
            </a:r>
          </a:p>
          <a:p>
            <a:pPr lvl="2"/>
            <a:r>
              <a:rPr lang="en-US" dirty="0" smtClean="0">
                <a:solidFill>
                  <a:srgbClr val="000090"/>
                </a:solidFill>
              </a:rPr>
              <a:t> </a:t>
            </a:r>
            <a:r>
              <a:rPr lang="en-US" dirty="0">
                <a:solidFill>
                  <a:srgbClr val="000090"/>
                </a:solidFill>
              </a:rPr>
              <a:t>Building your own solution requires a set of developers with the </a:t>
            </a:r>
            <a:r>
              <a:rPr lang="en-US" dirty="0" smtClean="0">
                <a:solidFill>
                  <a:srgbClr val="000090"/>
                </a:solidFill>
              </a:rPr>
              <a:t>technical </a:t>
            </a:r>
            <a:r>
              <a:rPr lang="en-US" dirty="0">
                <a:solidFill>
                  <a:srgbClr val="000090"/>
                </a:solidFill>
              </a:rPr>
              <a:t>ability to integrate your solution to back-end </a:t>
            </a:r>
            <a:r>
              <a:rPr lang="en-US" dirty="0" smtClean="0">
                <a:solidFill>
                  <a:srgbClr val="000090"/>
                </a:solidFill>
              </a:rPr>
              <a:t>systems, otherwise it </a:t>
            </a:r>
            <a:r>
              <a:rPr lang="en-US" dirty="0">
                <a:solidFill>
                  <a:srgbClr val="000090"/>
                </a:solidFill>
              </a:rPr>
              <a:t>might make sense to buy or get freeware</a:t>
            </a:r>
          </a:p>
          <a:p>
            <a:pPr lvl="1"/>
            <a:r>
              <a:rPr lang="en-US" dirty="0" smtClean="0">
                <a:solidFill>
                  <a:srgbClr val="000090"/>
                </a:solidFill>
              </a:rPr>
              <a:t>What is the time available to enumeration? </a:t>
            </a:r>
          </a:p>
          <a:p>
            <a:pPr lvl="2"/>
            <a:r>
              <a:rPr lang="en-US" dirty="0" smtClean="0">
                <a:solidFill>
                  <a:srgbClr val="000090"/>
                </a:solidFill>
              </a:rPr>
              <a:t>Purchasing a solution eliminates the software development process, leaving  only implementation, testing , and deployment phases to complete.</a:t>
            </a:r>
          </a:p>
          <a:p>
            <a:pPr lvl="1"/>
            <a:r>
              <a:rPr lang="en-US" dirty="0" smtClean="0">
                <a:solidFill>
                  <a:srgbClr val="000090"/>
                </a:solidFill>
              </a:rPr>
              <a:t>Total cost - implementing a packaged data collection application will be more cost-effective than building it from scratch. </a:t>
            </a:r>
          </a:p>
          <a:p>
            <a:pPr lvl="2"/>
            <a:r>
              <a:rPr lang="en-US" sz="1800" dirty="0" smtClean="0">
                <a:solidFill>
                  <a:srgbClr val="000090"/>
                </a:solidFill>
              </a:rPr>
              <a:t>When assessing cost it is important to look at Total Cost of Ownership (TCO)</a:t>
            </a:r>
            <a:endParaRPr lang="en-US" sz="1800" dirty="0">
              <a:solidFill>
                <a:srgbClr val="00009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Overview of the presentation</a:t>
            </a:r>
            <a:endParaRPr lang="en-US" dirty="0"/>
          </a:p>
        </p:txBody>
      </p:sp>
      <p:sp>
        <p:nvSpPr>
          <p:cNvPr id="3" name="Content Placeholder 2"/>
          <p:cNvSpPr>
            <a:spLocks noGrp="1"/>
          </p:cNvSpPr>
          <p:nvPr>
            <p:ph idx="1"/>
          </p:nvPr>
        </p:nvSpPr>
        <p:spPr>
          <a:xfrm>
            <a:off x="566738" y="1752600"/>
            <a:ext cx="8333422" cy="3048000"/>
          </a:xfrm>
        </p:spPr>
        <p:txBody>
          <a:bodyPr/>
          <a:lstStyle/>
          <a:p>
            <a:r>
              <a:rPr lang="en-US" altLang="en-US" b="1" dirty="0" smtClean="0">
                <a:solidFill>
                  <a:srgbClr val="000090"/>
                </a:solidFill>
              </a:rPr>
              <a:t>Growing dependency on technology</a:t>
            </a:r>
          </a:p>
          <a:p>
            <a:r>
              <a:rPr lang="en-US" altLang="en-US" b="1" dirty="0" smtClean="0">
                <a:solidFill>
                  <a:srgbClr val="000090"/>
                </a:solidFill>
              </a:rPr>
              <a:t>Paper-based </a:t>
            </a:r>
            <a:r>
              <a:rPr lang="en-US" altLang="en-US" b="1" dirty="0">
                <a:solidFill>
                  <a:srgbClr val="000090"/>
                </a:solidFill>
              </a:rPr>
              <a:t>vs </a:t>
            </a:r>
            <a:r>
              <a:rPr lang="en-US" altLang="en-US" b="1" dirty="0" smtClean="0">
                <a:solidFill>
                  <a:srgbClr val="000090"/>
                </a:solidFill>
              </a:rPr>
              <a:t>electronic data collection approaches</a:t>
            </a:r>
            <a:endParaRPr lang="en-US" b="1" dirty="0" smtClean="0">
              <a:solidFill>
                <a:srgbClr val="000090"/>
              </a:solidFill>
            </a:endParaRPr>
          </a:p>
          <a:p>
            <a:r>
              <a:rPr lang="en-US" dirty="0" smtClean="0">
                <a:solidFill>
                  <a:srgbClr val="000090"/>
                </a:solidFill>
              </a:rPr>
              <a:t>Advantages and disadvantages of </a:t>
            </a:r>
            <a:r>
              <a:rPr lang="en-US" dirty="0">
                <a:solidFill>
                  <a:srgbClr val="000090"/>
                </a:solidFill>
              </a:rPr>
              <a:t>using electronic data collection </a:t>
            </a:r>
            <a:r>
              <a:rPr lang="en-US" dirty="0" smtClean="0">
                <a:solidFill>
                  <a:srgbClr val="000090"/>
                </a:solidFill>
              </a:rPr>
              <a:t>technologies</a:t>
            </a:r>
          </a:p>
          <a:p>
            <a:r>
              <a:rPr lang="en-GB" b="1" dirty="0" smtClean="0">
                <a:solidFill>
                  <a:srgbClr val="000090"/>
                </a:solidFill>
              </a:rPr>
              <a:t>Decision making </a:t>
            </a:r>
          </a:p>
          <a:p>
            <a:r>
              <a:rPr lang="en-GB" b="1" dirty="0" smtClean="0">
                <a:solidFill>
                  <a:srgbClr val="000090"/>
                </a:solidFill>
              </a:rPr>
              <a:t>Planning considerations</a:t>
            </a:r>
          </a:p>
          <a:p>
            <a:r>
              <a:rPr lang="en-GB" dirty="0" smtClean="0">
                <a:solidFill>
                  <a:srgbClr val="000090"/>
                </a:solidFill>
              </a:rPr>
              <a:t>Implementing handheld electronic devices for data collection</a:t>
            </a:r>
          </a:p>
          <a:p>
            <a:r>
              <a:rPr lang="en-GB" dirty="0" smtClean="0">
                <a:solidFill>
                  <a:srgbClr val="000090"/>
                </a:solidFill>
              </a:rPr>
              <a:t>Implementing Internet for data collection</a:t>
            </a:r>
          </a:p>
          <a:p>
            <a:r>
              <a:rPr lang="en-GB" dirty="0" smtClean="0">
                <a:solidFill>
                  <a:srgbClr val="000090"/>
                </a:solidFill>
              </a:rPr>
              <a:t>Conclusions</a:t>
            </a:r>
            <a:endParaRPr lang="en-US" dirty="0" smtClean="0">
              <a:solidFill>
                <a:srgbClr val="00009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90600"/>
            <a:ext cx="8001000" cy="530225"/>
          </a:xfrm>
        </p:spPr>
        <p:txBody>
          <a:bodyPr/>
          <a:lstStyle/>
          <a:p>
            <a:r>
              <a:rPr lang="en-US" dirty="0" smtClean="0"/>
              <a:t>Implementing handheld electronic devices</a:t>
            </a:r>
            <a:endParaRPr lang="en-US" dirty="0"/>
          </a:p>
        </p:txBody>
      </p:sp>
      <p:sp>
        <p:nvSpPr>
          <p:cNvPr id="3" name="Content Placeholder 2"/>
          <p:cNvSpPr>
            <a:spLocks noGrp="1"/>
          </p:cNvSpPr>
          <p:nvPr>
            <p:ph idx="1"/>
          </p:nvPr>
        </p:nvSpPr>
        <p:spPr>
          <a:xfrm>
            <a:off x="566738" y="1752600"/>
            <a:ext cx="8384222" cy="4495800"/>
          </a:xfrm>
        </p:spPr>
        <p:txBody>
          <a:bodyPr/>
          <a:lstStyle/>
          <a:p>
            <a:r>
              <a:rPr lang="en-US" b="1" dirty="0" smtClean="0">
                <a:solidFill>
                  <a:srgbClr val="000090"/>
                </a:solidFill>
              </a:rPr>
              <a:t>DATA SECURITY, TRANSMISSION, AND STORAGE CONSIDERATIONS </a:t>
            </a:r>
          </a:p>
          <a:p>
            <a:pPr lvl="1"/>
            <a:r>
              <a:rPr lang="en-US" dirty="0" smtClean="0">
                <a:solidFill>
                  <a:srgbClr val="000090"/>
                </a:solidFill>
              </a:rPr>
              <a:t>An important consideration is how to transmit data securely from electronic devices to a central server not to take any risk for data loss</a:t>
            </a:r>
          </a:p>
          <a:p>
            <a:pPr lvl="1"/>
            <a:r>
              <a:rPr lang="en-US" dirty="0" smtClean="0">
                <a:solidFill>
                  <a:srgbClr val="000090"/>
                </a:solidFill>
              </a:rPr>
              <a:t>Assessing alternatives for secure data transfer-considering variation in IT infrastructure within a country and establishing more than one system</a:t>
            </a:r>
            <a:endParaRPr lang="en-US" dirty="0" smtClean="0"/>
          </a:p>
          <a:p>
            <a:pPr lvl="1"/>
            <a:r>
              <a:rPr lang="en-US" dirty="0">
                <a:solidFill>
                  <a:srgbClr val="000090"/>
                </a:solidFill>
              </a:rPr>
              <a:t>Feasible solution  in all areas of the country when setting up a system -reliable Internet may be available in cities, but not in rural areas</a:t>
            </a:r>
          </a:p>
          <a:p>
            <a:pPr lvl="1"/>
            <a:r>
              <a:rPr lang="en-US" dirty="0" smtClean="0">
                <a:solidFill>
                  <a:srgbClr val="000090"/>
                </a:solidFill>
              </a:rPr>
              <a:t>Allocating </a:t>
            </a:r>
            <a:r>
              <a:rPr lang="en-US" dirty="0">
                <a:solidFill>
                  <a:srgbClr val="000090"/>
                </a:solidFill>
              </a:rPr>
              <a:t>time and resources to test the data transfer and storage system</a:t>
            </a:r>
          </a:p>
          <a:p>
            <a:pPr marL="0" indent="0">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75765"/>
            <a:ext cx="8001000" cy="445060"/>
          </a:xfrm>
        </p:spPr>
        <p:txBody>
          <a:bodyPr/>
          <a:lstStyle/>
          <a:p>
            <a:r>
              <a:rPr lang="en-US" dirty="0" smtClean="0"/>
              <a:t>Implementing handheld electronic devices</a:t>
            </a:r>
            <a:endParaRPr lang="en-US" dirty="0"/>
          </a:p>
        </p:txBody>
      </p:sp>
      <p:sp>
        <p:nvSpPr>
          <p:cNvPr id="3" name="Content Placeholder 2"/>
          <p:cNvSpPr>
            <a:spLocks noGrp="1"/>
          </p:cNvSpPr>
          <p:nvPr>
            <p:ph idx="1"/>
          </p:nvPr>
        </p:nvSpPr>
        <p:spPr>
          <a:xfrm>
            <a:off x="566738" y="1752600"/>
            <a:ext cx="8001000" cy="4449792"/>
          </a:xfrm>
        </p:spPr>
        <p:txBody>
          <a:bodyPr/>
          <a:lstStyle/>
          <a:p>
            <a:pPr marL="0" indent="0">
              <a:buNone/>
            </a:pPr>
            <a:r>
              <a:rPr lang="en-US" b="1" dirty="0" smtClean="0">
                <a:solidFill>
                  <a:srgbClr val="000090"/>
                </a:solidFill>
              </a:rPr>
              <a:t>Field Case Management  </a:t>
            </a:r>
          </a:p>
          <a:p>
            <a:r>
              <a:rPr lang="en-US" dirty="0" smtClean="0">
                <a:solidFill>
                  <a:srgbClr val="000090"/>
                </a:solidFill>
              </a:rPr>
              <a:t>Use of electronic questionnaire allows to linked to a computerized field case management system </a:t>
            </a:r>
          </a:p>
          <a:p>
            <a:pPr lvl="1"/>
            <a:r>
              <a:rPr lang="en-US" dirty="0" smtClean="0">
                <a:solidFill>
                  <a:srgbClr val="000090"/>
                </a:solidFill>
              </a:rPr>
              <a:t>Once  data from each device are sent to a central database, the data can be used to monitor the progress of the enumeration and identify which households the interviewers need to visit, revisit, follow-up</a:t>
            </a:r>
          </a:p>
          <a:p>
            <a:pPr lvl="1"/>
            <a:r>
              <a:rPr lang="en-US" dirty="0" smtClean="0">
                <a:solidFill>
                  <a:srgbClr val="000090"/>
                </a:solidFill>
              </a:rPr>
              <a:t>Data  transferred  to central database can be used for preparing progress reports by small geographic units</a:t>
            </a:r>
          </a:p>
          <a:p>
            <a:pPr marL="471487" lvl="1" indent="0">
              <a:buNone/>
            </a:pPr>
            <a:endParaRPr lang="en-US" dirty="0" smtClean="0">
              <a:solidFill>
                <a:srgbClr val="000090"/>
              </a:solidFill>
            </a:endParaRPr>
          </a:p>
          <a:p>
            <a:pPr lvl="2">
              <a:buFont typeface="Wingdings" panose="05000000000000000000" pitchFamily="2" charset="2"/>
              <a:buChar char="Ø"/>
            </a:pPr>
            <a:r>
              <a:rPr lang="en-US" dirty="0" smtClean="0">
                <a:solidFill>
                  <a:srgbClr val="000090"/>
                </a:solidFill>
              </a:rPr>
              <a:t>Field operation staff  and programmers should work together to ensure that the case management system is capable to identify problematic  units  and geographical areas  taking  full advantage of a computerized case management system</a:t>
            </a:r>
            <a:endParaRPr lang="en-US" dirty="0">
              <a:solidFill>
                <a:srgbClr val="00009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99565"/>
            <a:ext cx="8001000" cy="521260"/>
          </a:xfrm>
        </p:spPr>
        <p:txBody>
          <a:bodyPr/>
          <a:lstStyle/>
          <a:p>
            <a:r>
              <a:rPr lang="en-US" dirty="0" smtClean="0"/>
              <a:t>Implementing handheld electronic devices</a:t>
            </a:r>
            <a:endParaRPr lang="en-US" dirty="0"/>
          </a:p>
        </p:txBody>
      </p:sp>
      <p:sp>
        <p:nvSpPr>
          <p:cNvPr id="3" name="Content Placeholder 2"/>
          <p:cNvSpPr>
            <a:spLocks noGrp="1"/>
          </p:cNvSpPr>
          <p:nvPr>
            <p:ph idx="1"/>
          </p:nvPr>
        </p:nvSpPr>
        <p:spPr/>
        <p:txBody>
          <a:bodyPr/>
          <a:lstStyle/>
          <a:p>
            <a:r>
              <a:rPr lang="en-US" b="1" dirty="0" smtClean="0">
                <a:solidFill>
                  <a:srgbClr val="000090"/>
                </a:solidFill>
              </a:rPr>
              <a:t>STAFF SKILL REQUIREMENTS </a:t>
            </a:r>
          </a:p>
          <a:p>
            <a:pPr lvl="1"/>
            <a:r>
              <a:rPr lang="en-US" u="sng" dirty="0" smtClean="0">
                <a:solidFill>
                  <a:srgbClr val="000090"/>
                </a:solidFill>
              </a:rPr>
              <a:t>Extensive training </a:t>
            </a:r>
            <a:r>
              <a:rPr lang="en-US" dirty="0" smtClean="0">
                <a:solidFill>
                  <a:srgbClr val="000090"/>
                </a:solidFill>
              </a:rPr>
              <a:t>for enumerators and supervisors</a:t>
            </a:r>
          </a:p>
          <a:p>
            <a:pPr lvl="2"/>
            <a:r>
              <a:rPr lang="en-US" dirty="0" smtClean="0">
                <a:solidFill>
                  <a:srgbClr val="000090"/>
                </a:solidFill>
              </a:rPr>
              <a:t>On census questionnaire and technical aspects of the data collection process, such as how to operate a tablet PC, transmit data, and navigate through the application</a:t>
            </a:r>
          </a:p>
          <a:p>
            <a:pPr lvl="1"/>
            <a:r>
              <a:rPr lang="en-US" u="sng" dirty="0" smtClean="0">
                <a:solidFill>
                  <a:srgbClr val="000090"/>
                </a:solidFill>
              </a:rPr>
              <a:t>Well- trained field supervisors </a:t>
            </a:r>
            <a:r>
              <a:rPr lang="en-US" dirty="0" smtClean="0">
                <a:solidFill>
                  <a:srgbClr val="000090"/>
                </a:solidFill>
              </a:rPr>
              <a:t>for using field case management and reporting the progress and problems </a:t>
            </a:r>
          </a:p>
          <a:p>
            <a:pPr marL="471487" lvl="1" indent="0">
              <a:buNone/>
            </a:pPr>
            <a:endParaRPr lang="en-US" dirty="0" smtClean="0">
              <a:solidFill>
                <a:srgbClr val="000090"/>
              </a:solidFill>
            </a:endParaRPr>
          </a:p>
          <a:p>
            <a:pPr lvl="1"/>
            <a:r>
              <a:rPr lang="en-US" u="sng" dirty="0" smtClean="0">
                <a:solidFill>
                  <a:srgbClr val="000090"/>
                </a:solidFill>
              </a:rPr>
              <a:t>Help desks at headquarters and field technical support staff </a:t>
            </a:r>
            <a:r>
              <a:rPr lang="en-US" dirty="0" smtClean="0">
                <a:solidFill>
                  <a:srgbClr val="000090"/>
                </a:solidFill>
              </a:rPr>
              <a:t> are needed to handle technical queries and troubleshoot problems during data collection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14400"/>
            <a:ext cx="8001000" cy="606425"/>
          </a:xfrm>
        </p:spPr>
        <p:txBody>
          <a:bodyPr/>
          <a:lstStyle/>
          <a:p>
            <a:r>
              <a:rPr lang="en-US" dirty="0"/>
              <a:t>Implementing handheld electronic devices</a:t>
            </a:r>
          </a:p>
        </p:txBody>
      </p:sp>
      <p:sp>
        <p:nvSpPr>
          <p:cNvPr id="3" name="Content Placeholder 2"/>
          <p:cNvSpPr>
            <a:spLocks noGrp="1"/>
          </p:cNvSpPr>
          <p:nvPr>
            <p:ph idx="1"/>
          </p:nvPr>
        </p:nvSpPr>
        <p:spPr/>
        <p:txBody>
          <a:bodyPr/>
          <a:lstStyle/>
          <a:p>
            <a:r>
              <a:rPr lang="en-US" dirty="0" smtClean="0">
                <a:solidFill>
                  <a:srgbClr val="000090"/>
                </a:solidFill>
              </a:rPr>
              <a:t>Other factors to consider include: </a:t>
            </a:r>
          </a:p>
          <a:p>
            <a:pPr lvl="1"/>
            <a:r>
              <a:rPr lang="en-GB" dirty="0" smtClean="0">
                <a:solidFill>
                  <a:srgbClr val="000090"/>
                </a:solidFill>
              </a:rPr>
              <a:t>Integration with geospatial tools/digital maps to assist enumeration and monitoring</a:t>
            </a:r>
          </a:p>
          <a:p>
            <a:pPr lvl="1"/>
            <a:r>
              <a:rPr lang="en-GB" dirty="0" smtClean="0">
                <a:solidFill>
                  <a:srgbClr val="000090"/>
                </a:solidFill>
              </a:rPr>
              <a:t>Procurement and IT acquisition management </a:t>
            </a:r>
            <a:r>
              <a:rPr lang="en-GB" i="1" dirty="0" smtClean="0">
                <a:solidFill>
                  <a:srgbClr val="000090"/>
                </a:solidFill>
              </a:rPr>
              <a:t>(understanding TCO, developing specifications, financial rules/standards )</a:t>
            </a:r>
          </a:p>
          <a:p>
            <a:pPr lvl="1"/>
            <a:r>
              <a:rPr lang="en-GB" dirty="0" smtClean="0">
                <a:solidFill>
                  <a:srgbClr val="000090"/>
                </a:solidFill>
              </a:rPr>
              <a:t>Logistics </a:t>
            </a:r>
            <a:r>
              <a:rPr lang="en-GB" dirty="0">
                <a:solidFill>
                  <a:srgbClr val="000090"/>
                </a:solidFill>
              </a:rPr>
              <a:t>for storage, distribution and return of handheld electronic devices and accessories </a:t>
            </a:r>
            <a:r>
              <a:rPr lang="en-GB" i="1" dirty="0">
                <a:solidFill>
                  <a:srgbClr val="000090"/>
                </a:solidFill>
              </a:rPr>
              <a:t>(</a:t>
            </a:r>
            <a:r>
              <a:rPr lang="en-GB" i="1" dirty="0" err="1">
                <a:solidFill>
                  <a:srgbClr val="000090"/>
                </a:solidFill>
              </a:rPr>
              <a:t>eg</a:t>
            </a:r>
            <a:r>
              <a:rPr lang="en-GB" i="1" dirty="0">
                <a:solidFill>
                  <a:srgbClr val="000090"/>
                </a:solidFill>
              </a:rPr>
              <a:t>. asset tagging for traceability; transportation; etc</a:t>
            </a:r>
            <a:r>
              <a:rPr lang="en-GB" i="1" dirty="0" smtClean="0">
                <a:solidFill>
                  <a:srgbClr val="000090"/>
                </a:solidFill>
              </a:rPr>
              <a:t>.)</a:t>
            </a:r>
            <a:endParaRPr lang="en-US" dirty="0" smtClean="0">
              <a:solidFill>
                <a:srgbClr val="000090"/>
              </a:solidFill>
            </a:endParaRPr>
          </a:p>
          <a:p>
            <a:pPr lvl="1"/>
            <a:r>
              <a:rPr lang="en-GB" dirty="0" smtClean="0">
                <a:solidFill>
                  <a:srgbClr val="000090"/>
                </a:solidFill>
              </a:rPr>
              <a:t>Device </a:t>
            </a:r>
            <a:r>
              <a:rPr lang="en-GB" dirty="0">
                <a:solidFill>
                  <a:srgbClr val="000090"/>
                </a:solidFill>
              </a:rPr>
              <a:t>use policy </a:t>
            </a:r>
            <a:r>
              <a:rPr lang="en-US" dirty="0" smtClean="0">
                <a:solidFill>
                  <a:srgbClr val="000090"/>
                </a:solidFill>
              </a:rPr>
              <a:t>(</a:t>
            </a:r>
            <a:r>
              <a:rPr lang="en-US" dirty="0" err="1">
                <a:solidFill>
                  <a:srgbClr val="000090"/>
                </a:solidFill>
              </a:rPr>
              <a:t>eg</a:t>
            </a:r>
            <a:r>
              <a:rPr lang="en-US" dirty="0">
                <a:solidFill>
                  <a:srgbClr val="000090"/>
                </a:solidFill>
              </a:rPr>
              <a:t>. authorized uses; misuses; proper handling (</a:t>
            </a:r>
            <a:r>
              <a:rPr lang="en-US" dirty="0" err="1">
                <a:solidFill>
                  <a:srgbClr val="000090"/>
                </a:solidFill>
              </a:rPr>
              <a:t>eg</a:t>
            </a:r>
            <a:r>
              <a:rPr lang="en-US" dirty="0">
                <a:solidFill>
                  <a:srgbClr val="000090"/>
                </a:solidFill>
              </a:rPr>
              <a:t>. during inclement weather); linking final payment to enumerators to return of device; etc.)</a:t>
            </a:r>
            <a:endParaRPr lang="en-GB" dirty="0" smtClean="0">
              <a:solidFill>
                <a:srgbClr val="000090"/>
              </a:solidFill>
            </a:endParaRPr>
          </a:p>
          <a:p>
            <a:pPr lvl="1"/>
            <a:r>
              <a:rPr lang="en-GB" dirty="0" smtClean="0">
                <a:solidFill>
                  <a:srgbClr val="000090"/>
                </a:solidFill>
              </a:rPr>
              <a:t>Reuse/disposition </a:t>
            </a:r>
            <a:r>
              <a:rPr lang="en-GB" dirty="0">
                <a:solidFill>
                  <a:srgbClr val="000090"/>
                </a:solidFill>
              </a:rPr>
              <a:t>of </a:t>
            </a:r>
            <a:r>
              <a:rPr lang="en-GB" dirty="0" smtClean="0">
                <a:solidFill>
                  <a:srgbClr val="000090"/>
                </a:solidFill>
              </a:rPr>
              <a:t>devices </a:t>
            </a:r>
            <a:endParaRPr lang="en-US" dirty="0">
              <a:solidFill>
                <a:srgbClr val="000090"/>
              </a:solidFill>
            </a:endParaRPr>
          </a:p>
          <a:p>
            <a:pPr lvl="1"/>
            <a:endParaRPr lang="en-US" dirty="0"/>
          </a:p>
        </p:txBody>
      </p:sp>
    </p:spTree>
    <p:extLst>
      <p:ext uri="{BB962C8B-B14F-4D97-AF65-F5344CB8AC3E}">
        <p14:creationId xmlns:p14="http://schemas.microsoft.com/office/powerpoint/2010/main" val="34814042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Implementing Internet based data collection</a:t>
            </a:r>
          </a:p>
        </p:txBody>
      </p:sp>
    </p:spTree>
    <p:extLst>
      <p:ext uri="{BB962C8B-B14F-4D97-AF65-F5344CB8AC3E}">
        <p14:creationId xmlns:p14="http://schemas.microsoft.com/office/powerpoint/2010/main" val="20076235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41294"/>
            <a:ext cx="8001000" cy="579531"/>
          </a:xfrm>
        </p:spPr>
        <p:txBody>
          <a:bodyPr/>
          <a:lstStyle/>
          <a:p>
            <a:r>
              <a:rPr lang="en-US" dirty="0" smtClean="0"/>
              <a:t>Implementing Internet based data collection</a:t>
            </a:r>
            <a:endParaRPr lang="en-US" dirty="0"/>
          </a:p>
        </p:txBody>
      </p:sp>
      <p:sp>
        <p:nvSpPr>
          <p:cNvPr id="3" name="Content Placeholder 2"/>
          <p:cNvSpPr>
            <a:spLocks noGrp="1"/>
          </p:cNvSpPr>
          <p:nvPr>
            <p:ph idx="1"/>
          </p:nvPr>
        </p:nvSpPr>
        <p:spPr>
          <a:xfrm>
            <a:off x="566738" y="1752599"/>
            <a:ext cx="8303838" cy="4303059"/>
          </a:xfrm>
        </p:spPr>
        <p:txBody>
          <a:bodyPr/>
          <a:lstStyle/>
          <a:p>
            <a:r>
              <a:rPr lang="en-US" dirty="0" smtClean="0">
                <a:solidFill>
                  <a:srgbClr val="000090"/>
                </a:solidFill>
              </a:rPr>
              <a:t>Main advantages</a:t>
            </a:r>
          </a:p>
          <a:p>
            <a:pPr lvl="1"/>
            <a:r>
              <a:rPr lang="en-US" dirty="0" smtClean="0">
                <a:solidFill>
                  <a:srgbClr val="000090"/>
                </a:solidFill>
              </a:rPr>
              <a:t>Cost-effective method for enumeration of population</a:t>
            </a:r>
          </a:p>
          <a:p>
            <a:pPr lvl="1"/>
            <a:r>
              <a:rPr lang="en-US" dirty="0" smtClean="0">
                <a:solidFill>
                  <a:srgbClr val="000090"/>
                </a:solidFill>
              </a:rPr>
              <a:t>Better solution for enumerating people who are difficult to reach especially living in cities  </a:t>
            </a:r>
          </a:p>
          <a:p>
            <a:pPr lvl="1"/>
            <a:r>
              <a:rPr lang="en-US" dirty="0" smtClean="0">
                <a:solidFill>
                  <a:srgbClr val="000090"/>
                </a:solidFill>
              </a:rPr>
              <a:t>High data quality with electronic data collection</a:t>
            </a:r>
          </a:p>
          <a:p>
            <a:pPr marL="471487" lvl="1" indent="0">
              <a:buNone/>
            </a:pPr>
            <a:endParaRPr lang="en-US" dirty="0">
              <a:solidFill>
                <a:srgbClr val="000090"/>
              </a:solidFill>
            </a:endParaRPr>
          </a:p>
          <a:p>
            <a:pPr lvl="1">
              <a:buFont typeface="Wingdings" panose="05000000000000000000" pitchFamily="2" charset="2"/>
              <a:buChar char="Ø"/>
            </a:pPr>
            <a:endParaRPr lang="en-US" dirty="0" smtClean="0">
              <a:solidFill>
                <a:srgbClr val="000090"/>
              </a:solidFill>
            </a:endParaRPr>
          </a:p>
          <a:p>
            <a:r>
              <a:rPr lang="en-US" dirty="0" smtClean="0">
                <a:solidFill>
                  <a:srgbClr val="000090"/>
                </a:solidFill>
              </a:rPr>
              <a:t>Requires support systems such as  call centers / </a:t>
            </a:r>
            <a:r>
              <a:rPr lang="en-GB" dirty="0" smtClean="0">
                <a:solidFill>
                  <a:srgbClr val="000090"/>
                </a:solidFill>
              </a:rPr>
              <a:t>toll-free </a:t>
            </a:r>
            <a:r>
              <a:rPr lang="en-GB" dirty="0">
                <a:solidFill>
                  <a:srgbClr val="000090"/>
                </a:solidFill>
              </a:rPr>
              <a:t>telephone </a:t>
            </a:r>
            <a:r>
              <a:rPr lang="en-GB" dirty="0" smtClean="0">
                <a:solidFill>
                  <a:srgbClr val="000090"/>
                </a:solidFill>
              </a:rPr>
              <a:t>helpline for assisting respondents </a:t>
            </a:r>
          </a:p>
          <a:p>
            <a:r>
              <a:rPr lang="en-US" dirty="0" smtClean="0">
                <a:solidFill>
                  <a:srgbClr val="000090"/>
                </a:solidFill>
              </a:rPr>
              <a:t>Requires high </a:t>
            </a:r>
            <a:r>
              <a:rPr lang="en-US" dirty="0">
                <a:solidFill>
                  <a:srgbClr val="000090"/>
                </a:solidFill>
              </a:rPr>
              <a:t>technical capacity to build sophisticated control system for avoiding duplications and undercounting and to ensure the security of the data</a:t>
            </a:r>
          </a:p>
          <a:p>
            <a:pPr marL="471487" lvl="1" indent="0">
              <a:buNone/>
            </a:pPr>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894080"/>
            <a:ext cx="8001000" cy="626745"/>
          </a:xfrm>
        </p:spPr>
        <p:txBody>
          <a:bodyPr/>
          <a:lstStyle/>
          <a:p>
            <a:r>
              <a:rPr lang="en-US" dirty="0"/>
              <a:t>Implementing Internet based data collection</a:t>
            </a:r>
          </a:p>
        </p:txBody>
      </p:sp>
      <p:sp>
        <p:nvSpPr>
          <p:cNvPr id="3" name="Content Placeholder 2"/>
          <p:cNvSpPr>
            <a:spLocks noGrp="1"/>
          </p:cNvSpPr>
          <p:nvPr>
            <p:ph idx="1"/>
          </p:nvPr>
        </p:nvSpPr>
        <p:spPr>
          <a:xfrm>
            <a:off x="566738" y="1752600"/>
            <a:ext cx="8424862" cy="4465320"/>
          </a:xfrm>
        </p:spPr>
        <p:txBody>
          <a:bodyPr/>
          <a:lstStyle/>
          <a:p>
            <a:pPr lvl="0"/>
            <a:r>
              <a:rPr lang="en-GB" dirty="0">
                <a:solidFill>
                  <a:srgbClr val="000090"/>
                </a:solidFill>
              </a:rPr>
              <a:t>Requirements for data collection with </a:t>
            </a:r>
            <a:r>
              <a:rPr lang="en-GB" dirty="0" smtClean="0">
                <a:solidFill>
                  <a:srgbClr val="000090"/>
                </a:solidFill>
              </a:rPr>
              <a:t>Internet include:</a:t>
            </a:r>
            <a:endParaRPr lang="en-US" dirty="0">
              <a:solidFill>
                <a:srgbClr val="000090"/>
              </a:solidFill>
            </a:endParaRPr>
          </a:p>
          <a:p>
            <a:pPr lvl="1"/>
            <a:r>
              <a:rPr lang="en-GB" dirty="0">
                <a:solidFill>
                  <a:srgbClr val="000090"/>
                </a:solidFill>
              </a:rPr>
              <a:t>Reliable information and communication technology (ICT) infrastructure</a:t>
            </a:r>
            <a:endParaRPr lang="en-US" dirty="0">
              <a:solidFill>
                <a:srgbClr val="000090"/>
              </a:solidFill>
            </a:endParaRPr>
          </a:p>
          <a:p>
            <a:pPr lvl="1"/>
            <a:r>
              <a:rPr lang="en-GB" dirty="0">
                <a:solidFill>
                  <a:srgbClr val="000090"/>
                </a:solidFill>
              </a:rPr>
              <a:t>High rate of internet penetration/access coverage</a:t>
            </a:r>
            <a:endParaRPr lang="en-US" dirty="0">
              <a:solidFill>
                <a:srgbClr val="000090"/>
              </a:solidFill>
            </a:endParaRPr>
          </a:p>
          <a:p>
            <a:pPr lvl="1"/>
            <a:r>
              <a:rPr lang="en-GB" dirty="0">
                <a:solidFill>
                  <a:srgbClr val="000090"/>
                </a:solidFill>
              </a:rPr>
              <a:t>High literacy rate</a:t>
            </a:r>
            <a:endParaRPr lang="en-US" dirty="0">
              <a:solidFill>
                <a:srgbClr val="000090"/>
              </a:solidFill>
            </a:endParaRPr>
          </a:p>
          <a:p>
            <a:pPr lvl="1"/>
            <a:r>
              <a:rPr lang="en-GB" dirty="0">
                <a:solidFill>
                  <a:srgbClr val="000090"/>
                </a:solidFill>
              </a:rPr>
              <a:t>Public trust and acceptability of internet self-enumeration by the population</a:t>
            </a:r>
            <a:endParaRPr lang="en-US" dirty="0">
              <a:solidFill>
                <a:srgbClr val="000090"/>
              </a:solidFill>
            </a:endParaRPr>
          </a:p>
          <a:p>
            <a:pPr lvl="1"/>
            <a:r>
              <a:rPr lang="en-GB" dirty="0">
                <a:solidFill>
                  <a:srgbClr val="000090"/>
                </a:solidFill>
              </a:rPr>
              <a:t>Making reasonable assumptions and projections for response/take-up </a:t>
            </a:r>
            <a:r>
              <a:rPr lang="en-GB" dirty="0" smtClean="0">
                <a:solidFill>
                  <a:srgbClr val="000090"/>
                </a:solidFill>
              </a:rPr>
              <a:t>rates </a:t>
            </a:r>
            <a:r>
              <a:rPr lang="en-GB" i="1" dirty="0" smtClean="0">
                <a:solidFill>
                  <a:srgbClr val="000090"/>
                </a:solidFill>
              </a:rPr>
              <a:t>(considerations for duration of completing  questionnaire, complicated design, etc.) </a:t>
            </a:r>
            <a:endParaRPr lang="en-US" i="1" dirty="0">
              <a:solidFill>
                <a:srgbClr val="000090"/>
              </a:solidFill>
            </a:endParaRPr>
          </a:p>
          <a:p>
            <a:pPr lvl="1"/>
            <a:r>
              <a:rPr lang="en-GB" dirty="0">
                <a:solidFill>
                  <a:srgbClr val="000090"/>
                </a:solidFill>
              </a:rPr>
              <a:t>Availability </a:t>
            </a:r>
            <a:r>
              <a:rPr lang="en-GB" dirty="0" smtClean="0">
                <a:solidFill>
                  <a:srgbClr val="000090"/>
                </a:solidFill>
              </a:rPr>
              <a:t>of address/building/dwelling </a:t>
            </a:r>
            <a:r>
              <a:rPr lang="en-GB" dirty="0">
                <a:solidFill>
                  <a:srgbClr val="000090"/>
                </a:solidFill>
              </a:rPr>
              <a:t>registers/lists </a:t>
            </a:r>
            <a:r>
              <a:rPr lang="en-GB" sz="1600" i="1" dirty="0">
                <a:solidFill>
                  <a:srgbClr val="000090"/>
                </a:solidFill>
              </a:rPr>
              <a:t>(</a:t>
            </a:r>
            <a:r>
              <a:rPr lang="en-GB" sz="1600" i="1" dirty="0" err="1">
                <a:solidFill>
                  <a:srgbClr val="000090"/>
                </a:solidFill>
              </a:rPr>
              <a:t>eg</a:t>
            </a:r>
            <a:r>
              <a:rPr lang="en-GB" sz="1600" i="1" dirty="0">
                <a:solidFill>
                  <a:srgbClr val="000090"/>
                </a:solidFill>
              </a:rPr>
              <a:t>. to organize enumeration, generate unique access codes, avoid duplication, contact respondents, etc.)</a:t>
            </a:r>
            <a:endParaRPr lang="en-US" sz="1600" dirty="0">
              <a:solidFill>
                <a:srgbClr val="000090"/>
              </a:solidFill>
            </a:endParaRPr>
          </a:p>
          <a:p>
            <a:endParaRPr lang="en-US" dirty="0"/>
          </a:p>
        </p:txBody>
      </p:sp>
    </p:spTree>
    <p:extLst>
      <p:ext uri="{BB962C8B-B14F-4D97-AF65-F5344CB8AC3E}">
        <p14:creationId xmlns:p14="http://schemas.microsoft.com/office/powerpoint/2010/main" val="6255316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894080"/>
            <a:ext cx="8001000" cy="626745"/>
          </a:xfrm>
        </p:spPr>
        <p:txBody>
          <a:bodyPr/>
          <a:lstStyle/>
          <a:p>
            <a:r>
              <a:rPr lang="en-US" sz="2400" dirty="0" smtClean="0"/>
              <a:t>Internet collection - </a:t>
            </a:r>
            <a:r>
              <a:rPr lang="en-GB" sz="2400" dirty="0"/>
              <a:t>data collection application and portal </a:t>
            </a:r>
            <a:endParaRPr lang="en-US" sz="2400" dirty="0"/>
          </a:p>
        </p:txBody>
      </p:sp>
      <p:sp>
        <p:nvSpPr>
          <p:cNvPr id="3" name="Content Placeholder 2"/>
          <p:cNvSpPr>
            <a:spLocks noGrp="1"/>
          </p:cNvSpPr>
          <p:nvPr>
            <p:ph idx="1"/>
          </p:nvPr>
        </p:nvSpPr>
        <p:spPr>
          <a:xfrm>
            <a:off x="566738" y="1752600"/>
            <a:ext cx="8374062" cy="4434840"/>
          </a:xfrm>
        </p:spPr>
        <p:txBody>
          <a:bodyPr/>
          <a:lstStyle/>
          <a:p>
            <a:r>
              <a:rPr lang="en-US" dirty="0" smtClean="0">
                <a:solidFill>
                  <a:srgbClr val="000090"/>
                </a:solidFill>
              </a:rPr>
              <a:t>Most </a:t>
            </a:r>
            <a:r>
              <a:rPr lang="en-US" dirty="0">
                <a:solidFill>
                  <a:srgbClr val="000090"/>
                </a:solidFill>
              </a:rPr>
              <a:t>of the questionnaire design considerations for CAPI are also applicable to Internet-based data </a:t>
            </a:r>
            <a:r>
              <a:rPr lang="en-US" dirty="0" smtClean="0">
                <a:solidFill>
                  <a:srgbClr val="000090"/>
                </a:solidFill>
              </a:rPr>
              <a:t>capture – in terms of </a:t>
            </a:r>
            <a:r>
              <a:rPr lang="en-GB" dirty="0" smtClean="0">
                <a:solidFill>
                  <a:srgbClr val="000090"/>
                </a:solidFill>
              </a:rPr>
              <a:t>features </a:t>
            </a:r>
            <a:r>
              <a:rPr lang="en-GB" dirty="0">
                <a:solidFill>
                  <a:srgbClr val="000090"/>
                </a:solidFill>
              </a:rPr>
              <a:t>and functions of data collection application </a:t>
            </a:r>
            <a:r>
              <a:rPr lang="en-GB" i="1" dirty="0">
                <a:solidFill>
                  <a:srgbClr val="000090"/>
                </a:solidFill>
              </a:rPr>
              <a:t>(navigation, consistency controls, validation, etc</a:t>
            </a:r>
            <a:r>
              <a:rPr lang="en-GB" i="1" dirty="0" smtClean="0">
                <a:solidFill>
                  <a:srgbClr val="000090"/>
                </a:solidFill>
              </a:rPr>
              <a:t>.) </a:t>
            </a:r>
            <a:r>
              <a:rPr lang="en-GB" dirty="0" smtClean="0">
                <a:solidFill>
                  <a:srgbClr val="000090"/>
                </a:solidFill>
              </a:rPr>
              <a:t>as well as in terms of the considerations </a:t>
            </a:r>
            <a:r>
              <a:rPr lang="en-GB" dirty="0">
                <a:solidFill>
                  <a:srgbClr val="000090"/>
                </a:solidFill>
              </a:rPr>
              <a:t>for the design of data collection application </a:t>
            </a:r>
            <a:endParaRPr lang="en-GB" dirty="0" smtClean="0">
              <a:solidFill>
                <a:srgbClr val="000090"/>
              </a:solidFill>
            </a:endParaRPr>
          </a:p>
          <a:p>
            <a:r>
              <a:rPr lang="en-GB" dirty="0">
                <a:solidFill>
                  <a:srgbClr val="000090"/>
                </a:solidFill>
              </a:rPr>
              <a:t>A</a:t>
            </a:r>
            <a:r>
              <a:rPr lang="en-GB" dirty="0" smtClean="0">
                <a:solidFill>
                  <a:srgbClr val="000090"/>
                </a:solidFill>
              </a:rPr>
              <a:t>dditional requirements include the need to: </a:t>
            </a:r>
          </a:p>
          <a:p>
            <a:pPr lvl="1"/>
            <a:r>
              <a:rPr lang="en-GB" dirty="0" smtClean="0">
                <a:solidFill>
                  <a:srgbClr val="000090"/>
                </a:solidFill>
              </a:rPr>
              <a:t>optimize the application for </a:t>
            </a:r>
            <a:r>
              <a:rPr lang="en-GB" dirty="0">
                <a:solidFill>
                  <a:srgbClr val="000090"/>
                </a:solidFill>
              </a:rPr>
              <a:t>use on variety of devices, screen resolutions, operating systems, </a:t>
            </a:r>
            <a:r>
              <a:rPr lang="en-GB" dirty="0" smtClean="0">
                <a:solidFill>
                  <a:srgbClr val="000090"/>
                </a:solidFill>
              </a:rPr>
              <a:t>browsers</a:t>
            </a:r>
          </a:p>
          <a:p>
            <a:pPr lvl="1"/>
            <a:r>
              <a:rPr lang="en-GB" dirty="0" smtClean="0">
                <a:solidFill>
                  <a:srgbClr val="000090"/>
                </a:solidFill>
              </a:rPr>
              <a:t>provide instructions </a:t>
            </a:r>
            <a:r>
              <a:rPr lang="en-GB" dirty="0">
                <a:solidFill>
                  <a:srgbClr val="000090"/>
                </a:solidFill>
              </a:rPr>
              <a:t>for respondents </a:t>
            </a:r>
            <a:r>
              <a:rPr lang="en-GB" dirty="0" smtClean="0">
                <a:solidFill>
                  <a:srgbClr val="000090"/>
                </a:solidFill>
              </a:rPr>
              <a:t>on the portal</a:t>
            </a:r>
          </a:p>
          <a:p>
            <a:pPr lvl="1"/>
            <a:r>
              <a:rPr lang="en-GB" dirty="0">
                <a:solidFill>
                  <a:srgbClr val="000090"/>
                </a:solidFill>
              </a:rPr>
              <a:t>p</a:t>
            </a:r>
            <a:r>
              <a:rPr lang="en-GB" dirty="0" smtClean="0">
                <a:solidFill>
                  <a:srgbClr val="000090"/>
                </a:solidFill>
              </a:rPr>
              <a:t>rovide respondent </a:t>
            </a:r>
            <a:r>
              <a:rPr lang="en-GB" dirty="0">
                <a:solidFill>
                  <a:srgbClr val="000090"/>
                </a:solidFill>
              </a:rPr>
              <a:t>authentication </a:t>
            </a:r>
            <a:r>
              <a:rPr lang="en-GB" dirty="0" smtClean="0">
                <a:solidFill>
                  <a:srgbClr val="000090"/>
                </a:solidFill>
              </a:rPr>
              <a:t>procedures</a:t>
            </a:r>
          </a:p>
          <a:p>
            <a:pPr lvl="1"/>
            <a:r>
              <a:rPr lang="en-GB" dirty="0" smtClean="0">
                <a:solidFill>
                  <a:srgbClr val="000090"/>
                </a:solidFill>
              </a:rPr>
              <a:t>testing </a:t>
            </a:r>
            <a:r>
              <a:rPr lang="en-GB" dirty="0">
                <a:solidFill>
                  <a:srgbClr val="000090"/>
                </a:solidFill>
              </a:rPr>
              <a:t>IT infrastructure stability, security and capacity to handle anticipated response loads</a:t>
            </a:r>
            <a:endParaRPr lang="en-US" dirty="0">
              <a:solidFill>
                <a:srgbClr val="000090"/>
              </a:solidFill>
            </a:endParaRPr>
          </a:p>
          <a:p>
            <a:endParaRPr lang="en-US" dirty="0">
              <a:solidFill>
                <a:srgbClr val="000090"/>
              </a:solidFill>
            </a:endParaRPr>
          </a:p>
        </p:txBody>
      </p:sp>
    </p:spTree>
    <p:extLst>
      <p:ext uri="{BB962C8B-B14F-4D97-AF65-F5344CB8AC3E}">
        <p14:creationId xmlns:p14="http://schemas.microsoft.com/office/powerpoint/2010/main" val="33583196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24560"/>
            <a:ext cx="8001000" cy="596265"/>
          </a:xfrm>
        </p:spPr>
        <p:txBody>
          <a:bodyPr/>
          <a:lstStyle/>
          <a:p>
            <a:r>
              <a:rPr lang="en-US" dirty="0"/>
              <a:t>Internet collection</a:t>
            </a:r>
          </a:p>
        </p:txBody>
      </p:sp>
      <p:sp>
        <p:nvSpPr>
          <p:cNvPr id="3" name="Content Placeholder 2"/>
          <p:cNvSpPr>
            <a:spLocks noGrp="1"/>
          </p:cNvSpPr>
          <p:nvPr>
            <p:ph idx="1"/>
          </p:nvPr>
        </p:nvSpPr>
        <p:spPr>
          <a:xfrm>
            <a:off x="454978" y="1854200"/>
            <a:ext cx="8546782" cy="4820920"/>
          </a:xfrm>
        </p:spPr>
        <p:txBody>
          <a:bodyPr/>
          <a:lstStyle/>
          <a:p>
            <a:pPr lvl="0"/>
            <a:r>
              <a:rPr lang="en-GB" dirty="0">
                <a:solidFill>
                  <a:srgbClr val="000090"/>
                </a:solidFill>
              </a:rPr>
              <a:t>Contact and communication strategies to motivate Internet response</a:t>
            </a:r>
            <a:endParaRPr lang="en-US" dirty="0">
              <a:solidFill>
                <a:srgbClr val="000090"/>
              </a:solidFill>
            </a:endParaRPr>
          </a:p>
          <a:p>
            <a:pPr lvl="1"/>
            <a:r>
              <a:rPr lang="en-GB" dirty="0">
                <a:solidFill>
                  <a:srgbClr val="000090"/>
                </a:solidFill>
              </a:rPr>
              <a:t>Push/pull methods </a:t>
            </a:r>
            <a:r>
              <a:rPr lang="en-GB" sz="1400" i="1" dirty="0">
                <a:solidFill>
                  <a:srgbClr val="000090"/>
                </a:solidFill>
              </a:rPr>
              <a:t>(Pull: publicity campaigns, incentives; Push: internet first, face-to-face later)</a:t>
            </a:r>
            <a:endParaRPr lang="en-US" sz="1400" dirty="0">
              <a:solidFill>
                <a:srgbClr val="000090"/>
              </a:solidFill>
            </a:endParaRPr>
          </a:p>
          <a:p>
            <a:pPr lvl="1"/>
            <a:r>
              <a:rPr lang="en-GB" dirty="0" smtClean="0">
                <a:solidFill>
                  <a:srgbClr val="000090"/>
                </a:solidFill>
              </a:rPr>
              <a:t>Contact </a:t>
            </a:r>
            <a:r>
              <a:rPr lang="en-GB" dirty="0">
                <a:solidFill>
                  <a:srgbClr val="000090"/>
                </a:solidFill>
              </a:rPr>
              <a:t>approaches</a:t>
            </a:r>
            <a:r>
              <a:rPr lang="en-GB" sz="1400" dirty="0">
                <a:solidFill>
                  <a:srgbClr val="000090"/>
                </a:solidFill>
              </a:rPr>
              <a:t> </a:t>
            </a:r>
            <a:r>
              <a:rPr lang="en-GB" sz="1400" i="1" dirty="0">
                <a:solidFill>
                  <a:srgbClr val="000090"/>
                </a:solidFill>
              </a:rPr>
              <a:t>(letters, post cards, FAQs brochures, e-mails, texts, phone calls, etc.)</a:t>
            </a:r>
            <a:endParaRPr lang="en-US" sz="1400" dirty="0">
              <a:solidFill>
                <a:srgbClr val="000090"/>
              </a:solidFill>
            </a:endParaRPr>
          </a:p>
          <a:p>
            <a:pPr lvl="1"/>
            <a:r>
              <a:rPr lang="en-GB" dirty="0">
                <a:solidFill>
                  <a:srgbClr val="000090"/>
                </a:solidFill>
              </a:rPr>
              <a:t>Contact approaches for targeting difficult to reach demographic groups and geographic areas</a:t>
            </a:r>
            <a:endParaRPr lang="en-US" dirty="0">
              <a:solidFill>
                <a:srgbClr val="000090"/>
              </a:solidFill>
            </a:endParaRPr>
          </a:p>
          <a:p>
            <a:pPr lvl="1"/>
            <a:r>
              <a:rPr lang="en-GB" dirty="0">
                <a:solidFill>
                  <a:srgbClr val="000090"/>
                </a:solidFill>
              </a:rPr>
              <a:t>Communication/publicity to promote response </a:t>
            </a:r>
            <a:r>
              <a:rPr lang="en-GB" sz="1400" i="1" dirty="0">
                <a:solidFill>
                  <a:srgbClr val="000090"/>
                </a:solidFill>
              </a:rPr>
              <a:t>(</a:t>
            </a:r>
            <a:r>
              <a:rPr lang="en-GB" sz="1400" i="1" dirty="0" err="1">
                <a:solidFill>
                  <a:srgbClr val="000090"/>
                </a:solidFill>
              </a:rPr>
              <a:t>eg</a:t>
            </a:r>
            <a:r>
              <a:rPr lang="en-GB" sz="1400" i="1" dirty="0">
                <a:solidFill>
                  <a:srgbClr val="000090"/>
                </a:solidFill>
              </a:rPr>
              <a:t>. targeting, multi-channel outreach, national and local partnerships, awareness campaigns via traditional and new media, etc</a:t>
            </a:r>
            <a:r>
              <a:rPr lang="en-GB" sz="1400" i="1" dirty="0" smtClean="0">
                <a:solidFill>
                  <a:srgbClr val="000090"/>
                </a:solidFill>
              </a:rPr>
              <a:t>.)</a:t>
            </a:r>
          </a:p>
          <a:p>
            <a:pPr lvl="0"/>
            <a:r>
              <a:rPr lang="en-GB" dirty="0">
                <a:solidFill>
                  <a:srgbClr val="000090"/>
                </a:solidFill>
              </a:rPr>
              <a:t>Support to respondents </a:t>
            </a:r>
            <a:endParaRPr lang="en-US" dirty="0">
              <a:solidFill>
                <a:srgbClr val="000090"/>
              </a:solidFill>
            </a:endParaRPr>
          </a:p>
          <a:p>
            <a:pPr lvl="1"/>
            <a:r>
              <a:rPr lang="en-GB" dirty="0">
                <a:solidFill>
                  <a:srgbClr val="000090"/>
                </a:solidFill>
              </a:rPr>
              <a:t>Instructional and contextual help materials for completing online questionnaire, particularly for “difficult” census questions</a:t>
            </a:r>
            <a:endParaRPr lang="en-US" dirty="0">
              <a:solidFill>
                <a:srgbClr val="000090"/>
              </a:solidFill>
            </a:endParaRPr>
          </a:p>
          <a:p>
            <a:pPr lvl="1"/>
            <a:r>
              <a:rPr lang="en-GB" dirty="0">
                <a:solidFill>
                  <a:srgbClr val="000090"/>
                </a:solidFill>
              </a:rPr>
              <a:t>Provide census questionnaire assistance via call centres/toll-free telephone helpline, social media</a:t>
            </a:r>
            <a:endParaRPr lang="en-US" dirty="0">
              <a:solidFill>
                <a:srgbClr val="000090"/>
              </a:solidFill>
            </a:endParaRPr>
          </a:p>
          <a:p>
            <a:pPr lvl="1"/>
            <a:r>
              <a:rPr lang="en-GB" sz="1600" dirty="0">
                <a:solidFill>
                  <a:srgbClr val="000090"/>
                </a:solidFill>
              </a:rPr>
              <a:t>Partnership with community facilities (schools, libraries, other public facilities) to set up PCs and Internet to facilitate response by those without personal Internet access</a:t>
            </a:r>
            <a:endParaRPr lang="en-US" sz="1600" dirty="0">
              <a:solidFill>
                <a:srgbClr val="000090"/>
              </a:solidFill>
            </a:endParaRPr>
          </a:p>
          <a:p>
            <a:pPr lvl="1"/>
            <a:endParaRPr lang="en-US" dirty="0"/>
          </a:p>
          <a:p>
            <a:endParaRPr lang="en-US" dirty="0"/>
          </a:p>
        </p:txBody>
      </p:sp>
    </p:spTree>
    <p:extLst>
      <p:ext uri="{BB962C8B-B14F-4D97-AF65-F5344CB8AC3E}">
        <p14:creationId xmlns:p14="http://schemas.microsoft.com/office/powerpoint/2010/main" val="37299198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90600"/>
            <a:ext cx="8001000" cy="530225"/>
          </a:xfrm>
        </p:spPr>
        <p:txBody>
          <a:bodyPr/>
          <a:lstStyle/>
          <a:p>
            <a:r>
              <a:rPr lang="en-GB" dirty="0" smtClean="0"/>
              <a:t>Conclusions</a:t>
            </a:r>
            <a:endParaRPr lang="en-GB" dirty="0"/>
          </a:p>
        </p:txBody>
      </p:sp>
      <p:sp>
        <p:nvSpPr>
          <p:cNvPr id="3" name="Content Placeholder 2"/>
          <p:cNvSpPr>
            <a:spLocks noGrp="1"/>
          </p:cNvSpPr>
          <p:nvPr>
            <p:ph idx="1"/>
          </p:nvPr>
        </p:nvSpPr>
        <p:spPr>
          <a:xfrm>
            <a:off x="566737" y="1752599"/>
            <a:ext cx="8492097" cy="4504765"/>
          </a:xfrm>
        </p:spPr>
        <p:txBody>
          <a:bodyPr/>
          <a:lstStyle/>
          <a:p>
            <a:r>
              <a:rPr lang="en-US" sz="1800" dirty="0" smtClean="0">
                <a:solidFill>
                  <a:srgbClr val="000090"/>
                </a:solidFill>
              </a:rPr>
              <a:t>Electronic data collection technologies are being recognized as an option worth considering in the 2020 round of population and housing censuses </a:t>
            </a:r>
          </a:p>
          <a:p>
            <a:r>
              <a:rPr lang="en-US" sz="1800" dirty="0" smtClean="0">
                <a:solidFill>
                  <a:srgbClr val="000090"/>
                </a:solidFill>
              </a:rPr>
              <a:t>The adoption of electronic </a:t>
            </a:r>
            <a:r>
              <a:rPr lang="en-US" sz="1800" dirty="0">
                <a:solidFill>
                  <a:srgbClr val="000090"/>
                </a:solidFill>
              </a:rPr>
              <a:t>data collection technologies </a:t>
            </a:r>
            <a:r>
              <a:rPr lang="en-US" sz="1800" dirty="0" smtClean="0">
                <a:solidFill>
                  <a:srgbClr val="000090"/>
                </a:solidFill>
              </a:rPr>
              <a:t>require early planning and through preparation including prototyping, use in small survey projects, and pilot exercises in order to validate all the stages </a:t>
            </a:r>
          </a:p>
          <a:p>
            <a:pPr lvl="1"/>
            <a:r>
              <a:rPr lang="en-US" sz="1600" dirty="0" smtClean="0">
                <a:solidFill>
                  <a:srgbClr val="000090"/>
                </a:solidFill>
              </a:rPr>
              <a:t>Testing, testing, testing !!!!</a:t>
            </a:r>
          </a:p>
          <a:p>
            <a:r>
              <a:rPr lang="en-US" sz="1800" dirty="0" smtClean="0">
                <a:solidFill>
                  <a:srgbClr val="000090"/>
                </a:solidFill>
              </a:rPr>
              <a:t>As for any new technology-based approach, there is a strong need to seek partnerships and strengthening capacity </a:t>
            </a:r>
          </a:p>
          <a:p>
            <a:pPr marL="469900" lvl="1" indent="-469900">
              <a:buFont typeface="Wingdings" pitchFamily="2" charset="2"/>
              <a:buChar char="q"/>
            </a:pPr>
            <a:r>
              <a:rPr lang="en-GB" dirty="0" smtClean="0">
                <a:solidFill>
                  <a:srgbClr val="000090"/>
                </a:solidFill>
              </a:rPr>
              <a:t>Successful </a:t>
            </a:r>
            <a:r>
              <a:rPr lang="en-GB" dirty="0">
                <a:solidFill>
                  <a:srgbClr val="000090"/>
                </a:solidFill>
              </a:rPr>
              <a:t>adoption of new technologies requires </a:t>
            </a:r>
            <a:r>
              <a:rPr lang="en-GB" dirty="0" smtClean="0">
                <a:solidFill>
                  <a:srgbClr val="000090"/>
                </a:solidFill>
              </a:rPr>
              <a:t>global plan for modernisation of statistical system</a:t>
            </a:r>
          </a:p>
          <a:p>
            <a:pPr marL="469900" lvl="1" indent="-469900">
              <a:buFont typeface="Wingdings" pitchFamily="2" charset="2"/>
              <a:buChar char="q"/>
            </a:pPr>
            <a:r>
              <a:rPr lang="en-GB" dirty="0" smtClean="0">
                <a:solidFill>
                  <a:srgbClr val="000090"/>
                </a:solidFill>
              </a:rPr>
              <a:t>Strong </a:t>
            </a:r>
            <a:r>
              <a:rPr lang="en-GB" dirty="0">
                <a:solidFill>
                  <a:srgbClr val="000090"/>
                </a:solidFill>
              </a:rPr>
              <a:t>project management </a:t>
            </a:r>
            <a:r>
              <a:rPr lang="en-GB" dirty="0" smtClean="0">
                <a:solidFill>
                  <a:srgbClr val="000090"/>
                </a:solidFill>
              </a:rPr>
              <a:t>skills and ability is necessary to anticipate </a:t>
            </a:r>
            <a:r>
              <a:rPr lang="en-GB" dirty="0">
                <a:solidFill>
                  <a:srgbClr val="000090"/>
                </a:solidFill>
              </a:rPr>
              <a:t>potential challenges and thinking ahead about alternative ways to </a:t>
            </a:r>
            <a:r>
              <a:rPr lang="en-GB" dirty="0" smtClean="0">
                <a:solidFill>
                  <a:srgbClr val="000090"/>
                </a:solidFill>
              </a:rPr>
              <a:t>solve problems </a:t>
            </a:r>
          </a:p>
          <a:p>
            <a:pPr marL="0" lvl="1" indent="0">
              <a:buNone/>
            </a:pPr>
            <a:endParaRPr lang="en-GB" dirty="0">
              <a:solidFill>
                <a:srgbClr val="000090"/>
              </a:solidFill>
            </a:endParaRPr>
          </a:p>
          <a:p>
            <a:endParaRPr lang="en-US" sz="1800" dirty="0" smtClean="0">
              <a:solidFill>
                <a:srgbClr val="000090"/>
              </a:solidFill>
            </a:endParaRPr>
          </a:p>
        </p:txBody>
      </p:sp>
    </p:spTree>
    <p:extLst>
      <p:ext uri="{BB962C8B-B14F-4D97-AF65-F5344CB8AC3E}">
        <p14:creationId xmlns:p14="http://schemas.microsoft.com/office/powerpoint/2010/main" val="8405178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399691"/>
            <a:ext cx="8001000" cy="1216025"/>
          </a:xfrm>
        </p:spPr>
        <p:txBody>
          <a:bodyPr/>
          <a:lstStyle/>
          <a:p>
            <a:r>
              <a:rPr lang="en-US" dirty="0" smtClean="0"/>
              <a:t>Growing dependency on technology</a:t>
            </a:r>
            <a:endParaRPr lang="en-GB" dirty="0"/>
          </a:p>
        </p:txBody>
      </p:sp>
      <p:sp>
        <p:nvSpPr>
          <p:cNvPr id="4" name="Content Placeholder 2"/>
          <p:cNvSpPr txBox="1">
            <a:spLocks noGrp="1"/>
          </p:cNvSpPr>
          <p:nvPr>
            <p:ph idx="1"/>
          </p:nvPr>
        </p:nvSpPr>
        <p:spPr bwMode="auto">
          <a:xfrm>
            <a:off x="643686" y="1536940"/>
            <a:ext cx="8001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lgn="l" rtl="0" eaLnBrk="0" fontAlgn="base" hangingPunct="0">
              <a:spcBef>
                <a:spcPct val="20000"/>
              </a:spcBef>
              <a:spcAft>
                <a:spcPct val="0"/>
              </a:spcAft>
              <a:buClr>
                <a:schemeClr val="accent2"/>
              </a:buClr>
              <a:buFont typeface="Wingdings" pitchFamily="2" charset="2"/>
              <a:buChar char="q"/>
              <a:defRPr sz="2000">
                <a:solidFill>
                  <a:schemeClr val="hlink"/>
                </a:solidFill>
                <a:latin typeface="+mn-lt"/>
                <a:ea typeface="+mn-ea"/>
                <a:cs typeface="+mn-cs"/>
              </a:defRPr>
            </a:lvl1pPr>
            <a:lvl2pPr marL="908050" indent="-436563" algn="l" rtl="0" eaLnBrk="0" fontAlgn="base" hangingPunct="0">
              <a:spcBef>
                <a:spcPct val="20000"/>
              </a:spcBef>
              <a:spcAft>
                <a:spcPct val="0"/>
              </a:spcAft>
              <a:buClr>
                <a:schemeClr val="accent2"/>
              </a:buClr>
              <a:buChar char="o"/>
              <a:defRPr>
                <a:solidFill>
                  <a:schemeClr val="hlink"/>
                </a:solidFill>
                <a:latin typeface="+mn-lt"/>
              </a:defRPr>
            </a:lvl2pPr>
            <a:lvl3pPr marL="1304925" indent="-395288" algn="l" rtl="0" eaLnBrk="0" fontAlgn="base" hangingPunct="0">
              <a:spcBef>
                <a:spcPct val="20000"/>
              </a:spcBef>
              <a:spcAft>
                <a:spcPct val="0"/>
              </a:spcAft>
              <a:buClr>
                <a:schemeClr val="accent2"/>
              </a:buClr>
              <a:buFont typeface="Courier New" pitchFamily="49" charset="0"/>
              <a:buChar char="­"/>
              <a:defRPr sz="1600">
                <a:solidFill>
                  <a:schemeClr val="hlink"/>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1400">
                <a:solidFill>
                  <a:schemeClr val="hlink"/>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5pPr>
            <a:lvl6pPr marL="25511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6pPr>
            <a:lvl7pPr marL="30083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7pPr>
            <a:lvl8pPr marL="34655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8pPr>
            <a:lvl9pPr marL="39227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9pPr>
          </a:lstStyle>
          <a:p>
            <a:pPr defTabSz="914400">
              <a:buClr>
                <a:srgbClr val="CC0000"/>
              </a:buClr>
              <a:buSzTx/>
              <a:defRPr/>
            </a:pPr>
            <a:endParaRPr lang="en-US" sz="800" kern="0" dirty="0" smtClean="0">
              <a:solidFill>
                <a:srgbClr val="000090"/>
              </a:solidFill>
              <a:latin typeface="Verdana"/>
            </a:endParaRPr>
          </a:p>
          <a:p>
            <a:pPr lvl="1" defTabSz="914400">
              <a:buClr>
                <a:srgbClr val="CC0000"/>
              </a:buClr>
              <a:buSzTx/>
              <a:buFont typeface="Wingdings" panose="05000000000000000000" pitchFamily="2" charset="2"/>
              <a:buChar char="q"/>
              <a:defRPr/>
            </a:pPr>
            <a:r>
              <a:rPr lang="en-US" kern="0" dirty="0" smtClean="0">
                <a:solidFill>
                  <a:srgbClr val="000090"/>
                </a:solidFill>
                <a:latin typeface="Verdana"/>
              </a:rPr>
              <a:t>Recent round of censuses have introduced new  technologies in conducting censuses</a:t>
            </a:r>
          </a:p>
          <a:p>
            <a:pPr lvl="2" defTabSz="914400">
              <a:buClr>
                <a:srgbClr val="CC0000"/>
              </a:buClr>
              <a:buSzTx/>
              <a:defRPr/>
            </a:pPr>
            <a:r>
              <a:rPr lang="en-US" kern="0" dirty="0" smtClean="0">
                <a:solidFill>
                  <a:srgbClr val="000090"/>
                </a:solidFill>
                <a:latin typeface="Verdana"/>
              </a:rPr>
              <a:t>Optical data capture and Internet  in 1990s</a:t>
            </a:r>
          </a:p>
          <a:p>
            <a:pPr lvl="2" defTabSz="914400">
              <a:buClr>
                <a:srgbClr val="CC0000"/>
              </a:buClr>
              <a:buSzTx/>
              <a:defRPr/>
            </a:pPr>
            <a:r>
              <a:rPr lang="en-US" kern="0" dirty="0" smtClean="0">
                <a:solidFill>
                  <a:srgbClr val="000090"/>
                </a:solidFill>
                <a:latin typeface="Verdana"/>
              </a:rPr>
              <a:t>GIS in 2000s</a:t>
            </a:r>
          </a:p>
          <a:p>
            <a:pPr lvl="2" defTabSz="914400">
              <a:buClr>
                <a:srgbClr val="CC0000"/>
              </a:buClr>
              <a:buSzTx/>
              <a:defRPr/>
            </a:pPr>
            <a:r>
              <a:rPr lang="en-US" kern="0" dirty="0" smtClean="0">
                <a:solidFill>
                  <a:srgbClr val="000090"/>
                </a:solidFill>
                <a:latin typeface="Verdana"/>
              </a:rPr>
              <a:t>Electronic data collection technologies in 2010s</a:t>
            </a:r>
          </a:p>
          <a:p>
            <a:pPr marL="471487" lvl="1" indent="0" defTabSz="914400">
              <a:buClr>
                <a:srgbClr val="CC0000"/>
              </a:buClr>
              <a:buSzTx/>
              <a:buFontTx/>
              <a:buNone/>
              <a:defRPr/>
            </a:pPr>
            <a:r>
              <a:rPr lang="en-US" b="1" i="1" kern="0" dirty="0" smtClean="0">
                <a:solidFill>
                  <a:srgbClr val="000090"/>
                </a:solidFill>
                <a:latin typeface="Verdana"/>
              </a:rPr>
              <a:t>Technology adoption through out census operation</a:t>
            </a:r>
          </a:p>
          <a:p>
            <a:pPr lvl="1" defTabSz="914400">
              <a:buClr>
                <a:srgbClr val="CC0000"/>
              </a:buClr>
              <a:buSzTx/>
              <a:buFontTx/>
              <a:buChar char="o"/>
              <a:defRPr/>
            </a:pPr>
            <a:endParaRPr lang="en-GB" i="1" kern="0" dirty="0" smtClean="0">
              <a:solidFill>
                <a:srgbClr val="000090"/>
              </a:solidFill>
              <a:latin typeface="Verdana"/>
            </a:endParaRPr>
          </a:p>
          <a:p>
            <a:pPr lvl="1" defTabSz="914400">
              <a:buClr>
                <a:srgbClr val="CC0000"/>
              </a:buClr>
              <a:buSzTx/>
              <a:buFontTx/>
              <a:buChar char="o"/>
              <a:defRPr/>
            </a:pPr>
            <a:endParaRPr lang="en-US" sz="1600" kern="0" dirty="0" smtClean="0">
              <a:solidFill>
                <a:srgbClr val="0070C0"/>
              </a:solidFill>
              <a:cs typeface="Arial" panose="020B0604020202020204" pitchFamily="34" charset="0"/>
            </a:endParaRPr>
          </a:p>
          <a:p>
            <a:pPr defTabSz="914400">
              <a:buClr>
                <a:srgbClr val="CC0000"/>
              </a:buClr>
              <a:buSzTx/>
              <a:defRPr/>
            </a:pPr>
            <a:endParaRPr lang="en-US" sz="1800" kern="0" dirty="0" smtClean="0">
              <a:solidFill>
                <a:srgbClr val="0070C0"/>
              </a:solidFill>
              <a:cs typeface="Arial" panose="020B0604020202020204" pitchFamily="34" charset="0"/>
            </a:endParaRPr>
          </a:p>
          <a:p>
            <a:pPr marL="471487" lvl="1" indent="0" defTabSz="914400">
              <a:buClr>
                <a:srgbClr val="CC0000"/>
              </a:buClr>
              <a:buSzTx/>
              <a:buFontTx/>
              <a:buNone/>
              <a:defRPr/>
            </a:pPr>
            <a:endParaRPr lang="en-US" sz="1700" kern="0" dirty="0" smtClean="0">
              <a:solidFill>
                <a:srgbClr val="000090"/>
              </a:solidFill>
              <a:latin typeface="Verdana"/>
            </a:endParaRPr>
          </a:p>
          <a:p>
            <a:pPr marL="471487" lvl="1" indent="0" defTabSz="914400">
              <a:buClr>
                <a:srgbClr val="CC0000"/>
              </a:buClr>
              <a:buSzTx/>
              <a:buFontTx/>
              <a:buNone/>
              <a:defRPr/>
            </a:pPr>
            <a:endParaRPr lang="en-US" kern="0" dirty="0" smtClean="0">
              <a:solidFill>
                <a:srgbClr val="0070C0"/>
              </a:solidFill>
              <a:latin typeface="Verdana"/>
            </a:endParaRPr>
          </a:p>
          <a:p>
            <a:pPr marL="471487" lvl="1" indent="0" defTabSz="914400">
              <a:buClr>
                <a:srgbClr val="CC0000"/>
              </a:buClr>
              <a:buSzTx/>
              <a:buFontTx/>
              <a:buNone/>
              <a:defRPr/>
            </a:pPr>
            <a:endParaRPr lang="en-US" kern="0" dirty="0" smtClean="0">
              <a:solidFill>
                <a:srgbClr val="0070C0"/>
              </a:solidFill>
              <a:latin typeface="Verdana"/>
            </a:endParaRPr>
          </a:p>
          <a:p>
            <a:pPr marL="471487" lvl="1" indent="0" defTabSz="914400">
              <a:buClr>
                <a:srgbClr val="CC0000"/>
              </a:buClr>
              <a:buSzTx/>
              <a:buFontTx/>
              <a:buNone/>
              <a:defRPr/>
            </a:pPr>
            <a:r>
              <a:rPr lang="en-US" b="1" i="1" kern="0" dirty="0" smtClean="0">
                <a:solidFill>
                  <a:srgbClr val="0070C0"/>
                </a:solidFill>
                <a:latin typeface="Verdana"/>
              </a:rPr>
              <a:t>Coverage, Data quality, Timeliness, Accessibility</a:t>
            </a:r>
            <a:endParaRPr lang="en-GB" b="1" i="1" kern="0" dirty="0">
              <a:solidFill>
                <a:srgbClr val="0070C0"/>
              </a:solidFill>
              <a:latin typeface="Verdana"/>
            </a:endParaRPr>
          </a:p>
        </p:txBody>
      </p:sp>
      <p:graphicFrame>
        <p:nvGraphicFramePr>
          <p:cNvPr id="5" name="Diagram 4"/>
          <p:cNvGraphicFramePr/>
          <p:nvPr/>
        </p:nvGraphicFramePr>
        <p:xfrm>
          <a:off x="566738" y="3581400"/>
          <a:ext cx="8345768" cy="160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6696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considerations in adoption of new technology</a:t>
            </a:r>
            <a:endParaRPr lang="en-GB" dirty="0"/>
          </a:p>
        </p:txBody>
      </p:sp>
      <p:sp>
        <p:nvSpPr>
          <p:cNvPr id="4" name="Content Placeholder 2"/>
          <p:cNvSpPr txBox="1">
            <a:spLocks noGrp="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lgn="l" rtl="0" eaLnBrk="0" fontAlgn="base" hangingPunct="0">
              <a:spcBef>
                <a:spcPct val="20000"/>
              </a:spcBef>
              <a:spcAft>
                <a:spcPct val="0"/>
              </a:spcAft>
              <a:buClr>
                <a:schemeClr val="accent2"/>
              </a:buClr>
              <a:buFont typeface="Wingdings" pitchFamily="2" charset="2"/>
              <a:buChar char="q"/>
              <a:defRPr sz="2000">
                <a:solidFill>
                  <a:schemeClr val="hlink"/>
                </a:solidFill>
                <a:latin typeface="+mn-lt"/>
                <a:ea typeface="+mn-ea"/>
                <a:cs typeface="+mn-cs"/>
              </a:defRPr>
            </a:lvl1pPr>
            <a:lvl2pPr marL="908050" indent="-436563" algn="l" rtl="0" eaLnBrk="0" fontAlgn="base" hangingPunct="0">
              <a:spcBef>
                <a:spcPct val="20000"/>
              </a:spcBef>
              <a:spcAft>
                <a:spcPct val="0"/>
              </a:spcAft>
              <a:buClr>
                <a:schemeClr val="accent2"/>
              </a:buClr>
              <a:buChar char="o"/>
              <a:defRPr>
                <a:solidFill>
                  <a:schemeClr val="hlink"/>
                </a:solidFill>
                <a:latin typeface="+mn-lt"/>
              </a:defRPr>
            </a:lvl2pPr>
            <a:lvl3pPr marL="1304925" indent="-395288" algn="l" rtl="0" eaLnBrk="0" fontAlgn="base" hangingPunct="0">
              <a:spcBef>
                <a:spcPct val="20000"/>
              </a:spcBef>
              <a:spcAft>
                <a:spcPct val="0"/>
              </a:spcAft>
              <a:buClr>
                <a:schemeClr val="accent2"/>
              </a:buClr>
              <a:buFont typeface="Courier New" pitchFamily="49" charset="0"/>
              <a:buChar char="­"/>
              <a:defRPr sz="1600">
                <a:solidFill>
                  <a:schemeClr val="hlink"/>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1400">
                <a:solidFill>
                  <a:schemeClr val="hlink"/>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5pPr>
            <a:lvl6pPr marL="25511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6pPr>
            <a:lvl7pPr marL="30083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7pPr>
            <a:lvl8pPr marL="34655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8pPr>
            <a:lvl9pPr marL="39227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9pPr>
          </a:lstStyle>
          <a:p>
            <a:pPr lvl="1" defTabSz="914400">
              <a:buClr>
                <a:srgbClr val="CC0000"/>
              </a:buClr>
              <a:buSzTx/>
              <a:buFont typeface="Wingdings" panose="05000000000000000000" pitchFamily="2" charset="2"/>
              <a:buChar char="q"/>
              <a:defRPr/>
            </a:pPr>
            <a:r>
              <a:rPr lang="en-US" i="1" u="sng" kern="0" dirty="0">
                <a:solidFill>
                  <a:srgbClr val="000090"/>
                </a:solidFill>
                <a:latin typeface="Verdana"/>
              </a:rPr>
              <a:t>Cost-effectiveness</a:t>
            </a:r>
            <a:r>
              <a:rPr lang="en-US" i="1" kern="0" dirty="0">
                <a:solidFill>
                  <a:srgbClr val="000090"/>
                </a:solidFill>
                <a:latin typeface="Verdana"/>
              </a:rPr>
              <a:t> </a:t>
            </a:r>
            <a:r>
              <a:rPr lang="en-US" kern="0" dirty="0">
                <a:solidFill>
                  <a:srgbClr val="000090"/>
                </a:solidFill>
                <a:latin typeface="Verdana"/>
              </a:rPr>
              <a:t>– adoption of technology in effective way to minimize the cost</a:t>
            </a:r>
          </a:p>
          <a:p>
            <a:pPr lvl="1" defTabSz="914400">
              <a:buClr>
                <a:srgbClr val="CC0000"/>
              </a:buClr>
              <a:buSzTx/>
              <a:buFont typeface="Wingdings" panose="05000000000000000000" pitchFamily="2" charset="2"/>
              <a:buChar char="q"/>
              <a:defRPr/>
            </a:pPr>
            <a:r>
              <a:rPr lang="en-US" i="1" u="sng" kern="0" dirty="0">
                <a:solidFill>
                  <a:srgbClr val="000090"/>
                </a:solidFill>
                <a:latin typeface="Verdana"/>
              </a:rPr>
              <a:t>Cost-benefit</a:t>
            </a:r>
            <a:r>
              <a:rPr lang="en-US" kern="0" dirty="0">
                <a:solidFill>
                  <a:srgbClr val="000090"/>
                </a:solidFill>
                <a:latin typeface="Verdana"/>
              </a:rPr>
              <a:t>- efficient use of technology for maximizing the benefits </a:t>
            </a:r>
            <a:r>
              <a:rPr lang="en-US" kern="0" dirty="0" smtClean="0">
                <a:solidFill>
                  <a:srgbClr val="000090"/>
                </a:solidFill>
                <a:latin typeface="Verdana"/>
              </a:rPr>
              <a:t>taking into account all possible </a:t>
            </a:r>
            <a:r>
              <a:rPr lang="en-US" kern="0" smtClean="0">
                <a:solidFill>
                  <a:srgbClr val="000090"/>
                </a:solidFill>
                <a:latin typeface="Verdana"/>
              </a:rPr>
              <a:t>statistical activities</a:t>
            </a:r>
            <a:endParaRPr lang="en-US" kern="0" dirty="0">
              <a:solidFill>
                <a:srgbClr val="000090"/>
              </a:solidFill>
              <a:latin typeface="Verdana"/>
            </a:endParaRPr>
          </a:p>
          <a:p>
            <a:pPr lvl="1" defTabSz="914400">
              <a:buClr>
                <a:srgbClr val="CC0000"/>
              </a:buClr>
              <a:buSzTx/>
              <a:buFont typeface="Wingdings" panose="05000000000000000000" pitchFamily="2" charset="2"/>
              <a:buChar char="q"/>
              <a:defRPr/>
            </a:pPr>
            <a:r>
              <a:rPr lang="en-US" i="1" u="sng" kern="0" dirty="0">
                <a:solidFill>
                  <a:srgbClr val="000090"/>
                </a:solidFill>
                <a:latin typeface="Verdana"/>
              </a:rPr>
              <a:t>Re- designing census procedures </a:t>
            </a:r>
            <a:r>
              <a:rPr lang="en-US" kern="0" dirty="0">
                <a:solidFill>
                  <a:srgbClr val="000090"/>
                </a:solidFill>
                <a:latin typeface="Verdana"/>
              </a:rPr>
              <a:t>– new technology has impacts on all phases </a:t>
            </a:r>
          </a:p>
          <a:p>
            <a:pPr lvl="1" defTabSz="914400">
              <a:buClr>
                <a:srgbClr val="CC0000"/>
              </a:buClr>
              <a:buSzTx/>
              <a:buFont typeface="Wingdings" panose="05000000000000000000" pitchFamily="2" charset="2"/>
              <a:buChar char="q"/>
              <a:defRPr/>
            </a:pPr>
            <a:r>
              <a:rPr lang="en-US" i="1" u="sng" kern="0" dirty="0">
                <a:solidFill>
                  <a:srgbClr val="000090"/>
                </a:solidFill>
                <a:latin typeface="Verdana"/>
              </a:rPr>
              <a:t>Capacity building </a:t>
            </a:r>
            <a:r>
              <a:rPr lang="en-US" kern="0" dirty="0">
                <a:solidFill>
                  <a:srgbClr val="000090"/>
                </a:solidFill>
                <a:latin typeface="Verdana"/>
              </a:rPr>
              <a:t>– human resource, technological infrastructure</a:t>
            </a:r>
          </a:p>
          <a:p>
            <a:pPr lvl="1" defTabSz="914400">
              <a:buClr>
                <a:srgbClr val="CC0000"/>
              </a:buClr>
              <a:buSzTx/>
              <a:buFont typeface="Wingdings" panose="05000000000000000000" pitchFamily="2" charset="2"/>
              <a:buChar char="q"/>
              <a:defRPr/>
            </a:pPr>
            <a:r>
              <a:rPr lang="en-US" i="1" u="sng" kern="0" dirty="0">
                <a:solidFill>
                  <a:srgbClr val="000090"/>
                </a:solidFill>
                <a:latin typeface="Verdana"/>
              </a:rPr>
              <a:t>Sustainability of introducing new technology </a:t>
            </a:r>
            <a:r>
              <a:rPr lang="en-US" kern="0" dirty="0">
                <a:solidFill>
                  <a:srgbClr val="000090"/>
                </a:solidFill>
                <a:latin typeface="Verdana"/>
              </a:rPr>
              <a:t>– long term plan for ensuring efficient use</a:t>
            </a:r>
          </a:p>
          <a:p>
            <a:pPr marL="909637" lvl="2" indent="0" defTabSz="914400">
              <a:buClr>
                <a:srgbClr val="CC0000"/>
              </a:buClr>
              <a:buSzTx/>
              <a:buFont typeface="Courier New" pitchFamily="49" charset="0"/>
              <a:buNone/>
              <a:defRPr/>
            </a:pPr>
            <a:endParaRPr lang="en-US" kern="0" dirty="0">
              <a:solidFill>
                <a:srgbClr val="000090"/>
              </a:solidFill>
              <a:latin typeface="Verdana"/>
            </a:endParaRPr>
          </a:p>
          <a:p>
            <a:pPr lvl="1" defTabSz="914400">
              <a:buClr>
                <a:srgbClr val="CC0000"/>
              </a:buClr>
              <a:buSzTx/>
              <a:buFont typeface="Wingdings" panose="05000000000000000000" pitchFamily="2" charset="2"/>
              <a:buChar char="Ø"/>
              <a:defRPr/>
            </a:pPr>
            <a:r>
              <a:rPr lang="en-US" i="1" kern="0" dirty="0">
                <a:solidFill>
                  <a:srgbClr val="000090"/>
                </a:solidFill>
                <a:latin typeface="Verdana"/>
              </a:rPr>
              <a:t>Requires </a:t>
            </a:r>
            <a:r>
              <a:rPr lang="en-US" i="1" kern="0" dirty="0" smtClean="0">
                <a:solidFill>
                  <a:srgbClr val="000090"/>
                </a:solidFill>
                <a:latin typeface="Verdana"/>
              </a:rPr>
              <a:t>developing a global plan </a:t>
            </a:r>
            <a:r>
              <a:rPr lang="en-US" i="1" dirty="0" smtClean="0">
                <a:solidFill>
                  <a:srgbClr val="000090"/>
                </a:solidFill>
                <a:latin typeface="Verdana"/>
              </a:rPr>
              <a:t>for modernization of national statistical system, </a:t>
            </a:r>
            <a:r>
              <a:rPr lang="en-US" i="1" kern="0" dirty="0" smtClean="0">
                <a:solidFill>
                  <a:srgbClr val="000090"/>
                </a:solidFill>
                <a:latin typeface="Verdana"/>
              </a:rPr>
              <a:t>very </a:t>
            </a:r>
            <a:r>
              <a:rPr lang="en-US" i="1" kern="0" dirty="0">
                <a:solidFill>
                  <a:srgbClr val="000090"/>
                </a:solidFill>
                <a:latin typeface="Verdana"/>
              </a:rPr>
              <a:t>early </a:t>
            </a:r>
            <a:r>
              <a:rPr lang="en-US" i="1" kern="0" dirty="0" smtClean="0">
                <a:solidFill>
                  <a:srgbClr val="000090"/>
                </a:solidFill>
                <a:latin typeface="Verdana"/>
              </a:rPr>
              <a:t>planning for census and more time for planning and preparation </a:t>
            </a:r>
            <a:endParaRPr lang="en-GB" i="1" kern="0" dirty="0">
              <a:solidFill>
                <a:srgbClr val="000090"/>
              </a:solidFill>
              <a:latin typeface="Verdana"/>
            </a:endParaRPr>
          </a:p>
        </p:txBody>
      </p:sp>
    </p:spTree>
    <p:extLst>
      <p:ext uri="{BB962C8B-B14F-4D97-AF65-F5344CB8AC3E}">
        <p14:creationId xmlns:p14="http://schemas.microsoft.com/office/powerpoint/2010/main" val="1542351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4" y="963706"/>
            <a:ext cx="8569325" cy="557119"/>
          </a:xfrm>
        </p:spPr>
        <p:txBody>
          <a:bodyPr/>
          <a:lstStyle/>
          <a:p>
            <a:r>
              <a:rPr lang="en-US" altLang="en-US" dirty="0" smtClean="0"/>
              <a:t>Paper-based </a:t>
            </a:r>
            <a:r>
              <a:rPr lang="en-US" altLang="en-US" dirty="0" err="1" smtClean="0"/>
              <a:t>vs</a:t>
            </a:r>
            <a:r>
              <a:rPr lang="en-US" altLang="en-US" dirty="0" smtClean="0"/>
              <a:t> Electronic collection approach</a:t>
            </a:r>
            <a:endParaRPr lang="en-US" dirty="0"/>
          </a:p>
        </p:txBody>
      </p:sp>
      <p:sp>
        <p:nvSpPr>
          <p:cNvPr id="4" name="Rectangle 3"/>
          <p:cNvSpPr>
            <a:spLocks noChangeArrowheads="1"/>
          </p:cNvSpPr>
          <p:nvPr/>
        </p:nvSpPr>
        <p:spPr bwMode="auto">
          <a:xfrm>
            <a:off x="1524000" y="2586335"/>
            <a:ext cx="1752600" cy="838200"/>
          </a:xfrm>
          <a:prstGeom prst="rect">
            <a:avLst/>
          </a:prstGeom>
          <a:solidFill>
            <a:srgbClr val="FFC000"/>
          </a:solidFill>
          <a:ln w="9525">
            <a:solidFill>
              <a:schemeClr val="tx1"/>
            </a:solidFill>
            <a:miter lim="800000"/>
            <a:headEnd/>
            <a:tailEnd/>
          </a:ln>
          <a:effectLst/>
        </p:spPr>
        <p:txBody>
          <a:bodyPr wrap="none" anchor="ctr"/>
          <a:lstStyle/>
          <a:p>
            <a:pPr algn="ctr"/>
            <a:r>
              <a:rPr lang="en-US" altLang="en-US" sz="1600" b="1" dirty="0">
                <a:latin typeface="Calibri" pitchFamily="34" charset="0"/>
                <a:cs typeface="Calibri" pitchFamily="34" charset="0"/>
              </a:rPr>
              <a:t>Manual</a:t>
            </a:r>
          </a:p>
        </p:txBody>
      </p:sp>
      <p:sp>
        <p:nvSpPr>
          <p:cNvPr id="5" name="Rectangle 4"/>
          <p:cNvSpPr>
            <a:spLocks noChangeArrowheads="1"/>
          </p:cNvSpPr>
          <p:nvPr/>
        </p:nvSpPr>
        <p:spPr bwMode="auto">
          <a:xfrm>
            <a:off x="7239000" y="4600203"/>
            <a:ext cx="1752600" cy="838200"/>
          </a:xfrm>
          <a:prstGeom prst="rect">
            <a:avLst/>
          </a:prstGeom>
          <a:solidFill>
            <a:srgbClr val="FFC000"/>
          </a:solidFill>
          <a:ln w="9525">
            <a:solidFill>
              <a:schemeClr val="tx1"/>
            </a:solidFill>
            <a:miter lim="800000"/>
            <a:headEnd/>
            <a:tailEnd/>
          </a:ln>
          <a:effectLst/>
        </p:spPr>
        <p:txBody>
          <a:bodyPr wrap="none" anchor="ctr"/>
          <a:lstStyle/>
          <a:p>
            <a:pPr algn="ctr"/>
            <a:r>
              <a:rPr lang="en-US" altLang="en-US" sz="1600" b="1" dirty="0" smtClean="0">
                <a:latin typeface="Calibri" pitchFamily="34" charset="0"/>
                <a:cs typeface="Calibri" pitchFamily="34" charset="0"/>
              </a:rPr>
              <a:t>Computer-assisted, </a:t>
            </a:r>
          </a:p>
          <a:p>
            <a:pPr algn="ctr"/>
            <a:r>
              <a:rPr lang="en-US" altLang="en-US" sz="1600" b="1" dirty="0" smtClean="0">
                <a:latin typeface="Calibri" pitchFamily="34" charset="0"/>
                <a:cs typeface="Calibri" pitchFamily="34" charset="0"/>
              </a:rPr>
              <a:t>automatic</a:t>
            </a:r>
            <a:endParaRPr lang="en-US" altLang="en-US" sz="1600" b="1" dirty="0">
              <a:latin typeface="Calibri" pitchFamily="34" charset="0"/>
              <a:cs typeface="Calibri" pitchFamily="34" charset="0"/>
            </a:endParaRPr>
          </a:p>
        </p:txBody>
      </p:sp>
      <p:sp>
        <p:nvSpPr>
          <p:cNvPr id="6" name="Rectangle 5"/>
          <p:cNvSpPr>
            <a:spLocks noChangeArrowheads="1"/>
          </p:cNvSpPr>
          <p:nvPr/>
        </p:nvSpPr>
        <p:spPr bwMode="auto">
          <a:xfrm>
            <a:off x="3886200" y="2565464"/>
            <a:ext cx="2514600" cy="838200"/>
          </a:xfrm>
          <a:prstGeom prst="rect">
            <a:avLst/>
          </a:prstGeom>
          <a:solidFill>
            <a:srgbClr val="FFC000"/>
          </a:solidFill>
          <a:ln w="9525">
            <a:solidFill>
              <a:schemeClr val="tx1"/>
            </a:solidFill>
            <a:miter lim="800000"/>
            <a:headEnd/>
            <a:tailEnd/>
          </a:ln>
          <a:effectLst/>
        </p:spPr>
        <p:txBody>
          <a:bodyPr wrap="none" anchor="ctr"/>
          <a:lstStyle/>
          <a:p>
            <a:pPr algn="ctr"/>
            <a:r>
              <a:rPr lang="en-US" altLang="en-US" sz="1600" b="1" dirty="0">
                <a:latin typeface="Calibri" pitchFamily="34" charset="0"/>
                <a:cs typeface="Calibri" pitchFamily="34" charset="0"/>
              </a:rPr>
              <a:t>Key entry/computer-assisted</a:t>
            </a:r>
          </a:p>
          <a:p>
            <a:pPr algn="ctr"/>
            <a:r>
              <a:rPr lang="en-US" altLang="en-US" sz="1600" b="1" dirty="0" smtClean="0">
                <a:latin typeface="Calibri" pitchFamily="34" charset="0"/>
                <a:cs typeface="Calibri" pitchFamily="34" charset="0"/>
              </a:rPr>
              <a:t>OMR/OCR/ICR</a:t>
            </a:r>
            <a:endParaRPr lang="en-US" altLang="en-US" sz="1600" b="1" dirty="0">
              <a:latin typeface="Calibri" pitchFamily="34" charset="0"/>
              <a:cs typeface="Calibri" pitchFamily="34" charset="0"/>
            </a:endParaRPr>
          </a:p>
        </p:txBody>
      </p:sp>
      <p:sp>
        <p:nvSpPr>
          <p:cNvPr id="7" name="Rectangle 6"/>
          <p:cNvSpPr>
            <a:spLocks noChangeArrowheads="1"/>
          </p:cNvSpPr>
          <p:nvPr/>
        </p:nvSpPr>
        <p:spPr bwMode="auto">
          <a:xfrm>
            <a:off x="7239000" y="2590800"/>
            <a:ext cx="1752600" cy="838200"/>
          </a:xfrm>
          <a:prstGeom prst="rect">
            <a:avLst/>
          </a:prstGeom>
          <a:solidFill>
            <a:srgbClr val="FFC000"/>
          </a:solidFill>
          <a:ln w="9525">
            <a:solidFill>
              <a:schemeClr val="tx1"/>
            </a:solidFill>
            <a:miter lim="800000"/>
            <a:headEnd/>
            <a:tailEnd/>
          </a:ln>
          <a:effectLst/>
        </p:spPr>
        <p:txBody>
          <a:bodyPr wrap="none" anchor="ctr"/>
          <a:lstStyle/>
          <a:p>
            <a:pPr algn="ctr"/>
            <a:r>
              <a:rPr lang="en-US" altLang="en-US" sz="1600" b="1" dirty="0">
                <a:latin typeface="Calibri" pitchFamily="34" charset="0"/>
                <a:cs typeface="Calibri" pitchFamily="34" charset="0"/>
              </a:rPr>
              <a:t>Manual</a:t>
            </a:r>
          </a:p>
          <a:p>
            <a:pPr algn="ctr"/>
            <a:r>
              <a:rPr lang="en-US" altLang="en-US" sz="1600" b="1" dirty="0" smtClean="0">
                <a:latin typeface="Calibri" pitchFamily="34" charset="0"/>
                <a:cs typeface="Calibri" pitchFamily="34" charset="0"/>
              </a:rPr>
              <a:t>computer-assisted, </a:t>
            </a:r>
          </a:p>
          <a:p>
            <a:pPr algn="ctr"/>
            <a:r>
              <a:rPr lang="en-US" altLang="en-US" sz="1600" b="1" dirty="0" smtClean="0">
                <a:latin typeface="Calibri" pitchFamily="34" charset="0"/>
                <a:cs typeface="Calibri" pitchFamily="34" charset="0"/>
              </a:rPr>
              <a:t>automatic</a:t>
            </a:r>
            <a:endParaRPr lang="en-US" altLang="en-US" sz="1600" b="1" dirty="0">
              <a:latin typeface="Calibri" pitchFamily="34" charset="0"/>
              <a:cs typeface="Calibri" pitchFamily="34" charset="0"/>
            </a:endParaRPr>
          </a:p>
        </p:txBody>
      </p:sp>
      <p:sp>
        <p:nvSpPr>
          <p:cNvPr id="8" name="Rectangle 7"/>
          <p:cNvSpPr>
            <a:spLocks noChangeArrowheads="1"/>
          </p:cNvSpPr>
          <p:nvPr/>
        </p:nvSpPr>
        <p:spPr bwMode="auto">
          <a:xfrm>
            <a:off x="1524000" y="4600203"/>
            <a:ext cx="4876800" cy="838200"/>
          </a:xfrm>
          <a:prstGeom prst="rect">
            <a:avLst/>
          </a:prstGeom>
          <a:solidFill>
            <a:srgbClr val="FFC000"/>
          </a:solidFill>
          <a:ln w="9525">
            <a:solidFill>
              <a:schemeClr val="tx1"/>
            </a:solidFill>
            <a:miter lim="800000"/>
            <a:headEnd/>
            <a:tailEnd/>
          </a:ln>
          <a:effectLst/>
        </p:spPr>
        <p:txBody>
          <a:bodyPr wrap="none" anchor="ctr"/>
          <a:lstStyle/>
          <a:p>
            <a:pPr algn="ctr"/>
            <a:r>
              <a:rPr lang="en-US" altLang="en-US" b="1" dirty="0">
                <a:latin typeface="Calibri" pitchFamily="34" charset="0"/>
                <a:cs typeface="Calibri" pitchFamily="34" charset="0"/>
              </a:rPr>
              <a:t>Automated/built-in</a:t>
            </a:r>
          </a:p>
        </p:txBody>
      </p:sp>
      <p:sp>
        <p:nvSpPr>
          <p:cNvPr id="9" name="Text Box 8"/>
          <p:cNvSpPr txBox="1">
            <a:spLocks noChangeArrowheads="1"/>
          </p:cNvSpPr>
          <p:nvPr/>
        </p:nvSpPr>
        <p:spPr bwMode="auto">
          <a:xfrm>
            <a:off x="152400" y="2586335"/>
            <a:ext cx="1371600" cy="923330"/>
          </a:xfrm>
          <a:prstGeom prst="rect">
            <a:avLst/>
          </a:prstGeom>
          <a:noFill/>
          <a:ln w="9525">
            <a:noFill/>
            <a:miter lim="800000"/>
            <a:headEnd/>
            <a:tailEnd/>
          </a:ln>
          <a:effectLst/>
        </p:spPr>
        <p:txBody>
          <a:bodyPr wrap="square">
            <a:spAutoFit/>
          </a:bodyPr>
          <a:lstStyle/>
          <a:p>
            <a:pPr>
              <a:spcBef>
                <a:spcPct val="50000"/>
              </a:spcBef>
            </a:pPr>
            <a:r>
              <a:rPr lang="en-US" altLang="en-US" sz="1800" b="1" dirty="0">
                <a:solidFill>
                  <a:srgbClr val="000090"/>
                </a:solidFill>
                <a:latin typeface="Arial" charset="0"/>
              </a:rPr>
              <a:t>Paper-based </a:t>
            </a:r>
            <a:r>
              <a:rPr lang="en-US" altLang="en-US" sz="1800" b="1" dirty="0" smtClean="0">
                <a:solidFill>
                  <a:srgbClr val="000090"/>
                </a:solidFill>
                <a:latin typeface="Arial" charset="0"/>
              </a:rPr>
              <a:t>approach</a:t>
            </a:r>
            <a:endParaRPr lang="en-US" altLang="en-US" sz="1800" b="1" dirty="0">
              <a:solidFill>
                <a:srgbClr val="000090"/>
              </a:solidFill>
              <a:latin typeface="Arial" charset="0"/>
            </a:endParaRPr>
          </a:p>
        </p:txBody>
      </p:sp>
      <p:sp>
        <p:nvSpPr>
          <p:cNvPr id="10" name="Text Box 10"/>
          <p:cNvSpPr txBox="1">
            <a:spLocks noChangeArrowheads="1"/>
          </p:cNvSpPr>
          <p:nvPr/>
        </p:nvSpPr>
        <p:spPr bwMode="auto">
          <a:xfrm>
            <a:off x="1524000" y="2170800"/>
            <a:ext cx="1752600" cy="369332"/>
          </a:xfrm>
          <a:prstGeom prst="rect">
            <a:avLst/>
          </a:prstGeom>
          <a:noFill/>
          <a:ln w="9525">
            <a:noFill/>
            <a:miter lim="800000"/>
            <a:headEnd/>
            <a:tailEnd/>
          </a:ln>
          <a:effectLst/>
        </p:spPr>
        <p:txBody>
          <a:bodyPr wrap="square">
            <a:spAutoFit/>
          </a:bodyPr>
          <a:lstStyle/>
          <a:p>
            <a:pPr>
              <a:spcBef>
                <a:spcPct val="50000"/>
              </a:spcBef>
            </a:pPr>
            <a:r>
              <a:rPr lang="en-US" altLang="en-US" sz="1800" b="1" dirty="0">
                <a:latin typeface="Calibri" pitchFamily="34" charset="0"/>
                <a:cs typeface="Calibri" pitchFamily="34" charset="0"/>
              </a:rPr>
              <a:t>Data </a:t>
            </a:r>
            <a:r>
              <a:rPr lang="en-US" altLang="en-US" sz="1800" b="1" dirty="0">
                <a:solidFill>
                  <a:srgbClr val="000090"/>
                </a:solidFill>
                <a:latin typeface="Calibri" pitchFamily="34" charset="0"/>
                <a:cs typeface="Calibri" pitchFamily="34" charset="0"/>
              </a:rPr>
              <a:t>Collection</a:t>
            </a:r>
          </a:p>
        </p:txBody>
      </p:sp>
      <p:sp>
        <p:nvSpPr>
          <p:cNvPr id="11" name="Text Box 11"/>
          <p:cNvSpPr txBox="1">
            <a:spLocks noChangeArrowheads="1"/>
          </p:cNvSpPr>
          <p:nvPr/>
        </p:nvSpPr>
        <p:spPr bwMode="auto">
          <a:xfrm>
            <a:off x="3886200" y="2195513"/>
            <a:ext cx="2514600" cy="366713"/>
          </a:xfrm>
          <a:prstGeom prst="rect">
            <a:avLst/>
          </a:prstGeom>
          <a:noFill/>
          <a:ln w="9525">
            <a:noFill/>
            <a:miter lim="800000"/>
            <a:headEnd/>
            <a:tailEnd/>
          </a:ln>
          <a:effectLst/>
        </p:spPr>
        <p:txBody>
          <a:bodyPr wrap="square">
            <a:spAutoFit/>
          </a:bodyPr>
          <a:lstStyle/>
          <a:p>
            <a:pPr algn="ctr">
              <a:spcBef>
                <a:spcPct val="50000"/>
              </a:spcBef>
            </a:pPr>
            <a:r>
              <a:rPr lang="en-US" altLang="en-US" sz="1800" b="1" dirty="0">
                <a:solidFill>
                  <a:srgbClr val="000090"/>
                </a:solidFill>
                <a:latin typeface="Calibri" pitchFamily="34" charset="0"/>
                <a:cs typeface="Calibri" pitchFamily="34" charset="0"/>
              </a:rPr>
              <a:t>Data</a:t>
            </a:r>
            <a:r>
              <a:rPr lang="en-US" altLang="en-US" sz="1800" b="1" dirty="0">
                <a:latin typeface="Calibri" pitchFamily="34" charset="0"/>
                <a:cs typeface="Calibri" pitchFamily="34" charset="0"/>
              </a:rPr>
              <a:t> </a:t>
            </a:r>
            <a:r>
              <a:rPr lang="en-US" altLang="en-US" sz="1800" b="1" dirty="0" smtClean="0">
                <a:solidFill>
                  <a:srgbClr val="000090"/>
                </a:solidFill>
                <a:latin typeface="Calibri" pitchFamily="34" charset="0"/>
                <a:cs typeface="Calibri" pitchFamily="34" charset="0"/>
              </a:rPr>
              <a:t>Entry/Capture</a:t>
            </a:r>
            <a:endParaRPr lang="en-US" altLang="en-US" sz="1800" b="1" dirty="0">
              <a:solidFill>
                <a:srgbClr val="000090"/>
              </a:solidFill>
              <a:latin typeface="Calibri" pitchFamily="34" charset="0"/>
              <a:cs typeface="Calibri" pitchFamily="34" charset="0"/>
            </a:endParaRPr>
          </a:p>
        </p:txBody>
      </p:sp>
      <p:sp>
        <p:nvSpPr>
          <p:cNvPr id="12" name="Text Box 13"/>
          <p:cNvSpPr txBox="1">
            <a:spLocks noChangeArrowheads="1"/>
          </p:cNvSpPr>
          <p:nvPr/>
        </p:nvSpPr>
        <p:spPr bwMode="auto">
          <a:xfrm>
            <a:off x="1524000" y="4233490"/>
            <a:ext cx="4876800" cy="366713"/>
          </a:xfrm>
          <a:prstGeom prst="rect">
            <a:avLst/>
          </a:prstGeom>
          <a:noFill/>
          <a:ln w="9525">
            <a:noFill/>
            <a:miter lim="800000"/>
            <a:headEnd/>
            <a:tailEnd/>
          </a:ln>
          <a:effectLst/>
        </p:spPr>
        <p:txBody>
          <a:bodyPr wrap="square">
            <a:spAutoFit/>
          </a:bodyPr>
          <a:lstStyle/>
          <a:p>
            <a:pPr algn="ctr">
              <a:spcBef>
                <a:spcPct val="50000"/>
              </a:spcBef>
            </a:pPr>
            <a:r>
              <a:rPr lang="en-US" altLang="en-US" sz="1800" b="1" dirty="0">
                <a:solidFill>
                  <a:srgbClr val="000090"/>
                </a:solidFill>
                <a:latin typeface="Calibri" pitchFamily="34" charset="0"/>
                <a:cs typeface="Calibri" pitchFamily="34" charset="0"/>
              </a:rPr>
              <a:t>Data Collection/Entry/Coding/Editing</a:t>
            </a:r>
          </a:p>
        </p:txBody>
      </p:sp>
      <p:sp>
        <p:nvSpPr>
          <p:cNvPr id="13" name="Line 15"/>
          <p:cNvSpPr>
            <a:spLocks noChangeShapeType="1"/>
          </p:cNvSpPr>
          <p:nvPr/>
        </p:nvSpPr>
        <p:spPr bwMode="auto">
          <a:xfrm>
            <a:off x="3276600" y="2984564"/>
            <a:ext cx="609600" cy="0"/>
          </a:xfrm>
          <a:prstGeom prst="line">
            <a:avLst/>
          </a:prstGeom>
          <a:noFill/>
          <a:ln w="76200">
            <a:solidFill>
              <a:schemeClr val="accent2"/>
            </a:solidFill>
            <a:round/>
            <a:headEnd/>
            <a:tailEnd type="triangle" w="med" len="med"/>
          </a:ln>
          <a:effectLst/>
        </p:spPr>
        <p:txBody>
          <a:bodyPr/>
          <a:lstStyle/>
          <a:p>
            <a:endParaRPr lang="en-US"/>
          </a:p>
        </p:txBody>
      </p:sp>
      <p:sp>
        <p:nvSpPr>
          <p:cNvPr id="14" name="Line 16"/>
          <p:cNvSpPr>
            <a:spLocks noChangeShapeType="1"/>
          </p:cNvSpPr>
          <p:nvPr/>
        </p:nvSpPr>
        <p:spPr bwMode="auto">
          <a:xfrm>
            <a:off x="6400800" y="2984564"/>
            <a:ext cx="838200" cy="0"/>
          </a:xfrm>
          <a:prstGeom prst="line">
            <a:avLst/>
          </a:prstGeom>
          <a:noFill/>
          <a:ln w="76200">
            <a:solidFill>
              <a:schemeClr val="accent2"/>
            </a:solidFill>
            <a:round/>
            <a:headEnd/>
            <a:tailEnd type="triangle" w="med" len="med"/>
          </a:ln>
          <a:effectLst/>
        </p:spPr>
        <p:txBody>
          <a:bodyPr/>
          <a:lstStyle/>
          <a:p>
            <a:endParaRPr lang="en-US"/>
          </a:p>
        </p:txBody>
      </p:sp>
      <p:sp>
        <p:nvSpPr>
          <p:cNvPr id="15" name="Line 17"/>
          <p:cNvSpPr>
            <a:spLocks noChangeShapeType="1"/>
          </p:cNvSpPr>
          <p:nvPr/>
        </p:nvSpPr>
        <p:spPr bwMode="auto">
          <a:xfrm>
            <a:off x="6400800" y="5022238"/>
            <a:ext cx="838200" cy="0"/>
          </a:xfrm>
          <a:prstGeom prst="line">
            <a:avLst/>
          </a:prstGeom>
          <a:noFill/>
          <a:ln w="76200">
            <a:solidFill>
              <a:schemeClr val="accent2"/>
            </a:solidFill>
            <a:round/>
            <a:headEnd/>
            <a:tailEnd type="triangle" w="med" len="med"/>
          </a:ln>
          <a:effectLst/>
        </p:spPr>
        <p:txBody>
          <a:bodyPr/>
          <a:lstStyle/>
          <a:p>
            <a:endParaRPr lang="en-US"/>
          </a:p>
        </p:txBody>
      </p:sp>
      <p:sp>
        <p:nvSpPr>
          <p:cNvPr id="16" name="Text Box 9"/>
          <p:cNvSpPr txBox="1">
            <a:spLocks noChangeArrowheads="1"/>
          </p:cNvSpPr>
          <p:nvPr/>
        </p:nvSpPr>
        <p:spPr bwMode="auto">
          <a:xfrm>
            <a:off x="76200" y="4600203"/>
            <a:ext cx="1447800" cy="923330"/>
          </a:xfrm>
          <a:prstGeom prst="rect">
            <a:avLst/>
          </a:prstGeom>
          <a:noFill/>
          <a:ln w="9525">
            <a:noFill/>
            <a:miter lim="800000"/>
            <a:headEnd/>
            <a:tailEnd/>
          </a:ln>
          <a:effectLst/>
        </p:spPr>
        <p:txBody>
          <a:bodyPr wrap="square">
            <a:spAutoFit/>
          </a:bodyPr>
          <a:lstStyle/>
          <a:p>
            <a:pPr>
              <a:spcBef>
                <a:spcPct val="50000"/>
              </a:spcBef>
            </a:pPr>
            <a:r>
              <a:rPr lang="en-US" altLang="en-US" sz="1800" b="1" dirty="0" smtClean="0">
                <a:solidFill>
                  <a:srgbClr val="000090"/>
                </a:solidFill>
                <a:latin typeface="Arial" charset="0"/>
              </a:rPr>
              <a:t>Electronic</a:t>
            </a:r>
            <a:r>
              <a:rPr lang="en-US" altLang="en-US" sz="1800" b="1" dirty="0" smtClean="0">
                <a:latin typeface="Arial" charset="0"/>
              </a:rPr>
              <a:t> </a:t>
            </a:r>
            <a:r>
              <a:rPr lang="en-US" altLang="en-US" sz="1800" b="1" dirty="0" smtClean="0">
                <a:solidFill>
                  <a:srgbClr val="000090"/>
                </a:solidFill>
                <a:latin typeface="Arial" charset="0"/>
              </a:rPr>
              <a:t>collection  </a:t>
            </a:r>
            <a:r>
              <a:rPr lang="en-US" altLang="en-US" b="1" dirty="0" smtClean="0">
                <a:solidFill>
                  <a:srgbClr val="000090"/>
                </a:solidFill>
                <a:latin typeface="Arial" charset="0"/>
              </a:rPr>
              <a:t>a</a:t>
            </a:r>
            <a:r>
              <a:rPr lang="en-US" altLang="en-US" sz="1800" b="1" dirty="0" smtClean="0">
                <a:solidFill>
                  <a:srgbClr val="000090"/>
                </a:solidFill>
                <a:latin typeface="Arial" charset="0"/>
              </a:rPr>
              <a:t>pproach</a:t>
            </a:r>
            <a:endParaRPr lang="en-US" altLang="en-US" sz="1800" b="1" dirty="0">
              <a:solidFill>
                <a:srgbClr val="000090"/>
              </a:solidFill>
              <a:latin typeface="Arial" charset="0"/>
            </a:endParaRPr>
          </a:p>
        </p:txBody>
      </p:sp>
      <p:sp>
        <p:nvSpPr>
          <p:cNvPr id="17" name="Text Box 12"/>
          <p:cNvSpPr txBox="1">
            <a:spLocks noChangeArrowheads="1"/>
          </p:cNvSpPr>
          <p:nvPr/>
        </p:nvSpPr>
        <p:spPr bwMode="auto">
          <a:xfrm>
            <a:off x="7036703" y="2224087"/>
            <a:ext cx="2107296" cy="366713"/>
          </a:xfrm>
          <a:prstGeom prst="rect">
            <a:avLst/>
          </a:prstGeom>
          <a:noFill/>
          <a:ln w="9525">
            <a:noFill/>
            <a:miter lim="800000"/>
            <a:headEnd/>
            <a:tailEnd/>
          </a:ln>
          <a:effectLst/>
        </p:spPr>
        <p:txBody>
          <a:bodyPr wrap="square">
            <a:spAutoFit/>
          </a:bodyPr>
          <a:lstStyle/>
          <a:p>
            <a:pPr algn="ctr">
              <a:spcBef>
                <a:spcPct val="50000"/>
              </a:spcBef>
            </a:pPr>
            <a:r>
              <a:rPr lang="en-US" altLang="en-US" sz="1800" b="1" dirty="0">
                <a:solidFill>
                  <a:srgbClr val="000090"/>
                </a:solidFill>
                <a:latin typeface="Calibri" pitchFamily="34" charset="0"/>
                <a:cs typeface="Calibri" pitchFamily="34" charset="0"/>
              </a:rPr>
              <a:t>Data Coding/Editing</a:t>
            </a:r>
          </a:p>
        </p:txBody>
      </p:sp>
      <p:sp>
        <p:nvSpPr>
          <p:cNvPr id="18" name="Text Box 14"/>
          <p:cNvSpPr txBox="1">
            <a:spLocks noChangeArrowheads="1"/>
          </p:cNvSpPr>
          <p:nvPr/>
        </p:nvSpPr>
        <p:spPr bwMode="auto">
          <a:xfrm>
            <a:off x="6985645" y="3953872"/>
            <a:ext cx="2158354" cy="646331"/>
          </a:xfrm>
          <a:prstGeom prst="rect">
            <a:avLst/>
          </a:prstGeom>
          <a:noFill/>
          <a:ln w="9525">
            <a:noFill/>
            <a:miter lim="800000"/>
            <a:headEnd/>
            <a:tailEnd/>
          </a:ln>
          <a:effectLst/>
        </p:spPr>
        <p:txBody>
          <a:bodyPr wrap="square">
            <a:spAutoFit/>
          </a:bodyPr>
          <a:lstStyle/>
          <a:p>
            <a:pPr algn="ctr"/>
            <a:r>
              <a:rPr lang="en-US" altLang="en-US" sz="1800" b="1" dirty="0">
                <a:solidFill>
                  <a:srgbClr val="000090"/>
                </a:solidFill>
                <a:latin typeface="Calibri" pitchFamily="34" charset="0"/>
                <a:cs typeface="Calibri" pitchFamily="34" charset="0"/>
              </a:rPr>
              <a:t>Data Coding/Editing</a:t>
            </a:r>
          </a:p>
          <a:p>
            <a:pPr algn="ctr"/>
            <a:r>
              <a:rPr lang="en-US" altLang="en-US" sz="1800" b="1" dirty="0">
                <a:solidFill>
                  <a:srgbClr val="000090"/>
                </a:solidFill>
                <a:latin typeface="Calibri" pitchFamily="34" charset="0"/>
                <a:cs typeface="Calibri" pitchFamily="34" charset="0"/>
              </a:rPr>
              <a:t>     </a:t>
            </a:r>
            <a:r>
              <a:rPr lang="en-US" altLang="en-US" sz="1800" b="1" dirty="0" smtClean="0">
                <a:solidFill>
                  <a:srgbClr val="000090"/>
                </a:solidFill>
                <a:latin typeface="Calibri" pitchFamily="34" charset="0"/>
                <a:cs typeface="Calibri" pitchFamily="34" charset="0"/>
              </a:rPr>
              <a:t>(</a:t>
            </a:r>
            <a:r>
              <a:rPr lang="en-US" altLang="en-US" sz="1800" b="1" dirty="0">
                <a:solidFill>
                  <a:srgbClr val="000090"/>
                </a:solidFill>
                <a:latin typeface="Calibri" pitchFamily="34" charset="0"/>
                <a:cs typeface="Calibri" pitchFamily="34" charset="0"/>
              </a:rPr>
              <a:t>partial)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26459"/>
            <a:ext cx="8001000" cy="494366"/>
          </a:xfrm>
        </p:spPr>
        <p:txBody>
          <a:bodyPr/>
          <a:lstStyle/>
          <a:p>
            <a:r>
              <a:rPr lang="en-US" sz="2400" dirty="0" smtClean="0"/>
              <a:t>Advantages of using electronic data collection technologies</a:t>
            </a:r>
            <a:endParaRPr lang="en-US" sz="2400" dirty="0"/>
          </a:p>
        </p:txBody>
      </p:sp>
      <p:sp>
        <p:nvSpPr>
          <p:cNvPr id="3" name="Content Placeholder 2"/>
          <p:cNvSpPr>
            <a:spLocks noGrp="1"/>
          </p:cNvSpPr>
          <p:nvPr>
            <p:ph idx="1"/>
          </p:nvPr>
        </p:nvSpPr>
        <p:spPr>
          <a:xfrm>
            <a:off x="566738" y="1752600"/>
            <a:ext cx="8577262" cy="4572000"/>
          </a:xfrm>
        </p:spPr>
        <p:txBody>
          <a:bodyPr/>
          <a:lstStyle/>
          <a:p>
            <a:pPr marL="395288" lvl="2">
              <a:buFont typeface="Wingdings" panose="05000000000000000000" pitchFamily="2" charset="2"/>
              <a:buChar char="q"/>
            </a:pPr>
            <a:r>
              <a:rPr lang="en-US" sz="1800" dirty="0" smtClean="0">
                <a:solidFill>
                  <a:srgbClr val="000090"/>
                </a:solidFill>
              </a:rPr>
              <a:t>Improve data quality through built-in </a:t>
            </a:r>
            <a:r>
              <a:rPr lang="en-US" sz="1800" u="sng" dirty="0" smtClean="0">
                <a:solidFill>
                  <a:srgbClr val="000090"/>
                </a:solidFill>
              </a:rPr>
              <a:t>consistency checks </a:t>
            </a:r>
            <a:r>
              <a:rPr lang="en-US" sz="1800" dirty="0" smtClean="0">
                <a:solidFill>
                  <a:srgbClr val="000090"/>
                </a:solidFill>
              </a:rPr>
              <a:t>and logical validation rules during the interview </a:t>
            </a:r>
          </a:p>
          <a:p>
            <a:pPr marL="395288" lvl="2">
              <a:buFont typeface="Wingdings" panose="05000000000000000000" pitchFamily="2" charset="2"/>
              <a:buChar char="q"/>
            </a:pPr>
            <a:r>
              <a:rPr lang="en-US" sz="1800" dirty="0" smtClean="0">
                <a:solidFill>
                  <a:srgbClr val="000090"/>
                </a:solidFill>
              </a:rPr>
              <a:t>Allow a more accurate progression through the questionnaire due to </a:t>
            </a:r>
            <a:r>
              <a:rPr lang="en-US" sz="1800" u="sng" dirty="0" smtClean="0">
                <a:solidFill>
                  <a:srgbClr val="000090"/>
                </a:solidFill>
              </a:rPr>
              <a:t>automated skip patterns and mandatory items</a:t>
            </a:r>
            <a:endParaRPr lang="en-US" sz="1800" dirty="0" smtClean="0">
              <a:solidFill>
                <a:srgbClr val="000090"/>
              </a:solidFill>
            </a:endParaRPr>
          </a:p>
          <a:p>
            <a:pPr marL="395288" lvl="2">
              <a:buFont typeface="Wingdings" panose="05000000000000000000" pitchFamily="2" charset="2"/>
              <a:buChar char="q"/>
            </a:pPr>
            <a:r>
              <a:rPr lang="en-US" sz="1800" u="sng" dirty="0" smtClean="0">
                <a:solidFill>
                  <a:srgbClr val="000090"/>
                </a:solidFill>
              </a:rPr>
              <a:t>Optimize time spent </a:t>
            </a:r>
            <a:r>
              <a:rPr lang="en-US" sz="1800" dirty="0" smtClean="0">
                <a:solidFill>
                  <a:srgbClr val="000090"/>
                </a:solidFill>
              </a:rPr>
              <a:t>by enumerator and respondents</a:t>
            </a:r>
          </a:p>
          <a:p>
            <a:pPr marL="395288" lvl="2">
              <a:buFont typeface="Wingdings" panose="05000000000000000000" pitchFamily="2" charset="2"/>
              <a:buChar char="q"/>
            </a:pPr>
            <a:r>
              <a:rPr lang="en-US" sz="1800" dirty="0" smtClean="0">
                <a:solidFill>
                  <a:srgbClr val="000090"/>
                </a:solidFill>
              </a:rPr>
              <a:t>Improve field management and </a:t>
            </a:r>
            <a:r>
              <a:rPr lang="en-US" sz="1800" u="sng" dirty="0" smtClean="0">
                <a:solidFill>
                  <a:srgbClr val="000090"/>
                </a:solidFill>
              </a:rPr>
              <a:t>real time monitoring </a:t>
            </a:r>
            <a:r>
              <a:rPr lang="en-US" sz="1800" dirty="0" smtClean="0">
                <a:solidFill>
                  <a:srgbClr val="000090"/>
                </a:solidFill>
              </a:rPr>
              <a:t>of enumeration activities</a:t>
            </a:r>
            <a:r>
              <a:rPr lang="en-US" sz="1800" dirty="0">
                <a:solidFill>
                  <a:srgbClr val="000090"/>
                </a:solidFill>
              </a:rPr>
              <a:t> </a:t>
            </a:r>
            <a:r>
              <a:rPr lang="en-US" dirty="0" smtClean="0">
                <a:solidFill>
                  <a:srgbClr val="000090"/>
                </a:solidFill>
              </a:rPr>
              <a:t>(</a:t>
            </a:r>
            <a:r>
              <a:rPr lang="en-US" dirty="0" err="1" smtClean="0">
                <a:solidFill>
                  <a:srgbClr val="000090"/>
                </a:solidFill>
              </a:rPr>
              <a:t>eg</a:t>
            </a:r>
            <a:r>
              <a:rPr lang="en-US" dirty="0" smtClean="0">
                <a:solidFill>
                  <a:srgbClr val="000090"/>
                </a:solidFill>
              </a:rPr>
              <a:t>. built-in date and time stamp could be useful for supervision)</a:t>
            </a:r>
          </a:p>
          <a:p>
            <a:pPr marL="395288" lvl="2">
              <a:buFont typeface="Wingdings" panose="05000000000000000000" pitchFamily="2" charset="2"/>
              <a:buChar char="q"/>
            </a:pPr>
            <a:r>
              <a:rPr lang="en-US" sz="1800" dirty="0">
                <a:solidFill>
                  <a:srgbClr val="000090"/>
                </a:solidFill>
              </a:rPr>
              <a:t>Allow collecting additional information  that  cannot be collected using paper-based approaches, such as: </a:t>
            </a:r>
            <a:r>
              <a:rPr lang="en-US" sz="1800" u="sng" dirty="0">
                <a:solidFill>
                  <a:srgbClr val="000090"/>
                </a:solidFill>
              </a:rPr>
              <a:t>GPS co-ordinates, pictures, videos, date/time stamps</a:t>
            </a:r>
            <a:r>
              <a:rPr lang="en-US" sz="1800" dirty="0">
                <a:solidFill>
                  <a:srgbClr val="000090"/>
                </a:solidFill>
              </a:rPr>
              <a:t>, </a:t>
            </a:r>
            <a:r>
              <a:rPr lang="en-US" sz="1800" dirty="0" smtClean="0">
                <a:solidFill>
                  <a:srgbClr val="000090"/>
                </a:solidFill>
              </a:rPr>
              <a:t>etc.</a:t>
            </a:r>
          </a:p>
          <a:p>
            <a:pPr marL="395288" lvl="2">
              <a:buFont typeface="Wingdings" panose="05000000000000000000" pitchFamily="2" charset="2"/>
              <a:buChar char="q"/>
            </a:pPr>
            <a:r>
              <a:rPr lang="en-US" sz="1800" dirty="0" smtClean="0">
                <a:solidFill>
                  <a:srgbClr val="000090"/>
                </a:solidFill>
              </a:rPr>
              <a:t>Avoid </a:t>
            </a:r>
            <a:r>
              <a:rPr lang="en-US" sz="1800" dirty="0">
                <a:solidFill>
                  <a:srgbClr val="000090"/>
                </a:solidFill>
              </a:rPr>
              <a:t>manual data entry errors; </a:t>
            </a:r>
            <a:endParaRPr lang="en-US" sz="1800" dirty="0" smtClean="0">
              <a:solidFill>
                <a:srgbClr val="000090"/>
              </a:solidFill>
            </a:endParaRP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36320"/>
            <a:ext cx="8001000" cy="484505"/>
          </a:xfrm>
        </p:spPr>
        <p:txBody>
          <a:bodyPr/>
          <a:lstStyle/>
          <a:p>
            <a:r>
              <a:rPr lang="en-US" sz="2400" dirty="0"/>
              <a:t>Advantages of using electronic data collection technologies</a:t>
            </a:r>
          </a:p>
        </p:txBody>
      </p:sp>
      <p:sp>
        <p:nvSpPr>
          <p:cNvPr id="3" name="Content Placeholder 2"/>
          <p:cNvSpPr>
            <a:spLocks noGrp="1"/>
          </p:cNvSpPr>
          <p:nvPr>
            <p:ph idx="1"/>
          </p:nvPr>
        </p:nvSpPr>
        <p:spPr>
          <a:xfrm>
            <a:off x="566738" y="1752600"/>
            <a:ext cx="8465502" cy="4465320"/>
          </a:xfrm>
        </p:spPr>
        <p:txBody>
          <a:bodyPr/>
          <a:lstStyle/>
          <a:p>
            <a:pPr marL="395288" lvl="2">
              <a:buFont typeface="Wingdings" panose="05000000000000000000" pitchFamily="2" charset="2"/>
              <a:buChar char="q"/>
            </a:pPr>
            <a:r>
              <a:rPr lang="en-US" sz="1800" dirty="0">
                <a:solidFill>
                  <a:srgbClr val="000090"/>
                </a:solidFill>
              </a:rPr>
              <a:t>Significant  improvement in timeliness of releasing census results</a:t>
            </a:r>
          </a:p>
          <a:p>
            <a:pPr marL="395288" lvl="2">
              <a:buFont typeface="Wingdings" panose="05000000000000000000" pitchFamily="2" charset="2"/>
              <a:buChar char="q"/>
            </a:pPr>
            <a:r>
              <a:rPr lang="en-US" sz="1800" dirty="0" smtClean="0">
                <a:solidFill>
                  <a:srgbClr val="000090"/>
                </a:solidFill>
              </a:rPr>
              <a:t>Allow the provision of on-screen </a:t>
            </a:r>
            <a:r>
              <a:rPr lang="en-US" sz="1800" dirty="0">
                <a:solidFill>
                  <a:srgbClr val="000090"/>
                </a:solidFill>
              </a:rPr>
              <a:t>help </a:t>
            </a:r>
            <a:r>
              <a:rPr lang="en-US" sz="1800" dirty="0" smtClean="0">
                <a:solidFill>
                  <a:srgbClr val="000090"/>
                </a:solidFill>
              </a:rPr>
              <a:t>- for enumerators </a:t>
            </a:r>
            <a:r>
              <a:rPr lang="en-US" sz="1800" dirty="0">
                <a:solidFill>
                  <a:srgbClr val="000090"/>
                </a:solidFill>
              </a:rPr>
              <a:t>from the screen of </a:t>
            </a:r>
            <a:r>
              <a:rPr lang="en-US" sz="1800" dirty="0" smtClean="0">
                <a:solidFill>
                  <a:srgbClr val="000090"/>
                </a:solidFill>
              </a:rPr>
              <a:t>electronic device - easier </a:t>
            </a:r>
            <a:r>
              <a:rPr lang="en-US" sz="1800" dirty="0">
                <a:solidFill>
                  <a:srgbClr val="000090"/>
                </a:solidFill>
              </a:rPr>
              <a:t>for the enumerators to access definitions or other items </a:t>
            </a:r>
            <a:r>
              <a:rPr lang="en-US" sz="1800" dirty="0" smtClean="0">
                <a:solidFill>
                  <a:srgbClr val="000090"/>
                </a:solidFill>
              </a:rPr>
              <a:t>linking to each question </a:t>
            </a:r>
          </a:p>
          <a:p>
            <a:pPr marL="395288" lvl="2">
              <a:buFont typeface="Wingdings" panose="05000000000000000000" pitchFamily="2" charset="2"/>
              <a:buChar char="q"/>
            </a:pPr>
            <a:r>
              <a:rPr lang="en-US" sz="1800" dirty="0" smtClean="0">
                <a:solidFill>
                  <a:srgbClr val="000090"/>
                </a:solidFill>
              </a:rPr>
              <a:t>Allow computerized case management, capacity to monitor and control over various census operations</a:t>
            </a:r>
          </a:p>
          <a:p>
            <a:r>
              <a:rPr lang="en-US" sz="1800" dirty="0" smtClean="0">
                <a:solidFill>
                  <a:srgbClr val="000090"/>
                </a:solidFill>
              </a:rPr>
              <a:t>Utilize </a:t>
            </a:r>
            <a:r>
              <a:rPr lang="en-US" sz="1800" dirty="0">
                <a:solidFill>
                  <a:srgbClr val="000090"/>
                </a:solidFill>
              </a:rPr>
              <a:t>GPS features and digital mapping </a:t>
            </a:r>
            <a:r>
              <a:rPr lang="en-US" sz="1800" dirty="0" smtClean="0">
                <a:solidFill>
                  <a:srgbClr val="000090"/>
                </a:solidFill>
              </a:rPr>
              <a:t>capabilities such as </a:t>
            </a:r>
            <a:r>
              <a:rPr lang="en-US" dirty="0" smtClean="0">
                <a:solidFill>
                  <a:srgbClr val="000090"/>
                </a:solidFill>
              </a:rPr>
              <a:t>EA </a:t>
            </a:r>
            <a:r>
              <a:rPr lang="en-US" dirty="0">
                <a:solidFill>
                  <a:srgbClr val="000090"/>
                </a:solidFill>
              </a:rPr>
              <a:t>maps and/or address information can be loaded onto the device </a:t>
            </a:r>
            <a:r>
              <a:rPr lang="en-US" dirty="0" smtClean="0">
                <a:solidFill>
                  <a:srgbClr val="000090"/>
                </a:solidFill>
              </a:rPr>
              <a:t>to </a:t>
            </a:r>
            <a:r>
              <a:rPr lang="en-US" dirty="0">
                <a:solidFill>
                  <a:srgbClr val="000090"/>
                </a:solidFill>
              </a:rPr>
              <a:t>help the enumerator find the correct housing units to </a:t>
            </a:r>
            <a:r>
              <a:rPr lang="en-US" dirty="0" smtClean="0">
                <a:solidFill>
                  <a:srgbClr val="000090"/>
                </a:solidFill>
              </a:rPr>
              <a:t>visit</a:t>
            </a:r>
            <a:endParaRPr lang="en-US" dirty="0">
              <a:solidFill>
                <a:srgbClr val="000090"/>
              </a:solidFill>
            </a:endParaRPr>
          </a:p>
          <a:p>
            <a:pPr marL="395288" lvl="2">
              <a:buFont typeface="Wingdings" panose="05000000000000000000" pitchFamily="2" charset="2"/>
              <a:buChar char="q"/>
            </a:pPr>
            <a:endParaRPr lang="en-US" sz="1800" dirty="0">
              <a:solidFill>
                <a:srgbClr val="000090"/>
              </a:solidFill>
            </a:endParaRPr>
          </a:p>
          <a:p>
            <a:pPr marL="395288" lvl="2">
              <a:buFont typeface="Wingdings" panose="05000000000000000000" pitchFamily="2" charset="2"/>
              <a:buChar char="q"/>
            </a:pPr>
            <a:endParaRPr lang="en-US" sz="1800" dirty="0">
              <a:solidFill>
                <a:schemeClr val="tx1"/>
              </a:solidFill>
            </a:endParaRPr>
          </a:p>
          <a:p>
            <a:endParaRPr lang="en-US" dirty="0"/>
          </a:p>
        </p:txBody>
      </p:sp>
    </p:spTree>
    <p:extLst>
      <p:ext uri="{BB962C8B-B14F-4D97-AF65-F5344CB8AC3E}">
        <p14:creationId xmlns:p14="http://schemas.microsoft.com/office/powerpoint/2010/main" val="2912345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4" y="1056640"/>
            <a:ext cx="8467725" cy="464185"/>
          </a:xfrm>
        </p:spPr>
        <p:txBody>
          <a:bodyPr/>
          <a:lstStyle/>
          <a:p>
            <a:pPr lvl="0"/>
            <a:r>
              <a:rPr lang="en-US" sz="2400" dirty="0" smtClean="0"/>
              <a:t>Disadvantages of electronic data collection technologies</a:t>
            </a:r>
            <a:endParaRPr lang="en-GB" sz="2400" dirty="0"/>
          </a:p>
        </p:txBody>
      </p:sp>
      <p:sp>
        <p:nvSpPr>
          <p:cNvPr id="3" name="Content Placeholder 2"/>
          <p:cNvSpPr>
            <a:spLocks noGrp="1"/>
          </p:cNvSpPr>
          <p:nvPr>
            <p:ph idx="1"/>
          </p:nvPr>
        </p:nvSpPr>
        <p:spPr>
          <a:xfrm>
            <a:off x="566738" y="1752600"/>
            <a:ext cx="8302942" cy="4536440"/>
          </a:xfrm>
        </p:spPr>
        <p:txBody>
          <a:bodyPr/>
          <a:lstStyle/>
          <a:p>
            <a:pPr lvl="0"/>
            <a:r>
              <a:rPr lang="en-GB" dirty="0">
                <a:solidFill>
                  <a:srgbClr val="000090"/>
                </a:solidFill>
              </a:rPr>
              <a:t>There are a number of </a:t>
            </a:r>
            <a:r>
              <a:rPr lang="en-GB" dirty="0" smtClean="0">
                <a:solidFill>
                  <a:srgbClr val="000090"/>
                </a:solidFill>
              </a:rPr>
              <a:t>risks/disadvantages associated </a:t>
            </a:r>
            <a:r>
              <a:rPr lang="en-GB" dirty="0">
                <a:solidFill>
                  <a:srgbClr val="000090"/>
                </a:solidFill>
              </a:rPr>
              <a:t>with the introduction of </a:t>
            </a:r>
            <a:r>
              <a:rPr lang="en-GB" dirty="0" smtClean="0">
                <a:solidFill>
                  <a:srgbClr val="000090"/>
                </a:solidFill>
              </a:rPr>
              <a:t>new technology</a:t>
            </a:r>
            <a:endParaRPr lang="en-US" dirty="0" smtClean="0">
              <a:solidFill>
                <a:srgbClr val="000090"/>
              </a:solidFill>
            </a:endParaRPr>
          </a:p>
          <a:p>
            <a:pPr lvl="1"/>
            <a:r>
              <a:rPr lang="en-GB" dirty="0" smtClean="0">
                <a:solidFill>
                  <a:srgbClr val="000090"/>
                </a:solidFill>
              </a:rPr>
              <a:t>Technology </a:t>
            </a:r>
            <a:r>
              <a:rPr lang="en-GB" dirty="0">
                <a:solidFill>
                  <a:srgbClr val="000090"/>
                </a:solidFill>
              </a:rPr>
              <a:t>increases dependence on technology providers and introduces new challenges and risks</a:t>
            </a:r>
          </a:p>
          <a:p>
            <a:pPr lvl="1"/>
            <a:r>
              <a:rPr lang="en-US" dirty="0">
                <a:solidFill>
                  <a:srgbClr val="000090"/>
                </a:solidFill>
              </a:rPr>
              <a:t>Large investment (</a:t>
            </a:r>
            <a:r>
              <a:rPr lang="en-US" dirty="0" err="1">
                <a:solidFill>
                  <a:srgbClr val="000090"/>
                </a:solidFill>
              </a:rPr>
              <a:t>eg</a:t>
            </a:r>
            <a:r>
              <a:rPr lang="en-US" dirty="0">
                <a:solidFill>
                  <a:srgbClr val="000090"/>
                </a:solidFill>
              </a:rPr>
              <a:t> high equipment costs with limited long-term use)</a:t>
            </a:r>
          </a:p>
          <a:p>
            <a:pPr lvl="1"/>
            <a:r>
              <a:rPr lang="en-US" dirty="0">
                <a:solidFill>
                  <a:srgbClr val="000090"/>
                </a:solidFill>
              </a:rPr>
              <a:t>More time needed during the </a:t>
            </a:r>
            <a:r>
              <a:rPr lang="en-US" dirty="0" smtClean="0">
                <a:solidFill>
                  <a:srgbClr val="000090"/>
                </a:solidFill>
              </a:rPr>
              <a:t>planning and preparation stages </a:t>
            </a:r>
            <a:r>
              <a:rPr lang="en-US" dirty="0">
                <a:solidFill>
                  <a:srgbClr val="000090"/>
                </a:solidFill>
              </a:rPr>
              <a:t>(</a:t>
            </a:r>
            <a:r>
              <a:rPr lang="en-US" dirty="0" err="1">
                <a:solidFill>
                  <a:srgbClr val="000090"/>
                </a:solidFill>
              </a:rPr>
              <a:t>eg</a:t>
            </a:r>
            <a:r>
              <a:rPr lang="en-US" dirty="0">
                <a:solidFill>
                  <a:srgbClr val="000090"/>
                </a:solidFill>
              </a:rPr>
              <a:t>. programming application, setting up system, testing)</a:t>
            </a:r>
          </a:p>
          <a:p>
            <a:pPr lvl="1"/>
            <a:r>
              <a:rPr lang="en-US" dirty="0">
                <a:solidFill>
                  <a:srgbClr val="000090"/>
                </a:solidFill>
              </a:rPr>
              <a:t>Needs more skilled programmers who are able to do sophisticated programming specific to the mobile device (e.g., Android) and all the necessary components of an electronic questionnaire </a:t>
            </a:r>
            <a:r>
              <a:rPr lang="en-US" dirty="0" smtClean="0">
                <a:solidFill>
                  <a:srgbClr val="000090"/>
                </a:solidFill>
              </a:rPr>
              <a:t>application</a:t>
            </a:r>
            <a:endParaRPr lang="en-US" dirty="0">
              <a:solidFill>
                <a:srgbClr val="000090"/>
              </a:solidFill>
            </a:endParaRPr>
          </a:p>
          <a:p>
            <a:pPr lvl="1"/>
            <a:r>
              <a:rPr lang="en-US" dirty="0">
                <a:solidFill>
                  <a:srgbClr val="000090"/>
                </a:solidFill>
              </a:rPr>
              <a:t>Requires technologically skilled enumerators with more training and field </a:t>
            </a:r>
            <a:r>
              <a:rPr lang="en-US" dirty="0" smtClean="0">
                <a:solidFill>
                  <a:srgbClr val="000090"/>
                </a:solidFill>
              </a:rPr>
              <a:t>support</a:t>
            </a:r>
            <a:endParaRPr lang="en-US" dirty="0">
              <a:solidFill>
                <a:srgbClr val="000090"/>
              </a:solidFill>
            </a:endParaRPr>
          </a:p>
        </p:txBody>
      </p:sp>
    </p:spTree>
    <p:extLst>
      <p:ext uri="{BB962C8B-B14F-4D97-AF65-F5344CB8AC3E}">
        <p14:creationId xmlns:p14="http://schemas.microsoft.com/office/powerpoint/2010/main" val="3511660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30941"/>
            <a:ext cx="8001000" cy="489884"/>
          </a:xfrm>
        </p:spPr>
        <p:txBody>
          <a:bodyPr/>
          <a:lstStyle/>
          <a:p>
            <a:r>
              <a:rPr lang="en-US" sz="2400" dirty="0"/>
              <a:t>Disadvantages of electronic data collection technologies</a:t>
            </a:r>
          </a:p>
        </p:txBody>
      </p:sp>
      <p:sp>
        <p:nvSpPr>
          <p:cNvPr id="3" name="Content Placeholder 2"/>
          <p:cNvSpPr>
            <a:spLocks noGrp="1"/>
          </p:cNvSpPr>
          <p:nvPr>
            <p:ph idx="1"/>
          </p:nvPr>
        </p:nvSpPr>
        <p:spPr>
          <a:xfrm>
            <a:off x="566738" y="1752599"/>
            <a:ext cx="8577262" cy="4513729"/>
          </a:xfrm>
        </p:spPr>
        <p:txBody>
          <a:bodyPr/>
          <a:lstStyle/>
          <a:p>
            <a:r>
              <a:rPr lang="en-US" dirty="0">
                <a:solidFill>
                  <a:srgbClr val="000090"/>
                </a:solidFill>
              </a:rPr>
              <a:t>There are more infrastructure constraints to </a:t>
            </a:r>
            <a:r>
              <a:rPr lang="en-US" dirty="0" smtClean="0">
                <a:solidFill>
                  <a:srgbClr val="000090"/>
                </a:solidFill>
              </a:rPr>
              <a:t>consider</a:t>
            </a:r>
            <a:endParaRPr lang="en-US" dirty="0">
              <a:solidFill>
                <a:srgbClr val="000090"/>
              </a:solidFill>
            </a:endParaRPr>
          </a:p>
          <a:p>
            <a:pPr lvl="1"/>
            <a:r>
              <a:rPr lang="en-US" dirty="0" smtClean="0">
                <a:solidFill>
                  <a:srgbClr val="000090"/>
                </a:solidFill>
              </a:rPr>
              <a:t>Electricity </a:t>
            </a:r>
            <a:r>
              <a:rPr lang="en-US" dirty="0">
                <a:solidFill>
                  <a:srgbClr val="000090"/>
                </a:solidFill>
              </a:rPr>
              <a:t>needs to be available to charge the devices; </a:t>
            </a:r>
            <a:r>
              <a:rPr lang="en-US" dirty="0" smtClean="0">
                <a:solidFill>
                  <a:srgbClr val="000090"/>
                </a:solidFill>
              </a:rPr>
              <a:t>which is challenging </a:t>
            </a:r>
            <a:r>
              <a:rPr lang="en-US" dirty="0">
                <a:solidFill>
                  <a:srgbClr val="000090"/>
                </a:solidFill>
              </a:rPr>
              <a:t>in areas with limited electricity.</a:t>
            </a:r>
          </a:p>
          <a:p>
            <a:pPr lvl="1"/>
            <a:r>
              <a:rPr lang="en-US" dirty="0" smtClean="0">
                <a:solidFill>
                  <a:srgbClr val="000090"/>
                </a:solidFill>
              </a:rPr>
              <a:t>Needs </a:t>
            </a:r>
            <a:r>
              <a:rPr lang="en-US" dirty="0">
                <a:solidFill>
                  <a:srgbClr val="000090"/>
                </a:solidFill>
              </a:rPr>
              <a:t>a system to transfer the data from the handheld devices in a timely and secure manner. This could be the </a:t>
            </a:r>
            <a:r>
              <a:rPr lang="en-US" dirty="0" smtClean="0">
                <a:solidFill>
                  <a:srgbClr val="000090"/>
                </a:solidFill>
              </a:rPr>
              <a:t>cellular network, Internet</a:t>
            </a:r>
            <a:r>
              <a:rPr lang="en-US" dirty="0">
                <a:solidFill>
                  <a:srgbClr val="000090"/>
                </a:solidFill>
              </a:rPr>
              <a:t>, local area network, </a:t>
            </a:r>
            <a:r>
              <a:rPr lang="en-US" dirty="0" smtClean="0">
                <a:solidFill>
                  <a:srgbClr val="000090"/>
                </a:solidFill>
              </a:rPr>
              <a:t>etc.</a:t>
            </a:r>
          </a:p>
          <a:p>
            <a:pPr lvl="1"/>
            <a:r>
              <a:rPr lang="en-US" dirty="0" smtClean="0">
                <a:solidFill>
                  <a:srgbClr val="000090"/>
                </a:solidFill>
              </a:rPr>
              <a:t>Limited Internet availability may cause difficulties in data transmission </a:t>
            </a:r>
          </a:p>
          <a:p>
            <a:pPr lvl="1"/>
            <a:r>
              <a:rPr lang="en-US" dirty="0" smtClean="0">
                <a:solidFill>
                  <a:srgbClr val="000090"/>
                </a:solidFill>
              </a:rPr>
              <a:t>Data </a:t>
            </a:r>
            <a:r>
              <a:rPr lang="en-US" dirty="0">
                <a:solidFill>
                  <a:srgbClr val="000090"/>
                </a:solidFill>
              </a:rPr>
              <a:t>security must be assured during data collection, transfer, and </a:t>
            </a:r>
            <a:r>
              <a:rPr lang="en-US" dirty="0" smtClean="0">
                <a:solidFill>
                  <a:srgbClr val="000090"/>
                </a:solidFill>
              </a:rPr>
              <a:t>storage</a:t>
            </a:r>
            <a:endParaRPr lang="en-US" dirty="0">
              <a:solidFill>
                <a:srgbClr val="000090"/>
              </a:solidFill>
            </a:endParaRPr>
          </a:p>
          <a:p>
            <a:pPr lvl="1"/>
            <a:r>
              <a:rPr lang="en-US" dirty="0" smtClean="0">
                <a:solidFill>
                  <a:srgbClr val="000090"/>
                </a:solidFill>
              </a:rPr>
              <a:t>Needs </a:t>
            </a:r>
            <a:r>
              <a:rPr lang="en-US" dirty="0">
                <a:solidFill>
                  <a:srgbClr val="000090"/>
                </a:solidFill>
              </a:rPr>
              <a:t>a system for backing up the data to prevent data </a:t>
            </a:r>
            <a:r>
              <a:rPr lang="en-US" dirty="0" smtClean="0">
                <a:solidFill>
                  <a:srgbClr val="000090"/>
                </a:solidFill>
              </a:rPr>
              <a:t>loss</a:t>
            </a:r>
          </a:p>
          <a:p>
            <a:pPr lvl="1"/>
            <a:r>
              <a:rPr lang="en-US" dirty="0" smtClean="0">
                <a:solidFill>
                  <a:srgbClr val="000090"/>
                </a:solidFill>
              </a:rPr>
              <a:t>Multiple data collection might be necessary </a:t>
            </a:r>
            <a:endParaRPr lang="en-US" dirty="0">
              <a:solidFill>
                <a:srgbClr val="000090"/>
              </a:solidFill>
            </a:endParaRP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spDef>
    <a:ln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11688</TotalTime>
  <Words>2653</Words>
  <Application>Microsoft Office PowerPoint</Application>
  <PresentationFormat>On-screen Show (4:3)</PresentationFormat>
  <Paragraphs>261</Paragraphs>
  <Slides>29</Slides>
  <Notes>0</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1_Profile</vt:lpstr>
      <vt:lpstr>Custom Design</vt:lpstr>
      <vt:lpstr>PowerPoint Presentation</vt:lpstr>
      <vt:lpstr>Overview of the presentation</vt:lpstr>
      <vt:lpstr>Growing dependency on technology</vt:lpstr>
      <vt:lpstr>Main considerations in adoption of new technology</vt:lpstr>
      <vt:lpstr>Paper-based vs Electronic collection approach</vt:lpstr>
      <vt:lpstr>Advantages of using electronic data collection technologies</vt:lpstr>
      <vt:lpstr>Advantages of using electronic data collection technologies</vt:lpstr>
      <vt:lpstr>Disadvantages of electronic data collection technologies</vt:lpstr>
      <vt:lpstr>Disadvantages of electronic data collection technologies</vt:lpstr>
      <vt:lpstr>Plans for 2020 round – Country example</vt:lpstr>
      <vt:lpstr>Decision making</vt:lpstr>
      <vt:lpstr>Information required for decision-making</vt:lpstr>
      <vt:lpstr>Planning considerations for electronic data collection </vt:lpstr>
      <vt:lpstr>Planning considerations for electronic data collection </vt:lpstr>
      <vt:lpstr>Planning considerations for electronic data collection </vt:lpstr>
      <vt:lpstr>Implementing handheld electronic devices</vt:lpstr>
      <vt:lpstr>Considerations for selection of handheld electronic devices</vt:lpstr>
      <vt:lpstr>CAPI software - Essential functional features</vt:lpstr>
      <vt:lpstr>CAPI – build, buy or freeware</vt:lpstr>
      <vt:lpstr>Implementing handheld electronic devices</vt:lpstr>
      <vt:lpstr>Implementing handheld electronic devices</vt:lpstr>
      <vt:lpstr>Implementing handheld electronic devices</vt:lpstr>
      <vt:lpstr>Implementing handheld electronic devices</vt:lpstr>
      <vt:lpstr>Implementing Internet based data collection</vt:lpstr>
      <vt:lpstr>Implementing Internet based data collection</vt:lpstr>
      <vt:lpstr>Implementing Internet based data collection</vt:lpstr>
      <vt:lpstr>Internet collection - data collection application and portal </vt:lpstr>
      <vt:lpstr>Internet collection</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data revolution: Opportunities and challenges for global ageing</dc:title>
  <dc:creator>Linda Hooper</dc:creator>
  <cp:lastModifiedBy>Andrea De Luka</cp:lastModifiedBy>
  <cp:revision>418</cp:revision>
  <cp:lastPrinted>2016-07-13T23:10:22Z</cp:lastPrinted>
  <dcterms:created xsi:type="dcterms:W3CDTF">2015-07-05T18:53:48Z</dcterms:created>
  <dcterms:modified xsi:type="dcterms:W3CDTF">2017-06-12T19:15:45Z</dcterms:modified>
</cp:coreProperties>
</file>