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5"/>
  </p:notesMasterIdLst>
  <p:handoutMasterIdLst>
    <p:handoutMasterId r:id="rId36"/>
  </p:handoutMasterIdLst>
  <p:sldIdLst>
    <p:sldId id="256" r:id="rId3"/>
    <p:sldId id="675" r:id="rId4"/>
    <p:sldId id="677" r:id="rId5"/>
    <p:sldId id="658" r:id="rId6"/>
    <p:sldId id="625" r:id="rId7"/>
    <p:sldId id="630" r:id="rId8"/>
    <p:sldId id="627" r:id="rId9"/>
    <p:sldId id="660" r:id="rId10"/>
    <p:sldId id="662" r:id="rId11"/>
    <p:sldId id="661" r:id="rId12"/>
    <p:sldId id="663" r:id="rId13"/>
    <p:sldId id="653" r:id="rId14"/>
    <p:sldId id="664" r:id="rId15"/>
    <p:sldId id="638" r:id="rId16"/>
    <p:sldId id="639" r:id="rId17"/>
    <p:sldId id="640" r:id="rId18"/>
    <p:sldId id="643" r:id="rId19"/>
    <p:sldId id="644" r:id="rId20"/>
    <p:sldId id="652" r:id="rId21"/>
    <p:sldId id="649" r:id="rId22"/>
    <p:sldId id="650" r:id="rId23"/>
    <p:sldId id="651" r:id="rId24"/>
    <p:sldId id="656" r:id="rId25"/>
    <p:sldId id="646" r:id="rId26"/>
    <p:sldId id="608" r:id="rId27"/>
    <p:sldId id="613" r:id="rId28"/>
    <p:sldId id="573" r:id="rId29"/>
    <p:sldId id="674" r:id="rId30"/>
    <p:sldId id="665" r:id="rId31"/>
    <p:sldId id="672" r:id="rId32"/>
    <p:sldId id="673" r:id="rId33"/>
    <p:sldId id="566" r:id="rId3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70C0"/>
    <a:srgbClr val="FFFFFF"/>
    <a:srgbClr val="33CC33"/>
    <a:srgbClr val="CC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3881" autoAdjust="0"/>
  </p:normalViewPr>
  <p:slideViewPr>
    <p:cSldViewPr>
      <p:cViewPr>
        <p:scale>
          <a:sx n="110" d="100"/>
          <a:sy n="110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murangwa\AppData\Local\Microsoft\Windows\Temporary%20Internet%20Files\Content.Outlook\7JQMPGNY\Progress%20summary%20by%20District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Census Enumeration </a:t>
            </a:r>
            <a:r>
              <a:rPr lang="en-US" dirty="0"/>
              <a:t>Daily Progress</a:t>
            </a:r>
          </a:p>
          <a:p>
            <a:pPr>
              <a:defRPr lang="en-US"/>
            </a:pPr>
            <a:r>
              <a:rPr lang="en-US" sz="1400" dirty="0"/>
              <a:t>16</a:t>
            </a:r>
            <a:r>
              <a:rPr lang="en-US" sz="1400" baseline="0" dirty="0"/>
              <a:t> - 30 Aug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96589190396154"/>
          <c:y val="0.21916271660072345"/>
          <c:w val="0.83440890113454924"/>
          <c:h val="0.60013789321111155"/>
        </c:manualLayout>
      </c:layout>
      <c:lineChart>
        <c:grouping val="standard"/>
        <c:varyColors val="0"/>
        <c:ser>
          <c:idx val="0"/>
          <c:order val="0"/>
          <c:tx>
            <c:v>Real Progress</c:v>
          </c:tx>
          <c:marker>
            <c:symbol val="none"/>
          </c:marker>
          <c:dLbls>
            <c:dLbl>
              <c:idx val="9"/>
              <c:layout>
                <c:manualLayout>
                  <c:x val="-4.3269230769230782E-2"/>
                  <c:y val="-1.620370370370373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90</a:t>
                    </a:r>
                    <a:r>
                      <a:rPr lang="en-US" sz="1400" b="1" baseline="0" dirty="0" smtClean="0"/>
                      <a:t> 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858974358974457E-2"/>
                  <c:y val="-2.314814814814817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 99.6 %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Progress_District!$C$32:$Q$32</c:f>
              <c:numCache>
                <c:formatCode>0.00</c:formatCode>
                <c:ptCount val="15"/>
                <c:pt idx="0">
                  <c:v>8.0813999214759349</c:v>
                </c:pt>
                <c:pt idx="1">
                  <c:v>17.366875047798779</c:v>
                </c:pt>
                <c:pt idx="2">
                  <c:v>26.418984318787761</c:v>
                </c:pt>
                <c:pt idx="3">
                  <c:v>35.377882424491084</c:v>
                </c:pt>
                <c:pt idx="4">
                  <c:v>46.016411697185596</c:v>
                </c:pt>
                <c:pt idx="5">
                  <c:v>56.9269158142762</c:v>
                </c:pt>
                <c:pt idx="6">
                  <c:v>67.621034966905214</c:v>
                </c:pt>
                <c:pt idx="7">
                  <c:v>77.509269369413857</c:v>
                </c:pt>
                <c:pt idx="8">
                  <c:v>85.706596689720897</c:v>
                </c:pt>
                <c:pt idx="9">
                  <c:v>91.788599344565299</c:v>
                </c:pt>
                <c:pt idx="10">
                  <c:v>95.99006787353305</c:v>
                </c:pt>
                <c:pt idx="11">
                  <c:v>98.538323697869643</c:v>
                </c:pt>
                <c:pt idx="12">
                  <c:v>99.615002597668393</c:v>
                </c:pt>
                <c:pt idx="13">
                  <c:v>99.929588472587668</c:v>
                </c:pt>
                <c:pt idx="14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Required Progress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Progress_District!$C$33:$Q$33</c:f>
              <c:numCache>
                <c:formatCode>0.00</c:formatCode>
                <c:ptCount val="15"/>
                <c:pt idx="0">
                  <c:v>6.666666666666667</c:v>
                </c:pt>
                <c:pt idx="1">
                  <c:v>13.333333333333334</c:v>
                </c:pt>
                <c:pt idx="2">
                  <c:v>20</c:v>
                </c:pt>
                <c:pt idx="3">
                  <c:v>26.666666666666668</c:v>
                </c:pt>
                <c:pt idx="4">
                  <c:v>33.333333333333336</c:v>
                </c:pt>
                <c:pt idx="5">
                  <c:v>40</c:v>
                </c:pt>
                <c:pt idx="6">
                  <c:v>46.666666666666487</c:v>
                </c:pt>
                <c:pt idx="7">
                  <c:v>53.333333333333336</c:v>
                </c:pt>
                <c:pt idx="8">
                  <c:v>60</c:v>
                </c:pt>
                <c:pt idx="9">
                  <c:v>66.666666666666671</c:v>
                </c:pt>
                <c:pt idx="10">
                  <c:v>73.333333333333258</c:v>
                </c:pt>
                <c:pt idx="11">
                  <c:v>80</c:v>
                </c:pt>
                <c:pt idx="12">
                  <c:v>86.666666666666671</c:v>
                </c:pt>
                <c:pt idx="13">
                  <c:v>93.333333333333258</c:v>
                </c:pt>
                <c:pt idx="1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30944"/>
        <c:axId val="180132480"/>
      </c:lineChart>
      <c:catAx>
        <c:axId val="180130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0132480"/>
        <c:crosses val="autoZero"/>
        <c:auto val="1"/>
        <c:lblAlgn val="ctr"/>
        <c:lblOffset val="100"/>
        <c:noMultiLvlLbl val="0"/>
      </c:catAx>
      <c:valAx>
        <c:axId val="180132480"/>
        <c:scaling>
          <c:orientation val="minMax"/>
          <c:max val="100"/>
        </c:scaling>
        <c:delete val="0"/>
        <c:axPos val="l"/>
        <c:majorGridlines>
          <c:spPr>
            <a:ln cap="flat"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dirty="0"/>
                  <a:t>Daily progress in %</a:t>
                </a:r>
              </a:p>
            </c:rich>
          </c:tx>
          <c:layout>
            <c:manualLayout>
              <c:xMode val="edge"/>
              <c:yMode val="edge"/>
              <c:x val="2.1291776027996638E-2"/>
              <c:y val="0.3693477494417675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01309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1026377952755904"/>
          <c:y val="0.8894015486870116"/>
          <c:w val="0.5147362204724405"/>
          <c:h val="9.0102244682101193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0.80257</cdr:x>
      <cdr:y>0.22388</cdr:y>
    </cdr:from>
    <cdr:to>
      <cdr:x>0.80417</cdr:x>
      <cdr:y>0.81841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4762501" y="857248"/>
          <a:ext cx="9526" cy="227647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lgDash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0.63462</cdr:x>
      <cdr:y>0.27778</cdr:y>
    </cdr:from>
    <cdr:to>
      <cdr:x>0.63944</cdr:x>
      <cdr:y>0.81759</cdr:y>
    </cdr:to>
    <cdr:sp macro="" textlink="">
      <cdr:nvSpPr>
        <cdr:cNvPr id="7" name="Straight Connector 6"/>
        <cdr:cNvSpPr/>
      </cdr:nvSpPr>
      <cdr:spPr>
        <a:xfrm xmlns:a="http://schemas.openxmlformats.org/drawingml/2006/main" rot="16200000" flipH="1">
          <a:off x="3567491" y="2985709"/>
          <a:ext cx="2961614" cy="3819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5695E-AD83-41DE-BE63-67315975CC83}" type="datetimeFigureOut">
              <a:rPr lang="en-US"/>
              <a:pPr>
                <a:defRPr/>
              </a:pPr>
              <a:t>12/06/2017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59698F9-CF2C-4F32-B36B-4F128477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575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4450" y="7239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9588" y="4291013"/>
            <a:ext cx="6122987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825A4D-3326-49E2-9986-AF583B53B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89063" y="2252663"/>
            <a:ext cx="2501900" cy="1947862"/>
          </a:xfrm>
          <a:custGeom>
            <a:avLst/>
            <a:gdLst>
              <a:gd name="connsiteX0" fmla="*/ 675861 w 2471503"/>
              <a:gd name="connsiteY0" fmla="*/ 1292087 h 2080892"/>
              <a:gd name="connsiteX1" fmla="*/ 616226 w 2471503"/>
              <a:gd name="connsiteY1" fmla="*/ 1570382 h 2080892"/>
              <a:gd name="connsiteX2" fmla="*/ 636104 w 2471503"/>
              <a:gd name="connsiteY2" fmla="*/ 1729408 h 2080892"/>
              <a:gd name="connsiteX3" fmla="*/ 834887 w 2471503"/>
              <a:gd name="connsiteY3" fmla="*/ 1808921 h 2080892"/>
              <a:gd name="connsiteX4" fmla="*/ 1590261 w 2471503"/>
              <a:gd name="connsiteY4" fmla="*/ 1729408 h 2080892"/>
              <a:gd name="connsiteX5" fmla="*/ 1888435 w 2471503"/>
              <a:gd name="connsiteY5" fmla="*/ 1689652 h 2080892"/>
              <a:gd name="connsiteX6" fmla="*/ 1868557 w 2471503"/>
              <a:gd name="connsiteY6" fmla="*/ 1232452 h 2080892"/>
              <a:gd name="connsiteX7" fmla="*/ 1848678 w 2471503"/>
              <a:gd name="connsiteY7" fmla="*/ 1152939 h 2080892"/>
              <a:gd name="connsiteX8" fmla="*/ 1828800 w 2471503"/>
              <a:gd name="connsiteY8" fmla="*/ 1013791 h 2080892"/>
              <a:gd name="connsiteX9" fmla="*/ 1729409 w 2471503"/>
              <a:gd name="connsiteY9" fmla="*/ 894521 h 2080892"/>
              <a:gd name="connsiteX10" fmla="*/ 1292087 w 2471503"/>
              <a:gd name="connsiteY10" fmla="*/ 934278 h 2080892"/>
              <a:gd name="connsiteX11" fmla="*/ 1212574 w 2471503"/>
              <a:gd name="connsiteY11" fmla="*/ 974034 h 2080892"/>
              <a:gd name="connsiteX12" fmla="*/ 1033670 w 2471503"/>
              <a:gd name="connsiteY12" fmla="*/ 1073426 h 2080892"/>
              <a:gd name="connsiteX13" fmla="*/ 974035 w 2471503"/>
              <a:gd name="connsiteY13" fmla="*/ 1113182 h 2080892"/>
              <a:gd name="connsiteX14" fmla="*/ 954157 w 2471503"/>
              <a:gd name="connsiteY14" fmla="*/ 1172817 h 2080892"/>
              <a:gd name="connsiteX15" fmla="*/ 914400 w 2471503"/>
              <a:gd name="connsiteY15" fmla="*/ 1272208 h 2080892"/>
              <a:gd name="connsiteX16" fmla="*/ 934278 w 2471503"/>
              <a:gd name="connsiteY16" fmla="*/ 1451113 h 2080892"/>
              <a:gd name="connsiteX17" fmla="*/ 993913 w 2471503"/>
              <a:gd name="connsiteY17" fmla="*/ 1470991 h 2080892"/>
              <a:gd name="connsiteX18" fmla="*/ 1053548 w 2471503"/>
              <a:gd name="connsiteY18" fmla="*/ 1510747 h 2080892"/>
              <a:gd name="connsiteX19" fmla="*/ 1192696 w 2471503"/>
              <a:gd name="connsiteY19" fmla="*/ 1550504 h 2080892"/>
              <a:gd name="connsiteX20" fmla="*/ 1351722 w 2471503"/>
              <a:gd name="connsiteY20" fmla="*/ 1530626 h 2080892"/>
              <a:gd name="connsiteX21" fmla="*/ 1451113 w 2471503"/>
              <a:gd name="connsiteY21" fmla="*/ 1470991 h 2080892"/>
              <a:gd name="connsiteX22" fmla="*/ 1510748 w 2471503"/>
              <a:gd name="connsiteY22" fmla="*/ 1451113 h 2080892"/>
              <a:gd name="connsiteX23" fmla="*/ 1570383 w 2471503"/>
              <a:gd name="connsiteY23" fmla="*/ 1411356 h 2080892"/>
              <a:gd name="connsiteX24" fmla="*/ 1570383 w 2471503"/>
              <a:gd name="connsiteY24" fmla="*/ 1133060 h 2080892"/>
              <a:gd name="connsiteX25" fmla="*/ 1411357 w 2471503"/>
              <a:gd name="connsiteY25" fmla="*/ 1093304 h 2080892"/>
              <a:gd name="connsiteX26" fmla="*/ 1292087 w 2471503"/>
              <a:gd name="connsiteY26" fmla="*/ 1053547 h 2080892"/>
              <a:gd name="connsiteX27" fmla="*/ 894522 w 2471503"/>
              <a:gd name="connsiteY27" fmla="*/ 1073426 h 2080892"/>
              <a:gd name="connsiteX28" fmla="*/ 834887 w 2471503"/>
              <a:gd name="connsiteY28" fmla="*/ 1113182 h 2080892"/>
              <a:gd name="connsiteX29" fmla="*/ 755374 w 2471503"/>
              <a:gd name="connsiteY29" fmla="*/ 1272208 h 2080892"/>
              <a:gd name="connsiteX30" fmla="*/ 715617 w 2471503"/>
              <a:gd name="connsiteY30" fmla="*/ 1431234 h 2080892"/>
              <a:gd name="connsiteX31" fmla="*/ 795130 w 2471503"/>
              <a:gd name="connsiteY31" fmla="*/ 1630017 h 2080892"/>
              <a:gd name="connsiteX32" fmla="*/ 974035 w 2471503"/>
              <a:gd name="connsiteY32" fmla="*/ 1749287 h 2080892"/>
              <a:gd name="connsiteX33" fmla="*/ 1371600 w 2471503"/>
              <a:gd name="connsiteY33" fmla="*/ 1689652 h 2080892"/>
              <a:gd name="connsiteX34" fmla="*/ 1431235 w 2471503"/>
              <a:gd name="connsiteY34" fmla="*/ 1630017 h 2080892"/>
              <a:gd name="connsiteX35" fmla="*/ 1510748 w 2471503"/>
              <a:gd name="connsiteY35" fmla="*/ 1570382 h 2080892"/>
              <a:gd name="connsiteX36" fmla="*/ 1669774 w 2471503"/>
              <a:gd name="connsiteY36" fmla="*/ 1391478 h 2080892"/>
              <a:gd name="connsiteX37" fmla="*/ 1669774 w 2471503"/>
              <a:gd name="connsiteY37" fmla="*/ 1113182 h 2080892"/>
              <a:gd name="connsiteX38" fmla="*/ 1590261 w 2471503"/>
              <a:gd name="connsiteY38" fmla="*/ 1013791 h 2080892"/>
              <a:gd name="connsiteX39" fmla="*/ 1411357 w 2471503"/>
              <a:gd name="connsiteY39" fmla="*/ 874643 h 2080892"/>
              <a:gd name="connsiteX40" fmla="*/ 1093304 w 2471503"/>
              <a:gd name="connsiteY40" fmla="*/ 795130 h 2080892"/>
              <a:gd name="connsiteX41" fmla="*/ 636104 w 2471503"/>
              <a:gd name="connsiteY41" fmla="*/ 854765 h 2080892"/>
              <a:gd name="connsiteX42" fmla="*/ 536713 w 2471503"/>
              <a:gd name="connsiteY42" fmla="*/ 914400 h 2080892"/>
              <a:gd name="connsiteX43" fmla="*/ 477078 w 2471503"/>
              <a:gd name="connsiteY43" fmla="*/ 993913 h 2080892"/>
              <a:gd name="connsiteX44" fmla="*/ 377687 w 2471503"/>
              <a:gd name="connsiteY44" fmla="*/ 1172817 h 2080892"/>
              <a:gd name="connsiteX45" fmla="*/ 357809 w 2471503"/>
              <a:gd name="connsiteY45" fmla="*/ 1272208 h 2080892"/>
              <a:gd name="connsiteX46" fmla="*/ 318052 w 2471503"/>
              <a:gd name="connsiteY46" fmla="*/ 1391478 h 2080892"/>
              <a:gd name="connsiteX47" fmla="*/ 337930 w 2471503"/>
              <a:gd name="connsiteY47" fmla="*/ 1570382 h 2080892"/>
              <a:gd name="connsiteX48" fmla="*/ 397565 w 2471503"/>
              <a:gd name="connsiteY48" fmla="*/ 1610139 h 2080892"/>
              <a:gd name="connsiteX49" fmla="*/ 516835 w 2471503"/>
              <a:gd name="connsiteY49" fmla="*/ 1649895 h 2080892"/>
              <a:gd name="connsiteX50" fmla="*/ 616226 w 2471503"/>
              <a:gd name="connsiteY50" fmla="*/ 1689652 h 2080892"/>
              <a:gd name="connsiteX51" fmla="*/ 854765 w 2471503"/>
              <a:gd name="connsiteY51" fmla="*/ 1669773 h 2080892"/>
              <a:gd name="connsiteX52" fmla="*/ 1053548 w 2471503"/>
              <a:gd name="connsiteY52" fmla="*/ 1550504 h 2080892"/>
              <a:gd name="connsiteX53" fmla="*/ 1113183 w 2471503"/>
              <a:gd name="connsiteY53" fmla="*/ 1510747 h 2080892"/>
              <a:gd name="connsiteX54" fmla="*/ 1133061 w 2471503"/>
              <a:gd name="connsiteY54" fmla="*/ 1451113 h 2080892"/>
              <a:gd name="connsiteX55" fmla="*/ 1133061 w 2471503"/>
              <a:gd name="connsiteY55" fmla="*/ 1133060 h 2080892"/>
              <a:gd name="connsiteX56" fmla="*/ 874643 w 2471503"/>
              <a:gd name="connsiteY56" fmla="*/ 1013791 h 2080892"/>
              <a:gd name="connsiteX57" fmla="*/ 715617 w 2471503"/>
              <a:gd name="connsiteY57" fmla="*/ 974034 h 2080892"/>
              <a:gd name="connsiteX58" fmla="*/ 536713 w 2471503"/>
              <a:gd name="connsiteY58" fmla="*/ 1033669 h 2080892"/>
              <a:gd name="connsiteX59" fmla="*/ 437322 w 2471503"/>
              <a:gd name="connsiteY59" fmla="*/ 1172817 h 2080892"/>
              <a:gd name="connsiteX60" fmla="*/ 377687 w 2471503"/>
              <a:gd name="connsiteY60" fmla="*/ 1391478 h 2080892"/>
              <a:gd name="connsiteX61" fmla="*/ 397565 w 2471503"/>
              <a:gd name="connsiteY61" fmla="*/ 1550504 h 2080892"/>
              <a:gd name="connsiteX62" fmla="*/ 516835 w 2471503"/>
              <a:gd name="connsiteY62" fmla="*/ 1669773 h 2080892"/>
              <a:gd name="connsiteX63" fmla="*/ 596348 w 2471503"/>
              <a:gd name="connsiteY63" fmla="*/ 1729408 h 2080892"/>
              <a:gd name="connsiteX64" fmla="*/ 655983 w 2471503"/>
              <a:gd name="connsiteY64" fmla="*/ 1789043 h 2080892"/>
              <a:gd name="connsiteX65" fmla="*/ 755374 w 2471503"/>
              <a:gd name="connsiteY65" fmla="*/ 1808921 h 2080892"/>
              <a:gd name="connsiteX66" fmla="*/ 1053548 w 2471503"/>
              <a:gd name="connsiteY66" fmla="*/ 1789043 h 2080892"/>
              <a:gd name="connsiteX67" fmla="*/ 1113183 w 2471503"/>
              <a:gd name="connsiteY67" fmla="*/ 1709530 h 2080892"/>
              <a:gd name="connsiteX68" fmla="*/ 1172817 w 2471503"/>
              <a:gd name="connsiteY68" fmla="*/ 1610139 h 2080892"/>
              <a:gd name="connsiteX69" fmla="*/ 1212574 w 2471503"/>
              <a:gd name="connsiteY69" fmla="*/ 1550504 h 2080892"/>
              <a:gd name="connsiteX70" fmla="*/ 1152939 w 2471503"/>
              <a:gd name="connsiteY70" fmla="*/ 1292087 h 2080892"/>
              <a:gd name="connsiteX71" fmla="*/ 934278 w 2471503"/>
              <a:gd name="connsiteY71" fmla="*/ 1152939 h 2080892"/>
              <a:gd name="connsiteX72" fmla="*/ 815009 w 2471503"/>
              <a:gd name="connsiteY72" fmla="*/ 1113182 h 2080892"/>
              <a:gd name="connsiteX73" fmla="*/ 496957 w 2471503"/>
              <a:gd name="connsiteY73" fmla="*/ 1172817 h 2080892"/>
              <a:gd name="connsiteX74" fmla="*/ 417443 w 2471503"/>
              <a:gd name="connsiteY74" fmla="*/ 1232452 h 2080892"/>
              <a:gd name="connsiteX75" fmla="*/ 337930 w 2471503"/>
              <a:gd name="connsiteY75" fmla="*/ 1272208 h 2080892"/>
              <a:gd name="connsiteX76" fmla="*/ 258417 w 2471503"/>
              <a:gd name="connsiteY76" fmla="*/ 1411356 h 2080892"/>
              <a:gd name="connsiteX77" fmla="*/ 298174 w 2471503"/>
              <a:gd name="connsiteY77" fmla="*/ 1769165 h 2080892"/>
              <a:gd name="connsiteX78" fmla="*/ 457200 w 2471503"/>
              <a:gd name="connsiteY78" fmla="*/ 1928191 h 2080892"/>
              <a:gd name="connsiteX79" fmla="*/ 655983 w 2471503"/>
              <a:gd name="connsiteY79" fmla="*/ 2027582 h 2080892"/>
              <a:gd name="connsiteX80" fmla="*/ 1073426 w 2471503"/>
              <a:gd name="connsiteY80" fmla="*/ 1967947 h 2080892"/>
              <a:gd name="connsiteX81" fmla="*/ 1152939 w 2471503"/>
              <a:gd name="connsiteY81" fmla="*/ 1868556 h 2080892"/>
              <a:gd name="connsiteX82" fmla="*/ 1252330 w 2471503"/>
              <a:gd name="connsiteY82" fmla="*/ 1729408 h 2080892"/>
              <a:gd name="connsiteX83" fmla="*/ 1311965 w 2471503"/>
              <a:gd name="connsiteY83" fmla="*/ 1590260 h 2080892"/>
              <a:gd name="connsiteX84" fmla="*/ 1391478 w 2471503"/>
              <a:gd name="connsiteY84" fmla="*/ 1331843 h 2080892"/>
              <a:gd name="connsiteX85" fmla="*/ 1192696 w 2471503"/>
              <a:gd name="connsiteY85" fmla="*/ 357808 h 2080892"/>
              <a:gd name="connsiteX86" fmla="*/ 1013791 w 2471503"/>
              <a:gd name="connsiteY86" fmla="*/ 139147 h 2080892"/>
              <a:gd name="connsiteX87" fmla="*/ 616226 w 2471503"/>
              <a:gd name="connsiteY87" fmla="*/ 0 h 2080892"/>
              <a:gd name="connsiteX88" fmla="*/ 337930 w 2471503"/>
              <a:gd name="connsiteY88" fmla="*/ 19878 h 2080892"/>
              <a:gd name="connsiteX89" fmla="*/ 99391 w 2471503"/>
              <a:gd name="connsiteY89" fmla="*/ 139147 h 2080892"/>
              <a:gd name="connsiteX90" fmla="*/ 39757 w 2471503"/>
              <a:gd name="connsiteY90" fmla="*/ 198782 h 2080892"/>
              <a:gd name="connsiteX91" fmla="*/ 0 w 2471503"/>
              <a:gd name="connsiteY91" fmla="*/ 278295 h 2080892"/>
              <a:gd name="connsiteX92" fmla="*/ 59635 w 2471503"/>
              <a:gd name="connsiteY92" fmla="*/ 874643 h 2080892"/>
              <a:gd name="connsiteX93" fmla="*/ 198783 w 2471503"/>
              <a:gd name="connsiteY93" fmla="*/ 1093304 h 2080892"/>
              <a:gd name="connsiteX94" fmla="*/ 258417 w 2471503"/>
              <a:gd name="connsiteY94" fmla="*/ 1192695 h 2080892"/>
              <a:gd name="connsiteX95" fmla="*/ 318052 w 2471503"/>
              <a:gd name="connsiteY95" fmla="*/ 1311965 h 2080892"/>
              <a:gd name="connsiteX96" fmla="*/ 477078 w 2471503"/>
              <a:gd name="connsiteY96" fmla="*/ 1470991 h 2080892"/>
              <a:gd name="connsiteX97" fmla="*/ 616226 w 2471503"/>
              <a:gd name="connsiteY97" fmla="*/ 1510747 h 2080892"/>
              <a:gd name="connsiteX98" fmla="*/ 894522 w 2471503"/>
              <a:gd name="connsiteY98" fmla="*/ 1490869 h 2080892"/>
              <a:gd name="connsiteX99" fmla="*/ 993913 w 2471503"/>
              <a:gd name="connsiteY99" fmla="*/ 1431234 h 2080892"/>
              <a:gd name="connsiteX100" fmla="*/ 1351722 w 2471503"/>
              <a:gd name="connsiteY100" fmla="*/ 1113182 h 2080892"/>
              <a:gd name="connsiteX101" fmla="*/ 1490870 w 2471503"/>
              <a:gd name="connsiteY101" fmla="*/ 1013791 h 2080892"/>
              <a:gd name="connsiteX102" fmla="*/ 1570383 w 2471503"/>
              <a:gd name="connsiteY102" fmla="*/ 894521 h 2080892"/>
              <a:gd name="connsiteX103" fmla="*/ 1669774 w 2471503"/>
              <a:gd name="connsiteY103" fmla="*/ 596347 h 2080892"/>
              <a:gd name="connsiteX104" fmla="*/ 1630017 w 2471503"/>
              <a:gd name="connsiteY104" fmla="*/ 278295 h 2080892"/>
              <a:gd name="connsiteX105" fmla="*/ 1451113 w 2471503"/>
              <a:gd name="connsiteY105" fmla="*/ 198782 h 2080892"/>
              <a:gd name="connsiteX106" fmla="*/ 1093304 w 2471503"/>
              <a:gd name="connsiteY106" fmla="*/ 59634 h 2080892"/>
              <a:gd name="connsiteX107" fmla="*/ 496957 w 2471503"/>
              <a:gd name="connsiteY107" fmla="*/ 99391 h 2080892"/>
              <a:gd name="connsiteX108" fmla="*/ 337930 w 2471503"/>
              <a:gd name="connsiteY108" fmla="*/ 139147 h 2080892"/>
              <a:gd name="connsiteX109" fmla="*/ 278296 w 2471503"/>
              <a:gd name="connsiteY109" fmla="*/ 218660 h 2080892"/>
              <a:gd name="connsiteX110" fmla="*/ 298174 w 2471503"/>
              <a:gd name="connsiteY110" fmla="*/ 675860 h 2080892"/>
              <a:gd name="connsiteX111" fmla="*/ 318052 w 2471503"/>
              <a:gd name="connsiteY111" fmla="*/ 775252 h 2080892"/>
              <a:gd name="connsiteX112" fmla="*/ 397565 w 2471503"/>
              <a:gd name="connsiteY112" fmla="*/ 974034 h 2080892"/>
              <a:gd name="connsiteX113" fmla="*/ 715617 w 2471503"/>
              <a:gd name="connsiteY113" fmla="*/ 1272208 h 2080892"/>
              <a:gd name="connsiteX114" fmla="*/ 934278 w 2471503"/>
              <a:gd name="connsiteY114" fmla="*/ 1391478 h 2080892"/>
              <a:gd name="connsiteX115" fmla="*/ 1113183 w 2471503"/>
              <a:gd name="connsiteY115" fmla="*/ 1351721 h 2080892"/>
              <a:gd name="connsiteX116" fmla="*/ 1232452 w 2471503"/>
              <a:gd name="connsiteY116" fmla="*/ 1272208 h 2080892"/>
              <a:gd name="connsiteX117" fmla="*/ 1331843 w 2471503"/>
              <a:gd name="connsiteY117" fmla="*/ 1192695 h 2080892"/>
              <a:gd name="connsiteX118" fmla="*/ 1470991 w 2471503"/>
              <a:gd name="connsiteY118" fmla="*/ 993913 h 2080892"/>
              <a:gd name="connsiteX119" fmla="*/ 1490870 w 2471503"/>
              <a:gd name="connsiteY119" fmla="*/ 914400 h 2080892"/>
              <a:gd name="connsiteX120" fmla="*/ 1451113 w 2471503"/>
              <a:gd name="connsiteY120" fmla="*/ 357808 h 2080892"/>
              <a:gd name="connsiteX121" fmla="*/ 1093304 w 2471503"/>
              <a:gd name="connsiteY121" fmla="*/ 119269 h 2080892"/>
              <a:gd name="connsiteX122" fmla="*/ 954157 w 2471503"/>
              <a:gd name="connsiteY122" fmla="*/ 99391 h 2080892"/>
              <a:gd name="connsiteX123" fmla="*/ 834887 w 2471503"/>
              <a:gd name="connsiteY123" fmla="*/ 119269 h 2080892"/>
              <a:gd name="connsiteX124" fmla="*/ 993913 w 2471503"/>
              <a:gd name="connsiteY124" fmla="*/ 477078 h 2080892"/>
              <a:gd name="connsiteX125" fmla="*/ 1292087 w 2471503"/>
              <a:gd name="connsiteY125" fmla="*/ 695739 h 2080892"/>
              <a:gd name="connsiteX126" fmla="*/ 1570383 w 2471503"/>
              <a:gd name="connsiteY126" fmla="*/ 815008 h 2080892"/>
              <a:gd name="connsiteX127" fmla="*/ 1729409 w 2471503"/>
              <a:gd name="connsiteY127" fmla="*/ 874643 h 2080892"/>
              <a:gd name="connsiteX128" fmla="*/ 1848678 w 2471503"/>
              <a:gd name="connsiteY128" fmla="*/ 854765 h 2080892"/>
              <a:gd name="connsiteX129" fmla="*/ 1709530 w 2471503"/>
              <a:gd name="connsiteY129" fmla="*/ 139147 h 2080892"/>
              <a:gd name="connsiteX130" fmla="*/ 1649896 w 2471503"/>
              <a:gd name="connsiteY130" fmla="*/ 79513 h 2080892"/>
              <a:gd name="connsiteX131" fmla="*/ 1570383 w 2471503"/>
              <a:gd name="connsiteY131" fmla="*/ 39756 h 2080892"/>
              <a:gd name="connsiteX132" fmla="*/ 1232452 w 2471503"/>
              <a:gd name="connsiteY132" fmla="*/ 119269 h 2080892"/>
              <a:gd name="connsiteX133" fmla="*/ 1192696 w 2471503"/>
              <a:gd name="connsiteY133" fmla="*/ 178904 h 2080892"/>
              <a:gd name="connsiteX134" fmla="*/ 1152939 w 2471503"/>
              <a:gd name="connsiteY134" fmla="*/ 417443 h 2080892"/>
              <a:gd name="connsiteX135" fmla="*/ 1172817 w 2471503"/>
              <a:gd name="connsiteY135" fmla="*/ 874643 h 2080892"/>
              <a:gd name="connsiteX136" fmla="*/ 1391478 w 2471503"/>
              <a:gd name="connsiteY136" fmla="*/ 1212573 h 2080892"/>
              <a:gd name="connsiteX137" fmla="*/ 1828800 w 2471503"/>
              <a:gd name="connsiteY137" fmla="*/ 1630017 h 2080892"/>
              <a:gd name="connsiteX138" fmla="*/ 1908313 w 2471503"/>
              <a:gd name="connsiteY138" fmla="*/ 1649895 h 2080892"/>
              <a:gd name="connsiteX139" fmla="*/ 1987826 w 2471503"/>
              <a:gd name="connsiteY139" fmla="*/ 1331843 h 2080892"/>
              <a:gd name="connsiteX140" fmla="*/ 1868557 w 2471503"/>
              <a:gd name="connsiteY140" fmla="*/ 1371600 h 2080892"/>
              <a:gd name="connsiteX141" fmla="*/ 1689652 w 2471503"/>
              <a:gd name="connsiteY141" fmla="*/ 1470991 h 2080892"/>
              <a:gd name="connsiteX142" fmla="*/ 1669774 w 2471503"/>
              <a:gd name="connsiteY142" fmla="*/ 1550504 h 2080892"/>
              <a:gd name="connsiteX143" fmla="*/ 1689652 w 2471503"/>
              <a:gd name="connsiteY143" fmla="*/ 1709530 h 2080892"/>
              <a:gd name="connsiteX144" fmla="*/ 1848678 w 2471503"/>
              <a:gd name="connsiteY144" fmla="*/ 1888434 h 2080892"/>
              <a:gd name="connsiteX145" fmla="*/ 1928191 w 2471503"/>
              <a:gd name="connsiteY145" fmla="*/ 1908313 h 2080892"/>
              <a:gd name="connsiteX146" fmla="*/ 2047461 w 2471503"/>
              <a:gd name="connsiteY146" fmla="*/ 1948069 h 2080892"/>
              <a:gd name="connsiteX147" fmla="*/ 2246243 w 2471503"/>
              <a:gd name="connsiteY147" fmla="*/ 2027582 h 2080892"/>
              <a:gd name="connsiteX148" fmla="*/ 2464904 w 2471503"/>
              <a:gd name="connsiteY148" fmla="*/ 1987826 h 20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471503" h="2080892">
                <a:moveTo>
                  <a:pt x="675861" y="1292087"/>
                </a:moveTo>
                <a:cubicBezTo>
                  <a:pt x="602701" y="1401824"/>
                  <a:pt x="616226" y="1360989"/>
                  <a:pt x="616226" y="1570382"/>
                </a:cubicBezTo>
                <a:cubicBezTo>
                  <a:pt x="616226" y="1623803"/>
                  <a:pt x="613998" y="1680775"/>
                  <a:pt x="636104" y="1729408"/>
                </a:cubicBezTo>
                <a:cubicBezTo>
                  <a:pt x="668166" y="1799944"/>
                  <a:pt x="779891" y="1799755"/>
                  <a:pt x="834887" y="1808921"/>
                </a:cubicBezTo>
                <a:lnTo>
                  <a:pt x="1590261" y="1729408"/>
                </a:lnTo>
                <a:cubicBezTo>
                  <a:pt x="1754950" y="1696470"/>
                  <a:pt x="1656033" y="1712892"/>
                  <a:pt x="1888435" y="1689652"/>
                </a:cubicBezTo>
                <a:cubicBezTo>
                  <a:pt x="1881809" y="1537252"/>
                  <a:pt x="1879826" y="1384579"/>
                  <a:pt x="1868557" y="1232452"/>
                </a:cubicBezTo>
                <a:cubicBezTo>
                  <a:pt x="1866539" y="1205207"/>
                  <a:pt x="1853565" y="1179818"/>
                  <a:pt x="1848678" y="1152939"/>
                </a:cubicBezTo>
                <a:cubicBezTo>
                  <a:pt x="1840296" y="1106841"/>
                  <a:pt x="1842263" y="1058669"/>
                  <a:pt x="1828800" y="1013791"/>
                </a:cubicBezTo>
                <a:cubicBezTo>
                  <a:pt x="1816940" y="974257"/>
                  <a:pt x="1754762" y="919874"/>
                  <a:pt x="1729409" y="894521"/>
                </a:cubicBezTo>
                <a:cubicBezTo>
                  <a:pt x="1678641" y="897342"/>
                  <a:pt x="1411026" y="889677"/>
                  <a:pt x="1292087" y="934278"/>
                </a:cubicBezTo>
                <a:cubicBezTo>
                  <a:pt x="1264341" y="944683"/>
                  <a:pt x="1239811" y="962361"/>
                  <a:pt x="1212574" y="974034"/>
                </a:cubicBezTo>
                <a:cubicBezTo>
                  <a:pt x="1065627" y="1037011"/>
                  <a:pt x="1266108" y="918468"/>
                  <a:pt x="1033670" y="1073426"/>
                </a:cubicBezTo>
                <a:lnTo>
                  <a:pt x="974035" y="1113182"/>
                </a:lnTo>
                <a:cubicBezTo>
                  <a:pt x="967409" y="1133060"/>
                  <a:pt x="961514" y="1153198"/>
                  <a:pt x="954157" y="1172817"/>
                </a:cubicBezTo>
                <a:cubicBezTo>
                  <a:pt x="941628" y="1206228"/>
                  <a:pt x="916942" y="1236616"/>
                  <a:pt x="914400" y="1272208"/>
                </a:cubicBezTo>
                <a:cubicBezTo>
                  <a:pt x="910125" y="1332057"/>
                  <a:pt x="911994" y="1395403"/>
                  <a:pt x="934278" y="1451113"/>
                </a:cubicBezTo>
                <a:cubicBezTo>
                  <a:pt x="942060" y="1470568"/>
                  <a:pt x="975171" y="1461620"/>
                  <a:pt x="993913" y="1470991"/>
                </a:cubicBezTo>
                <a:cubicBezTo>
                  <a:pt x="1015282" y="1481675"/>
                  <a:pt x="1032180" y="1500063"/>
                  <a:pt x="1053548" y="1510747"/>
                </a:cubicBezTo>
                <a:cubicBezTo>
                  <a:pt x="1082070" y="1525008"/>
                  <a:pt x="1167213" y="1544133"/>
                  <a:pt x="1192696" y="1550504"/>
                </a:cubicBezTo>
                <a:cubicBezTo>
                  <a:pt x="1245705" y="1543878"/>
                  <a:pt x="1300663" y="1546336"/>
                  <a:pt x="1351722" y="1530626"/>
                </a:cubicBezTo>
                <a:cubicBezTo>
                  <a:pt x="1388650" y="1519264"/>
                  <a:pt x="1416556" y="1488270"/>
                  <a:pt x="1451113" y="1470991"/>
                </a:cubicBezTo>
                <a:cubicBezTo>
                  <a:pt x="1469854" y="1461620"/>
                  <a:pt x="1490870" y="1457739"/>
                  <a:pt x="1510748" y="1451113"/>
                </a:cubicBezTo>
                <a:cubicBezTo>
                  <a:pt x="1530626" y="1437861"/>
                  <a:pt x="1553490" y="1428249"/>
                  <a:pt x="1570383" y="1411356"/>
                </a:cubicBezTo>
                <a:cubicBezTo>
                  <a:pt x="1642879" y="1338859"/>
                  <a:pt x="1640314" y="1223970"/>
                  <a:pt x="1570383" y="1133060"/>
                </a:cubicBezTo>
                <a:cubicBezTo>
                  <a:pt x="1537068" y="1089751"/>
                  <a:pt x="1464366" y="1106556"/>
                  <a:pt x="1411357" y="1093304"/>
                </a:cubicBezTo>
                <a:cubicBezTo>
                  <a:pt x="1370701" y="1083140"/>
                  <a:pt x="1292087" y="1053547"/>
                  <a:pt x="1292087" y="1053547"/>
                </a:cubicBezTo>
                <a:cubicBezTo>
                  <a:pt x="1159565" y="1060173"/>
                  <a:pt x="1026095" y="1056264"/>
                  <a:pt x="894522" y="1073426"/>
                </a:cubicBezTo>
                <a:cubicBezTo>
                  <a:pt x="870832" y="1076516"/>
                  <a:pt x="850435" y="1095043"/>
                  <a:pt x="834887" y="1113182"/>
                </a:cubicBezTo>
                <a:cubicBezTo>
                  <a:pt x="794335" y="1160492"/>
                  <a:pt x="771274" y="1213908"/>
                  <a:pt x="755374" y="1272208"/>
                </a:cubicBezTo>
                <a:cubicBezTo>
                  <a:pt x="740997" y="1324923"/>
                  <a:pt x="715617" y="1431234"/>
                  <a:pt x="715617" y="1431234"/>
                </a:cubicBezTo>
                <a:cubicBezTo>
                  <a:pt x="733287" y="1554919"/>
                  <a:pt x="706077" y="1563227"/>
                  <a:pt x="795130" y="1630017"/>
                </a:cubicBezTo>
                <a:cubicBezTo>
                  <a:pt x="852468" y="1673021"/>
                  <a:pt x="974035" y="1749287"/>
                  <a:pt x="974035" y="1749287"/>
                </a:cubicBezTo>
                <a:cubicBezTo>
                  <a:pt x="1106557" y="1729409"/>
                  <a:pt x="1241935" y="1723478"/>
                  <a:pt x="1371600" y="1689652"/>
                </a:cubicBezTo>
                <a:cubicBezTo>
                  <a:pt x="1398802" y="1682556"/>
                  <a:pt x="1409891" y="1648312"/>
                  <a:pt x="1431235" y="1630017"/>
                </a:cubicBezTo>
                <a:cubicBezTo>
                  <a:pt x="1456390" y="1608456"/>
                  <a:pt x="1486122" y="1592545"/>
                  <a:pt x="1510748" y="1570382"/>
                </a:cubicBezTo>
                <a:cubicBezTo>
                  <a:pt x="1624216" y="1468260"/>
                  <a:pt x="1608473" y="1483429"/>
                  <a:pt x="1669774" y="1391478"/>
                </a:cubicBezTo>
                <a:cubicBezTo>
                  <a:pt x="1704953" y="1285941"/>
                  <a:pt x="1718944" y="1270525"/>
                  <a:pt x="1669774" y="1113182"/>
                </a:cubicBezTo>
                <a:cubicBezTo>
                  <a:pt x="1657119" y="1072686"/>
                  <a:pt x="1618644" y="1045327"/>
                  <a:pt x="1590261" y="1013791"/>
                </a:cubicBezTo>
                <a:cubicBezTo>
                  <a:pt x="1533741" y="950991"/>
                  <a:pt x="1492410" y="898959"/>
                  <a:pt x="1411357" y="874643"/>
                </a:cubicBezTo>
                <a:cubicBezTo>
                  <a:pt x="1306685" y="843241"/>
                  <a:pt x="1093304" y="795130"/>
                  <a:pt x="1093304" y="795130"/>
                </a:cubicBezTo>
                <a:cubicBezTo>
                  <a:pt x="900193" y="806489"/>
                  <a:pt x="793100" y="783403"/>
                  <a:pt x="636104" y="854765"/>
                </a:cubicBezTo>
                <a:cubicBezTo>
                  <a:pt x="600931" y="870753"/>
                  <a:pt x="569843" y="894522"/>
                  <a:pt x="536713" y="914400"/>
                </a:cubicBezTo>
                <a:cubicBezTo>
                  <a:pt x="516835" y="940904"/>
                  <a:pt x="495456" y="966347"/>
                  <a:pt x="477078" y="993913"/>
                </a:cubicBezTo>
                <a:cubicBezTo>
                  <a:pt x="427155" y="1068797"/>
                  <a:pt x="415579" y="1097031"/>
                  <a:pt x="377687" y="1172817"/>
                </a:cubicBezTo>
                <a:cubicBezTo>
                  <a:pt x="371061" y="1205947"/>
                  <a:pt x="366699" y="1239612"/>
                  <a:pt x="357809" y="1272208"/>
                </a:cubicBezTo>
                <a:cubicBezTo>
                  <a:pt x="346782" y="1312639"/>
                  <a:pt x="318052" y="1391478"/>
                  <a:pt x="318052" y="1391478"/>
                </a:cubicBezTo>
                <a:cubicBezTo>
                  <a:pt x="324678" y="1451113"/>
                  <a:pt x="317425" y="1513993"/>
                  <a:pt x="337930" y="1570382"/>
                </a:cubicBezTo>
                <a:cubicBezTo>
                  <a:pt x="346095" y="1592834"/>
                  <a:pt x="375733" y="1600436"/>
                  <a:pt x="397565" y="1610139"/>
                </a:cubicBezTo>
                <a:cubicBezTo>
                  <a:pt x="435860" y="1627159"/>
                  <a:pt x="477451" y="1635574"/>
                  <a:pt x="516835" y="1649895"/>
                </a:cubicBezTo>
                <a:cubicBezTo>
                  <a:pt x="550369" y="1662089"/>
                  <a:pt x="583096" y="1676400"/>
                  <a:pt x="616226" y="1689652"/>
                </a:cubicBezTo>
                <a:cubicBezTo>
                  <a:pt x="695739" y="1683026"/>
                  <a:pt x="776876" y="1687082"/>
                  <a:pt x="854765" y="1669773"/>
                </a:cubicBezTo>
                <a:cubicBezTo>
                  <a:pt x="930818" y="1652872"/>
                  <a:pt x="992775" y="1593914"/>
                  <a:pt x="1053548" y="1550504"/>
                </a:cubicBezTo>
                <a:cubicBezTo>
                  <a:pt x="1072989" y="1536618"/>
                  <a:pt x="1093305" y="1523999"/>
                  <a:pt x="1113183" y="1510747"/>
                </a:cubicBezTo>
                <a:cubicBezTo>
                  <a:pt x="1119809" y="1490869"/>
                  <a:pt x="1124807" y="1470372"/>
                  <a:pt x="1133061" y="1451113"/>
                </a:cubicBezTo>
                <a:cubicBezTo>
                  <a:pt x="1187892" y="1323173"/>
                  <a:pt x="1234746" y="1336431"/>
                  <a:pt x="1133061" y="1133060"/>
                </a:cubicBezTo>
                <a:cubicBezTo>
                  <a:pt x="1098289" y="1063517"/>
                  <a:pt x="933906" y="1029595"/>
                  <a:pt x="874643" y="1013791"/>
                </a:cubicBezTo>
                <a:cubicBezTo>
                  <a:pt x="821848" y="999712"/>
                  <a:pt x="715617" y="974034"/>
                  <a:pt x="715617" y="974034"/>
                </a:cubicBezTo>
                <a:cubicBezTo>
                  <a:pt x="655982" y="993912"/>
                  <a:pt x="592937" y="1005557"/>
                  <a:pt x="536713" y="1033669"/>
                </a:cubicBezTo>
                <a:cubicBezTo>
                  <a:pt x="488682" y="1057685"/>
                  <a:pt x="455332" y="1127792"/>
                  <a:pt x="437322" y="1172817"/>
                </a:cubicBezTo>
                <a:cubicBezTo>
                  <a:pt x="396968" y="1273702"/>
                  <a:pt x="397651" y="1291657"/>
                  <a:pt x="377687" y="1391478"/>
                </a:cubicBezTo>
                <a:cubicBezTo>
                  <a:pt x="384313" y="1444487"/>
                  <a:pt x="380672" y="1499824"/>
                  <a:pt x="397565" y="1550504"/>
                </a:cubicBezTo>
                <a:cubicBezTo>
                  <a:pt x="420118" y="1618163"/>
                  <a:pt x="466710" y="1633970"/>
                  <a:pt x="516835" y="1669773"/>
                </a:cubicBezTo>
                <a:cubicBezTo>
                  <a:pt x="543794" y="1689030"/>
                  <a:pt x="571193" y="1707847"/>
                  <a:pt x="596348" y="1729408"/>
                </a:cubicBezTo>
                <a:cubicBezTo>
                  <a:pt x="617692" y="1747703"/>
                  <a:pt x="630839" y="1776471"/>
                  <a:pt x="655983" y="1789043"/>
                </a:cubicBezTo>
                <a:cubicBezTo>
                  <a:pt x="686203" y="1804153"/>
                  <a:pt x="722244" y="1802295"/>
                  <a:pt x="755374" y="1808921"/>
                </a:cubicBezTo>
                <a:cubicBezTo>
                  <a:pt x="854765" y="1802295"/>
                  <a:pt x="957570" y="1815703"/>
                  <a:pt x="1053548" y="1789043"/>
                </a:cubicBezTo>
                <a:cubicBezTo>
                  <a:pt x="1085470" y="1780176"/>
                  <a:pt x="1094806" y="1737096"/>
                  <a:pt x="1113183" y="1709530"/>
                </a:cubicBezTo>
                <a:cubicBezTo>
                  <a:pt x="1134614" y="1677383"/>
                  <a:pt x="1152340" y="1642902"/>
                  <a:pt x="1172817" y="1610139"/>
                </a:cubicBezTo>
                <a:cubicBezTo>
                  <a:pt x="1185479" y="1589880"/>
                  <a:pt x="1199322" y="1570382"/>
                  <a:pt x="1212574" y="1550504"/>
                </a:cubicBezTo>
                <a:cubicBezTo>
                  <a:pt x="1192696" y="1464365"/>
                  <a:pt x="1182361" y="1375450"/>
                  <a:pt x="1152939" y="1292087"/>
                </a:cubicBezTo>
                <a:cubicBezTo>
                  <a:pt x="1116839" y="1189805"/>
                  <a:pt x="1026065" y="1185720"/>
                  <a:pt x="934278" y="1152939"/>
                </a:cubicBezTo>
                <a:cubicBezTo>
                  <a:pt x="894812" y="1138844"/>
                  <a:pt x="854765" y="1126434"/>
                  <a:pt x="815009" y="1113182"/>
                </a:cubicBezTo>
                <a:cubicBezTo>
                  <a:pt x="695319" y="1125151"/>
                  <a:pt x="603384" y="1119603"/>
                  <a:pt x="496957" y="1172817"/>
                </a:cubicBezTo>
                <a:cubicBezTo>
                  <a:pt x="467324" y="1187634"/>
                  <a:pt x="445538" y="1214893"/>
                  <a:pt x="417443" y="1232452"/>
                </a:cubicBezTo>
                <a:cubicBezTo>
                  <a:pt x="392314" y="1248157"/>
                  <a:pt x="364434" y="1258956"/>
                  <a:pt x="337930" y="1272208"/>
                </a:cubicBezTo>
                <a:cubicBezTo>
                  <a:pt x="322404" y="1295498"/>
                  <a:pt x="258417" y="1386138"/>
                  <a:pt x="258417" y="1411356"/>
                </a:cubicBezTo>
                <a:cubicBezTo>
                  <a:pt x="258417" y="1531360"/>
                  <a:pt x="272681" y="1651900"/>
                  <a:pt x="298174" y="1769165"/>
                </a:cubicBezTo>
                <a:cubicBezTo>
                  <a:pt x="320058" y="1869832"/>
                  <a:pt x="382308" y="1880532"/>
                  <a:pt x="457200" y="1928191"/>
                </a:cubicBezTo>
                <a:cubicBezTo>
                  <a:pt x="610338" y="2025642"/>
                  <a:pt x="523748" y="1994524"/>
                  <a:pt x="655983" y="2027582"/>
                </a:cubicBezTo>
                <a:cubicBezTo>
                  <a:pt x="795131" y="2007704"/>
                  <a:pt x="939553" y="2010786"/>
                  <a:pt x="1073426" y="1967947"/>
                </a:cubicBezTo>
                <a:cubicBezTo>
                  <a:pt x="1113835" y="1955016"/>
                  <a:pt x="1127482" y="1902498"/>
                  <a:pt x="1152939" y="1868556"/>
                </a:cubicBezTo>
                <a:cubicBezTo>
                  <a:pt x="1187139" y="1822956"/>
                  <a:pt x="1224050" y="1778898"/>
                  <a:pt x="1252330" y="1729408"/>
                </a:cubicBezTo>
                <a:cubicBezTo>
                  <a:pt x="1277367" y="1685594"/>
                  <a:pt x="1293224" y="1637114"/>
                  <a:pt x="1311965" y="1590260"/>
                </a:cubicBezTo>
                <a:cubicBezTo>
                  <a:pt x="1378697" y="1423431"/>
                  <a:pt x="1363342" y="1472525"/>
                  <a:pt x="1391478" y="1331843"/>
                </a:cubicBezTo>
                <a:cubicBezTo>
                  <a:pt x="1350623" y="936916"/>
                  <a:pt x="1371511" y="704261"/>
                  <a:pt x="1192696" y="357808"/>
                </a:cubicBezTo>
                <a:cubicBezTo>
                  <a:pt x="1149504" y="274123"/>
                  <a:pt x="1088700" y="196221"/>
                  <a:pt x="1013791" y="139147"/>
                </a:cubicBezTo>
                <a:cubicBezTo>
                  <a:pt x="919705" y="67463"/>
                  <a:pt x="735196" y="29742"/>
                  <a:pt x="616226" y="0"/>
                </a:cubicBezTo>
                <a:cubicBezTo>
                  <a:pt x="523461" y="6626"/>
                  <a:pt x="429432" y="3241"/>
                  <a:pt x="337930" y="19878"/>
                </a:cubicBezTo>
                <a:cubicBezTo>
                  <a:pt x="236087" y="38395"/>
                  <a:pt x="172578" y="76415"/>
                  <a:pt x="99391" y="139147"/>
                </a:cubicBezTo>
                <a:cubicBezTo>
                  <a:pt x="78047" y="157442"/>
                  <a:pt x="56097" y="175906"/>
                  <a:pt x="39757" y="198782"/>
                </a:cubicBezTo>
                <a:cubicBezTo>
                  <a:pt x="22533" y="222895"/>
                  <a:pt x="13252" y="251791"/>
                  <a:pt x="0" y="278295"/>
                </a:cubicBezTo>
                <a:cubicBezTo>
                  <a:pt x="19878" y="477078"/>
                  <a:pt x="27657" y="677445"/>
                  <a:pt x="59635" y="874643"/>
                </a:cubicBezTo>
                <a:cubicBezTo>
                  <a:pt x="84682" y="1029100"/>
                  <a:pt x="120246" y="992327"/>
                  <a:pt x="198783" y="1093304"/>
                </a:cubicBezTo>
                <a:cubicBezTo>
                  <a:pt x="222503" y="1123802"/>
                  <a:pt x="239916" y="1158776"/>
                  <a:pt x="258417" y="1192695"/>
                </a:cubicBezTo>
                <a:cubicBezTo>
                  <a:pt x="279702" y="1231717"/>
                  <a:pt x="290590" y="1277014"/>
                  <a:pt x="318052" y="1311965"/>
                </a:cubicBezTo>
                <a:cubicBezTo>
                  <a:pt x="364367" y="1370912"/>
                  <a:pt x="424069" y="1417982"/>
                  <a:pt x="477078" y="1470991"/>
                </a:cubicBezTo>
                <a:cubicBezTo>
                  <a:pt x="511188" y="1505101"/>
                  <a:pt x="569843" y="1497495"/>
                  <a:pt x="616226" y="1510747"/>
                </a:cubicBezTo>
                <a:cubicBezTo>
                  <a:pt x="708991" y="1504121"/>
                  <a:pt x="803515" y="1510028"/>
                  <a:pt x="894522" y="1490869"/>
                </a:cubicBezTo>
                <a:cubicBezTo>
                  <a:pt x="932330" y="1482910"/>
                  <a:pt x="963004" y="1454416"/>
                  <a:pt x="993913" y="1431234"/>
                </a:cubicBezTo>
                <a:cubicBezTo>
                  <a:pt x="1485738" y="1062365"/>
                  <a:pt x="991078" y="1422305"/>
                  <a:pt x="1351722" y="1113182"/>
                </a:cubicBezTo>
                <a:cubicBezTo>
                  <a:pt x="1394999" y="1076087"/>
                  <a:pt x="1444487" y="1046921"/>
                  <a:pt x="1490870" y="1013791"/>
                </a:cubicBezTo>
                <a:cubicBezTo>
                  <a:pt x="1517374" y="974034"/>
                  <a:pt x="1549015" y="937258"/>
                  <a:pt x="1570383" y="894521"/>
                </a:cubicBezTo>
                <a:cubicBezTo>
                  <a:pt x="1612921" y="809445"/>
                  <a:pt x="1643464" y="688433"/>
                  <a:pt x="1669774" y="596347"/>
                </a:cubicBezTo>
                <a:cubicBezTo>
                  <a:pt x="1656522" y="490330"/>
                  <a:pt x="1681506" y="371912"/>
                  <a:pt x="1630017" y="278295"/>
                </a:cubicBezTo>
                <a:cubicBezTo>
                  <a:pt x="1598567" y="221114"/>
                  <a:pt x="1511549" y="223404"/>
                  <a:pt x="1451113" y="198782"/>
                </a:cubicBezTo>
                <a:cubicBezTo>
                  <a:pt x="1332600" y="150499"/>
                  <a:pt x="1093304" y="59634"/>
                  <a:pt x="1093304" y="59634"/>
                </a:cubicBezTo>
                <a:cubicBezTo>
                  <a:pt x="894522" y="72886"/>
                  <a:pt x="695086" y="78535"/>
                  <a:pt x="496957" y="99391"/>
                </a:cubicBezTo>
                <a:cubicBezTo>
                  <a:pt x="442617" y="105111"/>
                  <a:pt x="385899" y="112982"/>
                  <a:pt x="337930" y="139147"/>
                </a:cubicBezTo>
                <a:cubicBezTo>
                  <a:pt x="308845" y="155011"/>
                  <a:pt x="298174" y="192156"/>
                  <a:pt x="278296" y="218660"/>
                </a:cubicBezTo>
                <a:cubicBezTo>
                  <a:pt x="284922" y="371060"/>
                  <a:pt x="287306" y="523704"/>
                  <a:pt x="298174" y="675860"/>
                </a:cubicBezTo>
                <a:cubicBezTo>
                  <a:pt x="300581" y="709561"/>
                  <a:pt x="307368" y="743199"/>
                  <a:pt x="318052" y="775252"/>
                </a:cubicBezTo>
                <a:cubicBezTo>
                  <a:pt x="340620" y="842955"/>
                  <a:pt x="371061" y="907773"/>
                  <a:pt x="397565" y="974034"/>
                </a:cubicBezTo>
                <a:cubicBezTo>
                  <a:pt x="433334" y="1063457"/>
                  <a:pt x="708928" y="1267748"/>
                  <a:pt x="715617" y="1272208"/>
                </a:cubicBezTo>
                <a:cubicBezTo>
                  <a:pt x="864577" y="1371514"/>
                  <a:pt x="790523" y="1333975"/>
                  <a:pt x="934278" y="1391478"/>
                </a:cubicBezTo>
                <a:cubicBezTo>
                  <a:pt x="993913" y="1378226"/>
                  <a:pt x="1056463" y="1374409"/>
                  <a:pt x="1113183" y="1351721"/>
                </a:cubicBezTo>
                <a:cubicBezTo>
                  <a:pt x="1157547" y="1333975"/>
                  <a:pt x="1193810" y="1300312"/>
                  <a:pt x="1232452" y="1272208"/>
                </a:cubicBezTo>
                <a:cubicBezTo>
                  <a:pt x="1266765" y="1247253"/>
                  <a:pt x="1301842" y="1222696"/>
                  <a:pt x="1331843" y="1192695"/>
                </a:cubicBezTo>
                <a:cubicBezTo>
                  <a:pt x="1396628" y="1127911"/>
                  <a:pt x="1424920" y="1070698"/>
                  <a:pt x="1470991" y="993913"/>
                </a:cubicBezTo>
                <a:cubicBezTo>
                  <a:pt x="1477617" y="967409"/>
                  <a:pt x="1485512" y="941190"/>
                  <a:pt x="1490870" y="914400"/>
                </a:cubicBezTo>
                <a:cubicBezTo>
                  <a:pt x="1528116" y="728173"/>
                  <a:pt x="1541084" y="549746"/>
                  <a:pt x="1451113" y="357808"/>
                </a:cubicBezTo>
                <a:cubicBezTo>
                  <a:pt x="1394323" y="236656"/>
                  <a:pt x="1224142" y="149462"/>
                  <a:pt x="1093304" y="119269"/>
                </a:cubicBezTo>
                <a:cubicBezTo>
                  <a:pt x="1047651" y="108734"/>
                  <a:pt x="1000539" y="106017"/>
                  <a:pt x="954157" y="99391"/>
                </a:cubicBezTo>
                <a:lnTo>
                  <a:pt x="834887" y="119269"/>
                </a:lnTo>
                <a:cubicBezTo>
                  <a:pt x="806790" y="231657"/>
                  <a:pt x="928117" y="398123"/>
                  <a:pt x="993913" y="477078"/>
                </a:cubicBezTo>
                <a:cubicBezTo>
                  <a:pt x="1090148" y="592561"/>
                  <a:pt x="1148447" y="615939"/>
                  <a:pt x="1292087" y="695739"/>
                </a:cubicBezTo>
                <a:cubicBezTo>
                  <a:pt x="1470905" y="795083"/>
                  <a:pt x="1407398" y="755741"/>
                  <a:pt x="1570383" y="815008"/>
                </a:cubicBezTo>
                <a:cubicBezTo>
                  <a:pt x="1831845" y="910085"/>
                  <a:pt x="1552175" y="815566"/>
                  <a:pt x="1729409" y="874643"/>
                </a:cubicBezTo>
                <a:lnTo>
                  <a:pt x="1848678" y="854765"/>
                </a:lnTo>
                <a:cubicBezTo>
                  <a:pt x="1877792" y="563622"/>
                  <a:pt x="1858826" y="352427"/>
                  <a:pt x="1709530" y="139147"/>
                </a:cubicBezTo>
                <a:cubicBezTo>
                  <a:pt x="1693409" y="116117"/>
                  <a:pt x="1672771" y="95853"/>
                  <a:pt x="1649896" y="79513"/>
                </a:cubicBezTo>
                <a:cubicBezTo>
                  <a:pt x="1625783" y="62289"/>
                  <a:pt x="1596887" y="53008"/>
                  <a:pt x="1570383" y="39756"/>
                </a:cubicBezTo>
                <a:cubicBezTo>
                  <a:pt x="1408501" y="53246"/>
                  <a:pt x="1344497" y="23230"/>
                  <a:pt x="1232452" y="119269"/>
                </a:cubicBezTo>
                <a:cubicBezTo>
                  <a:pt x="1214313" y="134817"/>
                  <a:pt x="1205948" y="159026"/>
                  <a:pt x="1192696" y="178904"/>
                </a:cubicBezTo>
                <a:cubicBezTo>
                  <a:pt x="1181408" y="235344"/>
                  <a:pt x="1152939" y="368123"/>
                  <a:pt x="1152939" y="417443"/>
                </a:cubicBezTo>
                <a:cubicBezTo>
                  <a:pt x="1152939" y="569987"/>
                  <a:pt x="1148527" y="724045"/>
                  <a:pt x="1172817" y="874643"/>
                </a:cubicBezTo>
                <a:cubicBezTo>
                  <a:pt x="1188584" y="972401"/>
                  <a:pt x="1340274" y="1151128"/>
                  <a:pt x="1391478" y="1212573"/>
                </a:cubicBezTo>
                <a:cubicBezTo>
                  <a:pt x="1449925" y="1282709"/>
                  <a:pt x="1675012" y="1591570"/>
                  <a:pt x="1828800" y="1630017"/>
                </a:cubicBezTo>
                <a:lnTo>
                  <a:pt x="1908313" y="1649895"/>
                </a:lnTo>
                <a:cubicBezTo>
                  <a:pt x="2057436" y="1620071"/>
                  <a:pt x="2151310" y="1635457"/>
                  <a:pt x="1987826" y="1331843"/>
                </a:cubicBezTo>
                <a:cubicBezTo>
                  <a:pt x="1967958" y="1294945"/>
                  <a:pt x="1907941" y="1357279"/>
                  <a:pt x="1868557" y="1371600"/>
                </a:cubicBezTo>
                <a:cubicBezTo>
                  <a:pt x="1750651" y="1414475"/>
                  <a:pt x="1786340" y="1398475"/>
                  <a:pt x="1689652" y="1470991"/>
                </a:cubicBezTo>
                <a:cubicBezTo>
                  <a:pt x="1683026" y="1497495"/>
                  <a:pt x="1669774" y="1523184"/>
                  <a:pt x="1669774" y="1550504"/>
                </a:cubicBezTo>
                <a:cubicBezTo>
                  <a:pt x="1669774" y="1603925"/>
                  <a:pt x="1673942" y="1658471"/>
                  <a:pt x="1689652" y="1709530"/>
                </a:cubicBezTo>
                <a:cubicBezTo>
                  <a:pt x="1712541" y="1783920"/>
                  <a:pt x="1783439" y="1852190"/>
                  <a:pt x="1848678" y="1888434"/>
                </a:cubicBezTo>
                <a:cubicBezTo>
                  <a:pt x="1872560" y="1901702"/>
                  <a:pt x="1902023" y="1900463"/>
                  <a:pt x="1928191" y="1908313"/>
                </a:cubicBezTo>
                <a:cubicBezTo>
                  <a:pt x="1968331" y="1920355"/>
                  <a:pt x="2008777" y="1931951"/>
                  <a:pt x="2047461" y="1948069"/>
                </a:cubicBezTo>
                <a:cubicBezTo>
                  <a:pt x="2263022" y="2037886"/>
                  <a:pt x="2079443" y="1985882"/>
                  <a:pt x="2246243" y="2027582"/>
                </a:cubicBezTo>
                <a:cubicBezTo>
                  <a:pt x="2471503" y="2007104"/>
                  <a:pt x="2464904" y="2080892"/>
                  <a:pt x="2464904" y="19878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78250" y="6011863"/>
            <a:ext cx="306388" cy="652462"/>
          </a:xfrm>
          <a:custGeom>
            <a:avLst/>
            <a:gdLst>
              <a:gd name="connsiteX0" fmla="*/ 282981 w 302859"/>
              <a:gd name="connsiteY0" fmla="*/ 279371 h 696814"/>
              <a:gd name="connsiteX1" fmla="*/ 104076 w 302859"/>
              <a:gd name="connsiteY1" fmla="*/ 219736 h 696814"/>
              <a:gd name="connsiteX2" fmla="*/ 44442 w 302859"/>
              <a:gd name="connsiteY2" fmla="*/ 199858 h 696814"/>
              <a:gd name="connsiteX3" fmla="*/ 4685 w 302859"/>
              <a:gd name="connsiteY3" fmla="*/ 140223 h 696814"/>
              <a:gd name="connsiteX4" fmla="*/ 64320 w 302859"/>
              <a:gd name="connsiteY4" fmla="*/ 100467 h 696814"/>
              <a:gd name="connsiteX5" fmla="*/ 163711 w 302859"/>
              <a:gd name="connsiteY5" fmla="*/ 80588 h 696814"/>
              <a:gd name="connsiteX6" fmla="*/ 243224 w 302859"/>
              <a:gd name="connsiteY6" fmla="*/ 60710 h 696814"/>
              <a:gd name="connsiteX7" fmla="*/ 302859 w 302859"/>
              <a:gd name="connsiteY7" fmla="*/ 20954 h 696814"/>
              <a:gd name="connsiteX8" fmla="*/ 243224 w 302859"/>
              <a:gd name="connsiteY8" fmla="*/ 40832 h 696814"/>
              <a:gd name="connsiteX9" fmla="*/ 223346 w 302859"/>
              <a:gd name="connsiteY9" fmla="*/ 140223 h 696814"/>
              <a:gd name="connsiteX10" fmla="*/ 143833 w 302859"/>
              <a:gd name="connsiteY10" fmla="*/ 259493 h 696814"/>
              <a:gd name="connsiteX11" fmla="*/ 123955 w 302859"/>
              <a:gd name="connsiteY11" fmla="*/ 339006 h 696814"/>
              <a:gd name="connsiteX12" fmla="*/ 143833 w 302859"/>
              <a:gd name="connsiteY12" fmla="*/ 637180 h 696814"/>
              <a:gd name="connsiteX13" fmla="*/ 143833 w 302859"/>
              <a:gd name="connsiteY13" fmla="*/ 696814 h 6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859" h="696814">
                <a:moveTo>
                  <a:pt x="282981" y="279371"/>
                </a:moveTo>
                <a:lnTo>
                  <a:pt x="104076" y="219736"/>
                </a:lnTo>
                <a:lnTo>
                  <a:pt x="44442" y="199858"/>
                </a:lnTo>
                <a:cubicBezTo>
                  <a:pt x="31190" y="179980"/>
                  <a:pt x="0" y="163650"/>
                  <a:pt x="4685" y="140223"/>
                </a:cubicBezTo>
                <a:cubicBezTo>
                  <a:pt x="9370" y="116796"/>
                  <a:pt x="41950" y="108856"/>
                  <a:pt x="64320" y="100467"/>
                </a:cubicBezTo>
                <a:cubicBezTo>
                  <a:pt x="95955" y="88604"/>
                  <a:pt x="130729" y="87917"/>
                  <a:pt x="163711" y="80588"/>
                </a:cubicBezTo>
                <a:cubicBezTo>
                  <a:pt x="190380" y="74661"/>
                  <a:pt x="216720" y="67336"/>
                  <a:pt x="243224" y="60710"/>
                </a:cubicBezTo>
                <a:cubicBezTo>
                  <a:pt x="263102" y="47458"/>
                  <a:pt x="302859" y="44845"/>
                  <a:pt x="302859" y="20954"/>
                </a:cubicBezTo>
                <a:cubicBezTo>
                  <a:pt x="302859" y="0"/>
                  <a:pt x="254847" y="23398"/>
                  <a:pt x="243224" y="40832"/>
                </a:cubicBezTo>
                <a:cubicBezTo>
                  <a:pt x="224483" y="68944"/>
                  <a:pt x="237327" y="109465"/>
                  <a:pt x="223346" y="140223"/>
                </a:cubicBezTo>
                <a:cubicBezTo>
                  <a:pt x="203574" y="183722"/>
                  <a:pt x="143833" y="259493"/>
                  <a:pt x="143833" y="259493"/>
                </a:cubicBezTo>
                <a:cubicBezTo>
                  <a:pt x="137207" y="285997"/>
                  <a:pt x="123955" y="311686"/>
                  <a:pt x="123955" y="339006"/>
                </a:cubicBezTo>
                <a:cubicBezTo>
                  <a:pt x="123955" y="438618"/>
                  <a:pt x="138308" y="537721"/>
                  <a:pt x="143833" y="637180"/>
                </a:cubicBezTo>
                <a:cubicBezTo>
                  <a:pt x="144936" y="657027"/>
                  <a:pt x="143833" y="676936"/>
                  <a:pt x="143833" y="6968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74913" y="6067425"/>
            <a:ext cx="469900" cy="725488"/>
          </a:xfrm>
          <a:custGeom>
            <a:avLst/>
            <a:gdLst>
              <a:gd name="connsiteX0" fmla="*/ 0 w 462507"/>
              <a:gd name="connsiteY0" fmla="*/ 636104 h 775252"/>
              <a:gd name="connsiteX1" fmla="*/ 19878 w 462507"/>
              <a:gd name="connsiteY1" fmla="*/ 198783 h 775252"/>
              <a:gd name="connsiteX2" fmla="*/ 39757 w 462507"/>
              <a:gd name="connsiteY2" fmla="*/ 119270 h 775252"/>
              <a:gd name="connsiteX3" fmla="*/ 198783 w 462507"/>
              <a:gd name="connsiteY3" fmla="*/ 19878 h 775252"/>
              <a:gd name="connsiteX4" fmla="*/ 258417 w 462507"/>
              <a:gd name="connsiteY4" fmla="*/ 0 h 775252"/>
              <a:gd name="connsiteX5" fmla="*/ 417444 w 462507"/>
              <a:gd name="connsiteY5" fmla="*/ 39757 h 775252"/>
              <a:gd name="connsiteX6" fmla="*/ 457200 w 462507"/>
              <a:gd name="connsiteY6" fmla="*/ 99391 h 775252"/>
              <a:gd name="connsiteX7" fmla="*/ 437322 w 462507"/>
              <a:gd name="connsiteY7" fmla="*/ 337930 h 775252"/>
              <a:gd name="connsiteX8" fmla="*/ 417444 w 462507"/>
              <a:gd name="connsiteY8" fmla="*/ 477078 h 775252"/>
              <a:gd name="connsiteX9" fmla="*/ 397565 w 462507"/>
              <a:gd name="connsiteY9" fmla="*/ 536713 h 775252"/>
              <a:gd name="connsiteX10" fmla="*/ 397565 w 462507"/>
              <a:gd name="connsiteY10" fmla="*/ 775252 h 77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2507" h="775252">
                <a:moveTo>
                  <a:pt x="0" y="636104"/>
                </a:moveTo>
                <a:cubicBezTo>
                  <a:pt x="6626" y="490330"/>
                  <a:pt x="8686" y="344277"/>
                  <a:pt x="19878" y="198783"/>
                </a:cubicBezTo>
                <a:cubicBezTo>
                  <a:pt x="21973" y="171543"/>
                  <a:pt x="28995" y="144381"/>
                  <a:pt x="39757" y="119270"/>
                </a:cubicBezTo>
                <a:cubicBezTo>
                  <a:pt x="76509" y="33516"/>
                  <a:pt x="102894" y="51841"/>
                  <a:pt x="198783" y="19878"/>
                </a:cubicBezTo>
                <a:lnTo>
                  <a:pt x="258417" y="0"/>
                </a:lnTo>
                <a:cubicBezTo>
                  <a:pt x="311426" y="13252"/>
                  <a:pt x="368572" y="15321"/>
                  <a:pt x="417444" y="39757"/>
                </a:cubicBezTo>
                <a:cubicBezTo>
                  <a:pt x="438812" y="50441"/>
                  <a:pt x="455611" y="75554"/>
                  <a:pt x="457200" y="99391"/>
                </a:cubicBezTo>
                <a:cubicBezTo>
                  <a:pt x="462507" y="179003"/>
                  <a:pt x="445675" y="258580"/>
                  <a:pt x="437322" y="337930"/>
                </a:cubicBezTo>
                <a:cubicBezTo>
                  <a:pt x="432417" y="384526"/>
                  <a:pt x="426633" y="431134"/>
                  <a:pt x="417444" y="477078"/>
                </a:cubicBezTo>
                <a:cubicBezTo>
                  <a:pt x="413335" y="497625"/>
                  <a:pt x="398959" y="515806"/>
                  <a:pt x="397565" y="536713"/>
                </a:cubicBezTo>
                <a:cubicBezTo>
                  <a:pt x="392276" y="616050"/>
                  <a:pt x="397565" y="695739"/>
                  <a:pt x="397565" y="775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57500" y="6253163"/>
            <a:ext cx="960438" cy="411162"/>
          </a:xfrm>
          <a:custGeom>
            <a:avLst/>
            <a:gdLst>
              <a:gd name="connsiteX0" fmla="*/ 0 w 949939"/>
              <a:gd name="connsiteY0" fmla="*/ 39756 h 437321"/>
              <a:gd name="connsiteX1" fmla="*/ 159026 w 949939"/>
              <a:gd name="connsiteY1" fmla="*/ 0 h 437321"/>
              <a:gd name="connsiteX2" fmla="*/ 258417 w 949939"/>
              <a:gd name="connsiteY2" fmla="*/ 19878 h 437321"/>
              <a:gd name="connsiteX3" fmla="*/ 318052 w 949939"/>
              <a:gd name="connsiteY3" fmla="*/ 337930 h 437321"/>
              <a:gd name="connsiteX4" fmla="*/ 377687 w 949939"/>
              <a:gd name="connsiteY4" fmla="*/ 218661 h 437321"/>
              <a:gd name="connsiteX5" fmla="*/ 397565 w 949939"/>
              <a:gd name="connsiteY5" fmla="*/ 139147 h 437321"/>
              <a:gd name="connsiteX6" fmla="*/ 457200 w 949939"/>
              <a:gd name="connsiteY6" fmla="*/ 119269 h 437321"/>
              <a:gd name="connsiteX7" fmla="*/ 516835 w 949939"/>
              <a:gd name="connsiteY7" fmla="*/ 159026 h 437321"/>
              <a:gd name="connsiteX8" fmla="*/ 576470 w 949939"/>
              <a:gd name="connsiteY8" fmla="*/ 119269 h 437321"/>
              <a:gd name="connsiteX9" fmla="*/ 616226 w 949939"/>
              <a:gd name="connsiteY9" fmla="*/ 238539 h 437321"/>
              <a:gd name="connsiteX10" fmla="*/ 695739 w 949939"/>
              <a:gd name="connsiteY10" fmla="*/ 139147 h 437321"/>
              <a:gd name="connsiteX11" fmla="*/ 735496 w 949939"/>
              <a:gd name="connsiteY11" fmla="*/ 258417 h 437321"/>
              <a:gd name="connsiteX12" fmla="*/ 755374 w 949939"/>
              <a:gd name="connsiteY12" fmla="*/ 178904 h 437321"/>
              <a:gd name="connsiteX13" fmla="*/ 735496 w 949939"/>
              <a:gd name="connsiteY13" fmla="*/ 119269 h 437321"/>
              <a:gd name="connsiteX14" fmla="*/ 874644 w 949939"/>
              <a:gd name="connsiteY14" fmla="*/ 159026 h 437321"/>
              <a:gd name="connsiteX15" fmla="*/ 874644 w 949939"/>
              <a:gd name="connsiteY15" fmla="*/ 298174 h 437321"/>
              <a:gd name="connsiteX16" fmla="*/ 934278 w 949939"/>
              <a:gd name="connsiteY16" fmla="*/ 318052 h 437321"/>
              <a:gd name="connsiteX17" fmla="*/ 934278 w 949939"/>
              <a:gd name="connsiteY17" fmla="*/ 437321 h 43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9939" h="437321">
                <a:moveTo>
                  <a:pt x="0" y="39756"/>
                </a:moveTo>
                <a:cubicBezTo>
                  <a:pt x="47058" y="24070"/>
                  <a:pt x="111051" y="0"/>
                  <a:pt x="159026" y="0"/>
                </a:cubicBezTo>
                <a:cubicBezTo>
                  <a:pt x="192812" y="0"/>
                  <a:pt x="225287" y="13252"/>
                  <a:pt x="258417" y="19878"/>
                </a:cubicBezTo>
                <a:cubicBezTo>
                  <a:pt x="319232" y="202321"/>
                  <a:pt x="294004" y="97448"/>
                  <a:pt x="318052" y="337930"/>
                </a:cubicBezTo>
                <a:cubicBezTo>
                  <a:pt x="361612" y="272591"/>
                  <a:pt x="357113" y="290672"/>
                  <a:pt x="377687" y="218661"/>
                </a:cubicBezTo>
                <a:cubicBezTo>
                  <a:pt x="385192" y="192392"/>
                  <a:pt x="380498" y="160481"/>
                  <a:pt x="397565" y="139147"/>
                </a:cubicBezTo>
                <a:cubicBezTo>
                  <a:pt x="410655" y="122785"/>
                  <a:pt x="437322" y="125895"/>
                  <a:pt x="457200" y="119269"/>
                </a:cubicBezTo>
                <a:cubicBezTo>
                  <a:pt x="477078" y="132521"/>
                  <a:pt x="492944" y="159026"/>
                  <a:pt x="516835" y="159026"/>
                </a:cubicBezTo>
                <a:cubicBezTo>
                  <a:pt x="540726" y="159026"/>
                  <a:pt x="557814" y="104344"/>
                  <a:pt x="576470" y="119269"/>
                </a:cubicBezTo>
                <a:cubicBezTo>
                  <a:pt x="609194" y="145448"/>
                  <a:pt x="616226" y="238539"/>
                  <a:pt x="616226" y="238539"/>
                </a:cubicBezTo>
                <a:cubicBezTo>
                  <a:pt x="617570" y="234506"/>
                  <a:pt x="648415" y="101288"/>
                  <a:pt x="695739" y="139147"/>
                </a:cubicBezTo>
                <a:cubicBezTo>
                  <a:pt x="728463" y="165326"/>
                  <a:pt x="735496" y="258417"/>
                  <a:pt x="735496" y="258417"/>
                </a:cubicBezTo>
                <a:cubicBezTo>
                  <a:pt x="742122" y="231913"/>
                  <a:pt x="755374" y="206224"/>
                  <a:pt x="755374" y="178904"/>
                </a:cubicBezTo>
                <a:cubicBezTo>
                  <a:pt x="755374" y="157950"/>
                  <a:pt x="718062" y="130892"/>
                  <a:pt x="735496" y="119269"/>
                </a:cubicBezTo>
                <a:cubicBezTo>
                  <a:pt x="743817" y="113721"/>
                  <a:pt x="859284" y="153906"/>
                  <a:pt x="874644" y="159026"/>
                </a:cubicBezTo>
                <a:cubicBezTo>
                  <a:pt x="864556" y="199377"/>
                  <a:pt x="834718" y="258248"/>
                  <a:pt x="874644" y="298174"/>
                </a:cubicBezTo>
                <a:cubicBezTo>
                  <a:pt x="889460" y="312990"/>
                  <a:pt x="926024" y="298793"/>
                  <a:pt x="934278" y="318052"/>
                </a:cubicBezTo>
                <a:cubicBezTo>
                  <a:pt x="949939" y="354594"/>
                  <a:pt x="934278" y="397565"/>
                  <a:pt x="934278" y="4373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98800" y="6662738"/>
            <a:ext cx="523875" cy="38100"/>
          </a:xfrm>
          <a:custGeom>
            <a:avLst/>
            <a:gdLst>
              <a:gd name="connsiteX0" fmla="*/ 0 w 516835"/>
              <a:gd name="connsiteY0" fmla="*/ 41664 h 41664"/>
              <a:gd name="connsiteX1" fmla="*/ 516835 w 516835"/>
              <a:gd name="connsiteY1" fmla="*/ 21786 h 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835" h="41664">
                <a:moveTo>
                  <a:pt x="0" y="41664"/>
                </a:moveTo>
                <a:cubicBezTo>
                  <a:pt x="249989" y="0"/>
                  <a:pt x="78965" y="21786"/>
                  <a:pt x="516835" y="217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24275" y="5992813"/>
            <a:ext cx="200025" cy="206375"/>
          </a:xfrm>
          <a:custGeom>
            <a:avLst/>
            <a:gdLst>
              <a:gd name="connsiteX0" fmla="*/ 0 w 198783"/>
              <a:gd name="connsiteY0" fmla="*/ 218661 h 218661"/>
              <a:gd name="connsiteX1" fmla="*/ 59635 w 198783"/>
              <a:gd name="connsiteY1" fmla="*/ 198783 h 218661"/>
              <a:gd name="connsiteX2" fmla="*/ 198783 w 198783"/>
              <a:gd name="connsiteY2" fmla="*/ 39757 h 218661"/>
              <a:gd name="connsiteX3" fmla="*/ 198783 w 198783"/>
              <a:gd name="connsiteY3" fmla="*/ 0 h 2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218661">
                <a:moveTo>
                  <a:pt x="0" y="218661"/>
                </a:moveTo>
                <a:cubicBezTo>
                  <a:pt x="19878" y="212035"/>
                  <a:pt x="40894" y="208154"/>
                  <a:pt x="59635" y="198783"/>
                </a:cubicBezTo>
                <a:cubicBezTo>
                  <a:pt x="112643" y="172279"/>
                  <a:pt x="198783" y="99390"/>
                  <a:pt x="198783" y="39757"/>
                </a:cubicBezTo>
                <a:lnTo>
                  <a:pt x="19878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71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5100" indent="-1651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u="sng" dirty="0" smtClean="0">
                <a:solidFill>
                  <a:schemeClr val="tx2">
                    <a:lumMod val="50000"/>
                  </a:schemeClr>
                </a:solidFill>
              </a:rPr>
              <a:t>Quality Control</a:t>
            </a:r>
            <a:r>
              <a:rPr lang="en-US" sz="1200" dirty="0" smtClean="0"/>
              <a:t> refers to </a:t>
            </a:r>
            <a:r>
              <a:rPr lang="en-US" sz="1200" b="1" u="sng" dirty="0" smtClean="0"/>
              <a:t>quality related activities </a:t>
            </a:r>
            <a:r>
              <a:rPr lang="en-US" sz="1200" dirty="0" smtClean="0"/>
              <a:t>associated with the creation of census deliverables.  It is used to verify that deliverables are of acceptable quality.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smtClean="0"/>
              <a:t> Peer reviews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smtClean="0"/>
              <a:t>Testing process</a:t>
            </a:r>
            <a:r>
              <a:rPr lang="en-US" sz="1200" dirty="0" smtClean="0"/>
              <a:t>.  </a:t>
            </a:r>
          </a:p>
          <a:p>
            <a:pPr marL="165100" indent="-165100" fontAlgn="auto">
              <a:spcAft>
                <a:spcPts val="0"/>
              </a:spcAft>
              <a:defRPr/>
            </a:pPr>
            <a:endParaRPr lang="en-US" sz="12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u="sng" dirty="0" smtClean="0"/>
              <a:t>Quality Assurance</a:t>
            </a:r>
            <a:r>
              <a:rPr lang="en-US" sz="1200" b="1" dirty="0" smtClean="0"/>
              <a:t> </a:t>
            </a:r>
            <a:r>
              <a:rPr lang="en-US" sz="1200" dirty="0" smtClean="0"/>
              <a:t>refers to the </a:t>
            </a:r>
            <a:r>
              <a:rPr lang="en-US" sz="1200" b="1" u="sng" dirty="0" smtClean="0"/>
              <a:t>process used to create</a:t>
            </a:r>
            <a:r>
              <a:rPr lang="en-US" sz="1200" dirty="0" smtClean="0"/>
              <a:t> census deliverables, and can be performed by census management.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smtClean="0"/>
              <a:t>    </a:t>
            </a:r>
            <a:r>
              <a:rPr lang="en-US" sz="1200" b="1" dirty="0" smtClean="0"/>
              <a:t>Checklists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smtClean="0"/>
              <a:t>    Preventive measures system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 smtClean="0"/>
              <a:t>    In-process census audits. 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8B89D-96EF-4B24-8304-D5D41F09E1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the technical support from the OXFORD POLICY MANAGEMENT (OPM); 15 persons, 16 National Analysts from</a:t>
            </a:r>
            <a:r>
              <a:rPr lang="en-US" baseline="0" dirty="0" smtClean="0"/>
              <a:t> NISR and Universities have analyzed 17 thematic areas: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5A4D-3326-49E2-9986-AF583B53BF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Graphical analysis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1700" dirty="0" smtClean="0">
                <a:solidFill>
                  <a:schemeClr val="bg1"/>
                </a:solidFill>
                <a:latin typeface="Calibri" pitchFamily="34" charset="0"/>
              </a:rPr>
              <a:t>Population pyramids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itchFamily="34" charset="0"/>
              </a:rPr>
              <a:t>Graphical cohort analysis</a:t>
            </a:r>
            <a:endParaRPr lang="en-GB" sz="17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Age and sex ratios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Summary indices of error in age-sex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Possible data </a:t>
            </a:r>
            <a:r>
              <a:rPr lang="en-GB" sz="2800" u="sng" dirty="0" smtClean="0">
                <a:solidFill>
                  <a:schemeClr val="bg1"/>
                </a:solidFill>
                <a:latin typeface="Calibri" pitchFamily="34" charset="0"/>
              </a:rPr>
              <a:t>errors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in the age-sex structure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Age misreporting (age heaping and/or age exaggeration)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  <a:latin typeface="Calibri" pitchFamily="34" charset="0"/>
              </a:rPr>
              <a:t>Coverage errors – net under- or over-count (by age or sex)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5A4D-3326-49E2-9986-AF583B53BFA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(QA) and quality control (QC) in Population Censuses are interrelated.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census context  “Quality” means: Conformance to requirements,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Conformance to mutually agreed-to expectations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Fitness for use.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Quality= Fitness of use. </a:t>
            </a:r>
          </a:p>
          <a:p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It has to satisfy: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    Utility</a:t>
            </a:r>
            <a:r>
              <a:rPr lang="en-US" altLang="en-US" dirty="0" smtClean="0"/>
              <a:t>: usefulness for user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   Objectivity: </a:t>
            </a:r>
            <a:r>
              <a:rPr lang="en-US" altLang="en-US" dirty="0" smtClean="0"/>
              <a:t>accurate, reliable, and unbiased, clear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    Integrity: </a:t>
            </a:r>
            <a:r>
              <a:rPr lang="en-US" altLang="en-US" dirty="0" smtClean="0"/>
              <a:t>protection from unauthorized access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6ED2639-E721-48BE-BCAA-0724C3795D8D}" type="slidenum">
              <a:rPr lang="en-US" altLang="en-US" b="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4238665-44E5-47A8-B6D8-02FA9414827B}" type="slidenum">
              <a:rPr lang="en-US" altLang="en-US" b="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4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dirty="0" smtClean="0">
                <a:latin typeface="Arial" panose="020B0604020202020204" pitchFamily="34" charset="0"/>
              </a:rPr>
              <a:t>Census phases: 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B7F944E-0486-41B9-88B2-A9710263A77D}" type="slidenum">
              <a:rPr lang="en-US" altLang="en-US" b="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8F15911-8441-40E5-B888-69CF2B99E788}" type="slidenum">
              <a:rPr lang="en-US" altLang="en-US" b="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4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8FA58D9-DE39-4A00-9240-DE50D37DB76F}" type="slidenum">
              <a:rPr lang="en-US" altLang="en-US" b="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7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A38C47B-3CBA-4001-90F1-0FFF2752302D}" type="slidenum">
              <a:rPr lang="en-US" altLang="en-US" b="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0036A4F-BECF-44B4-AB9C-02726A6780D9}" type="slidenum">
              <a:rPr lang="en-US" altLang="en-US" b="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6B808A1-CBC2-4BC0-A2D3-D973F2C6926A}" type="slidenum">
              <a:rPr lang="en-US" altLang="en-US" b="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447800" y="2514600"/>
            <a:ext cx="7239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utoShape 4" descr="flag"/>
          <p:cNvSpPr>
            <a:spLocks noChangeArrowheads="1"/>
          </p:cNvSpPr>
          <p:nvPr/>
        </p:nvSpPr>
        <p:spPr bwMode="auto">
          <a:xfrm>
            <a:off x="-2514600" y="1371600"/>
            <a:ext cx="3657600" cy="3657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4083 w 64000"/>
              <a:gd name="T28" fmla="*/ -29631 h 64000"/>
              <a:gd name="T29" fmla="*/ 44083 w 64000"/>
              <a:gd name="T30" fmla="*/ 29631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utoShape 5" descr="flag"/>
          <p:cNvSpPr>
            <a:spLocks noChangeArrowheads="1"/>
          </p:cNvSpPr>
          <p:nvPr/>
        </p:nvSpPr>
        <p:spPr bwMode="auto">
          <a:xfrm>
            <a:off x="-3222625" y="304800"/>
            <a:ext cx="4038600" cy="403860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0994 w 64000"/>
              <a:gd name="T28" fmla="*/ -25753 h 64000"/>
              <a:gd name="T29" fmla="*/ 50994 w 64000"/>
              <a:gd name="T30" fmla="*/ 25753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1447800" y="2590800"/>
            <a:ext cx="7239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CFCF-A74C-4D21-94F5-B32BAFD77431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909D-C389-4355-A4FA-1796C99F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5C1-0C86-4204-9C2A-ED8670DA0066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CAD3-AE3E-4649-908D-C3062E9A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41B3-B604-4D34-9329-E8DDB5F42029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BCE7-208E-4C9D-9620-71B147B58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BF8F-0B13-4383-9AFD-F4F013269665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7E67-BFD9-4CD9-8252-8985C54F0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C104-5E0B-4BFC-BE40-B443476A443F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D62D-E9C7-4B67-A2BD-1CCB888BA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041D-44EE-4BC3-9C53-B86585873487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3953-0759-4BD2-86C0-560D30CE0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A159-7B4B-4E44-800D-3CB63DB39030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4C0-37D7-4739-B018-2EDE161E3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C1A7-65C5-4D74-B661-FF40C8E5645A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F5D4-79FC-491C-B253-8644DB95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0C12-096B-40A2-A42C-89BB29BCBA78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CAFB-EC24-498A-998D-6F0FED0C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C9BE-2DB6-4966-B60B-C30EED4CE5F5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E3BF-8169-47EC-9DFA-D71A62AA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C045-15B9-48F7-BC69-5F453D83943F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E7DA-C134-4AFB-8B04-0F6B3E01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4E7B-EA7E-42E5-8CB5-F5EE4BD4214E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5C4A-D5EC-4AB8-B543-07F15F3D4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0BE6-1E36-46CB-9088-46AC3CFAB9FA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E18D-0FA4-4EE7-93C9-FD940F6D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02CB-90D3-42EA-B75A-08E1F90048F2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31CE-B1C7-464C-8BF1-39417D857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A05-B0C0-4F05-9309-92927F60A34F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E73E-453D-4EAA-B084-09694164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7273-8E54-4745-A786-DFC768A04130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BFB3-4FDC-48D2-A2E7-468CEAF7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19AE-D0F9-4521-825C-C53E5EBEF7DF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5347-60F2-4C23-9E6B-200EEEAA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D925-C016-4026-96F7-2E770BFCAF4D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83E6-1DF0-472D-9478-F35D2D9C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EFD6-7B7A-458C-B623-692F68C6C135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EEE1-C74F-4570-A616-D00AD841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DB47-F7F6-4F11-8CEA-7A3C0D231723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0B1E-05A3-422A-B8ED-2ECA5AB9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FD47-A7BF-4EDD-A734-82483761FC17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DCB2-327F-4D3E-A5C6-57930116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6D17-8C6C-4501-B42E-9ED7D5A8C4AF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8F78-27D7-4EBA-9B1A-654D58AA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utoShape 4" descr="flag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2C0E07E0-1B09-4AB6-82F1-F99D15E8BCE9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140437C-40BA-4DA8-A7F6-8CCD04FF1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ransition spd="slow">
    <p:wedg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SzPct val="7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SzPct val="70000"/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AD847AD-7BBE-43C4-AAE0-CD7A5C9DBD15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National Institute of Statistics of Rwanda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0D25E6C-122B-43BB-8483-9E1EEC2CA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3" r:id="rId1"/>
    <p:sldLayoutId id="2147486284" r:id="rId2"/>
    <p:sldLayoutId id="2147486285" r:id="rId3"/>
    <p:sldLayoutId id="2147486286" r:id="rId4"/>
    <p:sldLayoutId id="2147486287" r:id="rId5"/>
    <p:sldLayoutId id="2147486288" r:id="rId6"/>
    <p:sldLayoutId id="2147486289" r:id="rId7"/>
    <p:sldLayoutId id="2147486290" r:id="rId8"/>
    <p:sldLayoutId id="2147486291" r:id="rId9"/>
    <p:sldLayoutId id="2147486292" r:id="rId10"/>
    <p:sldLayoutId id="2147486293" r:id="rId11"/>
  </p:sldLayoutIdLst>
  <p:transition spd="slow">
    <p:wedg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048500" cy="1143000"/>
          </a:xfrm>
        </p:spPr>
        <p:txBody>
          <a:bodyPr/>
          <a:lstStyle/>
          <a:p>
            <a:pPr algn="ctr"/>
            <a:r>
              <a:rPr lang="en-US" altLang="en-US" sz="2400" dirty="0" smtClean="0">
                <a:cs typeface="Arial" charset="0"/>
              </a:rPr>
              <a:t>NATIONAL INSTITUTE OF STATISTICS OF RWANDA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7620000" cy="1447800"/>
          </a:xfrm>
        </p:spPr>
        <p:txBody>
          <a:bodyPr/>
          <a:lstStyle/>
          <a:p>
            <a:pPr algn="just"/>
            <a:r>
              <a:rPr lang="en-GB" sz="2000" b="1" dirty="0" smtClean="0"/>
              <a:t>United Nations Regional Workshop on the 2020 World Programme on Population and Housing Censuses: International Standards and Contemporary Technologies; DRES-ES-SALAAM 29 May- 1 June, 2017</a:t>
            </a:r>
            <a:endParaRPr lang="en-GB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6544E5-0ABE-4E83-A559-BF6920487069}" type="datetime4">
              <a:rPr lang="en-US"/>
              <a:pPr>
                <a:defRPr/>
              </a:pPr>
              <a:t>12 June,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National Institute of Statistics of Rwanda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174" y="793097"/>
            <a:ext cx="1140051" cy="1024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400" y="4572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Quality Assurance in Population and Housing Censuses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4102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By HABARUGIRA </a:t>
            </a:r>
            <a:r>
              <a:rPr lang="en-GB" b="1" dirty="0" err="1" smtClean="0"/>
              <a:t>Venant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sz="3200" dirty="0" smtClean="0"/>
              <a:t>3.2. Approaches </a:t>
            </a:r>
            <a:r>
              <a:rPr lang="en-US" sz="3200" dirty="0"/>
              <a:t>used, mapping (</a:t>
            </a:r>
            <a:r>
              <a:rPr lang="en-US" sz="3200" dirty="0" err="1"/>
              <a:t>Ct’n</a:t>
            </a:r>
            <a:r>
              <a:rPr lang="en-US" sz="3200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6064"/>
            <a:ext cx="8839200" cy="48647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Content Placeholder 3" descr="nom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590800" cy="46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f-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1"/>
            <a:ext cx="2514600" cy="45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A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36064"/>
            <a:ext cx="3886200" cy="46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sz="3200" dirty="0" smtClean="0"/>
              <a:t>3.4. Mapping, Innovation </a:t>
            </a:r>
            <a:r>
              <a:rPr lang="en-US" sz="3200" dirty="0"/>
              <a:t>in the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52"/>
            <a:ext cx="8381999" cy="48631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The mapping have updated </a:t>
            </a:r>
            <a:r>
              <a:rPr lang="en-US" altLang="en-US" sz="2400" dirty="0">
                <a:latin typeface="Calibri" panose="020F0502020204030204" pitchFamily="34" charset="0"/>
              </a:rPr>
              <a:t>the Rwandan </a:t>
            </a:r>
            <a:r>
              <a:rPr lang="en-US" altLang="en-US" sz="2400" dirty="0" smtClean="0">
                <a:latin typeface="Calibri" panose="020F0502020204030204" pitchFamily="34" charset="0"/>
              </a:rPr>
              <a:t>base map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Calibri" panose="020F0502020204030204" pitchFamily="34" charset="0"/>
              </a:rPr>
              <a:t>IMIDUGUDU/VILLAGES boundaries </a:t>
            </a:r>
            <a:r>
              <a:rPr lang="en-US" altLang="en-US" sz="2400" dirty="0">
                <a:latin typeface="Calibri" panose="020F0502020204030204" pitchFamily="34" charset="0"/>
              </a:rPr>
              <a:t>was captured. These boundaries did not exists in any GIS database in </a:t>
            </a:r>
            <a:r>
              <a:rPr lang="en-US" altLang="en-US" sz="2400" dirty="0" smtClean="0">
                <a:latin typeface="Calibri" panose="020F0502020204030204" pitchFamily="34" charset="0"/>
              </a:rPr>
              <a:t>Rwanda before.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</a:rPr>
              <a:t>delineation of Rural and Urban area based on Village </a:t>
            </a:r>
            <a:r>
              <a:rPr lang="en-US" altLang="en-US" sz="2400" dirty="0" smtClean="0">
                <a:latin typeface="Calibri" panose="020F0502020204030204" pitchFamily="34" charset="0"/>
              </a:rPr>
              <a:t>level.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Calibri" panose="020F0502020204030204" pitchFamily="34" charset="0"/>
              </a:rPr>
              <a:t>Spatial database of economic and Social infrastructures.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Calibri" panose="020F0502020204030204" pitchFamily="34" charset="0"/>
              </a:rPr>
              <a:t>It was then used for the first time  high definition aerial photographs on the whole Country supplied by the Rwanda National Land Center, Defined EAs gave 100% coverage of the geographic territory of Rwanda.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" panose="020F0502020204030204" pitchFamily="34" charset="0"/>
              </a:rPr>
              <a:t>The existing of Village boundaries enabled the dissemination of census results at village level.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648200"/>
          </a:xfrm>
        </p:spPr>
        <p:txBody>
          <a:bodyPr/>
          <a:lstStyle/>
          <a:p>
            <a:pPr algn="just"/>
            <a:r>
              <a:rPr lang="fr-FR" altLang="en-US" dirty="0" smtClean="0"/>
              <a:t>Pilot Census was </a:t>
            </a:r>
            <a:r>
              <a:rPr lang="fr-FR" altLang="en-US" dirty="0" err="1" smtClean="0"/>
              <a:t>designed</a:t>
            </a:r>
            <a:r>
              <a:rPr lang="fr-FR" altLang="en-US" dirty="0" smtClean="0"/>
              <a:t>  to </a:t>
            </a:r>
            <a:r>
              <a:rPr lang="fr-FR" altLang="en-US" dirty="0" err="1" smtClean="0"/>
              <a:t>simulate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actual</a:t>
            </a:r>
            <a:r>
              <a:rPr lang="fr-FR" altLang="en-US" dirty="0" smtClean="0"/>
              <a:t> Census </a:t>
            </a:r>
            <a:r>
              <a:rPr lang="fr-FR" altLang="en-US" dirty="0" err="1" smtClean="0"/>
              <a:t>processes</a:t>
            </a:r>
            <a:r>
              <a:rPr lang="fr-FR" altLang="en-US" dirty="0" smtClean="0"/>
              <a:t> on a </a:t>
            </a:r>
            <a:r>
              <a:rPr lang="fr-FR" altLang="en-US" dirty="0" err="1" smtClean="0"/>
              <a:t>small-scale</a:t>
            </a:r>
            <a:r>
              <a:rPr lang="fr-FR" altLang="en-US" dirty="0" smtClean="0"/>
              <a:t>;</a:t>
            </a:r>
          </a:p>
          <a:p>
            <a:pPr algn="just"/>
            <a:r>
              <a:rPr lang="fr-FR" altLang="en-US" dirty="0" smtClean="0"/>
              <a:t>It was </a:t>
            </a:r>
            <a:r>
              <a:rPr lang="fr-FR" altLang="en-US" dirty="0" err="1" smtClean="0"/>
              <a:t>also</a:t>
            </a:r>
            <a:r>
              <a:rPr lang="fr-FR" altLang="en-US" dirty="0" smtClean="0"/>
              <a:t> to </a:t>
            </a:r>
            <a:r>
              <a:rPr lang="fr-FR" altLang="en-US" dirty="0" err="1" smtClean="0"/>
              <a:t>evaluate</a:t>
            </a:r>
            <a:r>
              <a:rPr lang="fr-FR" altLang="en-US" dirty="0" smtClean="0"/>
              <a:t> all aspects of the </a:t>
            </a:r>
            <a:r>
              <a:rPr lang="fr-FR" altLang="en-US" dirty="0" err="1" smtClean="0"/>
              <a:t>census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operations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including</a:t>
            </a:r>
            <a:r>
              <a:rPr lang="fr-FR" altLang="en-US" dirty="0" smtClean="0"/>
              <a:t> concepts and </a:t>
            </a:r>
            <a:r>
              <a:rPr lang="fr-FR" altLang="en-US" dirty="0" err="1" smtClean="0"/>
              <a:t>definitions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adequacy</a:t>
            </a:r>
            <a:r>
              <a:rPr lang="fr-FR" altLang="en-US" dirty="0" smtClean="0"/>
              <a:t> of questionnaire, training of </a:t>
            </a:r>
            <a:r>
              <a:rPr lang="fr-FR" altLang="en-US" dirty="0" err="1" smtClean="0"/>
              <a:t>field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enumerators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field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organization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census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methodology</a:t>
            </a:r>
            <a:r>
              <a:rPr lang="fr-FR" altLang="en-US" dirty="0" smtClean="0"/>
              <a:t>, and to test the readiness to carry out the </a:t>
            </a:r>
            <a:r>
              <a:rPr lang="fr-FR" altLang="en-US" dirty="0" err="1" smtClean="0"/>
              <a:t>actual</a:t>
            </a:r>
            <a:r>
              <a:rPr lang="fr-FR" altLang="en-US" dirty="0" smtClean="0"/>
              <a:t> Population &amp; Housing Census.</a:t>
            </a:r>
          </a:p>
          <a:p>
            <a:pPr algn="just"/>
            <a:r>
              <a:rPr lang="en-US" altLang="en-US" dirty="0" smtClean="0"/>
              <a:t>In all, 75 </a:t>
            </a:r>
            <a:r>
              <a:rPr lang="en-US" altLang="en-US" dirty="0"/>
              <a:t>Enumeration Areas were selected in 60 villages (2 villages by District) </a:t>
            </a:r>
          </a:p>
          <a:p>
            <a:pPr algn="just"/>
            <a:endParaRPr lang="en-US" altLang="en-US" dirty="0" smtClean="0"/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69309AE-A946-4241-80D4-5AA3CB317258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80D20A7-2700-455F-A77E-FE31CD15EE0F}" type="slidenum">
              <a:rPr lang="en-US" altLang="en-US" b="0"/>
              <a:pPr eaLnBrk="1" hangingPunct="1"/>
              <a:t>12</a:t>
            </a:fld>
            <a:endParaRPr lang="en-US" altLang="en-US" b="0"/>
          </a:p>
        </p:txBody>
      </p:sp>
      <p:sp>
        <p:nvSpPr>
          <p:cNvPr id="23560" name="Title 1"/>
          <p:cNvSpPr>
            <a:spLocks/>
          </p:cNvSpPr>
          <p:nvPr/>
        </p:nvSpPr>
        <p:spPr bwMode="auto">
          <a:xfrm>
            <a:off x="1370013" y="838200"/>
            <a:ext cx="51831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8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Pilot Census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r>
              <a:rPr lang="fr-FR" altLang="en-US" sz="2000" dirty="0" smtClean="0"/>
              <a:t>Census Questionnaire </a:t>
            </a:r>
            <a:r>
              <a:rPr lang="fr-FR" altLang="en-US" sz="2000" dirty="0"/>
              <a:t>and instruction </a:t>
            </a:r>
            <a:r>
              <a:rPr lang="fr-FR" altLang="en-US" sz="2000" dirty="0" err="1"/>
              <a:t>manuals</a:t>
            </a:r>
            <a:r>
              <a:rPr lang="fr-FR" altLang="en-US" sz="2000" dirty="0"/>
              <a:t> </a:t>
            </a:r>
            <a:r>
              <a:rPr lang="fr-FR" altLang="en-US" sz="2000" dirty="0" err="1"/>
              <a:t>had</a:t>
            </a:r>
            <a:r>
              <a:rPr lang="fr-FR" altLang="en-US" sz="2000" dirty="0"/>
              <a:t> </a:t>
            </a:r>
            <a:r>
              <a:rPr lang="fr-FR" altLang="en-US" sz="2000" dirty="0" smtClean="0"/>
              <a:t>been </a:t>
            </a:r>
            <a:r>
              <a:rPr lang="fr-FR" altLang="en-US" sz="2000" dirty="0" err="1" smtClean="0"/>
              <a:t>improved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prior</a:t>
            </a:r>
            <a:r>
              <a:rPr lang="fr-FR" altLang="en-US" sz="2000" dirty="0" smtClean="0"/>
              <a:t> to the main training and </a:t>
            </a:r>
            <a:r>
              <a:rPr lang="fr-FR" altLang="en-US" sz="2000" dirty="0" err="1" smtClean="0"/>
              <a:t>census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enumeration</a:t>
            </a:r>
            <a:endParaRPr lang="fr-FR" altLang="en-US" sz="2000" dirty="0" smtClean="0"/>
          </a:p>
          <a:p>
            <a:r>
              <a:rPr lang="fr-FR" altLang="en-US" sz="2000" dirty="0" smtClean="0"/>
              <a:t>EA </a:t>
            </a:r>
            <a:r>
              <a:rPr lang="fr-FR" altLang="en-US" sz="2000" dirty="0" err="1" smtClean="0"/>
              <a:t>maps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used</a:t>
            </a:r>
            <a:r>
              <a:rPr lang="fr-FR" altLang="en-US" sz="2000" dirty="0" smtClean="0"/>
              <a:t> for pilot </a:t>
            </a:r>
            <a:r>
              <a:rPr lang="fr-FR" altLang="en-US" sz="2000" dirty="0" err="1" smtClean="0"/>
              <a:t>census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had</a:t>
            </a:r>
            <a:r>
              <a:rPr lang="fr-FR" altLang="en-US" sz="2000" dirty="0" smtClean="0"/>
              <a:t> been </a:t>
            </a:r>
            <a:r>
              <a:rPr lang="fr-FR" altLang="en-US" sz="2000" dirty="0" err="1" smtClean="0"/>
              <a:t>improved</a:t>
            </a:r>
            <a:r>
              <a:rPr lang="fr-FR" altLang="en-US" sz="2000" dirty="0" smtClean="0"/>
              <a:t> for the main data collection; </a:t>
            </a:r>
          </a:p>
          <a:p>
            <a:r>
              <a:rPr lang="fr-FR" altLang="en-US" sz="2000" dirty="0" smtClean="0"/>
              <a:t>The pilot </a:t>
            </a:r>
            <a:r>
              <a:rPr lang="fr-FR" altLang="en-US" sz="2000" dirty="0" err="1" smtClean="0"/>
              <a:t>census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allowed</a:t>
            </a:r>
            <a:r>
              <a:rPr lang="fr-FR" altLang="en-US" sz="2000" dirty="0" smtClean="0"/>
              <a:t> setting </a:t>
            </a:r>
            <a:r>
              <a:rPr lang="fr-FR" altLang="en-US" sz="2000" dirty="0"/>
              <a:t>up an </a:t>
            </a:r>
            <a:r>
              <a:rPr lang="fr-FR" altLang="en-US" sz="2000" dirty="0" err="1"/>
              <a:t>operational</a:t>
            </a:r>
            <a:r>
              <a:rPr lang="fr-FR" altLang="en-US" sz="2000" dirty="0"/>
              <a:t> readiness to </a:t>
            </a:r>
            <a:r>
              <a:rPr lang="fr-FR" altLang="en-US" sz="2000" dirty="0" err="1"/>
              <a:t>retrieve</a:t>
            </a:r>
            <a:r>
              <a:rPr lang="fr-FR" altLang="en-US" sz="2000" dirty="0"/>
              <a:t>, return and archive </a:t>
            </a:r>
            <a:r>
              <a:rPr lang="fr-FR" altLang="en-US" sz="2000" dirty="0" smtClean="0"/>
              <a:t>questionnaires</a:t>
            </a:r>
          </a:p>
          <a:p>
            <a:r>
              <a:rPr lang="fr-FR" altLang="en-US" sz="2000" dirty="0"/>
              <a:t>Distribution of bicycles </a:t>
            </a:r>
            <a:r>
              <a:rPr lang="fr-FR" altLang="en-US" sz="2000" dirty="0" err="1"/>
              <a:t>was</a:t>
            </a:r>
            <a:r>
              <a:rPr lang="fr-FR" altLang="en-US" sz="2000" dirty="0"/>
              <a:t> </a:t>
            </a:r>
            <a:r>
              <a:rPr lang="fr-FR" altLang="en-US" sz="2000" dirty="0" err="1"/>
              <a:t>envisaged</a:t>
            </a:r>
            <a:r>
              <a:rPr lang="fr-FR" altLang="en-US" sz="2000" dirty="0"/>
              <a:t> for the main data collection </a:t>
            </a:r>
            <a:r>
              <a:rPr lang="fr-FR" altLang="en-US" sz="2000" dirty="0" smtClean="0"/>
              <a:t>for long </a:t>
            </a:r>
            <a:r>
              <a:rPr lang="fr-FR" altLang="en-US" sz="2000" dirty="0"/>
              <a:t>distance </a:t>
            </a:r>
            <a:r>
              <a:rPr lang="fr-FR" altLang="en-US" sz="2000" dirty="0" smtClean="0"/>
              <a:t>in </a:t>
            </a:r>
            <a:r>
              <a:rPr lang="fr-FR" altLang="en-US" sz="2000" dirty="0" err="1"/>
              <a:t>sparsely</a:t>
            </a:r>
            <a:r>
              <a:rPr lang="fr-FR" altLang="en-US" sz="2000" dirty="0"/>
              <a:t> </a:t>
            </a:r>
            <a:r>
              <a:rPr lang="fr-FR" altLang="en-US" sz="2000" dirty="0" err="1"/>
              <a:t>populated</a:t>
            </a:r>
            <a:r>
              <a:rPr lang="fr-FR" altLang="en-US" sz="2000" dirty="0"/>
              <a:t> areas </a:t>
            </a:r>
            <a:r>
              <a:rPr lang="fr-FR" altLang="en-US" sz="2000" dirty="0" err="1" smtClean="0"/>
              <a:t>so</a:t>
            </a:r>
            <a:r>
              <a:rPr lang="fr-FR" altLang="en-US" sz="2000" dirty="0" smtClean="0"/>
              <a:t> as to </a:t>
            </a:r>
            <a:r>
              <a:rPr lang="fr-FR" altLang="en-US" sz="2000" dirty="0" err="1" smtClean="0"/>
              <a:t>reduce</a:t>
            </a:r>
            <a:r>
              <a:rPr lang="fr-FR" altLang="en-US" sz="2000" dirty="0" smtClean="0"/>
              <a:t> </a:t>
            </a:r>
            <a:r>
              <a:rPr lang="fr-FR" altLang="en-US" sz="2000" dirty="0" err="1"/>
              <a:t>commuting</a:t>
            </a:r>
            <a:r>
              <a:rPr lang="fr-FR" altLang="en-US" sz="2000" dirty="0"/>
              <a:t> time</a:t>
            </a:r>
            <a:r>
              <a:rPr lang="fr-FR" altLang="en-US" sz="2000" dirty="0" smtClean="0"/>
              <a:t>;</a:t>
            </a:r>
          </a:p>
          <a:p>
            <a:r>
              <a:rPr lang="fr-FR" altLang="en-US" sz="2000" dirty="0" err="1"/>
              <a:t>Increased</a:t>
            </a:r>
            <a:r>
              <a:rPr lang="fr-FR" altLang="en-US" sz="2000" dirty="0"/>
              <a:t> </a:t>
            </a:r>
            <a:r>
              <a:rPr lang="fr-FR" altLang="en-US" sz="2000" dirty="0" err="1"/>
              <a:t>grassroot</a:t>
            </a:r>
            <a:r>
              <a:rPr lang="fr-FR" altLang="en-US" sz="2000" dirty="0"/>
              <a:t> </a:t>
            </a:r>
            <a:r>
              <a:rPr lang="fr-FR" altLang="en-US" sz="2000" dirty="0" err="1"/>
              <a:t>publicity</a:t>
            </a:r>
            <a:r>
              <a:rPr lang="fr-FR" altLang="en-US" sz="2000" dirty="0"/>
              <a:t> </a:t>
            </a:r>
            <a:r>
              <a:rPr lang="fr-FR" altLang="en-US" sz="2000" dirty="0" err="1"/>
              <a:t>before</a:t>
            </a:r>
            <a:r>
              <a:rPr lang="fr-FR" altLang="en-US" sz="2000" dirty="0"/>
              <a:t> and </a:t>
            </a:r>
            <a:r>
              <a:rPr lang="fr-FR" altLang="en-US" sz="2000" dirty="0" err="1"/>
              <a:t>during</a:t>
            </a:r>
            <a:r>
              <a:rPr lang="fr-FR" altLang="en-US" sz="2000" dirty="0"/>
              <a:t> </a:t>
            </a:r>
            <a:r>
              <a:rPr lang="fr-FR" altLang="en-US" sz="2000" dirty="0" err="1"/>
              <a:t>enumeration</a:t>
            </a:r>
            <a:r>
              <a:rPr lang="fr-FR" altLang="en-US" sz="2000" dirty="0"/>
              <a:t>;</a:t>
            </a:r>
          </a:p>
          <a:p>
            <a:r>
              <a:rPr lang="fr-FR" altLang="en-US" sz="2000" dirty="0" err="1"/>
              <a:t>Increased</a:t>
            </a:r>
            <a:r>
              <a:rPr lang="fr-FR" altLang="en-US" sz="2000" dirty="0"/>
              <a:t> training </a:t>
            </a:r>
            <a:r>
              <a:rPr lang="fr-FR" altLang="en-US" sz="2000" dirty="0" err="1"/>
              <a:t>practical</a:t>
            </a:r>
            <a:r>
              <a:rPr lang="fr-FR" altLang="en-US" sz="2000" dirty="0"/>
              <a:t> time and </a:t>
            </a:r>
            <a:r>
              <a:rPr lang="fr-FR" altLang="en-US" sz="2000" dirty="0" err="1"/>
              <a:t>role-playing</a:t>
            </a:r>
            <a:r>
              <a:rPr lang="fr-FR" altLang="en-US" sz="2000" dirty="0"/>
              <a:t>;</a:t>
            </a:r>
          </a:p>
          <a:p>
            <a:r>
              <a:rPr lang="fr-FR" altLang="en-US" sz="2000" b="1" dirty="0" err="1"/>
              <a:t>Centralized</a:t>
            </a:r>
            <a:r>
              <a:rPr lang="fr-FR" altLang="en-US" sz="2000" b="1" dirty="0"/>
              <a:t>, </a:t>
            </a:r>
            <a:r>
              <a:rPr lang="fr-FR" altLang="en-US" sz="2000" b="1" dirty="0" err="1"/>
              <a:t>functional</a:t>
            </a:r>
            <a:r>
              <a:rPr lang="fr-FR" altLang="en-US" sz="2000" b="1" dirty="0"/>
              <a:t> and </a:t>
            </a:r>
            <a:r>
              <a:rPr lang="fr-FR" altLang="en-US" sz="2000" b="1" dirty="0" err="1"/>
              <a:t>Equiped</a:t>
            </a:r>
            <a:r>
              <a:rPr lang="fr-FR" altLang="en-US" sz="2000" b="1" dirty="0"/>
              <a:t> ‘command and control’ centre for </a:t>
            </a:r>
            <a:r>
              <a:rPr lang="fr-FR" altLang="en-US" sz="2000" b="1" dirty="0" err="1"/>
              <a:t>reporting</a:t>
            </a:r>
            <a:r>
              <a:rPr lang="fr-FR" altLang="en-US" sz="2000" b="1" dirty="0"/>
              <a:t> and monitoring of the data </a:t>
            </a:r>
            <a:r>
              <a:rPr lang="fr-FR" altLang="en-US" sz="2000" b="1" dirty="0" smtClean="0"/>
              <a:t>collection </a:t>
            </a:r>
            <a:r>
              <a:rPr lang="fr-FR" altLang="en-US" sz="2000" b="1" dirty="0" err="1" smtClean="0"/>
              <a:t>activities</a:t>
            </a:r>
            <a:r>
              <a:rPr lang="fr-FR" altLang="en-US" sz="2000" dirty="0" smtClean="0"/>
              <a:t>.</a:t>
            </a:r>
            <a:endParaRPr lang="fr-FR" altLang="en-US" sz="2000" dirty="0"/>
          </a:p>
          <a:p>
            <a:endParaRPr lang="fr-FR" altLang="en-US" sz="2000" dirty="0"/>
          </a:p>
          <a:p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/>
              <a:t>.</a:t>
            </a:r>
          </a:p>
          <a:p>
            <a:endParaRPr lang="fr-FR" altLang="en-US" sz="2000" dirty="0"/>
          </a:p>
          <a:p>
            <a:endParaRPr lang="fr-FR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7B19561-5AC6-4028-9F3C-E73A1EF1482D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 smtClean="0"/>
              <a:t>National Institute of Statistics of Rwanda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E2EC33F-8BC5-4575-B835-38C5071021DB}" type="slidenum">
              <a:rPr lang="en-US" altLang="en-US" b="0"/>
              <a:pPr eaLnBrk="1" hangingPunct="1"/>
              <a:t>13</a:t>
            </a:fld>
            <a:endParaRPr lang="en-US" altLang="en-US" b="0"/>
          </a:p>
        </p:txBody>
      </p:sp>
      <p:sp>
        <p:nvSpPr>
          <p:cNvPr id="33800" name="Title 1"/>
          <p:cNvSpPr>
            <a:spLocks/>
          </p:cNvSpPr>
          <p:nvPr/>
        </p:nvSpPr>
        <p:spPr bwMode="auto">
          <a:xfrm>
            <a:off x="838200" y="457200"/>
            <a:ext cx="7848599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8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4.1. Pilot 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Census: Lessons </a:t>
            </a:r>
            <a:r>
              <a:rPr lang="en-US" sz="28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Learnt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5E397C6-15C9-4374-BE8F-48571A9B5C56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53CEB2D-EDFA-42D4-932A-F954AFC03F88}" type="slidenum">
              <a:rPr lang="en-US" altLang="en-US" b="0"/>
              <a:pPr eaLnBrk="1" hangingPunct="1"/>
              <a:t>14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924799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Training of Enumerators for the  PHC 2012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smtClean="0"/>
              <a:t>After the Approval of questionnaire and manuals by the National census Commission</a:t>
            </a:r>
          </a:p>
          <a:p>
            <a:pPr algn="just" eaLnBrk="1" hangingPunct="1">
              <a:defRPr/>
            </a:pPr>
            <a:r>
              <a:rPr lang="en-US" sz="2400" dirty="0" smtClean="0"/>
              <a:t>Robust Census Publicity  started for sensitization and </a:t>
            </a:r>
          </a:p>
          <a:p>
            <a:pPr algn="just" eaLnBrk="1" hangingPunct="1">
              <a:defRPr/>
            </a:pPr>
            <a:r>
              <a:rPr lang="en-US" sz="2400" dirty="0" smtClean="0"/>
              <a:t>Recruitment of enumerators </a:t>
            </a:r>
          </a:p>
          <a:p>
            <a:pPr algn="just" eaLnBrk="1" hangingPunct="1">
              <a:defRPr/>
            </a:pPr>
            <a:r>
              <a:rPr lang="en-US" sz="2400" dirty="0" smtClean="0"/>
              <a:t>Cascading training of census functionaries 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Core master training and CDs were developed to assist trainers for the main training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Training of Trainers National level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Training of trainers Province levels 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Training of enumerators</a:t>
            </a:r>
            <a:r>
              <a:rPr lang="en-US" sz="1600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659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3BFB814-0F05-423C-AE66-44768713B6BE}" type="datetime4">
              <a:rPr lang="en-US" altLang="en-US" sz="1200" b="0"/>
              <a:pPr eaLnBrk="1" hangingPunct="1"/>
              <a:t>12 June, 2017</a:t>
            </a:fld>
            <a:endParaRPr lang="en-US" altLang="en-US" sz="1200" b="0"/>
          </a:p>
        </p:txBody>
      </p:sp>
      <p:sp>
        <p:nvSpPr>
          <p:cNvPr id="3072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0"/>
              <a:t>National Institute of Statistics of Rwanda</a:t>
            </a:r>
          </a:p>
        </p:txBody>
      </p:sp>
      <p:sp>
        <p:nvSpPr>
          <p:cNvPr id="307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C5EC4DB6-C068-47E6-BCBB-33C0EF1227DD}" type="slidenum">
              <a:rPr lang="en-US" altLang="en-US" sz="1200" b="0"/>
              <a:pPr algn="r" eaLnBrk="1" hangingPunct="1"/>
              <a:t>15</a:t>
            </a:fld>
            <a:endParaRPr lang="en-US" altLang="en-US" sz="1200" b="0"/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625"/>
            <a:ext cx="8382000" cy="917574"/>
          </a:xfrm>
        </p:spPr>
        <p:txBody>
          <a:bodyPr/>
          <a:lstStyle/>
          <a:p>
            <a:r>
              <a:rPr lang="en-US" sz="2400" dirty="0" smtClean="0"/>
              <a:t>6. PUBLICITY AND COMMUNICATION STRATEGY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5240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FF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en-US" sz="2400" dirty="0" smtClean="0">
                <a:latin typeface="Arial" panose="020B0604020202020204" pitchFamily="34" charset="0"/>
              </a:rPr>
              <a:t>     </a:t>
            </a:r>
            <a:r>
              <a:rPr lang="fr-FR" altLang="en-US" sz="2400" dirty="0" err="1" smtClean="0">
                <a:latin typeface="Arial" panose="020B0604020202020204" pitchFamily="34" charset="0"/>
              </a:rPr>
              <a:t>Publicity</a:t>
            </a:r>
            <a:r>
              <a:rPr lang="fr-FR" altLang="en-US" sz="2400" dirty="0" smtClean="0">
                <a:latin typeface="Arial" panose="020B0604020202020204" pitchFamily="34" charset="0"/>
              </a:rPr>
              <a:t> </a:t>
            </a:r>
            <a:r>
              <a:rPr lang="fr-FR" altLang="en-US" sz="2400" dirty="0">
                <a:latin typeface="Arial" panose="020B0604020202020204" pitchFamily="34" charset="0"/>
              </a:rPr>
              <a:t>&amp; </a:t>
            </a:r>
            <a:r>
              <a:rPr lang="fr-FR" altLang="en-US" sz="2400" dirty="0" err="1">
                <a:latin typeface="Arial" panose="020B0604020202020204" pitchFamily="34" charset="0"/>
              </a:rPr>
              <a:t>Sensitization</a:t>
            </a:r>
            <a:r>
              <a:rPr lang="fr-FR" altLang="en-US" sz="2400" dirty="0">
                <a:latin typeface="Arial" panose="020B0604020202020204" pitchFamily="34" charset="0"/>
              </a:rPr>
              <a:t>:</a:t>
            </a:r>
            <a:endParaRPr lang="fr-FR" altLang="en-US" sz="2400" b="0" dirty="0">
              <a:latin typeface="Arial" panose="020B0604020202020204" pitchFamily="34" charset="0"/>
            </a:endParaRPr>
          </a:p>
          <a:p>
            <a:r>
              <a:rPr lang="fr-FR" altLang="en-US" sz="2400" b="0" dirty="0" smtClean="0">
                <a:latin typeface="Arial" panose="020B0604020202020204" pitchFamily="34" charset="0"/>
              </a:rPr>
              <a:t>It has started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with</a:t>
            </a:r>
            <a:r>
              <a:rPr lang="fr-FR" altLang="en-US" sz="2400" b="0" dirty="0" smtClean="0">
                <a:latin typeface="Arial" panose="020B0604020202020204" pitchFamily="34" charset="0"/>
              </a:rPr>
              <a:t> the Pilot </a:t>
            </a:r>
            <a:r>
              <a:rPr lang="fr-FR" altLang="en-US" sz="2400" b="0" dirty="0">
                <a:latin typeface="Arial" panose="020B0604020202020204" pitchFamily="34" charset="0"/>
              </a:rPr>
              <a:t>Census </a:t>
            </a:r>
            <a:r>
              <a:rPr lang="fr-FR" altLang="en-US" sz="2400" b="0" dirty="0" err="1">
                <a:latin typeface="Arial" panose="020B0604020202020204" pitchFamily="34" charset="0"/>
              </a:rPr>
              <a:t>Publicity</a:t>
            </a:r>
            <a:r>
              <a:rPr lang="fr-FR" altLang="en-US" sz="2400" b="0" dirty="0">
                <a:latin typeface="Arial" panose="020B0604020202020204" pitchFamily="34" charset="0"/>
              </a:rPr>
              <a:t>: this </a:t>
            </a:r>
            <a:r>
              <a:rPr lang="fr-FR" altLang="en-US" sz="2400" b="0" dirty="0" err="1">
                <a:latin typeface="Arial" panose="020B0604020202020204" pitchFamily="34" charset="0"/>
              </a:rPr>
              <a:t>activity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err="1">
                <a:latin typeface="Arial" panose="020B0604020202020204" pitchFamily="34" charset="0"/>
              </a:rPr>
              <a:t>began</a:t>
            </a:r>
            <a:r>
              <a:rPr lang="fr-FR" altLang="en-US" sz="2400" b="0" dirty="0">
                <a:latin typeface="Arial" panose="020B0604020202020204" pitchFamily="34" charset="0"/>
              </a:rPr>
              <a:t> in March 2011 </a:t>
            </a:r>
            <a:r>
              <a:rPr lang="fr-FR" altLang="en-US" sz="2400" b="0" dirty="0" err="1">
                <a:latin typeface="Arial" panose="020B0604020202020204" pitchFamily="34" charset="0"/>
              </a:rPr>
              <a:t>with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err="1">
                <a:latin typeface="Arial" panose="020B0604020202020204" pitchFamily="34" charset="0"/>
              </a:rPr>
              <a:t>some</a:t>
            </a:r>
            <a:r>
              <a:rPr lang="fr-FR" altLang="en-US" sz="2400" b="0" dirty="0">
                <a:latin typeface="Arial" panose="020B0604020202020204" pitchFamily="34" charset="0"/>
              </a:rPr>
              <a:t> articles and broadcast in public </a:t>
            </a:r>
            <a:r>
              <a:rPr lang="fr-FR" altLang="en-US" sz="2400" b="0" dirty="0" err="1">
                <a:latin typeface="Arial" panose="020B0604020202020204" pitchFamily="34" charset="0"/>
              </a:rPr>
              <a:t>press</a:t>
            </a:r>
            <a:r>
              <a:rPr lang="fr-FR" altLang="en-US" sz="2400" b="0" dirty="0" smtClean="0">
                <a:latin typeface="Arial" panose="020B0604020202020204" pitchFamily="34" charset="0"/>
              </a:rPr>
              <a:t>; and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includes</a:t>
            </a:r>
            <a:r>
              <a:rPr lang="fr-FR" altLang="en-US" sz="2400" b="0" dirty="0" smtClean="0">
                <a:latin typeface="Arial" panose="020B0604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0" dirty="0" smtClean="0"/>
              <a:t>Radio </a:t>
            </a:r>
            <a:r>
              <a:rPr lang="en-US" altLang="en-US" sz="2400" b="0" dirty="0"/>
              <a:t>&amp; television </a:t>
            </a:r>
            <a:r>
              <a:rPr lang="en-US" altLang="en-US" sz="2400" b="0" dirty="0" smtClean="0"/>
              <a:t>spots, TV </a:t>
            </a:r>
            <a:r>
              <a:rPr lang="en-US" altLang="en-US" sz="2400" b="0" dirty="0"/>
              <a:t>documentary explaining the </a:t>
            </a:r>
            <a:r>
              <a:rPr lang="en-US" altLang="en-US" sz="2400" b="0" dirty="0" smtClean="0"/>
              <a:t>census, </a:t>
            </a:r>
            <a:r>
              <a:rPr lang="fr-FR" altLang="en-US" sz="2400" b="0" dirty="0">
                <a:latin typeface="Arial" panose="020B0604020202020204" pitchFamily="34" charset="0"/>
              </a:rPr>
              <a:t>Speech of the </a:t>
            </a:r>
            <a:r>
              <a:rPr lang="fr-FR" altLang="en-US" sz="2400" b="0" dirty="0" err="1">
                <a:latin typeface="Arial" panose="020B0604020202020204" pitchFamily="34" charset="0"/>
              </a:rPr>
              <a:t>Minister</a:t>
            </a:r>
            <a:r>
              <a:rPr lang="fr-FR" altLang="en-US" sz="2400" b="0" dirty="0">
                <a:latin typeface="Arial" panose="020B0604020202020204" pitchFamily="34" charset="0"/>
              </a:rPr>
              <a:t> of </a:t>
            </a:r>
            <a:r>
              <a:rPr lang="fr-FR" altLang="en-US" sz="2400" b="0" dirty="0" smtClean="0">
                <a:latin typeface="Arial" panose="020B0604020202020204" pitchFamily="34" charset="0"/>
              </a:rPr>
              <a:t>MINECOFIN, </a:t>
            </a:r>
            <a:r>
              <a:rPr lang="fr-FR" altLang="en-US" sz="2400" b="0" dirty="0" err="1">
                <a:latin typeface="Arial" panose="020B0604020202020204" pitchFamily="34" charset="0"/>
              </a:rPr>
              <a:t>Press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conference</a:t>
            </a:r>
            <a:r>
              <a:rPr lang="fr-FR" altLang="en-US" sz="2400" b="0" dirty="0" smtClean="0">
                <a:latin typeface="Arial" panose="020B0604020202020204" pitchFamily="34" charset="0"/>
              </a:rPr>
              <a:t>, </a:t>
            </a:r>
            <a:r>
              <a:rPr lang="fr-FR" altLang="en-US" sz="2400" b="0" dirty="0" err="1">
                <a:latin typeface="Arial" panose="020B0604020202020204" pitchFamily="34" charset="0"/>
              </a:rPr>
              <a:t>Newspaper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smtClean="0">
                <a:latin typeface="Arial" panose="020B0604020202020204" pitchFamily="34" charset="0"/>
              </a:rPr>
              <a:t>Articles, Workshops,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0" dirty="0"/>
              <a:t>Publicity materials (Billboards, posters &amp; banners</a:t>
            </a:r>
            <a:r>
              <a:rPr lang="en-US" altLang="en-US" sz="2400" b="0" dirty="0" smtClean="0"/>
              <a:t>),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Promotional</a:t>
            </a:r>
            <a:r>
              <a:rPr lang="fr-FR" altLang="en-US" sz="2400" b="0" dirty="0" smtClean="0">
                <a:latin typeface="Arial" panose="020B0604020202020204" pitchFamily="34" charset="0"/>
              </a:rPr>
              <a:t> </a:t>
            </a:r>
            <a:r>
              <a:rPr lang="fr-FR" altLang="en-US" sz="2400" b="0" dirty="0" err="1">
                <a:latin typeface="Arial" panose="020B0604020202020204" pitchFamily="34" charset="0"/>
              </a:rPr>
              <a:t>Materials</a:t>
            </a:r>
            <a:r>
              <a:rPr lang="fr-FR" altLang="en-US" sz="2400" b="0" dirty="0">
                <a:latin typeface="Arial" panose="020B0604020202020204" pitchFamily="34" charset="0"/>
              </a:rPr>
              <a:t> (T-shirts, Face-caps, </a:t>
            </a:r>
            <a:r>
              <a:rPr lang="fr-FR" altLang="en-US" sz="2400" b="0" dirty="0" err="1">
                <a:latin typeface="Arial" panose="020B0604020202020204" pitchFamily="34" charset="0"/>
              </a:rPr>
              <a:t>Banners</a:t>
            </a:r>
            <a:r>
              <a:rPr lang="fr-FR" altLang="en-US" sz="2400" b="0" dirty="0">
                <a:latin typeface="Arial" panose="020B0604020202020204" pitchFamily="34" charset="0"/>
              </a:rPr>
              <a:t>, </a:t>
            </a:r>
            <a:r>
              <a:rPr lang="fr-FR" altLang="en-US" sz="2400" b="0" dirty="0" smtClean="0">
                <a:latin typeface="Arial" panose="020B0604020202020204" pitchFamily="34" charset="0"/>
              </a:rPr>
              <a:t>Stickers),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en-US" sz="2400" b="0" dirty="0" err="1" smtClean="0">
                <a:latin typeface="Arial" panose="020B0604020202020204" pitchFamily="34" charset="0"/>
              </a:rPr>
              <a:t>Community</a:t>
            </a:r>
            <a:r>
              <a:rPr lang="fr-FR" altLang="en-US" sz="2400" b="0" dirty="0" smtClean="0">
                <a:latin typeface="Arial" panose="020B0604020202020204" pitchFamily="34" charset="0"/>
              </a:rPr>
              <a:t> </a:t>
            </a:r>
            <a:r>
              <a:rPr lang="fr-FR" altLang="en-US" sz="2400" b="0" dirty="0" err="1">
                <a:latin typeface="Arial" panose="020B0604020202020204" pitchFamily="34" charset="0"/>
              </a:rPr>
              <a:t>announcement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err="1">
                <a:latin typeface="Arial" panose="020B0604020202020204" pitchFamily="34" charset="0"/>
              </a:rPr>
              <a:t>during</a:t>
            </a:r>
            <a:r>
              <a:rPr lang="fr-FR" altLang="en-US" sz="2400" b="0" dirty="0">
                <a:latin typeface="Arial" panose="020B0604020202020204" pitchFamily="34" charset="0"/>
              </a:rPr>
              <a:t>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Umuganda</a:t>
            </a:r>
            <a:r>
              <a:rPr lang="fr-FR" altLang="en-US" sz="2400" b="0" dirty="0" smtClean="0">
                <a:latin typeface="Arial" panose="020B0604020202020204" pitchFamily="34" charset="0"/>
              </a:rPr>
              <a:t>/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Community</a:t>
            </a:r>
            <a:r>
              <a:rPr lang="fr-FR" altLang="en-US" sz="2400" b="0" dirty="0" smtClean="0">
                <a:latin typeface="Arial" panose="020B0604020202020204" pitchFamily="34" charset="0"/>
              </a:rPr>
              <a:t> </a:t>
            </a:r>
            <a:r>
              <a:rPr lang="fr-FR" altLang="en-US" sz="2400" b="0" dirty="0" err="1" smtClean="0">
                <a:latin typeface="Arial" panose="020B0604020202020204" pitchFamily="34" charset="0"/>
              </a:rPr>
              <a:t>works</a:t>
            </a:r>
            <a:r>
              <a:rPr lang="fr-FR" altLang="en-US" sz="2400" b="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099FF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sz="3200" dirty="0" smtClean="0"/>
              <a:t>6.2. Inter-Agency support for the census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sz="1800" b="1" dirty="0" smtClean="0"/>
              <a:t>MINECOFIN</a:t>
            </a:r>
            <a:r>
              <a:rPr lang="en-US" sz="1800" dirty="0" smtClean="0"/>
              <a:t>: Ministerial order, Resources Mobilization, Establishment of Provincial and Districts Census Commissions (NCC, P/DCC)</a:t>
            </a:r>
          </a:p>
          <a:p>
            <a:r>
              <a:rPr lang="en-US" sz="1800" b="1" dirty="0" smtClean="0"/>
              <a:t>MINALOC</a:t>
            </a:r>
            <a:r>
              <a:rPr lang="en-US" sz="1800" dirty="0" smtClean="0"/>
              <a:t>: Collaboration with local administration, Recruitment of field staff, Est. of Census Commissions, Public awareness, Census messages at all levels, …</a:t>
            </a:r>
          </a:p>
          <a:p>
            <a:r>
              <a:rPr lang="en-US" sz="1800" b="1" dirty="0" smtClean="0"/>
              <a:t>MINEDUC</a:t>
            </a:r>
            <a:r>
              <a:rPr lang="en-US" sz="1800" dirty="0" smtClean="0"/>
              <a:t>: Avail Head schools and teachers as Enumerators, Schools as training Centers</a:t>
            </a:r>
          </a:p>
          <a:p>
            <a:r>
              <a:rPr lang="en-US" sz="1800" b="1" dirty="0" smtClean="0"/>
              <a:t>MININFRA</a:t>
            </a:r>
            <a:r>
              <a:rPr lang="en-US" sz="1800" dirty="0" smtClean="0"/>
              <a:t>: Definition of rural – urban areas, avail warehouses, vehicles for the Census operations</a:t>
            </a:r>
          </a:p>
          <a:p>
            <a:r>
              <a:rPr lang="en-US" sz="1800" b="1" dirty="0" smtClean="0"/>
              <a:t>MINADEF</a:t>
            </a:r>
            <a:r>
              <a:rPr lang="en-US" sz="1800" dirty="0" smtClean="0"/>
              <a:t>: Enumeration of military, provide security and special logistics</a:t>
            </a:r>
          </a:p>
          <a:p>
            <a:r>
              <a:rPr lang="en-US" sz="1800" b="1" dirty="0" smtClean="0"/>
              <a:t>National Police</a:t>
            </a:r>
            <a:r>
              <a:rPr lang="en-US" sz="1800" dirty="0" smtClean="0"/>
              <a:t>: Enumeration of police, provide security and special logistics</a:t>
            </a:r>
          </a:p>
          <a:p>
            <a:r>
              <a:rPr lang="en-US" sz="1800" b="1" dirty="0" smtClean="0"/>
              <a:t>National Prison Service</a:t>
            </a:r>
            <a:r>
              <a:rPr lang="en-US" sz="1800" dirty="0" smtClean="0"/>
              <a:t>: Enumeration of prisoners, information on released prisoners</a:t>
            </a:r>
          </a:p>
          <a:p>
            <a:r>
              <a:rPr lang="en-US" sz="1800" b="1" dirty="0" smtClean="0"/>
              <a:t>MINAFET</a:t>
            </a:r>
            <a:r>
              <a:rPr lang="en-US" sz="1800" dirty="0" smtClean="0"/>
              <a:t>: Enumeration of Rwandans abroad/foreigners In Rwanda, awareness of the Census </a:t>
            </a:r>
            <a:r>
              <a:rPr lang="en-US" sz="1800" dirty="0"/>
              <a:t>a</a:t>
            </a:r>
            <a:r>
              <a:rPr lang="en-US" sz="1800" dirty="0" smtClean="0"/>
              <a:t>mong diplomatic community</a:t>
            </a:r>
          </a:p>
          <a:p>
            <a:r>
              <a:rPr lang="en-US" sz="1800" b="1" dirty="0" smtClean="0"/>
              <a:t>ORINFOR</a:t>
            </a:r>
            <a:r>
              <a:rPr lang="en-US" sz="1800" dirty="0" smtClean="0"/>
              <a:t>: Mass communication for the Census sensibilization and publicity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EEB0068-00AB-44BC-A6E2-6F69077ADE2C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9C20AE-91B3-43F2-8245-81DA4EBD4C0B}" type="slidenum">
              <a:rPr lang="en-US" altLang="en-US" b="0"/>
              <a:pPr eaLnBrk="1" hangingPunct="1"/>
              <a:t>18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199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PHC 2012 Enumeration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648200"/>
          </a:xfrm>
        </p:spPr>
        <p:txBody>
          <a:bodyPr/>
          <a:lstStyle/>
          <a:p>
            <a:r>
              <a:rPr lang="fr-FR" altLang="en-US" sz="2800" b="1" dirty="0" smtClean="0"/>
              <a:t>Identification </a:t>
            </a:r>
            <a:r>
              <a:rPr lang="fr-FR" altLang="en-US" sz="2800" b="1" dirty="0"/>
              <a:t>of Enumeration Areas</a:t>
            </a:r>
            <a:r>
              <a:rPr lang="fr-FR" altLang="en-US" sz="2800" dirty="0"/>
              <a:t>: this operation was undertaken on 11th August, </a:t>
            </a:r>
            <a:r>
              <a:rPr lang="fr-FR" altLang="en-US" sz="2800" dirty="0" smtClean="0"/>
              <a:t>2012;</a:t>
            </a:r>
            <a:endParaRPr lang="fr-FR" altLang="en-US" sz="2800" dirty="0"/>
          </a:p>
          <a:p>
            <a:r>
              <a:rPr lang="fr-FR" altLang="en-US" sz="2800" b="1" dirty="0"/>
              <a:t>Household Listing</a:t>
            </a:r>
            <a:r>
              <a:rPr lang="fr-FR" altLang="en-US" sz="2800" dirty="0"/>
              <a:t>: this operation was undertaken from 12th - 14th August, </a:t>
            </a:r>
            <a:r>
              <a:rPr lang="fr-FR" altLang="en-US" sz="2800" dirty="0" smtClean="0"/>
              <a:t>2012;</a:t>
            </a:r>
            <a:endParaRPr lang="fr-FR" altLang="en-US" sz="2800" dirty="0"/>
          </a:p>
          <a:p>
            <a:r>
              <a:rPr lang="fr-FR" altLang="en-US" sz="2800" b="1" dirty="0"/>
              <a:t>House-to-House Enumeration</a:t>
            </a:r>
            <a:r>
              <a:rPr lang="fr-FR" altLang="en-US" sz="2800" dirty="0"/>
              <a:t>: started on 16th August, </a:t>
            </a:r>
            <a:r>
              <a:rPr lang="fr-FR" altLang="en-US" sz="2800" dirty="0" smtClean="0"/>
              <a:t>2012 </a:t>
            </a:r>
            <a:r>
              <a:rPr lang="fr-FR" altLang="en-US" sz="2800" dirty="0"/>
              <a:t>in all </a:t>
            </a:r>
            <a:r>
              <a:rPr lang="fr-FR" altLang="en-US" sz="2800" dirty="0" smtClean="0"/>
              <a:t>the </a:t>
            </a:r>
            <a:r>
              <a:rPr lang="fr-FR" altLang="en-US" sz="2800" dirty="0"/>
              <a:t>Enumeration Areas selected for 15 days (16th - 30th August </a:t>
            </a:r>
            <a:r>
              <a:rPr lang="fr-FR" altLang="en-US" sz="2800" dirty="0" smtClean="0"/>
              <a:t>2012).</a:t>
            </a:r>
            <a:endParaRPr lang="en-US" altLang="en-US" sz="2800" dirty="0"/>
          </a:p>
          <a:p>
            <a:pPr algn="just" eaLnBrk="1" hangingPunct="1"/>
            <a:r>
              <a:rPr lang="en-US" altLang="en-US" sz="2800" b="1" dirty="0" smtClean="0"/>
              <a:t>Archiving of census questionnaires in the warehouse  </a:t>
            </a:r>
          </a:p>
          <a:p>
            <a:pPr algn="just"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69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625"/>
            <a:ext cx="8382000" cy="1143000"/>
          </a:xfrm>
        </p:spPr>
        <p:txBody>
          <a:bodyPr/>
          <a:lstStyle/>
          <a:p>
            <a:r>
              <a:rPr lang="en-US" sz="2400" dirty="0" smtClean="0"/>
              <a:t>7.1 Innovation in Census Enumeration Activity </a:t>
            </a:r>
            <a:r>
              <a:rPr lang="en-US" sz="2400" dirty="0"/>
              <a:t>tracking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624"/>
            <a:ext cx="8534400" cy="5108575"/>
          </a:xfrm>
        </p:spPr>
        <p:txBody>
          <a:bodyPr/>
          <a:lstStyle/>
          <a:p>
            <a:pPr algn="just" eaLnBrk="1" hangingPunct="1"/>
            <a:r>
              <a:rPr lang="en-US" altLang="en-US" sz="2200" dirty="0">
                <a:latin typeface="Calibri" panose="020F0502020204030204" pitchFamily="34" charset="0"/>
              </a:rPr>
              <a:t>NISR developed an SMS based tracking application for monitoring Census activities</a:t>
            </a:r>
          </a:p>
          <a:p>
            <a:pPr algn="just" eaLnBrk="1" hangingPunct="1"/>
            <a:r>
              <a:rPr lang="en-US" altLang="en-US" sz="2200" dirty="0">
                <a:latin typeface="Calibri" panose="020F0502020204030204" pitchFamily="34" charset="0"/>
              </a:rPr>
              <a:t>The goal of application was to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Enable registration of Census enumerators and their team leaders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Enable SMS recording of the households listing activities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Enable SMS recording of the households enumeration activities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Enable visualization of both activities </a:t>
            </a:r>
            <a:r>
              <a:rPr lang="en-US" altLang="en-US" dirty="0" smtClean="0">
                <a:latin typeface="Calibri" panose="020F0502020204030204" pitchFamily="34" charset="0"/>
              </a:rPr>
              <a:t>progress: Listings </a:t>
            </a:r>
            <a:r>
              <a:rPr lang="en-US" altLang="en-US" dirty="0">
                <a:latin typeface="Calibri" panose="020F0502020204030204" pitchFamily="34" charset="0"/>
              </a:rPr>
              <a:t>against </a:t>
            </a:r>
            <a:r>
              <a:rPr lang="en-US" altLang="en-US" dirty="0" smtClean="0">
                <a:latin typeface="Calibri" panose="020F0502020204030204" pitchFamily="34" charset="0"/>
              </a:rPr>
              <a:t>targets, Enumerations </a:t>
            </a:r>
            <a:r>
              <a:rPr lang="en-US" altLang="en-US" dirty="0">
                <a:latin typeface="Calibri" panose="020F0502020204030204" pitchFamily="34" charset="0"/>
              </a:rPr>
              <a:t>against targets and listings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Enable monitoring of progress by location, team leader, enumerator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Facilitate the Command and Control Center team to quickly locate enumerators / team leaders to be able to assist them</a:t>
            </a:r>
          </a:p>
          <a:p>
            <a:pPr marL="0" indent="0" algn="just">
              <a:buNone/>
            </a:pP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6397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648200"/>
          </a:xfrm>
        </p:spPr>
        <p:txBody>
          <a:bodyPr/>
          <a:lstStyle/>
          <a:p>
            <a:pPr marL="514350" indent="-514350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NSOs are committed to provide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count through censuses.</a:t>
            </a:r>
          </a:p>
          <a:p>
            <a:pPr marL="514350" indent="-514350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reveals areas of potential risk that could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hamper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efforts in conducting censuses, particularly regarding: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(QA), Quality control (QC)</a:t>
            </a:r>
          </a:p>
          <a:p>
            <a:pPr marL="0" indent="0" eaLnBrk="1" hangingPunct="1">
              <a:buNone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Quality in the census context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4163" indent="-223838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Conformance to requirements. </a:t>
            </a:r>
          </a:p>
          <a:p>
            <a:pPr marL="284163" indent="-223838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Conformance to mutually agreed-to expectations. </a:t>
            </a:r>
          </a:p>
          <a:p>
            <a:pPr marL="284163" indent="-223838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Fitness for use.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59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DCEEE6-146E-4A05-8101-E94E63AE9572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DD5922-207B-4B14-A0E8-659B47A0F48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64016" y="87868"/>
            <a:ext cx="700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Monitoring: Control Command Report from 8</a:t>
            </a:r>
            <a:r>
              <a:rPr lang="en-US" alt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30August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75904"/>
            <a:ext cx="3962400" cy="26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09600"/>
            <a:ext cx="429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3372"/>
            <a:ext cx="4419600" cy="306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2C973F-869B-48F0-969A-2CA5E255A76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38102560"/>
              </p:ext>
            </p:extLst>
          </p:nvPr>
        </p:nvGraphicFramePr>
        <p:xfrm>
          <a:off x="381000" y="5334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5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151813" cy="4648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fr-FR" altLang="en-US" sz="2400" b="1" dirty="0" smtClean="0"/>
              <a:t>Data </a:t>
            </a:r>
            <a:r>
              <a:rPr lang="fr-FR" altLang="en-US" sz="2400" b="1" dirty="0" err="1" smtClean="0"/>
              <a:t>processing</a:t>
            </a:r>
            <a:endParaRPr lang="fr-FR" altLang="en-US" sz="24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en-US" sz="2400" dirty="0" smtClean="0"/>
              <a:t>Data </a:t>
            </a:r>
            <a:r>
              <a:rPr lang="fr-FR" altLang="en-US" sz="2400" dirty="0" err="1" smtClean="0"/>
              <a:t>processing</a:t>
            </a:r>
            <a:r>
              <a:rPr lang="fr-FR" altLang="en-US" sz="2400" dirty="0" smtClean="0"/>
              <a:t> plan </a:t>
            </a:r>
            <a:r>
              <a:rPr lang="fr-FR" altLang="en-US" sz="2400" dirty="0" err="1" smtClean="0"/>
              <a:t>designed</a:t>
            </a:r>
            <a:r>
              <a:rPr lang="fr-FR" altLang="en-US" sz="2400" dirty="0" smtClean="0"/>
              <a:t> in </a:t>
            </a:r>
            <a:r>
              <a:rPr lang="fr-FR" altLang="en-US" sz="2400" dirty="0" err="1" smtClean="0"/>
              <a:t>advance</a:t>
            </a:r>
            <a:r>
              <a:rPr lang="fr-FR" altLang="en-US" sz="2400" dirty="0" smtClean="0"/>
              <a:t> and </a:t>
            </a:r>
            <a:r>
              <a:rPr lang="fr-FR" altLang="en-US" sz="2400" dirty="0" err="1" smtClean="0"/>
              <a:t>implemented</a:t>
            </a:r>
            <a:r>
              <a:rPr lang="fr-FR" altLang="en-US" sz="2400" dirty="0"/>
              <a:t>; </a:t>
            </a:r>
            <a:endParaRPr lang="fr-FR" altLang="en-US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en-US" sz="2400" dirty="0" smtClean="0"/>
              <a:t>Data </a:t>
            </a:r>
            <a:r>
              <a:rPr lang="fr-FR" altLang="en-US" sz="2400" dirty="0"/>
              <a:t>entry application in </a:t>
            </a:r>
            <a:r>
              <a:rPr lang="fr-FR" altLang="en-US" sz="2400" dirty="0" err="1"/>
              <a:t>CSPro</a:t>
            </a:r>
            <a:r>
              <a:rPr lang="fr-FR" altLang="en-US" sz="2400" dirty="0"/>
              <a:t> 4.1 (Census and Survey </a:t>
            </a:r>
            <a:r>
              <a:rPr lang="fr-FR" altLang="en-US" sz="2400" dirty="0" err="1"/>
              <a:t>Processing</a:t>
            </a:r>
            <a:r>
              <a:rPr lang="fr-FR" altLang="en-US" sz="2400" dirty="0"/>
              <a:t> System);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en-US" sz="2400" dirty="0" smtClean="0"/>
              <a:t>Questionnaires </a:t>
            </a:r>
            <a:r>
              <a:rPr lang="fr-FR" altLang="en-US" sz="2400" dirty="0" err="1" smtClean="0"/>
              <a:t>Coding</a:t>
            </a:r>
            <a:r>
              <a:rPr lang="fr-FR" altLang="en-US" sz="2400" dirty="0" smtClean="0"/>
              <a:t> and </a:t>
            </a:r>
            <a:r>
              <a:rPr lang="fr-FR" altLang="en-US" sz="2400" dirty="0" err="1" smtClean="0"/>
              <a:t>Verification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from</a:t>
            </a:r>
            <a:r>
              <a:rPr lang="fr-FR" altLang="en-US" sz="2400" dirty="0" smtClean="0"/>
              <a:t> </a:t>
            </a:r>
            <a:r>
              <a:rPr lang="en-US" sz="2400" dirty="0" smtClean="0"/>
              <a:t>November  </a:t>
            </a:r>
            <a:r>
              <a:rPr lang="en-US" sz="2400" dirty="0"/>
              <a:t>2012 up to Mid March 2013 (</a:t>
            </a:r>
            <a:r>
              <a:rPr lang="en-US" sz="2400" dirty="0" smtClean="0"/>
              <a:t>ISIC, ISCO)</a:t>
            </a:r>
            <a:endParaRPr lang="en-US" sz="1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en-US" sz="2400" dirty="0" err="1" smtClean="0"/>
              <a:t>Manual</a:t>
            </a:r>
            <a:r>
              <a:rPr lang="fr-FR" altLang="en-US" sz="2400" dirty="0" smtClean="0"/>
              <a:t> data capture </a:t>
            </a:r>
            <a:r>
              <a:rPr lang="fr-FR" altLang="en-US" sz="2400" dirty="0" err="1" smtClean="0"/>
              <a:t>from</a:t>
            </a:r>
            <a:r>
              <a:rPr lang="fr-FR" altLang="en-US" sz="2400" dirty="0" smtClean="0"/>
              <a:t> </a:t>
            </a:r>
            <a:r>
              <a:rPr lang="en-US" sz="2400" dirty="0"/>
              <a:t>from  December  2012 </a:t>
            </a:r>
            <a:r>
              <a:rPr lang="fr-FR" altLang="en-US" sz="2400" dirty="0" smtClean="0"/>
              <a:t>to April 2013;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en-US" sz="2400" dirty="0" smtClean="0"/>
              <a:t>100% of Data entry </a:t>
            </a:r>
            <a:r>
              <a:rPr lang="fr-FR" altLang="en-US" sz="2400" dirty="0" err="1" smtClean="0"/>
              <a:t>completed</a:t>
            </a:r>
            <a:r>
              <a:rPr lang="fr-FR" altLang="en-US" sz="2400" dirty="0" smtClean="0"/>
              <a:t>, Data </a:t>
            </a:r>
            <a:r>
              <a:rPr lang="fr-FR" altLang="en-US" sz="2400" dirty="0" err="1" smtClean="0"/>
              <a:t>cleaning</a:t>
            </a:r>
            <a:r>
              <a:rPr lang="fr-FR" altLang="en-US" sz="2400" dirty="0" smtClean="0"/>
              <a:t> and Tabulation </a:t>
            </a:r>
            <a:r>
              <a:rPr lang="fr-FR" altLang="en-US" sz="2400" dirty="0" err="1" smtClean="0"/>
              <a:t>done</a:t>
            </a:r>
            <a:r>
              <a:rPr lang="fr-FR" altLang="en-US" sz="2400" dirty="0" smtClean="0"/>
              <a:t>.</a:t>
            </a:r>
          </a:p>
        </p:txBody>
      </p:sp>
      <p:sp>
        <p:nvSpPr>
          <p:cNvPr id="16387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DBF545-4A16-48C7-96A8-B334232DA9AE}" type="datetime4">
              <a:rPr lang="en-US" altLang="en-US" sz="1200" b="0"/>
              <a:pPr eaLnBrk="1" hangingPunct="1"/>
              <a:t>12 June, 2017</a:t>
            </a:fld>
            <a:endParaRPr lang="en-US" altLang="en-US" sz="1200" b="0"/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0"/>
              <a:t>National Institute of Statistics of Rwanda</a:t>
            </a:r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D0E4BD8-F40B-4C07-8F99-852D274E345F}" type="slidenum">
              <a:rPr lang="en-US" altLang="en-US" sz="1200" b="0"/>
              <a:pPr algn="r" eaLnBrk="1" hangingPunct="1"/>
              <a:t>22</a:t>
            </a:fld>
            <a:endParaRPr lang="en-US" altLang="en-US" sz="1200" b="0"/>
          </a:p>
        </p:txBody>
      </p:sp>
      <p:sp>
        <p:nvSpPr>
          <p:cNvPr id="74758" name="Title 1"/>
          <p:cNvSpPr>
            <a:spLocks/>
          </p:cNvSpPr>
          <p:nvPr/>
        </p:nvSpPr>
        <p:spPr bwMode="auto">
          <a:xfrm>
            <a:off x="762000" y="228600"/>
            <a:ext cx="7847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fr-FR" altLang="en-US" sz="2800" b="1" dirty="0" smtClean="0"/>
              <a:t>8. Post-Enumeration </a:t>
            </a:r>
            <a:r>
              <a:rPr lang="fr-FR" altLang="en-US" sz="2800" b="1" dirty="0"/>
              <a:t>Activities</a:t>
            </a:r>
          </a:p>
          <a:p>
            <a:pPr eaLnBrk="0" hangingPunct="0">
              <a:defRPr/>
            </a:pP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33FCF04-7598-4EF6-9BE1-260B6642116C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DFE4079-171F-47D6-BBF7-5CDD06C14289}" type="slidenum">
              <a:rPr lang="en-US" altLang="en-US" b="0"/>
              <a:pPr eaLnBrk="1" hangingPunct="1"/>
              <a:t>23</a:t>
            </a:fld>
            <a:endParaRPr lang="en-US" altLang="en-US" b="0"/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Impact" panose="020B0806030902050204" pitchFamily="34" charset="0"/>
              </a:rPr>
              <a:t>Census </a:t>
            </a:r>
            <a:r>
              <a:rPr lang="en-US" altLang="en-US" sz="2400" dirty="0">
                <a:latin typeface="Impact" panose="020B0806030902050204" pitchFamily="34" charset="0"/>
              </a:rPr>
              <a:t>Data Processing Flow-Chart</a:t>
            </a:r>
            <a:endParaRPr lang="en-GB" alt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2ECBBE6-A7EE-43FD-8308-FBF299694B78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5DDBAEF-6499-43CC-8A23-1CCF9E5D23DC}" type="slidenum">
              <a:rPr lang="en-US" altLang="en-US" b="0"/>
              <a:pPr eaLnBrk="1" hangingPunct="1"/>
              <a:t>24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762000"/>
            <a:ext cx="7848600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8.1. Post- Enumeration 2012 -2013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199"/>
            <a:ext cx="7924800" cy="4876801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>
                <a:solidFill>
                  <a:srgbClr val="0099FF"/>
                </a:solidFill>
              </a:rPr>
              <a:t>Preparation </a:t>
            </a:r>
            <a:r>
              <a:rPr lang="en-US" sz="2400" dirty="0" smtClean="0">
                <a:solidFill>
                  <a:srgbClr val="0099FF"/>
                </a:solidFill>
              </a:rPr>
              <a:t>and publication </a:t>
            </a:r>
            <a:r>
              <a:rPr lang="en-US" sz="2400" dirty="0">
                <a:solidFill>
                  <a:srgbClr val="0099FF"/>
                </a:solidFill>
              </a:rPr>
              <a:t>of provisional results </a:t>
            </a:r>
            <a:r>
              <a:rPr lang="en-US" sz="2400" dirty="0"/>
              <a:t>( November  2012</a:t>
            </a:r>
            <a:r>
              <a:rPr lang="en-US" sz="2400" dirty="0" smtClean="0"/>
              <a:t>):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Population </a:t>
            </a:r>
            <a:r>
              <a:rPr lang="en-US" sz="2400" dirty="0"/>
              <a:t>size national level, province , district and sector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Annual </a:t>
            </a:r>
            <a:r>
              <a:rPr lang="en-US" sz="2400" dirty="0"/>
              <a:t>population growth rate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Sex ratio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Population </a:t>
            </a:r>
            <a:r>
              <a:rPr lang="en-US" sz="2400" dirty="0"/>
              <a:t>density 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0099FF"/>
                </a:solidFill>
              </a:rPr>
              <a:t>Data Analysis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Tabulation </a:t>
            </a:r>
            <a:r>
              <a:rPr lang="en-US" dirty="0"/>
              <a:t>plan, analysis plan </a:t>
            </a:r>
            <a:r>
              <a:rPr lang="en-US" dirty="0" smtClean="0"/>
              <a:t>available</a:t>
            </a:r>
            <a:endParaRPr lang="en-US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Four </a:t>
            </a:r>
            <a:r>
              <a:rPr lang="en-US" dirty="0"/>
              <a:t>workshop for census analysis were planned for the production of census results </a:t>
            </a:r>
          </a:p>
          <a:p>
            <a:pPr lvl="1" algn="just" eaLnBrk="1" hangingPunct="1">
              <a:defRPr/>
            </a:pPr>
            <a:endParaRPr lang="en-US" sz="1800" dirty="0" smtClean="0"/>
          </a:p>
          <a:p>
            <a:pPr marL="457200" lvl="1" indent="0" algn="just" eaLnBrk="1" hangingPunct="1">
              <a:buNone/>
              <a:defRPr/>
            </a:pPr>
            <a:endParaRPr lang="en-US" sz="1800" dirty="0"/>
          </a:p>
          <a:p>
            <a:pPr algn="just" eaLnBrk="1" hangingPunct="1">
              <a:buNone/>
              <a:defRPr/>
            </a:pPr>
            <a:endParaRPr lang="en-US" sz="1800" dirty="0"/>
          </a:p>
          <a:p>
            <a:pPr lvl="2" algn="just" eaLnBrk="1" hangingPunct="1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899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990600"/>
          </a:xfrm>
        </p:spPr>
        <p:txBody>
          <a:bodyPr/>
          <a:lstStyle/>
          <a:p>
            <a:pPr algn="ctr"/>
            <a:r>
              <a:rPr lang="en-US" altLang="en-US" sz="2800" dirty="0" smtClean="0"/>
              <a:t>8.2. Road map of workshop of the census data analysis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69888"/>
              </p:ext>
            </p:extLst>
          </p:nvPr>
        </p:nvGraphicFramePr>
        <p:xfrm>
          <a:off x="304800" y="1158241"/>
          <a:ext cx="8686800" cy="53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336"/>
                <a:gridCol w="6980464"/>
              </a:tblGrid>
              <a:tr h="566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Workshop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Activity 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10421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  Workshop 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Orientation on how to</a:t>
                      </a:r>
                      <a:r>
                        <a:rPr lang="en-US" sz="1800" baseline="0" dirty="0" smtClean="0"/>
                        <a:t> write a report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Presentation and Validation of the tabulation plan and analysis plan </a:t>
                      </a:r>
                    </a:p>
                  </a:txBody>
                  <a:tcPr marT="45723" marB="45723"/>
                </a:tc>
              </a:tr>
              <a:tr h="7618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Workshop 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Presentation of the first Chapter of the report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Presentation of comments on the first tables and indicators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566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 Workshop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 Presentation of comments on the final  tables and indicators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566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Workshop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Presentation</a:t>
                      </a:r>
                      <a:r>
                        <a:rPr lang="en-US" sz="1800" baseline="0" dirty="0" smtClean="0"/>
                        <a:t> of the draft report</a:t>
                      </a:r>
                      <a:endParaRPr lang="en-US" sz="1800" dirty="0"/>
                    </a:p>
                  </a:txBody>
                  <a:tcPr/>
                </a:tc>
              </a:tr>
              <a:tr h="566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Editing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Edition of thematic reports </a:t>
                      </a:r>
                      <a:endParaRPr lang="en-US" sz="1800" dirty="0"/>
                    </a:p>
                  </a:txBody>
                  <a:tcPr/>
                </a:tc>
              </a:tr>
              <a:tr h="566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Printing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Printing of all thematic</a:t>
                      </a:r>
                      <a:r>
                        <a:rPr lang="en-US" sz="1800" baseline="0" dirty="0" smtClean="0"/>
                        <a:t> reports</a:t>
                      </a:r>
                      <a:endParaRPr lang="en-US" sz="1800" dirty="0"/>
                    </a:p>
                  </a:txBody>
                  <a:tcPr/>
                </a:tc>
              </a:tr>
              <a:tr h="7110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Dissemination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 National dissemination workshop of the final results of the 2012 Population and</a:t>
                      </a:r>
                      <a:r>
                        <a:rPr lang="en-US" sz="1800" baseline="0" dirty="0" smtClean="0"/>
                        <a:t> Housing Census, Provincial Disseminations.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6FA2D38-414C-42EE-9337-D3D302A70FA8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12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12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E8A761D-C5D0-4FA6-907C-22EA24BE5EF4}" type="slidenum">
              <a:rPr lang="en-US" altLang="en-US" b="0"/>
              <a:pPr eaLnBrk="1" hangingPunct="1"/>
              <a:t>25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882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85800"/>
            <a:ext cx="7313612" cy="758825"/>
          </a:xfrm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8.3. Census key outputs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599"/>
          </a:xfrm>
        </p:spPr>
        <p:txBody>
          <a:bodyPr/>
          <a:lstStyle/>
          <a:p>
            <a:r>
              <a:rPr lang="en-US" altLang="en-US" sz="2000" dirty="0" smtClean="0"/>
              <a:t>Updated national administrative map(s)</a:t>
            </a:r>
          </a:p>
          <a:p>
            <a:r>
              <a:rPr lang="en-US" altLang="en-US" sz="2000" dirty="0" smtClean="0"/>
              <a:t>Preliminary and Final report on population count</a:t>
            </a:r>
          </a:p>
          <a:p>
            <a:r>
              <a:rPr lang="en-US" altLang="en-US" sz="2000" dirty="0" smtClean="0"/>
              <a:t>17 </a:t>
            </a:r>
            <a:r>
              <a:rPr lang="en-US" altLang="en-US" sz="2000" b="1" dirty="0" smtClean="0"/>
              <a:t>Census thematic reports produced</a:t>
            </a:r>
            <a:r>
              <a:rPr lang="en-US" altLang="en-US" sz="2000" dirty="0" smtClean="0"/>
              <a:t>:  </a:t>
            </a:r>
            <a:r>
              <a:rPr lang="en-US" altLang="en-US" sz="2000" dirty="0" err="1" smtClean="0"/>
              <a:t>Populationn</a:t>
            </a:r>
            <a:r>
              <a:rPr lang="en-US" altLang="en-US" sz="2000" dirty="0" smtClean="0"/>
              <a:t> size and Spatial Distribution, Marital Status and </a:t>
            </a:r>
            <a:r>
              <a:rPr lang="en-US" altLang="en-US" sz="2000" dirty="0" err="1" smtClean="0"/>
              <a:t>Nuptiality</a:t>
            </a:r>
            <a:r>
              <a:rPr lang="en-US" altLang="en-US" sz="2000" dirty="0" smtClean="0"/>
              <a:t>, Fertility, Mortality, Socio-cultural Characteristics of the population, </a:t>
            </a:r>
            <a:r>
              <a:rPr lang="en-US" altLang="en-US" sz="2000" dirty="0" err="1" smtClean="0"/>
              <a:t>Migartion</a:t>
            </a:r>
            <a:r>
              <a:rPr lang="en-US" altLang="en-US" sz="2000" dirty="0" smtClean="0"/>
              <a:t> and spatial mobility, Characteristics of Housing and Households, </a:t>
            </a:r>
            <a:r>
              <a:rPr lang="en-US" altLang="en-US" sz="2000" dirty="0" err="1" smtClean="0"/>
              <a:t>Labour</a:t>
            </a:r>
            <a:r>
              <a:rPr lang="en-US" altLang="en-US" sz="2000" dirty="0" smtClean="0"/>
              <a:t> Force, Measurement and mapping of non-monetary Poverty, Education, Gender, Socio-economic Status of  persons with Disability/Children/Youth/Elderly people, Population Projections and Data Quality Assessment</a:t>
            </a:r>
          </a:p>
          <a:p>
            <a:r>
              <a:rPr lang="en-US" altLang="en-US" sz="2000" dirty="0" smtClean="0"/>
              <a:t>30 Districts profiles</a:t>
            </a:r>
          </a:p>
          <a:p>
            <a:r>
              <a:rPr lang="en-US" altLang="en-US" sz="2000" dirty="0" smtClean="0"/>
              <a:t>Geo-demographic Atlas of Rwanda</a:t>
            </a:r>
          </a:p>
          <a:p>
            <a:r>
              <a:rPr lang="en-US" altLang="en-US" sz="2000" dirty="0" smtClean="0"/>
              <a:t>Census database</a:t>
            </a:r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DC7452F-B7CB-4063-94E3-9F1F78DD9858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73C4CC2-DC09-4BC0-906A-7EF917537F69}" type="slidenum">
              <a:rPr lang="en-US" altLang="en-US" b="0"/>
              <a:pPr eaLnBrk="1" hangingPunct="1"/>
              <a:t>26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3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DCEEE6-146E-4A05-8101-E94E63AE9572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B03A88-3F5F-442B-B805-62A1925F74AE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71500" y="1696283"/>
            <a:ext cx="84201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smtClean="0">
                <a:solidFill>
                  <a:srgbClr val="0099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 </a:t>
            </a:r>
            <a:r>
              <a:rPr lang="en-US" altLang="en-US" sz="2000" b="1" dirty="0">
                <a:solidFill>
                  <a:srgbClr val="0099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validation</a:t>
            </a:r>
            <a:r>
              <a:rPr lang="en-US" alt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latin typeface="+mj-lt"/>
              <a:ea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en-US" altLang="en-US" sz="2000" dirty="0">
                <a:latin typeface="+mj-lt"/>
              </a:rPr>
              <a:t>Household size: Census 2012 about 4.37, DHS4  about 4.4</a:t>
            </a:r>
          </a:p>
          <a:p>
            <a:pPr algn="just">
              <a:buFontTx/>
              <a:buChar char="•"/>
            </a:pPr>
            <a:r>
              <a:rPr lang="en-US" altLang="en-US" sz="2000" dirty="0">
                <a:latin typeface="+mj-lt"/>
              </a:rPr>
              <a:t>Sex Ratio: Census 2012; 51.8% women, DHS4; 52.7% </a:t>
            </a:r>
            <a:r>
              <a:rPr lang="en-US" altLang="en-US" sz="2000" dirty="0" smtClean="0">
                <a:latin typeface="+mj-lt"/>
              </a:rPr>
              <a:t>women</a:t>
            </a: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Age Ratios</a:t>
            </a: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Population pyramid</a:t>
            </a:r>
          </a:p>
          <a:p>
            <a:pPr algn="just">
              <a:buFontTx/>
              <a:buChar char="•"/>
            </a:pPr>
            <a:r>
              <a:rPr lang="en-US" altLang="en-US" sz="2000" dirty="0"/>
              <a:t>Evaluation for age and sex reporting (Age heaping and age-sex reporting)</a:t>
            </a:r>
          </a:p>
          <a:p>
            <a:pPr algn="just"/>
            <a:endParaRPr lang="en-US" altLang="en-US" sz="2000" dirty="0">
              <a:latin typeface="+mj-lt"/>
            </a:endParaRPr>
          </a:p>
          <a:p>
            <a:pPr algn="just"/>
            <a:r>
              <a:rPr lang="en-US" altLang="en-US" sz="2000" b="1" dirty="0" smtClean="0">
                <a:solidFill>
                  <a:srgbClr val="0099FF"/>
                </a:solidFill>
                <a:latin typeface="+mj-lt"/>
              </a:rPr>
              <a:t>External validation:</a:t>
            </a:r>
            <a:endParaRPr lang="en-US" altLang="en-US" sz="2000" dirty="0">
              <a:solidFill>
                <a:srgbClr val="0099FF"/>
              </a:solidFill>
              <a:latin typeface="+mj-lt"/>
            </a:endParaRP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Consistence </a:t>
            </a:r>
            <a:r>
              <a:rPr lang="en-US" altLang="en-US" sz="2000" dirty="0">
                <a:latin typeface="+mj-lt"/>
              </a:rPr>
              <a:t>with the </a:t>
            </a:r>
            <a:r>
              <a:rPr lang="en-US" altLang="en-US" sz="2000" dirty="0" smtClean="0">
                <a:latin typeface="+mj-lt"/>
              </a:rPr>
              <a:t>other Surveys data </a:t>
            </a: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Consistence </a:t>
            </a:r>
            <a:r>
              <a:rPr lang="en-US" altLang="en-US" sz="2000" dirty="0">
                <a:latin typeface="+mj-lt"/>
              </a:rPr>
              <a:t>with population projections. </a:t>
            </a:r>
            <a:endParaRPr lang="en-US" altLang="en-US" sz="2000" dirty="0" smtClean="0">
              <a:latin typeface="+mj-lt"/>
            </a:endParaRP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Consistent </a:t>
            </a:r>
            <a:r>
              <a:rPr lang="en-US" altLang="en-US" sz="2000" dirty="0">
                <a:latin typeface="+mj-lt"/>
              </a:rPr>
              <a:t>with administrative data from the Rwanda Identification </a:t>
            </a:r>
            <a:r>
              <a:rPr lang="en-US" altLang="en-US" sz="2000" dirty="0" smtClean="0">
                <a:latin typeface="+mj-lt"/>
              </a:rPr>
              <a:t>Agency,</a:t>
            </a:r>
          </a:p>
          <a:p>
            <a:pPr algn="just">
              <a:buFontTx/>
              <a:buChar char="•"/>
            </a:pPr>
            <a:r>
              <a:rPr lang="en-US" altLang="en-US" sz="2000" dirty="0" smtClean="0">
                <a:latin typeface="+mj-lt"/>
              </a:rPr>
              <a:t>PES has been conducted shortly after the PHC enumeration to evaluate the completeness and coverage of the 2012 PHC (more than 99%).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6858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en-US" sz="2800" b="1" dirty="0" smtClean="0">
                <a:solidFill>
                  <a:srgbClr val="0099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PHC Validation</a:t>
            </a:r>
            <a:endParaRPr lang="en-US" altLang="en-US" sz="2800" b="1" dirty="0">
              <a:solidFill>
                <a:srgbClr val="0099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and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421187"/>
          </a:xfrm>
        </p:spPr>
        <p:txBody>
          <a:bodyPr/>
          <a:lstStyle/>
          <a:p>
            <a:r>
              <a:rPr lang="en-US" dirty="0" smtClean="0"/>
              <a:t>Plan for the National Dissemination</a:t>
            </a:r>
          </a:p>
          <a:p>
            <a:r>
              <a:rPr lang="en-US" dirty="0" smtClean="0"/>
              <a:t>Subnational dissemination (Province- District)</a:t>
            </a:r>
          </a:p>
          <a:p>
            <a:r>
              <a:rPr lang="en-US" dirty="0" smtClean="0"/>
              <a:t>Printing and distribution of Census reports</a:t>
            </a:r>
          </a:p>
          <a:p>
            <a:r>
              <a:rPr lang="en-US" dirty="0" smtClean="0"/>
              <a:t>Documentation of the Census Data </a:t>
            </a:r>
          </a:p>
          <a:p>
            <a:r>
              <a:rPr lang="en-US" dirty="0" smtClean="0"/>
              <a:t>Archiving of Census Data </a:t>
            </a:r>
          </a:p>
          <a:p>
            <a:r>
              <a:rPr lang="en-US" dirty="0" smtClean="0"/>
              <a:t>Census Results are published on the website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10668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99FF"/>
                </a:solidFill>
              </a:rPr>
              <a:t>Requirement of Census Data Quality </a:t>
            </a:r>
            <a:endParaRPr lang="en-US" sz="2800" b="1" dirty="0">
              <a:solidFill>
                <a:srgbClr val="00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 </a:t>
            </a:r>
            <a:r>
              <a:rPr lang="en-US" sz="2800" dirty="0" smtClean="0"/>
              <a:t>Adequate </a:t>
            </a:r>
            <a:r>
              <a:rPr lang="en-US" sz="2800" dirty="0"/>
              <a:t>selection and training of </a:t>
            </a:r>
            <a:r>
              <a:rPr lang="en-US" sz="2800" dirty="0" smtClean="0"/>
              <a:t>staff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There should be central/regional and sub-national committees </a:t>
            </a:r>
            <a:r>
              <a:rPr lang="en-US" sz="2400" dirty="0"/>
              <a:t>for monitoring and controlling field work</a:t>
            </a:r>
            <a:r>
              <a:rPr lang="en-US" sz="2400" dirty="0" smtClean="0"/>
              <a:t>.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Developing </a:t>
            </a:r>
            <a:r>
              <a:rPr lang="en-US" sz="2400" dirty="0"/>
              <a:t>accurate maps and checking its accuracy on regular basis through field visits and office checks</a:t>
            </a:r>
            <a:r>
              <a:rPr lang="en-US" dirty="0" smtClean="0"/>
              <a:t>.</a:t>
            </a:r>
          </a:p>
          <a:p>
            <a:r>
              <a:rPr lang="en-US" altLang="en-US" dirty="0"/>
              <a:t> </a:t>
            </a:r>
            <a:r>
              <a:rPr lang="en-US" altLang="en-US" sz="2400" dirty="0"/>
              <a:t>Involve population, l</a:t>
            </a:r>
            <a:r>
              <a:rPr lang="pt-BR" altLang="en-US" sz="2400" dirty="0"/>
              <a:t>ocal authorities, religious/political/ leaders, associations/NGOs, </a:t>
            </a:r>
            <a:r>
              <a:rPr lang="en-US" altLang="en-US" sz="2400" dirty="0"/>
              <a:t>field staff and other relevant bodies.  </a:t>
            </a:r>
          </a:p>
          <a:p>
            <a:r>
              <a:rPr lang="en-US" altLang="en-US" sz="2400" dirty="0"/>
              <a:t>There should be strategies to minimize errors in advance</a:t>
            </a:r>
          </a:p>
          <a:p>
            <a:r>
              <a:rPr lang="pt-BR" altLang="en-US" sz="2400" dirty="0"/>
              <a:t>Communicate on the goals of the census, addressing the concerns of political/religious</a:t>
            </a:r>
            <a:r>
              <a:rPr lang="pt-BR" altLang="en-US" sz="2800" dirty="0"/>
              <a:t>... </a:t>
            </a: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5943600" cy="5635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96200" cy="5410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Quality= Fitness of use.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It has to satisfy: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    Utility</a:t>
            </a:r>
            <a:r>
              <a:rPr lang="en-US" altLang="en-US" sz="2000" dirty="0" smtClean="0"/>
              <a:t>: usefulness for user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   Objectivity: </a:t>
            </a:r>
            <a:r>
              <a:rPr lang="en-US" altLang="en-US" sz="2000" dirty="0" smtClean="0"/>
              <a:t>accurate, reliable, and unbiased, clear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    Integrity: </a:t>
            </a:r>
            <a:r>
              <a:rPr lang="en-US" altLang="en-US" sz="2000" dirty="0" smtClean="0"/>
              <a:t>protection from unauthorized access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Definition of </a:t>
            </a:r>
            <a:r>
              <a:rPr lang="en-US" sz="2000" b="1" dirty="0"/>
              <a:t>utility</a:t>
            </a:r>
            <a:r>
              <a:rPr lang="en-US" sz="2000" dirty="0"/>
              <a:t>, </a:t>
            </a:r>
            <a:r>
              <a:rPr lang="en-US" sz="2000" b="1" dirty="0"/>
              <a:t>objectivity</a:t>
            </a:r>
            <a:r>
              <a:rPr lang="en-US" sz="2000" dirty="0"/>
              <a:t>, and </a:t>
            </a:r>
            <a:r>
              <a:rPr lang="en-US" sz="2000" b="1" dirty="0"/>
              <a:t>integrity</a:t>
            </a:r>
            <a:r>
              <a:rPr lang="en-US" sz="2000" dirty="0"/>
              <a:t> in terms of six dimensions: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Relevance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Accuracy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Timeliness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Accessibility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Interpretability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/>
              <a:t>Transparency.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40516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848600" cy="71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Requirement of Census Data Quality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364163"/>
          </a:xfrm>
        </p:spPr>
        <p:txBody>
          <a:bodyPr/>
          <a:lstStyle/>
          <a:p>
            <a:r>
              <a:rPr lang="pt-BR" altLang="en-US" sz="2400" dirty="0"/>
              <a:t>Communicate on the strong quality control mechanism, and </a:t>
            </a:r>
            <a:r>
              <a:rPr lang="en-US" altLang="en-US" sz="2400" dirty="0"/>
              <a:t>identify potential risks, areas and groups.  </a:t>
            </a:r>
          </a:p>
          <a:p>
            <a:r>
              <a:rPr lang="en-US" altLang="en-US" sz="2400" dirty="0"/>
              <a:t>Maintain the general features of field control which should be a part of the quality assurance and improvement programme of the census</a:t>
            </a:r>
          </a:p>
          <a:p>
            <a:r>
              <a:rPr lang="en-US" altLang="en-US" sz="2400" dirty="0"/>
              <a:t>Ensure the commitment of all partners and standard application country wide. 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Openness on international experiences is a wise step to provide sound technical support and motivate enabling environment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national and political context of the census is a key factor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a comprehensive quality assurance system based on the results of the risk analysis is important 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1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506537"/>
            <a:ext cx="8534400" cy="5364163"/>
          </a:xfrm>
        </p:spPr>
        <p:txBody>
          <a:bodyPr/>
          <a:lstStyle/>
          <a:p>
            <a:r>
              <a:rPr lang="en-US" sz="2400" dirty="0"/>
              <a:t>Activities within QA framework should start with design stage of the Census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 system should cover all census stages including design, planning, implementation, supervision, dissemination and evaluation.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 system should be comprehensive, integrated, sound, demand driven and country-specific. 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Census management has to absorb national local conditions, public acceptance and political sensitivities. </a:t>
            </a:r>
          </a:p>
        </p:txBody>
      </p:sp>
    </p:spTree>
    <p:extLst>
      <p:ext uri="{BB962C8B-B14F-4D97-AF65-F5344CB8AC3E}">
        <p14:creationId xmlns:p14="http://schemas.microsoft.com/office/powerpoint/2010/main" val="20040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5613" cy="1219200"/>
          </a:xfrm>
        </p:spPr>
        <p:txBody>
          <a:bodyPr/>
          <a:lstStyle/>
          <a:p>
            <a:pPr algn="just"/>
            <a:r>
              <a:rPr lang="en-GB" sz="1400" smtClean="0"/>
              <a:t/>
            </a:r>
            <a:br>
              <a:rPr lang="en-GB" sz="1400" smtClean="0"/>
            </a:br>
            <a:r>
              <a:rPr lang="en-GB" sz="1400" smtClean="0"/>
              <a:t/>
            </a:r>
            <a:br>
              <a:rPr lang="en-GB" sz="1400" smtClean="0"/>
            </a:br>
            <a:r>
              <a:rPr lang="en-GB" sz="1400" smtClean="0"/>
              <a:t/>
            </a:r>
            <a:br>
              <a:rPr lang="en-GB" sz="1400" smtClean="0"/>
            </a:br>
            <a:r>
              <a:rPr lang="en-GB" sz="1400" smtClean="0"/>
              <a:t/>
            </a:r>
            <a:br>
              <a:rPr lang="en-GB" sz="1400" smtClean="0"/>
            </a:br>
            <a:r>
              <a:rPr lang="en-US" sz="1400" b="1" smtClean="0"/>
              <a:t/>
            </a:r>
            <a:br>
              <a:rPr lang="en-US" sz="1400" b="1" smtClean="0"/>
            </a:br>
            <a:r>
              <a:rPr lang="en-GB" sz="1400" smtClean="0"/>
              <a:t> </a:t>
            </a:r>
            <a:br>
              <a:rPr lang="en-GB" sz="1400" smtClean="0"/>
            </a:br>
            <a:r>
              <a:rPr lang="en-GB" sz="1400" smtClean="0"/>
              <a:t/>
            </a:r>
            <a:br>
              <a:rPr lang="en-GB" sz="1400" smtClean="0"/>
            </a:br>
            <a:r>
              <a:rPr lang="en-US" sz="1400" b="1" smtClean="0"/>
              <a:t/>
            </a:r>
            <a:br>
              <a:rPr lang="en-US" sz="1400" b="1" smtClean="0"/>
            </a:br>
            <a:r>
              <a:rPr lang="en-GB" sz="1400" smtClean="0">
                <a:solidFill>
                  <a:schemeClr val="tx1"/>
                </a:solidFill>
              </a:rPr>
              <a:t> </a:t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/>
            </a:r>
            <a:br>
              <a:rPr lang="en-GB" sz="1400" smtClean="0">
                <a:solidFill>
                  <a:schemeClr val="tx1"/>
                </a:solidFill>
              </a:rPr>
            </a:br>
            <a:endParaRPr lang="en-US" sz="1800" b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3B57AC-9F3D-46D5-AEF7-AB1DD7582FA9}" type="datetime4">
              <a:rPr lang="en-US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4C577-0FDB-4A68-B0BC-EAB5AB3D55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2513" y="1447800"/>
            <a:ext cx="7772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endParaRPr lang="en-US" sz="2400" b="1" dirty="0" smtClean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endParaRPr lang="en-US" sz="2400" b="1" dirty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endParaRPr lang="en-US" sz="2400" b="1" dirty="0" smtClean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r>
              <a:rPr lang="en-US" sz="2400" b="1" dirty="0" smtClean="0">
                <a:solidFill>
                  <a:srgbClr val="0099FF"/>
                </a:solidFill>
                <a:latin typeface="+mj-lt"/>
              </a:rPr>
              <a:t>THANK YOU</a:t>
            </a:r>
            <a:endParaRPr lang="en-US" sz="2400" b="1" dirty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endParaRPr lang="en-US" sz="2400" b="1" dirty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endParaRPr lang="en-US" sz="2400" b="1" dirty="0">
              <a:solidFill>
                <a:srgbClr val="0099FF"/>
              </a:solidFill>
              <a:latin typeface="+mj-lt"/>
            </a:endParaRPr>
          </a:p>
          <a:p>
            <a:pPr algn="ctr" fontAlgn="b">
              <a:defRPr/>
            </a:pPr>
            <a:endParaRPr lang="en-US" sz="2400" b="1" dirty="0">
              <a:solidFill>
                <a:srgbClr val="0099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r>
              <a:rPr lang="en-US" sz="2800" b="1" dirty="0" smtClean="0">
                <a:cs typeface="Arial" charset="0"/>
              </a:rPr>
              <a:t>0. OVERVIEW OF THE PHC IN RWANDA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5425" cy="4265613"/>
          </a:xfrm>
        </p:spPr>
        <p:txBody>
          <a:bodyPr/>
          <a:lstStyle/>
          <a:p>
            <a:r>
              <a:rPr lang="en-US" sz="2400" b="1" dirty="0" smtClean="0">
                <a:cs typeface="Arial" charset="0"/>
              </a:rPr>
              <a:t>So far, 4 rounds of Population and Housing Censuses have been Conducted: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cs typeface="Arial" charset="0"/>
              </a:rPr>
              <a:t>1978 : Pop.   4,831,527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cs typeface="Arial" charset="0"/>
              </a:rPr>
              <a:t>1991 : Pop.   7,157,551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cs typeface="Arial" charset="0"/>
              </a:rPr>
              <a:t>2002 : Pop.   8,128,553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cs typeface="Arial" charset="0"/>
              </a:rPr>
              <a:t>2012 : Pop. 10,515,973 </a:t>
            </a:r>
          </a:p>
          <a:p>
            <a:r>
              <a:rPr lang="en-US" sz="2400" b="1" dirty="0" smtClean="0">
                <a:cs typeface="Arial" charset="0"/>
              </a:rPr>
              <a:t>Population projections in 2017: </a:t>
            </a:r>
            <a:r>
              <a:rPr lang="en-GB" sz="2400" dirty="0" smtClean="0"/>
              <a:t>11.8 millions</a:t>
            </a:r>
          </a:p>
          <a:p>
            <a:r>
              <a:rPr lang="en-US" sz="2400" b="1" dirty="0">
                <a:cs typeface="Arial" charset="0"/>
              </a:rPr>
              <a:t>Population projections in </a:t>
            </a:r>
            <a:r>
              <a:rPr lang="en-US" sz="2400" b="1" dirty="0" smtClean="0">
                <a:cs typeface="Arial" charset="0"/>
              </a:rPr>
              <a:t>2022: </a:t>
            </a:r>
            <a:r>
              <a:rPr lang="en-GB" sz="2400" dirty="0" smtClean="0"/>
              <a:t>13.3 millions</a:t>
            </a:r>
          </a:p>
          <a:p>
            <a:r>
              <a:rPr lang="en-US" dirty="0" smtClean="0"/>
              <a:t>The Next PHC is scheduled in 2022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51962DA-05C0-4CA8-AF9D-83AC7843F87D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85388"/>
            <a:ext cx="3505200" cy="220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4D895CA-06B8-4A15-9123-FA16C95374E7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  <p:sp>
        <p:nvSpPr>
          <p:cNvPr id="6149" name="Title 1"/>
          <p:cNvSpPr>
            <a:spLocks/>
          </p:cNvSpPr>
          <p:nvPr/>
        </p:nvSpPr>
        <p:spPr bwMode="auto">
          <a:xfrm>
            <a:off x="914400" y="533400"/>
            <a:ext cx="6248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42900" indent="-3429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just" eaLnBrk="1" hangingPunct="1"/>
            <a:r>
              <a:rPr lang="en-US" sz="2800" dirty="0" smtClean="0">
                <a:solidFill>
                  <a:srgbClr val="0099FF"/>
                </a:solidFill>
              </a:rPr>
              <a:t>1. 2012  PHC Operations</a:t>
            </a:r>
            <a:endParaRPr lang="en-US" altLang="en-US" sz="2600" dirty="0">
              <a:solidFill>
                <a:srgbClr val="0099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12301"/>
              </p:ext>
            </p:extLst>
          </p:nvPr>
        </p:nvGraphicFramePr>
        <p:xfrm>
          <a:off x="457198" y="1219201"/>
          <a:ext cx="8229601" cy="5186811"/>
        </p:xfrm>
        <a:graphic>
          <a:graphicData uri="http://schemas.openxmlformats.org/drawingml/2006/table">
            <a:tbl>
              <a:tblPr/>
              <a:tblGrid>
                <a:gridCol w="288321"/>
                <a:gridCol w="3191657"/>
                <a:gridCol w="4749623"/>
              </a:tblGrid>
              <a:tr h="318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Time 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years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 Consultations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started early in 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Budgeting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years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Resources mobilization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years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Census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tools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Qres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Manuals……)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year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Mapping/GIS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year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(February 2011-January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Pilot Census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year before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(August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Recruitment of field staff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months before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census (completed by April 2012)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Procurement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 months before census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completed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May 2012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Training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months before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census (June-July,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collection (census)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Listing (10-13 August, 2012), Enumeration (16th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- 30th August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2012), PES  (September, 2012)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Questionnaire repatriation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archived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month after census (complete end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September, 2012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Preliminary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 months after census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end ( November, 2012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entry all census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End by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April,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 synthetic reports&amp; Dissemination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April 2014-August 2014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2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D6A4152-00DC-4DC3-9EB1-3D292F0D7666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97BE271-0EF8-49F1-A669-EFEF0373AE78}" type="slidenum">
              <a:rPr lang="en-US" altLang="en-US" b="0"/>
              <a:pPr eaLnBrk="1" hangingPunct="1"/>
              <a:t>6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467599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Legal Instruments of the 4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PHC, 2012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76800"/>
          </a:xfrm>
        </p:spPr>
        <p:txBody>
          <a:bodyPr/>
          <a:lstStyle/>
          <a:p>
            <a:pPr marL="342900" lvl="1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GB" sz="1600" b="1" dirty="0" smtClean="0"/>
              <a:t>Legal Instruments establishing the general organisation of the 2012 Population and Housing Census Presidential decree </a:t>
            </a:r>
            <a:r>
              <a:rPr lang="en-US" sz="1600" b="1" dirty="0" smtClean="0"/>
              <a:t>No.02/01 </a:t>
            </a:r>
            <a:r>
              <a:rPr lang="en-US" sz="1600" b="1" dirty="0"/>
              <a:t>of 07/02/2011</a:t>
            </a:r>
            <a:r>
              <a:rPr lang="en-US" sz="1600" dirty="0"/>
              <a:t>, </a:t>
            </a:r>
            <a:r>
              <a:rPr lang="en-GB" altLang="en-US" sz="1600" dirty="0" smtClean="0"/>
              <a:t>officially establishing and determining the organization of the Census</a:t>
            </a:r>
            <a:r>
              <a:rPr lang="en-US" sz="1600" dirty="0" smtClean="0"/>
              <a:t>.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1600" b="1" dirty="0" smtClean="0"/>
              <a:t>Ministerial order of the Minister of Finance and Economic Planning </a:t>
            </a:r>
            <a:r>
              <a:rPr lang="en-GB" altLang="en-US" sz="1600" dirty="0" smtClean="0"/>
              <a:t>setting forth the official and statutory requirements for Census activities;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1600" b="1" dirty="0" smtClean="0"/>
              <a:t>The institutional framework for implementing the 4</a:t>
            </a:r>
            <a:r>
              <a:rPr lang="en-GB" altLang="en-US" sz="1600" b="1" baseline="30000" dirty="0" smtClean="0"/>
              <a:t>th</a:t>
            </a:r>
            <a:r>
              <a:rPr lang="en-GB" altLang="en-US" sz="1600" b="1" dirty="0" smtClean="0"/>
              <a:t> RPHC with 3 main bodies: National Census Commission (NCC), The Census Technical Committee(CTC) and the decentralized branches of the NCC at provincial and District levels (DCC).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STRUCTURES OF THE ORGANIZATION OF THE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PHC, 2012</a:t>
            </a:r>
            <a:endParaRPr lang="en-US" sz="1600" b="1" dirty="0"/>
          </a:p>
          <a:p>
            <a:pPr>
              <a:defRPr/>
            </a:pPr>
            <a:r>
              <a:rPr lang="en-US" sz="1600" b="1" dirty="0"/>
              <a:t>National Census </a:t>
            </a:r>
            <a:r>
              <a:rPr lang="en-US" sz="1600" b="1" dirty="0" smtClean="0"/>
              <a:t>Commission (NCC)</a:t>
            </a:r>
            <a:endParaRPr lang="en-US" sz="1600" b="1" dirty="0"/>
          </a:p>
          <a:p>
            <a:pPr lvl="1">
              <a:defRPr/>
            </a:pPr>
            <a:r>
              <a:rPr lang="en-US" sz="1600" dirty="0"/>
              <a:t>Chair Ministry of Finance and Economic Planning</a:t>
            </a:r>
          </a:p>
          <a:p>
            <a:pPr lvl="1">
              <a:defRPr/>
            </a:pPr>
            <a:r>
              <a:rPr lang="en-US" sz="1600" dirty="0"/>
              <a:t>Vice –Chair Ministry of Local governance  </a:t>
            </a:r>
          </a:p>
          <a:p>
            <a:pPr>
              <a:defRPr/>
            </a:pPr>
            <a:r>
              <a:rPr lang="en-US" sz="1600" b="1" dirty="0"/>
              <a:t>Technical Census  </a:t>
            </a:r>
            <a:r>
              <a:rPr lang="en-US" sz="1600" b="1" dirty="0" smtClean="0"/>
              <a:t>Commission(TCC)</a:t>
            </a:r>
            <a:endParaRPr lang="en-US" sz="1600" b="1" dirty="0"/>
          </a:p>
          <a:p>
            <a:pPr>
              <a:defRPr/>
            </a:pPr>
            <a:r>
              <a:rPr lang="en-GB" sz="1600" dirty="0"/>
              <a:t> </a:t>
            </a:r>
            <a:r>
              <a:rPr lang="en-GB" sz="1600" b="1" dirty="0"/>
              <a:t>National census commission branches at Province level and Kigali City.</a:t>
            </a:r>
          </a:p>
          <a:p>
            <a:pPr>
              <a:defRPr/>
            </a:pPr>
            <a:r>
              <a:rPr lang="en-GB" sz="1600" b="1" dirty="0"/>
              <a:t>National Census commission at District </a:t>
            </a:r>
            <a:r>
              <a:rPr lang="en-GB" sz="1600" b="1" dirty="0" smtClean="0"/>
              <a:t>Level (DCC).</a:t>
            </a:r>
            <a:endParaRPr lang="en-GB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1600" dirty="0" smtClean="0"/>
          </a:p>
          <a:p>
            <a:pPr marL="400050" lvl="2" indent="0" algn="just" eaLnBrk="1" hangingPunct="1">
              <a:buFont typeface="Wingdings" panose="05000000000000000000" pitchFamily="2" charset="2"/>
              <a:buNone/>
              <a:defRPr/>
            </a:pPr>
            <a:endParaRPr lang="en-GB" sz="1600" dirty="0" smtClean="0"/>
          </a:p>
          <a:p>
            <a:pPr marL="400050" lvl="2" indent="0" algn="just" eaLnBrk="1" hangingPunct="1">
              <a:buNone/>
              <a:defRPr/>
            </a:pPr>
            <a:r>
              <a:rPr lang="en-GB" sz="1600" dirty="0" smtClean="0"/>
              <a:t>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None/>
              <a:defRPr/>
            </a:pPr>
            <a:endParaRPr lang="en-GB" sz="1600" dirty="0" smtClean="0"/>
          </a:p>
          <a:p>
            <a:pPr algn="just" eaLnBrk="1" hangingPunct="1">
              <a:defRPr/>
            </a:pPr>
            <a:endParaRPr lang="en-US" sz="1600" dirty="0" smtClean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528D415-ADB1-43B5-9D77-AD3ECD7673F4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62E49CF-DBE1-4E11-864A-864AD2EF7E19}" type="slidenum">
              <a:rPr lang="en-US" altLang="en-US" b="0"/>
              <a:pPr eaLnBrk="1" hangingPunct="1"/>
              <a:t>7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762000"/>
            <a:ext cx="6705600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Pre-Enumeration (2010-2011)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2000" b="1" dirty="0" smtClean="0"/>
              <a:t>Project Document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2000" b="1" dirty="0" smtClean="0"/>
              <a:t>Mobilisation of Funds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US" sz="2000" dirty="0" smtClean="0"/>
              <a:t>Consultations with different Ministries, development partners on the Census expectations and new variables to include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2000" b="1" dirty="0" smtClean="0"/>
              <a:t>Preparation of questionnaires and Manuals  and approval  by the  NCC </a:t>
            </a:r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GB" altLang="en-US" sz="2000" b="1" dirty="0" smtClean="0"/>
              <a:t> </a:t>
            </a:r>
            <a:r>
              <a:rPr lang="en-US" altLang="en-US" sz="2000" b="1" dirty="0" smtClean="0"/>
              <a:t>Procurement of Mapping Material</a:t>
            </a:r>
          </a:p>
          <a:p>
            <a:pPr marL="0" lvl="1" indent="0" algn="just" eaLnBrk="1" hangingPunct="1">
              <a:buNone/>
            </a:pPr>
            <a:endParaRPr lang="en-US" altLang="en-US" sz="2000" b="1" dirty="0" smtClean="0"/>
          </a:p>
          <a:p>
            <a:pPr marL="3429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000" b="1" dirty="0" smtClean="0"/>
              <a:t>Recruitment and Training of cartographers</a:t>
            </a:r>
          </a:p>
          <a:p>
            <a:pPr marL="0" lvl="1" indent="0" algn="just" eaLnBrk="1" hangingPunct="1">
              <a:buNone/>
            </a:pPr>
            <a:endParaRPr lang="fr-FR" altLang="en-US" sz="2000" dirty="0" smtClean="0"/>
          </a:p>
          <a:p>
            <a:pPr marL="0" lvl="1" indent="0" algn="just" eaLnBrk="1" hangingPunct="1">
              <a:buNone/>
            </a:pPr>
            <a:endParaRPr lang="en-GB" altLang="en-US" sz="1800" dirty="0" smtClean="0"/>
          </a:p>
          <a:p>
            <a:pPr marL="342900" lvl="1" indent="-342900" algn="just" eaLnBrk="1" hangingPunct="1">
              <a:buFont typeface="Wingdings" panose="05000000000000000000" pitchFamily="2" charset="2"/>
              <a:buNone/>
            </a:pPr>
            <a:endParaRPr lang="en-GB" altLang="en-US" sz="1800" dirty="0" smtClean="0"/>
          </a:p>
          <a:p>
            <a:pPr algn="just" eaLnBrk="1" hangingPunct="1"/>
            <a:endParaRPr lang="en-US" altLang="en-US" sz="1600" dirty="0" smtClean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9F64593-0322-4924-A45B-E5E05738DEB7}" type="datetime4">
              <a:rPr lang="en-US" altLang="en-US" b="0" smtClean="0"/>
              <a:pPr eaLnBrk="1" hangingPunct="1"/>
              <a:t>12 June, 2017</a:t>
            </a:fld>
            <a:endParaRPr lang="en-US" altLang="en-US" b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smtClean="0"/>
              <a:t>National Institute of Statistics of Rwanda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5DB93C8-1D8F-4A89-A872-E83BC6C87DA8}" type="slidenum">
              <a:rPr lang="en-US" altLang="en-US" b="0"/>
              <a:pPr eaLnBrk="1" hangingPunct="1"/>
              <a:t>8</a:t>
            </a:fld>
            <a:endParaRPr lang="en-US" altLang="en-US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384176"/>
            <a:ext cx="7924800" cy="83502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3.1. Pre-enumeration, </a:t>
            </a:r>
            <a:r>
              <a:rPr lang="en-GB" sz="2800" b="1" dirty="0"/>
              <a:t>Cartography</a:t>
            </a:r>
            <a:br>
              <a:rPr lang="en-GB" sz="2800" b="1" dirty="0"/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800600"/>
          </a:xfrm>
        </p:spPr>
        <p:txBody>
          <a:bodyPr/>
          <a:lstStyle/>
          <a:p>
            <a:pPr marL="742950" lvl="2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The </a:t>
            </a:r>
            <a:r>
              <a:rPr lang="en-US" dirty="0"/>
              <a:t>country is organized in four provinces in addition to the Kigali city, </a:t>
            </a:r>
            <a:r>
              <a:rPr lang="en-US" b="1" dirty="0"/>
              <a:t>30</a:t>
            </a:r>
            <a:r>
              <a:rPr lang="en-US" dirty="0"/>
              <a:t> Districts, </a:t>
            </a:r>
            <a:r>
              <a:rPr lang="en-US" b="1" dirty="0"/>
              <a:t>416</a:t>
            </a:r>
            <a:r>
              <a:rPr lang="en-US" dirty="0"/>
              <a:t> Sectors,</a:t>
            </a:r>
            <a:r>
              <a:rPr lang="en-US" b="1" dirty="0"/>
              <a:t> </a:t>
            </a:r>
            <a:r>
              <a:rPr lang="en-US" b="1" dirty="0" smtClean="0"/>
              <a:t>2,148 </a:t>
            </a:r>
            <a:r>
              <a:rPr lang="en-US" dirty="0"/>
              <a:t>Cells and </a:t>
            </a:r>
            <a:r>
              <a:rPr lang="en-US" b="1" dirty="0" smtClean="0"/>
              <a:t>14, </a:t>
            </a:r>
            <a:r>
              <a:rPr lang="en-US" b="1" dirty="0"/>
              <a:t>837 </a:t>
            </a:r>
            <a:r>
              <a:rPr lang="en-US" dirty="0" smtClean="0"/>
              <a:t>Villages, </a:t>
            </a:r>
            <a:r>
              <a:rPr lang="en-US" b="1" dirty="0" smtClean="0"/>
              <a:t>16,716</a:t>
            </a:r>
            <a:r>
              <a:rPr lang="en-US" dirty="0" smtClean="0"/>
              <a:t> Enumeration areas.</a:t>
            </a:r>
          </a:p>
          <a:p>
            <a:pPr marL="742950" lvl="2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b="1" dirty="0" smtClean="0">
                <a:latin typeface="Calibri" panose="020F0502020204030204" pitchFamily="34" charset="0"/>
              </a:rPr>
              <a:t>Equipment </a:t>
            </a:r>
            <a:r>
              <a:rPr lang="en-US" altLang="en-US" b="1" dirty="0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Trimble </a:t>
            </a:r>
            <a:r>
              <a:rPr lang="en-US" altLang="en-US" b="1" dirty="0">
                <a:latin typeface="Calibri" panose="020F0502020204030204" pitchFamily="34" charset="0"/>
              </a:rPr>
              <a:t>Nomad Devices with </a:t>
            </a:r>
            <a:r>
              <a:rPr lang="en-US" altLang="en-US" b="1" dirty="0" err="1">
                <a:latin typeface="Calibri" panose="020F0502020204030204" pitchFamily="34" charset="0"/>
              </a:rPr>
              <a:t>ArcPad</a:t>
            </a:r>
            <a:r>
              <a:rPr lang="en-US" altLang="en-US" b="1" dirty="0">
                <a:latin typeface="Calibri" panose="020F0502020204030204" pitchFamily="34" charset="0"/>
              </a:rPr>
              <a:t> software </a:t>
            </a:r>
            <a:r>
              <a:rPr lang="en-US" altLang="en-US" dirty="0">
                <a:latin typeface="Calibri" panose="020F0502020204030204" pitchFamily="34" charset="0"/>
              </a:rPr>
              <a:t>loaded were used for field mapping</a:t>
            </a:r>
            <a:r>
              <a:rPr lang="en-US" altLang="en-US" dirty="0" smtClean="0">
                <a:latin typeface="Calibri" panose="020F0502020204030204" pitchFamily="34" charset="0"/>
              </a:rPr>
              <a:t>. The </a:t>
            </a:r>
            <a:r>
              <a:rPr lang="en-US" altLang="en-US" dirty="0">
                <a:latin typeface="Calibri" panose="020F0502020204030204" pitchFamily="34" charset="0"/>
              </a:rPr>
              <a:t>devices was used to tract on field boundaries for every Enumeration Area based on existing Village boundary. 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Attribute information were captured like the name, the code, and population estimate for every EA.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Apart boundaries, existing infrastructures coordinates and attributes was also </a:t>
            </a:r>
            <a:r>
              <a:rPr lang="en-US" altLang="en-US" dirty="0" smtClean="0">
                <a:latin typeface="Calibri" panose="020F0502020204030204" pitchFamily="34" charset="0"/>
              </a:rPr>
              <a:t>captured,  </a:t>
            </a:r>
            <a:r>
              <a:rPr lang="en-US" altLang="en-US" b="1" dirty="0">
                <a:latin typeface="Calibri" panose="020F0502020204030204" pitchFamily="34" charset="0"/>
              </a:rPr>
              <a:t>Garmin </a:t>
            </a:r>
            <a:r>
              <a:rPr lang="en-US" altLang="en-US" b="1" dirty="0" err="1">
                <a:latin typeface="Calibri" panose="020F0502020204030204" pitchFamily="34" charset="0"/>
              </a:rPr>
              <a:t>Etrex</a:t>
            </a:r>
            <a:r>
              <a:rPr lang="en-US" altLang="en-US" b="1" dirty="0">
                <a:latin typeface="Calibri" panose="020F0502020204030204" pitchFamily="34" charset="0"/>
              </a:rPr>
              <a:t> legend</a:t>
            </a:r>
            <a:r>
              <a:rPr lang="en-US" altLang="en-US" dirty="0">
                <a:latin typeface="Calibri" panose="020F0502020204030204" pitchFamily="34" charset="0"/>
              </a:rPr>
              <a:t>,  used as  backup for point data in a case there is any problem with Nomad devices.</a:t>
            </a:r>
          </a:p>
          <a:p>
            <a:pPr marL="400050" lvl="2" indent="0" algn="just" eaLnBrk="1" hangingPunct="1">
              <a:buNone/>
              <a:defRPr/>
            </a:pPr>
            <a:endParaRPr lang="en-US" dirty="0" smtClean="0"/>
          </a:p>
          <a:p>
            <a:pPr marL="742950" lvl="2" indent="-342900" algn="just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 marL="742950" lvl="2" indent="-342900" algn="just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 marL="400050" lvl="2" indent="0" algn="just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 marL="342900" lvl="1" indent="-342900" algn="just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 algn="just" eaLnBrk="1" hangingPunct="1">
              <a:defRPr/>
            </a:pPr>
            <a:endParaRPr lang="en-US" sz="2000" dirty="0" smtClean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sz="3200" dirty="0" smtClean="0"/>
              <a:t>3.3. Approaches </a:t>
            </a:r>
            <a:r>
              <a:rPr lang="en-US" sz="3200" dirty="0"/>
              <a:t>used, mapping (</a:t>
            </a:r>
            <a:r>
              <a:rPr lang="en-US" sz="3200" dirty="0" err="1"/>
              <a:t>Ct’n</a:t>
            </a:r>
            <a:r>
              <a:rPr lang="en-US" sz="3200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79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80 staff worked for the field work in teams of 2 persons each. Each team equipped with a </a:t>
            </a:r>
            <a:r>
              <a:rPr lang="en-US" altLang="en-US" sz="2800" b="1" dirty="0">
                <a:latin typeface="Calibri" panose="020F0502020204030204" pitchFamily="34" charset="0"/>
              </a:rPr>
              <a:t>Mobile GIS device and </a:t>
            </a:r>
            <a:r>
              <a:rPr lang="en-US" altLang="en-US" sz="2800" b="1" dirty="0" err="1">
                <a:latin typeface="Calibri" panose="020F0502020204030204" pitchFamily="34" charset="0"/>
              </a:rPr>
              <a:t>Etrex</a:t>
            </a:r>
            <a:r>
              <a:rPr lang="en-US" altLang="en-US" sz="2800" b="1" dirty="0">
                <a:latin typeface="Calibri" panose="020F0502020204030204" pitchFamily="34" charset="0"/>
              </a:rPr>
              <a:t> GPS receiver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</a:rPr>
              <a:t>5 </a:t>
            </a:r>
            <a:r>
              <a:rPr lang="en-US" altLang="en-US" sz="2800" dirty="0">
                <a:latin typeface="Calibri" panose="020F0502020204030204" pitchFamily="34" charset="0"/>
              </a:rPr>
              <a:t>staffs worked in </a:t>
            </a:r>
            <a:r>
              <a:rPr lang="en-US" altLang="en-US" sz="2800" b="1" dirty="0">
                <a:latin typeface="Calibri" panose="020F0502020204030204" pitchFamily="34" charset="0"/>
              </a:rPr>
              <a:t>GIS lab at the office for editing field data, designing, producing and packaging maps for census data collection. </a:t>
            </a:r>
            <a:endParaRPr lang="en-US" altLang="en-US" sz="2800" b="1" dirty="0" smtClean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</a:rPr>
              <a:t>The </a:t>
            </a:r>
            <a:r>
              <a:rPr lang="en-US" altLang="en-US" sz="2800" dirty="0" err="1">
                <a:latin typeface="Calibri" panose="020F0502020204030204" pitchFamily="34" charset="0"/>
              </a:rPr>
              <a:t>ArcGis</a:t>
            </a:r>
            <a:r>
              <a:rPr lang="en-US" altLang="en-US" sz="2800" dirty="0">
                <a:latin typeface="Calibri" panose="020F0502020204030204" pitchFamily="34" charset="0"/>
              </a:rPr>
              <a:t> 9.3 and 10.0 </a:t>
            </a:r>
            <a:r>
              <a:rPr lang="en-US" altLang="en-US" sz="2800" dirty="0" smtClean="0">
                <a:latin typeface="Calibri" panose="020F0502020204030204" pitchFamily="34" charset="0"/>
              </a:rPr>
              <a:t>were </a:t>
            </a:r>
            <a:r>
              <a:rPr lang="en-US" altLang="en-US" sz="2800" dirty="0">
                <a:latin typeface="Calibri" panose="020F0502020204030204" pitchFamily="34" charset="0"/>
              </a:rPr>
              <a:t>used for map production</a:t>
            </a:r>
            <a:r>
              <a:rPr lang="en-US" altLang="en-US" sz="28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Calibri" panose="020F0502020204030204" pitchFamily="34" charset="0"/>
              </a:rPr>
              <a:t>Automation </a:t>
            </a:r>
            <a:r>
              <a:rPr lang="en-US" altLang="en-US" sz="2800" b="1" dirty="0">
                <a:latin typeface="Calibri" panose="020F0502020204030204" pitchFamily="34" charset="0"/>
              </a:rPr>
              <a:t>of 60,000 EA maps copies enabled  through ArcGIS 10.0 software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4E7B-EA7E-42E5-8CB5-F5EE4BD4214E}" type="datetime4">
              <a:rPr lang="en-US" smtClean="0"/>
              <a:pPr>
                <a:defRPr/>
              </a:pPr>
              <a:t>12 June,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Institute of Statistics of Rwanda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5C4A-D5EC-4AB8-B543-07F15F3D41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SR">
  <a:themeElements>
    <a:clrScheme name="NISR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NIS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S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43004</TotalTime>
  <Words>2712</Words>
  <Application>Microsoft Office PowerPoint</Application>
  <PresentationFormat>On-screen Show (4:3)</PresentationFormat>
  <Paragraphs>395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NISR</vt:lpstr>
      <vt:lpstr>Conception personnalisée</vt:lpstr>
      <vt:lpstr>NATIONAL INSTITUTE OF STATISTICS OF RWANDA</vt:lpstr>
      <vt:lpstr>Introduction</vt:lpstr>
      <vt:lpstr>Conceptual Framework</vt:lpstr>
      <vt:lpstr>0. OVERVIEW OF THE PHC IN RWANDA</vt:lpstr>
      <vt:lpstr>PowerPoint Presentation</vt:lpstr>
      <vt:lpstr>2. Legal Instruments of the 4th PHC, 2012 </vt:lpstr>
      <vt:lpstr>3. Pre-Enumeration (2010-2011) </vt:lpstr>
      <vt:lpstr>3.1. Pre-enumeration, Cartography  </vt:lpstr>
      <vt:lpstr>3.3. Approaches used, mapping (Ct’n )</vt:lpstr>
      <vt:lpstr>3.2. Approaches used, mapping (Ct’n )</vt:lpstr>
      <vt:lpstr>3.4. Mapping, Innovation in the area </vt:lpstr>
      <vt:lpstr>PowerPoint Presentation</vt:lpstr>
      <vt:lpstr>PowerPoint Presentation</vt:lpstr>
      <vt:lpstr>5. Training of Enumerators for the  PHC 2012</vt:lpstr>
      <vt:lpstr>PowerPoint Presentation</vt:lpstr>
      <vt:lpstr>6. PUBLICITY AND COMMUNICATION STRATEGY</vt:lpstr>
      <vt:lpstr>6.2. Inter-Agency support for the census</vt:lpstr>
      <vt:lpstr>7. PHC 2012 Enumeration</vt:lpstr>
      <vt:lpstr>7.1 Innovation in Census Enumeration Activity tracking </vt:lpstr>
      <vt:lpstr>PowerPoint Presentation</vt:lpstr>
      <vt:lpstr>PowerPoint Presentation</vt:lpstr>
      <vt:lpstr>PowerPoint Presentation</vt:lpstr>
      <vt:lpstr>PowerPoint Presentation</vt:lpstr>
      <vt:lpstr>8.1. Post- Enumeration 2012 -2013</vt:lpstr>
      <vt:lpstr>8.2. Road map of workshop of the census data analysis </vt:lpstr>
      <vt:lpstr>8.3. Census key outputs</vt:lpstr>
      <vt:lpstr>PowerPoint Presentation</vt:lpstr>
      <vt:lpstr>Dissemination and Archiving</vt:lpstr>
      <vt:lpstr>Requirement of Census Data Quality </vt:lpstr>
      <vt:lpstr>Requirement of Census Data Quality </vt:lpstr>
      <vt:lpstr>Conclusions</vt:lpstr>
      <vt:lpstr>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dkarusisi</dc:creator>
  <cp:lastModifiedBy>Andrea De Luka</cp:lastModifiedBy>
  <cp:revision>2563</cp:revision>
  <cp:lastPrinted>2014-04-26T06:56:36Z</cp:lastPrinted>
  <dcterms:created xsi:type="dcterms:W3CDTF">2009-11-24T14:21:44Z</dcterms:created>
  <dcterms:modified xsi:type="dcterms:W3CDTF">2017-06-12T16:10:46Z</dcterms:modified>
</cp:coreProperties>
</file>