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77" r:id="rId3"/>
    <p:sldId id="278" r:id="rId4"/>
    <p:sldId id="279" r:id="rId5"/>
    <p:sldId id="256" r:id="rId6"/>
    <p:sldId id="259" r:id="rId7"/>
    <p:sldId id="261" r:id="rId8"/>
    <p:sldId id="262" r:id="rId9"/>
    <p:sldId id="263" r:id="rId10"/>
    <p:sldId id="265" r:id="rId11"/>
    <p:sldId id="276" r:id="rId12"/>
    <p:sldId id="280" r:id="rId13"/>
    <p:sldId id="281" r:id="rId14"/>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864"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VE"/>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43018B-CD9F-4FEC-B0A1-B600925ABDE2}" type="datetimeFigureOut">
              <a:rPr lang="es-VE" smtClean="0"/>
              <a:t>03/11/2017</a:t>
            </a:fld>
            <a:endParaRPr lang="es-VE"/>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VE"/>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VE"/>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F7CB38-5AE3-41AB-8D51-C5CBB97FFA14}" type="slidenum">
              <a:rPr lang="es-VE" smtClean="0"/>
              <a:t>‹Nº›</a:t>
            </a:fld>
            <a:endParaRPr lang="es-V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s-V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s-V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s-V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V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VE"/>
          </a:p>
        </p:txBody>
      </p:sp>
      <p:sp>
        <p:nvSpPr>
          <p:cNvPr id="4" name="3 Marcador de fecha"/>
          <p:cNvSpPr>
            <a:spLocks noGrp="1"/>
          </p:cNvSpPr>
          <p:nvPr>
            <p:ph type="dt" sz="half" idx="10"/>
          </p:nvPr>
        </p:nvSpPr>
        <p:spPr/>
        <p:txBody>
          <a:bodyPr/>
          <a:lstStyle/>
          <a:p>
            <a:fld id="{66ADBAA9-2FB5-4BF5-8807-2436DCBB1224}" type="datetimeFigureOut">
              <a:rPr lang="es-VE" smtClean="0"/>
              <a:pPr/>
              <a:t>03/11/2017</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92298EC2-630C-45FF-8AFB-4AB329129DD3}" type="slidenum">
              <a:rPr lang="es-VE" smtClean="0"/>
              <a:pPr/>
              <a:t>‹Nº›</a:t>
            </a:fld>
            <a:endParaRPr lang="es-V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p>
            <a:fld id="{66ADBAA9-2FB5-4BF5-8807-2436DCBB1224}" type="datetimeFigureOut">
              <a:rPr lang="es-VE" smtClean="0"/>
              <a:pPr/>
              <a:t>03/11/2017</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92298EC2-630C-45FF-8AFB-4AB329129DD3}" type="slidenum">
              <a:rPr lang="es-VE" smtClean="0"/>
              <a:pPr/>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V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p>
            <a:fld id="{66ADBAA9-2FB5-4BF5-8807-2436DCBB1224}" type="datetimeFigureOut">
              <a:rPr lang="es-VE" smtClean="0"/>
              <a:pPr/>
              <a:t>03/11/2017</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92298EC2-630C-45FF-8AFB-4AB329129DD3}" type="slidenum">
              <a:rPr lang="es-VE" smtClean="0"/>
              <a:pPr/>
              <a:t>‹Nº›</a:t>
            </a:fld>
            <a:endParaRPr lang="es-V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685800" y="1122480"/>
            <a:ext cx="7772040" cy="2387160"/>
          </a:xfrm>
          <a:prstGeom prst="rect">
            <a:avLst/>
          </a:prstGeom>
        </p:spPr>
        <p:txBody>
          <a:bodyPr lIns="0" tIns="0" rIns="0" bIns="0" anchor="ctr"/>
          <a:lstStyle/>
          <a:p>
            <a:endParaRPr lang="es-VE" sz="1800" b="0" strike="noStrike" spc="-1">
              <a:solidFill>
                <a:srgbClr val="000000"/>
              </a:solidFill>
              <a:uFill>
                <a:solidFill>
                  <a:srgbClr val="FFFFFF"/>
                </a:solidFill>
              </a:uFill>
              <a:latin typeface="Calibri"/>
            </a:endParaRPr>
          </a:p>
        </p:txBody>
      </p:sp>
      <p:sp>
        <p:nvSpPr>
          <p:cNvPr id="5"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es-V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p>
            <a:fld id="{66ADBAA9-2FB5-4BF5-8807-2436DCBB1224}" type="datetimeFigureOut">
              <a:rPr lang="es-VE" smtClean="0"/>
              <a:pPr/>
              <a:t>03/11/2017</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92298EC2-630C-45FF-8AFB-4AB329129DD3}" type="slidenum">
              <a:rPr lang="es-VE" smtClean="0"/>
              <a:pPr/>
              <a:t>‹Nº›</a:t>
            </a:fld>
            <a:endParaRPr lang="es-V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6ADBAA9-2FB5-4BF5-8807-2436DCBB1224}" type="datetimeFigureOut">
              <a:rPr lang="es-VE" smtClean="0"/>
              <a:pPr/>
              <a:t>03/11/2017</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92298EC2-630C-45FF-8AFB-4AB329129DD3}" type="slidenum">
              <a:rPr lang="es-VE" smtClean="0"/>
              <a:pPr/>
              <a:t>‹Nº›</a:t>
            </a:fld>
            <a:endParaRPr lang="es-V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4 Marcador de fecha"/>
          <p:cNvSpPr>
            <a:spLocks noGrp="1"/>
          </p:cNvSpPr>
          <p:nvPr>
            <p:ph type="dt" sz="half" idx="10"/>
          </p:nvPr>
        </p:nvSpPr>
        <p:spPr/>
        <p:txBody>
          <a:bodyPr/>
          <a:lstStyle/>
          <a:p>
            <a:fld id="{66ADBAA9-2FB5-4BF5-8807-2436DCBB1224}" type="datetimeFigureOut">
              <a:rPr lang="es-VE" smtClean="0"/>
              <a:pPr/>
              <a:t>03/11/2017</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92298EC2-630C-45FF-8AFB-4AB329129DD3}" type="slidenum">
              <a:rPr lang="es-VE" smtClean="0"/>
              <a:pPr/>
              <a:t>‹Nº›</a:t>
            </a:fld>
            <a:endParaRPr lang="es-V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7" name="6 Marcador de fecha"/>
          <p:cNvSpPr>
            <a:spLocks noGrp="1"/>
          </p:cNvSpPr>
          <p:nvPr>
            <p:ph type="dt" sz="half" idx="10"/>
          </p:nvPr>
        </p:nvSpPr>
        <p:spPr/>
        <p:txBody>
          <a:bodyPr/>
          <a:lstStyle/>
          <a:p>
            <a:fld id="{66ADBAA9-2FB5-4BF5-8807-2436DCBB1224}" type="datetimeFigureOut">
              <a:rPr lang="es-VE" smtClean="0"/>
              <a:pPr/>
              <a:t>03/11/2017</a:t>
            </a:fld>
            <a:endParaRPr lang="es-VE"/>
          </a:p>
        </p:txBody>
      </p:sp>
      <p:sp>
        <p:nvSpPr>
          <p:cNvPr id="8" name="7 Marcador de pie de página"/>
          <p:cNvSpPr>
            <a:spLocks noGrp="1"/>
          </p:cNvSpPr>
          <p:nvPr>
            <p:ph type="ftr" sz="quarter" idx="11"/>
          </p:nvPr>
        </p:nvSpPr>
        <p:spPr/>
        <p:txBody>
          <a:bodyPr/>
          <a:lstStyle/>
          <a:p>
            <a:endParaRPr lang="es-VE"/>
          </a:p>
        </p:txBody>
      </p:sp>
      <p:sp>
        <p:nvSpPr>
          <p:cNvPr id="9" name="8 Marcador de número de diapositiva"/>
          <p:cNvSpPr>
            <a:spLocks noGrp="1"/>
          </p:cNvSpPr>
          <p:nvPr>
            <p:ph type="sldNum" sz="quarter" idx="12"/>
          </p:nvPr>
        </p:nvSpPr>
        <p:spPr/>
        <p:txBody>
          <a:bodyPr/>
          <a:lstStyle/>
          <a:p>
            <a:fld id="{92298EC2-630C-45FF-8AFB-4AB329129DD3}" type="slidenum">
              <a:rPr lang="es-VE" smtClean="0"/>
              <a:pPr/>
              <a:t>‹Nº›</a:t>
            </a:fld>
            <a:endParaRPr lang="es-V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fecha"/>
          <p:cNvSpPr>
            <a:spLocks noGrp="1"/>
          </p:cNvSpPr>
          <p:nvPr>
            <p:ph type="dt" sz="half" idx="10"/>
          </p:nvPr>
        </p:nvSpPr>
        <p:spPr/>
        <p:txBody>
          <a:bodyPr/>
          <a:lstStyle/>
          <a:p>
            <a:fld id="{66ADBAA9-2FB5-4BF5-8807-2436DCBB1224}" type="datetimeFigureOut">
              <a:rPr lang="es-VE" smtClean="0"/>
              <a:pPr/>
              <a:t>03/11/2017</a:t>
            </a:fld>
            <a:endParaRPr lang="es-VE"/>
          </a:p>
        </p:txBody>
      </p:sp>
      <p:sp>
        <p:nvSpPr>
          <p:cNvPr id="4" name="3 Marcador de pie de página"/>
          <p:cNvSpPr>
            <a:spLocks noGrp="1"/>
          </p:cNvSpPr>
          <p:nvPr>
            <p:ph type="ftr" sz="quarter" idx="11"/>
          </p:nvPr>
        </p:nvSpPr>
        <p:spPr/>
        <p:txBody>
          <a:bodyPr/>
          <a:lstStyle/>
          <a:p>
            <a:endParaRPr lang="es-VE"/>
          </a:p>
        </p:txBody>
      </p:sp>
      <p:sp>
        <p:nvSpPr>
          <p:cNvPr id="5" name="4 Marcador de número de diapositiva"/>
          <p:cNvSpPr>
            <a:spLocks noGrp="1"/>
          </p:cNvSpPr>
          <p:nvPr>
            <p:ph type="sldNum" sz="quarter" idx="12"/>
          </p:nvPr>
        </p:nvSpPr>
        <p:spPr/>
        <p:txBody>
          <a:bodyPr/>
          <a:lstStyle/>
          <a:p>
            <a:fld id="{92298EC2-630C-45FF-8AFB-4AB329129DD3}" type="slidenum">
              <a:rPr lang="es-VE" smtClean="0"/>
              <a:pPr/>
              <a:t>‹Nº›</a:t>
            </a:fld>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6ADBAA9-2FB5-4BF5-8807-2436DCBB1224}" type="datetimeFigureOut">
              <a:rPr lang="es-VE" smtClean="0"/>
              <a:pPr/>
              <a:t>03/11/2017</a:t>
            </a:fld>
            <a:endParaRPr lang="es-VE"/>
          </a:p>
        </p:txBody>
      </p:sp>
      <p:sp>
        <p:nvSpPr>
          <p:cNvPr id="3" name="2 Marcador de pie de página"/>
          <p:cNvSpPr>
            <a:spLocks noGrp="1"/>
          </p:cNvSpPr>
          <p:nvPr>
            <p:ph type="ftr" sz="quarter" idx="11"/>
          </p:nvPr>
        </p:nvSpPr>
        <p:spPr/>
        <p:txBody>
          <a:bodyPr/>
          <a:lstStyle/>
          <a:p>
            <a:endParaRPr lang="es-VE"/>
          </a:p>
        </p:txBody>
      </p:sp>
      <p:sp>
        <p:nvSpPr>
          <p:cNvPr id="4" name="3 Marcador de número de diapositiva"/>
          <p:cNvSpPr>
            <a:spLocks noGrp="1"/>
          </p:cNvSpPr>
          <p:nvPr>
            <p:ph type="sldNum" sz="quarter" idx="12"/>
          </p:nvPr>
        </p:nvSpPr>
        <p:spPr/>
        <p:txBody>
          <a:bodyPr/>
          <a:lstStyle/>
          <a:p>
            <a:fld id="{92298EC2-630C-45FF-8AFB-4AB329129DD3}" type="slidenum">
              <a:rPr lang="es-VE" smtClean="0"/>
              <a:pPr/>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V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6ADBAA9-2FB5-4BF5-8807-2436DCBB1224}" type="datetimeFigureOut">
              <a:rPr lang="es-VE" smtClean="0"/>
              <a:pPr/>
              <a:t>03/11/2017</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92298EC2-630C-45FF-8AFB-4AB329129DD3}" type="slidenum">
              <a:rPr lang="es-VE" smtClean="0"/>
              <a:pPr/>
              <a:t>‹Nº›</a:t>
            </a:fld>
            <a:endParaRPr lang="es-V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V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VE"/>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6ADBAA9-2FB5-4BF5-8807-2436DCBB1224}" type="datetimeFigureOut">
              <a:rPr lang="es-VE" smtClean="0"/>
              <a:pPr/>
              <a:t>03/11/2017</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92298EC2-630C-45FF-8AFB-4AB329129DD3}" type="slidenum">
              <a:rPr lang="es-VE" smtClean="0"/>
              <a:pPr/>
              <a:t>‹Nº›</a:t>
            </a:fld>
            <a:endParaRPr lang="es-V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ADBAA9-2FB5-4BF5-8807-2436DCBB1224}" type="datetimeFigureOut">
              <a:rPr lang="es-VE" smtClean="0"/>
              <a:pPr/>
              <a:t>03/11/2017</a:t>
            </a:fld>
            <a:endParaRPr lang="es-VE"/>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VE"/>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298EC2-630C-45FF-8AFB-4AB329129DD3}" type="slidenum">
              <a:rPr lang="es-VE" smtClean="0"/>
              <a:pPr/>
              <a:t>‹Nº›</a:t>
            </a:fld>
            <a:endParaRPr lang="es-V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9"/>
          <p:cNvSpPr/>
          <p:nvPr/>
        </p:nvSpPr>
        <p:spPr>
          <a:xfrm>
            <a:off x="683568" y="2924944"/>
            <a:ext cx="7920878" cy="584775"/>
          </a:xfrm>
          <a:prstGeom prst="rect">
            <a:avLst/>
          </a:prstGeom>
          <a:noFill/>
        </p:spPr>
        <p:txBody>
          <a:bodyPr wrap="square" lIns="91440" tIns="45720" rIns="91440" bIns="45720">
            <a:spAutoFit/>
          </a:bodyPr>
          <a:lstStyle/>
          <a:p>
            <a:pPr algn="ctr" eaLnBrk="1" fontAlgn="auto" hangingPunct="1">
              <a:spcAft>
                <a:spcPts val="0"/>
              </a:spcAft>
              <a:defRPr/>
            </a:pPr>
            <a:r>
              <a:rPr lang="es-VE" sz="3200" b="1" dirty="0" smtClean="0">
                <a:ln w="0"/>
                <a:effectLst>
                  <a:outerShdw blurRad="38100" dist="19050" dir="2700000" algn="tl" rotWithShape="0">
                    <a:schemeClr val="dk1">
                      <a:alpha val="40000"/>
                    </a:schemeClr>
                  </a:outerShdw>
                </a:effectLst>
              </a:rPr>
              <a:t>VENEZUELA</a:t>
            </a:r>
            <a:endParaRPr lang="es-VE" sz="3200" b="1" cap="none" spc="0" dirty="0">
              <a:ln w="0"/>
              <a:solidFill>
                <a:schemeClr val="tx1"/>
              </a:solidFill>
              <a:effectLst>
                <a:outerShdw blurRad="38100" dist="19050" dir="2700000" algn="tl" rotWithShape="0">
                  <a:schemeClr val="dk1">
                    <a:alpha val="40000"/>
                  </a:schemeClr>
                </a:outerShdw>
              </a:effectLst>
            </a:endParaRPr>
          </a:p>
        </p:txBody>
      </p:sp>
      <p:grpSp>
        <p:nvGrpSpPr>
          <p:cNvPr id="2" name="Grupo 17"/>
          <p:cNvGrpSpPr>
            <a:grpSpLocks/>
          </p:cNvGrpSpPr>
          <p:nvPr/>
        </p:nvGrpSpPr>
        <p:grpSpPr bwMode="auto">
          <a:xfrm rot="5400000">
            <a:off x="3460136" y="-419167"/>
            <a:ext cx="2583769" cy="7992889"/>
            <a:chOff x="6942" y="1877"/>
            <a:chExt cx="3889" cy="12883"/>
          </a:xfrm>
        </p:grpSpPr>
        <p:grpSp>
          <p:nvGrpSpPr>
            <p:cNvPr id="3" name="Group 4"/>
            <p:cNvGrpSpPr>
              <a:grpSpLocks/>
            </p:cNvGrpSpPr>
            <p:nvPr/>
          </p:nvGrpSpPr>
          <p:grpSpPr bwMode="auto">
            <a:xfrm>
              <a:off x="6942" y="1877"/>
              <a:ext cx="3721" cy="12708"/>
              <a:chOff x="6942" y="1877"/>
              <a:chExt cx="3721" cy="12708"/>
            </a:xfrm>
          </p:grpSpPr>
          <p:cxnSp>
            <p:nvCxnSpPr>
              <p:cNvPr id="14" name="AutoShape 5"/>
              <p:cNvCxnSpPr>
                <a:cxnSpLocks noChangeShapeType="1"/>
              </p:cNvCxnSpPr>
              <p:nvPr/>
            </p:nvCxnSpPr>
            <p:spPr bwMode="auto">
              <a:xfrm>
                <a:off x="10663" y="1877"/>
                <a:ext cx="0" cy="12708"/>
              </a:xfrm>
              <a:prstGeom prst="straightConnector1">
                <a:avLst/>
              </a:prstGeom>
              <a:noFill/>
              <a:ln w="63500">
                <a:solidFill>
                  <a:schemeClr val="accent1">
                    <a:lumMod val="100000"/>
                    <a:lumOff val="0"/>
                  </a:schemeClr>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68686"/>
                      </a:outerShdw>
                    </a:effectLst>
                  </a14:hiddenEffects>
                </a:ext>
              </a:extLst>
            </p:spPr>
          </p:cxnSp>
          <p:cxnSp>
            <p:nvCxnSpPr>
              <p:cNvPr id="15" name="AutoShape 6"/>
              <p:cNvCxnSpPr>
                <a:cxnSpLocks noChangeShapeType="1"/>
              </p:cNvCxnSpPr>
              <p:nvPr/>
            </p:nvCxnSpPr>
            <p:spPr bwMode="auto">
              <a:xfrm>
                <a:off x="6942" y="14585"/>
                <a:ext cx="3721" cy="0"/>
              </a:xfrm>
              <a:prstGeom prst="straightConnector1">
                <a:avLst/>
              </a:prstGeom>
              <a:noFill/>
              <a:ln w="63500">
                <a:solidFill>
                  <a:schemeClr val="accent1">
                    <a:lumMod val="100000"/>
                    <a:lumOff val="0"/>
                  </a:schemeClr>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68686"/>
                      </a:outerShdw>
                    </a:effectLst>
                  </a14:hiddenEffects>
                </a:ext>
              </a:extLst>
            </p:spPr>
          </p:cxnSp>
        </p:grpSp>
        <p:grpSp>
          <p:nvGrpSpPr>
            <p:cNvPr id="4" name="Group 7"/>
            <p:cNvGrpSpPr>
              <a:grpSpLocks/>
            </p:cNvGrpSpPr>
            <p:nvPr/>
          </p:nvGrpSpPr>
          <p:grpSpPr bwMode="auto">
            <a:xfrm>
              <a:off x="7110" y="1877"/>
              <a:ext cx="3721" cy="12883"/>
              <a:chOff x="6942" y="1877"/>
              <a:chExt cx="3721" cy="12708"/>
            </a:xfrm>
          </p:grpSpPr>
          <p:cxnSp>
            <p:nvCxnSpPr>
              <p:cNvPr id="12" name="AutoShape 8"/>
              <p:cNvCxnSpPr>
                <a:cxnSpLocks noChangeShapeType="1"/>
              </p:cNvCxnSpPr>
              <p:nvPr/>
            </p:nvCxnSpPr>
            <p:spPr bwMode="auto">
              <a:xfrm>
                <a:off x="10663" y="1877"/>
                <a:ext cx="0" cy="12708"/>
              </a:xfrm>
              <a:prstGeom prst="straightConnector1">
                <a:avLst/>
              </a:prstGeom>
              <a:ln>
                <a:headEnd/>
                <a:tailEnd/>
              </a:ln>
              <a:extLst/>
            </p:spPr>
            <p:style>
              <a:lnRef idx="1">
                <a:schemeClr val="accent1"/>
              </a:lnRef>
              <a:fillRef idx="0">
                <a:schemeClr val="accent1"/>
              </a:fillRef>
              <a:effectRef idx="0">
                <a:schemeClr val="accent1"/>
              </a:effectRef>
              <a:fontRef idx="minor">
                <a:schemeClr val="tx1"/>
              </a:fontRef>
            </p:style>
          </p:cxnSp>
          <p:cxnSp>
            <p:nvCxnSpPr>
              <p:cNvPr id="13" name="AutoShape 9"/>
              <p:cNvCxnSpPr>
                <a:cxnSpLocks noChangeShapeType="1"/>
              </p:cNvCxnSpPr>
              <p:nvPr/>
            </p:nvCxnSpPr>
            <p:spPr bwMode="auto">
              <a:xfrm>
                <a:off x="6942" y="14585"/>
                <a:ext cx="3721" cy="0"/>
              </a:xfrm>
              <a:prstGeom prst="straightConnector1">
                <a:avLst/>
              </a:prstGeom>
              <a:noFill/>
              <a:ln w="12700">
                <a:solidFill>
                  <a:schemeClr val="accent1">
                    <a:lumMod val="100000"/>
                    <a:lumOff val="0"/>
                  </a:schemeClr>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68686"/>
                      </a:outerShdw>
                    </a:effectLst>
                  </a14:hiddenEffects>
                </a:ext>
              </a:extLst>
            </p:spPr>
          </p:cxnSp>
        </p:grpSp>
      </p:grpSp>
      <p:grpSp>
        <p:nvGrpSpPr>
          <p:cNvPr id="5" name="Grupo 24"/>
          <p:cNvGrpSpPr>
            <a:grpSpLocks/>
          </p:cNvGrpSpPr>
          <p:nvPr/>
        </p:nvGrpSpPr>
        <p:grpSpPr bwMode="auto">
          <a:xfrm rot="16200000">
            <a:off x="3908024" y="-1258906"/>
            <a:ext cx="1808717" cy="8016178"/>
            <a:chOff x="6942" y="1877"/>
            <a:chExt cx="3889" cy="12883"/>
          </a:xfrm>
        </p:grpSpPr>
        <p:grpSp>
          <p:nvGrpSpPr>
            <p:cNvPr id="6" name="Group 4"/>
            <p:cNvGrpSpPr>
              <a:grpSpLocks/>
            </p:cNvGrpSpPr>
            <p:nvPr/>
          </p:nvGrpSpPr>
          <p:grpSpPr bwMode="auto">
            <a:xfrm>
              <a:off x="6942" y="1877"/>
              <a:ext cx="3721" cy="12708"/>
              <a:chOff x="6942" y="1877"/>
              <a:chExt cx="3721" cy="12708"/>
            </a:xfrm>
          </p:grpSpPr>
          <p:cxnSp>
            <p:nvCxnSpPr>
              <p:cNvPr id="21" name="AutoShape 5"/>
              <p:cNvCxnSpPr>
                <a:cxnSpLocks noChangeShapeType="1"/>
              </p:cNvCxnSpPr>
              <p:nvPr/>
            </p:nvCxnSpPr>
            <p:spPr bwMode="auto">
              <a:xfrm>
                <a:off x="10663" y="1877"/>
                <a:ext cx="0" cy="12708"/>
              </a:xfrm>
              <a:prstGeom prst="straightConnector1">
                <a:avLst/>
              </a:prstGeom>
              <a:noFill/>
              <a:ln w="63500">
                <a:solidFill>
                  <a:schemeClr val="accent1">
                    <a:lumMod val="100000"/>
                    <a:lumOff val="0"/>
                  </a:schemeClr>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68686"/>
                      </a:outerShdw>
                    </a:effectLst>
                  </a14:hiddenEffects>
                </a:ext>
              </a:extLst>
            </p:spPr>
          </p:cxnSp>
          <p:cxnSp>
            <p:nvCxnSpPr>
              <p:cNvPr id="22" name="AutoShape 6"/>
              <p:cNvCxnSpPr>
                <a:cxnSpLocks noChangeShapeType="1"/>
              </p:cNvCxnSpPr>
              <p:nvPr/>
            </p:nvCxnSpPr>
            <p:spPr bwMode="auto">
              <a:xfrm>
                <a:off x="6942" y="14585"/>
                <a:ext cx="3721" cy="0"/>
              </a:xfrm>
              <a:prstGeom prst="straightConnector1">
                <a:avLst/>
              </a:prstGeom>
              <a:noFill/>
              <a:ln w="63500">
                <a:solidFill>
                  <a:schemeClr val="accent1">
                    <a:lumMod val="100000"/>
                    <a:lumOff val="0"/>
                  </a:schemeClr>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68686"/>
                      </a:outerShdw>
                    </a:effectLst>
                  </a14:hiddenEffects>
                </a:ext>
              </a:extLst>
            </p:spPr>
          </p:cxnSp>
        </p:grpSp>
        <p:grpSp>
          <p:nvGrpSpPr>
            <p:cNvPr id="7" name="Group 7"/>
            <p:cNvGrpSpPr>
              <a:grpSpLocks/>
            </p:cNvGrpSpPr>
            <p:nvPr/>
          </p:nvGrpSpPr>
          <p:grpSpPr bwMode="auto">
            <a:xfrm>
              <a:off x="7110" y="1877"/>
              <a:ext cx="3721" cy="12883"/>
              <a:chOff x="6942" y="1877"/>
              <a:chExt cx="3721" cy="12708"/>
            </a:xfrm>
          </p:grpSpPr>
          <p:cxnSp>
            <p:nvCxnSpPr>
              <p:cNvPr id="19" name="AutoShape 8"/>
              <p:cNvCxnSpPr>
                <a:cxnSpLocks noChangeShapeType="1"/>
              </p:cNvCxnSpPr>
              <p:nvPr/>
            </p:nvCxnSpPr>
            <p:spPr bwMode="auto">
              <a:xfrm>
                <a:off x="10663" y="1877"/>
                <a:ext cx="0" cy="12708"/>
              </a:xfrm>
              <a:prstGeom prst="straightConnector1">
                <a:avLst/>
              </a:prstGeom>
              <a:ln>
                <a:headEnd/>
                <a:tailEnd/>
              </a:ln>
              <a:extLst/>
            </p:spPr>
            <p:style>
              <a:lnRef idx="1">
                <a:schemeClr val="accent1"/>
              </a:lnRef>
              <a:fillRef idx="0">
                <a:schemeClr val="accent1"/>
              </a:fillRef>
              <a:effectRef idx="0">
                <a:schemeClr val="accent1"/>
              </a:effectRef>
              <a:fontRef idx="minor">
                <a:schemeClr val="tx1"/>
              </a:fontRef>
            </p:style>
          </p:cxnSp>
          <p:cxnSp>
            <p:nvCxnSpPr>
              <p:cNvPr id="20" name="AutoShape 9"/>
              <p:cNvCxnSpPr>
                <a:cxnSpLocks noChangeShapeType="1"/>
              </p:cNvCxnSpPr>
              <p:nvPr/>
            </p:nvCxnSpPr>
            <p:spPr bwMode="auto">
              <a:xfrm>
                <a:off x="6942" y="14585"/>
                <a:ext cx="3721" cy="0"/>
              </a:xfrm>
              <a:prstGeom prst="straightConnector1">
                <a:avLst/>
              </a:prstGeom>
              <a:noFill/>
              <a:ln w="12700">
                <a:solidFill>
                  <a:schemeClr val="accent1">
                    <a:lumMod val="100000"/>
                    <a:lumOff val="0"/>
                  </a:schemeClr>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68686"/>
                      </a:outerShdw>
                    </a:effectLst>
                  </a14:hiddenEffects>
                </a:ext>
              </a:extLst>
            </p:spPr>
          </p:cxnSp>
        </p:grpSp>
      </p:grpSp>
      <p:pic>
        <p:nvPicPr>
          <p:cNvPr id="32" name="Imagen 5"/>
          <p:cNvPicPr/>
          <p:nvPr/>
        </p:nvPicPr>
        <p:blipFill>
          <a:blip r:embed="rId2" cstate="print"/>
          <a:stretch/>
        </p:blipFill>
        <p:spPr>
          <a:xfrm>
            <a:off x="180" y="0"/>
            <a:ext cx="9143640" cy="813600"/>
          </a:xfrm>
          <a:prstGeom prst="rect">
            <a:avLst/>
          </a:prstGeom>
          <a:ln>
            <a:noFill/>
          </a:ln>
        </p:spPr>
      </p:pic>
      <p:sp>
        <p:nvSpPr>
          <p:cNvPr id="33" name="CustomShape 1"/>
          <p:cNvSpPr/>
          <p:nvPr/>
        </p:nvSpPr>
        <p:spPr>
          <a:xfrm>
            <a:off x="0" y="6362280"/>
            <a:ext cx="9143640" cy="495360"/>
          </a:xfrm>
          <a:prstGeom prst="rect">
            <a:avLst/>
          </a:prstGeom>
          <a:solidFill>
            <a:srgbClr val="0D507D"/>
          </a:solidFill>
          <a:ln>
            <a:noFill/>
          </a:ln>
        </p:spPr>
        <p:style>
          <a:lnRef idx="2">
            <a:schemeClr val="accent1">
              <a:shade val="50000"/>
            </a:schemeClr>
          </a:lnRef>
          <a:fillRef idx="1">
            <a:schemeClr val="accent1"/>
          </a:fillRef>
          <a:effectRef idx="0">
            <a:schemeClr val="accent1"/>
          </a:effectRef>
          <a:fontRef idx="minor"/>
        </p:style>
      </p:sp>
      <p:pic>
        <p:nvPicPr>
          <p:cNvPr id="34" name="Imagen 3"/>
          <p:cNvPicPr/>
          <p:nvPr/>
        </p:nvPicPr>
        <p:blipFill>
          <a:blip r:embed="rId3" cstate="print"/>
          <a:stretch/>
        </p:blipFill>
        <p:spPr>
          <a:xfrm>
            <a:off x="180" y="6431400"/>
            <a:ext cx="9143640" cy="426240"/>
          </a:xfrm>
          <a:prstGeom prst="rect">
            <a:avLst/>
          </a:prstGeom>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Grp="1" noChangeAspect="1" noChangeArrowheads="1"/>
          </p:cNvPicPr>
          <p:nvPr>
            <p:ph idx="1"/>
          </p:nvPr>
        </p:nvPicPr>
        <p:blipFill>
          <a:blip r:embed="rId2" cstate="print"/>
          <a:srcRect/>
          <a:stretch>
            <a:fillRect/>
          </a:stretch>
        </p:blipFill>
        <p:spPr bwMode="auto">
          <a:xfrm>
            <a:off x="179512" y="1844824"/>
            <a:ext cx="8964488" cy="4680520"/>
          </a:xfrm>
          <a:prstGeom prst="rect">
            <a:avLst/>
          </a:prstGeom>
          <a:noFill/>
          <a:ln w="9525">
            <a:noFill/>
            <a:miter lim="800000"/>
            <a:headEnd/>
            <a:tailEnd/>
          </a:ln>
          <a:effectLst/>
        </p:spPr>
      </p:pic>
      <p:pic>
        <p:nvPicPr>
          <p:cNvPr id="5" name="Imagen 5"/>
          <p:cNvPicPr/>
          <p:nvPr/>
        </p:nvPicPr>
        <p:blipFill>
          <a:blip r:embed="rId3" cstate="print"/>
          <a:stretch/>
        </p:blipFill>
        <p:spPr>
          <a:xfrm>
            <a:off x="360" y="0"/>
            <a:ext cx="9143640" cy="813600"/>
          </a:xfrm>
          <a:prstGeom prst="rect">
            <a:avLst/>
          </a:prstGeom>
          <a:ln>
            <a:noFill/>
          </a:ln>
        </p:spPr>
      </p:pic>
      <p:sp>
        <p:nvSpPr>
          <p:cNvPr id="6" name="5 CuadroTexto"/>
          <p:cNvSpPr txBox="1"/>
          <p:nvPr/>
        </p:nvSpPr>
        <p:spPr>
          <a:xfrm>
            <a:off x="827584" y="1268760"/>
            <a:ext cx="7632848" cy="369332"/>
          </a:xfrm>
          <a:prstGeom prst="rect">
            <a:avLst/>
          </a:prstGeom>
          <a:noFill/>
        </p:spPr>
        <p:txBody>
          <a:bodyPr wrap="square" rtlCol="0">
            <a:spAutoFit/>
          </a:bodyPr>
          <a:lstStyle/>
          <a:p>
            <a:pPr algn="ctr"/>
            <a:r>
              <a:rPr lang="es-ES" b="1" dirty="0" smtClean="0"/>
              <a:t>Porcentaje de omisión para algunas variables. Venezuela 2000-2006</a:t>
            </a:r>
            <a:endParaRPr lang="es-VE"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122" name="Objeto 7"/>
          <p:cNvPicPr>
            <a:picLocks noChangeArrowheads="1"/>
          </p:cNvPicPr>
          <p:nvPr/>
        </p:nvPicPr>
        <p:blipFill>
          <a:blip r:embed="rId2" cstate="print"/>
          <a:srcRect t="-359" b="-478"/>
          <a:stretch>
            <a:fillRect/>
          </a:stretch>
        </p:blipFill>
        <p:spPr bwMode="auto">
          <a:xfrm>
            <a:off x="2700338" y="2276475"/>
            <a:ext cx="5903912" cy="3311525"/>
          </a:xfrm>
          <a:prstGeom prst="rect">
            <a:avLst/>
          </a:prstGeom>
          <a:noFill/>
          <a:ln w="9525">
            <a:noFill/>
            <a:miter lim="800000"/>
            <a:headEnd/>
            <a:tailEnd/>
          </a:ln>
        </p:spPr>
      </p:pic>
      <p:sp>
        <p:nvSpPr>
          <p:cNvPr id="8" name="7 Abrir llave"/>
          <p:cNvSpPr/>
          <p:nvPr/>
        </p:nvSpPr>
        <p:spPr>
          <a:xfrm>
            <a:off x="1908175" y="2420938"/>
            <a:ext cx="576263" cy="720725"/>
          </a:xfrm>
          <a:prstGeom prst="leftBrace">
            <a:avLst/>
          </a:prstGeom>
          <a:ln w="25400">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ES"/>
          </a:p>
        </p:txBody>
      </p:sp>
      <p:sp>
        <p:nvSpPr>
          <p:cNvPr id="5124" name="8 CuadroTexto"/>
          <p:cNvSpPr txBox="1">
            <a:spLocks noChangeArrowheads="1"/>
          </p:cNvSpPr>
          <p:nvPr/>
        </p:nvSpPr>
        <p:spPr bwMode="auto">
          <a:xfrm>
            <a:off x="755650" y="2649538"/>
            <a:ext cx="1512888" cy="276225"/>
          </a:xfrm>
          <a:prstGeom prst="rect">
            <a:avLst/>
          </a:prstGeom>
          <a:noFill/>
          <a:ln w="9525">
            <a:noFill/>
            <a:miter lim="800000"/>
            <a:headEnd/>
            <a:tailEnd/>
          </a:ln>
        </p:spPr>
        <p:txBody>
          <a:bodyPr>
            <a:spAutoFit/>
          </a:bodyPr>
          <a:lstStyle/>
          <a:p>
            <a:pPr marL="514350" indent="-514350" algn="just"/>
            <a:r>
              <a:rPr lang="es-MX" sz="1200" b="1">
                <a:latin typeface="Optima" pitchFamily="2" charset="0"/>
              </a:rPr>
              <a:t>EEJECUTADA</a:t>
            </a:r>
            <a:endParaRPr lang="es-ES" sz="1200" b="1">
              <a:latin typeface="Optima" pitchFamily="2" charset="0"/>
            </a:endParaRPr>
          </a:p>
        </p:txBody>
      </p:sp>
      <p:sp>
        <p:nvSpPr>
          <p:cNvPr id="11" name="10 Abrir llave"/>
          <p:cNvSpPr/>
          <p:nvPr/>
        </p:nvSpPr>
        <p:spPr>
          <a:xfrm>
            <a:off x="1908175" y="3498850"/>
            <a:ext cx="647700" cy="2017713"/>
          </a:xfrm>
          <a:prstGeom prst="leftBrace">
            <a:avLst/>
          </a:prstGeom>
          <a:ln w="25400">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ES"/>
          </a:p>
        </p:txBody>
      </p:sp>
      <p:sp>
        <p:nvSpPr>
          <p:cNvPr id="5127" name="11 CuadroTexto"/>
          <p:cNvSpPr txBox="1">
            <a:spLocks noChangeArrowheads="1"/>
          </p:cNvSpPr>
          <p:nvPr/>
        </p:nvSpPr>
        <p:spPr bwMode="auto">
          <a:xfrm>
            <a:off x="611188" y="4375150"/>
            <a:ext cx="1512887" cy="277813"/>
          </a:xfrm>
          <a:prstGeom prst="rect">
            <a:avLst/>
          </a:prstGeom>
          <a:noFill/>
          <a:ln w="9525">
            <a:noFill/>
            <a:miter lim="800000"/>
            <a:headEnd/>
            <a:tailEnd/>
          </a:ln>
        </p:spPr>
        <p:txBody>
          <a:bodyPr>
            <a:spAutoFit/>
          </a:bodyPr>
          <a:lstStyle/>
          <a:p>
            <a:pPr marL="514350" indent="-514350" algn="just"/>
            <a:r>
              <a:rPr lang="es-MX" sz="1200" b="1" dirty="0">
                <a:latin typeface="Optima" pitchFamily="2" charset="0"/>
              </a:rPr>
              <a:t>POR EJECUTAR</a:t>
            </a:r>
            <a:endParaRPr lang="es-ES" sz="1200" b="1" dirty="0">
              <a:latin typeface="Optima" pitchFamily="2" charset="0"/>
            </a:endParaRPr>
          </a:p>
        </p:txBody>
      </p:sp>
      <p:sp>
        <p:nvSpPr>
          <p:cNvPr id="5128" name="Text Box 7"/>
          <p:cNvSpPr txBox="1">
            <a:spLocks noChangeArrowheads="1"/>
          </p:cNvSpPr>
          <p:nvPr/>
        </p:nvSpPr>
        <p:spPr bwMode="auto">
          <a:xfrm>
            <a:off x="-36513" y="6308725"/>
            <a:ext cx="5184776" cy="585788"/>
          </a:xfrm>
          <a:prstGeom prst="rect">
            <a:avLst/>
          </a:prstGeom>
          <a:noFill/>
          <a:ln w="9525">
            <a:noFill/>
            <a:miter lim="800000"/>
            <a:headEnd/>
            <a:tailEnd/>
          </a:ln>
        </p:spPr>
        <p:txBody>
          <a:bodyPr>
            <a:spAutoFit/>
          </a:bodyPr>
          <a:lstStyle/>
          <a:p>
            <a:endParaRPr lang="es-ES" sz="800">
              <a:cs typeface="Arial" pitchFamily="34" charset="0"/>
            </a:endParaRPr>
          </a:p>
          <a:p>
            <a:r>
              <a:rPr lang="es-MX" sz="800" b="1">
                <a:cs typeface="Arial" pitchFamily="34" charset="0"/>
              </a:rPr>
              <a:t>GERENCIA GENERAL DE ESTADÍSTICAS DEMOGRÁFICAS</a:t>
            </a:r>
          </a:p>
          <a:p>
            <a:r>
              <a:rPr lang="es-MX" sz="800" b="1">
                <a:cs typeface="Arial" pitchFamily="34" charset="0"/>
              </a:rPr>
              <a:t>		GERENCIA DE ANÁLISIS DEMOGRÁFICO</a:t>
            </a:r>
          </a:p>
          <a:p>
            <a:r>
              <a:rPr lang="es-MX" sz="800" b="1">
                <a:cs typeface="Arial" pitchFamily="34" charset="0"/>
              </a:rPr>
              <a:t>			COORDINACIÓN DE ESTADÍSTICAS VITALES</a:t>
            </a:r>
            <a:endParaRPr lang="es-ES" sz="800" b="1">
              <a:cs typeface="Arial" pitchFamily="34" charset="0"/>
            </a:endParaRPr>
          </a:p>
        </p:txBody>
      </p:sp>
      <p:sp>
        <p:nvSpPr>
          <p:cNvPr id="13" name="Rectangle 2"/>
          <p:cNvSpPr>
            <a:spLocks noChangeArrowheads="1"/>
          </p:cNvSpPr>
          <p:nvPr/>
        </p:nvSpPr>
        <p:spPr bwMode="auto">
          <a:xfrm>
            <a:off x="144463" y="1268413"/>
            <a:ext cx="7019925" cy="647700"/>
          </a:xfrm>
          <a:prstGeom prst="rect">
            <a:avLst/>
          </a:prstGeom>
          <a:noFill/>
          <a:ln w="9525">
            <a:noFill/>
            <a:miter lim="800000"/>
            <a:headEnd/>
            <a:tailEnd/>
          </a:ln>
        </p:spPr>
        <p:txBody>
          <a:bodyPr anchor="ctr"/>
          <a:lstStyle/>
          <a:p>
            <a:pPr algn="just">
              <a:defRPr/>
            </a:pPr>
            <a:r>
              <a:rPr lang="es-VE" sz="2000" b="1" dirty="0">
                <a:latin typeface="+mj-lt"/>
              </a:rPr>
              <a:t>Capacitación  conjunta entre el MPPS, CNE y el INE. </a:t>
            </a:r>
          </a:p>
        </p:txBody>
      </p:sp>
      <p:pic>
        <p:nvPicPr>
          <p:cNvPr id="5130" name="Picture 4" descr="C:\Program Files\Microsoft Office\MEDIA\CAGCAT10\j0233018.wmf"/>
          <p:cNvPicPr>
            <a:picLocks noChangeAspect="1" noChangeArrowheads="1"/>
          </p:cNvPicPr>
          <p:nvPr/>
        </p:nvPicPr>
        <p:blipFill>
          <a:blip r:embed="rId3" cstate="print"/>
          <a:srcRect/>
          <a:stretch>
            <a:fillRect/>
          </a:stretch>
        </p:blipFill>
        <p:spPr bwMode="auto">
          <a:xfrm>
            <a:off x="7667625" y="1268413"/>
            <a:ext cx="1004888" cy="1019175"/>
          </a:xfrm>
          <a:prstGeom prst="rect">
            <a:avLst/>
          </a:prstGeom>
          <a:noFill/>
          <a:ln w="9525">
            <a:noFill/>
            <a:miter lim="800000"/>
            <a:headEnd/>
            <a:tailEnd/>
          </a:ln>
        </p:spPr>
      </p:pic>
      <p:pic>
        <p:nvPicPr>
          <p:cNvPr id="12" name="Imagen 5"/>
          <p:cNvPicPr/>
          <p:nvPr/>
        </p:nvPicPr>
        <p:blipFill>
          <a:blip r:embed="rId4" cstate="print"/>
          <a:stretch/>
        </p:blipFill>
        <p:spPr>
          <a:xfrm>
            <a:off x="360" y="0"/>
            <a:ext cx="9143640" cy="813600"/>
          </a:xfrm>
          <a:prstGeom prst="rect">
            <a:avLst/>
          </a:prstGeom>
          <a:ln>
            <a:noFill/>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stomShape 1"/>
          <p:cNvSpPr/>
          <p:nvPr/>
        </p:nvSpPr>
        <p:spPr>
          <a:xfrm>
            <a:off x="0" y="6362280"/>
            <a:ext cx="9143640" cy="495360"/>
          </a:xfrm>
          <a:prstGeom prst="rect">
            <a:avLst/>
          </a:prstGeom>
          <a:solidFill>
            <a:srgbClr val="0D507D"/>
          </a:solidFill>
          <a:ln>
            <a:noFill/>
          </a:ln>
        </p:spPr>
        <p:style>
          <a:lnRef idx="2">
            <a:schemeClr val="accent1">
              <a:shade val="50000"/>
            </a:schemeClr>
          </a:lnRef>
          <a:fillRef idx="1">
            <a:schemeClr val="accent1"/>
          </a:fillRef>
          <a:effectRef idx="0">
            <a:schemeClr val="accent1"/>
          </a:effectRef>
          <a:fontRef idx="minor"/>
        </p:style>
      </p:sp>
      <p:pic>
        <p:nvPicPr>
          <p:cNvPr id="9" name="Imagen 3"/>
          <p:cNvPicPr/>
          <p:nvPr/>
        </p:nvPicPr>
        <p:blipFill>
          <a:blip r:embed="rId3" cstate="print"/>
          <a:stretch/>
        </p:blipFill>
        <p:spPr>
          <a:xfrm>
            <a:off x="180" y="6431400"/>
            <a:ext cx="9143640" cy="426240"/>
          </a:xfrm>
          <a:prstGeom prst="rect">
            <a:avLst/>
          </a:prstGeom>
          <a:ln>
            <a:noFill/>
          </a:ln>
        </p:spPr>
      </p:pic>
      <p:pic>
        <p:nvPicPr>
          <p:cNvPr id="5" name="Imagen 5"/>
          <p:cNvPicPr/>
          <p:nvPr/>
        </p:nvPicPr>
        <p:blipFill>
          <a:blip r:embed="rId4" cstate="print"/>
          <a:stretch/>
        </p:blipFill>
        <p:spPr>
          <a:xfrm>
            <a:off x="180" y="0"/>
            <a:ext cx="9143640" cy="813600"/>
          </a:xfrm>
          <a:prstGeom prst="rect">
            <a:avLst/>
          </a:prstGeom>
          <a:ln>
            <a:noFill/>
          </a:ln>
        </p:spPr>
      </p:pic>
      <p:sp>
        <p:nvSpPr>
          <p:cNvPr id="6" name="5 CuadroTexto"/>
          <p:cNvSpPr txBox="1"/>
          <p:nvPr/>
        </p:nvSpPr>
        <p:spPr>
          <a:xfrm>
            <a:off x="539552" y="908720"/>
            <a:ext cx="7200800" cy="369332"/>
          </a:xfrm>
          <a:prstGeom prst="rect">
            <a:avLst/>
          </a:prstGeom>
          <a:noFill/>
        </p:spPr>
        <p:txBody>
          <a:bodyPr wrap="square" rtlCol="0">
            <a:spAutoFit/>
          </a:bodyPr>
          <a:lstStyle/>
          <a:p>
            <a:pPr marL="285750" indent="-285750">
              <a:buFont typeface="Arial" pitchFamily="34" charset="0"/>
              <a:buChar char="•"/>
            </a:pPr>
            <a:r>
              <a:rPr lang="es-VE" dirty="0" smtClean="0">
                <a:effectLst>
                  <a:outerShdw blurRad="38100" dist="38100" dir="2700000" algn="tl">
                    <a:srgbClr val="000000">
                      <a:alpha val="43137"/>
                    </a:srgbClr>
                  </a:outerShdw>
                </a:effectLst>
              </a:rPr>
              <a:t>Recomendaciones generales para las estadísticas vitales</a:t>
            </a:r>
            <a:endParaRPr lang="es-VE" dirty="0">
              <a:effectLst>
                <a:outerShdw blurRad="38100" dist="38100" dir="2700000" algn="tl">
                  <a:srgbClr val="000000">
                    <a:alpha val="43137"/>
                  </a:srgbClr>
                </a:outerShdw>
              </a:effectLst>
            </a:endParaRPr>
          </a:p>
        </p:txBody>
      </p:sp>
      <p:sp>
        <p:nvSpPr>
          <p:cNvPr id="4" name="3 Rectángulo"/>
          <p:cNvSpPr/>
          <p:nvPr/>
        </p:nvSpPr>
        <p:spPr>
          <a:xfrm>
            <a:off x="648432" y="1340768"/>
            <a:ext cx="7451960" cy="4647426"/>
          </a:xfrm>
          <a:prstGeom prst="rect">
            <a:avLst/>
          </a:prstGeom>
        </p:spPr>
        <p:txBody>
          <a:bodyPr wrap="square">
            <a:spAutoFit/>
          </a:bodyPr>
          <a:lstStyle/>
          <a:p>
            <a:endParaRPr lang="es-VE" sz="1200" dirty="0"/>
          </a:p>
          <a:p>
            <a:pPr lvl="0" algn="just"/>
            <a:r>
              <a:rPr lang="es-ES" sz="1200" dirty="0"/>
              <a:t>1.      Fortalecer y modernizar los sistemas de registro civil y estadísticas vitales para cumplan los objetivos para los que han sido creados. Con este propósito, es necesario que los gobiernos de los países den su  fuerte y sostenido apoyo político y financiero a tales sistemas, revisen sus marcos legales concernientes; desarrollen campañas de educación, información y comunicación dirigidas a la población; organicen programas periódicos de entrenamiento al personal involucrado en los sistemas, en todos los niveles de las estructuras administrativas, que introduzcan informatización en el registro de los hechos vitales, etc. </a:t>
            </a:r>
            <a:endParaRPr lang="es-ES" sz="1200" dirty="0" smtClean="0"/>
          </a:p>
          <a:p>
            <a:pPr lvl="0" algn="just"/>
            <a:r>
              <a:rPr lang="es-ES" sz="1200" dirty="0"/>
              <a:t> </a:t>
            </a:r>
            <a:endParaRPr lang="es-VE" sz="1200" dirty="0"/>
          </a:p>
          <a:p>
            <a:pPr lvl="0" algn="just"/>
            <a:r>
              <a:rPr lang="es-ES" sz="1200" dirty="0"/>
              <a:t>2</a:t>
            </a:r>
            <a:r>
              <a:rPr lang="es-ES" sz="1200" dirty="0" smtClean="0"/>
              <a:t>.</a:t>
            </a:r>
            <a:r>
              <a:rPr lang="es-ES" sz="1200" dirty="0"/>
              <a:t>      Apoyar, promover y estimular el funcionamiento permanente de comités interinstitucionales de registro civil y estadísticas vitales en cada país, cuya acción positiva para el desarrollo de los sistemas es irrefutable, a la luz de las experiencias de varios países de esta región que ya los han establecido.  Los países que  no han conformado todavía estos comités interinstitucional debieran  iniciar el proceso de integración, colaboración  y coordinación, a la brevedad posible, a fin de consolidar esfuerzos institucionales y asegurar la eficiencia de los sistemas. Tales comités podrían: </a:t>
            </a:r>
            <a:endParaRPr lang="es-ES" sz="1200" dirty="0" smtClean="0"/>
          </a:p>
          <a:p>
            <a:pPr lvl="0" algn="just"/>
            <a:endParaRPr lang="es-ES" sz="1200" dirty="0" smtClean="0"/>
          </a:p>
          <a:p>
            <a:pPr marL="628650" lvl="1" indent="-171450" algn="just">
              <a:buFont typeface="Arial" pitchFamily="34" charset="0"/>
              <a:buChar char="•"/>
            </a:pPr>
            <a:r>
              <a:rPr lang="es-ES" sz="1200" dirty="0" smtClean="0"/>
              <a:t>Trabajar </a:t>
            </a:r>
            <a:r>
              <a:rPr lang="es-ES" sz="1200" dirty="0"/>
              <a:t>para lograr un sistema de registro civil eficiente y estadísticas vitales oportunas, cabales y </a:t>
            </a:r>
            <a:r>
              <a:rPr lang="es-ES" sz="1200" dirty="0" smtClean="0"/>
              <a:t>precisas</a:t>
            </a:r>
          </a:p>
          <a:p>
            <a:pPr marL="628650" lvl="1" indent="-171450" algn="just">
              <a:buFont typeface="Arial" pitchFamily="34" charset="0"/>
              <a:buChar char="•"/>
            </a:pPr>
            <a:r>
              <a:rPr lang="es-ES" sz="1200" dirty="0" smtClean="0"/>
              <a:t>Facilitar </a:t>
            </a:r>
            <a:r>
              <a:rPr lang="es-ES" sz="1200" dirty="0"/>
              <a:t>y garantizar la coordinación, colaboración y cooperación efectivas entre las diversas instituciones que intervienen en los sistemas; </a:t>
            </a:r>
            <a:endParaRPr lang="es-VE" sz="1200" dirty="0"/>
          </a:p>
          <a:p>
            <a:pPr marL="628650" lvl="1" indent="-171450" algn="just">
              <a:buFont typeface="Arial" pitchFamily="34" charset="0"/>
              <a:buChar char="•"/>
            </a:pPr>
            <a:r>
              <a:rPr lang="es-ES" sz="1200" dirty="0"/>
              <a:t>D</a:t>
            </a:r>
            <a:r>
              <a:rPr lang="es-ES" sz="1200" dirty="0" smtClean="0"/>
              <a:t>efinir </a:t>
            </a:r>
            <a:r>
              <a:rPr lang="es-ES" sz="1200" dirty="0"/>
              <a:t>claramente las atribuciones,  responsabilidades y funciones de cada institución que interviene en los sistemas para optimizar la utilización de los recursos nacionales, evitar la duplicación de esfuerzos en la recolección, procesamiento, producción  y divulgación de la información.</a:t>
            </a:r>
            <a:endParaRPr lang="es-VE" sz="1200" dirty="0"/>
          </a:p>
          <a:p>
            <a:pPr lvl="0" algn="just"/>
            <a:endParaRPr lang="es-VE" sz="1000" dirty="0"/>
          </a:p>
          <a:p>
            <a:r>
              <a:rPr lang="es-ES" sz="1000" dirty="0"/>
              <a:t> </a:t>
            </a:r>
            <a:endParaRPr lang="es-VE" sz="1000" dirty="0"/>
          </a:p>
        </p:txBody>
      </p:sp>
    </p:spTree>
    <p:extLst>
      <p:ext uri="{BB962C8B-B14F-4D97-AF65-F5344CB8AC3E}">
        <p14:creationId xmlns:p14="http://schemas.microsoft.com/office/powerpoint/2010/main" xmlns="" val="19639566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stomShape 1"/>
          <p:cNvSpPr/>
          <p:nvPr/>
        </p:nvSpPr>
        <p:spPr>
          <a:xfrm>
            <a:off x="0" y="6362280"/>
            <a:ext cx="9143640" cy="495360"/>
          </a:xfrm>
          <a:prstGeom prst="rect">
            <a:avLst/>
          </a:prstGeom>
          <a:solidFill>
            <a:srgbClr val="0D507D"/>
          </a:solidFill>
          <a:ln>
            <a:noFill/>
          </a:ln>
        </p:spPr>
        <p:style>
          <a:lnRef idx="2">
            <a:schemeClr val="accent1">
              <a:shade val="50000"/>
            </a:schemeClr>
          </a:lnRef>
          <a:fillRef idx="1">
            <a:schemeClr val="accent1"/>
          </a:fillRef>
          <a:effectRef idx="0">
            <a:schemeClr val="accent1"/>
          </a:effectRef>
          <a:fontRef idx="minor"/>
        </p:style>
      </p:sp>
      <p:pic>
        <p:nvPicPr>
          <p:cNvPr id="9" name="Imagen 3"/>
          <p:cNvPicPr/>
          <p:nvPr/>
        </p:nvPicPr>
        <p:blipFill>
          <a:blip r:embed="rId3" cstate="print"/>
          <a:stretch/>
        </p:blipFill>
        <p:spPr>
          <a:xfrm>
            <a:off x="180" y="6431400"/>
            <a:ext cx="9143640" cy="426240"/>
          </a:xfrm>
          <a:prstGeom prst="rect">
            <a:avLst/>
          </a:prstGeom>
          <a:ln>
            <a:noFill/>
          </a:ln>
        </p:spPr>
      </p:pic>
      <p:pic>
        <p:nvPicPr>
          <p:cNvPr id="5" name="Imagen 5"/>
          <p:cNvPicPr/>
          <p:nvPr/>
        </p:nvPicPr>
        <p:blipFill>
          <a:blip r:embed="rId4" cstate="print"/>
          <a:stretch/>
        </p:blipFill>
        <p:spPr>
          <a:xfrm>
            <a:off x="180" y="0"/>
            <a:ext cx="9143640" cy="813600"/>
          </a:xfrm>
          <a:prstGeom prst="rect">
            <a:avLst/>
          </a:prstGeom>
          <a:ln>
            <a:noFill/>
          </a:ln>
        </p:spPr>
      </p:pic>
      <p:sp>
        <p:nvSpPr>
          <p:cNvPr id="6" name="5 CuadroTexto"/>
          <p:cNvSpPr txBox="1"/>
          <p:nvPr/>
        </p:nvSpPr>
        <p:spPr>
          <a:xfrm>
            <a:off x="539552" y="908720"/>
            <a:ext cx="7200800" cy="369332"/>
          </a:xfrm>
          <a:prstGeom prst="rect">
            <a:avLst/>
          </a:prstGeom>
          <a:noFill/>
        </p:spPr>
        <p:txBody>
          <a:bodyPr wrap="square" rtlCol="0">
            <a:spAutoFit/>
          </a:bodyPr>
          <a:lstStyle/>
          <a:p>
            <a:pPr marL="285750" indent="-285750">
              <a:buFont typeface="Arial" pitchFamily="34" charset="0"/>
              <a:buChar char="•"/>
            </a:pPr>
            <a:r>
              <a:rPr lang="es-VE" dirty="0" smtClean="0">
                <a:effectLst>
                  <a:outerShdw blurRad="38100" dist="38100" dir="2700000" algn="tl">
                    <a:srgbClr val="000000">
                      <a:alpha val="43137"/>
                    </a:srgbClr>
                  </a:outerShdw>
                </a:effectLst>
              </a:rPr>
              <a:t>Recomendaciones generales para las estadísticas vitales</a:t>
            </a:r>
            <a:endParaRPr lang="es-VE" dirty="0">
              <a:effectLst>
                <a:outerShdw blurRad="38100" dist="38100" dir="2700000" algn="tl">
                  <a:srgbClr val="000000">
                    <a:alpha val="43137"/>
                  </a:srgbClr>
                </a:outerShdw>
              </a:effectLst>
            </a:endParaRPr>
          </a:p>
        </p:txBody>
      </p:sp>
      <p:sp>
        <p:nvSpPr>
          <p:cNvPr id="7" name="6 Rectángulo"/>
          <p:cNvSpPr/>
          <p:nvPr/>
        </p:nvSpPr>
        <p:spPr>
          <a:xfrm>
            <a:off x="648432" y="1700808"/>
            <a:ext cx="7451960" cy="2646878"/>
          </a:xfrm>
          <a:prstGeom prst="rect">
            <a:avLst/>
          </a:prstGeom>
        </p:spPr>
        <p:txBody>
          <a:bodyPr wrap="square">
            <a:spAutoFit/>
          </a:bodyPr>
          <a:lstStyle/>
          <a:p>
            <a:endParaRPr lang="es-VE" sz="1200" dirty="0"/>
          </a:p>
          <a:p>
            <a:pPr algn="just"/>
            <a:r>
              <a:rPr lang="es-ES" sz="1200" dirty="0" smtClean="0"/>
              <a:t>1.</a:t>
            </a:r>
            <a:r>
              <a:rPr lang="es-ES" sz="1200" dirty="0"/>
              <a:t> </a:t>
            </a:r>
            <a:r>
              <a:rPr lang="es-ES" sz="1200" dirty="0" smtClean="0"/>
              <a:t>Promover</a:t>
            </a:r>
            <a:r>
              <a:rPr lang="es-ES" sz="1200" dirty="0"/>
              <a:t>, desde la autoridad central  de los sistemas de registro civil y estadísticas vitales, el desarrollo de estrategias de difusión de las bondades de sus productos y de las estadísticas vitales, para propiciar su uso más intensivo por parte de las agencias del gobierno, la comunidad académica y los responsables de la toma de decisiones en el ámbito gubernamental;</a:t>
            </a:r>
            <a:endParaRPr lang="es-VE" sz="1200" dirty="0"/>
          </a:p>
          <a:p>
            <a:pPr lvl="0" algn="just"/>
            <a:r>
              <a:rPr lang="es-ES" sz="1200" dirty="0"/>
              <a:t> </a:t>
            </a:r>
          </a:p>
          <a:p>
            <a:pPr lvl="0" algn="just"/>
            <a:r>
              <a:rPr lang="es-ES" sz="1200" dirty="0" smtClean="0"/>
              <a:t>2. </a:t>
            </a:r>
            <a:r>
              <a:rPr lang="es-ES" sz="1200" dirty="0"/>
              <a:t>Establecer un amplio programa de evaluación de la cobertura del registro civil y de las estadísticas vitales que deberá tener en cuenta informaciones de otras fuentes de datos, por ejemplo, de los servicios de salud, de las instituciones que ofrecen servicios públicos domiciliarios, de las encuestas de hogares por muestreo, censos de población, técnicas indirectas de estimación demográfica, etc., que sean capaces de ofrecer cuadros regionales y otras desagregaciones geográficas menores acerca de la evolución de la población sobre la  base de las estimaciones de las estadísticas </a:t>
            </a:r>
            <a:r>
              <a:rPr lang="es-ES" sz="1200" dirty="0" smtClean="0"/>
              <a:t>vitales.</a:t>
            </a:r>
          </a:p>
          <a:p>
            <a:pPr lvl="0" algn="just"/>
            <a:endParaRPr lang="es-VE" sz="1200" dirty="0"/>
          </a:p>
          <a:p>
            <a:r>
              <a:rPr lang="es-ES" sz="1000" dirty="0"/>
              <a:t> </a:t>
            </a:r>
            <a:endParaRPr lang="es-VE" sz="1000" dirty="0"/>
          </a:p>
        </p:txBody>
      </p:sp>
    </p:spTree>
    <p:extLst>
      <p:ext uri="{BB962C8B-B14F-4D97-AF65-F5344CB8AC3E}">
        <p14:creationId xmlns:p14="http://schemas.microsoft.com/office/powerpoint/2010/main" xmlns="" val="15299394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CustomShape 1"/>
          <p:cNvSpPr/>
          <p:nvPr/>
        </p:nvSpPr>
        <p:spPr>
          <a:xfrm>
            <a:off x="0" y="6362280"/>
            <a:ext cx="9143640" cy="495360"/>
          </a:xfrm>
          <a:prstGeom prst="rect">
            <a:avLst/>
          </a:prstGeom>
          <a:solidFill>
            <a:srgbClr val="0D507D"/>
          </a:solidFill>
          <a:ln>
            <a:noFill/>
          </a:ln>
        </p:spPr>
        <p:style>
          <a:lnRef idx="2">
            <a:schemeClr val="accent1">
              <a:shade val="50000"/>
            </a:schemeClr>
          </a:lnRef>
          <a:fillRef idx="1">
            <a:schemeClr val="accent1"/>
          </a:fillRef>
          <a:effectRef idx="0">
            <a:schemeClr val="accent1"/>
          </a:effectRef>
          <a:fontRef idx="minor"/>
        </p:style>
      </p:sp>
      <p:grpSp>
        <p:nvGrpSpPr>
          <p:cNvPr id="3" name="2 Grupo"/>
          <p:cNvGrpSpPr/>
          <p:nvPr/>
        </p:nvGrpSpPr>
        <p:grpSpPr>
          <a:xfrm>
            <a:off x="180" y="0"/>
            <a:ext cx="9143640" cy="6857640"/>
            <a:chOff x="180" y="0"/>
            <a:chExt cx="9143640" cy="6857640"/>
          </a:xfrm>
        </p:grpSpPr>
        <p:pic>
          <p:nvPicPr>
            <p:cNvPr id="39" name="Imagen 3"/>
            <p:cNvPicPr/>
            <p:nvPr/>
          </p:nvPicPr>
          <p:blipFill>
            <a:blip r:embed="rId2" cstate="print"/>
            <a:stretch/>
          </p:blipFill>
          <p:spPr>
            <a:xfrm>
              <a:off x="180" y="6431400"/>
              <a:ext cx="9143640" cy="426240"/>
            </a:xfrm>
            <a:prstGeom prst="rect">
              <a:avLst/>
            </a:prstGeom>
            <a:ln>
              <a:noFill/>
            </a:ln>
          </p:spPr>
        </p:pic>
        <p:pic>
          <p:nvPicPr>
            <p:cNvPr id="40" name="Imagen 5"/>
            <p:cNvPicPr/>
            <p:nvPr/>
          </p:nvPicPr>
          <p:blipFill>
            <a:blip r:embed="rId3" cstate="print"/>
            <a:stretch/>
          </p:blipFill>
          <p:spPr>
            <a:xfrm>
              <a:off x="180" y="0"/>
              <a:ext cx="9143640" cy="813600"/>
            </a:xfrm>
            <a:prstGeom prst="rect">
              <a:avLst/>
            </a:prstGeom>
            <a:ln>
              <a:noFill/>
            </a:ln>
          </p:spPr>
        </p:pic>
      </p:grpSp>
      <p:sp>
        <p:nvSpPr>
          <p:cNvPr id="2" name="1 CuadroTexto"/>
          <p:cNvSpPr txBox="1"/>
          <p:nvPr/>
        </p:nvSpPr>
        <p:spPr>
          <a:xfrm>
            <a:off x="319165" y="1052736"/>
            <a:ext cx="3888432" cy="369332"/>
          </a:xfrm>
          <a:prstGeom prst="rect">
            <a:avLst/>
          </a:prstGeom>
          <a:noFill/>
        </p:spPr>
        <p:txBody>
          <a:bodyPr wrap="square" rtlCol="0">
            <a:spAutoFit/>
          </a:bodyPr>
          <a:lstStyle/>
          <a:p>
            <a:pPr marL="285750" indent="-285750">
              <a:buFont typeface="Arial" pitchFamily="34" charset="0"/>
              <a:buChar char="•"/>
            </a:pPr>
            <a:r>
              <a:rPr lang="es-VE" dirty="0" smtClean="0">
                <a:effectLst>
                  <a:outerShdw blurRad="38100" dist="38100" dir="2700000" algn="tl">
                    <a:srgbClr val="000000">
                      <a:alpha val="43137"/>
                    </a:srgbClr>
                  </a:outerShdw>
                </a:effectLst>
              </a:rPr>
              <a:t>Con respecto al registro civil:</a:t>
            </a:r>
            <a:endParaRPr lang="es-VE" dirty="0">
              <a:effectLst>
                <a:outerShdw blurRad="38100" dist="38100" dir="2700000" algn="tl">
                  <a:srgbClr val="000000">
                    <a:alpha val="43137"/>
                  </a:srgbClr>
                </a:outerShdw>
              </a:effectLst>
            </a:endParaRPr>
          </a:p>
        </p:txBody>
      </p:sp>
      <p:sp>
        <p:nvSpPr>
          <p:cNvPr id="5" name="4 Rectángulo"/>
          <p:cNvSpPr/>
          <p:nvPr/>
        </p:nvSpPr>
        <p:spPr>
          <a:xfrm>
            <a:off x="791580" y="1844824"/>
            <a:ext cx="6840760" cy="3139321"/>
          </a:xfrm>
          <a:prstGeom prst="rect">
            <a:avLst/>
          </a:prstGeom>
        </p:spPr>
        <p:txBody>
          <a:bodyPr wrap="square">
            <a:spAutoFit/>
          </a:bodyPr>
          <a:lstStyle/>
          <a:p>
            <a:pPr marL="171450" lvl="0" indent="-171450" algn="just">
              <a:lnSpc>
                <a:spcPct val="150000"/>
              </a:lnSpc>
              <a:buFont typeface="Arial" pitchFamily="34" charset="0"/>
              <a:buChar char="•"/>
            </a:pPr>
            <a:r>
              <a:rPr lang="es-ES" sz="1100" dirty="0" smtClean="0">
                <a:latin typeface="Ariali"/>
              </a:rPr>
              <a:t>Registrar </a:t>
            </a:r>
            <a:r>
              <a:rPr lang="es-ES" sz="1100" dirty="0">
                <a:latin typeface="Ariali"/>
              </a:rPr>
              <a:t>con gran precisión todos los hechos vitales (nacimientos, defunciones fetales, matrimonios, divorcios, defunciones  y otros hechos relativos al estado marital y civil de las personas) que ocurren en un país, incluidas sus características,  dentro de los plazos establecidos por la ley;</a:t>
            </a:r>
            <a:endParaRPr lang="es-VE" sz="1100" dirty="0">
              <a:latin typeface="Ariali"/>
            </a:endParaRPr>
          </a:p>
          <a:p>
            <a:pPr marL="171450" lvl="0" indent="-171450" algn="just">
              <a:lnSpc>
                <a:spcPct val="150000"/>
              </a:lnSpc>
              <a:buFont typeface="Arial" pitchFamily="34" charset="0"/>
              <a:buChar char="•"/>
            </a:pPr>
            <a:r>
              <a:rPr lang="es-ES" sz="1100" dirty="0" smtClean="0">
                <a:latin typeface="Ariali"/>
              </a:rPr>
              <a:t>Preservar </a:t>
            </a:r>
            <a:r>
              <a:rPr lang="es-ES" sz="1100" dirty="0">
                <a:latin typeface="Ariali"/>
              </a:rPr>
              <a:t>y custodiar los registros indefinidamente</a:t>
            </a:r>
            <a:endParaRPr lang="es-VE" sz="1100" dirty="0">
              <a:latin typeface="Ariali"/>
            </a:endParaRPr>
          </a:p>
          <a:p>
            <a:pPr marL="171450" lvl="0" indent="-171450" algn="just">
              <a:lnSpc>
                <a:spcPct val="150000"/>
              </a:lnSpc>
              <a:buFont typeface="Arial" pitchFamily="34" charset="0"/>
              <a:buChar char="•"/>
            </a:pPr>
            <a:r>
              <a:rPr lang="es-ES" sz="1100" dirty="0" smtClean="0">
                <a:latin typeface="Ariali"/>
              </a:rPr>
              <a:t>Proteger </a:t>
            </a:r>
            <a:r>
              <a:rPr lang="es-ES" sz="1100" dirty="0">
                <a:latin typeface="Ariali"/>
              </a:rPr>
              <a:t>la confidencialidad de la información individual;</a:t>
            </a:r>
            <a:endParaRPr lang="es-VE" sz="1100" dirty="0">
              <a:latin typeface="Ariali"/>
            </a:endParaRPr>
          </a:p>
          <a:p>
            <a:pPr marL="171450" lvl="0" indent="-171450" algn="just">
              <a:lnSpc>
                <a:spcPct val="150000"/>
              </a:lnSpc>
              <a:buFont typeface="Arial" pitchFamily="34" charset="0"/>
              <a:buChar char="•"/>
            </a:pPr>
            <a:r>
              <a:rPr lang="es-ES" sz="1100" dirty="0" smtClean="0">
                <a:latin typeface="Ariali"/>
              </a:rPr>
              <a:t>Proveer </a:t>
            </a:r>
            <a:r>
              <a:rPr lang="es-ES" sz="1100" dirty="0">
                <a:latin typeface="Ariali"/>
              </a:rPr>
              <a:t>certificaciones de registro con veracidad irrefutable sobre estos registros a los individuos; </a:t>
            </a:r>
            <a:endParaRPr lang="es-VE" sz="1100" dirty="0">
              <a:latin typeface="Ariali"/>
            </a:endParaRPr>
          </a:p>
          <a:p>
            <a:pPr marL="171450" lvl="0" indent="-171450" algn="just">
              <a:lnSpc>
                <a:spcPct val="150000"/>
              </a:lnSpc>
              <a:buFont typeface="Arial" pitchFamily="34" charset="0"/>
              <a:buChar char="•"/>
            </a:pPr>
            <a:r>
              <a:rPr lang="es-ES" sz="1100" dirty="0" smtClean="0">
                <a:latin typeface="Ariali"/>
              </a:rPr>
              <a:t>Generar </a:t>
            </a:r>
            <a:r>
              <a:rPr lang="es-ES" sz="1100" dirty="0">
                <a:latin typeface="Ariali"/>
              </a:rPr>
              <a:t>la información oportuna, completa y precisa para la producción de las estadísticas vitales continuas, de modo que garantice su disponibilidad y publicación por lo menos con periodicidad trimestral y anual, con la misma precisión, calidad  y  oportunidad exigida para el registro civil; y</a:t>
            </a:r>
            <a:endParaRPr lang="es-VE" sz="1100" dirty="0">
              <a:latin typeface="Ariali"/>
            </a:endParaRPr>
          </a:p>
          <a:p>
            <a:pPr marL="171450" lvl="0" indent="-171450" algn="just">
              <a:lnSpc>
                <a:spcPct val="150000"/>
              </a:lnSpc>
              <a:buFont typeface="Arial" pitchFamily="34" charset="0"/>
              <a:buChar char="•"/>
            </a:pPr>
            <a:r>
              <a:rPr lang="es-ES" sz="1100" dirty="0">
                <a:latin typeface="Ariali"/>
              </a:rPr>
              <a:t>D</a:t>
            </a:r>
            <a:r>
              <a:rPr lang="es-ES" sz="1100" dirty="0" smtClean="0">
                <a:latin typeface="Ariali"/>
              </a:rPr>
              <a:t>ar </a:t>
            </a:r>
            <a:r>
              <a:rPr lang="es-ES" sz="1100" dirty="0">
                <a:latin typeface="Ariali"/>
              </a:rPr>
              <a:t>servicios a otras entidades del gobierno que precisan de esta información para desarrollar su trabajo y actualizar sus propios registros (servicios de salud, registros de población, registros electorales, registros de identificación, etc.)</a:t>
            </a:r>
            <a:endParaRPr lang="es-VE" sz="1100" dirty="0">
              <a:latin typeface="Ariali"/>
            </a:endParaRPr>
          </a:p>
        </p:txBody>
      </p:sp>
    </p:spTree>
    <p:extLst>
      <p:ext uri="{BB962C8B-B14F-4D97-AF65-F5344CB8AC3E}">
        <p14:creationId xmlns:p14="http://schemas.microsoft.com/office/powerpoint/2010/main" xmlns="" val="6541204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stomShape 1"/>
          <p:cNvSpPr/>
          <p:nvPr/>
        </p:nvSpPr>
        <p:spPr>
          <a:xfrm>
            <a:off x="0" y="6362280"/>
            <a:ext cx="9143640" cy="495360"/>
          </a:xfrm>
          <a:prstGeom prst="rect">
            <a:avLst/>
          </a:prstGeom>
          <a:solidFill>
            <a:srgbClr val="0D507D"/>
          </a:solidFill>
          <a:ln>
            <a:noFill/>
          </a:ln>
        </p:spPr>
        <p:style>
          <a:lnRef idx="2">
            <a:schemeClr val="accent1">
              <a:shade val="50000"/>
            </a:schemeClr>
          </a:lnRef>
          <a:fillRef idx="1">
            <a:schemeClr val="accent1"/>
          </a:fillRef>
          <a:effectRef idx="0">
            <a:schemeClr val="accent1"/>
          </a:effectRef>
          <a:fontRef idx="minor"/>
        </p:style>
      </p:sp>
      <p:pic>
        <p:nvPicPr>
          <p:cNvPr id="9" name="Imagen 3"/>
          <p:cNvPicPr/>
          <p:nvPr/>
        </p:nvPicPr>
        <p:blipFill>
          <a:blip r:embed="rId2" cstate="print"/>
          <a:stretch/>
        </p:blipFill>
        <p:spPr>
          <a:xfrm>
            <a:off x="180" y="6431400"/>
            <a:ext cx="9143640" cy="426240"/>
          </a:xfrm>
          <a:prstGeom prst="rect">
            <a:avLst/>
          </a:prstGeom>
          <a:ln>
            <a:noFill/>
          </a:ln>
        </p:spPr>
      </p:pic>
      <p:pic>
        <p:nvPicPr>
          <p:cNvPr id="10" name="Imagen 5"/>
          <p:cNvPicPr/>
          <p:nvPr/>
        </p:nvPicPr>
        <p:blipFill>
          <a:blip r:embed="rId3" cstate="print"/>
          <a:stretch/>
        </p:blipFill>
        <p:spPr>
          <a:xfrm>
            <a:off x="180" y="0"/>
            <a:ext cx="9143640" cy="813600"/>
          </a:xfrm>
          <a:prstGeom prst="rect">
            <a:avLst/>
          </a:prstGeom>
          <a:ln>
            <a:noFill/>
          </a:ln>
        </p:spPr>
      </p:pic>
      <p:sp>
        <p:nvSpPr>
          <p:cNvPr id="3" name="2 CuadroTexto"/>
          <p:cNvSpPr txBox="1"/>
          <p:nvPr/>
        </p:nvSpPr>
        <p:spPr>
          <a:xfrm>
            <a:off x="539552" y="950411"/>
            <a:ext cx="7200800" cy="369332"/>
          </a:xfrm>
          <a:prstGeom prst="rect">
            <a:avLst/>
          </a:prstGeom>
          <a:noFill/>
        </p:spPr>
        <p:txBody>
          <a:bodyPr wrap="square" rtlCol="0">
            <a:spAutoFit/>
          </a:bodyPr>
          <a:lstStyle/>
          <a:p>
            <a:pPr marL="285750" indent="-285750">
              <a:buFont typeface="Arial" pitchFamily="34" charset="0"/>
              <a:buChar char="•"/>
            </a:pPr>
            <a:r>
              <a:rPr lang="es-VE" dirty="0" smtClean="0">
                <a:effectLst>
                  <a:outerShdw blurRad="38100" dist="38100" dir="2700000" algn="tl">
                    <a:srgbClr val="000000">
                      <a:alpha val="43137"/>
                    </a:srgbClr>
                  </a:outerShdw>
                </a:effectLst>
              </a:rPr>
              <a:t>Consideraciones generales para las estadísticas vitales</a:t>
            </a:r>
            <a:endParaRPr lang="es-VE" dirty="0">
              <a:effectLst>
                <a:outerShdw blurRad="38100" dist="38100" dir="2700000" algn="tl">
                  <a:srgbClr val="000000">
                    <a:alpha val="43137"/>
                  </a:srgbClr>
                </a:outerShdw>
              </a:effectLst>
            </a:endParaRPr>
          </a:p>
        </p:txBody>
      </p:sp>
      <p:sp>
        <p:nvSpPr>
          <p:cNvPr id="4" name="3 Rectángulo"/>
          <p:cNvSpPr/>
          <p:nvPr/>
        </p:nvSpPr>
        <p:spPr>
          <a:xfrm>
            <a:off x="541821" y="1831464"/>
            <a:ext cx="7560840" cy="2677656"/>
          </a:xfrm>
          <a:prstGeom prst="rect">
            <a:avLst/>
          </a:prstGeom>
        </p:spPr>
        <p:txBody>
          <a:bodyPr wrap="square">
            <a:spAutoFit/>
          </a:bodyPr>
          <a:lstStyle/>
          <a:p>
            <a:pPr marL="628650" lvl="1" indent="-171450" algn="just">
              <a:buFont typeface="Arial" pitchFamily="34" charset="0"/>
              <a:buChar char="•"/>
            </a:pPr>
            <a:r>
              <a:rPr lang="es-ES" sz="1200" dirty="0" smtClean="0">
                <a:latin typeface="Ariali"/>
              </a:rPr>
              <a:t>El </a:t>
            </a:r>
            <a:r>
              <a:rPr lang="es-ES" sz="1200" dirty="0">
                <a:latin typeface="Ariali"/>
              </a:rPr>
              <a:t>sistema de registro civil es esencial para cada país porque provee los documentos legales indispensables para los individuos y la sociedad ya que son pruebas irrefutables de la ocurrencia de hechos vitales tales como nacimientos, matrimonios, divorcios,  defunciones, y  otros hechos conexos con el estado marital y civil de los habitantes de un </a:t>
            </a:r>
            <a:r>
              <a:rPr lang="es-ES" sz="1200" dirty="0" smtClean="0">
                <a:latin typeface="Ariali"/>
              </a:rPr>
              <a:t>país.</a:t>
            </a:r>
          </a:p>
          <a:p>
            <a:pPr lvl="1" algn="just"/>
            <a:endParaRPr lang="es-VE" sz="1200" dirty="0">
              <a:latin typeface="Ariali"/>
            </a:endParaRPr>
          </a:p>
          <a:p>
            <a:pPr marL="628650" lvl="1" indent="-171450" algn="just">
              <a:buFont typeface="Arial" pitchFamily="34" charset="0"/>
              <a:buChar char="•"/>
            </a:pPr>
            <a:r>
              <a:rPr lang="es-ES" sz="1200" dirty="0" smtClean="0">
                <a:latin typeface="Ariali"/>
              </a:rPr>
              <a:t>De </a:t>
            </a:r>
            <a:r>
              <a:rPr lang="es-ES" sz="1200" dirty="0">
                <a:latin typeface="Ariali"/>
              </a:rPr>
              <a:t>la disponibilidad de estos documentos, cuya veracidad es respaldada por el Estado, dependen una serie de derechos individuales,  incluidos la protección de los derechos humanos, protección de la familia,  la prueba del nombre e identidad, definición de la ciudadanía, nacionalidad, acceso a educación, salud, derecho al voto, pensiones de jubilación,  servicios sociales, etc</a:t>
            </a:r>
            <a:r>
              <a:rPr lang="es-ES" sz="1200" dirty="0" smtClean="0">
                <a:latin typeface="Ariali"/>
              </a:rPr>
              <a:t>.</a:t>
            </a:r>
          </a:p>
          <a:p>
            <a:pPr marL="628650" lvl="1" indent="-171450" algn="just">
              <a:buFont typeface="Arial" pitchFamily="34" charset="0"/>
              <a:buChar char="•"/>
            </a:pPr>
            <a:endParaRPr lang="es-VE" sz="1200" dirty="0">
              <a:latin typeface="Ariali"/>
            </a:endParaRPr>
          </a:p>
          <a:p>
            <a:pPr marL="628650" lvl="1" indent="-171450" algn="just">
              <a:buFont typeface="Arial" pitchFamily="34" charset="0"/>
              <a:buChar char="•"/>
            </a:pPr>
            <a:r>
              <a:rPr lang="es-ES" sz="1200" dirty="0" smtClean="0">
                <a:latin typeface="Ariali"/>
              </a:rPr>
              <a:t>Estos </a:t>
            </a:r>
            <a:r>
              <a:rPr lang="es-ES" sz="1200" dirty="0">
                <a:latin typeface="Ariali"/>
              </a:rPr>
              <a:t>documentos  son la fuente por excelencia de las estadísticas vitales continuas sobre nacimientos, defunciones, defunciones fetales, matrimonios, divorcios y  defunciones generales, que son el objeto del sistema de  estadísticas vitales, de gran importancia para la planificación económica y social de un país a todos los niveles de sus unidades </a:t>
            </a:r>
            <a:r>
              <a:rPr lang="es-ES" sz="1200" dirty="0" smtClean="0">
                <a:latin typeface="Ariali"/>
              </a:rPr>
              <a:t>administrativas</a:t>
            </a:r>
            <a:r>
              <a:rPr lang="es-ES" sz="1200" dirty="0">
                <a:latin typeface="Ariali"/>
              </a:rPr>
              <a:t>.</a:t>
            </a:r>
            <a:endParaRPr lang="es-VE" sz="1200" dirty="0">
              <a:latin typeface="Ariali"/>
            </a:endParaRPr>
          </a:p>
        </p:txBody>
      </p:sp>
    </p:spTree>
    <p:extLst>
      <p:ext uri="{BB962C8B-B14F-4D97-AF65-F5344CB8AC3E}">
        <p14:creationId xmlns:p14="http://schemas.microsoft.com/office/powerpoint/2010/main" xmlns="" val="8200440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stomShape 1"/>
          <p:cNvSpPr/>
          <p:nvPr/>
        </p:nvSpPr>
        <p:spPr>
          <a:xfrm>
            <a:off x="0" y="6362280"/>
            <a:ext cx="9143640" cy="495360"/>
          </a:xfrm>
          <a:prstGeom prst="rect">
            <a:avLst/>
          </a:prstGeom>
          <a:solidFill>
            <a:srgbClr val="0D507D"/>
          </a:solidFill>
          <a:ln>
            <a:noFill/>
          </a:ln>
        </p:spPr>
        <p:style>
          <a:lnRef idx="2">
            <a:schemeClr val="accent1">
              <a:shade val="50000"/>
            </a:schemeClr>
          </a:lnRef>
          <a:fillRef idx="1">
            <a:schemeClr val="accent1"/>
          </a:fillRef>
          <a:effectRef idx="0">
            <a:schemeClr val="accent1"/>
          </a:effectRef>
          <a:fontRef idx="minor"/>
        </p:style>
      </p:sp>
      <p:pic>
        <p:nvPicPr>
          <p:cNvPr id="9" name="Imagen 3"/>
          <p:cNvPicPr/>
          <p:nvPr/>
        </p:nvPicPr>
        <p:blipFill>
          <a:blip r:embed="rId3" cstate="print"/>
          <a:stretch/>
        </p:blipFill>
        <p:spPr>
          <a:xfrm>
            <a:off x="180" y="6431400"/>
            <a:ext cx="9143640" cy="426240"/>
          </a:xfrm>
          <a:prstGeom prst="rect">
            <a:avLst/>
          </a:prstGeom>
          <a:ln>
            <a:noFill/>
          </a:ln>
        </p:spPr>
      </p:pic>
      <p:pic>
        <p:nvPicPr>
          <p:cNvPr id="5" name="Imagen 5"/>
          <p:cNvPicPr/>
          <p:nvPr/>
        </p:nvPicPr>
        <p:blipFill>
          <a:blip r:embed="rId4" cstate="print"/>
          <a:stretch/>
        </p:blipFill>
        <p:spPr>
          <a:xfrm>
            <a:off x="180" y="0"/>
            <a:ext cx="9143640" cy="813600"/>
          </a:xfrm>
          <a:prstGeom prst="rect">
            <a:avLst/>
          </a:prstGeom>
          <a:ln>
            <a:noFill/>
          </a:ln>
        </p:spPr>
      </p:pic>
      <p:sp>
        <p:nvSpPr>
          <p:cNvPr id="6" name="5 CuadroTexto"/>
          <p:cNvSpPr txBox="1"/>
          <p:nvPr/>
        </p:nvSpPr>
        <p:spPr>
          <a:xfrm>
            <a:off x="539552" y="950411"/>
            <a:ext cx="7200800" cy="369332"/>
          </a:xfrm>
          <a:prstGeom prst="rect">
            <a:avLst/>
          </a:prstGeom>
          <a:noFill/>
        </p:spPr>
        <p:txBody>
          <a:bodyPr wrap="square" rtlCol="0">
            <a:spAutoFit/>
          </a:bodyPr>
          <a:lstStyle/>
          <a:p>
            <a:pPr marL="285750" indent="-285750">
              <a:buFont typeface="Arial" pitchFamily="34" charset="0"/>
              <a:buChar char="•"/>
            </a:pPr>
            <a:r>
              <a:rPr lang="es-VE" dirty="0" smtClean="0">
                <a:effectLst>
                  <a:outerShdw blurRad="38100" dist="38100" dir="2700000" algn="tl">
                    <a:srgbClr val="000000">
                      <a:alpha val="43137"/>
                    </a:srgbClr>
                  </a:outerShdw>
                </a:effectLst>
              </a:rPr>
              <a:t>Consideraciones generales para las estadísticas vitales</a:t>
            </a:r>
            <a:endParaRPr lang="es-VE" dirty="0">
              <a:effectLst>
                <a:outerShdw blurRad="38100" dist="38100" dir="2700000" algn="tl">
                  <a:srgbClr val="000000">
                    <a:alpha val="43137"/>
                  </a:srgbClr>
                </a:outerShdw>
              </a:effectLst>
            </a:endParaRPr>
          </a:p>
        </p:txBody>
      </p:sp>
      <p:sp>
        <p:nvSpPr>
          <p:cNvPr id="2" name="1 Rectángulo"/>
          <p:cNvSpPr/>
          <p:nvPr/>
        </p:nvSpPr>
        <p:spPr>
          <a:xfrm>
            <a:off x="467544" y="1844824"/>
            <a:ext cx="7920880" cy="2123658"/>
          </a:xfrm>
          <a:prstGeom prst="rect">
            <a:avLst/>
          </a:prstGeom>
        </p:spPr>
        <p:txBody>
          <a:bodyPr wrap="square">
            <a:spAutoFit/>
          </a:bodyPr>
          <a:lstStyle/>
          <a:p>
            <a:pPr marL="628650" lvl="1" indent="-171450" algn="just">
              <a:buFont typeface="Arial" pitchFamily="34" charset="0"/>
              <a:buChar char="•"/>
            </a:pPr>
            <a:r>
              <a:rPr lang="es-ES" sz="1200" dirty="0" smtClean="0">
                <a:latin typeface="Ariali"/>
              </a:rPr>
              <a:t>El </a:t>
            </a:r>
            <a:r>
              <a:rPr lang="es-ES" sz="1200" dirty="0">
                <a:latin typeface="Ariali"/>
              </a:rPr>
              <a:t>balance de los nacimientos y de las defunciones determina el crecimiento natural de una  población humana, por  lo que su conocimiento exacto y continuo es indispensable para la toma de decisiones en la administración de un </a:t>
            </a:r>
            <a:r>
              <a:rPr lang="es-ES" sz="1200" dirty="0" smtClean="0">
                <a:latin typeface="Ariali"/>
              </a:rPr>
              <a:t>país.</a:t>
            </a:r>
          </a:p>
          <a:p>
            <a:pPr lvl="1" algn="just"/>
            <a:endParaRPr lang="es-VE" sz="1200" dirty="0">
              <a:latin typeface="Ariali"/>
            </a:endParaRPr>
          </a:p>
          <a:p>
            <a:pPr marL="628650" lvl="1" indent="-171450" algn="just">
              <a:buFont typeface="Arial" pitchFamily="34" charset="0"/>
              <a:buChar char="•"/>
            </a:pPr>
            <a:r>
              <a:rPr lang="es-ES" sz="1200" dirty="0" smtClean="0">
                <a:latin typeface="Ariali"/>
              </a:rPr>
              <a:t>El </a:t>
            </a:r>
            <a:r>
              <a:rPr lang="es-ES" sz="1200" dirty="0">
                <a:latin typeface="Ariali"/>
              </a:rPr>
              <a:t>carácter  universal, obligatorio, continuo y permanente de los sistemas de registro civil y estadísticas vitales requiere atención constante de los gobiernos nacionales (o estatales o provinciales, según sea el caso) para asegurar su eficiente funcionamiento, mantenimiento y </a:t>
            </a:r>
            <a:r>
              <a:rPr lang="es-ES" sz="1200" dirty="0" smtClean="0">
                <a:latin typeface="Ariali"/>
              </a:rPr>
              <a:t>modernización.</a:t>
            </a:r>
          </a:p>
          <a:p>
            <a:pPr marL="628650" lvl="1" indent="-171450" algn="just">
              <a:buFont typeface="Arial" pitchFamily="34" charset="0"/>
              <a:buChar char="•"/>
            </a:pPr>
            <a:endParaRPr lang="es-ES" sz="1200" dirty="0" smtClean="0">
              <a:latin typeface="Ariali"/>
            </a:endParaRPr>
          </a:p>
          <a:p>
            <a:pPr marL="628650" lvl="1" indent="-171450" algn="just">
              <a:buFont typeface="Arial" pitchFamily="34" charset="0"/>
              <a:buChar char="•"/>
            </a:pPr>
            <a:r>
              <a:rPr lang="es-ES" sz="1200" dirty="0" smtClean="0">
                <a:latin typeface="Ariali"/>
              </a:rPr>
              <a:t>Que </a:t>
            </a:r>
            <a:r>
              <a:rPr lang="es-ES" sz="1200" dirty="0">
                <a:latin typeface="Ariali"/>
              </a:rPr>
              <a:t>un programa de mejoramiento y fortalecimiento de los sistemas requiere un componente de entrenamiento al personal involucrado y extensas y sostenidas campañas de educación, información  y comunicación dirigidas  a la población.</a:t>
            </a:r>
            <a:endParaRPr lang="es-VE" sz="1200" dirty="0">
              <a:latin typeface="Ariali"/>
            </a:endParaRPr>
          </a:p>
        </p:txBody>
      </p:sp>
    </p:spTree>
    <p:extLst>
      <p:ext uri="{BB962C8B-B14F-4D97-AF65-F5344CB8AC3E}">
        <p14:creationId xmlns:p14="http://schemas.microsoft.com/office/powerpoint/2010/main" xmlns="" val="33427241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5"/>
          <p:cNvPicPr/>
          <p:nvPr/>
        </p:nvPicPr>
        <p:blipFill>
          <a:blip r:embed="rId2" cstate="print"/>
          <a:stretch/>
        </p:blipFill>
        <p:spPr>
          <a:xfrm>
            <a:off x="180" y="0"/>
            <a:ext cx="9143640" cy="813600"/>
          </a:xfrm>
          <a:prstGeom prst="rect">
            <a:avLst/>
          </a:prstGeom>
          <a:ln>
            <a:noFill/>
          </a:ln>
        </p:spPr>
      </p:pic>
      <p:sp>
        <p:nvSpPr>
          <p:cNvPr id="5" name="4 Rectángulo"/>
          <p:cNvSpPr/>
          <p:nvPr/>
        </p:nvSpPr>
        <p:spPr>
          <a:xfrm>
            <a:off x="251520" y="1052737"/>
            <a:ext cx="8352928" cy="5078313"/>
          </a:xfrm>
          <a:prstGeom prst="rect">
            <a:avLst/>
          </a:prstGeom>
        </p:spPr>
        <p:txBody>
          <a:bodyPr wrap="square">
            <a:spAutoFit/>
          </a:bodyPr>
          <a:lstStyle/>
          <a:p>
            <a:endParaRPr lang="es-VE" b="1" dirty="0" smtClean="0"/>
          </a:p>
          <a:p>
            <a:endParaRPr lang="es-VE" b="1" dirty="0"/>
          </a:p>
          <a:p>
            <a:r>
              <a:rPr lang="es-VE" b="1" u="sng" dirty="0" smtClean="0">
                <a:latin typeface="Ariali"/>
              </a:rPr>
              <a:t>Comparar variables:  </a:t>
            </a:r>
          </a:p>
          <a:p>
            <a:endParaRPr lang="es-VE" b="1" u="sng" dirty="0">
              <a:latin typeface="Ariali"/>
            </a:endParaRPr>
          </a:p>
          <a:p>
            <a:pPr>
              <a:buFont typeface="Arial" pitchFamily="34" charset="0"/>
              <a:buChar char="•"/>
            </a:pPr>
            <a:r>
              <a:rPr lang="es-VE" b="1" u="sng" dirty="0" smtClean="0">
                <a:latin typeface="Ariali"/>
              </a:rPr>
              <a:t> </a:t>
            </a:r>
            <a:r>
              <a:rPr lang="es-VE" b="1" dirty="0" smtClean="0">
                <a:latin typeface="Ariali"/>
              </a:rPr>
              <a:t>Censos de población y vivienda</a:t>
            </a:r>
          </a:p>
          <a:p>
            <a:pPr>
              <a:buFont typeface="Arial" pitchFamily="34" charset="0"/>
              <a:buChar char="•"/>
            </a:pPr>
            <a:r>
              <a:rPr lang="es-VE" b="1" dirty="0" smtClean="0">
                <a:latin typeface="Ariali"/>
              </a:rPr>
              <a:t>Encuesta Demográfica de Venezuela, Encuesta de población</a:t>
            </a:r>
          </a:p>
          <a:p>
            <a:endParaRPr lang="es-VE" dirty="0">
              <a:latin typeface="Ariali"/>
            </a:endParaRPr>
          </a:p>
          <a:p>
            <a:endParaRPr lang="es-VE" dirty="0">
              <a:latin typeface="Ariali"/>
            </a:endParaRPr>
          </a:p>
          <a:p>
            <a:endParaRPr lang="es-VE" dirty="0">
              <a:latin typeface="Ariali"/>
            </a:endParaRPr>
          </a:p>
          <a:p>
            <a:r>
              <a:rPr lang="es-VE" b="1" u="sng" dirty="0">
                <a:latin typeface="Ariali"/>
              </a:rPr>
              <a:t>Obstáculos de </a:t>
            </a:r>
            <a:r>
              <a:rPr lang="es-VE" b="1" u="sng" dirty="0" smtClean="0">
                <a:latin typeface="Ariali"/>
              </a:rPr>
              <a:t>universalidad:</a:t>
            </a:r>
          </a:p>
          <a:p>
            <a:endParaRPr lang="es-VE" b="1" u="sng" dirty="0" smtClean="0">
              <a:latin typeface="Ariali"/>
            </a:endParaRPr>
          </a:p>
          <a:p>
            <a:pPr>
              <a:buFont typeface="Wingdings" pitchFamily="2" charset="2"/>
              <a:buChar char="§"/>
            </a:pPr>
            <a:r>
              <a:rPr lang="es-VE" b="1" dirty="0" smtClean="0">
                <a:latin typeface="Ariali"/>
              </a:rPr>
              <a:t> Falta de personal en los registros civiles</a:t>
            </a:r>
          </a:p>
          <a:p>
            <a:pPr>
              <a:buFont typeface="Wingdings" pitchFamily="2" charset="2"/>
              <a:buChar char="§"/>
            </a:pPr>
            <a:r>
              <a:rPr lang="es-VE" b="1" dirty="0" smtClean="0">
                <a:latin typeface="Ariali"/>
              </a:rPr>
              <a:t>Rotación del personal en los hospitales del servicio de historias médicas</a:t>
            </a:r>
          </a:p>
          <a:p>
            <a:pPr>
              <a:buFont typeface="Wingdings" pitchFamily="2" charset="2"/>
              <a:buChar char="§"/>
            </a:pPr>
            <a:endParaRPr lang="es-VE" b="1" dirty="0" smtClean="0">
              <a:latin typeface="Ariali"/>
            </a:endParaRPr>
          </a:p>
          <a:p>
            <a:pPr>
              <a:buFont typeface="Wingdings" pitchFamily="2" charset="2"/>
              <a:buChar char="§"/>
            </a:pPr>
            <a:endParaRPr lang="es-VE" b="1" dirty="0" smtClean="0"/>
          </a:p>
          <a:p>
            <a:endParaRPr lang="es-VE" b="1" dirty="0"/>
          </a:p>
          <a:p>
            <a:endParaRPr lang="es-VE" dirty="0" smtClean="0"/>
          </a:p>
          <a:p>
            <a:endParaRPr lang="es-V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usuario\Desktop\Taller vitales 2017 bogota\Nacimiento 001.jpg"/>
          <p:cNvPicPr>
            <a:picLocks noGrp="1" noChangeAspect="1" noChangeArrowheads="1"/>
          </p:cNvPicPr>
          <p:nvPr>
            <p:ph idx="1"/>
          </p:nvPr>
        </p:nvPicPr>
        <p:blipFill>
          <a:blip r:embed="rId2" cstate="print"/>
          <a:srcRect/>
          <a:stretch>
            <a:fillRect/>
          </a:stretch>
        </p:blipFill>
        <p:spPr bwMode="auto">
          <a:xfrm>
            <a:off x="1987423" y="0"/>
            <a:ext cx="4461988" cy="666936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980728"/>
            <a:ext cx="8640960" cy="5145435"/>
          </a:xfrm>
        </p:spPr>
        <p:txBody>
          <a:bodyPr>
            <a:normAutofit fontScale="92500" lnSpcReduction="20000"/>
          </a:bodyPr>
          <a:lstStyle/>
          <a:p>
            <a:pPr>
              <a:buNone/>
            </a:pPr>
            <a:r>
              <a:rPr lang="es-ES" b="1" dirty="0" smtClean="0"/>
              <a:t> </a:t>
            </a:r>
            <a:endParaRPr lang="es-VE" dirty="0" smtClean="0"/>
          </a:p>
          <a:p>
            <a:pPr algn="just">
              <a:buFont typeface="Wingdings" pitchFamily="2" charset="2"/>
              <a:buChar char="ü"/>
            </a:pPr>
            <a:r>
              <a:rPr lang="es-ES" sz="3100" dirty="0" smtClean="0">
                <a:latin typeface="Arial" pitchFamily="34" charset="0"/>
                <a:cs typeface="Arial" pitchFamily="34" charset="0"/>
              </a:rPr>
              <a:t>Las EV –  ofrece  información primordial para el análisis de la dinámica demográfica, ya que la natalidad es uno de los componentes determinantes del crecimiento poblacional.</a:t>
            </a:r>
          </a:p>
          <a:p>
            <a:pPr algn="just">
              <a:buFont typeface="Wingdings" pitchFamily="2" charset="2"/>
              <a:buChar char="ü"/>
            </a:pPr>
            <a:endParaRPr lang="es-ES" sz="3100" dirty="0" smtClean="0">
              <a:latin typeface="Arial" pitchFamily="34" charset="0"/>
              <a:cs typeface="Arial" pitchFamily="34" charset="0"/>
            </a:endParaRPr>
          </a:p>
          <a:p>
            <a:pPr algn="just">
              <a:buFont typeface="Wingdings" pitchFamily="2" charset="2"/>
              <a:buChar char="ü"/>
            </a:pPr>
            <a:r>
              <a:rPr lang="es-ES" sz="3100" dirty="0" smtClean="0">
                <a:latin typeface="Arial" pitchFamily="34" charset="0"/>
                <a:cs typeface="Arial" pitchFamily="34" charset="0"/>
              </a:rPr>
              <a:t>Información fundamental entre otros: mortalidad infantil, la mortalidad materna y la fecundidad adolescente. </a:t>
            </a:r>
          </a:p>
          <a:p>
            <a:pPr algn="just">
              <a:buFont typeface="Wingdings" pitchFamily="2" charset="2"/>
              <a:buChar char="ü"/>
            </a:pPr>
            <a:endParaRPr lang="es-ES" sz="3100" dirty="0" smtClean="0">
              <a:latin typeface="Arial" pitchFamily="34" charset="0"/>
              <a:cs typeface="Arial" pitchFamily="34" charset="0"/>
            </a:endParaRPr>
          </a:p>
          <a:p>
            <a:pPr algn="just">
              <a:buFont typeface="Wingdings" pitchFamily="2" charset="2"/>
              <a:buChar char="ü"/>
            </a:pPr>
            <a:r>
              <a:rPr lang="es-ES" sz="3100" dirty="0" smtClean="0">
                <a:latin typeface="Arial" pitchFamily="34" charset="0"/>
                <a:cs typeface="Arial" pitchFamily="34" charset="0"/>
              </a:rPr>
              <a:t>Se mejoro la oportunidad y la ahora nos toca mejorar medir la calidad de la Estadística de Nacimientos.</a:t>
            </a:r>
            <a:endParaRPr lang="es-VE" sz="3100" dirty="0">
              <a:latin typeface="Arial" pitchFamily="34" charset="0"/>
              <a:cs typeface="Arial" pitchFamily="34" charset="0"/>
            </a:endParaRPr>
          </a:p>
        </p:txBody>
      </p:sp>
      <p:pic>
        <p:nvPicPr>
          <p:cNvPr id="4" name="Imagen 5"/>
          <p:cNvPicPr/>
          <p:nvPr/>
        </p:nvPicPr>
        <p:blipFill>
          <a:blip r:embed="rId2" cstate="print"/>
          <a:stretch/>
        </p:blipFill>
        <p:spPr>
          <a:xfrm>
            <a:off x="360" y="0"/>
            <a:ext cx="9143640" cy="813600"/>
          </a:xfrm>
          <a:prstGeom prst="rect">
            <a:avLst/>
          </a:prstGeom>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buFont typeface="Wingdings" pitchFamily="2" charset="2"/>
              <a:buChar char="ü"/>
            </a:pPr>
            <a:r>
              <a:rPr lang="es-ES" sz="2800" u="sng" dirty="0" smtClean="0">
                <a:latin typeface="Ariali"/>
              </a:rPr>
              <a:t>El </a:t>
            </a:r>
            <a:r>
              <a:rPr lang="es-ES" sz="2800" i="1" u="sng" dirty="0" smtClean="0">
                <a:latin typeface="Ariali"/>
              </a:rPr>
              <a:t>sexo del niño</a:t>
            </a:r>
            <a:r>
              <a:rPr lang="es-ES" sz="2800" u="sng" dirty="0" smtClean="0">
                <a:latin typeface="Ariali"/>
              </a:rPr>
              <a:t> </a:t>
            </a:r>
            <a:r>
              <a:rPr lang="es-ES" sz="2800" dirty="0" smtClean="0">
                <a:latin typeface="Ariali"/>
              </a:rPr>
              <a:t>es una de las variables más importantes debido a los diferentes análisis demográficos que se realizan a partir de esta y esta ge</a:t>
            </a:r>
          </a:p>
          <a:p>
            <a:pPr algn="just">
              <a:buFont typeface="Wingdings" pitchFamily="2" charset="2"/>
              <a:buChar char="ü"/>
            </a:pPr>
            <a:r>
              <a:rPr lang="es-ES" sz="2800" u="sng" dirty="0" smtClean="0">
                <a:latin typeface="Ariali"/>
              </a:rPr>
              <a:t>La  </a:t>
            </a:r>
            <a:r>
              <a:rPr lang="es-ES" sz="2800" i="1" u="sng" dirty="0" smtClean="0">
                <a:latin typeface="Ariali"/>
              </a:rPr>
              <a:t>edad de la madre</a:t>
            </a:r>
            <a:r>
              <a:rPr lang="es-ES" sz="2800" u="sng" dirty="0" smtClean="0">
                <a:latin typeface="Ariali"/>
              </a:rPr>
              <a:t> </a:t>
            </a:r>
            <a:r>
              <a:rPr lang="es-ES" sz="2800" dirty="0" smtClean="0">
                <a:latin typeface="Ariali"/>
              </a:rPr>
              <a:t>(el Índice de </a:t>
            </a:r>
            <a:r>
              <a:rPr lang="es-ES" sz="2800" dirty="0" err="1" smtClean="0">
                <a:latin typeface="Ariali"/>
              </a:rPr>
              <a:t>Wipple</a:t>
            </a:r>
            <a:r>
              <a:rPr lang="es-ES" sz="2800" dirty="0" smtClean="0">
                <a:latin typeface="Ariali"/>
              </a:rPr>
              <a:t>) esta variable esta fortalecida </a:t>
            </a:r>
          </a:p>
          <a:p>
            <a:pPr algn="just">
              <a:buFont typeface="Wingdings" pitchFamily="2" charset="2"/>
              <a:buChar char="ü"/>
            </a:pPr>
            <a:r>
              <a:rPr lang="es-ES" sz="2800" dirty="0" smtClean="0">
                <a:latin typeface="Ariali"/>
              </a:rPr>
              <a:t> Inscripción en un Único sistema de Registro Civil Min Salud-INE</a:t>
            </a:r>
          </a:p>
          <a:p>
            <a:pPr algn="just"/>
            <a:endParaRPr lang="es-VE" sz="2800" dirty="0" smtClean="0">
              <a:latin typeface="Ariali"/>
            </a:endParaRPr>
          </a:p>
          <a:p>
            <a:endParaRPr lang="es-VE" dirty="0" smtClean="0"/>
          </a:p>
          <a:p>
            <a:endParaRPr lang="es-VE" dirty="0"/>
          </a:p>
        </p:txBody>
      </p:sp>
      <p:pic>
        <p:nvPicPr>
          <p:cNvPr id="4" name="Imagen 5"/>
          <p:cNvPicPr/>
          <p:nvPr/>
        </p:nvPicPr>
        <p:blipFill>
          <a:blip r:embed="rId2" cstate="print"/>
          <a:stretch/>
        </p:blipFill>
        <p:spPr>
          <a:xfrm>
            <a:off x="360" y="0"/>
            <a:ext cx="9143640" cy="813600"/>
          </a:xfrm>
          <a:prstGeom prst="rect">
            <a:avLst/>
          </a:prstGeom>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pPr algn="ctr">
              <a:buNone/>
            </a:pPr>
            <a:r>
              <a:rPr lang="es-VE" b="1" u="sng" dirty="0" smtClean="0"/>
              <a:t>Esfuerzos de evaluación actuales o recientes</a:t>
            </a:r>
          </a:p>
          <a:p>
            <a:endParaRPr lang="es-VE" b="1" u="sng" dirty="0" smtClean="0"/>
          </a:p>
          <a:p>
            <a:pPr>
              <a:buFont typeface="Wingdings" pitchFamily="2" charset="2"/>
              <a:buChar char="ü"/>
            </a:pPr>
            <a:r>
              <a:rPr lang="es-VE" b="1" dirty="0" smtClean="0"/>
              <a:t> </a:t>
            </a:r>
            <a:r>
              <a:rPr lang="es-VE" dirty="0" smtClean="0"/>
              <a:t>Mesa técnica nacional y estadal</a:t>
            </a:r>
          </a:p>
          <a:p>
            <a:pPr>
              <a:buFont typeface="Wingdings" pitchFamily="2" charset="2"/>
              <a:buChar char="ü"/>
            </a:pPr>
            <a:r>
              <a:rPr lang="es-VE" dirty="0" err="1" smtClean="0"/>
              <a:t>Comparabilidad</a:t>
            </a:r>
            <a:r>
              <a:rPr lang="es-VE" dirty="0" smtClean="0"/>
              <a:t> constante con los registros de Min. Salud y vitales </a:t>
            </a:r>
          </a:p>
          <a:p>
            <a:pPr>
              <a:buFont typeface="Wingdings" pitchFamily="2" charset="2"/>
              <a:buChar char="ü"/>
            </a:pPr>
            <a:r>
              <a:rPr lang="es-VE" dirty="0" smtClean="0"/>
              <a:t>Plan nacional de vacunación Vs Vitales</a:t>
            </a:r>
            <a:endParaRPr lang="es-ES" dirty="0" smtClean="0"/>
          </a:p>
          <a:p>
            <a:pPr>
              <a:buFont typeface="Wingdings" pitchFamily="2" charset="2"/>
              <a:buChar char="ü"/>
            </a:pPr>
            <a:r>
              <a:rPr lang="es-ES" dirty="0" smtClean="0"/>
              <a:t>Actualizar el software de captura (SISTINE) que permita incluir registros con datos omitidos</a:t>
            </a:r>
          </a:p>
          <a:p>
            <a:pPr>
              <a:buFont typeface="Wingdings" pitchFamily="2" charset="2"/>
              <a:buChar char="ü"/>
            </a:pPr>
            <a:r>
              <a:rPr lang="es-ES" dirty="0" smtClean="0"/>
              <a:t>Índices demográficos</a:t>
            </a:r>
            <a:endParaRPr lang="es-VE" dirty="0"/>
          </a:p>
        </p:txBody>
      </p:sp>
      <p:pic>
        <p:nvPicPr>
          <p:cNvPr id="4" name="Imagen 5"/>
          <p:cNvPicPr/>
          <p:nvPr/>
        </p:nvPicPr>
        <p:blipFill>
          <a:blip r:embed="rId2" cstate="print"/>
          <a:stretch/>
        </p:blipFill>
        <p:spPr>
          <a:xfrm>
            <a:off x="360" y="0"/>
            <a:ext cx="9143640" cy="813600"/>
          </a:xfrm>
          <a:prstGeom prst="rect">
            <a:avLst/>
          </a:prstGeom>
          <a:ln>
            <a:noFill/>
          </a:ln>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TotalTime>
  <Words>739</Words>
  <Application>Microsoft Office PowerPoint</Application>
  <PresentationFormat>Presentación en pantalla (4:3)</PresentationFormat>
  <Paragraphs>79</Paragraphs>
  <Slides>13</Slides>
  <Notes>3</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vector>
  </TitlesOfParts>
  <Company>INE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Luffi</dc:creator>
  <cp:lastModifiedBy>Luffi</cp:lastModifiedBy>
  <cp:revision>19</cp:revision>
  <dcterms:created xsi:type="dcterms:W3CDTF">2017-11-02T21:20:19Z</dcterms:created>
  <dcterms:modified xsi:type="dcterms:W3CDTF">2017-11-03T16:19:18Z</dcterms:modified>
</cp:coreProperties>
</file>