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4C0578-6FA0-4377-8E70-82F600D6EBEF}" type="datetimeFigureOut">
              <a:rPr lang="es-BO" smtClean="0"/>
              <a:pPr/>
              <a:t>03/11/2017</a:t>
            </a:fld>
            <a:endParaRPr lang="es-B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B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176AA3-AB95-4552-A333-1F4BEEE4A4FD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xenri7@hotmail.com" TargetMode="External"/><Relationship Id="rId2" Type="http://schemas.openxmlformats.org/officeDocument/2006/relationships/hyperlink" Target="mailto:Jose.pardo@oep.org.b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1850064"/>
            <a:ext cx="7776864" cy="4171224"/>
          </a:xfrm>
        </p:spPr>
        <p:txBody>
          <a:bodyPr>
            <a:normAutofit fontScale="85000" lnSpcReduction="20000"/>
          </a:bodyPr>
          <a:lstStyle/>
          <a:p>
            <a:pPr marL="0" lvl="0" algn="ctr">
              <a:spcBef>
                <a:spcPct val="0"/>
              </a:spcBef>
              <a:buClrTx/>
              <a:buSzTx/>
              <a:defRPr/>
            </a:pPr>
            <a:endParaRPr lang="es-ES_tradnl" sz="2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r>
              <a:rPr lang="es-ES_tradnl" sz="2900" b="1" dirty="0" smtClean="0">
                <a:solidFill>
                  <a:schemeClr val="accent2">
                    <a:lumMod val="75000"/>
                  </a:schemeClr>
                </a:solidFill>
              </a:rPr>
              <a:t>TALLER </a:t>
            </a:r>
            <a:r>
              <a:rPr lang="es-ES_tradnl" sz="2900" b="1" dirty="0" smtClean="0">
                <a:solidFill>
                  <a:schemeClr val="accent2">
                    <a:lumMod val="75000"/>
                  </a:schemeClr>
                </a:solidFill>
              </a:rPr>
              <a:t>SOBRE LA OPERACIÓN </a:t>
            </a:r>
            <a:endParaRPr lang="es-ES_tradnl" sz="2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r>
              <a:rPr lang="es-ES_tradnl" sz="2900" b="1" dirty="0" smtClean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es-ES_tradnl" sz="2900" b="1" dirty="0" smtClean="0">
                <a:solidFill>
                  <a:schemeClr val="accent2">
                    <a:lumMod val="75000"/>
                  </a:schemeClr>
                </a:solidFill>
              </a:rPr>
              <a:t>LOS SISTEMAS DE </a:t>
            </a:r>
            <a:endParaRPr lang="es-ES_tradnl" sz="2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r>
              <a:rPr lang="es-ES_tradnl" sz="2900" b="1" dirty="0" smtClean="0">
                <a:solidFill>
                  <a:schemeClr val="accent2">
                    <a:lumMod val="75000"/>
                  </a:schemeClr>
                </a:solidFill>
              </a:rPr>
              <a:t>REGISTRO CIVIL,  ESTADISTICAS  VITALES Y </a:t>
            </a: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r>
              <a:rPr lang="es-ES_tradnl" sz="2900" b="1" dirty="0" smtClean="0">
                <a:solidFill>
                  <a:schemeClr val="accent2">
                    <a:lumMod val="75000"/>
                  </a:schemeClr>
                </a:solidFill>
              </a:rPr>
              <a:t>GESTION </a:t>
            </a:r>
            <a:r>
              <a:rPr lang="es-ES_tradnl" sz="2900" b="1" dirty="0" smtClean="0">
                <a:solidFill>
                  <a:schemeClr val="accent2">
                    <a:lumMod val="75000"/>
                  </a:schemeClr>
                </a:solidFill>
              </a:rPr>
              <a:t>DE LA IDENTIDAD </a:t>
            </a: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r>
              <a:rPr lang="es-ES_tradnl" sz="2900" b="1" dirty="0" smtClean="0">
                <a:solidFill>
                  <a:schemeClr val="accent2">
                    <a:lumMod val="75000"/>
                  </a:schemeClr>
                </a:solidFill>
              </a:rPr>
              <a:t>PARA PAISES DE SUDAMERICA</a:t>
            </a: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endParaRPr lang="es-ES_tradnl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endParaRPr lang="es-ES_tradnl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endParaRPr lang="es-ES_tradnl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endParaRPr lang="es-ES_tradnl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r>
              <a:rPr lang="es-ES_tradnl" sz="2100" b="1" dirty="0" smtClean="0">
                <a:solidFill>
                  <a:schemeClr val="accent2">
                    <a:lumMod val="75000"/>
                  </a:schemeClr>
                </a:solidFill>
              </a:rPr>
              <a:t>ESTADO PLURINACIONAL DE BOLIVIA</a:t>
            </a: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endParaRPr lang="es-ES_tradnl" sz="2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endParaRPr lang="es-ES_tradnl" sz="2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r>
              <a:rPr lang="es-ES_tradnl" sz="2100" b="1" dirty="0" smtClean="0">
                <a:solidFill>
                  <a:schemeClr val="accent2">
                    <a:lumMod val="75000"/>
                  </a:schemeClr>
                </a:solidFill>
              </a:rPr>
              <a:t>Bogotá</a:t>
            </a:r>
            <a:r>
              <a:rPr lang="es-ES_tradnl" sz="21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s-ES_tradnl" sz="2100" b="1" dirty="0" smtClean="0">
                <a:solidFill>
                  <a:schemeClr val="accent2">
                    <a:lumMod val="75000"/>
                  </a:schemeClr>
                </a:solidFill>
              </a:rPr>
              <a:t> 03 </a:t>
            </a:r>
            <a:r>
              <a:rPr lang="es-ES_tradnl" sz="2100" b="1" dirty="0" smtClean="0">
                <a:solidFill>
                  <a:schemeClr val="accent2">
                    <a:lumMod val="75000"/>
                  </a:schemeClr>
                </a:solidFill>
              </a:rPr>
              <a:t>de noviembre de 2017</a:t>
            </a:r>
            <a:endParaRPr lang="es-BO" sz="1900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44016"/>
            <a:ext cx="1080120" cy="141277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7429" t="22266" r="70949" b="55094"/>
          <a:stretch>
            <a:fillRect/>
          </a:stretch>
        </p:blipFill>
        <p:spPr bwMode="auto">
          <a:xfrm>
            <a:off x="1619672" y="188640"/>
            <a:ext cx="1296144" cy="141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51" y="476672"/>
            <a:ext cx="1390361" cy="874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23928" y="1124744"/>
            <a:ext cx="2304256" cy="1143000"/>
          </a:xfrm>
        </p:spPr>
        <p:txBody>
          <a:bodyPr>
            <a:normAutofit/>
          </a:bodyPr>
          <a:lstStyle/>
          <a:p>
            <a:r>
              <a:rPr lang="es-BO" sz="3100" dirty="0" smtClean="0"/>
              <a:t>GRACIAS…</a:t>
            </a:r>
            <a:endParaRPr lang="es-BO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259632" y="1268760"/>
            <a:ext cx="7560840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B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5616" y="2420888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b="1" dirty="0" smtClean="0"/>
              <a:t>Tribunal Supremo Electoral</a:t>
            </a:r>
          </a:p>
          <a:p>
            <a:r>
              <a:rPr lang="es-BO" b="1" dirty="0" smtClean="0"/>
              <a:t>Dirección  </a:t>
            </a:r>
            <a:r>
              <a:rPr lang="es-BO" b="1" dirty="0" smtClean="0"/>
              <a:t>Nacional </a:t>
            </a:r>
            <a:r>
              <a:rPr lang="es-BO" b="1" dirty="0" smtClean="0"/>
              <a:t>del SERECI</a:t>
            </a:r>
            <a:endParaRPr lang="es-BO" b="1" dirty="0" smtClean="0">
              <a:hlinkClick r:id="rId2"/>
            </a:endParaRPr>
          </a:p>
          <a:p>
            <a:r>
              <a:rPr lang="es-BO" dirty="0" smtClean="0">
                <a:solidFill>
                  <a:schemeClr val="accent1"/>
                </a:solidFill>
                <a:hlinkClick r:id="rId2"/>
              </a:rPr>
              <a:t>j</a:t>
            </a:r>
            <a:r>
              <a:rPr lang="es-BO" dirty="0" smtClean="0">
                <a:solidFill>
                  <a:schemeClr val="accent1"/>
                </a:solidFill>
                <a:hlinkClick r:id="rId2"/>
              </a:rPr>
              <a:t>ose.pardo@oep.org.bo</a:t>
            </a:r>
            <a:endParaRPr lang="es-BO" dirty="0" smtClean="0">
              <a:solidFill>
                <a:schemeClr val="accent1"/>
              </a:solidFill>
            </a:endParaRPr>
          </a:p>
          <a:p>
            <a:r>
              <a:rPr lang="es-BO" dirty="0" smtClean="0"/>
              <a:t>(591) 75251538</a:t>
            </a:r>
            <a:endParaRPr lang="es-BO" dirty="0"/>
          </a:p>
        </p:txBody>
      </p:sp>
      <p:sp>
        <p:nvSpPr>
          <p:cNvPr id="7" name="6 CuadroTexto"/>
          <p:cNvSpPr txBox="1"/>
          <p:nvPr/>
        </p:nvSpPr>
        <p:spPr>
          <a:xfrm>
            <a:off x="1115616" y="5674022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b="1" dirty="0" smtClean="0"/>
              <a:t>Instituto Nacional de Estadística</a:t>
            </a:r>
            <a:endParaRPr lang="es-BO" b="1" dirty="0" smtClean="0"/>
          </a:p>
          <a:p>
            <a:r>
              <a:rPr lang="es-BO" dirty="0" smtClean="0">
                <a:solidFill>
                  <a:schemeClr val="accent1"/>
                </a:solidFill>
                <a:hlinkClick r:id="rId2"/>
              </a:rPr>
              <a:t>mpaton@ine.gob.bo</a:t>
            </a:r>
            <a:endParaRPr lang="es-BO" dirty="0" smtClean="0">
              <a:solidFill>
                <a:schemeClr val="accent1"/>
              </a:solidFill>
            </a:endParaRPr>
          </a:p>
          <a:p>
            <a:r>
              <a:rPr lang="es-BO" dirty="0" smtClean="0"/>
              <a:t>(591) 72511935</a:t>
            </a:r>
            <a:endParaRPr lang="es-BO" dirty="0"/>
          </a:p>
        </p:txBody>
      </p:sp>
      <p:sp>
        <p:nvSpPr>
          <p:cNvPr id="8" name="7 CuadroTexto"/>
          <p:cNvSpPr txBox="1"/>
          <p:nvPr/>
        </p:nvSpPr>
        <p:spPr>
          <a:xfrm>
            <a:off x="1115616" y="4039904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b="1" dirty="0" smtClean="0"/>
              <a:t>Ministerio de Salud Bolivia</a:t>
            </a:r>
          </a:p>
          <a:p>
            <a:r>
              <a:rPr lang="es-BO" b="1" dirty="0" smtClean="0"/>
              <a:t>Dirección  </a:t>
            </a:r>
            <a:r>
              <a:rPr lang="es-BO" b="1" dirty="0" smtClean="0"/>
              <a:t>Nacional de </a:t>
            </a:r>
            <a:r>
              <a:rPr lang="es-BO" b="1" dirty="0" smtClean="0"/>
              <a:t>Información </a:t>
            </a:r>
            <a:r>
              <a:rPr lang="es-BO" b="1" dirty="0" smtClean="0"/>
              <a:t>en Salud </a:t>
            </a:r>
          </a:p>
          <a:p>
            <a:r>
              <a:rPr lang="es-BO" dirty="0" smtClean="0">
                <a:hlinkClick r:id="rId3"/>
              </a:rPr>
              <a:t>maxenri7@hotmail.com</a:t>
            </a:r>
            <a:endParaRPr lang="es-BO" dirty="0" smtClean="0"/>
          </a:p>
          <a:p>
            <a:r>
              <a:rPr lang="es-BO" dirty="0" smtClean="0"/>
              <a:t>(</a:t>
            </a:r>
            <a:r>
              <a:rPr lang="es-BO" dirty="0" smtClean="0"/>
              <a:t>591) 71153116</a:t>
            </a:r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7920880" cy="620688"/>
          </a:xfrm>
        </p:spPr>
        <p:txBody>
          <a:bodyPr>
            <a:normAutofit/>
          </a:bodyPr>
          <a:lstStyle/>
          <a:p>
            <a:r>
              <a:rPr lang="es-BO" sz="2400" dirty="0" smtClean="0"/>
              <a:t>CAMPOS QUE NO SE CONTEMPLAN EN EL CMNV - RC</a:t>
            </a:r>
            <a:endParaRPr lang="es-BO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692696"/>
            <a:ext cx="7498080" cy="11171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BO" sz="1800" dirty="0" smtClean="0"/>
              <a:t>Según el Manual de Principios y Recomendaciones (página 11) “Cuestiones</a:t>
            </a:r>
          </a:p>
          <a:p>
            <a:pPr algn="just">
              <a:buNone/>
            </a:pPr>
            <a:r>
              <a:rPr lang="es-BO" sz="1800" dirty="0" smtClean="0"/>
              <a:t>y temas que deben incluirse en un sistema de estadísticas vitales”, </a:t>
            </a:r>
            <a:r>
              <a:rPr lang="es-BO" sz="1800" b="1" u="sng" dirty="0" smtClean="0"/>
              <a:t>no</a:t>
            </a:r>
            <a:r>
              <a:rPr lang="es-BO" sz="1800" dirty="0" smtClean="0"/>
              <a:t> se</a:t>
            </a:r>
          </a:p>
          <a:p>
            <a:pPr algn="just">
              <a:buNone/>
            </a:pPr>
            <a:r>
              <a:rPr lang="es-BO" sz="1800" dirty="0" smtClean="0"/>
              <a:t>tienen los siguientes </a:t>
            </a:r>
            <a:r>
              <a:rPr lang="es-BO" sz="1800" b="1" u="sng" dirty="0" smtClean="0"/>
              <a:t>campos específicos principales</a:t>
            </a:r>
            <a:r>
              <a:rPr lang="es-BO" sz="1800" dirty="0" smtClean="0"/>
              <a:t>:</a:t>
            </a:r>
          </a:p>
          <a:p>
            <a:pPr algn="just">
              <a:buNone/>
            </a:pPr>
            <a:endParaRPr lang="es-BO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115616" y="1988840"/>
          <a:ext cx="7848872" cy="4708357"/>
        </p:xfrm>
        <a:graphic>
          <a:graphicData uri="http://schemas.openxmlformats.org/drawingml/2006/table">
            <a:tbl>
              <a:tblPr/>
              <a:tblGrid>
                <a:gridCol w="360040"/>
                <a:gridCol w="3908645"/>
                <a:gridCol w="3580187"/>
              </a:tblGrid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EXISTE EN CMNV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EXISTE SOLO EN RC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Zona 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nacimiento: Urbano - Rural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Hijo </a:t>
                      </a:r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nacido dentro del matrimonio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Nivel 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de Instrucción (</a:t>
                      </a:r>
                      <a:r>
                        <a:rPr kumimoji="0" lang="es-BO" sz="1500" b="0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rc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la madre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Residencia 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habitual (</a:t>
                      </a:r>
                      <a:r>
                        <a:rPr kumimoji="0" lang="es-BO" sz="1500" b="0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rc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Zona </a:t>
                      </a:r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urbano </a:t>
                      </a:r>
                      <a:r>
                        <a:rPr lang="es-BO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rural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Tiempo </a:t>
                      </a:r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residencia en el lugar habitual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Condición </a:t>
                      </a:r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migrante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Hijos 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nacidos vivos (</a:t>
                      </a:r>
                      <a:r>
                        <a:rPr kumimoji="0" lang="es-BO" sz="1500" b="0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rc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Orden 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de nacimientos (numero de parto (</a:t>
                      </a:r>
                      <a:r>
                        <a:rPr kumimoji="0" lang="es-BO" sz="1500" b="0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rc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Defunciones </a:t>
                      </a:r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fetales que tuvo la madre durante </a:t>
                      </a:r>
                      <a:r>
                        <a:rPr lang="es-BO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toda </a:t>
                      </a:r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 vida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Fecha </a:t>
                      </a:r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nacimiento vivo inmediatamente anterior.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Intervalo </a:t>
                      </a:r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desde nacimiento vivo inmediatamente anterior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Fecha 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del matrimonio (</a:t>
                      </a:r>
                      <a:r>
                        <a:rPr kumimoji="0" lang="es-BO" sz="1500" b="0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rc</a:t>
                      </a:r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BO" sz="15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  <a:endParaRPr kumimoji="0" lang="es-BO" sz="15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padre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kumimoji="0" lang="es-BO" sz="15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Zona 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residencia urbano – rural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/>
          </a:bodyPr>
          <a:lstStyle/>
          <a:p>
            <a:r>
              <a:rPr lang="es-BO" sz="3100" dirty="0" smtClean="0"/>
              <a:t>CAMPOS QUE NO SE CONTEMPLAN EN EL CMD - RC</a:t>
            </a:r>
            <a:endParaRPr lang="es-BO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627784" y="2348880"/>
            <a:ext cx="5328592" cy="50405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B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CERTIFICADO </a:t>
            </a:r>
            <a:r>
              <a:rPr kumimoji="0" lang="es-B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MEDICO</a:t>
            </a:r>
            <a:r>
              <a:rPr kumimoji="0" lang="es-BO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B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s-B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DEFUNCION</a:t>
            </a:r>
            <a:endParaRPr kumimoji="0" lang="es-B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524000" y="3268576"/>
          <a:ext cx="7296472" cy="1366328"/>
        </p:xfrm>
        <a:graphic>
          <a:graphicData uri="http://schemas.openxmlformats.org/drawingml/2006/table">
            <a:tbl>
              <a:tblPr/>
              <a:tblGrid>
                <a:gridCol w="527720"/>
                <a:gridCol w="3440537"/>
                <a:gridCol w="3328215"/>
              </a:tblGrid>
              <a:tr h="809667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EXISTE EN CMD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8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EXISTE SOLO EN RC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430876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Lugar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Residencia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Urbano – Rural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BO" sz="1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s-BO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/>
          </a:bodyPr>
          <a:lstStyle/>
          <a:p>
            <a:r>
              <a:rPr lang="es-BO" sz="3100" dirty="0" smtClean="0"/>
              <a:t>CAMPOS QUE NO SE CONTEMPLAN EN EL CMDF - RC</a:t>
            </a:r>
            <a:endParaRPr lang="es-BO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411760" y="1268760"/>
            <a:ext cx="5014312" cy="36004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B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CERTIFICADO DE DEFUNCION FETAL</a:t>
            </a:r>
            <a:endParaRPr kumimoji="0" lang="es-B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115616" y="1891688"/>
          <a:ext cx="7848872" cy="4273616"/>
        </p:xfrm>
        <a:graphic>
          <a:graphicData uri="http://schemas.openxmlformats.org/drawingml/2006/table">
            <a:tbl>
              <a:tblPr/>
              <a:tblGrid>
                <a:gridCol w="360040"/>
                <a:gridCol w="4680520"/>
                <a:gridCol w="2808312"/>
              </a:tblGrid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EXISTE EN </a:t>
                      </a:r>
                      <a:r>
                        <a:rPr lang="es-BO" sz="17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CMDF </a:t>
                      </a:r>
                      <a:endParaRPr lang="es-BO" sz="17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EXISTE SOLO EN RC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Zona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urbana o rural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Características </a:t>
                      </a:r>
                      <a:r>
                        <a:rPr lang="es-BO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la madre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Hijos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nacidos vivos que ha tenido la madre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Orden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nacimiento o paridez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Fecha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nacimiento vivo inmediatamente anterior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Intervalo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nacimiento entre el ultimo y el anterior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Fecha de matrimonio (rc)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Duración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matrimonio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Zona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urbana </a:t>
                      </a:r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rural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Característica </a:t>
                      </a:r>
                      <a:r>
                        <a:rPr lang="es-BO" sz="17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padre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Fecha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nacimiento vivo inmediatamente anterior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Edad</a:t>
                      </a:r>
                      <a:endParaRPr lang="es-BO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Lugar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residencia habitual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Localidad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residencia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Zona </a:t>
                      </a:r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urbano - rural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21" marR="8021" marT="8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187624" y="3284984"/>
            <a:ext cx="7776864" cy="338437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6" name="5 Rectángulo"/>
          <p:cNvSpPr/>
          <p:nvPr/>
        </p:nvSpPr>
        <p:spPr>
          <a:xfrm>
            <a:off x="1187624" y="1124744"/>
            <a:ext cx="7776864" cy="194421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/>
          </a:bodyPr>
          <a:lstStyle/>
          <a:p>
            <a:r>
              <a:rPr lang="es-BO" sz="3100" dirty="0" smtClean="0"/>
              <a:t>OBSTACULOS PARA LLEGAR A LA UNIVERSALIDAD - NACIMIENTO</a:t>
            </a:r>
            <a:endParaRPr lang="es-BO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259632" y="1268760"/>
            <a:ext cx="7560840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B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5616" y="1196752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No se tiene acceso al 100% de partos institucionalizados. </a:t>
            </a:r>
            <a:r>
              <a:rPr lang="es-ES" b="1" i="1" dirty="0" smtClean="0"/>
              <a:t>(S. Salud)</a:t>
            </a:r>
          </a:p>
          <a:p>
            <a:r>
              <a:rPr lang="es-ES" dirty="0" smtClean="0"/>
              <a:t>No se llega al 100% de instituciones de salud </a:t>
            </a:r>
            <a:r>
              <a:rPr lang="es-ES" dirty="0" smtClean="0"/>
              <a:t>públicas/privadas </a:t>
            </a:r>
            <a:r>
              <a:rPr lang="es-ES" b="1" i="1" dirty="0" smtClean="0"/>
              <a:t>(S. Salud)</a:t>
            </a:r>
          </a:p>
          <a:p>
            <a:pPr algn="just"/>
            <a:r>
              <a:rPr lang="es-ES" dirty="0" smtClean="0"/>
              <a:t>No todos las instituciones de salud tienen infraestructura o conectividad para el CMNV. </a:t>
            </a:r>
            <a:r>
              <a:rPr lang="es-ES" b="1" i="1" dirty="0" smtClean="0"/>
              <a:t>(S. Salud)</a:t>
            </a:r>
          </a:p>
          <a:p>
            <a:pPr algn="just"/>
            <a:r>
              <a:rPr lang="es-ES" dirty="0" smtClean="0"/>
              <a:t>Se debe impulsar el uso del formato oficial del CMNV </a:t>
            </a:r>
            <a:r>
              <a:rPr lang="es-ES" b="1" i="1" dirty="0" smtClean="0"/>
              <a:t>(S. Salud)</a:t>
            </a:r>
          </a:p>
          <a:p>
            <a:pPr algn="just"/>
            <a:r>
              <a:rPr lang="es-ES" b="1" i="1" dirty="0" smtClean="0"/>
              <a:t>No existe información </a:t>
            </a:r>
            <a:r>
              <a:rPr lang="es-ES" b="1" i="1" dirty="0" smtClean="0"/>
              <a:t>digitalizada de </a:t>
            </a:r>
            <a:r>
              <a:rPr lang="es-ES" b="1" i="1" dirty="0" smtClean="0"/>
              <a:t>Salud </a:t>
            </a:r>
            <a:r>
              <a:rPr lang="es-ES" b="1" i="1" dirty="0" smtClean="0"/>
              <a:t>(histórica) </a:t>
            </a:r>
            <a:r>
              <a:rPr lang="es-ES" b="1" i="1" dirty="0" smtClean="0"/>
              <a:t>sobre defunciones</a:t>
            </a:r>
            <a:r>
              <a:rPr lang="es-ES" b="1" i="1" dirty="0" smtClean="0"/>
              <a:t>.</a:t>
            </a:r>
          </a:p>
          <a:p>
            <a:pPr algn="just"/>
            <a:endParaRPr lang="es-ES" b="1" i="1" dirty="0" smtClean="0"/>
          </a:p>
          <a:p>
            <a:pPr algn="just"/>
            <a:endParaRPr lang="es-ES" b="1" i="1" dirty="0" smtClean="0"/>
          </a:p>
          <a:p>
            <a:pPr algn="just"/>
            <a:r>
              <a:rPr lang="es-ES" dirty="0" smtClean="0"/>
              <a:t>El sub-registro se presenta en </a:t>
            </a:r>
            <a:r>
              <a:rPr lang="es-ES" b="1" dirty="0" smtClean="0"/>
              <a:t>situaciones muy particulares</a:t>
            </a:r>
            <a:r>
              <a:rPr lang="es-ES" dirty="0" smtClean="0"/>
              <a:t>: falta de documentos de la madre, decisión de los hogares de posponer la inscripción, situación particular de cada madre o familia. </a:t>
            </a:r>
            <a:r>
              <a:rPr lang="es-ES" b="1" i="1" dirty="0" smtClean="0"/>
              <a:t>(RC)</a:t>
            </a:r>
          </a:p>
          <a:p>
            <a:pPr algn="just"/>
            <a:r>
              <a:rPr lang="es-ES" dirty="0" smtClean="0"/>
              <a:t>La </a:t>
            </a:r>
            <a:r>
              <a:rPr lang="es-ES" b="1" dirty="0" smtClean="0"/>
              <a:t>información</a:t>
            </a:r>
            <a:r>
              <a:rPr lang="es-ES" dirty="0" smtClean="0"/>
              <a:t> sobre las políticas y condiciones de registro continúa siendo importante en la explicación del sub-registro, sobre todo, en el área rural. </a:t>
            </a:r>
            <a:r>
              <a:rPr lang="es-ES" b="1" i="1" dirty="0" smtClean="0"/>
              <a:t>(RC)</a:t>
            </a:r>
            <a:endParaRPr lang="es-ES" dirty="0" smtClean="0"/>
          </a:p>
          <a:p>
            <a:r>
              <a:rPr lang="es-ES" dirty="0" smtClean="0"/>
              <a:t>Los </a:t>
            </a:r>
            <a:r>
              <a:rPr lang="es-ES" dirty="0"/>
              <a:t>hogares aún enfrentan </a:t>
            </a:r>
            <a:r>
              <a:rPr lang="es-ES" b="1" dirty="0"/>
              <a:t>dificultades de </a:t>
            </a:r>
            <a:r>
              <a:rPr lang="es-ES" b="1" dirty="0" smtClean="0"/>
              <a:t>traslado y acceso a oficinas de RC.</a:t>
            </a:r>
            <a:endParaRPr lang="es-ES" b="1" dirty="0"/>
          </a:p>
          <a:p>
            <a:r>
              <a:rPr lang="es-ES" b="1" dirty="0" smtClean="0"/>
              <a:t>No </a:t>
            </a:r>
            <a:r>
              <a:rPr lang="es-ES" b="1" dirty="0"/>
              <a:t>se captura el 100% </a:t>
            </a:r>
            <a:r>
              <a:rPr lang="es-ES" dirty="0"/>
              <a:t>de registros de recién nacidos en centros de salud o maternológicos</a:t>
            </a:r>
            <a:r>
              <a:rPr lang="es-ES" dirty="0" smtClean="0"/>
              <a:t>. </a:t>
            </a:r>
            <a:r>
              <a:rPr lang="es-ES" b="1" i="1" dirty="0" smtClean="0"/>
              <a:t>(RC)</a:t>
            </a:r>
            <a:endParaRPr lang="es-ES" dirty="0"/>
          </a:p>
          <a:p>
            <a:r>
              <a:rPr lang="es-ES" dirty="0" smtClean="0"/>
              <a:t>No depender directamente del factor de  </a:t>
            </a:r>
            <a:r>
              <a:rPr lang="es-ES" dirty="0"/>
              <a:t>Bonos a favor de madres y </a:t>
            </a:r>
            <a:r>
              <a:rPr lang="es-ES" dirty="0" smtClean="0"/>
              <a:t>estudiantes, se debe promover con incentivos propios. </a:t>
            </a:r>
            <a:r>
              <a:rPr lang="es-ES" b="1" i="1" dirty="0" smtClean="0"/>
              <a:t>(RC)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115616" y="1196752"/>
            <a:ext cx="7848872" cy="41044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/>
          </a:bodyPr>
          <a:lstStyle/>
          <a:p>
            <a:r>
              <a:rPr lang="es-BO" sz="3100" dirty="0" smtClean="0"/>
              <a:t>OBSTACULOS PARA LLEGAR A LA UNIVERSALIDAD - DEFUNCIONES</a:t>
            </a:r>
            <a:endParaRPr lang="es-BO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259632" y="1268760"/>
            <a:ext cx="7560840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B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5616" y="1124744"/>
            <a:ext cx="784887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2000" dirty="0" smtClean="0"/>
              <a:t>Los </a:t>
            </a:r>
            <a:r>
              <a:rPr lang="es-ES" sz="2000" dirty="0" smtClean="0"/>
              <a:t>mismos que nacimientos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No se tiene informatizada la información histórica. </a:t>
            </a:r>
            <a:r>
              <a:rPr lang="es-ES" sz="2000" b="1" i="1" dirty="0" smtClean="0"/>
              <a:t>(S. Salud</a:t>
            </a:r>
            <a:r>
              <a:rPr lang="es-ES" sz="2000" b="1" i="1" dirty="0" smtClean="0"/>
              <a:t>)</a:t>
            </a:r>
          </a:p>
          <a:p>
            <a:endParaRPr lang="es-ES" sz="2000" b="1" i="1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Se debe impulsar el uso del formato oficial del CMD </a:t>
            </a:r>
            <a:r>
              <a:rPr lang="es-ES" sz="2000" b="1" i="1" dirty="0" smtClean="0"/>
              <a:t>(S. Salud</a:t>
            </a:r>
            <a:r>
              <a:rPr lang="es-ES" sz="2000" b="1" i="1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endParaRPr lang="es-ES" sz="2000" b="1" i="1" dirty="0" smtClean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RC cuenta con </a:t>
            </a:r>
            <a:r>
              <a:rPr lang="es-ES" sz="2000" dirty="0" err="1" smtClean="0"/>
              <a:t>bd</a:t>
            </a:r>
            <a:r>
              <a:rPr lang="es-ES" sz="2000" dirty="0" smtClean="0"/>
              <a:t> de defunciones anuales, que no han sido sometidos a análisis por parte de los compiladores de estadísticas en los últimos años.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187624" y="1196752"/>
            <a:ext cx="7776864" cy="532859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/>
          </a:bodyPr>
          <a:lstStyle/>
          <a:p>
            <a:r>
              <a:rPr lang="es-BO" sz="3100" dirty="0" smtClean="0"/>
              <a:t>PROBLEMAS PARA COMPILAR LAS ESTADISTICAS</a:t>
            </a:r>
            <a:endParaRPr lang="es-BO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259632" y="1268760"/>
            <a:ext cx="7560840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B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5616" y="1124744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/>
              <a:t>INE:</a:t>
            </a:r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No se tiene acceso a </a:t>
            </a:r>
            <a:r>
              <a:rPr lang="es-ES" b="1" u="sng" dirty="0" smtClean="0"/>
              <a:t>fuente primaria </a:t>
            </a:r>
            <a:r>
              <a:rPr lang="es-ES" dirty="0" smtClean="0"/>
              <a:t>(Salud) en formatos </a:t>
            </a:r>
            <a:r>
              <a:rPr lang="es-ES" dirty="0" err="1" smtClean="0"/>
              <a:t>bd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No se tiene acceso a </a:t>
            </a:r>
            <a:r>
              <a:rPr lang="es-ES" b="1" u="sng" dirty="0" smtClean="0"/>
              <a:t>fuente de defunciones </a:t>
            </a:r>
            <a:r>
              <a:rPr lang="es-ES" dirty="0" smtClean="0"/>
              <a:t>(Salud – RC) en </a:t>
            </a:r>
            <a:r>
              <a:rPr lang="es-ES" dirty="0" err="1" smtClean="0"/>
              <a:t>bd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No se tiene (actualmente) líneas de </a:t>
            </a:r>
            <a:r>
              <a:rPr lang="es-ES" b="1" u="sng" dirty="0" smtClean="0"/>
              <a:t>COORDINACIÓN EFECTIVA Y NORMALIZADA </a:t>
            </a:r>
            <a:r>
              <a:rPr lang="es-ES" dirty="0" smtClean="0"/>
              <a:t>con los proveedores de datos primarios</a:t>
            </a:r>
            <a:r>
              <a:rPr lang="es-ES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No se tiene </a:t>
            </a:r>
            <a:r>
              <a:rPr lang="es-ES" b="1" u="sng" dirty="0" smtClean="0"/>
              <a:t>diagnóstico de calidad </a:t>
            </a:r>
            <a:r>
              <a:rPr lang="es-ES" dirty="0" smtClean="0"/>
              <a:t>de las fuentes primarias que requiere el INE (Salud – RC</a:t>
            </a:r>
            <a:r>
              <a:rPr lang="es-ES" dirty="0" smtClean="0"/>
              <a:t>).</a:t>
            </a:r>
          </a:p>
          <a:p>
            <a:pPr algn="just">
              <a:buFont typeface="Arial" pitchFamily="34" charset="0"/>
              <a:buChar char="•"/>
            </a:pPr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Las fuentes deben </a:t>
            </a:r>
            <a:r>
              <a:rPr lang="es-ES" b="1" u="sng" dirty="0" smtClean="0"/>
              <a:t>mejorar sus procesos de captura, registro y control de calidad</a:t>
            </a:r>
            <a:r>
              <a:rPr lang="es-ES" b="1" u="sng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Existen </a:t>
            </a:r>
            <a:r>
              <a:rPr lang="es-ES" b="1" u="sng" dirty="0" smtClean="0"/>
              <a:t>otras entidades </a:t>
            </a:r>
            <a:r>
              <a:rPr lang="es-ES" b="1" u="sng" dirty="0" smtClean="0"/>
              <a:t>productoras </a:t>
            </a:r>
            <a:r>
              <a:rPr lang="es-ES" dirty="0" smtClean="0"/>
              <a:t>que deben integrarse en el proceso (IDIF- Fiscalía, etc. ) </a:t>
            </a:r>
            <a:endParaRPr lang="es-ES" dirty="0" smtClean="0"/>
          </a:p>
          <a:p>
            <a:pPr algn="just">
              <a:buFont typeface="Arial" pitchFamily="34" charset="0"/>
              <a:buChar char="•"/>
            </a:pPr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Se debe fortalecer </a:t>
            </a:r>
            <a:r>
              <a:rPr lang="es-ES" b="1" u="sng" dirty="0" smtClean="0"/>
              <a:t>RR.HH. </a:t>
            </a:r>
            <a:r>
              <a:rPr lang="es-ES" dirty="0" smtClean="0"/>
              <a:t>e</a:t>
            </a:r>
            <a:r>
              <a:rPr lang="es-ES" dirty="0" smtClean="0"/>
              <a:t>specializados </a:t>
            </a:r>
            <a:r>
              <a:rPr lang="es-ES" dirty="0" smtClean="0"/>
              <a:t>en el proceso especifico de estadística </a:t>
            </a:r>
            <a:r>
              <a:rPr lang="es-ES" dirty="0" smtClean="0"/>
              <a:t>vital. (Salud)</a:t>
            </a:r>
            <a:endParaRPr lang="es-ES" dirty="0" smtClean="0"/>
          </a:p>
          <a:p>
            <a:pPr algn="just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620688"/>
          </a:xfrm>
        </p:spPr>
        <p:txBody>
          <a:bodyPr>
            <a:normAutofit/>
          </a:bodyPr>
          <a:lstStyle/>
          <a:p>
            <a:r>
              <a:rPr lang="es-BO" sz="3100" dirty="0" smtClean="0"/>
              <a:t>ESFUERZOS A FUTURO</a:t>
            </a:r>
            <a:endParaRPr lang="es-BO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259632" y="1268760"/>
            <a:ext cx="7560840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B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5616" y="692697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u="sng" dirty="0" smtClean="0"/>
              <a:t>Salud</a:t>
            </a:r>
          </a:p>
          <a:p>
            <a:pPr algn="just"/>
            <a:r>
              <a:rPr lang="es-ES" dirty="0" smtClean="0"/>
              <a:t>Se debe uniformar el </a:t>
            </a:r>
            <a:r>
              <a:rPr lang="es-ES" b="1" dirty="0" smtClean="0"/>
              <a:t>uso del sistema SIAHV </a:t>
            </a:r>
            <a:r>
              <a:rPr lang="es-ES" dirty="0" smtClean="0"/>
              <a:t>en centros hospitalarios</a:t>
            </a:r>
          </a:p>
          <a:p>
            <a:pPr algn="just"/>
            <a:r>
              <a:rPr lang="es-ES" dirty="0" smtClean="0"/>
              <a:t>Se debe controlar y supervisar los registros que se realicen </a:t>
            </a:r>
            <a:r>
              <a:rPr lang="es-ES" b="1" u="sng" dirty="0" smtClean="0"/>
              <a:t>fuera del sistema</a:t>
            </a:r>
            <a:r>
              <a:rPr lang="es-ES" dirty="0" smtClean="0"/>
              <a:t>.</a:t>
            </a:r>
          </a:p>
          <a:p>
            <a:pPr algn="just"/>
            <a:r>
              <a:rPr lang="es-ES" b="1" u="sng" dirty="0" smtClean="0"/>
              <a:t>Fortalecer el equipo </a:t>
            </a:r>
            <a:r>
              <a:rPr lang="es-ES" dirty="0" smtClean="0"/>
              <a:t>encargado de estadísticas vitales en el sector salud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b="1" u="sng" dirty="0" smtClean="0"/>
              <a:t>RC</a:t>
            </a:r>
          </a:p>
          <a:p>
            <a:pPr algn="just"/>
            <a:r>
              <a:rPr lang="es-ES" dirty="0" smtClean="0"/>
              <a:t>Se debe </a:t>
            </a:r>
            <a:r>
              <a:rPr lang="es-ES" b="1" u="sng" dirty="0" smtClean="0"/>
              <a:t>concluir el desarrollo e implementación del nuevo sistema </a:t>
            </a:r>
            <a:r>
              <a:rPr lang="es-ES" dirty="0" smtClean="0"/>
              <a:t>en todo el país.</a:t>
            </a:r>
          </a:p>
          <a:p>
            <a:pPr algn="just"/>
            <a:r>
              <a:rPr lang="es-ES" dirty="0" smtClean="0"/>
              <a:t>Se debe mantener la política de </a:t>
            </a:r>
            <a:r>
              <a:rPr lang="es-ES" b="1" u="sng" dirty="0" smtClean="0"/>
              <a:t>Campañas</a:t>
            </a:r>
            <a:r>
              <a:rPr lang="es-ES" dirty="0" smtClean="0"/>
              <a:t> en zonas </a:t>
            </a:r>
            <a:r>
              <a:rPr lang="es-ES" dirty="0" smtClean="0"/>
              <a:t>donde radican </a:t>
            </a:r>
            <a:r>
              <a:rPr lang="es-ES" dirty="0" smtClean="0"/>
              <a:t>grupos vulnerables (Rural, PIOC´s, etc.)</a:t>
            </a:r>
          </a:p>
          <a:p>
            <a:pPr algn="just"/>
            <a:r>
              <a:rPr lang="es-ES" dirty="0" smtClean="0"/>
              <a:t>Énfasis en la </a:t>
            </a:r>
            <a:r>
              <a:rPr lang="es-ES" b="1" u="sng" dirty="0" smtClean="0"/>
              <a:t>promoción </a:t>
            </a:r>
            <a:r>
              <a:rPr lang="es-ES" dirty="0" smtClean="0"/>
              <a:t>de formas de acceso, gratuidad, etc.</a:t>
            </a:r>
          </a:p>
          <a:p>
            <a:pPr algn="just"/>
            <a:r>
              <a:rPr lang="es-ES" dirty="0" smtClean="0"/>
              <a:t>Implementar oficinas registrales en el </a:t>
            </a:r>
            <a:r>
              <a:rPr lang="es-ES" dirty="0" smtClean="0"/>
              <a:t>100% </a:t>
            </a:r>
            <a:r>
              <a:rPr lang="es-ES" dirty="0" smtClean="0"/>
              <a:t>de municipios y </a:t>
            </a:r>
            <a:r>
              <a:rPr lang="es-ES" dirty="0" smtClean="0"/>
              <a:t>difundir sus servicios y ubicación.</a:t>
            </a:r>
            <a:endParaRPr lang="es-ES" dirty="0" smtClean="0"/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INE</a:t>
            </a:r>
          </a:p>
          <a:p>
            <a:pPr algn="just"/>
            <a:r>
              <a:rPr lang="es-ES" dirty="0" smtClean="0"/>
              <a:t>Consolidar </a:t>
            </a:r>
            <a:r>
              <a:rPr lang="es-ES" dirty="0" smtClean="0"/>
              <a:t>la </a:t>
            </a:r>
            <a:r>
              <a:rPr lang="es-ES" b="1" u="sng" dirty="0" smtClean="0"/>
              <a:t>coordinación y acceso a la información de Salud y RC</a:t>
            </a:r>
            <a:r>
              <a:rPr lang="es-ES" dirty="0" smtClean="0"/>
              <a:t>, con resguardo legal y operativo (Comité Permanente).</a:t>
            </a:r>
          </a:p>
          <a:p>
            <a:pPr algn="just"/>
            <a:r>
              <a:rPr lang="es-ES" dirty="0" smtClean="0"/>
              <a:t>Concluir </a:t>
            </a:r>
            <a:r>
              <a:rPr lang="es-ES" dirty="0" smtClean="0"/>
              <a:t>el </a:t>
            </a:r>
            <a:r>
              <a:rPr lang="es-ES" b="1" u="sng" dirty="0" smtClean="0"/>
              <a:t>diagnóstico de calidad de fuentes </a:t>
            </a:r>
            <a:r>
              <a:rPr lang="es-ES" dirty="0" smtClean="0"/>
              <a:t>(que está en 3era fase)</a:t>
            </a:r>
          </a:p>
          <a:p>
            <a:pPr algn="just"/>
            <a:r>
              <a:rPr lang="es-ES" dirty="0" smtClean="0"/>
              <a:t>Iniciar validación (cobertura, consistencia y calidad)  de </a:t>
            </a:r>
            <a:r>
              <a:rPr lang="es-ES" dirty="0" smtClean="0"/>
              <a:t>BD</a:t>
            </a:r>
          </a:p>
          <a:p>
            <a:pPr algn="just"/>
            <a:r>
              <a:rPr lang="es-ES" dirty="0" smtClean="0"/>
              <a:t>Coordinar con otras fuentes (IDIF-Fiscalía) </a:t>
            </a:r>
          </a:p>
          <a:p>
            <a:pPr algn="just"/>
            <a:r>
              <a:rPr lang="es-ES" dirty="0" smtClean="0"/>
              <a:t>Iniciar </a:t>
            </a:r>
            <a:r>
              <a:rPr lang="es-ES" dirty="0" smtClean="0"/>
              <a:t>el proceso de producción de estadísticas vitales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869160"/>
            <a:ext cx="1211357" cy="123878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439" y="1844824"/>
            <a:ext cx="1390361" cy="87498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717032"/>
            <a:ext cx="1368152" cy="909229"/>
          </a:xfrm>
          <a:prstGeom prst="rect">
            <a:avLst/>
          </a:prstGeom>
        </p:spPr>
      </p:pic>
      <p:sp>
        <p:nvSpPr>
          <p:cNvPr id="7" name="4 Rectángulo"/>
          <p:cNvSpPr/>
          <p:nvPr/>
        </p:nvSpPr>
        <p:spPr>
          <a:xfrm>
            <a:off x="0" y="188640"/>
            <a:ext cx="8964488" cy="1356180"/>
          </a:xfrm>
          <a:prstGeom prst="rect">
            <a:avLst/>
          </a:prstGeom>
        </p:spPr>
        <p:txBody>
          <a:bodyPr wrap="square" lIns="78145" tIns="39072" rIns="78145" bIns="39072">
            <a:spAutoFit/>
          </a:bodyPr>
          <a:lstStyle/>
          <a:p>
            <a:pPr lvl="3" algn="ctr"/>
            <a:r>
              <a:rPr lang="es-BO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INTEROPERABILIDAD EN EL REGISTRO DE </a:t>
            </a:r>
            <a:r>
              <a:rPr lang="es-BO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NACIMIENTOS  </a:t>
            </a:r>
            <a:r>
              <a:rPr lang="es-BO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EN CENTROS HOSPITALARIOS</a:t>
            </a:r>
          </a:p>
          <a:p>
            <a:pPr lvl="3" algn="ctr"/>
            <a:r>
              <a:rPr lang="es-BO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SERVICIOS WEB</a:t>
            </a:r>
            <a:endParaRPr lang="es-BO" sz="2800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3" algn="ctr"/>
            <a:endParaRPr lang="es-BO" sz="2300" b="1" dirty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1115616" y="908721"/>
            <a:ext cx="8229600" cy="1224136"/>
          </a:xfrm>
        </p:spPr>
        <p:txBody>
          <a:bodyPr/>
          <a:lstStyle/>
          <a:p>
            <a:pPr>
              <a:buNone/>
            </a:pPr>
            <a:endParaRPr lang="es-BO" dirty="0"/>
          </a:p>
          <a:p>
            <a:endParaRPr lang="es-BO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2915816" y="2060848"/>
            <a:ext cx="540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8316416" y="2132856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V="1">
            <a:off x="7884368" y="2276872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2915816" y="2276872"/>
            <a:ext cx="48965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995936" y="1783849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200" dirty="0" smtClean="0"/>
              <a:t>CONSULTA DATO DE MADRE</a:t>
            </a:r>
            <a:endParaRPr lang="es-BO" sz="12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131840" y="234888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1200" dirty="0" smtClean="0"/>
              <a:t>RECIBE DATO DE LA MADRE + </a:t>
            </a:r>
            <a:r>
              <a:rPr lang="es-BO" sz="1200" b="1" u="sng" dirty="0" smtClean="0"/>
              <a:t>NUMERO UNICO </a:t>
            </a:r>
            <a:r>
              <a:rPr lang="es-BO" sz="1200" dirty="0" smtClean="0"/>
              <a:t>RECIEN </a:t>
            </a:r>
            <a:r>
              <a:rPr lang="es-BO" sz="1200" dirty="0" smtClean="0"/>
              <a:t>NACID@</a:t>
            </a:r>
            <a:endParaRPr lang="es-BO" sz="1200" dirty="0"/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2699792" y="2852936"/>
            <a:ext cx="1368152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2411760" y="39330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1400" i="1" dirty="0" smtClean="0"/>
              <a:t>RECIBE DATO CMNV</a:t>
            </a:r>
            <a:endParaRPr lang="es-BO" sz="1400" i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563888" y="4725144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1400" dirty="0" smtClean="0"/>
              <a:t>EMITE CN</a:t>
            </a:r>
          </a:p>
          <a:p>
            <a:pPr algn="ctr"/>
            <a:r>
              <a:rPr lang="es-BO" sz="1400" dirty="0" smtClean="0"/>
              <a:t>CON </a:t>
            </a:r>
            <a:r>
              <a:rPr lang="es-BO" sz="1400" b="1" dirty="0" smtClean="0"/>
              <a:t>NUMERO UNICO </a:t>
            </a:r>
            <a:r>
              <a:rPr lang="es-BO" sz="1400" dirty="0" smtClean="0"/>
              <a:t>DE RECIEN </a:t>
            </a:r>
            <a:r>
              <a:rPr lang="es-BO" sz="1400" dirty="0" smtClean="0"/>
              <a:t>NACID@</a:t>
            </a:r>
            <a:endParaRPr lang="es-BO" sz="14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259632" y="285293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1200" dirty="0" smtClean="0"/>
              <a:t>EMITE </a:t>
            </a:r>
            <a:r>
              <a:rPr lang="es-BO" sz="1200" dirty="0" smtClean="0"/>
              <a:t>CMNV CON </a:t>
            </a:r>
            <a:r>
              <a:rPr lang="es-BO" sz="1200" b="1" dirty="0" smtClean="0"/>
              <a:t>NUMERO UNICO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7020272" y="6119336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1400" dirty="0" smtClean="0"/>
              <a:t>EMITE CEDULA</a:t>
            </a:r>
          </a:p>
          <a:p>
            <a:pPr algn="ctr"/>
            <a:r>
              <a:rPr lang="es-BO" sz="1400" dirty="0" smtClean="0"/>
              <a:t>DE IDENTIDAD, CON </a:t>
            </a:r>
            <a:r>
              <a:rPr lang="es-BO" sz="1400" b="1" dirty="0" smtClean="0"/>
              <a:t>NUMERO UNICO</a:t>
            </a:r>
            <a:endParaRPr lang="es-BO" sz="1400" b="1" dirty="0"/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5436096" y="4365104"/>
            <a:ext cx="165618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Abrir llave"/>
          <p:cNvSpPr/>
          <p:nvPr/>
        </p:nvSpPr>
        <p:spPr>
          <a:xfrm rot="16200000">
            <a:off x="1709682" y="5247202"/>
            <a:ext cx="396044" cy="1296144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4" name="23 Abrir llave"/>
          <p:cNvSpPr/>
          <p:nvPr/>
        </p:nvSpPr>
        <p:spPr>
          <a:xfrm rot="16200000">
            <a:off x="4517994" y="5211198"/>
            <a:ext cx="396044" cy="1296144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6" name="25 CuadroTexto"/>
          <p:cNvSpPr txBox="1"/>
          <p:nvPr/>
        </p:nvSpPr>
        <p:spPr>
          <a:xfrm>
            <a:off x="1397628" y="6167045"/>
            <a:ext cx="101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INE</a:t>
            </a:r>
            <a:endParaRPr lang="es-B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283968" y="6211669"/>
            <a:ext cx="101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INE</a:t>
            </a:r>
            <a:endParaRPr lang="es-B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24 Abrir llave"/>
          <p:cNvSpPr/>
          <p:nvPr/>
        </p:nvSpPr>
        <p:spPr>
          <a:xfrm>
            <a:off x="6588224" y="5805264"/>
            <a:ext cx="396044" cy="882098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="" xmlns:p14="http://schemas.microsoft.com/office/powerpoint/2010/main" val="3011840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</TotalTime>
  <Words>1020</Words>
  <Application>Microsoft Office PowerPoint</Application>
  <PresentationFormat>Presentación en pantalla (4:3)</PresentationFormat>
  <Paragraphs>208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Solsticio</vt:lpstr>
      <vt:lpstr>Diapositiva 1</vt:lpstr>
      <vt:lpstr>CAMPOS QUE NO SE CONTEMPLAN EN EL CMNV - RC</vt:lpstr>
      <vt:lpstr>CAMPOS QUE NO SE CONTEMPLAN EN EL CMD - RC</vt:lpstr>
      <vt:lpstr>CAMPOS QUE NO SE CONTEMPLAN EN EL CMDF - RC</vt:lpstr>
      <vt:lpstr>OBSTACULOS PARA LLEGAR A LA UNIVERSALIDAD - NACIMIENTO</vt:lpstr>
      <vt:lpstr>OBSTACULOS PARA LLEGAR A LA UNIVERSALIDAD - DEFUNCIONES</vt:lpstr>
      <vt:lpstr>PROBLEMAS PARA COMPILAR LAS ESTADISTICAS</vt:lpstr>
      <vt:lpstr>ESFUERZOS A FUTURO</vt:lpstr>
      <vt:lpstr>Diapositiva 9</vt:lpstr>
      <vt:lpstr>GRACIAS…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jose.pardo</dc:creator>
  <cp:lastModifiedBy>jose.pardo</cp:lastModifiedBy>
  <cp:revision>17</cp:revision>
  <dcterms:created xsi:type="dcterms:W3CDTF">2017-11-02T23:18:39Z</dcterms:created>
  <dcterms:modified xsi:type="dcterms:W3CDTF">2017-11-03T17:08:37Z</dcterms:modified>
</cp:coreProperties>
</file>