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304" r:id="rId4"/>
    <p:sldId id="294" r:id="rId5"/>
    <p:sldId id="295" r:id="rId6"/>
    <p:sldId id="297" r:id="rId7"/>
    <p:sldId id="292" r:id="rId8"/>
    <p:sldId id="299" r:id="rId9"/>
    <p:sldId id="317" r:id="rId10"/>
    <p:sldId id="300" r:id="rId11"/>
    <p:sldId id="315" r:id="rId12"/>
    <p:sldId id="303" r:id="rId13"/>
    <p:sldId id="318" r:id="rId14"/>
    <p:sldId id="322" r:id="rId15"/>
    <p:sldId id="320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696">
          <p15:clr>
            <a:srgbClr val="A4A3A4"/>
          </p15:clr>
        </p15:guide>
        <p15:guide id="4" orient="horz" pos="43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ley Frederes" initials="AF" lastIdx="1" clrIdx="0">
    <p:extLst/>
  </p:cmAuthor>
  <p:cmAuthor id="2" name="Aaron Schwid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47500"/>
    <a:srgbClr val="FFFFFF"/>
    <a:srgbClr val="B9C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74410" autoAdjust="0"/>
  </p:normalViewPr>
  <p:slideViewPr>
    <p:cSldViewPr showGuides="1">
      <p:cViewPr varScale="1">
        <p:scale>
          <a:sx n="64" d="100"/>
          <a:sy n="64" d="100"/>
        </p:scale>
        <p:origin x="1301" y="72"/>
      </p:cViewPr>
      <p:guideLst>
        <p:guide orient="horz" pos="1008"/>
        <p:guide pos="2880"/>
        <p:guide orient="horz" pos="3696"/>
        <p:guide orient="horz" pos="43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940"/>
    </p:cViewPr>
  </p:sorterViewPr>
  <p:notesViewPr>
    <p:cSldViewPr>
      <p:cViewPr varScale="1">
        <p:scale>
          <a:sx n="66" d="100"/>
          <a:sy n="66" d="100"/>
        </p:scale>
        <p:origin x="3134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55548-0209-4BBC-9BE7-B6E991BEF846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64D38-0F80-4B71-8E11-56024FA5A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53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4A643-2289-4583-A39E-19594A10B532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7110F-5ADE-45DC-B79D-2578C6B2AC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7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7110F-5ADE-45DC-B79D-2578C6B2AC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26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7110F-5ADE-45DC-B79D-2578C6B2AC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46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estrategia del país es reducir la proporción de muertes debido a códigos ICD inutilizables (definición GBD 2015). Pilotamos un protocolo de investigación en 7 ciudades en 2016, y luego de la validación de la metodología, ampliamos la investigación a 60 ciudades que representan más del 25% de la población total.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7110F-5ADE-45DC-B79D-2578C6B2AC9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proceso: Fortalecimiento de los Servicios de Verificación de la Muerte (SVO) (para muertes en la casa) y el Instituto de Medicina Legal, mejorar la práctica de MCCOD; La investigación de las muertes en el hospital y en el hogar: la reclasificación de las causas de las muertes investigadas y la redistribución de los datos de COD para mejorar la formulación de políticas y la toma de decisiones se centran en las causas específicas, según la edad y el sexo.</a:t>
            </a:r>
          </a:p>
          <a:p>
            <a:pPr lvl="0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esta metodología, entre el 60% y el 90% de las muertes investigadas se reclasifican a un </a:t>
            </a:r>
            <a:r>
              <a:rPr lang="es-E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código CIE 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más informativo.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7110F-5ADE-45DC-B79D-2578C6B2AC9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86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VSPI - medio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7110F-5ADE-45DC-B79D-2578C6B2AC9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21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Similar to Brazil, Colombia has a high VSPI score and the country strategy is to improve the quality of COD data and coverage of VE registration in remote/rural areas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ANACONDA output is from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Departamento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Cauca, where over 22% of deaths are certified with an unusable code and there is a higher rate of under-registration of VE than the national rates.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2: D4H interventions for Colombia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7110F-5ADE-45DC-B79D-2578C6B2AC9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8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6424A90D-8DA3-45E4-B514-9E4ED0612A1F}" type="datetime1">
              <a:rPr lang="en-US" smtClean="0"/>
              <a:t>11/2/2017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78B85C2-BB9C-4583-BA16-95F8E006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7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5CF0-4353-423A-B54E-1C24219625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2A8-1873-4274-B6C7-01E559DDDC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45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0CB7-548E-45DD-852D-F857ADCD5E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2A8-1873-4274-B6C7-01E559DDDC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07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356350"/>
            <a:ext cx="2743200" cy="40561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7A6446D1-7CFB-45FC-8281-30A51F625B16}" type="datetime1">
              <a:rPr lang="en-US" smtClean="0"/>
              <a:t>11/2/2017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78B85C2-BB9C-4583-BA16-95F8E006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DFDB-24C0-4BF7-9A56-1E3CF14D8E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2A8-1873-4274-B6C7-01E559DDDC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00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53AD-31F8-426C-81B5-DB7924DD20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2A8-1873-4274-B6C7-01E559DDDC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3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353419"/>
            <a:ext cx="2743200" cy="405615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7C34CEB-4703-4065-A5D4-26DB9D7B12B3}" type="datetime1">
              <a:rPr lang="en-US" smtClean="0"/>
              <a:t>11/2/2017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78B85C2-BB9C-4583-BA16-95F8E006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D6E-695B-4113-8F4E-53ECC2BA6EB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2A8-1873-4274-B6C7-01E559DDDC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72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EA40-3EAB-4650-9494-08D92FF2EE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2A8-1873-4274-B6C7-01E559DDDC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8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8D0F-A411-4FE8-9749-335BC0A8A3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2A8-1873-4274-B6C7-01E559DDDC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0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1B75-E058-4DBC-B96E-2EE779E028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2A8-1873-4274-B6C7-01E559DDDC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6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336A8-CA4B-4F64-AEED-04E315B8C1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D72A8-1873-4274-B6C7-01E559DDDC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2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spgh.unimelb.edu.au/dataforhealth/resources" TargetMode="External"/><Relationship Id="rId2" Type="http://schemas.openxmlformats.org/officeDocument/2006/relationships/hyperlink" Target="https://www.bloomberg.org/program/public-health/data-health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Brazil%20Garbage%20Code%20projec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57200" y="2133600"/>
            <a:ext cx="10134600" cy="147002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s-ES" sz="4000" b="1" u="sng" dirty="0">
                <a:latin typeface="Bookman Old Style"/>
              </a:rPr>
              <a:t>Evaluaciones de calidad de datos de RCEV</a:t>
            </a:r>
            <a:endParaRPr lang="en-US" sz="4000" b="1" dirty="0">
              <a:solidFill>
                <a:srgbClr val="FF9900"/>
              </a:solidFill>
              <a:latin typeface="Bookman Old Style"/>
              <a:cs typeface="Bookman Old Style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0610"/>
            <a:ext cx="9144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29000" y="1076980"/>
            <a:ext cx="5436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Bloomberg Data for Health Initiative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9144000" cy="1352051"/>
          </a:xfrm>
          <a:prstGeom prst="rect">
            <a:avLst/>
          </a:pr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52646868-83B2-478D-9A72-8E6BADB6A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971628"/>
            <a:ext cx="8610600" cy="1301616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Ashley Frederes			Benjamin Clapham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Senior Program Officer		Senior Program Officer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Vital Strategies			Vital Strategies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B211F5-6253-43B9-BA04-B39A7C5B2C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4" y="5609090"/>
            <a:ext cx="1754549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55D676-7B1F-46F8-8F30-90E25995248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065" y="5517650"/>
            <a:ext cx="815369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43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486EF-BB3F-44F1-BC39-AE1885EA3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/>
              <a:t>Ecuador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BD159A0-3A5C-4989-897F-28925EEF6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38" y="1295400"/>
            <a:ext cx="9196675" cy="4343400"/>
          </a:xfrm>
        </p:spPr>
      </p:pic>
    </p:spTree>
    <p:extLst>
      <p:ext uri="{BB962C8B-B14F-4D97-AF65-F5344CB8AC3E}">
        <p14:creationId xmlns:p14="http://schemas.microsoft.com/office/powerpoint/2010/main" val="4054645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8C582-5931-4C70-9982-CD1F797DF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Ecuador: </a:t>
            </a:r>
            <a:r>
              <a:rPr lang="en-US" b="1" dirty="0" err="1"/>
              <a:t>Brechas</a:t>
            </a:r>
            <a:r>
              <a:rPr lang="en-US" b="1" dirty="0"/>
              <a:t> y </a:t>
            </a:r>
            <a:r>
              <a:rPr lang="en-US" b="1" dirty="0" err="1"/>
              <a:t>Soluciones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72C06-7261-4A66-B374-F3225CF55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>
                <a:solidFill>
                  <a:srgbClr val="FF0000"/>
                </a:solidFill>
              </a:rPr>
              <a:t>8,6% de las causas de muerte están "codificadas incorrectamente" (</a:t>
            </a:r>
            <a:r>
              <a:rPr lang="es-ES" dirty="0" err="1">
                <a:solidFill>
                  <a:srgbClr val="FF0000"/>
                </a:solidFill>
              </a:rPr>
              <a:t>Cap</a:t>
            </a:r>
            <a:r>
              <a:rPr lang="es-ES" dirty="0">
                <a:solidFill>
                  <a:srgbClr val="FF0000"/>
                </a:solidFill>
              </a:rPr>
              <a:t> XVIII)</a:t>
            </a:r>
          </a:p>
          <a:p>
            <a:r>
              <a:rPr lang="es-ES" dirty="0">
                <a:solidFill>
                  <a:srgbClr val="FF0000"/>
                </a:solidFill>
              </a:rPr>
              <a:t>20.9% de las causas de muerte son inutilizables</a:t>
            </a:r>
          </a:p>
          <a:p>
            <a:r>
              <a:rPr lang="es-ES" dirty="0"/>
              <a:t>Entrenamiento piloto para médicos sobre certificación médica en causa de defunción (CEDEF) a nivel nacional </a:t>
            </a:r>
          </a:p>
          <a:p>
            <a:r>
              <a:rPr lang="es-ES" dirty="0"/>
              <a:t>Capacitación de formadores para codificadores en la CIE-16.</a:t>
            </a:r>
          </a:p>
          <a:p>
            <a:r>
              <a:rPr lang="es-ES" dirty="0"/>
              <a:t>Extender/Mejorar el alcance de REVIT</a:t>
            </a:r>
          </a:p>
          <a:p>
            <a:r>
              <a:rPr lang="es-ES" dirty="0"/>
              <a:t>Lanzar un estudio de códigos poco </a:t>
            </a:r>
            <a:r>
              <a:rPr lang="es-ES" dirty="0" err="1"/>
              <a:t>utiles</a:t>
            </a:r>
            <a:endParaRPr lang="es-ES" dirty="0"/>
          </a:p>
          <a:p>
            <a:r>
              <a:rPr lang="es-ES" dirty="0"/>
              <a:t>El resultado esperado es una reducción significativa en códigos incorrectamente definidos y / o inutilizables.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A3879-DEAF-438B-BBFD-06318E37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85C2-BB9C-4583-BA16-95F8E00604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79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486EF-BB3F-44F1-BC39-AE1885EA3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/>
              <a:t>Colombia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75983F9-3D31-4F45-9F75-1D99BF53BB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990600"/>
            <a:ext cx="7830191" cy="438912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2C1435-5BF5-47EB-8012-2066C640EB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26080"/>
            <a:ext cx="8201166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37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FD869-6822-439A-B879-6187D3DC2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Colombia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C823-DEBA-4909-94AA-0B86A4C36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Country strategy to improve quality of COD:</a:t>
            </a:r>
          </a:p>
          <a:p>
            <a:pPr lvl="1"/>
            <a:r>
              <a:rPr lang="en-US" dirty="0"/>
              <a:t>IRIS automated coding</a:t>
            </a:r>
          </a:p>
          <a:p>
            <a:pPr lvl="1"/>
            <a:r>
              <a:rPr lang="en-US" dirty="0"/>
              <a:t>Proactive search &amp; verbal autopsy </a:t>
            </a:r>
          </a:p>
          <a:p>
            <a:pPr lvl="1"/>
            <a:r>
              <a:rPr lang="en-US" dirty="0"/>
              <a:t>Improved governance and coordination</a:t>
            </a:r>
          </a:p>
          <a:p>
            <a:pPr lvl="1"/>
            <a:r>
              <a:rPr lang="en-US" dirty="0"/>
              <a:t>MCCOD training for physicians</a:t>
            </a:r>
          </a:p>
          <a:p>
            <a:pPr lvl="1"/>
            <a:r>
              <a:rPr lang="en-US" dirty="0"/>
              <a:t>Optimize CRVS IT systems </a:t>
            </a:r>
          </a:p>
          <a:p>
            <a:pPr lvl="1"/>
            <a:r>
              <a:rPr lang="en-US" dirty="0"/>
              <a:t>ANACONDA &amp; VE registration completeness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C6B01-2A12-4A45-98CB-756541D7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85C2-BB9C-4583-BA16-95F8E00604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83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59B57A-D5C2-4A9B-955E-F62EBEE8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F6953-40AF-485D-8D78-C4F078A6C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Integridad de los nacimientos registrados por el CR (~ 96% en 2014)</a:t>
            </a:r>
          </a:p>
          <a:p>
            <a:pPr algn="just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la integridad del registro de defunción (~ 74% en 2014)</a:t>
            </a:r>
          </a:p>
          <a:p>
            <a:pPr algn="just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La base de datos de mortalidad del MINSA capturó solo el 57% de las muertes esperadas en 2013,</a:t>
            </a:r>
          </a:p>
          <a:p>
            <a:pPr algn="just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Proporción de muertes debidas a causas definidas de 18 causas: 11-15%</a:t>
            </a:r>
          </a:p>
          <a:p>
            <a:pPr algn="just"/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VSPI- 49.9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3C4323-2C36-4EB1-9648-B6809256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D72A8-1873-4274-B6C7-01E559DDDC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17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394E84-B648-43B9-800C-175BDB950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Peru – Como </a:t>
            </a:r>
            <a:r>
              <a:rPr lang="en-US" dirty="0" err="1"/>
              <a:t>mejorar</a:t>
            </a:r>
            <a:r>
              <a:rPr lang="en-US" dirty="0"/>
              <a:t>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102E2EE-D8A2-4E9B-8253-02AD0DD884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Mejora</a:t>
            </a:r>
            <a:r>
              <a:rPr lang="en-US" dirty="0"/>
              <a:t> de Calidad/</a:t>
            </a:r>
            <a:r>
              <a:rPr lang="en-US" dirty="0" err="1"/>
              <a:t>Cobertura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4F7340A-C0D8-4A46-89C0-9061CF3900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PE" altLang="es-PE" sz="2400" dirty="0"/>
              <a:t>CEDEF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PE" altLang="es-PE" sz="2400" dirty="0"/>
              <a:t>IRIS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PE" altLang="es-PE" sz="2400" dirty="0"/>
              <a:t>SINADEF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PE" altLang="es-PE" sz="2400" dirty="0"/>
              <a:t>Incentivos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PE" altLang="es-PE" sz="2400" dirty="0"/>
              <a:t>CIE-10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PE" altLang="es-PE" sz="2400" dirty="0"/>
              <a:t>Estudio de calidad de registros en2 hospitales en Lima/ Emparejamiento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B7A9AF-616D-49C0-9C62-06BAC95B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Retos</a:t>
            </a:r>
            <a:r>
              <a:rPr lang="en-US" dirty="0"/>
              <a:t> para el </a:t>
            </a:r>
            <a:r>
              <a:rPr lang="en-US" dirty="0" err="1"/>
              <a:t>Futuro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B5A3ECF-D109-4058-B0D7-F7EE15FC246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PE" dirty="0"/>
              <a:t>Cobertura de 85% de certificación en línea de las defunciones</a:t>
            </a:r>
          </a:p>
          <a:p>
            <a:r>
              <a:rPr lang="es-PE" dirty="0"/>
              <a:t>Calidad del registro de la causa de la defunción.</a:t>
            </a:r>
          </a:p>
          <a:p>
            <a:r>
              <a:rPr lang="es-PE" dirty="0"/>
              <a:t>Implementar IRIS y completar codificación y selección de causa de muerte con codificadores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6B71B0-40E4-43E8-A831-13A23842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85C2-BB9C-4583-BA16-95F8E00604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1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b="1" u="sng" dirty="0">
                <a:latin typeface="Bookman Old Style"/>
                <a:cs typeface="Bookman Old Style"/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Bookman Old Style"/>
                <a:cs typeface="Bookman Old Style"/>
                <a:hlinkClick r:id="rId2"/>
              </a:rPr>
              <a:t>https://www.bloomberg.org/program/public-health/data-health/</a:t>
            </a:r>
            <a:r>
              <a:rPr lang="en-US" dirty="0">
                <a:latin typeface="Bookman Old Style"/>
                <a:cs typeface="Bookman Old Style"/>
              </a:rPr>
              <a:t> 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  <a:hlinkClick r:id="rId3"/>
              </a:rPr>
              <a:t>http://mspgh.unimelb.edu.au/dataforhealth/resources</a:t>
            </a:r>
            <a:r>
              <a:rPr lang="en-US" dirty="0">
                <a:latin typeface="Bookman Old Style"/>
                <a:cs typeface="Bookman Old Style"/>
              </a:rPr>
              <a:t> 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Ashley Frederes</a:t>
            </a:r>
          </a:p>
          <a:p>
            <a:pPr marL="914400" lvl="2" indent="0">
              <a:buNone/>
            </a:pPr>
            <a:r>
              <a:rPr lang="en-US" sz="3200" dirty="0">
                <a:latin typeface="Bookman Old Style"/>
                <a:cs typeface="Bookman Old Style"/>
              </a:rPr>
              <a:t>Afrederes@vitalstrategies.org </a:t>
            </a:r>
          </a:p>
          <a:p>
            <a:pPr marL="914400" lvl="2" indent="0">
              <a:buNone/>
            </a:pPr>
            <a:endParaRPr lang="en-US" sz="3200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Benjamin Clapham</a:t>
            </a:r>
          </a:p>
          <a:p>
            <a:pPr marL="914400" lvl="2" indent="0">
              <a:buNone/>
            </a:pPr>
            <a:r>
              <a:rPr lang="en-US" sz="3200" dirty="0">
                <a:latin typeface="Bookman Old Style"/>
              </a:rPr>
              <a:t>Bclapham@vitalstrategies.org</a:t>
            </a:r>
          </a:p>
          <a:p>
            <a:pPr marL="914400" lvl="2" indent="0">
              <a:buNone/>
            </a:pPr>
            <a:endParaRPr lang="en-US" sz="3200" dirty="0"/>
          </a:p>
          <a:p>
            <a:pPr marL="914400" lvl="2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85C2-BB9C-4583-BA16-95F8E0060480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B8207B-7C91-40C9-84A9-E95DFBC785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823745"/>
            <a:ext cx="219318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5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latin typeface="Bookman Old Style"/>
                <a:cs typeface="Bookman Old Style"/>
              </a:rPr>
              <a:t>La </a:t>
            </a:r>
            <a:r>
              <a:rPr lang="en-US" b="1" u="sng" dirty="0" err="1">
                <a:latin typeface="Bookman Old Style"/>
                <a:cs typeface="Bookman Old Style"/>
              </a:rPr>
              <a:t>Iniciativa</a:t>
            </a:r>
            <a:r>
              <a:rPr lang="en-US" b="1" u="sng" dirty="0">
                <a:latin typeface="Bookman Old Style"/>
                <a:cs typeface="Bookman Old Style"/>
              </a:rPr>
              <a:t> </a:t>
            </a:r>
            <a:r>
              <a:rPr lang="en-US" b="1" u="sng" dirty="0" err="1">
                <a:latin typeface="Bookman Old Style"/>
                <a:cs typeface="Bookman Old Style"/>
              </a:rPr>
              <a:t>Datos</a:t>
            </a:r>
            <a:r>
              <a:rPr lang="en-US" b="1" u="sng" dirty="0">
                <a:latin typeface="Bookman Old Style"/>
                <a:cs typeface="Bookman Old Style"/>
              </a:rPr>
              <a:t> Para La </a:t>
            </a:r>
            <a:r>
              <a:rPr lang="en-US" b="1" u="sng" dirty="0" err="1">
                <a:latin typeface="Bookman Old Style"/>
                <a:cs typeface="Bookman Old Style"/>
              </a:rPr>
              <a:t>Salud</a:t>
            </a:r>
            <a:r>
              <a:rPr lang="en-US" b="1" u="sng" dirty="0">
                <a:latin typeface="Bookman Old Style"/>
                <a:cs typeface="Bookman Old Style"/>
              </a:rPr>
              <a:t> (D4H)</a:t>
            </a:r>
            <a:endParaRPr lang="en-US" b="1" u="sng" dirty="0">
              <a:solidFill>
                <a:srgbClr val="FF9900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err="1">
                <a:latin typeface="Bookman Old Style"/>
                <a:cs typeface="Bookman Old Style"/>
              </a:rPr>
              <a:t>Enfoque</a:t>
            </a:r>
            <a:r>
              <a:rPr lang="en-US" sz="2600" dirty="0">
                <a:latin typeface="Bookman Old Style"/>
                <a:cs typeface="Bookman Old Style"/>
              </a:rPr>
              <a:t> de D4H:</a:t>
            </a:r>
          </a:p>
          <a:p>
            <a:pPr lvl="1"/>
            <a:r>
              <a:rPr lang="en-US" sz="2200" dirty="0">
                <a:latin typeface="Bookman Old Style"/>
                <a:cs typeface="Bookman Old Style"/>
              </a:rPr>
              <a:t>Calidad de </a:t>
            </a:r>
            <a:r>
              <a:rPr lang="en-US" sz="2200" dirty="0" err="1">
                <a:latin typeface="Bookman Old Style"/>
                <a:cs typeface="Bookman Old Style"/>
              </a:rPr>
              <a:t>datos</a:t>
            </a:r>
            <a:r>
              <a:rPr lang="en-US" sz="2200" dirty="0">
                <a:latin typeface="Bookman Old Style"/>
                <a:cs typeface="Bookman Old Style"/>
              </a:rPr>
              <a:t> de Causa de </a:t>
            </a:r>
            <a:r>
              <a:rPr lang="en-US" sz="2200" dirty="0" err="1">
                <a:latin typeface="Bookman Old Style"/>
                <a:cs typeface="Bookman Old Style"/>
              </a:rPr>
              <a:t>Defunciones</a:t>
            </a:r>
            <a:endParaRPr lang="en-US" sz="2200" dirty="0">
              <a:latin typeface="Bookman Old Style"/>
              <a:cs typeface="Bookman Old Style"/>
            </a:endParaRPr>
          </a:p>
          <a:p>
            <a:pPr lvl="1"/>
            <a:r>
              <a:rPr lang="es-ES" sz="2200" dirty="0">
                <a:latin typeface="Bookman Old Style"/>
                <a:cs typeface="Bookman Old Style"/>
              </a:rPr>
              <a:t>Integridad del registro de eventos vitales (VE) a nivel nacional y subnacional</a:t>
            </a:r>
            <a:endParaRPr lang="en-US" sz="2200" dirty="0">
              <a:latin typeface="Bookman Old Style"/>
              <a:cs typeface="Bookman Old Style"/>
            </a:endParaRPr>
          </a:p>
          <a:p>
            <a:r>
              <a:rPr lang="es-ES" sz="2600" dirty="0">
                <a:latin typeface="Bookman Old Style"/>
                <a:cs typeface="Bookman Old Style"/>
              </a:rPr>
              <a:t>Metodologías y herramientas de evaluación de calidad de datos:</a:t>
            </a:r>
          </a:p>
          <a:p>
            <a:pPr lvl="1"/>
            <a:r>
              <a:rPr lang="es-ES" sz="2200" dirty="0">
                <a:latin typeface="Bookman Old Style"/>
                <a:cs typeface="Bookman Old Style"/>
              </a:rPr>
              <a:t>Puntaje VSPI</a:t>
            </a:r>
          </a:p>
          <a:p>
            <a:pPr lvl="1"/>
            <a:r>
              <a:rPr lang="es-ES" sz="2200" dirty="0">
                <a:latin typeface="Bookman Old Style"/>
                <a:cs typeface="Bookman Old Style"/>
              </a:rPr>
              <a:t>ANACONDA</a:t>
            </a:r>
          </a:p>
          <a:p>
            <a:pPr lvl="1"/>
            <a:r>
              <a:rPr lang="es-ES" sz="2200" dirty="0">
                <a:latin typeface="Bookman Old Style"/>
                <a:cs typeface="Bookman Old Style"/>
              </a:rPr>
              <a:t>Completitud de la estimación del registro de eventos vitales</a:t>
            </a:r>
          </a:p>
          <a:p>
            <a:pPr lvl="1"/>
            <a:r>
              <a:rPr lang="es-ES" sz="2200" dirty="0">
                <a:latin typeface="Bookman Old Style"/>
                <a:cs typeface="Bookman Old Style"/>
              </a:rPr>
              <a:t>Certificado médico de causa de Defunción (CEDEF)</a:t>
            </a:r>
          </a:p>
          <a:p>
            <a:pPr lvl="1"/>
            <a:r>
              <a:rPr lang="es-ES" sz="2200" dirty="0">
                <a:latin typeface="Bookman Old Style"/>
                <a:cs typeface="Bookman Old Style"/>
              </a:rPr>
              <a:t>Calidad de herramienta de evaluación de codificación CIE</a:t>
            </a:r>
            <a:endParaRPr lang="en-US" sz="1400" dirty="0">
              <a:latin typeface="Bookman Old Style"/>
              <a:cs typeface="Bookman Old Style"/>
            </a:endParaRPr>
          </a:p>
          <a:p>
            <a:pPr marL="0" indent="0">
              <a:buNone/>
            </a:pPr>
            <a:endParaRPr lang="en-US" sz="2200" dirty="0">
              <a:latin typeface="Bookman Old Style"/>
              <a:cs typeface="Bookman Old Style"/>
            </a:endParaRPr>
          </a:p>
          <a:p>
            <a:endParaRPr lang="en-US" sz="2200" dirty="0">
              <a:latin typeface="Bookman Old Style"/>
              <a:cs typeface="Bookman Old Style"/>
            </a:endParaRP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85C2-BB9C-4583-BA16-95F8E00604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3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8492" y="25831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Century Gothic" pitchFamily="34" charset="0"/>
              </a:rPr>
              <a:t>Escala</a:t>
            </a:r>
            <a:r>
              <a:rPr lang="en-US" b="1" dirty="0">
                <a:latin typeface="Century Gothic" pitchFamily="34" charset="0"/>
              </a:rPr>
              <a:t> del </a:t>
            </a:r>
            <a:r>
              <a:rPr lang="en-US" b="1" dirty="0" err="1">
                <a:latin typeface="Century Gothic" pitchFamily="34" charset="0"/>
              </a:rPr>
              <a:t>problema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9144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Century Gothic" pitchFamily="34" charset="0"/>
              </a:rPr>
              <a:t>"El VSPI evalúa el desempeño del RCEV mediante el uso de datos de mortalidad como un indicador de la calidad y utilidad de todas las estadísticas vitales producidas por el sistema de registro civil" </a:t>
            </a:r>
            <a:endParaRPr lang="en-US" i="1" dirty="0">
              <a:latin typeface="Century Gothic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14505A-39FC-44E8-9D56-CCF4CCF9C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91" y="3222724"/>
            <a:ext cx="9144000" cy="358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6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7ED5E-6B67-45AC-94B1-856E0D1A5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>
                <a:latin typeface="Century Gothic" pitchFamily="34" charset="0"/>
              </a:rPr>
              <a:t>Índice</a:t>
            </a:r>
            <a:r>
              <a:rPr lang="en-US" sz="3600" b="1" dirty="0">
                <a:latin typeface="Century Gothic" pitchFamily="34" charset="0"/>
              </a:rPr>
              <a:t> de </a:t>
            </a:r>
            <a:r>
              <a:rPr lang="en-US" sz="3600" b="1" dirty="0" err="1">
                <a:latin typeface="Century Gothic" pitchFamily="34" charset="0"/>
              </a:rPr>
              <a:t>Rendimiento</a:t>
            </a:r>
            <a:r>
              <a:rPr lang="en-US" sz="3600" b="1" dirty="0">
                <a:latin typeface="Century Gothic" pitchFamily="34" charset="0"/>
              </a:rPr>
              <a:t> de </a:t>
            </a:r>
            <a:r>
              <a:rPr lang="en-US" sz="3600" b="1" dirty="0" err="1">
                <a:latin typeface="Century Gothic" pitchFamily="34" charset="0"/>
              </a:rPr>
              <a:t>Estadísticas</a:t>
            </a:r>
            <a:r>
              <a:rPr lang="en-US" sz="3600" b="1" dirty="0">
                <a:latin typeface="Century Gothic" pitchFamily="34" charset="0"/>
              </a:rPr>
              <a:t> </a:t>
            </a:r>
            <a:r>
              <a:rPr lang="en-US" sz="3600" b="1" dirty="0" err="1">
                <a:latin typeface="Century Gothic" pitchFamily="34" charset="0"/>
              </a:rPr>
              <a:t>Vitales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0C1AE-852D-4F15-B2AA-223575414D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Seis componentes:</a:t>
            </a:r>
          </a:p>
          <a:p>
            <a:pPr lvl="1"/>
            <a:r>
              <a:rPr lang="es-ES" dirty="0"/>
              <a:t>Integridad de estadísticas de defunciones</a:t>
            </a:r>
          </a:p>
          <a:p>
            <a:pPr lvl="1"/>
            <a:r>
              <a:rPr lang="es-ES" dirty="0"/>
              <a:t>Calidad de estadísticas de las defunciones</a:t>
            </a:r>
          </a:p>
          <a:p>
            <a:pPr lvl="1"/>
            <a:r>
              <a:rPr lang="es-ES" dirty="0"/>
              <a:t>Nivel de detalle específico sobre la cause de la defunción</a:t>
            </a:r>
          </a:p>
          <a:p>
            <a:pPr lvl="1"/>
            <a:r>
              <a:rPr lang="es-ES" dirty="0"/>
              <a:t>Consistencia interna</a:t>
            </a:r>
          </a:p>
          <a:p>
            <a:pPr lvl="1"/>
            <a:r>
              <a:rPr lang="es-ES" dirty="0"/>
              <a:t>Calidad de datos de edad y sexo</a:t>
            </a:r>
          </a:p>
          <a:p>
            <a:pPr lvl="1"/>
            <a:r>
              <a:rPr lang="es-ES" dirty="0"/>
              <a:t>Disponibilidad de datos o puntualidad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DCAC19-5622-414F-9ADE-6FA6C675A6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Calculado en una escala continua de 0 a 1 por cada año calendario de datos estadísticos vitales desde 1980</a:t>
            </a:r>
          </a:p>
          <a:p>
            <a:r>
              <a:rPr lang="es-ES" dirty="0"/>
              <a:t>El valor de 1 o cerca de 1 indica que los datos representan con precisión el perfil epidemiológico de la población</a:t>
            </a:r>
          </a:p>
          <a:p>
            <a:r>
              <a:rPr lang="es-ES" dirty="0"/>
              <a:t>Un valor de menos de 0.5 indica que los datos no son confiables para las políticas y la toma de decisiones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FA82C-EDA8-48B9-B08D-752837205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85C2-BB9C-4583-BA16-95F8E0060480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3AD741-BBBE-4CAB-BCF4-2902EDECFF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308725"/>
            <a:ext cx="2473657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79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AABFE3A5-8A6C-4060-A16A-0AA950FF9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dirty="0"/>
              <a:t>ANACONDA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FA82C-EDA8-48B9-B08D-752837205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85C2-BB9C-4583-BA16-95F8E0060480}" type="slidenum">
              <a:rPr lang="en-US" smtClean="0"/>
              <a:t>5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24F47F-9E26-47A2-8074-F06FD60447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503555"/>
            <a:ext cx="7524217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967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7ED5E-6B67-45AC-94B1-856E0D1A5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579" y="76200"/>
            <a:ext cx="8229600" cy="866457"/>
          </a:xfrm>
        </p:spPr>
        <p:txBody>
          <a:bodyPr>
            <a:normAutofit/>
          </a:bodyPr>
          <a:lstStyle/>
          <a:p>
            <a:r>
              <a:rPr lang="en-US" sz="4200" b="1" dirty="0"/>
              <a:t>ANACONDA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FA82C-EDA8-48B9-B08D-752837205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85C2-BB9C-4583-BA16-95F8E0060480}" type="slidenum">
              <a:rPr lang="en-US" smtClean="0"/>
              <a:t>6</a:t>
            </a:fld>
            <a:endParaRPr lang="en-US"/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AFBFE0DA-AA3C-4866-BE69-6A05548CAA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2" y="965355"/>
            <a:ext cx="9035813" cy="4846320"/>
          </a:xfrm>
        </p:spPr>
      </p:pic>
    </p:spTree>
    <p:extLst>
      <p:ext uri="{BB962C8B-B14F-4D97-AF65-F5344CB8AC3E}">
        <p14:creationId xmlns:p14="http://schemas.microsoft.com/office/powerpoint/2010/main" val="126522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486EF-BB3F-44F1-BC39-AE1885EA3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D4H  </a:t>
            </a:r>
            <a:r>
              <a:rPr lang="es-ES" b="1" dirty="0"/>
              <a:t>Evaluaciones de calidad de datos en América del Sur RCEV)</a:t>
            </a:r>
            <a:endParaRPr lang="en-US" b="1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670A36E-CEC4-4637-929B-7E4CA04F46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288" y="1417638"/>
            <a:ext cx="5171424" cy="5120640"/>
          </a:xfrm>
        </p:spPr>
      </p:pic>
    </p:spTree>
    <p:extLst>
      <p:ext uri="{BB962C8B-B14F-4D97-AF65-F5344CB8AC3E}">
        <p14:creationId xmlns:p14="http://schemas.microsoft.com/office/powerpoint/2010/main" val="92963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AB87F-D72F-47E5-9B30-F34555B8C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dirty="0"/>
              <a:t>Brazil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828AEED-757E-4D0F-873D-667BC7013A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3" y="1491105"/>
            <a:ext cx="9025374" cy="402336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E6B3F-8A49-45B4-847D-0CC5A6B6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85C2-BB9C-4583-BA16-95F8E0060480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A91316-8DCD-4E4A-8E8B-20A700349939}"/>
              </a:ext>
            </a:extLst>
          </p:cNvPr>
          <p:cNvSpPr txBox="1"/>
          <p:nvPr/>
        </p:nvSpPr>
        <p:spPr>
          <a:xfrm>
            <a:off x="77147" y="63563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4" action="ppaction://hlinkfile"/>
              </a:rPr>
              <a:t>Brazil Garbage Code project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8359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64CE2-0461-41C4-B32C-0948031F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Brazil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5630E-24F7-4B27-B62F-A3EDDDA06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85C2-BB9C-4583-BA16-95F8E0060480}" type="slidenum">
              <a:rPr lang="en-US" smtClean="0"/>
              <a:t>9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6D929F-60A3-4FF4-89F6-1902B6E7D5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37" y="1424123"/>
            <a:ext cx="9052563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43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9161</TotalTime>
  <Words>805</Words>
  <Application>Microsoft Office PowerPoint</Application>
  <PresentationFormat>On-screen Show (4:3)</PresentationFormat>
  <Paragraphs>105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Bookman Old Style</vt:lpstr>
      <vt:lpstr>Calibri</vt:lpstr>
      <vt:lpstr>Century Gothic</vt:lpstr>
      <vt:lpstr>Office Theme</vt:lpstr>
      <vt:lpstr> Evaluaciones de calidad de datos de RCEV</vt:lpstr>
      <vt:lpstr>La Iniciativa Datos Para La Salud (D4H)</vt:lpstr>
      <vt:lpstr>Escala del problema</vt:lpstr>
      <vt:lpstr>Índice de Rendimiento de Estadísticas Vitales</vt:lpstr>
      <vt:lpstr>ANACONDA</vt:lpstr>
      <vt:lpstr>ANACONDA</vt:lpstr>
      <vt:lpstr>D4H  Evaluaciones de calidad de datos en América del Sur RCEV)</vt:lpstr>
      <vt:lpstr>Brazil</vt:lpstr>
      <vt:lpstr>Brazil</vt:lpstr>
      <vt:lpstr>Ecuador</vt:lpstr>
      <vt:lpstr>Ecuador: Brechas y Soluciones</vt:lpstr>
      <vt:lpstr>Colombia</vt:lpstr>
      <vt:lpstr>Colombia</vt:lpstr>
      <vt:lpstr>Peru</vt:lpstr>
      <vt:lpstr>Peru – Como mejorar?</vt:lpstr>
      <vt:lpstr>Questions?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Magdalena Paczkowski</dc:creator>
  <cp:lastModifiedBy>Benjamin Clapham</cp:lastModifiedBy>
  <cp:revision>643</cp:revision>
  <dcterms:created xsi:type="dcterms:W3CDTF">2015-11-18T19:52:29Z</dcterms:created>
  <dcterms:modified xsi:type="dcterms:W3CDTF">2017-11-02T19:30:57Z</dcterms:modified>
</cp:coreProperties>
</file>