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4" r:id="rId3"/>
    <p:sldId id="265" r:id="rId4"/>
    <p:sldId id="266" r:id="rId5"/>
    <p:sldId id="267" r:id="rId6"/>
    <p:sldId id="272" r:id="rId7"/>
    <p:sldId id="270" r:id="rId8"/>
    <p:sldId id="258" r:id="rId9"/>
    <p:sldId id="273" r:id="rId10"/>
    <p:sldId id="275" r:id="rId11"/>
    <p:sldId id="276" r:id="rId12"/>
    <p:sldId id="291" r:id="rId13"/>
    <p:sldId id="288" r:id="rId14"/>
    <p:sldId id="271" r:id="rId15"/>
    <p:sldId id="292" r:id="rId16"/>
    <p:sldId id="260" r:id="rId17"/>
    <p:sldId id="277" r:id="rId18"/>
    <p:sldId id="290" r:id="rId19"/>
    <p:sldId id="278" r:id="rId20"/>
    <p:sldId id="279" r:id="rId21"/>
    <p:sldId id="281" r:id="rId22"/>
    <p:sldId id="280" r:id="rId23"/>
    <p:sldId id="282" r:id="rId24"/>
    <p:sldId id="285" r:id="rId25"/>
    <p:sldId id="286" r:id="rId26"/>
    <p:sldId id="284" r:id="rId27"/>
  </p:sldIdLst>
  <p:sldSz cx="9144000" cy="6858000" type="screen4x3"/>
  <p:notesSz cx="6858000" cy="9144000"/>
  <p:defaultText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90" d="100"/>
          <a:sy n="90" d="100"/>
        </p:scale>
        <p:origin x="-1254" y="-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4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D:\COMPARTIDO\EDSA\2017\Publicacion\Mortalida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B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703013082403842E-2"/>
          <c:y val="0"/>
          <c:w val="0.95325493184195464"/>
          <c:h val="0.83500808579118491"/>
        </c:manualLayout>
      </c:layout>
      <c:lineChart>
        <c:grouping val="standard"/>
        <c:varyColors val="0"/>
        <c:ser>
          <c:idx val="0"/>
          <c:order val="0"/>
          <c:tx>
            <c:strRef>
              <c:f>TEF!$B$2</c:f>
              <c:strCache>
                <c:ptCount val="1"/>
                <c:pt idx="0">
                  <c:v>ENDSA 1998</c:v>
                </c:pt>
              </c:strCache>
            </c:strRef>
          </c:tx>
          <c:spPr>
            <a:ln>
              <a:solidFill>
                <a:srgbClr val="FFC000"/>
              </a:solidFill>
            </a:ln>
          </c:spPr>
          <c:marker>
            <c:spPr>
              <a:solidFill>
                <a:srgbClr val="FFC000"/>
              </a:solidFill>
              <a:ln>
                <a:solidFill>
                  <a:schemeClr val="accent6">
                    <a:lumMod val="75000"/>
                  </a:schemeClr>
                </a:solidFill>
              </a:ln>
            </c:spPr>
          </c:marker>
          <c:dLbls>
            <c:spPr>
              <a:solidFill>
                <a:srgbClr val="FFFF00"/>
              </a:solid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TEF!$A$3:$A$9</c:f>
              <c:strCache>
                <c:ptCount val="7"/>
                <c:pt idx="0">
                  <c:v>15-19</c:v>
                </c:pt>
                <c:pt idx="1">
                  <c:v>20-24</c:v>
                </c:pt>
                <c:pt idx="2">
                  <c:v>25-29</c:v>
                </c:pt>
                <c:pt idx="3">
                  <c:v>30-34</c:v>
                </c:pt>
                <c:pt idx="4">
                  <c:v>35-39</c:v>
                </c:pt>
                <c:pt idx="5">
                  <c:v>40-44</c:v>
                </c:pt>
                <c:pt idx="6">
                  <c:v>45-49</c:v>
                </c:pt>
              </c:strCache>
            </c:strRef>
          </c:cat>
          <c:val>
            <c:numRef>
              <c:f>TEF!$B$3:$B$9</c:f>
              <c:numCache>
                <c:formatCode>General</c:formatCode>
                <c:ptCount val="7"/>
                <c:pt idx="0">
                  <c:v>84</c:v>
                </c:pt>
                <c:pt idx="1">
                  <c:v>207</c:v>
                </c:pt>
                <c:pt idx="2">
                  <c:v>201</c:v>
                </c:pt>
                <c:pt idx="3">
                  <c:v>165</c:v>
                </c:pt>
                <c:pt idx="4">
                  <c:v>117</c:v>
                </c:pt>
                <c:pt idx="5">
                  <c:v>57</c:v>
                </c:pt>
                <c:pt idx="6">
                  <c:v>15</c:v>
                </c:pt>
              </c:numCache>
            </c:numRef>
          </c:val>
          <c:smooth val="0"/>
        </c:ser>
        <c:ser>
          <c:idx val="1"/>
          <c:order val="1"/>
          <c:tx>
            <c:strRef>
              <c:f>TEF!$C$2</c:f>
              <c:strCache>
                <c:ptCount val="1"/>
                <c:pt idx="0">
                  <c:v>ENDSA 2003</c:v>
                </c:pt>
              </c:strCache>
            </c:strRef>
          </c:tx>
          <c:spPr>
            <a:ln>
              <a:solidFill>
                <a:schemeClr val="accent3">
                  <a:lumMod val="50000"/>
                </a:schemeClr>
              </a:solidFill>
            </a:ln>
          </c:spPr>
          <c:marker>
            <c:symbol val="diamond"/>
            <c:size val="8"/>
            <c:spPr>
              <a:solidFill>
                <a:schemeClr val="accent3">
                  <a:lumMod val="75000"/>
                </a:schemeClr>
              </a:solidFill>
              <a:ln>
                <a:solidFill>
                  <a:schemeClr val="accent3">
                    <a:lumMod val="50000"/>
                  </a:schemeClr>
                </a:solidFill>
              </a:ln>
            </c:spPr>
          </c:marker>
          <c:cat>
            <c:strRef>
              <c:f>TEF!$A$3:$A$9</c:f>
              <c:strCache>
                <c:ptCount val="7"/>
                <c:pt idx="0">
                  <c:v>15-19</c:v>
                </c:pt>
                <c:pt idx="1">
                  <c:v>20-24</c:v>
                </c:pt>
                <c:pt idx="2">
                  <c:v>25-29</c:v>
                </c:pt>
                <c:pt idx="3">
                  <c:v>30-34</c:v>
                </c:pt>
                <c:pt idx="4">
                  <c:v>35-39</c:v>
                </c:pt>
                <c:pt idx="5">
                  <c:v>40-44</c:v>
                </c:pt>
                <c:pt idx="6">
                  <c:v>45-49</c:v>
                </c:pt>
              </c:strCache>
            </c:strRef>
          </c:cat>
          <c:val>
            <c:numRef>
              <c:f>TEF!$C$3:$C$9</c:f>
              <c:numCache>
                <c:formatCode>General</c:formatCode>
                <c:ptCount val="7"/>
                <c:pt idx="0">
                  <c:v>84</c:v>
                </c:pt>
                <c:pt idx="1">
                  <c:v>183</c:v>
                </c:pt>
                <c:pt idx="2">
                  <c:v>179</c:v>
                </c:pt>
                <c:pt idx="3">
                  <c:v>145</c:v>
                </c:pt>
                <c:pt idx="4">
                  <c:v>114</c:v>
                </c:pt>
                <c:pt idx="5">
                  <c:v>51</c:v>
                </c:pt>
                <c:pt idx="6">
                  <c:v>12</c:v>
                </c:pt>
              </c:numCache>
            </c:numRef>
          </c:val>
          <c:smooth val="0"/>
        </c:ser>
        <c:ser>
          <c:idx val="2"/>
          <c:order val="2"/>
          <c:tx>
            <c:strRef>
              <c:f>TEF!$D$2</c:f>
              <c:strCache>
                <c:ptCount val="1"/>
                <c:pt idx="0">
                  <c:v>ENDSA 2008</c:v>
                </c:pt>
              </c:strCache>
            </c:strRef>
          </c:tx>
          <c:spPr>
            <a:ln>
              <a:solidFill>
                <a:schemeClr val="tx2"/>
              </a:solidFill>
            </a:ln>
          </c:spPr>
          <c:marker>
            <c:symbol val="circle"/>
            <c:size val="7"/>
            <c:spPr>
              <a:solidFill>
                <a:schemeClr val="accent1"/>
              </a:solidFill>
              <a:ln>
                <a:solidFill>
                  <a:schemeClr val="tx2"/>
                </a:solidFill>
              </a:ln>
            </c:spPr>
          </c:marker>
          <c:cat>
            <c:strRef>
              <c:f>TEF!$A$3:$A$9</c:f>
              <c:strCache>
                <c:ptCount val="7"/>
                <c:pt idx="0">
                  <c:v>15-19</c:v>
                </c:pt>
                <c:pt idx="1">
                  <c:v>20-24</c:v>
                </c:pt>
                <c:pt idx="2">
                  <c:v>25-29</c:v>
                </c:pt>
                <c:pt idx="3">
                  <c:v>30-34</c:v>
                </c:pt>
                <c:pt idx="4">
                  <c:v>35-39</c:v>
                </c:pt>
                <c:pt idx="5">
                  <c:v>40-44</c:v>
                </c:pt>
                <c:pt idx="6">
                  <c:v>45-49</c:v>
                </c:pt>
              </c:strCache>
            </c:strRef>
          </c:cat>
          <c:val>
            <c:numRef>
              <c:f>TEF!$D$3:$D$9</c:f>
              <c:numCache>
                <c:formatCode>General</c:formatCode>
                <c:ptCount val="7"/>
                <c:pt idx="0">
                  <c:v>88</c:v>
                </c:pt>
                <c:pt idx="1">
                  <c:v>174</c:v>
                </c:pt>
                <c:pt idx="2">
                  <c:v>173</c:v>
                </c:pt>
                <c:pt idx="3">
                  <c:v>128</c:v>
                </c:pt>
                <c:pt idx="4">
                  <c:v>95</c:v>
                </c:pt>
                <c:pt idx="5">
                  <c:v>43</c:v>
                </c:pt>
                <c:pt idx="6">
                  <c:v>8</c:v>
                </c:pt>
              </c:numCache>
            </c:numRef>
          </c:val>
          <c:smooth val="0"/>
        </c:ser>
        <c:ser>
          <c:idx val="3"/>
          <c:order val="3"/>
          <c:tx>
            <c:strRef>
              <c:f>TEF!$E$2</c:f>
              <c:strCache>
                <c:ptCount val="1"/>
                <c:pt idx="0">
                  <c:v>EDSA 2016</c:v>
                </c:pt>
              </c:strCache>
            </c:strRef>
          </c:tx>
          <c:spPr>
            <a:ln>
              <a:solidFill>
                <a:srgbClr val="C00000"/>
              </a:solidFill>
            </a:ln>
          </c:spPr>
          <c:marker>
            <c:symbol val="circle"/>
            <c:size val="7"/>
            <c:spPr>
              <a:solidFill>
                <a:srgbClr val="C00000"/>
              </a:solidFill>
              <a:ln>
                <a:solidFill>
                  <a:srgbClr val="C00000"/>
                </a:solidFill>
              </a:ln>
            </c:spPr>
          </c:marker>
          <c:dLbls>
            <c:spPr>
              <a:solidFill>
                <a:schemeClr val="accent2"/>
              </a:solidFill>
              <a:ln>
                <a:noFill/>
              </a:ln>
              <a:effectLst/>
            </c:spPr>
            <c:txPr>
              <a:bodyPr wrap="square" lIns="38100" tIns="19050" rIns="38100" bIns="19050" anchor="ctr">
                <a:spAutoFit/>
              </a:bodyPr>
              <a:lstStyle/>
              <a:p>
                <a:pPr>
                  <a:defRPr>
                    <a:solidFill>
                      <a:schemeClr val="bg1"/>
                    </a:solidFill>
                  </a:defRPr>
                </a:pPr>
                <a:endParaRPr lang="es-B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TEF!$A$3:$A$9</c:f>
              <c:strCache>
                <c:ptCount val="7"/>
                <c:pt idx="0">
                  <c:v>15-19</c:v>
                </c:pt>
                <c:pt idx="1">
                  <c:v>20-24</c:v>
                </c:pt>
                <c:pt idx="2">
                  <c:v>25-29</c:v>
                </c:pt>
                <c:pt idx="3">
                  <c:v>30-34</c:v>
                </c:pt>
                <c:pt idx="4">
                  <c:v>35-39</c:v>
                </c:pt>
                <c:pt idx="5">
                  <c:v>40-44</c:v>
                </c:pt>
                <c:pt idx="6">
                  <c:v>45-49</c:v>
                </c:pt>
              </c:strCache>
            </c:strRef>
          </c:cat>
          <c:val>
            <c:numRef>
              <c:f>TEF!$E$3:$E$9</c:f>
              <c:numCache>
                <c:formatCode>0</c:formatCode>
                <c:ptCount val="7"/>
                <c:pt idx="0">
                  <c:v>71</c:v>
                </c:pt>
                <c:pt idx="1">
                  <c:v>140</c:v>
                </c:pt>
                <c:pt idx="2">
                  <c:v>131</c:v>
                </c:pt>
                <c:pt idx="3">
                  <c:v>120</c:v>
                </c:pt>
                <c:pt idx="4">
                  <c:v>82</c:v>
                </c:pt>
                <c:pt idx="5">
                  <c:v>25</c:v>
                </c:pt>
                <c:pt idx="6">
                  <c:v>6</c:v>
                </c:pt>
              </c:numCache>
            </c:numRef>
          </c:val>
          <c:smooth val="0"/>
        </c:ser>
        <c:dLbls>
          <c:showLegendKey val="0"/>
          <c:showVal val="0"/>
          <c:showCatName val="0"/>
          <c:showSerName val="0"/>
          <c:showPercent val="0"/>
          <c:showBubbleSize val="0"/>
        </c:dLbls>
        <c:marker val="1"/>
        <c:smooth val="0"/>
        <c:axId val="23952768"/>
        <c:axId val="23954560"/>
      </c:lineChart>
      <c:catAx>
        <c:axId val="23952768"/>
        <c:scaling>
          <c:orientation val="minMax"/>
        </c:scaling>
        <c:delete val="0"/>
        <c:axPos val="b"/>
        <c:numFmt formatCode="General" sourceLinked="0"/>
        <c:majorTickMark val="out"/>
        <c:minorTickMark val="none"/>
        <c:tickLblPos val="nextTo"/>
        <c:crossAx val="23954560"/>
        <c:crosses val="autoZero"/>
        <c:auto val="1"/>
        <c:lblAlgn val="ctr"/>
        <c:lblOffset val="100"/>
        <c:noMultiLvlLbl val="0"/>
      </c:catAx>
      <c:valAx>
        <c:axId val="23954560"/>
        <c:scaling>
          <c:orientation val="minMax"/>
        </c:scaling>
        <c:delete val="1"/>
        <c:axPos val="l"/>
        <c:numFmt formatCode="General" sourceLinked="1"/>
        <c:majorTickMark val="out"/>
        <c:minorTickMark val="none"/>
        <c:tickLblPos val="nextTo"/>
        <c:crossAx val="23952768"/>
        <c:crosses val="autoZero"/>
        <c:crossBetween val="between"/>
      </c:valAx>
    </c:plotArea>
    <c:legend>
      <c:legendPos val="b"/>
      <c:layout>
        <c:manualLayout>
          <c:xMode val="edge"/>
          <c:yMode val="edge"/>
          <c:x val="0.11239849594507842"/>
          <c:y val="0.90980182252499342"/>
          <c:w val="0.8351029998122117"/>
          <c:h val="6.7726267362647086E-2"/>
        </c:manualLayout>
      </c:layout>
      <c:overlay val="0"/>
    </c:legend>
    <c:plotVisOnly val="1"/>
    <c:dispBlanksAs val="gap"/>
    <c:showDLblsOverMax val="0"/>
  </c:chart>
  <c:spPr>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B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188179274846416E-2"/>
          <c:y val="3.2823413702998877E-2"/>
          <c:w val="0.92405194188708129"/>
          <c:h val="0.79353163293164319"/>
        </c:manualLayout>
      </c:layout>
      <c:lineChart>
        <c:grouping val="standard"/>
        <c:varyColors val="0"/>
        <c:ser>
          <c:idx val="0"/>
          <c:order val="0"/>
          <c:tx>
            <c:strRef>
              <c:f>'FIGS MORTAL (2)'!$B$17</c:f>
              <c:strCache>
                <c:ptCount val="1"/>
                <c:pt idx="0">
                  <c:v>Mortalidad Neonatal</c:v>
                </c:pt>
              </c:strCache>
            </c:strRef>
          </c:tx>
          <c:dLbls>
            <c:dLbl>
              <c:idx val="0"/>
              <c:layout>
                <c:manualLayout>
                  <c:x val="-1.3361155673581587E-17"/>
                  <c:y val="8.7701367865112845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4575974570318901E-3"/>
                  <c:y val="8.7701367865112845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300" b="1"/>
                </a:pPr>
                <a:endParaRPr lang="es-B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w="22225">
                <a:prstDash val="dash"/>
              </a:ln>
            </c:spPr>
            <c:trendlineType val="linear"/>
            <c:dispRSqr val="0"/>
            <c:dispEq val="0"/>
          </c:trendline>
          <c:cat>
            <c:strRef>
              <c:f>'FIGS MORTAL (2)'!$A$18:$A$42</c:f>
              <c:strCache>
                <c:ptCount val="25"/>
                <c:pt idx="0">
                  <c:v>1992</c:v>
                </c:pt>
                <c:pt idx="1">
                  <c:v>1993</c:v>
                </c:pt>
                <c:pt idx="2">
                  <c:v>ENDSA 1994</c:v>
                </c:pt>
                <c:pt idx="3">
                  <c:v>1995</c:v>
                </c:pt>
                <c:pt idx="4">
                  <c:v>1996</c:v>
                </c:pt>
                <c:pt idx="5">
                  <c:v>1997</c:v>
                </c:pt>
                <c:pt idx="6">
                  <c:v>ENDSA 1998</c:v>
                </c:pt>
                <c:pt idx="7">
                  <c:v>1999</c:v>
                </c:pt>
                <c:pt idx="8">
                  <c:v>2000</c:v>
                </c:pt>
                <c:pt idx="9">
                  <c:v>2001</c:v>
                </c:pt>
                <c:pt idx="10">
                  <c:v>2002</c:v>
                </c:pt>
                <c:pt idx="11">
                  <c:v>ENDSA 2003</c:v>
                </c:pt>
                <c:pt idx="12">
                  <c:v>2004</c:v>
                </c:pt>
                <c:pt idx="13">
                  <c:v>2005</c:v>
                </c:pt>
                <c:pt idx="14">
                  <c:v>2006</c:v>
                </c:pt>
                <c:pt idx="15">
                  <c:v>2007</c:v>
                </c:pt>
                <c:pt idx="16">
                  <c:v>ENDSA 2008</c:v>
                </c:pt>
                <c:pt idx="17">
                  <c:v>2009</c:v>
                </c:pt>
                <c:pt idx="18">
                  <c:v>2010</c:v>
                </c:pt>
                <c:pt idx="19">
                  <c:v>2011</c:v>
                </c:pt>
                <c:pt idx="20">
                  <c:v>2012</c:v>
                </c:pt>
                <c:pt idx="21">
                  <c:v>2013</c:v>
                </c:pt>
                <c:pt idx="22">
                  <c:v>2014</c:v>
                </c:pt>
                <c:pt idx="23">
                  <c:v>2015</c:v>
                </c:pt>
                <c:pt idx="24">
                  <c:v>EDSA 2016</c:v>
                </c:pt>
              </c:strCache>
            </c:strRef>
          </c:cat>
          <c:val>
            <c:numRef>
              <c:f>'FIGS MORTAL (2)'!$B$18:$B$42</c:f>
              <c:numCache>
                <c:formatCode>General</c:formatCode>
                <c:ptCount val="25"/>
                <c:pt idx="0">
                  <c:v>37</c:v>
                </c:pt>
                <c:pt idx="4">
                  <c:v>34</c:v>
                </c:pt>
                <c:pt idx="9">
                  <c:v>27</c:v>
                </c:pt>
                <c:pt idx="14">
                  <c:v>27</c:v>
                </c:pt>
                <c:pt idx="22" formatCode="0">
                  <c:v>15</c:v>
                </c:pt>
              </c:numCache>
            </c:numRef>
          </c:val>
          <c:smooth val="0"/>
          <c:extLst xmlns:c16r2="http://schemas.microsoft.com/office/drawing/2015/06/chart">
            <c:ext xmlns:c16="http://schemas.microsoft.com/office/drawing/2014/chart" uri="{C3380CC4-5D6E-409C-BE32-E72D297353CC}">
              <c16:uniqueId val="{00000000-5105-449B-8A87-57E77C3BA0B9}"/>
            </c:ext>
          </c:extLst>
        </c:ser>
        <c:ser>
          <c:idx val="1"/>
          <c:order val="1"/>
          <c:tx>
            <c:strRef>
              <c:f>'FIGS MORTAL (2)'!$C$17</c:f>
              <c:strCache>
                <c:ptCount val="1"/>
                <c:pt idx="0">
                  <c:v>Mortalidad Infantil</c:v>
                </c:pt>
              </c:strCache>
            </c:strRef>
          </c:tx>
          <c:dLbls>
            <c:spPr>
              <a:noFill/>
              <a:ln>
                <a:noFill/>
              </a:ln>
              <a:effectLst/>
            </c:spPr>
            <c:txPr>
              <a:bodyPr wrap="square" lIns="38100" tIns="19050" rIns="38100" bIns="19050" anchor="ctr">
                <a:spAutoFit/>
              </a:bodyPr>
              <a:lstStyle/>
              <a:p>
                <a:pPr>
                  <a:defRPr sz="1300" b="1"/>
                </a:pPr>
                <a:endParaRPr lang="es-B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w="19050">
                <a:prstDash val="dash"/>
              </a:ln>
            </c:spPr>
            <c:trendlineType val="linear"/>
            <c:dispRSqr val="0"/>
            <c:dispEq val="0"/>
          </c:trendline>
          <c:cat>
            <c:strRef>
              <c:f>'FIGS MORTAL (2)'!$A$18:$A$42</c:f>
              <c:strCache>
                <c:ptCount val="25"/>
                <c:pt idx="0">
                  <c:v>1992</c:v>
                </c:pt>
                <c:pt idx="1">
                  <c:v>1993</c:v>
                </c:pt>
                <c:pt idx="2">
                  <c:v>ENDSA 1994</c:v>
                </c:pt>
                <c:pt idx="3">
                  <c:v>1995</c:v>
                </c:pt>
                <c:pt idx="4">
                  <c:v>1996</c:v>
                </c:pt>
                <c:pt idx="5">
                  <c:v>1997</c:v>
                </c:pt>
                <c:pt idx="6">
                  <c:v>ENDSA 1998</c:v>
                </c:pt>
                <c:pt idx="7">
                  <c:v>1999</c:v>
                </c:pt>
                <c:pt idx="8">
                  <c:v>2000</c:v>
                </c:pt>
                <c:pt idx="9">
                  <c:v>2001</c:v>
                </c:pt>
                <c:pt idx="10">
                  <c:v>2002</c:v>
                </c:pt>
                <c:pt idx="11">
                  <c:v>ENDSA 2003</c:v>
                </c:pt>
                <c:pt idx="12">
                  <c:v>2004</c:v>
                </c:pt>
                <c:pt idx="13">
                  <c:v>2005</c:v>
                </c:pt>
                <c:pt idx="14">
                  <c:v>2006</c:v>
                </c:pt>
                <c:pt idx="15">
                  <c:v>2007</c:v>
                </c:pt>
                <c:pt idx="16">
                  <c:v>ENDSA 2008</c:v>
                </c:pt>
                <c:pt idx="17">
                  <c:v>2009</c:v>
                </c:pt>
                <c:pt idx="18">
                  <c:v>2010</c:v>
                </c:pt>
                <c:pt idx="19">
                  <c:v>2011</c:v>
                </c:pt>
                <c:pt idx="20">
                  <c:v>2012</c:v>
                </c:pt>
                <c:pt idx="21">
                  <c:v>2013</c:v>
                </c:pt>
                <c:pt idx="22">
                  <c:v>2014</c:v>
                </c:pt>
                <c:pt idx="23">
                  <c:v>2015</c:v>
                </c:pt>
                <c:pt idx="24">
                  <c:v>EDSA 2016</c:v>
                </c:pt>
              </c:strCache>
            </c:strRef>
          </c:cat>
          <c:val>
            <c:numRef>
              <c:f>'FIGS MORTAL (2)'!$C$18:$C$42</c:f>
              <c:numCache>
                <c:formatCode>General</c:formatCode>
                <c:ptCount val="25"/>
                <c:pt idx="0">
                  <c:v>75</c:v>
                </c:pt>
                <c:pt idx="4">
                  <c:v>67</c:v>
                </c:pt>
                <c:pt idx="9">
                  <c:v>54</c:v>
                </c:pt>
                <c:pt idx="14">
                  <c:v>50</c:v>
                </c:pt>
                <c:pt idx="22" formatCode="0">
                  <c:v>23.887793041818206</c:v>
                </c:pt>
              </c:numCache>
            </c:numRef>
          </c:val>
          <c:smooth val="0"/>
          <c:extLst xmlns:c16r2="http://schemas.microsoft.com/office/drawing/2015/06/chart">
            <c:ext xmlns:c16="http://schemas.microsoft.com/office/drawing/2014/chart" uri="{C3380CC4-5D6E-409C-BE32-E72D297353CC}">
              <c16:uniqueId val="{00000001-5105-449B-8A87-57E77C3BA0B9}"/>
            </c:ext>
          </c:extLst>
        </c:ser>
        <c:ser>
          <c:idx val="2"/>
          <c:order val="2"/>
          <c:tx>
            <c:strRef>
              <c:f>'FIGS MORTAL (2)'!$D$17</c:f>
              <c:strCache>
                <c:ptCount val="1"/>
                <c:pt idx="0">
                  <c:v>Mortalidad en menores de 5 años</c:v>
                </c:pt>
              </c:strCache>
            </c:strRef>
          </c:tx>
          <c:spPr>
            <a:ln>
              <a:solidFill>
                <a:schemeClr val="tx1">
                  <a:tint val="75000"/>
                  <a:shade val="95000"/>
                  <a:satMod val="105000"/>
                </a:schemeClr>
              </a:solidFill>
            </a:ln>
          </c:spPr>
          <c:dLbls>
            <c:dLbl>
              <c:idx val="22"/>
              <c:layout>
                <c:manualLayout>
                  <c:x val="0"/>
                  <c:y val="-2.3387031430697151E-2"/>
                </c:manualLayout>
              </c:layout>
              <c:tx>
                <c:rich>
                  <a:bodyPr/>
                  <a:lstStyle/>
                  <a:p>
                    <a:r>
                      <a:rPr lang="en-US" dirty="0" smtClean="0"/>
                      <a:t>29</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300" b="1"/>
                </a:pPr>
                <a:endParaRPr lang="es-B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w="22225">
                <a:prstDash val="dash"/>
              </a:ln>
            </c:spPr>
            <c:trendlineType val="linear"/>
            <c:dispRSqr val="0"/>
            <c:dispEq val="0"/>
          </c:trendline>
          <c:cat>
            <c:strRef>
              <c:f>'FIGS MORTAL (2)'!$A$18:$A$42</c:f>
              <c:strCache>
                <c:ptCount val="25"/>
                <c:pt idx="0">
                  <c:v>1992</c:v>
                </c:pt>
                <c:pt idx="1">
                  <c:v>1993</c:v>
                </c:pt>
                <c:pt idx="2">
                  <c:v>ENDSA 1994</c:v>
                </c:pt>
                <c:pt idx="3">
                  <c:v>1995</c:v>
                </c:pt>
                <c:pt idx="4">
                  <c:v>1996</c:v>
                </c:pt>
                <c:pt idx="5">
                  <c:v>1997</c:v>
                </c:pt>
                <c:pt idx="6">
                  <c:v>ENDSA 1998</c:v>
                </c:pt>
                <c:pt idx="7">
                  <c:v>1999</c:v>
                </c:pt>
                <c:pt idx="8">
                  <c:v>2000</c:v>
                </c:pt>
                <c:pt idx="9">
                  <c:v>2001</c:v>
                </c:pt>
                <c:pt idx="10">
                  <c:v>2002</c:v>
                </c:pt>
                <c:pt idx="11">
                  <c:v>ENDSA 2003</c:v>
                </c:pt>
                <c:pt idx="12">
                  <c:v>2004</c:v>
                </c:pt>
                <c:pt idx="13">
                  <c:v>2005</c:v>
                </c:pt>
                <c:pt idx="14">
                  <c:v>2006</c:v>
                </c:pt>
                <c:pt idx="15">
                  <c:v>2007</c:v>
                </c:pt>
                <c:pt idx="16">
                  <c:v>ENDSA 2008</c:v>
                </c:pt>
                <c:pt idx="17">
                  <c:v>2009</c:v>
                </c:pt>
                <c:pt idx="18">
                  <c:v>2010</c:v>
                </c:pt>
                <c:pt idx="19">
                  <c:v>2011</c:v>
                </c:pt>
                <c:pt idx="20">
                  <c:v>2012</c:v>
                </c:pt>
                <c:pt idx="21">
                  <c:v>2013</c:v>
                </c:pt>
                <c:pt idx="22">
                  <c:v>2014</c:v>
                </c:pt>
                <c:pt idx="23">
                  <c:v>2015</c:v>
                </c:pt>
                <c:pt idx="24">
                  <c:v>EDSA 2016</c:v>
                </c:pt>
              </c:strCache>
            </c:strRef>
          </c:cat>
          <c:val>
            <c:numRef>
              <c:f>'FIGS MORTAL (2)'!$D$18:$D$42</c:f>
              <c:numCache>
                <c:formatCode>General</c:formatCode>
                <c:ptCount val="25"/>
                <c:pt idx="0">
                  <c:v>116</c:v>
                </c:pt>
                <c:pt idx="4">
                  <c:v>92</c:v>
                </c:pt>
                <c:pt idx="9">
                  <c:v>75</c:v>
                </c:pt>
                <c:pt idx="14">
                  <c:v>63</c:v>
                </c:pt>
                <c:pt idx="22" formatCode="0">
                  <c:v>28.254869954060901</c:v>
                </c:pt>
              </c:numCache>
            </c:numRef>
          </c:val>
          <c:smooth val="0"/>
          <c:extLst xmlns:c16r2="http://schemas.microsoft.com/office/drawing/2015/06/chart">
            <c:ext xmlns:c16="http://schemas.microsoft.com/office/drawing/2014/chart" uri="{C3380CC4-5D6E-409C-BE32-E72D297353CC}">
              <c16:uniqueId val="{00000002-5105-449B-8A87-57E77C3BA0B9}"/>
            </c:ext>
          </c:extLst>
        </c:ser>
        <c:dLbls>
          <c:showLegendKey val="0"/>
          <c:showVal val="0"/>
          <c:showCatName val="0"/>
          <c:showSerName val="0"/>
          <c:showPercent val="0"/>
          <c:showBubbleSize val="0"/>
        </c:dLbls>
        <c:marker val="1"/>
        <c:smooth val="0"/>
        <c:axId val="31560064"/>
        <c:axId val="31561600"/>
      </c:lineChart>
      <c:catAx>
        <c:axId val="31560064"/>
        <c:scaling>
          <c:orientation val="minMax"/>
        </c:scaling>
        <c:delete val="0"/>
        <c:axPos val="b"/>
        <c:numFmt formatCode="General" sourceLinked="1"/>
        <c:majorTickMark val="out"/>
        <c:minorTickMark val="none"/>
        <c:tickLblPos val="nextTo"/>
        <c:txPr>
          <a:bodyPr rot="0"/>
          <a:lstStyle/>
          <a:p>
            <a:pPr>
              <a:defRPr sz="900"/>
            </a:pPr>
            <a:endParaRPr lang="es-BO"/>
          </a:p>
        </c:txPr>
        <c:crossAx val="31561600"/>
        <c:crosses val="autoZero"/>
        <c:auto val="1"/>
        <c:lblAlgn val="ctr"/>
        <c:lblOffset val="100"/>
        <c:noMultiLvlLbl val="0"/>
      </c:catAx>
      <c:valAx>
        <c:axId val="31561600"/>
        <c:scaling>
          <c:orientation val="minMax"/>
        </c:scaling>
        <c:delete val="0"/>
        <c:axPos val="l"/>
        <c:majorGridlines/>
        <c:numFmt formatCode="General" sourceLinked="1"/>
        <c:majorTickMark val="out"/>
        <c:minorTickMark val="none"/>
        <c:tickLblPos val="nextTo"/>
        <c:crossAx val="31560064"/>
        <c:crosses val="autoZero"/>
        <c:crossBetween val="between"/>
      </c:valAx>
      <c:spPr>
        <a:ln w="28575"/>
      </c:spPr>
    </c:plotArea>
    <c:legend>
      <c:legendPos val="b"/>
      <c:legendEntry>
        <c:idx val="3"/>
        <c:delete val="1"/>
      </c:legendEntry>
      <c:legendEntry>
        <c:idx val="4"/>
        <c:delete val="1"/>
      </c:legendEntry>
      <c:legendEntry>
        <c:idx val="5"/>
        <c:delete val="1"/>
      </c:legendEntry>
      <c:layout/>
      <c:overlay val="0"/>
      <c:txPr>
        <a:bodyPr/>
        <a:lstStyle/>
        <a:p>
          <a:pPr>
            <a:defRPr sz="1200" b="1"/>
          </a:pPr>
          <a:endParaRPr lang="es-BO"/>
        </a:p>
      </c:txPr>
    </c:legend>
    <c:plotVisOnly val="1"/>
    <c:dispBlanksAs val="gap"/>
    <c:showDLblsOverMax val="0"/>
  </c:chart>
  <c:spPr>
    <a:solidFill>
      <a:schemeClr val="bg1"/>
    </a:solidFill>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FF2606-0A49-4633-BCE4-2BA7150E137D}" type="datetimeFigureOut">
              <a:rPr lang="es-ES" smtClean="0"/>
              <a:t>01/11/2017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2D8911-1F44-4FA8-A847-C8F588D904BA}" type="slidenum">
              <a:rPr lang="es-ES" smtClean="0"/>
              <a:t>‹Nº›</a:t>
            </a:fld>
            <a:endParaRPr lang="es-ES"/>
          </a:p>
        </p:txBody>
      </p:sp>
    </p:spTree>
    <p:extLst>
      <p:ext uri="{BB962C8B-B14F-4D97-AF65-F5344CB8AC3E}">
        <p14:creationId xmlns:p14="http://schemas.microsoft.com/office/powerpoint/2010/main" val="2477676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endParaRPr lang="en-US" altLang="es-BO"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BO" dirty="0"/>
          </a:p>
        </p:txBody>
      </p:sp>
      <p:sp>
        <p:nvSpPr>
          <p:cNvPr id="4" name="3 Marcador de número de diapositiva"/>
          <p:cNvSpPr>
            <a:spLocks noGrp="1"/>
          </p:cNvSpPr>
          <p:nvPr>
            <p:ph type="sldNum" sz="quarter" idx="10"/>
          </p:nvPr>
        </p:nvSpPr>
        <p:spPr/>
        <p:txBody>
          <a:bodyPr/>
          <a:lstStyle/>
          <a:p>
            <a:fld id="{BBD52C28-C070-4C49-9137-5B93893BB13C}" type="slidenum">
              <a:rPr lang="es-BO" smtClean="0"/>
              <a:pPr/>
              <a:t>21</a:t>
            </a:fld>
            <a:endParaRPr lang="es-B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B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BO"/>
          </a:p>
        </p:txBody>
      </p:sp>
      <p:sp>
        <p:nvSpPr>
          <p:cNvPr id="4" name="3 Marcador de fecha"/>
          <p:cNvSpPr>
            <a:spLocks noGrp="1"/>
          </p:cNvSpPr>
          <p:nvPr>
            <p:ph type="dt" sz="half" idx="10"/>
          </p:nvPr>
        </p:nvSpPr>
        <p:spPr/>
        <p:txBody>
          <a:bodyPr/>
          <a:lstStyle/>
          <a:p>
            <a:fld id="{6A908D04-AA03-4BCF-9450-693ECE7EFBC3}" type="datetimeFigureOut">
              <a:rPr lang="es-BO" smtClean="0"/>
              <a:t>01/11/2017</a:t>
            </a:fld>
            <a:endParaRPr lang="es-BO"/>
          </a:p>
        </p:txBody>
      </p:sp>
      <p:sp>
        <p:nvSpPr>
          <p:cNvPr id="5" name="4 Marcador de pie de página"/>
          <p:cNvSpPr>
            <a:spLocks noGrp="1"/>
          </p:cNvSpPr>
          <p:nvPr>
            <p:ph type="ftr" sz="quarter" idx="11"/>
          </p:nvPr>
        </p:nvSpPr>
        <p:spPr/>
        <p:txBody>
          <a:bodyPr/>
          <a:lstStyle/>
          <a:p>
            <a:endParaRPr lang="es-BO"/>
          </a:p>
        </p:txBody>
      </p:sp>
      <p:sp>
        <p:nvSpPr>
          <p:cNvPr id="6" name="5 Marcador de número de diapositiva"/>
          <p:cNvSpPr>
            <a:spLocks noGrp="1"/>
          </p:cNvSpPr>
          <p:nvPr>
            <p:ph type="sldNum" sz="quarter" idx="12"/>
          </p:nvPr>
        </p:nvSpPr>
        <p:spPr/>
        <p:txBody>
          <a:bodyPr/>
          <a:lstStyle/>
          <a:p>
            <a:fld id="{87776A37-9E3A-40B0-8D6D-08F06A41F0B0}" type="slidenum">
              <a:rPr lang="es-BO" smtClean="0"/>
              <a:t>‹Nº›</a:t>
            </a:fld>
            <a:endParaRPr lang="es-BO"/>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6A908D04-AA03-4BCF-9450-693ECE7EFBC3}" type="datetimeFigureOut">
              <a:rPr lang="es-BO" smtClean="0"/>
              <a:t>01/11/2017</a:t>
            </a:fld>
            <a:endParaRPr lang="es-BO"/>
          </a:p>
        </p:txBody>
      </p:sp>
      <p:sp>
        <p:nvSpPr>
          <p:cNvPr id="5" name="4 Marcador de pie de página"/>
          <p:cNvSpPr>
            <a:spLocks noGrp="1"/>
          </p:cNvSpPr>
          <p:nvPr>
            <p:ph type="ftr" sz="quarter" idx="11"/>
          </p:nvPr>
        </p:nvSpPr>
        <p:spPr/>
        <p:txBody>
          <a:bodyPr/>
          <a:lstStyle/>
          <a:p>
            <a:endParaRPr lang="es-BO"/>
          </a:p>
        </p:txBody>
      </p:sp>
      <p:sp>
        <p:nvSpPr>
          <p:cNvPr id="6" name="5 Marcador de número de diapositiva"/>
          <p:cNvSpPr>
            <a:spLocks noGrp="1"/>
          </p:cNvSpPr>
          <p:nvPr>
            <p:ph type="sldNum" sz="quarter" idx="12"/>
          </p:nvPr>
        </p:nvSpPr>
        <p:spPr/>
        <p:txBody>
          <a:bodyPr/>
          <a:lstStyle/>
          <a:p>
            <a:fld id="{87776A37-9E3A-40B0-8D6D-08F06A41F0B0}" type="slidenum">
              <a:rPr lang="es-BO" smtClean="0"/>
              <a:t>‹Nº›</a:t>
            </a:fld>
            <a:endParaRPr lang="es-BO"/>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6A908D04-AA03-4BCF-9450-693ECE7EFBC3}" type="datetimeFigureOut">
              <a:rPr lang="es-BO" smtClean="0"/>
              <a:t>01/11/2017</a:t>
            </a:fld>
            <a:endParaRPr lang="es-BO"/>
          </a:p>
        </p:txBody>
      </p:sp>
      <p:sp>
        <p:nvSpPr>
          <p:cNvPr id="5" name="4 Marcador de pie de página"/>
          <p:cNvSpPr>
            <a:spLocks noGrp="1"/>
          </p:cNvSpPr>
          <p:nvPr>
            <p:ph type="ftr" sz="quarter" idx="11"/>
          </p:nvPr>
        </p:nvSpPr>
        <p:spPr/>
        <p:txBody>
          <a:bodyPr/>
          <a:lstStyle/>
          <a:p>
            <a:endParaRPr lang="es-BO"/>
          </a:p>
        </p:txBody>
      </p:sp>
      <p:sp>
        <p:nvSpPr>
          <p:cNvPr id="6" name="5 Marcador de número de diapositiva"/>
          <p:cNvSpPr>
            <a:spLocks noGrp="1"/>
          </p:cNvSpPr>
          <p:nvPr>
            <p:ph type="sldNum" sz="quarter" idx="12"/>
          </p:nvPr>
        </p:nvSpPr>
        <p:spPr/>
        <p:txBody>
          <a:bodyPr/>
          <a:lstStyle/>
          <a:p>
            <a:fld id="{87776A37-9E3A-40B0-8D6D-08F06A41F0B0}" type="slidenum">
              <a:rPr lang="es-BO" smtClean="0"/>
              <a:t>‹Nº›</a:t>
            </a:fld>
            <a:endParaRPr lang="es-BO"/>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iapositiva de título">
    <p:bg>
      <p:bgPr>
        <a:blipFill>
          <a:blip r:embed="rId2" cstate="print"/>
          <a:stretch>
            <a:fillRect/>
          </a:stretch>
        </a:blipFill>
        <a:effectLst/>
      </p:bgPr>
    </p:bg>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FF800F8A-0495-4506-9B75-73E2B7102929}" type="datetimeFigureOut">
              <a:rPr lang="es-BO" smtClean="0"/>
              <a:pPr/>
              <a:t>01/11/2017</a:t>
            </a:fld>
            <a:endParaRPr lang="es-BO"/>
          </a:p>
        </p:txBody>
      </p:sp>
      <p:sp>
        <p:nvSpPr>
          <p:cNvPr id="5" name="4 Marcador de pie de página"/>
          <p:cNvSpPr>
            <a:spLocks noGrp="1"/>
          </p:cNvSpPr>
          <p:nvPr>
            <p:ph type="ftr" sz="quarter" idx="11"/>
          </p:nvPr>
        </p:nvSpPr>
        <p:spPr/>
        <p:txBody>
          <a:bodyPr/>
          <a:lstStyle/>
          <a:p>
            <a:endParaRPr lang="es-BO" dirty="0"/>
          </a:p>
        </p:txBody>
      </p:sp>
      <p:sp>
        <p:nvSpPr>
          <p:cNvPr id="6" name="5 Marcador de número de diapositiva"/>
          <p:cNvSpPr>
            <a:spLocks noGrp="1"/>
          </p:cNvSpPr>
          <p:nvPr>
            <p:ph type="sldNum" sz="quarter" idx="12"/>
          </p:nvPr>
        </p:nvSpPr>
        <p:spPr/>
        <p:txBody>
          <a:bodyPr/>
          <a:lstStyle/>
          <a:p>
            <a:fld id="{14D9A695-CC7E-4332-B600-41C07D926D3E}" type="slidenum">
              <a:rPr lang="es-BO" smtClean="0"/>
              <a:pPr/>
              <a:t>‹Nº›</a:t>
            </a:fld>
            <a:endParaRPr lang="es-BO"/>
          </a:p>
        </p:txBody>
      </p:sp>
    </p:spTree>
    <p:extLst>
      <p:ext uri="{BB962C8B-B14F-4D97-AF65-F5344CB8AC3E}">
        <p14:creationId xmlns:p14="http://schemas.microsoft.com/office/powerpoint/2010/main" val="2074703134"/>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Diapositiva de título">
    <p:bg>
      <p:bgPr>
        <a:blipFill>
          <a:blip r:embed="rId2" cstate="print"/>
          <a:stretch>
            <a:fillRect/>
          </a:stretch>
        </a:blipFill>
        <a:effectLst/>
      </p:bgPr>
    </p:bg>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FF800F8A-0495-4506-9B75-73E2B7102929}" type="datetimeFigureOut">
              <a:rPr lang="es-BO" smtClean="0"/>
              <a:pPr/>
              <a:t>01/11/2017</a:t>
            </a:fld>
            <a:endParaRPr lang="es-BO"/>
          </a:p>
        </p:txBody>
      </p:sp>
      <p:sp>
        <p:nvSpPr>
          <p:cNvPr id="5" name="4 Marcador de pie de página"/>
          <p:cNvSpPr>
            <a:spLocks noGrp="1"/>
          </p:cNvSpPr>
          <p:nvPr>
            <p:ph type="ftr" sz="quarter" idx="11"/>
          </p:nvPr>
        </p:nvSpPr>
        <p:spPr/>
        <p:txBody>
          <a:bodyPr/>
          <a:lstStyle/>
          <a:p>
            <a:endParaRPr lang="es-BO" dirty="0"/>
          </a:p>
        </p:txBody>
      </p:sp>
      <p:sp>
        <p:nvSpPr>
          <p:cNvPr id="6" name="5 Marcador de número de diapositiva"/>
          <p:cNvSpPr>
            <a:spLocks noGrp="1"/>
          </p:cNvSpPr>
          <p:nvPr>
            <p:ph type="sldNum" sz="quarter" idx="12"/>
          </p:nvPr>
        </p:nvSpPr>
        <p:spPr/>
        <p:txBody>
          <a:bodyPr/>
          <a:lstStyle/>
          <a:p>
            <a:fld id="{14D9A695-CC7E-4332-B600-41C07D926D3E}" type="slidenum">
              <a:rPr lang="es-BO" smtClean="0"/>
              <a:pPr/>
              <a:t>‹Nº›</a:t>
            </a:fld>
            <a:endParaRPr lang="es-BO"/>
          </a:p>
        </p:txBody>
      </p:sp>
    </p:spTree>
    <p:extLst>
      <p:ext uri="{BB962C8B-B14F-4D97-AF65-F5344CB8AC3E}">
        <p14:creationId xmlns:p14="http://schemas.microsoft.com/office/powerpoint/2010/main" val="2074703134"/>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Diapositiva de título">
    <p:bg>
      <p:bgPr>
        <a:blipFill>
          <a:blip r:embed="rId2" cstate="print"/>
          <a:stretch>
            <a:fillRect/>
          </a:stretch>
        </a:blipFill>
        <a:effectLst/>
      </p:bgPr>
    </p:bg>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FF800F8A-0495-4506-9B75-73E2B7102929}" type="datetimeFigureOut">
              <a:rPr lang="es-BO" smtClean="0"/>
              <a:pPr/>
              <a:t>01/11/2017</a:t>
            </a:fld>
            <a:endParaRPr lang="es-BO"/>
          </a:p>
        </p:txBody>
      </p:sp>
      <p:sp>
        <p:nvSpPr>
          <p:cNvPr id="5" name="4 Marcador de pie de página"/>
          <p:cNvSpPr>
            <a:spLocks noGrp="1"/>
          </p:cNvSpPr>
          <p:nvPr>
            <p:ph type="ftr" sz="quarter" idx="11"/>
          </p:nvPr>
        </p:nvSpPr>
        <p:spPr/>
        <p:txBody>
          <a:bodyPr/>
          <a:lstStyle/>
          <a:p>
            <a:endParaRPr lang="es-BO" dirty="0"/>
          </a:p>
        </p:txBody>
      </p:sp>
      <p:sp>
        <p:nvSpPr>
          <p:cNvPr id="6" name="5 Marcador de número de diapositiva"/>
          <p:cNvSpPr>
            <a:spLocks noGrp="1"/>
          </p:cNvSpPr>
          <p:nvPr>
            <p:ph type="sldNum" sz="quarter" idx="12"/>
          </p:nvPr>
        </p:nvSpPr>
        <p:spPr/>
        <p:txBody>
          <a:bodyPr/>
          <a:lstStyle/>
          <a:p>
            <a:fld id="{14D9A695-CC7E-4332-B600-41C07D926D3E}" type="slidenum">
              <a:rPr lang="es-BO" smtClean="0"/>
              <a:pPr/>
              <a:t>‹Nº›</a:t>
            </a:fld>
            <a:endParaRPr lang="es-BO"/>
          </a:p>
        </p:txBody>
      </p:sp>
    </p:spTree>
    <p:extLst>
      <p:ext uri="{BB962C8B-B14F-4D97-AF65-F5344CB8AC3E}">
        <p14:creationId xmlns:p14="http://schemas.microsoft.com/office/powerpoint/2010/main" val="2074703134"/>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Diapositiva de título">
    <p:bg>
      <p:bgPr>
        <a:blipFill>
          <a:blip r:embed="rId2" cstate="print"/>
          <a:stretch>
            <a:fillRect/>
          </a:stretch>
        </a:blipFill>
        <a:effectLst/>
      </p:bgPr>
    </p:bg>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FF800F8A-0495-4506-9B75-73E2B7102929}" type="datetimeFigureOut">
              <a:rPr lang="es-BO" smtClean="0"/>
              <a:pPr/>
              <a:t>01/11/2017</a:t>
            </a:fld>
            <a:endParaRPr lang="es-BO"/>
          </a:p>
        </p:txBody>
      </p:sp>
      <p:sp>
        <p:nvSpPr>
          <p:cNvPr id="5" name="4 Marcador de pie de página"/>
          <p:cNvSpPr>
            <a:spLocks noGrp="1"/>
          </p:cNvSpPr>
          <p:nvPr>
            <p:ph type="ftr" sz="quarter" idx="11"/>
          </p:nvPr>
        </p:nvSpPr>
        <p:spPr/>
        <p:txBody>
          <a:bodyPr/>
          <a:lstStyle/>
          <a:p>
            <a:endParaRPr lang="es-BO" dirty="0"/>
          </a:p>
        </p:txBody>
      </p:sp>
      <p:sp>
        <p:nvSpPr>
          <p:cNvPr id="6" name="5 Marcador de número de diapositiva"/>
          <p:cNvSpPr>
            <a:spLocks noGrp="1"/>
          </p:cNvSpPr>
          <p:nvPr>
            <p:ph type="sldNum" sz="quarter" idx="12"/>
          </p:nvPr>
        </p:nvSpPr>
        <p:spPr/>
        <p:txBody>
          <a:bodyPr/>
          <a:lstStyle/>
          <a:p>
            <a:fld id="{14D9A695-CC7E-4332-B600-41C07D926D3E}" type="slidenum">
              <a:rPr lang="es-BO" smtClean="0"/>
              <a:pPr/>
              <a:t>‹Nº›</a:t>
            </a:fld>
            <a:endParaRPr lang="es-BO"/>
          </a:p>
        </p:txBody>
      </p:sp>
    </p:spTree>
    <p:extLst>
      <p:ext uri="{BB962C8B-B14F-4D97-AF65-F5344CB8AC3E}">
        <p14:creationId xmlns:p14="http://schemas.microsoft.com/office/powerpoint/2010/main" val="4000923281"/>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_Diapositiva de título">
    <p:bg>
      <p:bgPr>
        <a:blipFill>
          <a:blip r:embed="rId2" cstate="print"/>
          <a:stretch>
            <a:fillRect/>
          </a:stretch>
        </a:blipFill>
        <a:effectLst/>
      </p:bgPr>
    </p:bg>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FF800F8A-0495-4506-9B75-73E2B7102929}" type="datetimeFigureOut">
              <a:rPr lang="es-BO" smtClean="0"/>
              <a:pPr/>
              <a:t>01/11/2017</a:t>
            </a:fld>
            <a:endParaRPr lang="es-BO"/>
          </a:p>
        </p:txBody>
      </p:sp>
      <p:sp>
        <p:nvSpPr>
          <p:cNvPr id="5" name="4 Marcador de pie de página"/>
          <p:cNvSpPr>
            <a:spLocks noGrp="1"/>
          </p:cNvSpPr>
          <p:nvPr>
            <p:ph type="ftr" sz="quarter" idx="11"/>
          </p:nvPr>
        </p:nvSpPr>
        <p:spPr/>
        <p:txBody>
          <a:bodyPr/>
          <a:lstStyle/>
          <a:p>
            <a:endParaRPr lang="es-BO" dirty="0"/>
          </a:p>
        </p:txBody>
      </p:sp>
      <p:sp>
        <p:nvSpPr>
          <p:cNvPr id="6" name="5 Marcador de número de diapositiva"/>
          <p:cNvSpPr>
            <a:spLocks noGrp="1"/>
          </p:cNvSpPr>
          <p:nvPr>
            <p:ph type="sldNum" sz="quarter" idx="12"/>
          </p:nvPr>
        </p:nvSpPr>
        <p:spPr/>
        <p:txBody>
          <a:bodyPr/>
          <a:lstStyle/>
          <a:p>
            <a:fld id="{14D9A695-CC7E-4332-B600-41C07D926D3E}" type="slidenum">
              <a:rPr lang="es-BO" smtClean="0"/>
              <a:pPr/>
              <a:t>‹Nº›</a:t>
            </a:fld>
            <a:endParaRPr lang="es-BO"/>
          </a:p>
        </p:txBody>
      </p:sp>
    </p:spTree>
    <p:extLst>
      <p:ext uri="{BB962C8B-B14F-4D97-AF65-F5344CB8AC3E}">
        <p14:creationId xmlns:p14="http://schemas.microsoft.com/office/powerpoint/2010/main" val="4000923281"/>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6_Diapositiva de título">
    <p:bg>
      <p:bgPr>
        <a:blipFill>
          <a:blip r:embed="rId2" cstate="print"/>
          <a:stretch>
            <a:fillRect/>
          </a:stretch>
        </a:blipFill>
        <a:effectLst/>
      </p:bgPr>
    </p:bg>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FF800F8A-0495-4506-9B75-73E2B7102929}" type="datetimeFigureOut">
              <a:rPr lang="es-BO" smtClean="0"/>
              <a:pPr/>
              <a:t>01/11/2017</a:t>
            </a:fld>
            <a:endParaRPr lang="es-BO"/>
          </a:p>
        </p:txBody>
      </p:sp>
      <p:sp>
        <p:nvSpPr>
          <p:cNvPr id="5" name="4 Marcador de pie de página"/>
          <p:cNvSpPr>
            <a:spLocks noGrp="1"/>
          </p:cNvSpPr>
          <p:nvPr>
            <p:ph type="ftr" sz="quarter" idx="11"/>
          </p:nvPr>
        </p:nvSpPr>
        <p:spPr/>
        <p:txBody>
          <a:bodyPr/>
          <a:lstStyle/>
          <a:p>
            <a:endParaRPr lang="es-BO" dirty="0"/>
          </a:p>
        </p:txBody>
      </p:sp>
      <p:sp>
        <p:nvSpPr>
          <p:cNvPr id="6" name="5 Marcador de número de diapositiva"/>
          <p:cNvSpPr>
            <a:spLocks noGrp="1"/>
          </p:cNvSpPr>
          <p:nvPr>
            <p:ph type="sldNum" sz="quarter" idx="12"/>
          </p:nvPr>
        </p:nvSpPr>
        <p:spPr/>
        <p:txBody>
          <a:bodyPr/>
          <a:lstStyle/>
          <a:p>
            <a:fld id="{14D9A695-CC7E-4332-B600-41C07D926D3E}" type="slidenum">
              <a:rPr lang="es-BO" smtClean="0"/>
              <a:pPr/>
              <a:t>‹Nº›</a:t>
            </a:fld>
            <a:endParaRPr lang="es-BO"/>
          </a:p>
        </p:txBody>
      </p:sp>
    </p:spTree>
    <p:extLst>
      <p:ext uri="{BB962C8B-B14F-4D97-AF65-F5344CB8AC3E}">
        <p14:creationId xmlns:p14="http://schemas.microsoft.com/office/powerpoint/2010/main" val="65467985"/>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7_Diapositiva de título">
    <p:bg>
      <p:bgPr>
        <a:blipFill>
          <a:blip r:embed="rId2" cstate="print"/>
          <a:stretch>
            <a:fillRect/>
          </a:stretch>
        </a:blipFill>
        <a:effectLst/>
      </p:bgPr>
    </p:bg>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FF800F8A-0495-4506-9B75-73E2B7102929}" type="datetimeFigureOut">
              <a:rPr lang="es-BO" smtClean="0"/>
              <a:pPr/>
              <a:t>01/11/2017</a:t>
            </a:fld>
            <a:endParaRPr lang="es-BO"/>
          </a:p>
        </p:txBody>
      </p:sp>
      <p:sp>
        <p:nvSpPr>
          <p:cNvPr id="5" name="4 Marcador de pie de página"/>
          <p:cNvSpPr>
            <a:spLocks noGrp="1"/>
          </p:cNvSpPr>
          <p:nvPr>
            <p:ph type="ftr" sz="quarter" idx="11"/>
          </p:nvPr>
        </p:nvSpPr>
        <p:spPr/>
        <p:txBody>
          <a:bodyPr/>
          <a:lstStyle/>
          <a:p>
            <a:endParaRPr lang="es-BO" dirty="0"/>
          </a:p>
        </p:txBody>
      </p:sp>
      <p:sp>
        <p:nvSpPr>
          <p:cNvPr id="6" name="5 Marcador de número de diapositiva"/>
          <p:cNvSpPr>
            <a:spLocks noGrp="1"/>
          </p:cNvSpPr>
          <p:nvPr>
            <p:ph type="sldNum" sz="quarter" idx="12"/>
          </p:nvPr>
        </p:nvSpPr>
        <p:spPr/>
        <p:txBody>
          <a:bodyPr/>
          <a:lstStyle/>
          <a:p>
            <a:fld id="{14D9A695-CC7E-4332-B600-41C07D926D3E}" type="slidenum">
              <a:rPr lang="es-BO" smtClean="0"/>
              <a:pPr/>
              <a:t>‹Nº›</a:t>
            </a:fld>
            <a:endParaRPr lang="es-BO"/>
          </a:p>
        </p:txBody>
      </p:sp>
    </p:spTree>
    <p:extLst>
      <p:ext uri="{BB962C8B-B14F-4D97-AF65-F5344CB8AC3E}">
        <p14:creationId xmlns:p14="http://schemas.microsoft.com/office/powerpoint/2010/main" val="3275608066"/>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8_Diapositiva de título">
    <p:bg>
      <p:bgPr>
        <a:blipFill>
          <a:blip r:embed="rId2" cstate="print"/>
          <a:stretch>
            <a:fillRect/>
          </a:stretch>
        </a:blipFill>
        <a:effectLst/>
      </p:bgPr>
    </p:bg>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FF800F8A-0495-4506-9B75-73E2B7102929}" type="datetimeFigureOut">
              <a:rPr lang="es-BO" smtClean="0"/>
              <a:pPr/>
              <a:t>01/11/2017</a:t>
            </a:fld>
            <a:endParaRPr lang="es-BO"/>
          </a:p>
        </p:txBody>
      </p:sp>
      <p:sp>
        <p:nvSpPr>
          <p:cNvPr id="5" name="4 Marcador de pie de página"/>
          <p:cNvSpPr>
            <a:spLocks noGrp="1"/>
          </p:cNvSpPr>
          <p:nvPr>
            <p:ph type="ftr" sz="quarter" idx="11"/>
          </p:nvPr>
        </p:nvSpPr>
        <p:spPr/>
        <p:txBody>
          <a:bodyPr/>
          <a:lstStyle/>
          <a:p>
            <a:endParaRPr lang="es-BO" dirty="0"/>
          </a:p>
        </p:txBody>
      </p:sp>
      <p:sp>
        <p:nvSpPr>
          <p:cNvPr id="6" name="5 Marcador de número de diapositiva"/>
          <p:cNvSpPr>
            <a:spLocks noGrp="1"/>
          </p:cNvSpPr>
          <p:nvPr>
            <p:ph type="sldNum" sz="quarter" idx="12"/>
          </p:nvPr>
        </p:nvSpPr>
        <p:spPr/>
        <p:txBody>
          <a:bodyPr/>
          <a:lstStyle/>
          <a:p>
            <a:fld id="{14D9A695-CC7E-4332-B600-41C07D926D3E}" type="slidenum">
              <a:rPr lang="es-BO" smtClean="0"/>
              <a:pPr/>
              <a:t>‹Nº›</a:t>
            </a:fld>
            <a:endParaRPr lang="es-BO"/>
          </a:p>
        </p:txBody>
      </p:sp>
    </p:spTree>
    <p:extLst>
      <p:ext uri="{BB962C8B-B14F-4D97-AF65-F5344CB8AC3E}">
        <p14:creationId xmlns:p14="http://schemas.microsoft.com/office/powerpoint/2010/main" val="3705811846"/>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6A908D04-AA03-4BCF-9450-693ECE7EFBC3}" type="datetimeFigureOut">
              <a:rPr lang="es-BO" smtClean="0"/>
              <a:t>01/11/2017</a:t>
            </a:fld>
            <a:endParaRPr lang="es-BO"/>
          </a:p>
        </p:txBody>
      </p:sp>
      <p:sp>
        <p:nvSpPr>
          <p:cNvPr id="5" name="4 Marcador de pie de página"/>
          <p:cNvSpPr>
            <a:spLocks noGrp="1"/>
          </p:cNvSpPr>
          <p:nvPr>
            <p:ph type="ftr" sz="quarter" idx="11"/>
          </p:nvPr>
        </p:nvSpPr>
        <p:spPr/>
        <p:txBody>
          <a:bodyPr/>
          <a:lstStyle/>
          <a:p>
            <a:endParaRPr lang="es-BO"/>
          </a:p>
        </p:txBody>
      </p:sp>
      <p:sp>
        <p:nvSpPr>
          <p:cNvPr id="6" name="5 Marcador de número de diapositiva"/>
          <p:cNvSpPr>
            <a:spLocks noGrp="1"/>
          </p:cNvSpPr>
          <p:nvPr>
            <p:ph type="sldNum" sz="quarter" idx="12"/>
          </p:nvPr>
        </p:nvSpPr>
        <p:spPr/>
        <p:txBody>
          <a:bodyPr/>
          <a:lstStyle/>
          <a:p>
            <a:fld id="{87776A37-9E3A-40B0-8D6D-08F06A41F0B0}" type="slidenum">
              <a:rPr lang="es-BO" smtClean="0"/>
              <a:t>‹Nº›</a:t>
            </a:fld>
            <a:endParaRPr lang="es-BO"/>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9_Diapositiva de título">
    <p:bg>
      <p:bgPr>
        <a:blipFill>
          <a:blip r:embed="rId2" cstate="print"/>
          <a:stretch>
            <a:fillRect/>
          </a:stretch>
        </a:blipFill>
        <a:effectLst/>
      </p:bgPr>
    </p:bg>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FF800F8A-0495-4506-9B75-73E2B7102929}" type="datetimeFigureOut">
              <a:rPr lang="es-BO" smtClean="0"/>
              <a:pPr/>
              <a:t>01/11/2017</a:t>
            </a:fld>
            <a:endParaRPr lang="es-BO"/>
          </a:p>
        </p:txBody>
      </p:sp>
      <p:sp>
        <p:nvSpPr>
          <p:cNvPr id="5" name="4 Marcador de pie de página"/>
          <p:cNvSpPr>
            <a:spLocks noGrp="1"/>
          </p:cNvSpPr>
          <p:nvPr>
            <p:ph type="ftr" sz="quarter" idx="11"/>
          </p:nvPr>
        </p:nvSpPr>
        <p:spPr/>
        <p:txBody>
          <a:bodyPr/>
          <a:lstStyle/>
          <a:p>
            <a:endParaRPr lang="es-BO" dirty="0"/>
          </a:p>
        </p:txBody>
      </p:sp>
      <p:sp>
        <p:nvSpPr>
          <p:cNvPr id="6" name="5 Marcador de número de diapositiva"/>
          <p:cNvSpPr>
            <a:spLocks noGrp="1"/>
          </p:cNvSpPr>
          <p:nvPr>
            <p:ph type="sldNum" sz="quarter" idx="12"/>
          </p:nvPr>
        </p:nvSpPr>
        <p:spPr/>
        <p:txBody>
          <a:bodyPr/>
          <a:lstStyle/>
          <a:p>
            <a:fld id="{14D9A695-CC7E-4332-B600-41C07D926D3E}" type="slidenum">
              <a:rPr lang="es-BO" smtClean="0"/>
              <a:pPr/>
              <a:t>‹Nº›</a:t>
            </a:fld>
            <a:endParaRPr lang="es-BO"/>
          </a:p>
        </p:txBody>
      </p:sp>
    </p:spTree>
    <p:extLst>
      <p:ext uri="{BB962C8B-B14F-4D97-AF65-F5344CB8AC3E}">
        <p14:creationId xmlns:p14="http://schemas.microsoft.com/office/powerpoint/2010/main" val="1984217685"/>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A908D04-AA03-4BCF-9450-693ECE7EFBC3}" type="datetimeFigureOut">
              <a:rPr lang="es-BO" smtClean="0"/>
              <a:t>01/11/2017</a:t>
            </a:fld>
            <a:endParaRPr lang="es-BO"/>
          </a:p>
        </p:txBody>
      </p:sp>
      <p:sp>
        <p:nvSpPr>
          <p:cNvPr id="5" name="4 Marcador de pie de página"/>
          <p:cNvSpPr>
            <a:spLocks noGrp="1"/>
          </p:cNvSpPr>
          <p:nvPr>
            <p:ph type="ftr" sz="quarter" idx="11"/>
          </p:nvPr>
        </p:nvSpPr>
        <p:spPr/>
        <p:txBody>
          <a:bodyPr/>
          <a:lstStyle/>
          <a:p>
            <a:endParaRPr lang="es-BO"/>
          </a:p>
        </p:txBody>
      </p:sp>
      <p:sp>
        <p:nvSpPr>
          <p:cNvPr id="6" name="5 Marcador de número de diapositiva"/>
          <p:cNvSpPr>
            <a:spLocks noGrp="1"/>
          </p:cNvSpPr>
          <p:nvPr>
            <p:ph type="sldNum" sz="quarter" idx="12"/>
          </p:nvPr>
        </p:nvSpPr>
        <p:spPr/>
        <p:txBody>
          <a:bodyPr/>
          <a:lstStyle/>
          <a:p>
            <a:fld id="{87776A37-9E3A-40B0-8D6D-08F06A41F0B0}" type="slidenum">
              <a:rPr lang="es-BO" smtClean="0"/>
              <a:t>‹Nº›</a:t>
            </a:fld>
            <a:endParaRPr lang="es-BO"/>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fecha"/>
          <p:cNvSpPr>
            <a:spLocks noGrp="1"/>
          </p:cNvSpPr>
          <p:nvPr>
            <p:ph type="dt" sz="half" idx="10"/>
          </p:nvPr>
        </p:nvSpPr>
        <p:spPr/>
        <p:txBody>
          <a:bodyPr/>
          <a:lstStyle/>
          <a:p>
            <a:fld id="{6A908D04-AA03-4BCF-9450-693ECE7EFBC3}" type="datetimeFigureOut">
              <a:rPr lang="es-BO" smtClean="0"/>
              <a:t>01/11/2017</a:t>
            </a:fld>
            <a:endParaRPr lang="es-BO"/>
          </a:p>
        </p:txBody>
      </p:sp>
      <p:sp>
        <p:nvSpPr>
          <p:cNvPr id="6" name="5 Marcador de pie de página"/>
          <p:cNvSpPr>
            <a:spLocks noGrp="1"/>
          </p:cNvSpPr>
          <p:nvPr>
            <p:ph type="ftr" sz="quarter" idx="11"/>
          </p:nvPr>
        </p:nvSpPr>
        <p:spPr/>
        <p:txBody>
          <a:bodyPr/>
          <a:lstStyle/>
          <a:p>
            <a:endParaRPr lang="es-BO"/>
          </a:p>
        </p:txBody>
      </p:sp>
      <p:sp>
        <p:nvSpPr>
          <p:cNvPr id="7" name="6 Marcador de número de diapositiva"/>
          <p:cNvSpPr>
            <a:spLocks noGrp="1"/>
          </p:cNvSpPr>
          <p:nvPr>
            <p:ph type="sldNum" sz="quarter" idx="12"/>
          </p:nvPr>
        </p:nvSpPr>
        <p:spPr/>
        <p:txBody>
          <a:bodyPr/>
          <a:lstStyle/>
          <a:p>
            <a:fld id="{87776A37-9E3A-40B0-8D6D-08F06A41F0B0}" type="slidenum">
              <a:rPr lang="es-BO" smtClean="0"/>
              <a:t>‹Nº›</a:t>
            </a:fld>
            <a:endParaRPr lang="es-BO"/>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7" name="6 Marcador de fecha"/>
          <p:cNvSpPr>
            <a:spLocks noGrp="1"/>
          </p:cNvSpPr>
          <p:nvPr>
            <p:ph type="dt" sz="half" idx="10"/>
          </p:nvPr>
        </p:nvSpPr>
        <p:spPr/>
        <p:txBody>
          <a:bodyPr/>
          <a:lstStyle/>
          <a:p>
            <a:fld id="{6A908D04-AA03-4BCF-9450-693ECE7EFBC3}" type="datetimeFigureOut">
              <a:rPr lang="es-BO" smtClean="0"/>
              <a:t>01/11/2017</a:t>
            </a:fld>
            <a:endParaRPr lang="es-BO"/>
          </a:p>
        </p:txBody>
      </p:sp>
      <p:sp>
        <p:nvSpPr>
          <p:cNvPr id="8" name="7 Marcador de pie de página"/>
          <p:cNvSpPr>
            <a:spLocks noGrp="1"/>
          </p:cNvSpPr>
          <p:nvPr>
            <p:ph type="ftr" sz="quarter" idx="11"/>
          </p:nvPr>
        </p:nvSpPr>
        <p:spPr/>
        <p:txBody>
          <a:bodyPr/>
          <a:lstStyle/>
          <a:p>
            <a:endParaRPr lang="es-BO"/>
          </a:p>
        </p:txBody>
      </p:sp>
      <p:sp>
        <p:nvSpPr>
          <p:cNvPr id="9" name="8 Marcador de número de diapositiva"/>
          <p:cNvSpPr>
            <a:spLocks noGrp="1"/>
          </p:cNvSpPr>
          <p:nvPr>
            <p:ph type="sldNum" sz="quarter" idx="12"/>
          </p:nvPr>
        </p:nvSpPr>
        <p:spPr/>
        <p:txBody>
          <a:bodyPr/>
          <a:lstStyle/>
          <a:p>
            <a:fld id="{87776A37-9E3A-40B0-8D6D-08F06A41F0B0}" type="slidenum">
              <a:rPr lang="es-BO" smtClean="0"/>
              <a:t>‹Nº›</a:t>
            </a:fld>
            <a:endParaRPr lang="es-BO"/>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fecha"/>
          <p:cNvSpPr>
            <a:spLocks noGrp="1"/>
          </p:cNvSpPr>
          <p:nvPr>
            <p:ph type="dt" sz="half" idx="10"/>
          </p:nvPr>
        </p:nvSpPr>
        <p:spPr/>
        <p:txBody>
          <a:bodyPr/>
          <a:lstStyle/>
          <a:p>
            <a:fld id="{6A908D04-AA03-4BCF-9450-693ECE7EFBC3}" type="datetimeFigureOut">
              <a:rPr lang="es-BO" smtClean="0"/>
              <a:t>01/11/2017</a:t>
            </a:fld>
            <a:endParaRPr lang="es-BO"/>
          </a:p>
        </p:txBody>
      </p:sp>
      <p:sp>
        <p:nvSpPr>
          <p:cNvPr id="4" name="3 Marcador de pie de página"/>
          <p:cNvSpPr>
            <a:spLocks noGrp="1"/>
          </p:cNvSpPr>
          <p:nvPr>
            <p:ph type="ftr" sz="quarter" idx="11"/>
          </p:nvPr>
        </p:nvSpPr>
        <p:spPr/>
        <p:txBody>
          <a:bodyPr/>
          <a:lstStyle/>
          <a:p>
            <a:endParaRPr lang="es-BO"/>
          </a:p>
        </p:txBody>
      </p:sp>
      <p:sp>
        <p:nvSpPr>
          <p:cNvPr id="5" name="4 Marcador de número de diapositiva"/>
          <p:cNvSpPr>
            <a:spLocks noGrp="1"/>
          </p:cNvSpPr>
          <p:nvPr>
            <p:ph type="sldNum" sz="quarter" idx="12"/>
          </p:nvPr>
        </p:nvSpPr>
        <p:spPr/>
        <p:txBody>
          <a:bodyPr/>
          <a:lstStyle/>
          <a:p>
            <a:fld id="{87776A37-9E3A-40B0-8D6D-08F06A41F0B0}" type="slidenum">
              <a:rPr lang="es-BO" smtClean="0"/>
              <a:t>‹Nº›</a:t>
            </a:fld>
            <a:endParaRPr lang="es-BO"/>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A908D04-AA03-4BCF-9450-693ECE7EFBC3}" type="datetimeFigureOut">
              <a:rPr lang="es-BO" smtClean="0"/>
              <a:t>01/11/2017</a:t>
            </a:fld>
            <a:endParaRPr lang="es-BO"/>
          </a:p>
        </p:txBody>
      </p:sp>
      <p:sp>
        <p:nvSpPr>
          <p:cNvPr id="3" name="2 Marcador de pie de página"/>
          <p:cNvSpPr>
            <a:spLocks noGrp="1"/>
          </p:cNvSpPr>
          <p:nvPr>
            <p:ph type="ftr" sz="quarter" idx="11"/>
          </p:nvPr>
        </p:nvSpPr>
        <p:spPr/>
        <p:txBody>
          <a:bodyPr/>
          <a:lstStyle/>
          <a:p>
            <a:endParaRPr lang="es-BO"/>
          </a:p>
        </p:txBody>
      </p:sp>
      <p:sp>
        <p:nvSpPr>
          <p:cNvPr id="4" name="3 Marcador de número de diapositiva"/>
          <p:cNvSpPr>
            <a:spLocks noGrp="1"/>
          </p:cNvSpPr>
          <p:nvPr>
            <p:ph type="sldNum" sz="quarter" idx="12"/>
          </p:nvPr>
        </p:nvSpPr>
        <p:spPr/>
        <p:txBody>
          <a:bodyPr/>
          <a:lstStyle/>
          <a:p>
            <a:fld id="{87776A37-9E3A-40B0-8D6D-08F06A41F0B0}" type="slidenum">
              <a:rPr lang="es-BO" smtClean="0"/>
              <a:t>‹Nº›</a:t>
            </a:fld>
            <a:endParaRPr lang="es-BO"/>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B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A908D04-AA03-4BCF-9450-693ECE7EFBC3}" type="datetimeFigureOut">
              <a:rPr lang="es-BO" smtClean="0"/>
              <a:t>01/11/2017</a:t>
            </a:fld>
            <a:endParaRPr lang="es-BO"/>
          </a:p>
        </p:txBody>
      </p:sp>
      <p:sp>
        <p:nvSpPr>
          <p:cNvPr id="6" name="5 Marcador de pie de página"/>
          <p:cNvSpPr>
            <a:spLocks noGrp="1"/>
          </p:cNvSpPr>
          <p:nvPr>
            <p:ph type="ftr" sz="quarter" idx="11"/>
          </p:nvPr>
        </p:nvSpPr>
        <p:spPr/>
        <p:txBody>
          <a:bodyPr/>
          <a:lstStyle/>
          <a:p>
            <a:endParaRPr lang="es-BO"/>
          </a:p>
        </p:txBody>
      </p:sp>
      <p:sp>
        <p:nvSpPr>
          <p:cNvPr id="7" name="6 Marcador de número de diapositiva"/>
          <p:cNvSpPr>
            <a:spLocks noGrp="1"/>
          </p:cNvSpPr>
          <p:nvPr>
            <p:ph type="sldNum" sz="quarter" idx="12"/>
          </p:nvPr>
        </p:nvSpPr>
        <p:spPr/>
        <p:txBody>
          <a:bodyPr/>
          <a:lstStyle/>
          <a:p>
            <a:fld id="{87776A37-9E3A-40B0-8D6D-08F06A41F0B0}" type="slidenum">
              <a:rPr lang="es-BO" smtClean="0"/>
              <a:t>‹Nº›</a:t>
            </a:fld>
            <a:endParaRPr lang="es-BO"/>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B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B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A908D04-AA03-4BCF-9450-693ECE7EFBC3}" type="datetimeFigureOut">
              <a:rPr lang="es-BO" smtClean="0"/>
              <a:t>01/11/2017</a:t>
            </a:fld>
            <a:endParaRPr lang="es-BO"/>
          </a:p>
        </p:txBody>
      </p:sp>
      <p:sp>
        <p:nvSpPr>
          <p:cNvPr id="6" name="5 Marcador de pie de página"/>
          <p:cNvSpPr>
            <a:spLocks noGrp="1"/>
          </p:cNvSpPr>
          <p:nvPr>
            <p:ph type="ftr" sz="quarter" idx="11"/>
          </p:nvPr>
        </p:nvSpPr>
        <p:spPr/>
        <p:txBody>
          <a:bodyPr/>
          <a:lstStyle/>
          <a:p>
            <a:endParaRPr lang="es-BO"/>
          </a:p>
        </p:txBody>
      </p:sp>
      <p:sp>
        <p:nvSpPr>
          <p:cNvPr id="7" name="6 Marcador de número de diapositiva"/>
          <p:cNvSpPr>
            <a:spLocks noGrp="1"/>
          </p:cNvSpPr>
          <p:nvPr>
            <p:ph type="sldNum" sz="quarter" idx="12"/>
          </p:nvPr>
        </p:nvSpPr>
        <p:spPr/>
        <p:txBody>
          <a:bodyPr/>
          <a:lstStyle/>
          <a:p>
            <a:fld id="{87776A37-9E3A-40B0-8D6D-08F06A41F0B0}" type="slidenum">
              <a:rPr lang="es-BO" smtClean="0"/>
              <a:t>‹Nº›</a:t>
            </a:fld>
            <a:endParaRPr lang="es-BO"/>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cstate="print">
            <a:lum/>
          </a:blip>
          <a:srcRect/>
          <a:stretch>
            <a:fillRect t="-3000" b="-3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908D04-AA03-4BCF-9450-693ECE7EFBC3}" type="datetimeFigureOut">
              <a:rPr lang="es-BO" smtClean="0"/>
              <a:t>01/11/2017</a:t>
            </a:fld>
            <a:endParaRPr lang="es-B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B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76A37-9E3A-40B0-8D6D-08F06A41F0B0}" type="slidenum">
              <a:rPr lang="es-BO" smtClean="0"/>
              <a:t>‹Nº›</a:t>
            </a:fld>
            <a:endParaRPr lang="es-B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http://www.ine.gob.bo/index.php/institucion/marco-normativo/category/15-normativ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1268760"/>
            <a:ext cx="7772400" cy="1470025"/>
          </a:xfrm>
        </p:spPr>
        <p:txBody>
          <a:bodyPr/>
          <a:lstStyle/>
          <a:p>
            <a:r>
              <a:rPr lang="es-BO" b="1" dirty="0" smtClean="0">
                <a:solidFill>
                  <a:schemeClr val="accent1">
                    <a:lumMod val="75000"/>
                  </a:schemeClr>
                </a:solidFill>
              </a:rPr>
              <a:t>ESTADÍSTICAS VITALES</a:t>
            </a:r>
            <a:endParaRPr lang="es-BO" b="1" dirty="0">
              <a:solidFill>
                <a:schemeClr val="accent1">
                  <a:lumMod val="75000"/>
                </a:schemeClr>
              </a:solidFill>
            </a:endParaRPr>
          </a:p>
        </p:txBody>
      </p:sp>
      <p:sp>
        <p:nvSpPr>
          <p:cNvPr id="3" name="2 Subtítulo"/>
          <p:cNvSpPr>
            <a:spLocks noGrp="1"/>
          </p:cNvSpPr>
          <p:nvPr>
            <p:ph type="subTitle" idx="1"/>
          </p:nvPr>
        </p:nvSpPr>
        <p:spPr>
          <a:xfrm>
            <a:off x="1259632" y="2996952"/>
            <a:ext cx="6400800" cy="910952"/>
          </a:xfrm>
        </p:spPr>
        <p:txBody>
          <a:bodyPr/>
          <a:lstStyle/>
          <a:p>
            <a:r>
              <a:rPr lang="es-BO" dirty="0" smtClean="0">
                <a:solidFill>
                  <a:schemeClr val="accent1">
                    <a:lumMod val="75000"/>
                  </a:schemeClr>
                </a:solidFill>
              </a:rPr>
              <a:t>RECOLECCION DE INFORMACIÓN</a:t>
            </a:r>
            <a:endParaRPr lang="es-BO" dirty="0">
              <a:solidFill>
                <a:schemeClr val="accent1">
                  <a:lumMod val="75000"/>
                </a:schemeClr>
              </a:solidFill>
            </a:endParaRPr>
          </a:p>
        </p:txBody>
      </p:sp>
      <p:sp>
        <p:nvSpPr>
          <p:cNvPr id="4" name="2 Subtítulo"/>
          <p:cNvSpPr txBox="1">
            <a:spLocks/>
          </p:cNvSpPr>
          <p:nvPr/>
        </p:nvSpPr>
        <p:spPr>
          <a:xfrm>
            <a:off x="2627784" y="5013176"/>
            <a:ext cx="3448472" cy="5558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BO" sz="2400" dirty="0" smtClean="0">
                <a:solidFill>
                  <a:schemeClr val="accent1">
                    <a:lumMod val="75000"/>
                  </a:schemeClr>
                </a:solidFill>
              </a:rPr>
              <a:t>OCTUBRE 2017</a:t>
            </a:r>
            <a:endParaRPr lang="es-BO" sz="2400"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60648"/>
            <a:ext cx="8136904" cy="1143000"/>
          </a:xfrm>
        </p:spPr>
        <p:txBody>
          <a:bodyPr>
            <a:normAutofit/>
          </a:bodyPr>
          <a:lstStyle/>
          <a:p>
            <a:pPr algn="l"/>
            <a:r>
              <a:rPr lang="es-BO" sz="1800" b="1" dirty="0" smtClean="0"/>
              <a:t>Bolivia: </a:t>
            </a:r>
            <a:r>
              <a:rPr lang="es-BO" sz="1800" b="1" dirty="0"/>
              <a:t>Tendencias de las tasas específicas de </a:t>
            </a:r>
            <a:r>
              <a:rPr lang="es-BO" sz="1800" b="1" dirty="0" smtClean="0"/>
              <a:t>fecundidad para las ENDSAS 1998- 2003- 2008 y EDSA 2016  </a:t>
            </a:r>
            <a:br>
              <a:rPr lang="es-BO" sz="1800" b="1" dirty="0" smtClean="0"/>
            </a:br>
            <a:r>
              <a:rPr lang="es-BO" sz="1800" b="1" dirty="0" smtClean="0"/>
              <a:t>(</a:t>
            </a:r>
            <a:r>
              <a:rPr lang="es-BO" sz="1800" b="1" dirty="0"/>
              <a:t>Tasas por 1000 mujeres)</a:t>
            </a:r>
            <a:endParaRPr lang="es-BO" sz="1800" b="1" i="1" dirty="0"/>
          </a:p>
        </p:txBody>
      </p:sp>
      <p:sp>
        <p:nvSpPr>
          <p:cNvPr id="5" name="4 Rectángulo"/>
          <p:cNvSpPr/>
          <p:nvPr/>
        </p:nvSpPr>
        <p:spPr>
          <a:xfrm>
            <a:off x="971600" y="6237312"/>
            <a:ext cx="4572000" cy="215444"/>
          </a:xfrm>
          <a:prstGeom prst="rect">
            <a:avLst/>
          </a:prstGeom>
        </p:spPr>
        <p:txBody>
          <a:bodyPr>
            <a:spAutoFit/>
          </a:bodyPr>
          <a:lstStyle/>
          <a:p>
            <a:r>
              <a:rPr lang="es-ES" sz="800" b="1" dirty="0">
                <a:latin typeface="+mn-lt"/>
              </a:rPr>
              <a:t>Fuente: INSTITUTO NACIONAL DE ESTADÍSTICA - EDSA 2016</a:t>
            </a:r>
          </a:p>
        </p:txBody>
      </p:sp>
      <p:graphicFrame>
        <p:nvGraphicFramePr>
          <p:cNvPr id="6" name="1 Gráfico"/>
          <p:cNvGraphicFramePr>
            <a:graphicFrameLocks/>
          </p:cNvGraphicFramePr>
          <p:nvPr>
            <p:extLst>
              <p:ext uri="{D42A27DB-BD31-4B8C-83A1-F6EECF244321}">
                <p14:modId xmlns:p14="http://schemas.microsoft.com/office/powerpoint/2010/main" val="3667021721"/>
              </p:ext>
            </p:extLst>
          </p:nvPr>
        </p:nvGraphicFramePr>
        <p:xfrm>
          <a:off x="467544" y="1412776"/>
          <a:ext cx="7992888" cy="49322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466943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332656"/>
            <a:ext cx="7128792" cy="1200329"/>
          </a:xfrm>
          <a:prstGeom prst="rect">
            <a:avLst/>
          </a:prstGeom>
        </p:spPr>
        <p:txBody>
          <a:bodyPr wrap="square">
            <a:spAutoFit/>
          </a:bodyPr>
          <a:lstStyle/>
          <a:p>
            <a:r>
              <a:rPr lang="es-BO" b="1" dirty="0" smtClean="0">
                <a:latin typeface="+mj-lt"/>
              </a:rPr>
              <a:t>Bolivia: </a:t>
            </a:r>
            <a:r>
              <a:rPr lang="es-BO" b="1" dirty="0">
                <a:latin typeface="+mj-lt"/>
              </a:rPr>
              <a:t>Evolución de la mortalidad en la niñez, considerando el quinquenio previo </a:t>
            </a:r>
            <a:r>
              <a:rPr lang="es-BO" b="1" dirty="0" smtClean="0">
                <a:latin typeface="+mj-lt"/>
              </a:rPr>
              <a:t>de </a:t>
            </a:r>
            <a:r>
              <a:rPr lang="es-BO" b="1" dirty="0">
                <a:latin typeface="+mj-lt"/>
              </a:rPr>
              <a:t>cada </a:t>
            </a:r>
            <a:r>
              <a:rPr lang="es-BO" b="1" dirty="0" smtClean="0">
                <a:latin typeface="+mj-lt"/>
              </a:rPr>
              <a:t>encuesta, ENDSAS 1994 </a:t>
            </a:r>
            <a:r>
              <a:rPr lang="es-BO" b="1" dirty="0"/>
              <a:t>-</a:t>
            </a:r>
            <a:r>
              <a:rPr lang="es-BO" b="1" dirty="0" smtClean="0">
                <a:latin typeface="+mj-lt"/>
              </a:rPr>
              <a:t> 1998 </a:t>
            </a:r>
            <a:r>
              <a:rPr lang="es-BO" b="1" dirty="0"/>
              <a:t>-</a:t>
            </a:r>
            <a:r>
              <a:rPr lang="es-BO" b="1" dirty="0" smtClean="0">
                <a:latin typeface="+mj-lt"/>
              </a:rPr>
              <a:t> </a:t>
            </a:r>
            <a:r>
              <a:rPr lang="es-BO" b="1" dirty="0">
                <a:latin typeface="+mj-lt"/>
              </a:rPr>
              <a:t>2003 </a:t>
            </a:r>
            <a:r>
              <a:rPr lang="es-BO" b="1" dirty="0"/>
              <a:t>-</a:t>
            </a:r>
            <a:r>
              <a:rPr lang="es-BO" b="1" dirty="0" smtClean="0">
                <a:latin typeface="+mj-lt"/>
              </a:rPr>
              <a:t> 2008 y  EDSA 2016 </a:t>
            </a:r>
          </a:p>
          <a:p>
            <a:r>
              <a:rPr lang="es-BO" b="1" dirty="0" smtClean="0">
                <a:latin typeface="+mj-lt"/>
              </a:rPr>
              <a:t>(</a:t>
            </a:r>
            <a:r>
              <a:rPr lang="es-BO" b="1" dirty="0">
                <a:latin typeface="+mj-lt"/>
              </a:rPr>
              <a:t>tasas por </a:t>
            </a:r>
            <a:r>
              <a:rPr lang="es-BO" b="1" dirty="0" smtClean="0">
                <a:latin typeface="+mj-lt"/>
              </a:rPr>
              <a:t>1.000 </a:t>
            </a:r>
            <a:r>
              <a:rPr lang="es-BO" b="1" dirty="0">
                <a:latin typeface="+mj-lt"/>
              </a:rPr>
              <a:t>nacidos vivos) </a:t>
            </a:r>
          </a:p>
        </p:txBody>
      </p:sp>
      <p:sp>
        <p:nvSpPr>
          <p:cNvPr id="6" name="5 Rectángulo"/>
          <p:cNvSpPr/>
          <p:nvPr/>
        </p:nvSpPr>
        <p:spPr>
          <a:xfrm>
            <a:off x="899592" y="5949280"/>
            <a:ext cx="4572000" cy="215444"/>
          </a:xfrm>
          <a:prstGeom prst="rect">
            <a:avLst/>
          </a:prstGeom>
        </p:spPr>
        <p:txBody>
          <a:bodyPr>
            <a:spAutoFit/>
          </a:bodyPr>
          <a:lstStyle/>
          <a:p>
            <a:r>
              <a:rPr lang="es-ES" sz="800" b="1" dirty="0">
                <a:latin typeface="+mn-lt"/>
              </a:rPr>
              <a:t>Fuente: INSTITUTO NACIONAL DE ESTADÍSTICA - EDSA 2016</a:t>
            </a:r>
          </a:p>
        </p:txBody>
      </p:sp>
      <p:graphicFrame>
        <p:nvGraphicFramePr>
          <p:cNvPr id="7" name="2 Gráfico"/>
          <p:cNvGraphicFramePr>
            <a:graphicFrameLocks/>
          </p:cNvGraphicFramePr>
          <p:nvPr>
            <p:extLst>
              <p:ext uri="{D42A27DB-BD31-4B8C-83A1-F6EECF244321}">
                <p14:modId xmlns:p14="http://schemas.microsoft.com/office/powerpoint/2010/main" val="3531575823"/>
              </p:ext>
            </p:extLst>
          </p:nvPr>
        </p:nvGraphicFramePr>
        <p:xfrm>
          <a:off x="107504" y="1532984"/>
          <a:ext cx="8712968" cy="4344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371234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262157873"/>
              </p:ext>
            </p:extLst>
          </p:nvPr>
        </p:nvGraphicFramePr>
        <p:xfrm>
          <a:off x="2517223" y="980712"/>
          <a:ext cx="4431040" cy="5145442"/>
        </p:xfrm>
        <a:graphic>
          <a:graphicData uri="http://schemas.openxmlformats.org/drawingml/2006/table">
            <a:tbl>
              <a:tblPr/>
              <a:tblGrid>
                <a:gridCol w="1772416"/>
                <a:gridCol w="886208"/>
                <a:gridCol w="886208"/>
                <a:gridCol w="886208"/>
              </a:tblGrid>
              <a:tr h="114598">
                <a:tc gridSpan="3">
                  <a:txBody>
                    <a:bodyPr/>
                    <a:lstStyle/>
                    <a:p>
                      <a:pPr algn="l" fontAlgn="b"/>
                      <a:r>
                        <a:rPr lang="es-BO" sz="600" b="0" i="0" u="none" strike="noStrike" dirty="0">
                          <a:effectLst/>
                          <a:latin typeface="Arial"/>
                        </a:rPr>
                        <a:t>1.1 Cuadro Sumario: Población (a mitad de año) por sexo y residencia urbana/rural</a:t>
                      </a:r>
                    </a:p>
                  </a:txBody>
                  <a:tcPr marL="4816" marR="4816" marT="4816" marB="0" anchor="b">
                    <a:lnL>
                      <a:noFill/>
                    </a:lnL>
                    <a:lnR>
                      <a:noFill/>
                    </a:lnR>
                    <a:lnT>
                      <a:noFill/>
                    </a:lnT>
                    <a:lnB>
                      <a:noFill/>
                    </a:lnB>
                  </a:tcPr>
                </a:tc>
                <a:tc hMerge="1">
                  <a:txBody>
                    <a:bodyPr/>
                    <a:lstStyle/>
                    <a:p>
                      <a:endParaRPr lang="es-BO"/>
                    </a:p>
                  </a:txBody>
                  <a:tcPr/>
                </a:tc>
                <a:tc hMerge="1">
                  <a:txBody>
                    <a:bodyPr/>
                    <a:lstStyle/>
                    <a:p>
                      <a:endParaRPr lang="es-BO"/>
                    </a:p>
                  </a:txBody>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r>
              <a:tr h="114598">
                <a:tc gridSpan="4">
                  <a:txBody>
                    <a:bodyPr/>
                    <a:lstStyle/>
                    <a:p>
                      <a:pPr algn="l" fontAlgn="b"/>
                      <a:r>
                        <a:rPr lang="es-BO" sz="600" b="0" i="0" u="none" strike="noStrike">
                          <a:effectLst/>
                          <a:latin typeface="Arial"/>
                        </a:rPr>
                        <a:t>1.2 Cuadro Sumario: Nacimientos vivos por sexo del recién nacido y residencia urbana/rural de la madre</a:t>
                      </a:r>
                    </a:p>
                  </a:txBody>
                  <a:tcPr marL="4816" marR="4816" marT="4816" marB="0" anchor="b">
                    <a:lnL>
                      <a:noFill/>
                    </a:lnL>
                    <a:lnR>
                      <a:noFill/>
                    </a:lnR>
                    <a:lnT>
                      <a:noFill/>
                    </a:lnT>
                    <a:lnB>
                      <a:noFill/>
                    </a:lnB>
                  </a:tcPr>
                </a:tc>
                <a:tc hMerge="1">
                  <a:txBody>
                    <a:bodyPr/>
                    <a:lstStyle/>
                    <a:p>
                      <a:endParaRPr lang="es-BO"/>
                    </a:p>
                  </a:txBody>
                  <a:tcPr/>
                </a:tc>
                <a:tc hMerge="1">
                  <a:txBody>
                    <a:bodyPr/>
                    <a:lstStyle/>
                    <a:p>
                      <a:endParaRPr lang="es-BO"/>
                    </a:p>
                  </a:txBody>
                  <a:tcPr/>
                </a:tc>
                <a:tc hMerge="1">
                  <a:txBody>
                    <a:bodyPr/>
                    <a:lstStyle/>
                    <a:p>
                      <a:endParaRPr lang="es-BO"/>
                    </a:p>
                  </a:txBody>
                  <a:tcPr/>
                </a:tc>
              </a:tr>
              <a:tr h="114598">
                <a:tc gridSpan="3">
                  <a:txBody>
                    <a:bodyPr/>
                    <a:lstStyle/>
                    <a:p>
                      <a:pPr algn="l" fontAlgn="b"/>
                      <a:r>
                        <a:rPr lang="es-BO" sz="600" b="0" i="0" u="none" strike="noStrike">
                          <a:effectLst/>
                          <a:latin typeface="Arial"/>
                        </a:rPr>
                        <a:t>1.3 Cuadro Sumario: Defunciones por sexo y residencia urbana/rural del difunto</a:t>
                      </a:r>
                    </a:p>
                  </a:txBody>
                  <a:tcPr marL="4816" marR="4816" marT="4816" marB="0" anchor="b">
                    <a:lnL>
                      <a:noFill/>
                    </a:lnL>
                    <a:lnR>
                      <a:noFill/>
                    </a:lnR>
                    <a:lnT>
                      <a:noFill/>
                    </a:lnT>
                    <a:lnB>
                      <a:noFill/>
                    </a:lnB>
                  </a:tcPr>
                </a:tc>
                <a:tc hMerge="1">
                  <a:txBody>
                    <a:bodyPr/>
                    <a:lstStyle/>
                    <a:p>
                      <a:endParaRPr lang="es-BO"/>
                    </a:p>
                  </a:txBody>
                  <a:tcPr/>
                </a:tc>
                <a:tc hMerge="1">
                  <a:txBody>
                    <a:bodyPr/>
                    <a:lstStyle/>
                    <a:p>
                      <a:endParaRPr lang="es-BO"/>
                    </a:p>
                  </a:txBody>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r>
              <a:tr h="114598">
                <a:tc gridSpan="4">
                  <a:txBody>
                    <a:bodyPr/>
                    <a:lstStyle/>
                    <a:p>
                      <a:pPr algn="l" fontAlgn="b"/>
                      <a:r>
                        <a:rPr lang="es-BO" sz="600" b="0" i="0" u="none" strike="noStrike">
                          <a:effectLst/>
                          <a:latin typeface="Arial"/>
                        </a:rPr>
                        <a:t>1.4 Cuadro Sumario: Muertes Infantiles (menores de un año) por sexo del infante y residencia urbana/rural de la madre</a:t>
                      </a:r>
                    </a:p>
                  </a:txBody>
                  <a:tcPr marL="4816" marR="4816" marT="4816" marB="0" anchor="b">
                    <a:lnL>
                      <a:noFill/>
                    </a:lnL>
                    <a:lnR>
                      <a:noFill/>
                    </a:lnR>
                    <a:lnT>
                      <a:noFill/>
                    </a:lnT>
                    <a:lnB>
                      <a:noFill/>
                    </a:lnB>
                  </a:tcPr>
                </a:tc>
                <a:tc hMerge="1">
                  <a:txBody>
                    <a:bodyPr/>
                    <a:lstStyle/>
                    <a:p>
                      <a:endParaRPr lang="es-BO"/>
                    </a:p>
                  </a:txBody>
                  <a:tcPr/>
                </a:tc>
                <a:tc hMerge="1">
                  <a:txBody>
                    <a:bodyPr/>
                    <a:lstStyle/>
                    <a:p>
                      <a:endParaRPr lang="es-BO"/>
                    </a:p>
                  </a:txBody>
                  <a:tcPr/>
                </a:tc>
                <a:tc hMerge="1">
                  <a:txBody>
                    <a:bodyPr/>
                    <a:lstStyle/>
                    <a:p>
                      <a:endParaRPr lang="es-BO"/>
                    </a:p>
                  </a:txBody>
                  <a:tcPr/>
                </a:tc>
              </a:tr>
              <a:tr h="114598">
                <a:tc gridSpan="4">
                  <a:txBody>
                    <a:bodyPr/>
                    <a:lstStyle/>
                    <a:p>
                      <a:pPr algn="l" fontAlgn="b"/>
                      <a:r>
                        <a:rPr lang="es-BO" sz="600" b="0" i="0" u="none" strike="noStrike" dirty="0">
                          <a:effectLst/>
                          <a:latin typeface="Arial"/>
                        </a:rPr>
                        <a:t>1.5 Cuadro Sumario: Muertes fetales tardías por sexo del feto y residencia urbana/rural de la mujer</a:t>
                      </a:r>
                    </a:p>
                  </a:txBody>
                  <a:tcPr marL="4816" marR="4816" marT="4816" marB="0" anchor="b">
                    <a:lnL>
                      <a:noFill/>
                    </a:lnL>
                    <a:lnR>
                      <a:noFill/>
                    </a:lnR>
                    <a:lnT>
                      <a:noFill/>
                    </a:lnT>
                    <a:lnB>
                      <a:noFill/>
                    </a:lnB>
                  </a:tcPr>
                </a:tc>
                <a:tc hMerge="1">
                  <a:txBody>
                    <a:bodyPr/>
                    <a:lstStyle/>
                    <a:p>
                      <a:endParaRPr lang="es-BO"/>
                    </a:p>
                  </a:txBody>
                  <a:tcPr/>
                </a:tc>
                <a:tc hMerge="1">
                  <a:txBody>
                    <a:bodyPr/>
                    <a:lstStyle/>
                    <a:p>
                      <a:endParaRPr lang="es-BO"/>
                    </a:p>
                  </a:txBody>
                  <a:tcPr/>
                </a:tc>
                <a:tc hMerge="1">
                  <a:txBody>
                    <a:bodyPr/>
                    <a:lstStyle/>
                    <a:p>
                      <a:endParaRPr lang="es-BO"/>
                    </a:p>
                  </a:txBody>
                  <a:tcPr/>
                </a:tc>
              </a:tr>
              <a:tr h="114598">
                <a:tc gridSpan="3">
                  <a:txBody>
                    <a:bodyPr/>
                    <a:lstStyle/>
                    <a:p>
                      <a:pPr algn="l" fontAlgn="b"/>
                      <a:r>
                        <a:rPr lang="es-BO" sz="600" b="0" i="0" u="none" strike="noStrike">
                          <a:effectLst/>
                          <a:latin typeface="Arial"/>
                        </a:rPr>
                        <a:t>1.6 Cuadro Sumario: Abortos inducidos legalmente por residencia urbana/rural de la mujer</a:t>
                      </a:r>
                    </a:p>
                  </a:txBody>
                  <a:tcPr marL="4816" marR="4816" marT="4816" marB="0" anchor="b">
                    <a:lnL>
                      <a:noFill/>
                    </a:lnL>
                    <a:lnR>
                      <a:noFill/>
                    </a:lnR>
                    <a:lnT>
                      <a:noFill/>
                    </a:lnT>
                    <a:lnB>
                      <a:noFill/>
                    </a:lnB>
                  </a:tcPr>
                </a:tc>
                <a:tc hMerge="1">
                  <a:txBody>
                    <a:bodyPr/>
                    <a:lstStyle/>
                    <a:p>
                      <a:endParaRPr lang="es-BO"/>
                    </a:p>
                  </a:txBody>
                  <a:tcPr/>
                </a:tc>
                <a:tc hMerge="1">
                  <a:txBody>
                    <a:bodyPr/>
                    <a:lstStyle/>
                    <a:p>
                      <a:endParaRPr lang="es-BO"/>
                    </a:p>
                  </a:txBody>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r>
              <a:tr h="114598">
                <a:tc gridSpan="2">
                  <a:txBody>
                    <a:bodyPr/>
                    <a:lstStyle/>
                    <a:p>
                      <a:pPr algn="l" fontAlgn="b"/>
                      <a:r>
                        <a:rPr lang="es-BO" sz="600" b="0" i="0" u="none" strike="noStrike">
                          <a:effectLst/>
                          <a:latin typeface="Arial"/>
                        </a:rPr>
                        <a:t>1.7 Cuadro Sumario: Matrimonios por residencia urbana/rural</a:t>
                      </a:r>
                    </a:p>
                  </a:txBody>
                  <a:tcPr marL="4816" marR="4816" marT="4816" marB="0" anchor="b">
                    <a:lnL>
                      <a:noFill/>
                    </a:lnL>
                    <a:lnR>
                      <a:noFill/>
                    </a:lnR>
                    <a:lnT>
                      <a:noFill/>
                    </a:lnT>
                    <a:lnB>
                      <a:noFill/>
                    </a:lnB>
                  </a:tcPr>
                </a:tc>
                <a:tc hMerge="1">
                  <a:txBody>
                    <a:bodyPr/>
                    <a:lstStyle/>
                    <a:p>
                      <a:endParaRPr lang="es-BO"/>
                    </a:p>
                  </a:txBody>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r>
              <a:tr h="114598">
                <a:tc gridSpan="2">
                  <a:txBody>
                    <a:bodyPr/>
                    <a:lstStyle/>
                    <a:p>
                      <a:pPr algn="l" fontAlgn="b"/>
                      <a:r>
                        <a:rPr lang="es-BO" sz="600" b="0" i="0" u="none" strike="noStrike">
                          <a:effectLst/>
                          <a:latin typeface="Arial"/>
                        </a:rPr>
                        <a:t>1.8 Cuadro Sumario: Divorcios por residencia urbana/rural</a:t>
                      </a:r>
                    </a:p>
                  </a:txBody>
                  <a:tcPr marL="4816" marR="4816" marT="4816" marB="0" anchor="b">
                    <a:lnL>
                      <a:noFill/>
                    </a:lnL>
                    <a:lnR>
                      <a:noFill/>
                    </a:lnR>
                    <a:lnT>
                      <a:noFill/>
                    </a:lnT>
                    <a:lnB>
                      <a:noFill/>
                    </a:lnB>
                  </a:tcPr>
                </a:tc>
                <a:tc hMerge="1">
                  <a:txBody>
                    <a:bodyPr/>
                    <a:lstStyle/>
                    <a:p>
                      <a:endParaRPr lang="es-BO"/>
                    </a:p>
                  </a:txBody>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r>
              <a:tr h="114598">
                <a:tc>
                  <a:txBody>
                    <a:bodyPr/>
                    <a:lstStyle/>
                    <a:p>
                      <a:pPr algn="l" fontAlgn="b"/>
                      <a:r>
                        <a:rPr lang="es-BO" sz="600" b="0" i="0" u="none" strike="noStrike">
                          <a:effectLst/>
                          <a:latin typeface="Arial"/>
                        </a:rPr>
                        <a:t>1.9. Cuadro Sumario: Índice total de fecundidad </a:t>
                      </a: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r>
              <a:tr h="114598">
                <a:tc gridSpan="2">
                  <a:txBody>
                    <a:bodyPr/>
                    <a:lstStyle/>
                    <a:p>
                      <a:pPr algn="l" fontAlgn="b"/>
                      <a:r>
                        <a:rPr lang="es-BO" sz="600" b="0" i="0" u="none" strike="noStrike">
                          <a:effectLst/>
                          <a:latin typeface="Arial"/>
                        </a:rPr>
                        <a:t>1.10. Cuadro Sumario: Esperanza de vida al nacer </a:t>
                      </a:r>
                    </a:p>
                  </a:txBody>
                  <a:tcPr marL="4816" marR="4816" marT="4816" marB="0" anchor="b">
                    <a:lnL>
                      <a:noFill/>
                    </a:lnL>
                    <a:lnR>
                      <a:noFill/>
                    </a:lnR>
                    <a:lnT>
                      <a:noFill/>
                    </a:lnT>
                    <a:lnB>
                      <a:noFill/>
                    </a:lnB>
                  </a:tcPr>
                </a:tc>
                <a:tc hMerge="1">
                  <a:txBody>
                    <a:bodyPr/>
                    <a:lstStyle/>
                    <a:p>
                      <a:endParaRPr lang="es-BO"/>
                    </a:p>
                  </a:txBody>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r>
              <a:tr h="114598">
                <a:tc gridSpan="2">
                  <a:txBody>
                    <a:bodyPr/>
                    <a:lstStyle/>
                    <a:p>
                      <a:pPr algn="l" fontAlgn="b"/>
                      <a:r>
                        <a:rPr lang="es-BO" sz="600" b="0" i="0" u="none" strike="noStrike">
                          <a:effectLst/>
                          <a:latin typeface="Arial"/>
                        </a:rPr>
                        <a:t>Cuadro 2. Nacimientos vivos por mes de nacimiento</a:t>
                      </a:r>
                    </a:p>
                  </a:txBody>
                  <a:tcPr marL="4816" marR="4816" marT="4816" marB="0" anchor="b">
                    <a:lnL>
                      <a:noFill/>
                    </a:lnL>
                    <a:lnR>
                      <a:noFill/>
                    </a:lnR>
                    <a:lnT>
                      <a:noFill/>
                    </a:lnT>
                    <a:lnB>
                      <a:noFill/>
                    </a:lnB>
                  </a:tcPr>
                </a:tc>
                <a:tc hMerge="1">
                  <a:txBody>
                    <a:bodyPr/>
                    <a:lstStyle/>
                    <a:p>
                      <a:endParaRPr lang="es-BO"/>
                    </a:p>
                  </a:txBody>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r>
              <a:tr h="114598">
                <a:tc gridSpan="2">
                  <a:txBody>
                    <a:bodyPr/>
                    <a:lstStyle/>
                    <a:p>
                      <a:pPr algn="l" fontAlgn="b"/>
                      <a:r>
                        <a:rPr lang="es-BO" sz="600" b="0" i="0" u="none" strike="noStrike">
                          <a:effectLst/>
                          <a:latin typeface="Arial"/>
                        </a:rPr>
                        <a:t>Cuadro 3. Nacimientos vivos por estado civil de la madre</a:t>
                      </a:r>
                    </a:p>
                  </a:txBody>
                  <a:tcPr marL="4816" marR="4816" marT="4816" marB="0" anchor="b">
                    <a:lnL>
                      <a:noFill/>
                    </a:lnL>
                    <a:lnR>
                      <a:noFill/>
                    </a:lnR>
                    <a:lnT>
                      <a:noFill/>
                    </a:lnT>
                    <a:lnB>
                      <a:noFill/>
                    </a:lnB>
                  </a:tcPr>
                </a:tc>
                <a:tc hMerge="1">
                  <a:txBody>
                    <a:bodyPr/>
                    <a:lstStyle/>
                    <a:p>
                      <a:endParaRPr lang="es-BO"/>
                    </a:p>
                  </a:txBody>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r>
              <a:tr h="114598">
                <a:tc gridSpan="3">
                  <a:txBody>
                    <a:bodyPr/>
                    <a:lstStyle/>
                    <a:p>
                      <a:pPr algn="l" fontAlgn="b"/>
                      <a:r>
                        <a:rPr lang="es-BO" sz="600" b="0" i="0" u="none" strike="noStrike">
                          <a:effectLst/>
                          <a:latin typeface="Arial"/>
                        </a:rPr>
                        <a:t>Cuadro 4. Nacimientos vivos dentro de un matrimonio por duración del matrimonio</a:t>
                      </a:r>
                    </a:p>
                  </a:txBody>
                  <a:tcPr marL="4816" marR="4816" marT="4816" marB="0" anchor="b">
                    <a:lnL>
                      <a:noFill/>
                    </a:lnL>
                    <a:lnR>
                      <a:noFill/>
                    </a:lnR>
                    <a:lnT>
                      <a:noFill/>
                    </a:lnT>
                    <a:lnB>
                      <a:noFill/>
                    </a:lnB>
                  </a:tcPr>
                </a:tc>
                <a:tc hMerge="1">
                  <a:txBody>
                    <a:bodyPr/>
                    <a:lstStyle/>
                    <a:p>
                      <a:endParaRPr lang="es-BO"/>
                    </a:p>
                  </a:txBody>
                  <a:tcPr/>
                </a:tc>
                <a:tc hMerge="1">
                  <a:txBody>
                    <a:bodyPr/>
                    <a:lstStyle/>
                    <a:p>
                      <a:endParaRPr lang="es-BO"/>
                    </a:p>
                  </a:txBody>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r>
              <a:tr h="114598">
                <a:tc gridSpan="3">
                  <a:txBody>
                    <a:bodyPr/>
                    <a:lstStyle/>
                    <a:p>
                      <a:pPr algn="l" fontAlgn="b"/>
                      <a:r>
                        <a:rPr lang="es-BO" sz="600" b="0" i="0" u="none" strike="noStrike">
                          <a:effectLst/>
                          <a:latin typeface="Arial"/>
                        </a:rPr>
                        <a:t>Cuadro 5. Nacimientos vivos por orden (entre los nacimientos vivos) y sexo del recién nacido</a:t>
                      </a:r>
                    </a:p>
                  </a:txBody>
                  <a:tcPr marL="4816" marR="4816" marT="4816" marB="0" anchor="b">
                    <a:lnL>
                      <a:noFill/>
                    </a:lnL>
                    <a:lnR>
                      <a:noFill/>
                    </a:lnR>
                    <a:lnT>
                      <a:noFill/>
                    </a:lnT>
                    <a:lnB>
                      <a:noFill/>
                    </a:lnB>
                  </a:tcPr>
                </a:tc>
                <a:tc hMerge="1">
                  <a:txBody>
                    <a:bodyPr/>
                    <a:lstStyle/>
                    <a:p>
                      <a:endParaRPr lang="es-BO"/>
                    </a:p>
                  </a:txBody>
                  <a:tcPr/>
                </a:tc>
                <a:tc hMerge="1">
                  <a:txBody>
                    <a:bodyPr/>
                    <a:lstStyle/>
                    <a:p>
                      <a:endParaRPr lang="es-BO"/>
                    </a:p>
                  </a:txBody>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r>
              <a:tr h="114598">
                <a:tc gridSpan="4">
                  <a:txBody>
                    <a:bodyPr/>
                    <a:lstStyle/>
                    <a:p>
                      <a:pPr algn="l" fontAlgn="b"/>
                      <a:r>
                        <a:rPr lang="es-BO" sz="600" b="0" i="0" u="none" strike="noStrike">
                          <a:effectLst/>
                          <a:latin typeface="Arial"/>
                        </a:rPr>
                        <a:t>Cuadro 6. Nacimientos vivos por edad de la madre y orden de nacimiento (entre los nacimientos vivos)</a:t>
                      </a:r>
                    </a:p>
                  </a:txBody>
                  <a:tcPr marL="4816" marR="4816" marT="4816" marB="0" anchor="b">
                    <a:lnL>
                      <a:noFill/>
                    </a:lnL>
                    <a:lnR>
                      <a:noFill/>
                    </a:lnR>
                    <a:lnT>
                      <a:noFill/>
                    </a:lnT>
                    <a:lnB>
                      <a:noFill/>
                    </a:lnB>
                  </a:tcPr>
                </a:tc>
                <a:tc hMerge="1">
                  <a:txBody>
                    <a:bodyPr/>
                    <a:lstStyle/>
                    <a:p>
                      <a:endParaRPr lang="es-BO"/>
                    </a:p>
                  </a:txBody>
                  <a:tcPr/>
                </a:tc>
                <a:tc hMerge="1">
                  <a:txBody>
                    <a:bodyPr/>
                    <a:lstStyle/>
                    <a:p>
                      <a:endParaRPr lang="es-BO"/>
                    </a:p>
                  </a:txBody>
                  <a:tcPr/>
                </a:tc>
                <a:tc hMerge="1">
                  <a:txBody>
                    <a:bodyPr/>
                    <a:lstStyle/>
                    <a:p>
                      <a:endParaRPr lang="es-BO"/>
                    </a:p>
                  </a:txBody>
                  <a:tcPr/>
                </a:tc>
              </a:tr>
              <a:tr h="223462">
                <a:tc gridSpan="4">
                  <a:txBody>
                    <a:bodyPr/>
                    <a:lstStyle/>
                    <a:p>
                      <a:pPr algn="l" fontAlgn="b"/>
                      <a:r>
                        <a:rPr lang="es-BO" sz="600" b="0" i="0" u="none" strike="noStrike">
                          <a:effectLst/>
                          <a:latin typeface="Arial"/>
                        </a:rPr>
                        <a:t>Cuadro 6.1. Nacimientos vivos por edad de la madre y orden de nacimiento (entre los nacimientos vivos) - Penúltimo año disponible</a:t>
                      </a:r>
                    </a:p>
                  </a:txBody>
                  <a:tcPr marL="4816" marR="4816" marT="4816" marB="0" anchor="b">
                    <a:lnL>
                      <a:noFill/>
                    </a:lnL>
                    <a:lnR>
                      <a:noFill/>
                    </a:lnR>
                    <a:lnT>
                      <a:noFill/>
                    </a:lnT>
                    <a:lnB>
                      <a:noFill/>
                    </a:lnB>
                  </a:tcPr>
                </a:tc>
                <a:tc hMerge="1">
                  <a:txBody>
                    <a:bodyPr/>
                    <a:lstStyle/>
                    <a:p>
                      <a:endParaRPr lang="es-BO"/>
                    </a:p>
                  </a:txBody>
                  <a:tcPr/>
                </a:tc>
                <a:tc hMerge="1">
                  <a:txBody>
                    <a:bodyPr/>
                    <a:lstStyle/>
                    <a:p>
                      <a:endParaRPr lang="es-BO"/>
                    </a:p>
                  </a:txBody>
                  <a:tcPr/>
                </a:tc>
                <a:tc hMerge="1">
                  <a:txBody>
                    <a:bodyPr/>
                    <a:lstStyle/>
                    <a:p>
                      <a:endParaRPr lang="es-BO"/>
                    </a:p>
                  </a:txBody>
                  <a:tcPr/>
                </a:tc>
              </a:tr>
              <a:tr h="114598">
                <a:tc gridSpan="3">
                  <a:txBody>
                    <a:bodyPr/>
                    <a:lstStyle/>
                    <a:p>
                      <a:pPr algn="l" fontAlgn="b"/>
                      <a:r>
                        <a:rPr lang="es-BO" sz="600" b="0" i="0" u="none" strike="noStrike">
                          <a:effectLst/>
                          <a:latin typeface="Arial"/>
                        </a:rPr>
                        <a:t>Cuadro 7. Nacimientos vivos por edad de la madre y sexo del recién nacido</a:t>
                      </a:r>
                    </a:p>
                  </a:txBody>
                  <a:tcPr marL="4816" marR="4816" marT="4816" marB="0" anchor="b">
                    <a:lnL>
                      <a:noFill/>
                    </a:lnL>
                    <a:lnR>
                      <a:noFill/>
                    </a:lnR>
                    <a:lnT>
                      <a:noFill/>
                    </a:lnT>
                    <a:lnB>
                      <a:noFill/>
                    </a:lnB>
                  </a:tcPr>
                </a:tc>
                <a:tc hMerge="1">
                  <a:txBody>
                    <a:bodyPr/>
                    <a:lstStyle/>
                    <a:p>
                      <a:endParaRPr lang="es-BO"/>
                    </a:p>
                  </a:txBody>
                  <a:tcPr/>
                </a:tc>
                <a:tc hMerge="1">
                  <a:txBody>
                    <a:bodyPr/>
                    <a:lstStyle/>
                    <a:p>
                      <a:endParaRPr lang="es-BO"/>
                    </a:p>
                  </a:txBody>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r>
              <a:tr h="114598">
                <a:tc gridSpan="2">
                  <a:txBody>
                    <a:bodyPr/>
                    <a:lstStyle/>
                    <a:p>
                      <a:pPr algn="l" fontAlgn="b"/>
                      <a:r>
                        <a:rPr lang="es-BO" sz="600" b="0" i="0" u="none" strike="noStrike">
                          <a:effectLst/>
                          <a:latin typeface="Arial"/>
                        </a:rPr>
                        <a:t>Cuadro 8. Nacimientos vivos por edad del padre</a:t>
                      </a:r>
                    </a:p>
                  </a:txBody>
                  <a:tcPr marL="4816" marR="4816" marT="4816" marB="0" anchor="b">
                    <a:lnL>
                      <a:noFill/>
                    </a:lnL>
                    <a:lnR>
                      <a:noFill/>
                    </a:lnR>
                    <a:lnT>
                      <a:noFill/>
                    </a:lnT>
                    <a:lnB>
                      <a:noFill/>
                    </a:lnB>
                  </a:tcPr>
                </a:tc>
                <a:tc hMerge="1">
                  <a:txBody>
                    <a:bodyPr/>
                    <a:lstStyle/>
                    <a:p>
                      <a:endParaRPr lang="es-BO"/>
                    </a:p>
                  </a:txBody>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r>
              <a:tr h="114598">
                <a:tc gridSpan="2">
                  <a:txBody>
                    <a:bodyPr/>
                    <a:lstStyle/>
                    <a:p>
                      <a:pPr algn="l" fontAlgn="b"/>
                      <a:r>
                        <a:rPr lang="es-BO" sz="600" b="0" i="0" u="none" strike="noStrike">
                          <a:effectLst/>
                          <a:latin typeface="Arial"/>
                        </a:rPr>
                        <a:t>Cuadro 9. Nacimientos vivos por peso al nacer y sexo del recién nacido</a:t>
                      </a:r>
                    </a:p>
                  </a:txBody>
                  <a:tcPr marL="4816" marR="4816" marT="4816" marB="0" anchor="b">
                    <a:lnL>
                      <a:noFill/>
                    </a:lnL>
                    <a:lnR>
                      <a:noFill/>
                    </a:lnR>
                    <a:lnT>
                      <a:noFill/>
                    </a:lnT>
                    <a:lnB>
                      <a:noFill/>
                    </a:lnB>
                  </a:tcPr>
                </a:tc>
                <a:tc hMerge="1">
                  <a:txBody>
                    <a:bodyPr/>
                    <a:lstStyle/>
                    <a:p>
                      <a:endParaRPr lang="es-BO"/>
                    </a:p>
                  </a:txBody>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r>
              <a:tr h="114598">
                <a:tc gridSpan="3">
                  <a:txBody>
                    <a:bodyPr/>
                    <a:lstStyle/>
                    <a:p>
                      <a:pPr algn="l" fontAlgn="b"/>
                      <a:r>
                        <a:rPr lang="es-BO" sz="600" b="0" i="0" u="none" strike="noStrike">
                          <a:effectLst/>
                          <a:latin typeface="Arial"/>
                        </a:rPr>
                        <a:t>Cuadro 10: Nacimientos vivos por duración de la gestación y sexo del recién nacido</a:t>
                      </a:r>
                    </a:p>
                  </a:txBody>
                  <a:tcPr marL="4816" marR="4816" marT="4816" marB="0" anchor="b">
                    <a:lnL>
                      <a:noFill/>
                    </a:lnL>
                    <a:lnR>
                      <a:noFill/>
                    </a:lnR>
                    <a:lnT>
                      <a:noFill/>
                    </a:lnT>
                    <a:lnB>
                      <a:noFill/>
                    </a:lnB>
                  </a:tcPr>
                </a:tc>
                <a:tc hMerge="1">
                  <a:txBody>
                    <a:bodyPr/>
                    <a:lstStyle/>
                    <a:p>
                      <a:endParaRPr lang="es-BO"/>
                    </a:p>
                  </a:txBody>
                  <a:tcPr/>
                </a:tc>
                <a:tc hMerge="1">
                  <a:txBody>
                    <a:bodyPr/>
                    <a:lstStyle/>
                    <a:p>
                      <a:endParaRPr lang="es-BO"/>
                    </a:p>
                  </a:txBody>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r>
              <a:tr h="114598">
                <a:tc>
                  <a:txBody>
                    <a:bodyPr/>
                    <a:lstStyle/>
                    <a:p>
                      <a:pPr algn="l" fontAlgn="b"/>
                      <a:r>
                        <a:rPr lang="es-BO" sz="600" b="0" i="0" u="none" strike="noStrike">
                          <a:effectLst/>
                          <a:latin typeface="Arial"/>
                        </a:rPr>
                        <a:t>Cuadro 11. Nacimientos vivos por pluralidad</a:t>
                      </a: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r>
              <a:tr h="114598">
                <a:tc>
                  <a:txBody>
                    <a:bodyPr/>
                    <a:lstStyle/>
                    <a:p>
                      <a:pPr algn="l" fontAlgn="b"/>
                      <a:r>
                        <a:rPr lang="es-BO" sz="600" b="0" i="0" u="none" strike="noStrike">
                          <a:effectLst/>
                          <a:latin typeface="Arial"/>
                        </a:rPr>
                        <a:t>Cuadro 12. Muertes por mes de la muerte</a:t>
                      </a: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r>
              <a:tr h="114598">
                <a:tc>
                  <a:txBody>
                    <a:bodyPr/>
                    <a:lstStyle/>
                    <a:p>
                      <a:pPr algn="l" fontAlgn="b"/>
                      <a:r>
                        <a:rPr lang="es-BO" sz="600" b="0" i="0" u="none" strike="noStrike">
                          <a:effectLst/>
                          <a:latin typeface="Arial"/>
                        </a:rPr>
                        <a:t>Cuadro 13. Defunciones por edad y sexo</a:t>
                      </a: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r>
              <a:tr h="114598">
                <a:tc gridSpan="2">
                  <a:txBody>
                    <a:bodyPr/>
                    <a:lstStyle/>
                    <a:p>
                      <a:pPr algn="l" fontAlgn="b"/>
                      <a:r>
                        <a:rPr lang="es-BO" sz="600" b="0" i="0" u="none" strike="noStrike">
                          <a:effectLst/>
                          <a:latin typeface="Arial"/>
                        </a:rPr>
                        <a:t>Cuadro 13.1. Defunciones por edad y sexo - Penúltimo año disponible</a:t>
                      </a:r>
                    </a:p>
                  </a:txBody>
                  <a:tcPr marL="4816" marR="4816" marT="4816" marB="0" anchor="b">
                    <a:lnL>
                      <a:noFill/>
                    </a:lnL>
                    <a:lnR>
                      <a:noFill/>
                    </a:lnR>
                    <a:lnT>
                      <a:noFill/>
                    </a:lnT>
                    <a:lnB>
                      <a:noFill/>
                    </a:lnB>
                  </a:tcPr>
                </a:tc>
                <a:tc hMerge="1">
                  <a:txBody>
                    <a:bodyPr/>
                    <a:lstStyle/>
                    <a:p>
                      <a:endParaRPr lang="es-BO"/>
                    </a:p>
                  </a:txBody>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r>
              <a:tr h="114598">
                <a:tc>
                  <a:txBody>
                    <a:bodyPr/>
                    <a:lstStyle/>
                    <a:p>
                      <a:pPr algn="l" fontAlgn="b"/>
                      <a:r>
                        <a:rPr lang="es-BO" sz="600" b="0" i="0" u="none" strike="noStrike">
                          <a:effectLst/>
                          <a:latin typeface="Arial"/>
                        </a:rPr>
                        <a:t>Cuadro 14a. Tabla de vida completa: Hombres</a:t>
                      </a: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r>
              <a:tr h="114598">
                <a:tc>
                  <a:txBody>
                    <a:bodyPr/>
                    <a:lstStyle/>
                    <a:p>
                      <a:pPr algn="l" fontAlgn="b"/>
                      <a:r>
                        <a:rPr lang="es-BO" sz="600" b="0" i="0" u="none" strike="noStrike">
                          <a:effectLst/>
                          <a:latin typeface="Arial"/>
                        </a:rPr>
                        <a:t>Cuadro 14b. Tabla de vida completa: Mujeres</a:t>
                      </a: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r>
              <a:tr h="114598">
                <a:tc>
                  <a:txBody>
                    <a:bodyPr/>
                    <a:lstStyle/>
                    <a:p>
                      <a:pPr algn="l" fontAlgn="b"/>
                      <a:r>
                        <a:rPr lang="es-BO" sz="600" b="0" i="0" u="none" strike="noStrike">
                          <a:effectLst/>
                          <a:latin typeface="Arial"/>
                        </a:rPr>
                        <a:t>Cuadro 15a. Tabla de vida abreviada: Hombres</a:t>
                      </a: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r>
              <a:tr h="114598">
                <a:tc>
                  <a:txBody>
                    <a:bodyPr/>
                    <a:lstStyle/>
                    <a:p>
                      <a:pPr algn="l" fontAlgn="b"/>
                      <a:r>
                        <a:rPr lang="es-BO" sz="600" b="0" i="0" u="none" strike="noStrike">
                          <a:effectLst/>
                          <a:latin typeface="Arial"/>
                        </a:rPr>
                        <a:t>Cuadro 15b. Tabla de vida abreviada: Mujeres</a:t>
                      </a: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r>
              <a:tr h="114598">
                <a:tc gridSpan="2">
                  <a:txBody>
                    <a:bodyPr/>
                    <a:lstStyle/>
                    <a:p>
                      <a:pPr algn="l" fontAlgn="b"/>
                      <a:r>
                        <a:rPr lang="es-BO" sz="600" b="0" i="0" u="none" strike="noStrike">
                          <a:effectLst/>
                          <a:latin typeface="Arial"/>
                        </a:rPr>
                        <a:t>Cuadro 16. Muertes de menores de un año por mes de la muerte</a:t>
                      </a:r>
                    </a:p>
                  </a:txBody>
                  <a:tcPr marL="4816" marR="4816" marT="4816" marB="0" anchor="b">
                    <a:lnL>
                      <a:noFill/>
                    </a:lnL>
                    <a:lnR>
                      <a:noFill/>
                    </a:lnR>
                    <a:lnT>
                      <a:noFill/>
                    </a:lnT>
                    <a:lnB>
                      <a:noFill/>
                    </a:lnB>
                  </a:tcPr>
                </a:tc>
                <a:tc hMerge="1">
                  <a:txBody>
                    <a:bodyPr/>
                    <a:lstStyle/>
                    <a:p>
                      <a:endParaRPr lang="es-BO"/>
                    </a:p>
                  </a:txBody>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r>
              <a:tr h="114598">
                <a:tc gridSpan="2">
                  <a:txBody>
                    <a:bodyPr/>
                    <a:lstStyle/>
                    <a:p>
                      <a:pPr algn="l" fontAlgn="b"/>
                      <a:r>
                        <a:rPr lang="es-BO" sz="600" b="0" i="0" u="none" strike="noStrike">
                          <a:effectLst/>
                          <a:latin typeface="Arial"/>
                        </a:rPr>
                        <a:t>Cuadro 17. Muertes de menores de un año por edad y sexo</a:t>
                      </a:r>
                    </a:p>
                  </a:txBody>
                  <a:tcPr marL="4816" marR="4816" marT="4816" marB="0" anchor="b">
                    <a:lnL>
                      <a:noFill/>
                    </a:lnL>
                    <a:lnR>
                      <a:noFill/>
                    </a:lnR>
                    <a:lnT>
                      <a:noFill/>
                    </a:lnT>
                    <a:lnB>
                      <a:noFill/>
                    </a:lnB>
                  </a:tcPr>
                </a:tc>
                <a:tc hMerge="1">
                  <a:txBody>
                    <a:bodyPr/>
                    <a:lstStyle/>
                    <a:p>
                      <a:endParaRPr lang="es-BO"/>
                    </a:p>
                  </a:txBody>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r>
              <a:tr h="114598">
                <a:tc gridSpan="2">
                  <a:txBody>
                    <a:bodyPr/>
                    <a:lstStyle/>
                    <a:p>
                      <a:pPr algn="l" fontAlgn="b"/>
                      <a:r>
                        <a:rPr lang="es-BO" sz="600" b="0" i="0" u="none" strike="noStrike">
                          <a:effectLst/>
                          <a:latin typeface="Arial"/>
                        </a:rPr>
                        <a:t>Cuadro 18. Muertes fetales por edad gestacional</a:t>
                      </a:r>
                    </a:p>
                  </a:txBody>
                  <a:tcPr marL="4816" marR="4816" marT="4816" marB="0" anchor="b">
                    <a:lnL>
                      <a:noFill/>
                    </a:lnL>
                    <a:lnR>
                      <a:noFill/>
                    </a:lnR>
                    <a:lnT>
                      <a:noFill/>
                    </a:lnT>
                    <a:lnB>
                      <a:noFill/>
                    </a:lnB>
                  </a:tcPr>
                </a:tc>
                <a:tc hMerge="1">
                  <a:txBody>
                    <a:bodyPr/>
                    <a:lstStyle/>
                    <a:p>
                      <a:endParaRPr lang="es-BO"/>
                    </a:p>
                  </a:txBody>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r>
              <a:tr h="114598">
                <a:tc gridSpan="2">
                  <a:txBody>
                    <a:bodyPr/>
                    <a:lstStyle/>
                    <a:p>
                      <a:pPr algn="l" fontAlgn="b"/>
                      <a:r>
                        <a:rPr lang="es-BO" sz="600" b="0" i="0" u="none" strike="noStrike">
                          <a:effectLst/>
                          <a:latin typeface="Arial"/>
                        </a:rPr>
                        <a:t>Cuadro 19. Muertes fetales tardías por edad de la mujer</a:t>
                      </a:r>
                    </a:p>
                  </a:txBody>
                  <a:tcPr marL="4816" marR="4816" marT="4816" marB="0" anchor="b">
                    <a:lnL>
                      <a:noFill/>
                    </a:lnL>
                    <a:lnR>
                      <a:noFill/>
                    </a:lnR>
                    <a:lnT>
                      <a:noFill/>
                    </a:lnT>
                    <a:lnB>
                      <a:noFill/>
                    </a:lnB>
                  </a:tcPr>
                </a:tc>
                <a:tc hMerge="1">
                  <a:txBody>
                    <a:bodyPr/>
                    <a:lstStyle/>
                    <a:p>
                      <a:endParaRPr lang="es-BO"/>
                    </a:p>
                  </a:txBody>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r>
              <a:tr h="114598">
                <a:tc gridSpan="4">
                  <a:txBody>
                    <a:bodyPr/>
                    <a:lstStyle/>
                    <a:p>
                      <a:pPr algn="l" fontAlgn="b"/>
                      <a:r>
                        <a:rPr lang="es-BO" sz="600" b="0" i="0" u="none" strike="noStrike">
                          <a:effectLst/>
                          <a:latin typeface="Arial"/>
                        </a:rPr>
                        <a:t>Cuadro 20. Abortos provocados legalmente por edad y número de nacimientos vivos anteriores de la mujer</a:t>
                      </a:r>
                    </a:p>
                  </a:txBody>
                  <a:tcPr marL="4816" marR="4816" marT="4816" marB="0" anchor="b">
                    <a:lnL>
                      <a:noFill/>
                    </a:lnL>
                    <a:lnR>
                      <a:noFill/>
                    </a:lnR>
                    <a:lnT>
                      <a:noFill/>
                    </a:lnT>
                    <a:lnB>
                      <a:noFill/>
                    </a:lnB>
                  </a:tcPr>
                </a:tc>
                <a:tc hMerge="1">
                  <a:txBody>
                    <a:bodyPr/>
                    <a:lstStyle/>
                    <a:p>
                      <a:endParaRPr lang="es-BO"/>
                    </a:p>
                  </a:txBody>
                  <a:tcPr/>
                </a:tc>
                <a:tc hMerge="1">
                  <a:txBody>
                    <a:bodyPr/>
                    <a:lstStyle/>
                    <a:p>
                      <a:endParaRPr lang="es-BO"/>
                    </a:p>
                  </a:txBody>
                  <a:tcPr/>
                </a:tc>
                <a:tc hMerge="1">
                  <a:txBody>
                    <a:bodyPr/>
                    <a:lstStyle/>
                    <a:p>
                      <a:endParaRPr lang="es-BO"/>
                    </a:p>
                  </a:txBody>
                  <a:tcPr/>
                </a:tc>
              </a:tr>
              <a:tr h="223462">
                <a:tc gridSpan="4">
                  <a:txBody>
                    <a:bodyPr/>
                    <a:lstStyle/>
                    <a:p>
                      <a:pPr algn="l" fontAlgn="b"/>
                      <a:r>
                        <a:rPr lang="es-BO" sz="600" b="0" i="0" u="none" strike="noStrike">
                          <a:effectLst/>
                          <a:latin typeface="Arial"/>
                        </a:rPr>
                        <a:t>Cuadro 20.1. Abortos provocados legalmente por edad y número de nacimientos vivos anteriores de la mujer - Penúltimo año disponible</a:t>
                      </a:r>
                    </a:p>
                  </a:txBody>
                  <a:tcPr marL="4816" marR="4816" marT="4816" marB="0" anchor="b">
                    <a:lnL>
                      <a:noFill/>
                    </a:lnL>
                    <a:lnR>
                      <a:noFill/>
                    </a:lnR>
                    <a:lnT>
                      <a:noFill/>
                    </a:lnT>
                    <a:lnB>
                      <a:noFill/>
                    </a:lnB>
                  </a:tcPr>
                </a:tc>
                <a:tc hMerge="1">
                  <a:txBody>
                    <a:bodyPr/>
                    <a:lstStyle/>
                    <a:p>
                      <a:endParaRPr lang="es-BO"/>
                    </a:p>
                  </a:txBody>
                  <a:tcPr/>
                </a:tc>
                <a:tc hMerge="1">
                  <a:txBody>
                    <a:bodyPr/>
                    <a:lstStyle/>
                    <a:p>
                      <a:endParaRPr lang="es-BO"/>
                    </a:p>
                  </a:txBody>
                  <a:tcPr/>
                </a:tc>
                <a:tc hMerge="1">
                  <a:txBody>
                    <a:bodyPr/>
                    <a:lstStyle/>
                    <a:p>
                      <a:endParaRPr lang="es-BO"/>
                    </a:p>
                  </a:txBody>
                  <a:tcPr/>
                </a:tc>
              </a:tr>
              <a:tr h="114598">
                <a:tc gridSpan="3">
                  <a:txBody>
                    <a:bodyPr/>
                    <a:lstStyle/>
                    <a:p>
                      <a:pPr algn="l" fontAlgn="b"/>
                      <a:r>
                        <a:rPr lang="es-BO" sz="600" b="0" i="0" u="none" strike="noStrike">
                          <a:effectLst/>
                          <a:latin typeface="Arial"/>
                        </a:rPr>
                        <a:t>Cuadro 21. Matrimonios por estado civil anterior del hombre y de la mujer</a:t>
                      </a:r>
                    </a:p>
                  </a:txBody>
                  <a:tcPr marL="4816" marR="4816" marT="4816" marB="0" anchor="b">
                    <a:lnL>
                      <a:noFill/>
                    </a:lnL>
                    <a:lnR>
                      <a:noFill/>
                    </a:lnR>
                    <a:lnT>
                      <a:noFill/>
                    </a:lnT>
                    <a:lnB>
                      <a:noFill/>
                    </a:lnB>
                  </a:tcPr>
                </a:tc>
                <a:tc hMerge="1">
                  <a:txBody>
                    <a:bodyPr/>
                    <a:lstStyle/>
                    <a:p>
                      <a:endParaRPr lang="es-BO"/>
                    </a:p>
                  </a:txBody>
                  <a:tcPr/>
                </a:tc>
                <a:tc hMerge="1">
                  <a:txBody>
                    <a:bodyPr/>
                    <a:lstStyle/>
                    <a:p>
                      <a:endParaRPr lang="es-BO"/>
                    </a:p>
                  </a:txBody>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r>
              <a:tr h="114598">
                <a:tc gridSpan="4">
                  <a:txBody>
                    <a:bodyPr/>
                    <a:lstStyle/>
                    <a:p>
                      <a:pPr algn="l" fontAlgn="b"/>
                      <a:r>
                        <a:rPr lang="es-BO" sz="600" b="0" i="0" u="none" strike="noStrike">
                          <a:effectLst/>
                          <a:latin typeface="Arial"/>
                        </a:rPr>
                        <a:t>Cuadro 21.1. Matrimonios por estado civil anterior del hombre y de la mujer - Penúltimo año disponible</a:t>
                      </a:r>
                    </a:p>
                  </a:txBody>
                  <a:tcPr marL="4816" marR="4816" marT="4816" marB="0" anchor="b">
                    <a:lnL>
                      <a:noFill/>
                    </a:lnL>
                    <a:lnR>
                      <a:noFill/>
                    </a:lnR>
                    <a:lnT>
                      <a:noFill/>
                    </a:lnT>
                    <a:lnB>
                      <a:noFill/>
                    </a:lnB>
                  </a:tcPr>
                </a:tc>
                <a:tc hMerge="1">
                  <a:txBody>
                    <a:bodyPr/>
                    <a:lstStyle/>
                    <a:p>
                      <a:endParaRPr lang="es-BO"/>
                    </a:p>
                  </a:txBody>
                  <a:tcPr/>
                </a:tc>
                <a:tc hMerge="1">
                  <a:txBody>
                    <a:bodyPr/>
                    <a:lstStyle/>
                    <a:p>
                      <a:endParaRPr lang="es-BO"/>
                    </a:p>
                  </a:txBody>
                  <a:tcPr/>
                </a:tc>
                <a:tc hMerge="1">
                  <a:txBody>
                    <a:bodyPr/>
                    <a:lstStyle/>
                    <a:p>
                      <a:endParaRPr lang="es-BO"/>
                    </a:p>
                  </a:txBody>
                  <a:tcPr/>
                </a:tc>
              </a:tr>
              <a:tr h="114598">
                <a:tc gridSpan="2">
                  <a:txBody>
                    <a:bodyPr/>
                    <a:lstStyle/>
                    <a:p>
                      <a:pPr algn="l" fontAlgn="b"/>
                      <a:r>
                        <a:rPr lang="es-BO" sz="600" b="0" i="0" u="none" strike="noStrike">
                          <a:effectLst/>
                          <a:latin typeface="Arial"/>
                        </a:rPr>
                        <a:t>Cuadro 22. Matrimonios por edad del hombre y de la mujer</a:t>
                      </a:r>
                    </a:p>
                  </a:txBody>
                  <a:tcPr marL="4816" marR="4816" marT="4816" marB="0" anchor="b">
                    <a:lnL>
                      <a:noFill/>
                    </a:lnL>
                    <a:lnR>
                      <a:noFill/>
                    </a:lnR>
                    <a:lnT>
                      <a:noFill/>
                    </a:lnT>
                    <a:lnB>
                      <a:noFill/>
                    </a:lnB>
                  </a:tcPr>
                </a:tc>
                <a:tc hMerge="1">
                  <a:txBody>
                    <a:bodyPr/>
                    <a:lstStyle/>
                    <a:p>
                      <a:endParaRPr lang="es-BO"/>
                    </a:p>
                  </a:txBody>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r>
              <a:tr h="114598">
                <a:tc gridSpan="3">
                  <a:txBody>
                    <a:bodyPr/>
                    <a:lstStyle/>
                    <a:p>
                      <a:pPr algn="l" fontAlgn="b"/>
                      <a:r>
                        <a:rPr lang="es-BO" sz="600" b="0" i="0" u="none" strike="noStrike">
                          <a:effectLst/>
                          <a:latin typeface="Arial"/>
                        </a:rPr>
                        <a:t>Cuadro 22.1. Matrimonios por edad del hombre y de la mujer - Penúltimo año disponible</a:t>
                      </a:r>
                    </a:p>
                  </a:txBody>
                  <a:tcPr marL="4816" marR="4816" marT="4816" marB="0" anchor="b">
                    <a:lnL>
                      <a:noFill/>
                    </a:lnL>
                    <a:lnR>
                      <a:noFill/>
                    </a:lnR>
                    <a:lnT>
                      <a:noFill/>
                    </a:lnT>
                    <a:lnB>
                      <a:noFill/>
                    </a:lnB>
                  </a:tcPr>
                </a:tc>
                <a:tc hMerge="1">
                  <a:txBody>
                    <a:bodyPr/>
                    <a:lstStyle/>
                    <a:p>
                      <a:endParaRPr lang="es-BO"/>
                    </a:p>
                  </a:txBody>
                  <a:tcPr/>
                </a:tc>
                <a:tc hMerge="1">
                  <a:txBody>
                    <a:bodyPr/>
                    <a:lstStyle/>
                    <a:p>
                      <a:endParaRPr lang="es-BO"/>
                    </a:p>
                  </a:txBody>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r>
              <a:tr h="114598">
                <a:tc gridSpan="2">
                  <a:txBody>
                    <a:bodyPr/>
                    <a:lstStyle/>
                    <a:p>
                      <a:pPr algn="l" fontAlgn="b"/>
                      <a:r>
                        <a:rPr lang="es-BO" sz="600" b="0" i="0" u="none" strike="noStrike">
                          <a:effectLst/>
                          <a:latin typeface="Arial"/>
                        </a:rPr>
                        <a:t>Cuadro 23. Primeros matrimonios por edad del novio / la novia</a:t>
                      </a:r>
                    </a:p>
                  </a:txBody>
                  <a:tcPr marL="4816" marR="4816" marT="4816" marB="0" anchor="b">
                    <a:lnL>
                      <a:noFill/>
                    </a:lnL>
                    <a:lnR>
                      <a:noFill/>
                    </a:lnR>
                    <a:lnT>
                      <a:noFill/>
                    </a:lnT>
                    <a:lnB>
                      <a:noFill/>
                    </a:lnB>
                  </a:tcPr>
                </a:tc>
                <a:tc hMerge="1">
                  <a:txBody>
                    <a:bodyPr/>
                    <a:lstStyle/>
                    <a:p>
                      <a:endParaRPr lang="es-BO"/>
                    </a:p>
                  </a:txBody>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r>
              <a:tr h="114598">
                <a:tc gridSpan="2">
                  <a:txBody>
                    <a:bodyPr/>
                    <a:lstStyle/>
                    <a:p>
                      <a:pPr algn="l" fontAlgn="b"/>
                      <a:r>
                        <a:rPr lang="es-BO" sz="600" b="0" i="0" u="none" strike="noStrike">
                          <a:effectLst/>
                          <a:latin typeface="Arial"/>
                        </a:rPr>
                        <a:t>Cuadro 24. Divorcios por duración del matrimonio</a:t>
                      </a:r>
                    </a:p>
                  </a:txBody>
                  <a:tcPr marL="4816" marR="4816" marT="4816" marB="0" anchor="b">
                    <a:lnL>
                      <a:noFill/>
                    </a:lnL>
                    <a:lnR>
                      <a:noFill/>
                    </a:lnR>
                    <a:lnT>
                      <a:noFill/>
                    </a:lnT>
                    <a:lnB>
                      <a:noFill/>
                    </a:lnB>
                  </a:tcPr>
                </a:tc>
                <a:tc hMerge="1">
                  <a:txBody>
                    <a:bodyPr/>
                    <a:lstStyle/>
                    <a:p>
                      <a:endParaRPr lang="es-BO"/>
                    </a:p>
                  </a:txBody>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r>
              <a:tr h="114598">
                <a:tc gridSpan="3">
                  <a:txBody>
                    <a:bodyPr/>
                    <a:lstStyle/>
                    <a:p>
                      <a:pPr algn="l" fontAlgn="b"/>
                      <a:r>
                        <a:rPr lang="es-BO" sz="600" b="0" i="0" u="none" strike="noStrike">
                          <a:effectLst/>
                          <a:latin typeface="Arial"/>
                        </a:rPr>
                        <a:t>Cuadro 25. Divorcios por número de menores dependientes al momento del divorcio</a:t>
                      </a:r>
                    </a:p>
                  </a:txBody>
                  <a:tcPr marL="4816" marR="4816" marT="4816" marB="0" anchor="b">
                    <a:lnL>
                      <a:noFill/>
                    </a:lnL>
                    <a:lnR>
                      <a:noFill/>
                    </a:lnR>
                    <a:lnT>
                      <a:noFill/>
                    </a:lnT>
                    <a:lnB>
                      <a:noFill/>
                    </a:lnB>
                  </a:tcPr>
                </a:tc>
                <a:tc hMerge="1">
                  <a:txBody>
                    <a:bodyPr/>
                    <a:lstStyle/>
                    <a:p>
                      <a:endParaRPr lang="es-BO"/>
                    </a:p>
                  </a:txBody>
                  <a:tcPr/>
                </a:tc>
                <a:tc hMerge="1">
                  <a:txBody>
                    <a:bodyPr/>
                    <a:lstStyle/>
                    <a:p>
                      <a:endParaRPr lang="es-BO"/>
                    </a:p>
                  </a:txBody>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r>
              <a:tr h="114598">
                <a:tc gridSpan="2">
                  <a:txBody>
                    <a:bodyPr/>
                    <a:lstStyle/>
                    <a:p>
                      <a:pPr algn="l" fontAlgn="b"/>
                      <a:r>
                        <a:rPr lang="es-BO" sz="600" b="0" i="0" u="none" strike="noStrike">
                          <a:effectLst/>
                          <a:latin typeface="Arial"/>
                        </a:rPr>
                        <a:t>Cuadro 26. Divorcios por edad del marido y edad de la mujer</a:t>
                      </a:r>
                    </a:p>
                  </a:txBody>
                  <a:tcPr marL="4816" marR="4816" marT="4816" marB="0" anchor="b">
                    <a:lnL>
                      <a:noFill/>
                    </a:lnL>
                    <a:lnR>
                      <a:noFill/>
                    </a:lnR>
                    <a:lnT>
                      <a:noFill/>
                    </a:lnT>
                    <a:lnB>
                      <a:noFill/>
                    </a:lnB>
                  </a:tcPr>
                </a:tc>
                <a:tc hMerge="1">
                  <a:txBody>
                    <a:bodyPr/>
                    <a:lstStyle/>
                    <a:p>
                      <a:endParaRPr lang="es-BO"/>
                    </a:p>
                  </a:txBody>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c>
                  <a:txBody>
                    <a:bodyPr/>
                    <a:lstStyle/>
                    <a:p>
                      <a:pPr algn="l" fontAlgn="b"/>
                      <a:endParaRPr lang="es-BO" sz="400" b="0" i="0" u="none" strike="noStrike">
                        <a:effectLst/>
                        <a:latin typeface="Arial"/>
                      </a:endParaRPr>
                    </a:p>
                  </a:txBody>
                  <a:tcPr marL="4816" marR="4816" marT="4816" marB="0" anchor="b">
                    <a:lnL>
                      <a:noFill/>
                    </a:lnL>
                    <a:lnR>
                      <a:noFill/>
                    </a:lnR>
                    <a:lnT>
                      <a:noFill/>
                    </a:lnT>
                    <a:lnB>
                      <a:noFill/>
                    </a:lnB>
                  </a:tcPr>
                </a:tc>
              </a:tr>
              <a:tr h="114598">
                <a:tc gridSpan="3">
                  <a:txBody>
                    <a:bodyPr/>
                    <a:lstStyle/>
                    <a:p>
                      <a:pPr algn="l" fontAlgn="b"/>
                      <a:r>
                        <a:rPr lang="es-BO" sz="600" b="0" i="0" u="none" strike="noStrike">
                          <a:effectLst/>
                          <a:latin typeface="Arial"/>
                        </a:rPr>
                        <a:t>Cuadro 26.1. Divorcios por edad del marido y edad de la mujer - Penúltimo año disponible</a:t>
                      </a:r>
                    </a:p>
                  </a:txBody>
                  <a:tcPr marL="4816" marR="4816" marT="4816" marB="0" anchor="b">
                    <a:lnL>
                      <a:noFill/>
                    </a:lnL>
                    <a:lnR>
                      <a:noFill/>
                    </a:lnR>
                    <a:lnT>
                      <a:noFill/>
                    </a:lnT>
                    <a:lnB>
                      <a:noFill/>
                    </a:lnB>
                  </a:tcPr>
                </a:tc>
                <a:tc hMerge="1">
                  <a:txBody>
                    <a:bodyPr/>
                    <a:lstStyle/>
                    <a:p>
                      <a:endParaRPr lang="es-BO"/>
                    </a:p>
                  </a:txBody>
                  <a:tcPr/>
                </a:tc>
                <a:tc hMerge="1">
                  <a:txBody>
                    <a:bodyPr/>
                    <a:lstStyle/>
                    <a:p>
                      <a:endParaRPr lang="es-BO"/>
                    </a:p>
                  </a:txBody>
                  <a:tcPr/>
                </a:tc>
                <a:tc>
                  <a:txBody>
                    <a:bodyPr/>
                    <a:lstStyle/>
                    <a:p>
                      <a:pPr algn="l" fontAlgn="b"/>
                      <a:endParaRPr lang="es-BO" sz="400" b="0" i="0" u="none" strike="noStrike" dirty="0">
                        <a:effectLst/>
                        <a:latin typeface="Arial"/>
                      </a:endParaRPr>
                    </a:p>
                  </a:txBody>
                  <a:tcPr marL="4816" marR="4816" marT="4816" marB="0" anchor="b">
                    <a:lnL>
                      <a:noFill/>
                    </a:lnL>
                    <a:lnR>
                      <a:noFill/>
                    </a:lnR>
                    <a:lnT>
                      <a:noFill/>
                    </a:lnT>
                    <a:lnB>
                      <a:noFill/>
                    </a:lnB>
                  </a:tcPr>
                </a:tc>
              </a:tr>
            </a:tbl>
          </a:graphicData>
        </a:graphic>
      </p:graphicFrame>
      <p:sp>
        <p:nvSpPr>
          <p:cNvPr id="3" name="2 Subtítulo"/>
          <p:cNvSpPr txBox="1">
            <a:spLocks/>
          </p:cNvSpPr>
          <p:nvPr/>
        </p:nvSpPr>
        <p:spPr>
          <a:xfrm>
            <a:off x="683568" y="332656"/>
            <a:ext cx="6400800" cy="54090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BO" sz="2800" b="1" dirty="0" smtClean="0">
                <a:solidFill>
                  <a:schemeClr val="accent1">
                    <a:lumMod val="75000"/>
                  </a:schemeClr>
                </a:solidFill>
              </a:rPr>
              <a:t>REQUERIMIENTO</a:t>
            </a:r>
          </a:p>
          <a:p>
            <a:pPr marL="0" indent="0">
              <a:buNone/>
            </a:pPr>
            <a:r>
              <a:rPr lang="es-BO" sz="2400" dirty="0" smtClean="0">
                <a:solidFill>
                  <a:schemeClr val="accent1">
                    <a:lumMod val="75000"/>
                  </a:schemeClr>
                </a:solidFill>
              </a:rPr>
              <a:t>               </a:t>
            </a:r>
            <a:endParaRPr lang="es-BO" sz="2400" b="1" dirty="0">
              <a:solidFill>
                <a:schemeClr val="accent1">
                  <a:lumMod val="75000"/>
                </a:schemeClr>
              </a:solidFill>
            </a:endParaRPr>
          </a:p>
        </p:txBody>
      </p:sp>
    </p:spTree>
    <p:extLst>
      <p:ext uri="{BB962C8B-B14F-4D97-AF65-F5344CB8AC3E}">
        <p14:creationId xmlns:p14="http://schemas.microsoft.com/office/powerpoint/2010/main" val="343164792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BO" sz="3200" b="1" dirty="0" smtClean="0">
                <a:solidFill>
                  <a:schemeClr val="accent1">
                    <a:lumMod val="75000"/>
                  </a:schemeClr>
                </a:solidFill>
              </a:rPr>
              <a:t>Encuesta de Hogares</a:t>
            </a:r>
            <a:endParaRPr lang="es-BO" sz="3200" b="1" dirty="0">
              <a:solidFill>
                <a:schemeClr val="accent1">
                  <a:lumMod val="75000"/>
                </a:schemeClr>
              </a:solidFill>
            </a:endParaRPr>
          </a:p>
        </p:txBody>
      </p:sp>
      <p:sp>
        <p:nvSpPr>
          <p:cNvPr id="3" name="2 Marcador de contenido"/>
          <p:cNvSpPr>
            <a:spLocks noGrp="1"/>
          </p:cNvSpPr>
          <p:nvPr>
            <p:ph idx="1"/>
          </p:nvPr>
        </p:nvSpPr>
        <p:spPr/>
        <p:txBody>
          <a:bodyPr/>
          <a:lstStyle/>
          <a:p>
            <a:r>
              <a:rPr lang="es-BO" dirty="0" smtClean="0"/>
              <a:t>Encuesta de Demografía y Salud (15.000 </a:t>
            </a:r>
            <a:r>
              <a:rPr lang="es-BO" dirty="0" err="1" smtClean="0"/>
              <a:t>viv</a:t>
            </a:r>
            <a:r>
              <a:rPr lang="es-BO" dirty="0" smtClean="0"/>
              <a:t>)</a:t>
            </a:r>
          </a:p>
          <a:p>
            <a:pPr marL="0" indent="0">
              <a:buNone/>
            </a:pPr>
            <a:r>
              <a:rPr lang="es-BO" dirty="0" smtClean="0"/>
              <a:t>     1989, 1994, 1998, 2003, 2008 y 2016</a:t>
            </a:r>
            <a:endParaRPr lang="es-BO" dirty="0"/>
          </a:p>
          <a:p>
            <a:endParaRPr lang="es-BO" dirty="0" smtClean="0"/>
          </a:p>
          <a:p>
            <a:r>
              <a:rPr lang="es-BO" dirty="0" smtClean="0"/>
              <a:t>Encuesta de Hogares (11.000 </a:t>
            </a:r>
            <a:r>
              <a:rPr lang="es-BO" dirty="0" err="1" smtClean="0"/>
              <a:t>viv</a:t>
            </a:r>
            <a:r>
              <a:rPr lang="es-BO" dirty="0" smtClean="0"/>
              <a:t>)</a:t>
            </a:r>
          </a:p>
          <a:p>
            <a:pPr marL="0" indent="0">
              <a:buNone/>
            </a:pPr>
            <a:r>
              <a:rPr lang="es-BO" dirty="0"/>
              <a:t> </a:t>
            </a:r>
            <a:r>
              <a:rPr lang="es-BO" dirty="0" smtClean="0"/>
              <a:t>   1999 – 2016</a:t>
            </a:r>
          </a:p>
          <a:p>
            <a:pPr marL="0" indent="0">
              <a:buNone/>
            </a:pPr>
            <a:r>
              <a:rPr lang="es-BO" dirty="0" smtClean="0"/>
              <a:t>		DESAGREGACIÓN:</a:t>
            </a:r>
          </a:p>
          <a:p>
            <a:pPr marL="0" indent="0">
              <a:buNone/>
            </a:pPr>
            <a:r>
              <a:rPr lang="es-BO" dirty="0" smtClean="0"/>
              <a:t>        Nacional, urbana rural, departamental</a:t>
            </a:r>
            <a:endParaRPr lang="es-BO" dirty="0"/>
          </a:p>
        </p:txBody>
      </p:sp>
    </p:spTree>
    <p:extLst>
      <p:ext uri="{BB962C8B-B14F-4D97-AF65-F5344CB8AC3E}">
        <p14:creationId xmlns:p14="http://schemas.microsoft.com/office/powerpoint/2010/main" val="322401212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ES" b="1" baseline="-25000" dirty="0">
                <a:solidFill>
                  <a:schemeClr val="accent1">
                    <a:lumMod val="75000"/>
                  </a:schemeClr>
                </a:solidFill>
              </a:rPr>
              <a:t>Avances en </a:t>
            </a:r>
            <a:r>
              <a:rPr lang="es-ES" b="1" baseline="-25000" dirty="0" smtClean="0">
                <a:solidFill>
                  <a:schemeClr val="accent1">
                    <a:lumMod val="75000"/>
                  </a:schemeClr>
                </a:solidFill>
              </a:rPr>
              <a:t>el Fortalecimiento </a:t>
            </a:r>
            <a:r>
              <a:rPr lang="es-ES" b="1" baseline="-25000" dirty="0">
                <a:solidFill>
                  <a:schemeClr val="accent1">
                    <a:lumMod val="75000"/>
                  </a:schemeClr>
                </a:solidFill>
              </a:rPr>
              <a:t>de los Registros de </a:t>
            </a:r>
            <a:r>
              <a:rPr lang="es-ES" b="1" baseline="-25000" dirty="0" smtClean="0">
                <a:solidFill>
                  <a:schemeClr val="accent1">
                    <a:lumMod val="75000"/>
                  </a:schemeClr>
                </a:solidFill>
              </a:rPr>
              <a:t>Población</a:t>
            </a:r>
            <a:endParaRPr lang="es-ES" dirty="0">
              <a:solidFill>
                <a:schemeClr val="accent1">
                  <a:lumMod val="75000"/>
                </a:schemeClr>
              </a:solidFill>
            </a:endParaRPr>
          </a:p>
        </p:txBody>
      </p:sp>
    </p:spTree>
    <p:extLst>
      <p:ext uri="{BB962C8B-B14F-4D97-AF65-F5344CB8AC3E}">
        <p14:creationId xmlns:p14="http://schemas.microsoft.com/office/powerpoint/2010/main" val="80406032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a:bodyPr>
          <a:lstStyle/>
          <a:p>
            <a:pPr algn="l"/>
            <a:r>
              <a:rPr lang="es-BO" sz="2400" b="1" dirty="0" smtClean="0">
                <a:solidFill>
                  <a:schemeClr val="accent1">
                    <a:lumMod val="75000"/>
                  </a:schemeClr>
                </a:solidFill>
              </a:rPr>
              <a:t>VARIABLES</a:t>
            </a:r>
            <a:endParaRPr lang="es-BO" sz="2400" b="1" dirty="0">
              <a:solidFill>
                <a:schemeClr val="accent1">
                  <a:lumMod val="75000"/>
                </a:schemeClr>
              </a:solidFill>
            </a:endParaRPr>
          </a:p>
        </p:txBody>
      </p:sp>
      <p:sp>
        <p:nvSpPr>
          <p:cNvPr id="3" name="2 Marcador de contenido"/>
          <p:cNvSpPr>
            <a:spLocks noGrp="1"/>
          </p:cNvSpPr>
          <p:nvPr>
            <p:ph idx="1"/>
          </p:nvPr>
        </p:nvSpPr>
        <p:spPr>
          <a:xfrm>
            <a:off x="457200" y="980728"/>
            <a:ext cx="8229600" cy="5145435"/>
          </a:xfrm>
        </p:spPr>
        <p:txBody>
          <a:bodyPr>
            <a:normAutofit/>
          </a:bodyPr>
          <a:lstStyle/>
          <a:p>
            <a:pPr marL="0" indent="0">
              <a:buNone/>
            </a:pPr>
            <a:r>
              <a:rPr lang="es-BO" sz="2400" dirty="0" smtClean="0"/>
              <a:t>	Relación con el jefe de hogar</a:t>
            </a:r>
          </a:p>
          <a:p>
            <a:pPr marL="0" indent="0">
              <a:buNone/>
            </a:pPr>
            <a:r>
              <a:rPr lang="es-BO" sz="2400" dirty="0" smtClean="0"/>
              <a:t>	Fecha de nacimiento </a:t>
            </a:r>
          </a:p>
          <a:p>
            <a:pPr marL="0" indent="0">
              <a:buNone/>
            </a:pPr>
            <a:r>
              <a:rPr lang="es-BO" sz="2400" dirty="0" smtClean="0"/>
              <a:t>	Estado civil</a:t>
            </a:r>
          </a:p>
          <a:p>
            <a:pPr marL="0" indent="0">
              <a:buNone/>
            </a:pPr>
            <a:r>
              <a:rPr lang="es-BO" sz="2400" dirty="0" smtClean="0"/>
              <a:t>Para mujeres de 15 años:</a:t>
            </a:r>
          </a:p>
          <a:p>
            <a:pPr marL="0" indent="0">
              <a:buNone/>
            </a:pPr>
            <a:r>
              <a:rPr lang="es-BO" sz="2400" dirty="0" smtClean="0"/>
              <a:t>	Número total de hijos nacidos vivos</a:t>
            </a:r>
          </a:p>
          <a:p>
            <a:pPr marL="0" indent="0">
              <a:buNone/>
            </a:pPr>
            <a:r>
              <a:rPr lang="es-BO" sz="2400" dirty="0" smtClean="0"/>
              <a:t>	Hijos  sobrevivientes</a:t>
            </a:r>
          </a:p>
          <a:p>
            <a:pPr marL="0" indent="0">
              <a:buNone/>
            </a:pPr>
            <a:r>
              <a:rPr lang="es-BO" sz="2400" dirty="0" smtClean="0"/>
              <a:t>	Fecha de nacimiento de los hijos</a:t>
            </a:r>
          </a:p>
          <a:p>
            <a:pPr marL="0" indent="0">
              <a:buNone/>
            </a:pPr>
            <a:r>
              <a:rPr lang="es-BO" sz="2400" dirty="0" smtClean="0"/>
              <a:t>	Fecha de defunción de los hijos</a:t>
            </a:r>
          </a:p>
          <a:p>
            <a:pPr marL="0" indent="0">
              <a:buNone/>
            </a:pPr>
            <a:r>
              <a:rPr lang="es-BO" sz="2400" dirty="0" smtClean="0"/>
              <a:t>	Edad al contraer el primer matrimonio</a:t>
            </a:r>
          </a:p>
          <a:p>
            <a:pPr marL="0" indent="0">
              <a:buNone/>
            </a:pPr>
            <a:r>
              <a:rPr lang="es-BO" sz="2400" dirty="0"/>
              <a:t>	</a:t>
            </a:r>
            <a:r>
              <a:rPr lang="es-BO" sz="2400" dirty="0" smtClean="0"/>
              <a:t>Edad en el primer parto</a:t>
            </a:r>
          </a:p>
          <a:p>
            <a:pPr marL="0" indent="0">
              <a:buNone/>
            </a:pPr>
            <a:endParaRPr lang="es-BO" sz="2400" dirty="0"/>
          </a:p>
        </p:txBody>
      </p:sp>
    </p:spTree>
    <p:extLst>
      <p:ext uri="{BB962C8B-B14F-4D97-AF65-F5344CB8AC3E}">
        <p14:creationId xmlns:p14="http://schemas.microsoft.com/office/powerpoint/2010/main" val="383581552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80718" y="836712"/>
            <a:ext cx="5310556" cy="1015663"/>
          </a:xfrm>
          <a:prstGeom prst="rect">
            <a:avLst/>
          </a:prstGeom>
        </p:spPr>
        <p:txBody>
          <a:bodyPr wrap="none">
            <a:spAutoFit/>
          </a:bodyPr>
          <a:lstStyle/>
          <a:p>
            <a:r>
              <a:rPr lang="es-ES" sz="3600" b="1" baseline="-25000" dirty="0">
                <a:solidFill>
                  <a:schemeClr val="accent1">
                    <a:lumMod val="75000"/>
                  </a:schemeClr>
                </a:solidFill>
              </a:rPr>
              <a:t>Avances en el Sistema de Registro Civil </a:t>
            </a:r>
            <a:r>
              <a:rPr lang="es-ES" sz="3600" b="1" baseline="-25000" dirty="0" smtClean="0">
                <a:solidFill>
                  <a:schemeClr val="accent1">
                    <a:lumMod val="75000"/>
                  </a:schemeClr>
                </a:solidFill>
              </a:rPr>
              <a:t>y</a:t>
            </a:r>
          </a:p>
          <a:p>
            <a:r>
              <a:rPr lang="es-ES" sz="3600" b="1" baseline="-25000" dirty="0" smtClean="0">
                <a:solidFill>
                  <a:schemeClr val="accent1">
                    <a:lumMod val="75000"/>
                  </a:schemeClr>
                </a:solidFill>
              </a:rPr>
              <a:t> </a:t>
            </a:r>
            <a:r>
              <a:rPr lang="es-ES" sz="3600" b="1" baseline="-25000" dirty="0">
                <a:solidFill>
                  <a:schemeClr val="accent1">
                    <a:lumMod val="75000"/>
                  </a:schemeClr>
                </a:solidFill>
              </a:rPr>
              <a:t>las Estadísticas Vitales</a:t>
            </a:r>
            <a:endParaRPr lang="es-ES" sz="3600" b="1" dirty="0">
              <a:solidFill>
                <a:schemeClr val="accent1">
                  <a:lumMod val="75000"/>
                </a:schemeClr>
              </a:solidFill>
            </a:endParaRPr>
          </a:p>
        </p:txBody>
      </p:sp>
      <p:sp>
        <p:nvSpPr>
          <p:cNvPr id="3" name="2 Rectángulo"/>
          <p:cNvSpPr/>
          <p:nvPr/>
        </p:nvSpPr>
        <p:spPr>
          <a:xfrm>
            <a:off x="899592" y="2276872"/>
            <a:ext cx="7272808" cy="3970318"/>
          </a:xfrm>
          <a:prstGeom prst="rect">
            <a:avLst/>
          </a:prstGeom>
        </p:spPr>
        <p:txBody>
          <a:bodyPr wrap="square">
            <a:spAutoFit/>
          </a:bodyPr>
          <a:lstStyle/>
          <a:p>
            <a:pPr algn="just"/>
            <a:r>
              <a:rPr lang="es-ES" sz="2800" baseline="-25000" dirty="0"/>
              <a:t>El </a:t>
            </a:r>
            <a:r>
              <a:rPr lang="es-ES" sz="2800" b="1" baseline="-25000" dirty="0"/>
              <a:t>Certificado de Nacimiento gratuito</a:t>
            </a:r>
            <a:r>
              <a:rPr lang="es-ES" sz="2800" baseline="-25000" dirty="0"/>
              <a:t> ha permitido incrementar el registro, </a:t>
            </a:r>
            <a:r>
              <a:rPr lang="es-ES" sz="2800" baseline="-25000" dirty="0" smtClean="0"/>
              <a:t>así </a:t>
            </a:r>
            <a:r>
              <a:rPr lang="es-ES" sz="2800" baseline="-25000" dirty="0"/>
              <a:t>como los programas sociales del </a:t>
            </a:r>
            <a:r>
              <a:rPr lang="es-ES" sz="2800" baseline="-25000" dirty="0" smtClean="0"/>
              <a:t>gobierno: </a:t>
            </a:r>
            <a:r>
              <a:rPr lang="es-ES" sz="2800" b="1" baseline="-25000" dirty="0"/>
              <a:t>bono Juancito Pinto, </a:t>
            </a:r>
            <a:r>
              <a:rPr lang="es-ES" sz="2800" b="1" baseline="-25000" dirty="0" smtClean="0"/>
              <a:t>bono </a:t>
            </a:r>
            <a:r>
              <a:rPr lang="es-ES" sz="2800" b="1" baseline="-25000" dirty="0"/>
              <a:t>Juana Azurduy, </a:t>
            </a:r>
            <a:r>
              <a:rPr lang="es-ES" sz="2800" b="1" baseline="-25000" dirty="0" smtClean="0"/>
              <a:t> </a:t>
            </a:r>
            <a:r>
              <a:rPr lang="es-ES" sz="2800" b="1" baseline="-25000" dirty="0"/>
              <a:t>Renta Dignidad, </a:t>
            </a:r>
            <a:r>
              <a:rPr lang="es-ES" sz="2800" b="1" baseline="-25000" dirty="0" smtClean="0"/>
              <a:t>Subsidio Universal Prenatal </a:t>
            </a:r>
            <a:r>
              <a:rPr lang="es-ES" sz="2800" baseline="-25000" dirty="0" smtClean="0"/>
              <a:t>y </a:t>
            </a:r>
            <a:r>
              <a:rPr lang="es-ES" sz="2800" baseline="-25000" dirty="0"/>
              <a:t>otros permitieron aumentar la cobertura del registro de nacimiento y la </a:t>
            </a:r>
            <a:r>
              <a:rPr lang="es-ES" sz="2800" baseline="-25000" dirty="0" err="1"/>
              <a:t>carnetización</a:t>
            </a:r>
            <a:r>
              <a:rPr lang="es-ES" sz="2800" baseline="-25000" dirty="0" smtClean="0"/>
              <a:t>.</a:t>
            </a:r>
          </a:p>
          <a:p>
            <a:pPr algn="just"/>
            <a:endParaRPr lang="es-ES" sz="2800" dirty="0"/>
          </a:p>
          <a:p>
            <a:pPr algn="just"/>
            <a:r>
              <a:rPr lang="es-ES" sz="2800" baseline="-25000" dirty="0" smtClean="0"/>
              <a:t>Los </a:t>
            </a:r>
            <a:r>
              <a:rPr lang="es-ES" sz="2800" baseline="-25000" dirty="0"/>
              <a:t>avances tecnológicos han dado lugar a mejorar los sistemas del Registro Civil para la inscripción de registros vitales, principalmente en zonas rurales, a tiempo que han permitido la conectividad entre otros sistemas.</a:t>
            </a:r>
          </a:p>
          <a:p>
            <a:pPr algn="just"/>
            <a:endParaRPr lang="es-ES" sz="2800" dirty="0"/>
          </a:p>
          <a:p>
            <a:endParaRPr lang="es-ES" sz="2800" dirty="0"/>
          </a:p>
        </p:txBody>
      </p:sp>
    </p:spTree>
    <p:extLst>
      <p:ext uri="{BB962C8B-B14F-4D97-AF65-F5344CB8AC3E}">
        <p14:creationId xmlns:p14="http://schemas.microsoft.com/office/powerpoint/2010/main" val="63611660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971600" y="1700808"/>
            <a:ext cx="7715250" cy="3744416"/>
          </a:xfrm>
        </p:spPr>
        <p:txBody>
          <a:bodyPr>
            <a:normAutofit/>
          </a:bodyPr>
          <a:lstStyle/>
          <a:p>
            <a:pPr algn="just"/>
            <a:r>
              <a:rPr lang="es-BO" sz="2400" b="1" dirty="0">
                <a:latin typeface="Arial" pitchFamily="34" charset="0"/>
                <a:cs typeface="Arial" pitchFamily="34" charset="0"/>
              </a:rPr>
              <a:t>El INE, como órgano ejecutivo y técnico del Sistema Estadístico del  Estado Plurinacional de Bolivia, tiene la función de fortalecer los Registros Administrativos,  normas y procedimientos que deben ser seguidos por las diferentes unidades estadísticas.:  </a:t>
            </a:r>
            <a:r>
              <a:rPr lang="es-BO" sz="2400" b="1" i="1" dirty="0"/>
              <a:t>Art. 8 Funciones del INE,  inciso  “h)  </a:t>
            </a:r>
            <a:r>
              <a:rPr lang="es-ES" sz="2400" b="1" i="1" dirty="0"/>
              <a:t>Promover el uso de los Registros Administrativos en las oficinas públicas </a:t>
            </a:r>
            <a:r>
              <a:rPr lang="es-ES" sz="2400" b="1" i="1" dirty="0" smtClean="0"/>
              <a:t>y               </a:t>
            </a:r>
            <a:r>
              <a:rPr lang="es-ES" sz="2400" b="1" i="1" dirty="0"/>
              <a:t>privadas, para la obtención de datos estadísticos</a:t>
            </a:r>
            <a:r>
              <a:rPr lang="es-ES" sz="2400" b="1" i="1" dirty="0" smtClean="0"/>
              <a:t>”</a:t>
            </a:r>
            <a:endParaRPr lang="es-BO" sz="1400" b="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6356599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785786" y="942958"/>
            <a:ext cx="7715250" cy="5486438"/>
          </a:xfrm>
        </p:spPr>
        <p:txBody>
          <a:bodyPr>
            <a:normAutofit fontScale="92500"/>
          </a:bodyPr>
          <a:lstStyle/>
          <a:p>
            <a:pPr algn="just">
              <a:buNone/>
            </a:pPr>
            <a:endParaRPr lang="es-BO" sz="1400" b="1" dirty="0">
              <a:solidFill>
                <a:schemeClr val="tx2"/>
              </a:solidFill>
              <a:latin typeface="Arial" pitchFamily="34" charset="0"/>
              <a:cs typeface="Arial" pitchFamily="34" charset="0"/>
            </a:endParaRPr>
          </a:p>
          <a:p>
            <a:pPr algn="just"/>
            <a:r>
              <a:rPr lang="es-BO" sz="1400" b="1" dirty="0">
                <a:solidFill>
                  <a:schemeClr val="tx2"/>
                </a:solidFill>
                <a:latin typeface="Arial" pitchFamily="34" charset="0"/>
                <a:cs typeface="Arial" pitchFamily="34" charset="0"/>
              </a:rPr>
              <a:t>En junio de 2016, el INE se incorpora al Grupo de Trabajo de Registros Administrativos de CEA – CEPAL</a:t>
            </a:r>
          </a:p>
          <a:p>
            <a:pPr algn="just">
              <a:buNone/>
            </a:pPr>
            <a:endParaRPr lang="es-BO" sz="1400" b="1" dirty="0">
              <a:solidFill>
                <a:schemeClr val="tx2"/>
              </a:solidFill>
              <a:latin typeface="Arial" pitchFamily="34" charset="0"/>
              <a:cs typeface="Arial" pitchFamily="34" charset="0"/>
            </a:endParaRPr>
          </a:p>
          <a:p>
            <a:pPr algn="just"/>
            <a:r>
              <a:rPr lang="es-BO" sz="1400" b="1" dirty="0">
                <a:solidFill>
                  <a:schemeClr val="tx2"/>
                </a:solidFill>
                <a:latin typeface="Arial" pitchFamily="34" charset="0"/>
                <a:cs typeface="Arial" pitchFamily="34" charset="0"/>
              </a:rPr>
              <a:t>El INE ha desarrollado  una serie de documentos, adaptando y adecuando  recomendaciones  metodológicas  para  el diseño  y aplicación de instrumentos de evaluación de la calidad de los RR.AA (HECRA, CECRA), considerando  además los principios del Código  Regional de Buenas Prácticas para las Estadísticas Oficiales .</a:t>
            </a:r>
          </a:p>
          <a:p>
            <a:pPr algn="just">
              <a:buNone/>
            </a:pPr>
            <a:endParaRPr lang="es-BO" sz="1400" b="1" dirty="0">
              <a:solidFill>
                <a:schemeClr val="tx2"/>
              </a:solidFill>
              <a:latin typeface="Arial" pitchFamily="34" charset="0"/>
              <a:cs typeface="Arial" pitchFamily="34" charset="0"/>
            </a:endParaRPr>
          </a:p>
          <a:p>
            <a:pPr algn="just"/>
            <a:r>
              <a:rPr lang="es-BO" sz="1400" b="1" dirty="0">
                <a:solidFill>
                  <a:schemeClr val="tx2"/>
                </a:solidFill>
                <a:latin typeface="Arial" pitchFamily="34" charset="0"/>
                <a:cs typeface="Arial" pitchFamily="34" charset="0"/>
              </a:rPr>
              <a:t>El INE, con apoyo del Banco Mundial, ha iniciado  actividades  para la Modernización del Sistema Estadístico del Estado Plurinacional, con la socialización y prueba piloto para la identificación y  evaluación de los RR.AA. Del SEEP</a:t>
            </a:r>
          </a:p>
          <a:p>
            <a:pPr algn="just">
              <a:buNone/>
            </a:pPr>
            <a:endParaRPr lang="es-BO" sz="1400" b="1" dirty="0">
              <a:solidFill>
                <a:schemeClr val="tx2"/>
              </a:solidFill>
              <a:latin typeface="Arial" pitchFamily="34" charset="0"/>
              <a:cs typeface="Arial" pitchFamily="34" charset="0"/>
            </a:endParaRPr>
          </a:p>
          <a:p>
            <a:pPr algn="just"/>
            <a:r>
              <a:rPr lang="es-BO" sz="1400" b="1" dirty="0">
                <a:solidFill>
                  <a:schemeClr val="tx2"/>
                </a:solidFill>
                <a:latin typeface="Arial" pitchFamily="34" charset="0"/>
                <a:cs typeface="Arial" pitchFamily="34" charset="0"/>
              </a:rPr>
              <a:t>En una segunda fase, se procede a la elaboración de los instrumentos para el fortalecimiento de los Registros Administrativos  en 15 instituciones priorizadas del SEEP.</a:t>
            </a:r>
          </a:p>
          <a:p>
            <a:pPr algn="just"/>
            <a:endParaRPr lang="es-ES_tradnl" sz="1400" b="1" dirty="0">
              <a:solidFill>
                <a:schemeClr val="tx2"/>
              </a:solidFill>
              <a:latin typeface="Arial" pitchFamily="34" charset="0"/>
              <a:cs typeface="Arial" pitchFamily="34" charset="0"/>
            </a:endParaRPr>
          </a:p>
          <a:p>
            <a:pPr algn="just"/>
            <a:r>
              <a:rPr lang="es-ES_tradnl" sz="1400" b="1" dirty="0">
                <a:solidFill>
                  <a:schemeClr val="tx2"/>
                </a:solidFill>
                <a:latin typeface="Arial" pitchFamily="34" charset="0"/>
                <a:cs typeface="Arial" pitchFamily="34" charset="0"/>
              </a:rPr>
              <a:t>En el marco del Programa de Bienes Públicos Regionales (BPR) financiado por el Banco Interamericano de Desarrollo (BID) y   en coordinación con las oficinas de estadísticas de los países miembros de la Comunidad Andina,  el INE está ejecutando el proyecto “Estadísticas de Población  e Inmuebles a partir del uso de registros administrativos oficiales”, (SIREPI),    cuyo objetivo es  realizar  operativos piloto para  la integración y  aprovechamiento de los datos que recopilan los servicios públicos a través de sus registros administrativos vinculados a población e inmuebles. </a:t>
            </a:r>
            <a:endParaRPr lang="es-ES_tradnl" sz="1400" b="1" dirty="0" smtClean="0">
              <a:solidFill>
                <a:schemeClr val="tx2"/>
              </a:solidFill>
              <a:latin typeface="Arial" pitchFamily="34" charset="0"/>
              <a:cs typeface="Arial" pitchFamily="34" charset="0"/>
            </a:endParaRPr>
          </a:p>
          <a:p>
            <a:pPr algn="just"/>
            <a:r>
              <a:rPr lang="es-ES_tradnl" sz="1400" b="1" dirty="0" smtClean="0">
                <a:solidFill>
                  <a:srgbClr val="FF0000"/>
                </a:solidFill>
                <a:latin typeface="Arial" pitchFamily="34" charset="0"/>
                <a:cs typeface="Arial" pitchFamily="34" charset="0"/>
              </a:rPr>
              <a:t>GRUPO AGETIC </a:t>
            </a:r>
            <a:endParaRPr lang="es-ES" sz="1400" b="1" dirty="0">
              <a:solidFill>
                <a:srgbClr val="FF0000"/>
              </a:solidFill>
              <a:latin typeface="Arial" pitchFamily="34" charset="0"/>
              <a:cs typeface="Arial" pitchFamily="34" charset="0"/>
            </a:endParaRPr>
          </a:p>
          <a:p>
            <a:endParaRPr lang="es-BO" sz="1400" b="1" dirty="0">
              <a:solidFill>
                <a:schemeClr val="tx2"/>
              </a:solidFill>
              <a:latin typeface="Arial" pitchFamily="34" charset="0"/>
              <a:cs typeface="Arial" pitchFamily="34" charset="0"/>
            </a:endParaRPr>
          </a:p>
        </p:txBody>
      </p:sp>
      <p:sp>
        <p:nvSpPr>
          <p:cNvPr id="4" name="3 CuadroTexto"/>
          <p:cNvSpPr txBox="1"/>
          <p:nvPr/>
        </p:nvSpPr>
        <p:spPr>
          <a:xfrm>
            <a:off x="6551712" y="84252"/>
            <a:ext cx="259228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s-ES" dirty="0"/>
          </a:p>
        </p:txBody>
      </p:sp>
    </p:spTree>
    <p:extLst>
      <p:ext uri="{BB962C8B-B14F-4D97-AF65-F5344CB8AC3E}">
        <p14:creationId xmlns:p14="http://schemas.microsoft.com/office/powerpoint/2010/main" val="283810480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58" y="1114409"/>
            <a:ext cx="2714644" cy="4263671"/>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403648" y="216087"/>
            <a:ext cx="6264696" cy="369332"/>
          </a:xfrm>
          <a:prstGeom prst="rect">
            <a:avLst/>
          </a:prstGeom>
        </p:spPr>
        <p:txBody>
          <a:bodyPr wrap="square">
            <a:spAutoFit/>
          </a:bodyPr>
          <a:lstStyle/>
          <a:p>
            <a:pPr algn="ctr"/>
            <a:r>
              <a:rPr lang="es-ES" dirty="0" smtClean="0">
                <a:solidFill>
                  <a:schemeClr val="tx2"/>
                </a:solidFill>
                <a:latin typeface="Arial Black" panose="020B0A04020102020204" pitchFamily="34" charset="0"/>
              </a:rPr>
              <a:t>AVANCES:  METODOLOGÍA E INSTRUMENTOS</a:t>
            </a:r>
            <a:endParaRPr lang="es-ES" dirty="0">
              <a:solidFill>
                <a:schemeClr val="tx2"/>
              </a:solidFill>
              <a:latin typeface="Arial Black" panose="020B0A04020102020204" pitchFamily="34" charset="0"/>
            </a:endParaRPr>
          </a:p>
        </p:txBody>
      </p:sp>
      <p:sp>
        <p:nvSpPr>
          <p:cNvPr id="3" name="2 Rectángulo"/>
          <p:cNvSpPr/>
          <p:nvPr/>
        </p:nvSpPr>
        <p:spPr>
          <a:xfrm>
            <a:off x="3311860" y="1114409"/>
            <a:ext cx="5148572" cy="3877985"/>
          </a:xfrm>
          <a:prstGeom prst="rect">
            <a:avLst/>
          </a:prstGeom>
        </p:spPr>
        <p:txBody>
          <a:bodyPr wrap="square">
            <a:spAutoFit/>
          </a:bodyPr>
          <a:lstStyle/>
          <a:p>
            <a:pPr algn="just"/>
            <a:endParaRPr lang="es-ES" sz="1000" b="1" dirty="0" smtClean="0">
              <a:solidFill>
                <a:schemeClr val="tx2"/>
              </a:solidFill>
              <a:latin typeface="Arial Black" panose="020B0A04020102020204" pitchFamily="34" charset="0"/>
            </a:endParaRPr>
          </a:p>
          <a:p>
            <a:pPr algn="just"/>
            <a:endParaRPr lang="es-ES" sz="1000" b="1" dirty="0" smtClean="0">
              <a:solidFill>
                <a:schemeClr val="tx2"/>
              </a:solidFill>
              <a:latin typeface="Arial Black" panose="020B0A04020102020204" pitchFamily="34" charset="0"/>
            </a:endParaRPr>
          </a:p>
          <a:p>
            <a:pPr algn="just"/>
            <a:r>
              <a:rPr lang="es-ES" sz="1000" b="1" dirty="0" smtClean="0">
                <a:solidFill>
                  <a:schemeClr val="tx2"/>
                </a:solidFill>
                <a:latin typeface="Arial Black" panose="020B0A04020102020204" pitchFamily="34" charset="0"/>
              </a:rPr>
              <a:t>Objetivo General</a:t>
            </a:r>
            <a:endParaRPr lang="es-BO" sz="1000" b="1" dirty="0">
              <a:solidFill>
                <a:schemeClr val="tx2"/>
              </a:solidFill>
              <a:latin typeface="Arial Black" panose="020B0A04020102020204" pitchFamily="34" charset="0"/>
            </a:endParaRPr>
          </a:p>
          <a:p>
            <a:pPr algn="just"/>
            <a:r>
              <a:rPr lang="es-ES" sz="1000" b="1" dirty="0">
                <a:solidFill>
                  <a:schemeClr val="tx2"/>
                </a:solidFill>
                <a:latin typeface="Arial Black" panose="020B0A04020102020204" pitchFamily="34" charset="0"/>
              </a:rPr>
              <a:t> </a:t>
            </a:r>
            <a:endParaRPr lang="es-BO" sz="1000" b="1" dirty="0">
              <a:solidFill>
                <a:schemeClr val="tx2"/>
              </a:solidFill>
              <a:latin typeface="Arial Black" panose="020B0A04020102020204" pitchFamily="34" charset="0"/>
            </a:endParaRPr>
          </a:p>
          <a:p>
            <a:pPr algn="just"/>
            <a:r>
              <a:rPr lang="es-ES" sz="1000" b="1" dirty="0">
                <a:solidFill>
                  <a:schemeClr val="tx2"/>
                </a:solidFill>
                <a:latin typeface="Arial" pitchFamily="34" charset="0"/>
                <a:cs typeface="Arial" pitchFamily="34" charset="0"/>
              </a:rPr>
              <a:t>Desarrollar una herramienta metodológica para el mejoramiento de la calidad de los registros administrativos como fuente de información estadística, que sirva de instrumento para la generación  de planes de fortalecimiento de registros administrativos en entidades públicas y privadas.</a:t>
            </a:r>
            <a:endParaRPr lang="es-BO" sz="1000" b="1" dirty="0">
              <a:solidFill>
                <a:schemeClr val="tx2"/>
              </a:solidFill>
              <a:latin typeface="Arial" pitchFamily="34" charset="0"/>
              <a:cs typeface="Arial" pitchFamily="34" charset="0"/>
            </a:endParaRPr>
          </a:p>
          <a:p>
            <a:pPr algn="just"/>
            <a:r>
              <a:rPr lang="es-ES" sz="1000" b="1" dirty="0">
                <a:solidFill>
                  <a:schemeClr val="tx2"/>
                </a:solidFill>
                <a:latin typeface="Arial Black" panose="020B0A04020102020204" pitchFamily="34" charset="0"/>
              </a:rPr>
              <a:t> </a:t>
            </a:r>
            <a:endParaRPr lang="es-BO" sz="1000" b="1" dirty="0">
              <a:solidFill>
                <a:schemeClr val="tx2"/>
              </a:solidFill>
              <a:latin typeface="Arial Black" panose="020B0A04020102020204" pitchFamily="34" charset="0"/>
            </a:endParaRPr>
          </a:p>
          <a:p>
            <a:pPr algn="just"/>
            <a:r>
              <a:rPr lang="es-EC" sz="1000" b="1" dirty="0">
                <a:solidFill>
                  <a:schemeClr val="tx2"/>
                </a:solidFill>
                <a:latin typeface="Arial Black" panose="020B0A04020102020204" pitchFamily="34" charset="0"/>
              </a:rPr>
              <a:t> </a:t>
            </a:r>
            <a:endParaRPr lang="es-BO" sz="1000" b="1" dirty="0">
              <a:solidFill>
                <a:schemeClr val="tx2"/>
              </a:solidFill>
              <a:latin typeface="Arial Black" panose="020B0A04020102020204" pitchFamily="34" charset="0"/>
            </a:endParaRPr>
          </a:p>
          <a:p>
            <a:pPr algn="just"/>
            <a:r>
              <a:rPr lang="es-ES_tradnl" sz="1000" b="1" dirty="0">
                <a:solidFill>
                  <a:schemeClr val="tx2"/>
                </a:solidFill>
                <a:latin typeface="Arial Black" panose="020B0A04020102020204" pitchFamily="34" charset="0"/>
              </a:rPr>
              <a:t>Objetivos </a:t>
            </a:r>
            <a:r>
              <a:rPr lang="es-ES_tradnl" sz="1000" b="1" dirty="0" smtClean="0">
                <a:solidFill>
                  <a:schemeClr val="tx2"/>
                </a:solidFill>
                <a:latin typeface="Arial Black" panose="020B0A04020102020204" pitchFamily="34" charset="0"/>
              </a:rPr>
              <a:t>Específicos</a:t>
            </a:r>
            <a:endParaRPr lang="es-BO" sz="1000" b="1" dirty="0">
              <a:solidFill>
                <a:schemeClr val="tx2"/>
              </a:solidFill>
              <a:latin typeface="Arial Black" panose="020B0A04020102020204" pitchFamily="34" charset="0"/>
            </a:endParaRPr>
          </a:p>
          <a:p>
            <a:pPr algn="just"/>
            <a:r>
              <a:rPr lang="es-BO" sz="1000" b="1" dirty="0">
                <a:solidFill>
                  <a:schemeClr val="tx2"/>
                </a:solidFill>
                <a:latin typeface="Arial Black" panose="020B0A04020102020204" pitchFamily="34" charset="0"/>
              </a:rPr>
              <a:t> </a:t>
            </a:r>
          </a:p>
          <a:p>
            <a:pPr marL="171450" lvl="0" indent="-171450" algn="just">
              <a:buFont typeface="Arial" pitchFamily="34" charset="0"/>
              <a:buChar char="•"/>
            </a:pPr>
            <a:r>
              <a:rPr lang="es-BO" sz="1000" b="1" dirty="0">
                <a:solidFill>
                  <a:schemeClr val="tx2"/>
                </a:solidFill>
                <a:latin typeface="Arial" pitchFamily="34" charset="0"/>
                <a:cs typeface="Arial" pitchFamily="34" charset="0"/>
              </a:rPr>
              <a:t>Ofrecer lineamientos metodológicos para el fortalecimiento de los registros administrativos.</a:t>
            </a:r>
          </a:p>
          <a:p>
            <a:pPr algn="just"/>
            <a:endParaRPr lang="es-BO" sz="1000" b="1" dirty="0">
              <a:solidFill>
                <a:schemeClr val="tx2"/>
              </a:solidFill>
              <a:latin typeface="Arial" pitchFamily="34" charset="0"/>
              <a:cs typeface="Arial" pitchFamily="34" charset="0"/>
            </a:endParaRPr>
          </a:p>
          <a:p>
            <a:pPr marL="171450" lvl="0" indent="-171450" algn="just">
              <a:buFont typeface="Arial" pitchFamily="34" charset="0"/>
              <a:buChar char="•"/>
            </a:pPr>
            <a:r>
              <a:rPr lang="es-BO" sz="1000" b="1" dirty="0">
                <a:solidFill>
                  <a:schemeClr val="tx2"/>
                </a:solidFill>
                <a:latin typeface="Arial" pitchFamily="34" charset="0"/>
                <a:cs typeface="Arial" pitchFamily="34" charset="0"/>
              </a:rPr>
              <a:t>Apoyar a las entidades públicas y privadas que puedan contar con el instrumento para generar planes de fortalecimiento de registros administrativos</a:t>
            </a:r>
            <a:r>
              <a:rPr lang="es-BO" sz="1000" b="1" dirty="0" smtClean="0">
                <a:solidFill>
                  <a:schemeClr val="tx2"/>
                </a:solidFill>
                <a:latin typeface="Arial" pitchFamily="34" charset="0"/>
                <a:cs typeface="Arial" pitchFamily="34" charset="0"/>
              </a:rPr>
              <a:t>.</a:t>
            </a:r>
          </a:p>
          <a:p>
            <a:pPr marL="171450" lvl="0" indent="-171450" algn="just"/>
            <a:endParaRPr lang="es-BO" sz="1000" b="1" dirty="0">
              <a:solidFill>
                <a:schemeClr val="tx2"/>
              </a:solidFill>
              <a:latin typeface="Arial" pitchFamily="34" charset="0"/>
              <a:cs typeface="Arial" pitchFamily="34" charset="0"/>
            </a:endParaRPr>
          </a:p>
          <a:p>
            <a:pPr algn="just"/>
            <a:r>
              <a:rPr lang="es-BO" sz="900" b="1" dirty="0">
                <a:solidFill>
                  <a:schemeClr val="tx2"/>
                </a:solidFill>
                <a:latin typeface="Arial Black" panose="020B0A04020102020204" pitchFamily="34" charset="0"/>
              </a:rPr>
              <a:t> </a:t>
            </a:r>
          </a:p>
          <a:p>
            <a:pPr algn="just"/>
            <a:r>
              <a:rPr lang="es-ES" sz="1000" b="1" dirty="0" smtClean="0">
                <a:solidFill>
                  <a:schemeClr val="tx2"/>
                </a:solidFill>
                <a:latin typeface="Arial" pitchFamily="34" charset="0"/>
                <a:cs typeface="Arial" pitchFamily="34" charset="0"/>
              </a:rPr>
              <a:t>Resolución </a:t>
            </a:r>
            <a:r>
              <a:rPr lang="es-ES" sz="1000" b="1" dirty="0">
                <a:solidFill>
                  <a:schemeClr val="tx2"/>
                </a:solidFill>
                <a:latin typeface="Arial" pitchFamily="34" charset="0"/>
                <a:cs typeface="Arial" pitchFamily="34" charset="0"/>
              </a:rPr>
              <a:t>Administrativa que aprueba la </a:t>
            </a:r>
            <a:r>
              <a:rPr lang="es-ES" sz="1000" b="1" dirty="0" smtClean="0">
                <a:solidFill>
                  <a:schemeClr val="tx2"/>
                </a:solidFill>
                <a:latin typeface="Arial" pitchFamily="34" charset="0"/>
                <a:cs typeface="Arial" pitchFamily="34" charset="0"/>
              </a:rPr>
              <a:t>Metodología  </a:t>
            </a:r>
            <a:r>
              <a:rPr lang="es-ES" sz="1000" b="1" dirty="0">
                <a:solidFill>
                  <a:schemeClr val="tx2"/>
                </a:solidFill>
                <a:latin typeface="Arial" pitchFamily="34" charset="0"/>
                <a:cs typeface="Arial" pitchFamily="34" charset="0"/>
              </a:rPr>
              <a:t>para  el Fortalecimientos de los RR.AA.:</a:t>
            </a:r>
          </a:p>
          <a:p>
            <a:pPr algn="just"/>
            <a:r>
              <a:rPr lang="es-ES" sz="900" b="1" dirty="0" smtClean="0">
                <a:solidFill>
                  <a:schemeClr val="tx2"/>
                </a:solidFill>
                <a:latin typeface="Arial Black" panose="020B0A04020102020204" pitchFamily="34" charset="0"/>
                <a:hlinkClick r:id="rId4"/>
              </a:rPr>
              <a:t>http</a:t>
            </a:r>
            <a:r>
              <a:rPr lang="es-ES" sz="900" b="1" dirty="0">
                <a:solidFill>
                  <a:schemeClr val="tx2"/>
                </a:solidFill>
                <a:latin typeface="Arial Black" panose="020B0A04020102020204" pitchFamily="34" charset="0"/>
                <a:hlinkClick r:id="rId4"/>
              </a:rPr>
              <a:t>://</a:t>
            </a:r>
            <a:r>
              <a:rPr lang="es-ES" sz="900" b="1" dirty="0" smtClean="0">
                <a:solidFill>
                  <a:schemeClr val="tx2"/>
                </a:solidFill>
                <a:latin typeface="Arial Black" panose="020B0A04020102020204" pitchFamily="34" charset="0"/>
                <a:hlinkClick r:id="rId4"/>
              </a:rPr>
              <a:t>www.ine.gob.bo/index.php/institucion/marco-normativo/category/15-normativa</a:t>
            </a:r>
            <a:endParaRPr lang="es-ES" sz="900" b="1" dirty="0" smtClean="0">
              <a:solidFill>
                <a:schemeClr val="tx2"/>
              </a:solidFill>
              <a:latin typeface="Arial Black" panose="020B0A04020102020204" pitchFamily="34" charset="0"/>
            </a:endParaRPr>
          </a:p>
          <a:p>
            <a:pPr algn="just"/>
            <a:endParaRPr lang="es-ES" sz="900" b="1"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209572636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851920" y="1376462"/>
            <a:ext cx="5184576" cy="1476474"/>
          </a:xfrm>
          <a:solidFill>
            <a:schemeClr val="bg1"/>
          </a:solidFill>
          <a:ln>
            <a:solidFill>
              <a:schemeClr val="accent4">
                <a:lumMod val="50000"/>
              </a:schemeClr>
            </a:solidFill>
          </a:ln>
        </p:spPr>
        <p:txBody>
          <a:bodyPr>
            <a:normAutofit fontScale="90000"/>
          </a:bodyPr>
          <a:lstStyle/>
          <a:p>
            <a:pPr algn="l"/>
            <a:r>
              <a:rPr lang="es-ES" sz="3100" baseline="-25000" dirty="0" smtClean="0"/>
              <a:t/>
            </a:r>
            <a:br>
              <a:rPr lang="es-ES" sz="3100" baseline="-25000" dirty="0" smtClean="0"/>
            </a:br>
            <a:r>
              <a:rPr lang="es-ES" sz="3100" baseline="-25000" dirty="0"/>
              <a:t/>
            </a:r>
            <a:br>
              <a:rPr lang="es-ES" sz="3100" baseline="-25000" dirty="0"/>
            </a:br>
            <a:r>
              <a:rPr lang="es-ES" sz="3100" baseline="-25000" dirty="0" smtClean="0"/>
              <a:t>Registro </a:t>
            </a:r>
            <a:r>
              <a:rPr lang="es-ES" sz="3100" baseline="-25000" dirty="0"/>
              <a:t>de nacimientos para el total de la población</a:t>
            </a:r>
            <a:r>
              <a:rPr lang="es-ES" sz="3100" baseline="-25000" dirty="0" smtClean="0"/>
              <a:t>.</a:t>
            </a:r>
            <a:br>
              <a:rPr lang="es-ES" sz="3100" baseline="-25000" dirty="0" smtClean="0"/>
            </a:br>
            <a:r>
              <a:rPr lang="es-ES" sz="3100" baseline="-25000" dirty="0" smtClean="0"/>
              <a:t>Desagregación por sexo y edad y otras variables relevantes.</a:t>
            </a:r>
            <a:br>
              <a:rPr lang="es-ES" sz="3100" baseline="-25000" dirty="0" smtClean="0"/>
            </a:br>
            <a:endParaRPr lang="es-ES" dirty="0"/>
          </a:p>
        </p:txBody>
      </p:sp>
      <p:sp>
        <p:nvSpPr>
          <p:cNvPr id="4" name="3 Rectángulo"/>
          <p:cNvSpPr/>
          <p:nvPr/>
        </p:nvSpPr>
        <p:spPr>
          <a:xfrm>
            <a:off x="1043608" y="404664"/>
            <a:ext cx="5976664" cy="646331"/>
          </a:xfrm>
          <a:prstGeom prst="rect">
            <a:avLst/>
          </a:prstGeom>
        </p:spPr>
        <p:txBody>
          <a:bodyPr wrap="square">
            <a:spAutoFit/>
          </a:bodyPr>
          <a:lstStyle/>
          <a:p>
            <a:r>
              <a:rPr lang="es-ES_tradnl" sz="3600" b="1" baseline="-25000" dirty="0">
                <a:solidFill>
                  <a:schemeClr val="accent1">
                    <a:lumMod val="75000"/>
                  </a:schemeClr>
                </a:solidFill>
              </a:rPr>
              <a:t>PRINCIPALES FUENTES DE INFORMACIÓN</a:t>
            </a:r>
            <a:endParaRPr lang="es-ES" sz="3600" dirty="0">
              <a:solidFill>
                <a:schemeClr val="accent1">
                  <a:lumMod val="75000"/>
                </a:schemeClr>
              </a:solidFill>
            </a:endParaRPr>
          </a:p>
        </p:txBody>
      </p:sp>
      <p:sp>
        <p:nvSpPr>
          <p:cNvPr id="6" name="5 Rectángulo redondeado"/>
          <p:cNvSpPr/>
          <p:nvPr/>
        </p:nvSpPr>
        <p:spPr>
          <a:xfrm>
            <a:off x="975470" y="1700808"/>
            <a:ext cx="2520280"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CENSOS</a:t>
            </a:r>
            <a:endParaRPr lang="es-ES" dirty="0"/>
          </a:p>
        </p:txBody>
      </p:sp>
      <p:sp>
        <p:nvSpPr>
          <p:cNvPr id="8" name="7 Rectángulo redondeado"/>
          <p:cNvSpPr/>
          <p:nvPr/>
        </p:nvSpPr>
        <p:spPr>
          <a:xfrm>
            <a:off x="908956" y="3284984"/>
            <a:ext cx="2520280"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ENCUESTAS</a:t>
            </a:r>
            <a:endParaRPr lang="es-ES" dirty="0"/>
          </a:p>
        </p:txBody>
      </p:sp>
      <p:sp>
        <p:nvSpPr>
          <p:cNvPr id="9" name="8 Rectángulo redondeado"/>
          <p:cNvSpPr/>
          <p:nvPr/>
        </p:nvSpPr>
        <p:spPr>
          <a:xfrm>
            <a:off x="899592" y="4941168"/>
            <a:ext cx="2520280"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REGISTROS ADMINISTRATIVOS</a:t>
            </a:r>
            <a:endParaRPr lang="es-ES" dirty="0"/>
          </a:p>
        </p:txBody>
      </p:sp>
      <p:sp>
        <p:nvSpPr>
          <p:cNvPr id="13" name="1 Título"/>
          <p:cNvSpPr txBox="1">
            <a:spLocks/>
          </p:cNvSpPr>
          <p:nvPr/>
        </p:nvSpPr>
        <p:spPr>
          <a:xfrm>
            <a:off x="3851920" y="3068960"/>
            <a:ext cx="5184576" cy="1476474"/>
          </a:xfrm>
          <a:prstGeom prst="rect">
            <a:avLst/>
          </a:prstGeom>
          <a:solidFill>
            <a:schemeClr val="bg1"/>
          </a:solidFill>
          <a:ln>
            <a:solidFill>
              <a:schemeClr val="accent4">
                <a:lumMod val="50000"/>
              </a:schemeClr>
            </a:solidFill>
          </a:ln>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3100" baseline="-25000" dirty="0" smtClean="0"/>
              <a:t/>
            </a:r>
            <a:br>
              <a:rPr lang="es-ES" sz="3100" baseline="-25000" dirty="0" smtClean="0"/>
            </a:br>
            <a:r>
              <a:rPr lang="es-ES" sz="3100" baseline="-25000" dirty="0" smtClean="0"/>
              <a:t/>
            </a:r>
            <a:br>
              <a:rPr lang="es-ES" sz="3100" baseline="-25000" dirty="0" smtClean="0"/>
            </a:br>
            <a:r>
              <a:rPr lang="es-ES" sz="4100" baseline="-25000" dirty="0" smtClean="0"/>
              <a:t>Porcentaje de población registrada y documentada</a:t>
            </a:r>
            <a:r>
              <a:rPr lang="es-ES" sz="4100" baseline="-25000" dirty="0"/>
              <a:t/>
            </a:r>
            <a:br>
              <a:rPr lang="es-ES" sz="4100" baseline="-25000" dirty="0"/>
            </a:br>
            <a:r>
              <a:rPr lang="es-ES" sz="4100" baseline="-25000" dirty="0"/>
              <a:t>Desagregación por </a:t>
            </a:r>
            <a:r>
              <a:rPr lang="es-ES" sz="4100" baseline="-25000" dirty="0" smtClean="0"/>
              <a:t>variables </a:t>
            </a:r>
            <a:r>
              <a:rPr lang="es-ES" sz="4100" baseline="-25000" dirty="0"/>
              <a:t>relevantes.</a:t>
            </a:r>
            <a:br>
              <a:rPr lang="es-ES" sz="4100" baseline="-25000" dirty="0"/>
            </a:br>
            <a:endParaRPr lang="es-ES" sz="4100" baseline="-25000" dirty="0"/>
          </a:p>
        </p:txBody>
      </p:sp>
      <p:sp>
        <p:nvSpPr>
          <p:cNvPr id="14" name="1 Título"/>
          <p:cNvSpPr txBox="1">
            <a:spLocks/>
          </p:cNvSpPr>
          <p:nvPr/>
        </p:nvSpPr>
        <p:spPr>
          <a:xfrm>
            <a:off x="3828653" y="4936505"/>
            <a:ext cx="5184576" cy="1476474"/>
          </a:xfrm>
          <a:prstGeom prst="rect">
            <a:avLst/>
          </a:prstGeom>
          <a:solidFill>
            <a:schemeClr val="bg1"/>
          </a:solidFill>
          <a:ln>
            <a:solidFill>
              <a:schemeClr val="accent4">
                <a:lumMod val="50000"/>
              </a:schemeClr>
            </a:solidFill>
          </a:ln>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3100" baseline="-25000" dirty="0" smtClean="0"/>
              <a:t/>
            </a:r>
            <a:br>
              <a:rPr lang="es-ES" sz="3100" baseline="-25000" dirty="0" smtClean="0"/>
            </a:br>
            <a:r>
              <a:rPr lang="es-ES" sz="3100" baseline="-25000" dirty="0" smtClean="0"/>
              <a:t/>
            </a:r>
            <a:br>
              <a:rPr lang="es-ES" sz="3100" baseline="-25000" dirty="0" smtClean="0"/>
            </a:br>
            <a:r>
              <a:rPr lang="es-ES" sz="3400" baseline="-25000" dirty="0" smtClean="0"/>
              <a:t>Nacimientos, defunciones y matrimonios</a:t>
            </a:r>
          </a:p>
          <a:p>
            <a:pPr algn="l"/>
            <a:r>
              <a:rPr lang="es-ES" sz="3400" baseline="-25000" dirty="0" smtClean="0"/>
              <a:t>Desagregación por sexo .</a:t>
            </a:r>
            <a:r>
              <a:rPr lang="es-ES" sz="3100" baseline="-25000" dirty="0" smtClean="0"/>
              <a:t/>
            </a:r>
            <a:br>
              <a:rPr lang="es-ES" sz="3100" baseline="-25000" dirty="0" smtClean="0"/>
            </a:br>
            <a:endParaRPr lang="es-ES" dirty="0"/>
          </a:p>
        </p:txBody>
      </p:sp>
    </p:spTree>
    <p:extLst>
      <p:ext uri="{BB962C8B-B14F-4D97-AF65-F5344CB8AC3E}">
        <p14:creationId xmlns:p14="http://schemas.microsoft.com/office/powerpoint/2010/main" val="75520414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14348" y="1028683"/>
            <a:ext cx="7693582" cy="5143536"/>
          </a:xfrm>
          <a:prstGeom prst="rect">
            <a:avLst/>
          </a:prstGeom>
          <a:noFill/>
          <a:ln w="9525">
            <a:noFill/>
            <a:miter lim="800000"/>
            <a:headEnd/>
            <a:tailEnd/>
          </a:ln>
          <a:effectLst/>
        </p:spPr>
      </p:pic>
      <p:sp>
        <p:nvSpPr>
          <p:cNvPr id="2" name="1 Título"/>
          <p:cNvSpPr>
            <a:spLocks noGrp="1"/>
          </p:cNvSpPr>
          <p:nvPr>
            <p:ph type="title" idx="4294967295"/>
          </p:nvPr>
        </p:nvSpPr>
        <p:spPr>
          <a:xfrm>
            <a:off x="1000100" y="342878"/>
            <a:ext cx="7072362" cy="647700"/>
          </a:xfrm>
        </p:spPr>
        <p:txBody>
          <a:bodyPr>
            <a:normAutofit fontScale="90000"/>
          </a:bodyPr>
          <a:lstStyle/>
          <a:p>
            <a:r>
              <a:rPr lang="es-BO" sz="2000" dirty="0" smtClean="0">
                <a:latin typeface="Arial Black" pitchFamily="34" charset="0"/>
              </a:rPr>
              <a:t>Fases para el Fortalecimiento de los Registros Administrativos</a:t>
            </a:r>
          </a:p>
        </p:txBody>
      </p:sp>
    </p:spTree>
    <p:extLst>
      <p:ext uri="{BB962C8B-B14F-4D97-AF65-F5344CB8AC3E}">
        <p14:creationId xmlns:p14="http://schemas.microsoft.com/office/powerpoint/2010/main" val="4277388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642910" y="0"/>
            <a:ext cx="2428892" cy="647700"/>
          </a:xfrm>
        </p:spPr>
        <p:txBody>
          <a:bodyPr/>
          <a:lstStyle/>
          <a:p>
            <a:r>
              <a:rPr lang="es-BO" sz="1800" dirty="0" smtClean="0">
                <a:latin typeface="Arial Black" pitchFamily="34" charset="0"/>
              </a:rPr>
              <a:t>Instrumentos</a:t>
            </a:r>
          </a:p>
        </p:txBody>
      </p:sp>
      <p:sp>
        <p:nvSpPr>
          <p:cNvPr id="3" name="2 Marcador de contenido"/>
          <p:cNvSpPr>
            <a:spLocks noGrp="1"/>
          </p:cNvSpPr>
          <p:nvPr>
            <p:ph idx="4294967295"/>
          </p:nvPr>
        </p:nvSpPr>
        <p:spPr>
          <a:xfrm>
            <a:off x="1" y="942976"/>
            <a:ext cx="3000375" cy="942974"/>
          </a:xfrm>
        </p:spPr>
        <p:txBody>
          <a:bodyPr>
            <a:normAutofit/>
          </a:bodyPr>
          <a:lstStyle/>
          <a:p>
            <a:pPr>
              <a:buAutoNum type="alphaUcPeriod"/>
            </a:pPr>
            <a:r>
              <a:rPr lang="es-BO" sz="1400" b="1" dirty="0" smtClean="0">
                <a:solidFill>
                  <a:schemeClr val="tx2"/>
                </a:solidFill>
                <a:latin typeface="Arial" pitchFamily="34" charset="0"/>
                <a:cs typeface="Arial" pitchFamily="34" charset="0"/>
              </a:rPr>
              <a:t>Cuestionario  1:  Inventario de los Registros Administrativos</a:t>
            </a:r>
          </a:p>
        </p:txBody>
      </p:sp>
      <p:pic>
        <p:nvPicPr>
          <p:cNvPr id="4" name="Picture 2"/>
          <p:cNvPicPr>
            <a:picLocks noChangeAspect="1" noChangeArrowheads="1"/>
          </p:cNvPicPr>
          <p:nvPr/>
        </p:nvPicPr>
        <p:blipFill>
          <a:blip r:embed="rId3"/>
          <a:srcRect/>
          <a:stretch>
            <a:fillRect/>
          </a:stretch>
        </p:blipFill>
        <p:spPr bwMode="auto">
          <a:xfrm>
            <a:off x="142844" y="1971665"/>
            <a:ext cx="2691858" cy="3857652"/>
          </a:xfrm>
          <a:prstGeom prst="rect">
            <a:avLst/>
          </a:prstGeom>
          <a:noFill/>
          <a:ln w="9525">
            <a:noFill/>
            <a:miter lim="800000"/>
            <a:headEnd/>
            <a:tailEnd/>
          </a:ln>
          <a:effectLst/>
        </p:spPr>
      </p:pic>
      <p:sp>
        <p:nvSpPr>
          <p:cNvPr id="6" name="5 CuadroTexto"/>
          <p:cNvSpPr txBox="1"/>
          <p:nvPr/>
        </p:nvSpPr>
        <p:spPr>
          <a:xfrm>
            <a:off x="3000364" y="514330"/>
            <a:ext cx="3143272" cy="738664"/>
          </a:xfrm>
          <a:prstGeom prst="rect">
            <a:avLst/>
          </a:prstGeom>
          <a:noFill/>
        </p:spPr>
        <p:txBody>
          <a:bodyPr wrap="square" rtlCol="0">
            <a:spAutoFit/>
          </a:bodyPr>
          <a:lstStyle/>
          <a:p>
            <a:r>
              <a:rPr lang="es-BO" sz="1400" b="1" dirty="0" smtClean="0">
                <a:solidFill>
                  <a:schemeClr val="tx2"/>
                </a:solidFill>
                <a:latin typeface="Arial" pitchFamily="34" charset="0"/>
                <a:cs typeface="Arial" pitchFamily="34" charset="0"/>
              </a:rPr>
              <a:t>B.   Cuestionario  2: Caracterización de los Registros Administrativos</a:t>
            </a:r>
          </a:p>
        </p:txBody>
      </p:sp>
      <p:sp>
        <p:nvSpPr>
          <p:cNvPr id="8" name="7 CuadroTexto"/>
          <p:cNvSpPr txBox="1"/>
          <p:nvPr/>
        </p:nvSpPr>
        <p:spPr>
          <a:xfrm>
            <a:off x="6143604" y="1028684"/>
            <a:ext cx="3000396" cy="954107"/>
          </a:xfrm>
          <a:prstGeom prst="rect">
            <a:avLst/>
          </a:prstGeom>
          <a:solidFill>
            <a:srgbClr val="FFFF00"/>
          </a:solidFill>
        </p:spPr>
        <p:txBody>
          <a:bodyPr wrap="square" rtlCol="0">
            <a:spAutoFit/>
          </a:bodyPr>
          <a:lstStyle/>
          <a:p>
            <a:r>
              <a:rPr lang="es-BO" sz="1400" b="1" dirty="0" smtClean="0">
                <a:solidFill>
                  <a:schemeClr val="tx2"/>
                </a:solidFill>
                <a:latin typeface="Arial" pitchFamily="34" charset="0"/>
                <a:cs typeface="Arial" pitchFamily="34" charset="0"/>
              </a:rPr>
              <a:t>C.    Cuestionario  3: Evaluación de la capacidad de operación del Sistema de Registros Estadísticos </a:t>
            </a:r>
          </a:p>
        </p:txBody>
      </p:sp>
      <p:pic>
        <p:nvPicPr>
          <p:cNvPr id="4098" name="Picture 2"/>
          <p:cNvPicPr>
            <a:picLocks noChangeAspect="1" noChangeArrowheads="1"/>
          </p:cNvPicPr>
          <p:nvPr/>
        </p:nvPicPr>
        <p:blipFill>
          <a:blip r:embed="rId4"/>
          <a:srcRect/>
          <a:stretch>
            <a:fillRect/>
          </a:stretch>
        </p:blipFill>
        <p:spPr bwMode="auto">
          <a:xfrm>
            <a:off x="3000364" y="1457311"/>
            <a:ext cx="3079354" cy="5400689"/>
          </a:xfrm>
          <a:prstGeom prst="rect">
            <a:avLst/>
          </a:prstGeom>
          <a:noFill/>
          <a:ln w="9525">
            <a:noFill/>
            <a:miter lim="800000"/>
            <a:headEnd/>
            <a:tailEnd/>
          </a:ln>
          <a:effectLst/>
        </p:spPr>
      </p:pic>
      <p:pic>
        <p:nvPicPr>
          <p:cNvPr id="4099" name="Picture 3"/>
          <p:cNvPicPr>
            <a:picLocks noChangeAspect="1" noChangeArrowheads="1"/>
          </p:cNvPicPr>
          <p:nvPr/>
        </p:nvPicPr>
        <p:blipFill>
          <a:blip r:embed="rId5"/>
          <a:srcRect/>
          <a:stretch>
            <a:fillRect/>
          </a:stretch>
        </p:blipFill>
        <p:spPr bwMode="auto">
          <a:xfrm>
            <a:off x="6143636" y="2314567"/>
            <a:ext cx="2918318" cy="4114829"/>
          </a:xfrm>
          <a:prstGeom prst="rect">
            <a:avLst/>
          </a:prstGeom>
          <a:noFill/>
          <a:ln w="9525">
            <a:noFill/>
            <a:miter lim="800000"/>
            <a:headEnd/>
            <a:tailEnd/>
          </a:ln>
          <a:effectLst/>
        </p:spPr>
      </p:pic>
    </p:spTree>
    <p:extLst>
      <p:ext uri="{BB962C8B-B14F-4D97-AF65-F5344CB8AC3E}">
        <p14:creationId xmlns:p14="http://schemas.microsoft.com/office/powerpoint/2010/main" val="108240126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857225" y="514330"/>
            <a:ext cx="7572375" cy="647700"/>
          </a:xfrm>
        </p:spPr>
        <p:txBody>
          <a:bodyPr/>
          <a:lstStyle/>
          <a:p>
            <a:r>
              <a:rPr lang="es-BO" sz="1800" dirty="0" smtClean="0">
                <a:latin typeface="Arial Black" pitchFamily="34" charset="0"/>
              </a:rPr>
              <a:t>Criterios de Análisis para los Registros Administrativos y Bases de Datos</a:t>
            </a:r>
          </a:p>
        </p:txBody>
      </p:sp>
      <p:pic>
        <p:nvPicPr>
          <p:cNvPr id="2050" name="Picture 2"/>
          <p:cNvPicPr>
            <a:picLocks noChangeAspect="1" noChangeArrowheads="1"/>
          </p:cNvPicPr>
          <p:nvPr/>
        </p:nvPicPr>
        <p:blipFill>
          <a:blip r:embed="rId2"/>
          <a:srcRect/>
          <a:stretch>
            <a:fillRect/>
          </a:stretch>
        </p:blipFill>
        <p:spPr bwMode="auto">
          <a:xfrm>
            <a:off x="642910" y="1800214"/>
            <a:ext cx="8091516" cy="3943376"/>
          </a:xfrm>
          <a:prstGeom prst="rect">
            <a:avLst/>
          </a:prstGeom>
          <a:noFill/>
          <a:ln w="9525">
            <a:noFill/>
            <a:miter lim="800000"/>
            <a:headEnd/>
            <a:tailEnd/>
          </a:ln>
          <a:effectLst/>
        </p:spPr>
      </p:pic>
    </p:spTree>
    <p:extLst>
      <p:ext uri="{BB962C8B-B14F-4D97-AF65-F5344CB8AC3E}">
        <p14:creationId xmlns:p14="http://schemas.microsoft.com/office/powerpoint/2010/main" val="26814474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65699" y="318255"/>
            <a:ext cx="6768752" cy="369332"/>
          </a:xfrm>
          <a:prstGeom prst="rect">
            <a:avLst/>
          </a:prstGeom>
        </p:spPr>
        <p:txBody>
          <a:bodyPr wrap="square">
            <a:spAutoFit/>
          </a:bodyPr>
          <a:lstStyle/>
          <a:p>
            <a:pPr algn="ctr"/>
            <a:r>
              <a:rPr lang="es-ES" dirty="0" smtClean="0">
                <a:solidFill>
                  <a:schemeClr val="tx2"/>
                </a:solidFill>
                <a:latin typeface="Arial Black" panose="020B0A04020102020204" pitchFamily="34" charset="0"/>
              </a:rPr>
              <a:t>DESARROLLO E IMPLEMENTACIÓN DEL SISTEMA</a:t>
            </a:r>
            <a:endParaRPr lang="es-ES" dirty="0">
              <a:solidFill>
                <a:schemeClr val="tx2"/>
              </a:solidFill>
              <a:latin typeface="Arial Black" panose="020B0A04020102020204" pitchFamily="34" charset="0"/>
            </a:endParaRPr>
          </a:p>
        </p:txBody>
      </p:sp>
      <p:sp>
        <p:nvSpPr>
          <p:cNvPr id="5" name="4 Rectángulo"/>
          <p:cNvSpPr/>
          <p:nvPr/>
        </p:nvSpPr>
        <p:spPr>
          <a:xfrm>
            <a:off x="2928926" y="771507"/>
            <a:ext cx="3506794" cy="369332"/>
          </a:xfrm>
          <a:prstGeom prst="rect">
            <a:avLst/>
          </a:prstGeom>
          <a:noFill/>
        </p:spPr>
        <p:txBody>
          <a:bodyPr wrap="square" rtlCol="0">
            <a:spAutoFit/>
          </a:bodyPr>
          <a:lstStyle/>
          <a:p>
            <a:r>
              <a:rPr lang="es-BO" u="sng" dirty="0">
                <a:solidFill>
                  <a:schemeClr val="accent1">
                    <a:lumMod val="75000"/>
                  </a:schemeClr>
                </a:solidFill>
              </a:rPr>
              <a:t>http://aplicaciones.ine.gob.bo/rad</a:t>
            </a:r>
            <a:r>
              <a:rPr lang="es-BO" dirty="0">
                <a:solidFill>
                  <a:schemeClr val="accent1">
                    <a:lumMod val="75000"/>
                  </a:schemeClr>
                </a:solidFill>
              </a:rPr>
              <a:t>/</a:t>
            </a: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48" y="1457311"/>
            <a:ext cx="4697012" cy="4558505"/>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9322" y="1628763"/>
            <a:ext cx="2857520" cy="4350865"/>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851429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1800214"/>
            <a:ext cx="3429024" cy="307777"/>
          </a:xfrm>
          <a:prstGeom prst="rect">
            <a:avLst/>
          </a:prstGeom>
        </p:spPr>
        <p:txBody>
          <a:bodyPr wrap="square">
            <a:spAutoFit/>
          </a:bodyPr>
          <a:lstStyle/>
          <a:p>
            <a:r>
              <a:rPr lang="es-BO" sz="1400" dirty="0" smtClean="0">
                <a:solidFill>
                  <a:schemeClr val="tx2"/>
                </a:solidFill>
                <a:latin typeface="Arial" pitchFamily="34" charset="0"/>
                <a:cs typeface="Arial" pitchFamily="34" charset="0"/>
              </a:rPr>
              <a:t>Es así que como un ejemplo importante:</a:t>
            </a:r>
            <a:endParaRPr lang="es-BO" sz="1400" dirty="0">
              <a:solidFill>
                <a:schemeClr val="tx2"/>
              </a:solidFill>
              <a:latin typeface="Arial" pitchFamily="34" charset="0"/>
              <a:cs typeface="Arial" pitchFamily="34" charset="0"/>
            </a:endParaRPr>
          </a:p>
        </p:txBody>
      </p:sp>
      <p:sp>
        <p:nvSpPr>
          <p:cNvPr id="4" name="3 CuadroTexto"/>
          <p:cNvSpPr txBox="1"/>
          <p:nvPr/>
        </p:nvSpPr>
        <p:spPr>
          <a:xfrm>
            <a:off x="428596" y="674693"/>
            <a:ext cx="7786742" cy="954107"/>
          </a:xfrm>
          <a:prstGeom prst="rect">
            <a:avLst/>
          </a:prstGeom>
          <a:noFill/>
        </p:spPr>
        <p:txBody>
          <a:bodyPr wrap="square" rtlCol="0">
            <a:spAutoFit/>
          </a:bodyPr>
          <a:lstStyle/>
          <a:p>
            <a:r>
              <a:rPr lang="es-PE" sz="1400" dirty="0" smtClean="0">
                <a:solidFill>
                  <a:schemeClr val="tx2"/>
                </a:solidFill>
                <a:latin typeface="Arial" pitchFamily="34" charset="0"/>
                <a:cs typeface="Arial" pitchFamily="34" charset="0"/>
              </a:rPr>
              <a:t>Se tiene claro que los registros administrativos generados por las instituciones del Estado son una importante fuente de información actualizada y de que las instituciones públicas, a través de la implementación de servicios de interoperabilidad entre sistemas de registros administrativos, podrían acceder y brindar información de calidad para el desarrollo de sus actividades.</a:t>
            </a:r>
            <a:endParaRPr lang="es-BO" sz="1400" dirty="0" smtClean="0">
              <a:solidFill>
                <a:schemeClr val="tx2"/>
              </a:solidFill>
              <a:latin typeface="Arial" pitchFamily="34" charset="0"/>
              <a:cs typeface="Arial" pitchFamily="34" charset="0"/>
            </a:endParaRPr>
          </a:p>
        </p:txBody>
      </p:sp>
      <p:sp>
        <p:nvSpPr>
          <p:cNvPr id="6" name="5 Rectángulo"/>
          <p:cNvSpPr/>
          <p:nvPr/>
        </p:nvSpPr>
        <p:spPr>
          <a:xfrm>
            <a:off x="4929190" y="1885939"/>
            <a:ext cx="3857684" cy="3970318"/>
          </a:xfrm>
          <a:prstGeom prst="rect">
            <a:avLst/>
          </a:prstGeom>
        </p:spPr>
        <p:txBody>
          <a:bodyPr wrap="square">
            <a:spAutoFit/>
          </a:bodyPr>
          <a:lstStyle/>
          <a:p>
            <a:pPr algn="just"/>
            <a:r>
              <a:rPr lang="es-BO" sz="1200" dirty="0" smtClean="0">
                <a:solidFill>
                  <a:schemeClr val="tx2"/>
                </a:solidFill>
                <a:latin typeface="Arial" pitchFamily="34" charset="0"/>
                <a:cs typeface="Arial" pitchFamily="34" charset="0"/>
              </a:rPr>
              <a:t>(2 de octubre, 2017).- En 21 hospitales del país se implementa un sistema para que la emisión del Certificado Médico de Nacido Vivo sea digital. Personal técnico del Sistema Nacional de Información en Salud (SNIS) y de la Agencia de Gobierno Electrónico y Tecnologías de Información y Comunicación (AGETIC) capacitan al personal de los hospitales en el uso del sistema y en su implementación.</a:t>
            </a:r>
          </a:p>
          <a:p>
            <a:pPr algn="just"/>
            <a:endParaRPr lang="es-BO" sz="1200" dirty="0" smtClean="0">
              <a:solidFill>
                <a:schemeClr val="tx2"/>
              </a:solidFill>
              <a:latin typeface="Arial" pitchFamily="34" charset="0"/>
              <a:cs typeface="Arial" pitchFamily="34" charset="0"/>
            </a:endParaRPr>
          </a:p>
          <a:p>
            <a:pPr algn="just"/>
            <a:r>
              <a:rPr lang="es-BO" sz="1200" dirty="0" smtClean="0">
                <a:solidFill>
                  <a:schemeClr val="tx2"/>
                </a:solidFill>
                <a:latin typeface="Arial" pitchFamily="34" charset="0"/>
                <a:cs typeface="Arial" pitchFamily="34" charset="0"/>
              </a:rPr>
              <a:t>Ya se emitieron los  primeros Certificados Médicos Digitales de Nacido Vivo. Ahora los datos son cargados a un sistema informático donde se le asigna un Código Único de Identificación. Este mismo número es utilizado para el Certificado de Nacimiento y para la </a:t>
            </a:r>
            <a:r>
              <a:rPr lang="es-BO" sz="1200" b="1" dirty="0" smtClean="0">
                <a:solidFill>
                  <a:schemeClr val="tx2"/>
                </a:solidFill>
                <a:latin typeface="Arial" pitchFamily="34" charset="0"/>
                <a:cs typeface="Arial" pitchFamily="34" charset="0"/>
              </a:rPr>
              <a:t>cédula</a:t>
            </a:r>
            <a:r>
              <a:rPr lang="es-BO" sz="1200" dirty="0" smtClean="0">
                <a:solidFill>
                  <a:schemeClr val="tx2"/>
                </a:solidFill>
                <a:latin typeface="Arial" pitchFamily="34" charset="0"/>
                <a:cs typeface="Arial" pitchFamily="34" charset="0"/>
              </a:rPr>
              <a:t> de Identidad.</a:t>
            </a:r>
          </a:p>
          <a:p>
            <a:pPr algn="just"/>
            <a:r>
              <a:rPr lang="es-BO" sz="1200" dirty="0" smtClean="0">
                <a:solidFill>
                  <a:schemeClr val="tx2"/>
                </a:solidFill>
                <a:latin typeface="Arial" pitchFamily="34" charset="0"/>
                <a:cs typeface="Arial" pitchFamily="34" charset="0"/>
              </a:rPr>
              <a:t>Esta medida fue coordinada junto al Servicio de Registro Cívico (SERECI), Servicio General de Identificación Personal (SEGIP), Instituto Nacional de Estadística (INE) y el Ministerio de Salud del Estado Plurinacional.</a:t>
            </a:r>
          </a:p>
        </p:txBody>
      </p:sp>
      <p:pic>
        <p:nvPicPr>
          <p:cNvPr id="4100" name="Picture 4" descr="https://blog.agetic.gob.bo/wp-content/uploads/2017/10/banner-200cm-x-100cm.png"/>
          <p:cNvPicPr>
            <a:picLocks noChangeAspect="1" noChangeArrowheads="1"/>
          </p:cNvPicPr>
          <p:nvPr/>
        </p:nvPicPr>
        <p:blipFill>
          <a:blip r:embed="rId2" cstate="print"/>
          <a:srcRect/>
          <a:stretch>
            <a:fillRect/>
          </a:stretch>
        </p:blipFill>
        <p:spPr bwMode="auto">
          <a:xfrm>
            <a:off x="357158" y="2400293"/>
            <a:ext cx="4083853" cy="3086122"/>
          </a:xfrm>
          <a:prstGeom prst="rect">
            <a:avLst/>
          </a:prstGeom>
          <a:noFill/>
        </p:spPr>
      </p:pic>
      <p:sp>
        <p:nvSpPr>
          <p:cNvPr id="7" name="6 Rectángulo"/>
          <p:cNvSpPr/>
          <p:nvPr/>
        </p:nvSpPr>
        <p:spPr>
          <a:xfrm>
            <a:off x="3633046" y="95007"/>
            <a:ext cx="1296144" cy="677108"/>
          </a:xfrm>
          <a:prstGeom prst="rect">
            <a:avLst/>
          </a:prstGeom>
        </p:spPr>
        <p:txBody>
          <a:bodyPr wrap="square">
            <a:spAutoFit/>
          </a:bodyPr>
          <a:lstStyle/>
          <a:p>
            <a:r>
              <a:rPr lang="es-BO" sz="2400" b="1" dirty="0" smtClean="0">
                <a:solidFill>
                  <a:schemeClr val="tx2"/>
                </a:solidFill>
                <a:latin typeface="Arial" pitchFamily="34" charset="0"/>
                <a:cs typeface="Arial" pitchFamily="34" charset="0"/>
              </a:rPr>
              <a:t>SIAHV</a:t>
            </a:r>
          </a:p>
          <a:p>
            <a:endParaRPr lang="es-BO" sz="1400"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34765665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142976" y="342878"/>
            <a:ext cx="6429420" cy="523220"/>
          </a:xfrm>
          <a:prstGeom prst="rect">
            <a:avLst/>
          </a:prstGeom>
          <a:noFill/>
        </p:spPr>
        <p:txBody>
          <a:bodyPr wrap="square" rtlCol="0">
            <a:spAutoFit/>
          </a:bodyPr>
          <a:lstStyle/>
          <a:p>
            <a:pPr algn="just"/>
            <a:r>
              <a:rPr lang="es-BO" sz="1400" dirty="0" smtClean="0">
                <a:solidFill>
                  <a:schemeClr val="tx2"/>
                </a:solidFill>
                <a:latin typeface="Arial" pitchFamily="34" charset="0"/>
                <a:cs typeface="Arial" pitchFamily="34" charset="0"/>
              </a:rPr>
              <a:t>Otro trabajo importante, relacionado con el Fortalecimiento de los Registros Administrativos es:</a:t>
            </a:r>
          </a:p>
        </p:txBody>
      </p:sp>
      <p:sp>
        <p:nvSpPr>
          <p:cNvPr id="1025" name="Rectangle 1"/>
          <p:cNvSpPr>
            <a:spLocks noChangeArrowheads="1"/>
          </p:cNvSpPr>
          <p:nvPr/>
        </p:nvSpPr>
        <p:spPr bwMode="auto">
          <a:xfrm>
            <a:off x="785786" y="2472437"/>
            <a:ext cx="7000924" cy="3293209"/>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algn="just">
              <a:lnSpc>
                <a:spcPct val="150000"/>
              </a:lnSpc>
            </a:pPr>
            <a:r>
              <a:rPr lang="es-ES" sz="1400" b="1" dirty="0" smtClean="0">
                <a:solidFill>
                  <a:schemeClr val="tx2"/>
                </a:solidFill>
                <a:latin typeface="Arial" pitchFamily="34" charset="0"/>
                <a:cs typeface="Arial" pitchFamily="34" charset="0"/>
              </a:rPr>
              <a:t>Objetivo General:</a:t>
            </a:r>
          </a:p>
          <a:p>
            <a:pPr algn="just"/>
            <a:r>
              <a:rPr lang="es-ES" sz="1400" dirty="0" smtClean="0">
                <a:solidFill>
                  <a:schemeClr val="tx2"/>
                </a:solidFill>
                <a:latin typeface="Arial" pitchFamily="34" charset="0"/>
                <a:cs typeface="Arial" pitchFamily="34" charset="0"/>
              </a:rPr>
              <a:t>Construir un registro base de la población para su evaluación, a partir de la integración de los registros administrativos de identificación y la población asalariada de empresas y entidades que conforman la muestra de los indicadores de salarios y los registros de identificación del SEGIP.</a:t>
            </a:r>
          </a:p>
          <a:p>
            <a:pPr algn="just"/>
            <a:endParaRPr lang="es-ES" sz="1400" dirty="0" smtClean="0">
              <a:solidFill>
                <a:schemeClr val="tx2"/>
              </a:solidFill>
              <a:latin typeface="Arial" pitchFamily="34" charset="0"/>
              <a:cs typeface="Arial" pitchFamily="34" charset="0"/>
            </a:endParaRPr>
          </a:p>
          <a:p>
            <a:pPr algn="just">
              <a:lnSpc>
                <a:spcPct val="150000"/>
              </a:lnSpc>
            </a:pPr>
            <a:r>
              <a:rPr lang="es-ES" sz="1400" b="1" dirty="0" smtClean="0">
                <a:solidFill>
                  <a:schemeClr val="tx2"/>
                </a:solidFill>
                <a:latin typeface="Arial" pitchFamily="34" charset="0"/>
                <a:cs typeface="Arial" pitchFamily="34" charset="0"/>
              </a:rPr>
              <a:t>Objetivos Específicos:</a:t>
            </a:r>
          </a:p>
          <a:p>
            <a:pPr marL="514440" indent="-514080" algn="just">
              <a:lnSpc>
                <a:spcPct val="100000"/>
              </a:lnSpc>
              <a:spcBef>
                <a:spcPts val="641"/>
              </a:spcBef>
              <a:buClr>
                <a:srgbClr val="000000"/>
              </a:buClr>
              <a:buAutoNum type="arabicPeriod"/>
            </a:pPr>
            <a:r>
              <a:rPr lang="es-CO" sz="1400" dirty="0" smtClean="0">
                <a:solidFill>
                  <a:schemeClr val="accent1">
                    <a:lumMod val="50000"/>
                  </a:schemeClr>
                </a:solidFill>
                <a:latin typeface="Arial" pitchFamily="34" charset="0"/>
                <a:cs typeface="Arial" pitchFamily="34" charset="0"/>
              </a:rPr>
              <a:t>Construir una base de datos integrada de registros estadísticos con base a registros administrativos.</a:t>
            </a:r>
          </a:p>
          <a:p>
            <a:pPr marL="514440" indent="-514080" algn="just">
              <a:lnSpc>
                <a:spcPct val="100000"/>
              </a:lnSpc>
              <a:spcBef>
                <a:spcPts val="641"/>
              </a:spcBef>
              <a:buClr>
                <a:srgbClr val="000000"/>
              </a:buClr>
              <a:buFont typeface="Calibri"/>
              <a:buAutoNum type="arabicPeriod"/>
            </a:pPr>
            <a:r>
              <a:rPr lang="es-CO" sz="1400" dirty="0" smtClean="0">
                <a:solidFill>
                  <a:schemeClr val="accent1">
                    <a:lumMod val="50000"/>
                  </a:schemeClr>
                </a:solidFill>
                <a:latin typeface="Arial" pitchFamily="34" charset="0"/>
                <a:cs typeface="Arial" pitchFamily="34" charset="0"/>
              </a:rPr>
              <a:t>Evaluar los resultados del proceso y procedimientos aplicados en la prueba piloto.</a:t>
            </a:r>
          </a:p>
          <a:p>
            <a:pPr marL="514440" indent="-514080" algn="just">
              <a:lnSpc>
                <a:spcPct val="100000"/>
              </a:lnSpc>
              <a:spcBef>
                <a:spcPts val="641"/>
              </a:spcBef>
              <a:buClr>
                <a:srgbClr val="000000"/>
              </a:buClr>
              <a:buAutoNum type="arabicPeriod"/>
            </a:pPr>
            <a:r>
              <a:rPr lang="es-CO" sz="1400" dirty="0" smtClean="0">
                <a:solidFill>
                  <a:schemeClr val="accent1">
                    <a:lumMod val="50000"/>
                  </a:schemeClr>
                </a:solidFill>
                <a:latin typeface="Arial" pitchFamily="34" charset="0"/>
                <a:cs typeface="Arial" pitchFamily="34" charset="0"/>
              </a:rPr>
              <a:t>Determinar y aplicar procesos y procedimientos de integración de bases de datos de registros administrativos de Población e Inmuebles (</a:t>
            </a:r>
            <a:r>
              <a:rPr lang="es-CO" sz="1400" dirty="0" err="1" smtClean="0">
                <a:solidFill>
                  <a:schemeClr val="accent1">
                    <a:lumMod val="50000"/>
                  </a:schemeClr>
                </a:solidFill>
                <a:latin typeface="Arial" pitchFamily="34" charset="0"/>
                <a:cs typeface="Arial" pitchFamily="34" charset="0"/>
              </a:rPr>
              <a:t>PeI</a:t>
            </a:r>
            <a:r>
              <a:rPr lang="es-CO" sz="1400" dirty="0" smtClean="0">
                <a:solidFill>
                  <a:schemeClr val="accent1">
                    <a:lumMod val="50000"/>
                  </a:schemeClr>
                </a:solidFill>
                <a:latin typeface="Arial" pitchFamily="34" charset="0"/>
                <a:cs typeface="Arial" pitchFamily="34" charset="0"/>
              </a:rPr>
              <a:t>).</a:t>
            </a:r>
          </a:p>
        </p:txBody>
      </p:sp>
      <p:sp>
        <p:nvSpPr>
          <p:cNvPr id="11" name="1 Título"/>
          <p:cNvSpPr txBox="1">
            <a:spLocks/>
          </p:cNvSpPr>
          <p:nvPr/>
        </p:nvSpPr>
        <p:spPr>
          <a:xfrm>
            <a:off x="928662" y="1200134"/>
            <a:ext cx="6429420" cy="6477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BO" sz="1800" b="0" i="0" u="none" strike="noStrike" kern="1200" cap="none" spc="0" normalizeH="0" baseline="0" noProof="0" dirty="0" smtClean="0">
                <a:ln>
                  <a:noFill/>
                </a:ln>
                <a:solidFill>
                  <a:srgbClr val="0070C0"/>
                </a:solidFill>
                <a:effectLst/>
                <a:uLnTx/>
                <a:uFillTx/>
                <a:latin typeface="Arial Black" pitchFamily="34" charset="0"/>
                <a:ea typeface="+mj-ea"/>
                <a:cs typeface="Segoe UI" panose="020B0502040204020203" pitchFamily="34" charset="0"/>
              </a:rPr>
              <a:t>Prueba Piloto del Sistema</a:t>
            </a:r>
            <a:r>
              <a:rPr kumimoji="0" lang="es-BO" sz="1800" b="0" i="0" u="none" strike="noStrike" kern="1200" cap="none" spc="0" normalizeH="0" noProof="0" dirty="0" smtClean="0">
                <a:ln>
                  <a:noFill/>
                </a:ln>
                <a:solidFill>
                  <a:srgbClr val="0070C0"/>
                </a:solidFill>
                <a:effectLst/>
                <a:uLnTx/>
                <a:uFillTx/>
                <a:latin typeface="Arial Black" pitchFamily="34" charset="0"/>
                <a:ea typeface="+mj-ea"/>
                <a:cs typeface="Segoe UI" panose="020B0502040204020203" pitchFamily="34" charset="0"/>
              </a:rPr>
              <a:t> Integrado de Registros Estadísticos de Población e Inmuebles</a:t>
            </a:r>
          </a:p>
        </p:txBody>
      </p:sp>
      <p:sp>
        <p:nvSpPr>
          <p:cNvPr id="6" name="5 CuadroTexto"/>
          <p:cNvSpPr txBox="1"/>
          <p:nvPr/>
        </p:nvSpPr>
        <p:spPr>
          <a:xfrm>
            <a:off x="6061938" y="798219"/>
            <a:ext cx="259228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dirty="0" smtClean="0"/>
              <a:t>Proyecto CAN 2015</a:t>
            </a:r>
          </a:p>
        </p:txBody>
      </p:sp>
    </p:spTree>
    <p:extLst>
      <p:ext uri="{BB962C8B-B14F-4D97-AF65-F5344CB8AC3E}">
        <p14:creationId xmlns:p14="http://schemas.microsoft.com/office/powerpoint/2010/main" val="317538989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286248" y="171427"/>
            <a:ext cx="3714724" cy="2143140"/>
          </a:xfrm>
        </p:spPr>
        <p:txBody>
          <a:bodyPr/>
          <a:lstStyle/>
          <a:p>
            <a:pPr algn="just"/>
            <a:r>
              <a:rPr lang="es-PE" sz="1400" dirty="0" smtClean="0">
                <a:solidFill>
                  <a:schemeClr val="tx2"/>
                </a:solidFill>
                <a:latin typeface="Arial" pitchFamily="34" charset="0"/>
                <a:ea typeface="+mn-ea"/>
                <a:cs typeface="Arial" pitchFamily="34" charset="0"/>
              </a:rPr>
              <a:t>La implementación del gobierno Electrónico en el país es un proceso que busca aprovechar de forma integral las Tecnologías de Información y Comunicación para mejorar la calidad y la eficiencia de la administración pública (Plan de Implementación de Gobierno Electrónico, 2017).</a:t>
            </a:r>
            <a:endParaRPr lang="es-BO" sz="1400" dirty="0" smtClean="0">
              <a:solidFill>
                <a:schemeClr val="tx2"/>
              </a:solidFill>
              <a:latin typeface="Arial" pitchFamily="34" charset="0"/>
              <a:ea typeface="+mn-ea"/>
              <a:cs typeface="Arial" pitchFamily="34" charset="0"/>
            </a:endParaRPr>
          </a:p>
        </p:txBody>
      </p:sp>
      <p:sp>
        <p:nvSpPr>
          <p:cNvPr id="4" name="3 CuadroTexto"/>
          <p:cNvSpPr txBox="1"/>
          <p:nvPr/>
        </p:nvSpPr>
        <p:spPr>
          <a:xfrm>
            <a:off x="214282" y="2314568"/>
            <a:ext cx="4857784" cy="1384995"/>
          </a:xfrm>
          <a:prstGeom prst="rect">
            <a:avLst/>
          </a:prstGeom>
          <a:noFill/>
        </p:spPr>
        <p:txBody>
          <a:bodyPr wrap="square" rtlCol="0">
            <a:spAutoFit/>
          </a:bodyPr>
          <a:lstStyle/>
          <a:p>
            <a:pPr algn="just"/>
            <a:r>
              <a:rPr lang="es-BO" sz="1400" dirty="0" smtClean="0">
                <a:solidFill>
                  <a:schemeClr val="tx2"/>
                </a:solidFill>
                <a:latin typeface="Arial" pitchFamily="34" charset="0"/>
                <a:cs typeface="Arial" pitchFamily="34" charset="0"/>
              </a:rPr>
              <a:t>En este sentido, la Agencia de Gobierno Electrónico y Tecnologías de la Información AGETIC,  entidad pública bajo tuición del Ministerio de la Presidencia que fue creada en septiembre de 2015, lidera el proceso de desarrollo e implementación de Gobierno Electrónico y Tecnologías de la Información y Comunicación del país.</a:t>
            </a:r>
          </a:p>
        </p:txBody>
      </p:sp>
      <p:pic>
        <p:nvPicPr>
          <p:cNvPr id="1026" name="Picture 2" descr="Resultado de imagen de AGETIC"/>
          <p:cNvPicPr>
            <a:picLocks noChangeAspect="1" noChangeArrowheads="1"/>
          </p:cNvPicPr>
          <p:nvPr/>
        </p:nvPicPr>
        <p:blipFill>
          <a:blip r:embed="rId2"/>
          <a:srcRect l="29265" t="63000" r="30601" b="2499"/>
          <a:stretch>
            <a:fillRect/>
          </a:stretch>
        </p:blipFill>
        <p:spPr bwMode="auto">
          <a:xfrm>
            <a:off x="1643042" y="514329"/>
            <a:ext cx="2404044" cy="1382326"/>
          </a:xfrm>
          <a:prstGeom prst="rect">
            <a:avLst/>
          </a:prstGeom>
          <a:noFill/>
        </p:spPr>
      </p:pic>
      <p:pic>
        <p:nvPicPr>
          <p:cNvPr id="1028" name="Picture 4" descr="Imagen relacionada"/>
          <p:cNvPicPr>
            <a:picLocks noChangeAspect="1" noChangeArrowheads="1"/>
          </p:cNvPicPr>
          <p:nvPr/>
        </p:nvPicPr>
        <p:blipFill>
          <a:blip r:embed="rId3"/>
          <a:srcRect/>
          <a:stretch>
            <a:fillRect/>
          </a:stretch>
        </p:blipFill>
        <p:spPr bwMode="auto">
          <a:xfrm>
            <a:off x="5857884" y="2143117"/>
            <a:ext cx="1804986" cy="2165984"/>
          </a:xfrm>
          <a:prstGeom prst="rect">
            <a:avLst/>
          </a:prstGeom>
          <a:noFill/>
        </p:spPr>
      </p:pic>
      <p:pic>
        <p:nvPicPr>
          <p:cNvPr id="1032" name="Picture 8" descr="CTIC"/>
          <p:cNvPicPr>
            <a:picLocks noChangeAspect="1" noChangeArrowheads="1"/>
          </p:cNvPicPr>
          <p:nvPr/>
        </p:nvPicPr>
        <p:blipFill>
          <a:blip r:embed="rId4"/>
          <a:srcRect/>
          <a:stretch>
            <a:fillRect/>
          </a:stretch>
        </p:blipFill>
        <p:spPr bwMode="auto">
          <a:xfrm>
            <a:off x="165204" y="4759419"/>
            <a:ext cx="2914650" cy="640080"/>
          </a:xfrm>
          <a:prstGeom prst="rect">
            <a:avLst/>
          </a:prstGeom>
          <a:noFill/>
        </p:spPr>
      </p:pic>
      <p:pic>
        <p:nvPicPr>
          <p:cNvPr id="1034" name="Picture 10" descr="https://www.ctic.gob.bo/wp-content/uploads/2016/03/bannerctic.png"/>
          <p:cNvPicPr>
            <a:picLocks noChangeAspect="1" noChangeArrowheads="1"/>
          </p:cNvPicPr>
          <p:nvPr/>
        </p:nvPicPr>
        <p:blipFill>
          <a:blip r:embed="rId5" cstate="print"/>
          <a:srcRect l="4185" t="10715" r="67913" b="7142"/>
          <a:stretch>
            <a:fillRect/>
          </a:stretch>
        </p:blipFill>
        <p:spPr bwMode="auto">
          <a:xfrm>
            <a:off x="1165337" y="5445224"/>
            <a:ext cx="869663" cy="1200134"/>
          </a:xfrm>
          <a:prstGeom prst="rect">
            <a:avLst/>
          </a:prstGeom>
          <a:noFill/>
        </p:spPr>
      </p:pic>
      <p:sp>
        <p:nvSpPr>
          <p:cNvPr id="11" name="10 CuadroTexto"/>
          <p:cNvSpPr txBox="1"/>
          <p:nvPr/>
        </p:nvSpPr>
        <p:spPr>
          <a:xfrm>
            <a:off x="3071802" y="4543433"/>
            <a:ext cx="5929354" cy="1384995"/>
          </a:xfrm>
          <a:prstGeom prst="rect">
            <a:avLst/>
          </a:prstGeom>
          <a:noFill/>
        </p:spPr>
        <p:txBody>
          <a:bodyPr wrap="square" rtlCol="0">
            <a:spAutoFit/>
          </a:bodyPr>
          <a:lstStyle/>
          <a:p>
            <a:pPr algn="just"/>
            <a:r>
              <a:rPr lang="es-BO" sz="1400" dirty="0" smtClean="0">
                <a:solidFill>
                  <a:schemeClr val="tx2"/>
                </a:solidFill>
                <a:latin typeface="Arial" pitchFamily="34" charset="0"/>
                <a:cs typeface="Arial" pitchFamily="34" charset="0"/>
              </a:rPr>
              <a:t>Siendo también parte de este proceso el Consejo para las Tecnologías de Información y Comunicación (CTIC), a través del cual se elaboran propuestas de normativa, estándares, protocolos, guías, catálogos y otros mecanismos técnicos para el funcionamiento de políticas coordinadas entre las instituciones de gobierno y del que el INE es parte activa, principalmente en el tema de interoperabilidad.</a:t>
            </a:r>
          </a:p>
        </p:txBody>
      </p:sp>
      <p:sp>
        <p:nvSpPr>
          <p:cNvPr id="10" name="9 CuadroTexto"/>
          <p:cNvSpPr txBox="1"/>
          <p:nvPr/>
        </p:nvSpPr>
        <p:spPr>
          <a:xfrm>
            <a:off x="234308" y="3733037"/>
            <a:ext cx="4697732" cy="954107"/>
          </a:xfrm>
          <a:prstGeom prst="rect">
            <a:avLst/>
          </a:prstGeom>
          <a:noFill/>
        </p:spPr>
        <p:txBody>
          <a:bodyPr wrap="square" rtlCol="0">
            <a:spAutoFit/>
          </a:bodyPr>
          <a:lstStyle/>
          <a:p>
            <a:pPr algn="ctr"/>
            <a:r>
              <a:rPr lang="es-ES" sz="1400" b="1" dirty="0" smtClean="0"/>
              <a:t>En proceso – trabaja INE +AGETIC</a:t>
            </a:r>
          </a:p>
          <a:p>
            <a:pPr algn="ctr"/>
            <a:r>
              <a:rPr lang="es-ES" sz="1400" b="1" dirty="0" smtClean="0"/>
              <a:t>La </a:t>
            </a:r>
            <a:r>
              <a:rPr lang="es-ES" sz="1400" b="1" dirty="0" err="1" smtClean="0"/>
              <a:t>incorporacion</a:t>
            </a:r>
            <a:r>
              <a:rPr lang="es-ES" sz="1400" b="1" dirty="0" smtClean="0"/>
              <a:t> de un cuestionario adicional referido a  </a:t>
            </a:r>
            <a:r>
              <a:rPr lang="es-ES" sz="1400" dirty="0">
                <a:solidFill>
                  <a:schemeClr val="accent4">
                    <a:lumMod val="75000"/>
                  </a:schemeClr>
                </a:solidFill>
              </a:rPr>
              <a:t>Infraestructura de la Base de datos para interoperabilidad</a:t>
            </a:r>
          </a:p>
          <a:p>
            <a:pPr algn="ctr"/>
            <a:r>
              <a:rPr lang="es-ES" sz="1400" b="1" dirty="0" smtClean="0"/>
              <a:t> </a:t>
            </a:r>
            <a:endParaRPr lang="es-ES" sz="1400" b="1" dirty="0"/>
          </a:p>
        </p:txBody>
      </p:sp>
    </p:spTree>
    <p:extLst>
      <p:ext uri="{BB962C8B-B14F-4D97-AF65-F5344CB8AC3E}">
        <p14:creationId xmlns:p14="http://schemas.microsoft.com/office/powerpoint/2010/main" val="385950295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476673"/>
            <a:ext cx="7772400" cy="432048"/>
          </a:xfrm>
        </p:spPr>
        <p:txBody>
          <a:bodyPr>
            <a:normAutofit fontScale="90000"/>
          </a:bodyPr>
          <a:lstStyle/>
          <a:p>
            <a:pPr algn="l"/>
            <a:r>
              <a:rPr lang="es-ES" sz="3600" b="1" baseline="-25000" dirty="0">
                <a:solidFill>
                  <a:schemeClr val="accent1">
                    <a:lumMod val="75000"/>
                  </a:schemeClr>
                </a:solidFill>
              </a:rPr>
              <a:t>1. Requerimiento de información y disponibilidad</a:t>
            </a:r>
            <a:endParaRPr lang="es-ES" sz="3600" dirty="0">
              <a:solidFill>
                <a:schemeClr val="accent1">
                  <a:lumMod val="75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1314450"/>
            <a:ext cx="7753350"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140660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23528" y="476673"/>
            <a:ext cx="7772400"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3600" b="1" baseline="-25000" dirty="0" smtClean="0">
                <a:solidFill>
                  <a:schemeClr val="accent1">
                    <a:lumMod val="75000"/>
                  </a:schemeClr>
                </a:solidFill>
              </a:rPr>
              <a:t>1. Requerimiento de información y disponibilidad</a:t>
            </a:r>
            <a:endParaRPr lang="es-ES" sz="3600" dirty="0">
              <a:solidFill>
                <a:schemeClr val="accent1">
                  <a:lumMod val="75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52736"/>
            <a:ext cx="78105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363000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ES" sz="4800" b="1" baseline="-25000" dirty="0">
                <a:solidFill>
                  <a:schemeClr val="accent1">
                    <a:lumMod val="75000"/>
                  </a:schemeClr>
                </a:solidFill>
              </a:rPr>
              <a:t>2. Uso de las Estadísticas Vitales en las Proyecciones de Población</a:t>
            </a:r>
            <a:endParaRPr lang="es-ES" sz="4800" b="1" dirty="0">
              <a:solidFill>
                <a:schemeClr val="accent1">
                  <a:lumMod val="75000"/>
                </a:schemeClr>
              </a:solidFill>
            </a:endParaRPr>
          </a:p>
        </p:txBody>
      </p:sp>
    </p:spTree>
    <p:extLst>
      <p:ext uri="{BB962C8B-B14F-4D97-AF65-F5344CB8AC3E}">
        <p14:creationId xmlns:p14="http://schemas.microsoft.com/office/powerpoint/2010/main" val="7051324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628800"/>
            <a:ext cx="8458200" cy="4400550"/>
          </a:xfrm>
          <a:prstGeom prst="rect">
            <a:avLst/>
          </a:prstGeom>
          <a:noFill/>
          <a:ln w="34925">
            <a:solidFill>
              <a:schemeClr val="accent6">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2 Rectángulo"/>
          <p:cNvSpPr/>
          <p:nvPr/>
        </p:nvSpPr>
        <p:spPr>
          <a:xfrm>
            <a:off x="342900" y="427698"/>
            <a:ext cx="7997899" cy="913070"/>
          </a:xfrm>
          <a:prstGeom prst="rect">
            <a:avLst/>
          </a:prstGeom>
        </p:spPr>
        <p:txBody>
          <a:bodyPr wrap="square">
            <a:spAutoFit/>
          </a:bodyPr>
          <a:lstStyle/>
          <a:p>
            <a:r>
              <a:rPr lang="es-ES" sz="3200" b="1" baseline="-25000" dirty="0">
                <a:solidFill>
                  <a:schemeClr val="accent1">
                    <a:lumMod val="75000"/>
                  </a:schemeClr>
                </a:solidFill>
              </a:rPr>
              <a:t>Ecuación Compensadora en Base a Registros Administrativos de Población</a:t>
            </a:r>
            <a:endParaRPr lang="es-ES" sz="3200" dirty="0"/>
          </a:p>
        </p:txBody>
      </p:sp>
      <p:sp>
        <p:nvSpPr>
          <p:cNvPr id="4" name="3 CuadroTexto"/>
          <p:cNvSpPr txBox="1"/>
          <p:nvPr/>
        </p:nvSpPr>
        <p:spPr>
          <a:xfrm>
            <a:off x="6323911" y="3140968"/>
            <a:ext cx="2592288" cy="369332"/>
          </a:xfrm>
          <a:prstGeom prst="rect">
            <a:avLst/>
          </a:prstGeom>
          <a:ln>
            <a:solidFill>
              <a:schemeClr val="accent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dirty="0" smtClean="0"/>
              <a:t>SERECI, SEGIP, SNIE</a:t>
            </a:r>
          </a:p>
        </p:txBody>
      </p:sp>
    </p:spTree>
    <p:extLst>
      <p:ext uri="{BB962C8B-B14F-4D97-AF65-F5344CB8AC3E}">
        <p14:creationId xmlns:p14="http://schemas.microsoft.com/office/powerpoint/2010/main" val="234629107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76672"/>
            <a:ext cx="7772400" cy="1470025"/>
          </a:xfrm>
        </p:spPr>
        <p:txBody>
          <a:bodyPr/>
          <a:lstStyle/>
          <a:p>
            <a:pPr algn="l"/>
            <a:r>
              <a:rPr lang="es-ES_tradnl" b="1" baseline="-25000" dirty="0">
                <a:solidFill>
                  <a:schemeClr val="accent1">
                    <a:lumMod val="75000"/>
                  </a:schemeClr>
                </a:solidFill>
              </a:rPr>
              <a:t>Estadísticas Vitales en base a registros</a:t>
            </a:r>
            <a:endParaRPr lang="es-ES" dirty="0">
              <a:solidFill>
                <a:schemeClr val="accent1">
                  <a:lumMod val="75000"/>
                </a:schemeClr>
              </a:solidFill>
            </a:endParaRPr>
          </a:p>
        </p:txBody>
      </p:sp>
      <p:sp>
        <p:nvSpPr>
          <p:cNvPr id="3" name="2 Subtítulo"/>
          <p:cNvSpPr>
            <a:spLocks noGrp="1"/>
          </p:cNvSpPr>
          <p:nvPr>
            <p:ph type="subTitle" idx="1"/>
          </p:nvPr>
        </p:nvSpPr>
        <p:spPr>
          <a:xfrm>
            <a:off x="1371600" y="2420888"/>
            <a:ext cx="6400800" cy="3217912"/>
          </a:xfrm>
          <a:ln cmpd="sng">
            <a:solidFill>
              <a:schemeClr val="accent4">
                <a:lumMod val="75000"/>
              </a:schemeClr>
            </a:solidFill>
          </a:ln>
        </p:spPr>
        <p:txBody>
          <a:bodyPr>
            <a:normAutofit/>
          </a:bodyPr>
          <a:lstStyle/>
          <a:p>
            <a:pPr algn="l"/>
            <a:r>
              <a:rPr lang="es-ES" baseline="-25000" dirty="0" smtClean="0"/>
              <a:t>1. Operación </a:t>
            </a:r>
            <a:r>
              <a:rPr lang="es-ES" baseline="-25000" dirty="0"/>
              <a:t>estadística de bajo costo</a:t>
            </a:r>
            <a:endParaRPr lang="es-ES" dirty="0"/>
          </a:p>
          <a:p>
            <a:pPr algn="l"/>
            <a:r>
              <a:rPr lang="es-ES_tradnl" baseline="-25000" dirty="0" smtClean="0"/>
              <a:t>2. Desagregación </a:t>
            </a:r>
            <a:r>
              <a:rPr lang="es-ES_tradnl" baseline="-25000" dirty="0"/>
              <a:t>a niveles administrativos menores</a:t>
            </a:r>
          </a:p>
          <a:p>
            <a:pPr algn="l"/>
            <a:r>
              <a:rPr lang="es-ES" baseline="-25000" dirty="0" smtClean="0"/>
              <a:t>3. Permite </a:t>
            </a:r>
            <a:r>
              <a:rPr lang="es-ES" baseline="-25000" dirty="0"/>
              <a:t>ajustes periódicos a las estimaciones y proyecciones de población.</a:t>
            </a:r>
          </a:p>
          <a:p>
            <a:pPr algn="l"/>
            <a:r>
              <a:rPr lang="es-ES" baseline="-25000" dirty="0" smtClean="0"/>
              <a:t>4. Posibilita </a:t>
            </a:r>
            <a:r>
              <a:rPr lang="es-ES" baseline="-25000" dirty="0"/>
              <a:t>estudios de fecundidad, mortalidad y migración y otros como tablas de vida y cálculos actuariales para la seguridad social </a:t>
            </a:r>
            <a:r>
              <a:rPr lang="es-ES" baseline="-25000" dirty="0" smtClean="0"/>
              <a:t>.</a:t>
            </a:r>
            <a:endParaRPr lang="es-ES" baseline="-25000" dirty="0"/>
          </a:p>
        </p:txBody>
      </p:sp>
    </p:spTree>
    <p:extLst>
      <p:ext uri="{BB962C8B-B14F-4D97-AF65-F5344CB8AC3E}">
        <p14:creationId xmlns:p14="http://schemas.microsoft.com/office/powerpoint/2010/main" val="76533790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87624" y="548680"/>
            <a:ext cx="6408712" cy="913070"/>
          </a:xfrm>
          <a:prstGeom prst="rect">
            <a:avLst/>
          </a:prstGeom>
        </p:spPr>
        <p:txBody>
          <a:bodyPr wrap="square">
            <a:spAutoFit/>
          </a:bodyPr>
          <a:lstStyle/>
          <a:p>
            <a:r>
              <a:rPr lang="es-ES" sz="3200" baseline="-25000" dirty="0" smtClean="0">
                <a:solidFill>
                  <a:schemeClr val="accent1">
                    <a:lumMod val="75000"/>
                  </a:schemeClr>
                </a:solidFill>
              </a:rPr>
              <a:t>Factores </a:t>
            </a:r>
            <a:r>
              <a:rPr lang="es-ES" sz="3200" baseline="-25000" dirty="0">
                <a:solidFill>
                  <a:schemeClr val="accent1">
                    <a:lumMod val="75000"/>
                  </a:schemeClr>
                </a:solidFill>
              </a:rPr>
              <a:t>que obstaculizan la producción de Estadísticas Vitales a partir del Registro Civil</a:t>
            </a:r>
            <a:endParaRPr lang="es-ES" sz="3200" dirty="0">
              <a:solidFill>
                <a:schemeClr val="accent1">
                  <a:lumMod val="75000"/>
                </a:schemeClr>
              </a:solidFill>
            </a:endParaRPr>
          </a:p>
        </p:txBody>
      </p:sp>
      <p:sp>
        <p:nvSpPr>
          <p:cNvPr id="3" name="2 Subtítulo"/>
          <p:cNvSpPr txBox="1">
            <a:spLocks/>
          </p:cNvSpPr>
          <p:nvPr/>
        </p:nvSpPr>
        <p:spPr>
          <a:xfrm>
            <a:off x="971600" y="1772816"/>
            <a:ext cx="6800800" cy="3865984"/>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b="1" baseline="-25000" dirty="0"/>
              <a:t>Cobertura.</a:t>
            </a:r>
            <a:endParaRPr lang="es-ES_tradnl" dirty="0"/>
          </a:p>
          <a:p>
            <a:pPr marL="0" indent="0" algn="just">
              <a:buNone/>
            </a:pPr>
            <a:r>
              <a:rPr lang="es-ES" baseline="-25000" dirty="0"/>
              <a:t>Si bien el registro de nacimientos ha mejorado, el registro de defunciones no tiene cobertura total, todavía se aprecian inscripciones tardías y sin datos exactos del fallecido/a, como edad y causa de </a:t>
            </a:r>
            <a:r>
              <a:rPr lang="es-ES" baseline="-25000" dirty="0" smtClean="0"/>
              <a:t>muerte.</a:t>
            </a:r>
            <a:endParaRPr lang="es-ES" dirty="0"/>
          </a:p>
          <a:p>
            <a:pPr marL="0" indent="0" algn="just">
              <a:buNone/>
            </a:pPr>
            <a:r>
              <a:rPr lang="es-ES" baseline="-25000" dirty="0"/>
              <a:t>En el caso del registro de matrimonios, existe un sub-registro importante derivado de la preferencia de las parejas de vivir en unión libre o contraer nupcias en celebraciones religiosas.</a:t>
            </a:r>
            <a:endParaRPr lang="es-ES" dirty="0"/>
          </a:p>
          <a:p>
            <a:pPr marL="0" indent="0">
              <a:buNone/>
            </a:pPr>
            <a:r>
              <a:rPr lang="es-ES_tradnl" b="1" baseline="-25000" dirty="0"/>
              <a:t>Oportunidad</a:t>
            </a:r>
            <a:endParaRPr lang="es-ES_tradnl" dirty="0"/>
          </a:p>
          <a:p>
            <a:pPr marL="0" indent="0" algn="just">
              <a:buNone/>
            </a:pPr>
            <a:r>
              <a:rPr lang="es-ES" baseline="-25000" dirty="0"/>
              <a:t>La inscripción de hechos vitales todavía presenta un rezago, la población no acude a la institución a registrar </a:t>
            </a:r>
            <a:r>
              <a:rPr lang="es-ES" baseline="-25000" dirty="0" smtClean="0"/>
              <a:t>la</a:t>
            </a:r>
            <a:r>
              <a:rPr lang="es-ES" dirty="0" smtClean="0"/>
              <a:t> </a:t>
            </a:r>
            <a:r>
              <a:rPr lang="es-ES" baseline="-25000" dirty="0" smtClean="0"/>
              <a:t>defunción</a:t>
            </a:r>
            <a:r>
              <a:rPr lang="es-ES" baseline="-25000" smtClean="0"/>
              <a:t>. </a:t>
            </a:r>
            <a:endParaRPr lang="es-ES" baseline="-25000" dirty="0" smtClean="0"/>
          </a:p>
          <a:p>
            <a:pPr marL="0" indent="0">
              <a:buNone/>
            </a:pPr>
            <a:r>
              <a:rPr lang="es-ES_tradnl" b="1" baseline="-25000" dirty="0" smtClean="0"/>
              <a:t>Accesibilidad</a:t>
            </a:r>
            <a:endParaRPr lang="es-ES_tradnl" dirty="0"/>
          </a:p>
          <a:p>
            <a:pPr marL="0" indent="0" algn="just">
              <a:buNone/>
            </a:pPr>
            <a:r>
              <a:rPr lang="es-ES" baseline="-25000" dirty="0"/>
              <a:t>Existen sistemas independientes de registros de hechos vitales de las entidades que administran registros de población (SERECI, SNIS).</a:t>
            </a:r>
            <a:endParaRPr lang="es-ES" dirty="0"/>
          </a:p>
        </p:txBody>
      </p:sp>
    </p:spTree>
    <p:extLst>
      <p:ext uri="{BB962C8B-B14F-4D97-AF65-F5344CB8AC3E}">
        <p14:creationId xmlns:p14="http://schemas.microsoft.com/office/powerpoint/2010/main" val="72089122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1414462"/>
            <a:ext cx="8058150" cy="402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Subtítulo"/>
          <p:cNvSpPr txBox="1">
            <a:spLocks/>
          </p:cNvSpPr>
          <p:nvPr/>
        </p:nvSpPr>
        <p:spPr>
          <a:xfrm>
            <a:off x="683568" y="332656"/>
            <a:ext cx="6400800" cy="108180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BO" sz="2800" b="1" dirty="0" smtClean="0">
                <a:solidFill>
                  <a:schemeClr val="accent1">
                    <a:lumMod val="75000"/>
                  </a:schemeClr>
                </a:solidFill>
              </a:rPr>
              <a:t>CENSO</a:t>
            </a:r>
          </a:p>
          <a:p>
            <a:pPr marL="0" indent="0">
              <a:buNone/>
            </a:pPr>
            <a:r>
              <a:rPr lang="es-BO" sz="2400" dirty="0" smtClean="0">
                <a:solidFill>
                  <a:schemeClr val="accent1">
                    <a:lumMod val="75000"/>
                  </a:schemeClr>
                </a:solidFill>
              </a:rPr>
              <a:t>                           </a:t>
            </a:r>
            <a:r>
              <a:rPr lang="es-BO" sz="2400" b="1" dirty="0" smtClean="0">
                <a:solidFill>
                  <a:schemeClr val="accent1">
                    <a:lumMod val="75000"/>
                  </a:schemeClr>
                </a:solidFill>
              </a:rPr>
              <a:t>Estructura de la mortalidad</a:t>
            </a:r>
            <a:endParaRPr lang="es-BO" sz="2400" b="1" dirty="0">
              <a:solidFill>
                <a:schemeClr val="accent1">
                  <a:lumMod val="75000"/>
                </a:schemeClr>
              </a:solidFill>
            </a:endParaRPr>
          </a:p>
        </p:txBody>
      </p:sp>
    </p:spTree>
    <p:extLst>
      <p:ext uri="{BB962C8B-B14F-4D97-AF65-F5344CB8AC3E}">
        <p14:creationId xmlns:p14="http://schemas.microsoft.com/office/powerpoint/2010/main" val="95110374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1353</TotalTime>
  <Words>1856</Words>
  <Application>Microsoft Office PowerPoint</Application>
  <PresentationFormat>Presentación en pantalla (4:3)</PresentationFormat>
  <Paragraphs>170</Paragraphs>
  <Slides>26</Slides>
  <Notes>2</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Tema de Office</vt:lpstr>
      <vt:lpstr>ESTADÍSTICAS VITALES</vt:lpstr>
      <vt:lpstr>  Registro de nacimientos para el total de la población. Desagregación por sexo y edad y otras variables relevantes. </vt:lpstr>
      <vt:lpstr>1. Requerimiento de información y disponibilidad</vt:lpstr>
      <vt:lpstr>Presentación de PowerPoint</vt:lpstr>
      <vt:lpstr>2. Uso de las Estadísticas Vitales en las Proyecciones de Población</vt:lpstr>
      <vt:lpstr>Presentación de PowerPoint</vt:lpstr>
      <vt:lpstr>Estadísticas Vitales en base a registros</vt:lpstr>
      <vt:lpstr>Presentación de PowerPoint</vt:lpstr>
      <vt:lpstr>Presentación de PowerPoint</vt:lpstr>
      <vt:lpstr>Bolivia: Tendencias de las tasas específicas de fecundidad para las ENDSAS 1998- 2003- 2008 y EDSA 2016   (Tasas por 1000 mujeres)</vt:lpstr>
      <vt:lpstr>Presentación de PowerPoint</vt:lpstr>
      <vt:lpstr>Presentación de PowerPoint</vt:lpstr>
      <vt:lpstr>Encuesta de Hogares</vt:lpstr>
      <vt:lpstr>Avances en el Fortalecimiento de los Registros de Población</vt:lpstr>
      <vt:lpstr>VARIABLES</vt:lpstr>
      <vt:lpstr>Presentación de PowerPoint</vt:lpstr>
      <vt:lpstr>Presentación de PowerPoint</vt:lpstr>
      <vt:lpstr>Presentación de PowerPoint</vt:lpstr>
      <vt:lpstr>Presentación de PowerPoint</vt:lpstr>
      <vt:lpstr>Fases para el Fortalecimiento de los Registros Administrativos</vt:lpstr>
      <vt:lpstr>Instrumentos</vt:lpstr>
      <vt:lpstr>Criterios de Análisis para los Registros Administrativos y Bases de Datos</vt:lpstr>
      <vt:lpstr>Presentación de PowerPoint</vt:lpstr>
      <vt:lpstr>Presentación de PowerPoint</vt:lpstr>
      <vt:lpstr>Presentación de PowerPoint</vt:lpstr>
      <vt:lpstr>La implementación del gobierno Electrónico en el país es un proceso que busca aprovechar de forma integral las Tecnologías de Información y Comunicación para mejorar la calidad y la eficiencia de la administración pública (Plan de Implementación de Gobierno Electrónico, 2017).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benriquez</dc:creator>
  <cp:lastModifiedBy>mabelpaton</cp:lastModifiedBy>
  <cp:revision>64</cp:revision>
  <dcterms:created xsi:type="dcterms:W3CDTF">2017-01-26T22:07:08Z</dcterms:created>
  <dcterms:modified xsi:type="dcterms:W3CDTF">2017-11-01T19:03:31Z</dcterms:modified>
</cp:coreProperties>
</file>