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8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2E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0C3DD-FA06-42DE-85DC-CA6AC321B3E9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84E0A-CBBD-4219-97B0-536BCD29A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1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2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17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3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4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11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12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13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14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15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AF2F2838-3F90-41F6-B78E-1ED6E0EDDC03}" type="slidenum">
              <a:rPr lang="de-DE" sz="1200" smtClean="0"/>
              <a:pPr eaLnBrk="1" hangingPunct="1"/>
              <a:t>16</a:t>
            </a:fld>
            <a:endParaRPr lang="de-D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1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5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44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0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4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1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1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6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7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3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79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21643-A256-490E-B256-73373950B3E7}" type="datetimeFigureOut">
              <a:rPr lang="en-GB" smtClean="0"/>
              <a:t>07/08/2015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84D2-8E9F-46D7-97CE-D97268F7C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3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post2015/summi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692280" cy="18722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Developing an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indicator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and monitoring framework for the Post-2015 Agenda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31640" y="4150821"/>
            <a:ext cx="676346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Ronald Jansen</a:t>
            </a: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United Nations Statistics Division</a:t>
            </a:r>
          </a:p>
          <a:p>
            <a:pPr algn="ctr"/>
            <a:r>
              <a:rPr lang="en-GB" sz="2000" dirty="0" smtClean="0">
                <a:latin typeface="Garamond" panose="02020404030301010803" pitchFamily="18" charset="0"/>
              </a:rPr>
              <a:t> STS 037</a:t>
            </a:r>
          </a:p>
          <a:p>
            <a:pPr algn="ctr"/>
            <a:r>
              <a:rPr lang="en-GB" sz="2000" dirty="0" smtClean="0">
                <a:latin typeface="Garamond" panose="02020404030301010803" pitchFamily="18" charset="0"/>
              </a:rPr>
              <a:t>Conference room – 201B</a:t>
            </a: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8" name="Picture 7" descr="Description: U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730" y="116632"/>
            <a:ext cx="77533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91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0F7-4069-4104-AA34-DD03568D718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1266" name="Picture 2" descr="E:\5 - Big Data\Presentation at IBM Research Center\Goal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9113"/>
            <a:ext cx="75438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0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67544" y="500474"/>
            <a:ext cx="837167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The Post-2015 Development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Agenda is a plan of action for 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people, planet and prosperity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that also seeks to strengthen universal peace in larger freedom. </a:t>
            </a:r>
            <a:endParaRPr lang="en-US" sz="3200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All 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countries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 acting in collective partnership will implement the Agenda to end poverty and hunger, secure education, health and basic services for all, achieve gender equality, foster economic growth and protect the </a:t>
            </a:r>
            <a:r>
              <a:rPr lang="en-US" sz="32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planet.</a:t>
            </a:r>
            <a:endParaRPr lang="en-US" sz="32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27584" y="104169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national policies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to achieve these goals in each and every country need to be 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informed by high-quality, timely and reliable data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 dis-aggregated by income, gender, age, race, ethnicity, migratory status, disability, geographic location and other characteristics relevant in national contexts</a:t>
            </a:r>
            <a:r>
              <a:rPr lang="en-US" sz="32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76300" y="548680"/>
            <a:ext cx="739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The goals and targets will be followed-up and reviewed using a set of 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global indicators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. </a:t>
            </a:r>
            <a:r>
              <a:rPr lang="en-US" sz="32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These shall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be 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complemented by indicators at the regional and national level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to be developed </a:t>
            </a:r>
            <a:r>
              <a:rPr lang="en-US" sz="32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by member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states</a:t>
            </a:r>
            <a:endParaRPr lang="en-US" sz="3200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An </a:t>
            </a:r>
            <a:r>
              <a:rPr lang="en-US" sz="3200" dirty="0">
                <a:solidFill>
                  <a:srgbClr val="0070C0"/>
                </a:solidFill>
                <a:latin typeface="Garamond" panose="02020404030301010803" pitchFamily="18" charset="0"/>
              </a:rPr>
              <a:t>annual SDG Progress Report will be prepared by the UN Inter Agency and Expert Group on SDG indicators, </a:t>
            </a:r>
            <a:r>
              <a:rPr lang="en-US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based on data from national statistical systems</a:t>
            </a:r>
          </a:p>
        </p:txBody>
      </p:sp>
    </p:spTree>
    <p:extLst>
      <p:ext uri="{BB962C8B-B14F-4D97-AF65-F5344CB8AC3E}">
        <p14:creationId xmlns:p14="http://schemas.microsoft.com/office/powerpoint/2010/main" val="21150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56895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Post-2015 Agenda: Monitoring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736" y="1606148"/>
            <a:ext cx="7688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Indicator Framework</a:t>
            </a:r>
          </a:p>
          <a:p>
            <a:endParaRPr lang="en-US" sz="32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Core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set of global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indicators;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Complemented with regional and national indicators, as needed;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Thematic indicators; 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1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56895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Post-2015 Agenda: Monitoring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045" y="1340768"/>
            <a:ext cx="768810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Time Line of Political Process</a:t>
            </a:r>
          </a:p>
          <a:p>
            <a:endParaRPr lang="en-US" sz="10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June 2012 – Rio+20, request for SDGs and role of UN Statistical Commission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June 2013 – OWG, Statistical notes supporting the formulation of SDGs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July 2014 – 17 Goals and 169 Targets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Jan – July 2015: IGN on SDGs and outcome document for Summit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7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56895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Post-2015 Agenda: Monitoring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045" y="1340768"/>
            <a:ext cx="768810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Time Line of Statistical Process</a:t>
            </a:r>
          </a:p>
          <a:p>
            <a:endParaRPr lang="en-US" sz="10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March 2013 – Creation of FOC on Broader Measures of Progress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Feb 2015 – EGM on indicator framework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June 2015 – First meeting of IAEG-SDGs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Oct 2015 – Second meeting of IAEG-SDGs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Mar 2016 – Adoption of core set of global indicators for monitoring SDGs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56895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Post-2015 Agenda: Monitoring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045" y="1355058"/>
            <a:ext cx="76881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Terms of Reference of the IAEG-SDGs</a:t>
            </a:r>
          </a:p>
          <a:p>
            <a:endParaRPr lang="en-US" sz="10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Develop </a:t>
            </a:r>
            <a:r>
              <a:rPr lang="en-US" sz="2000" dirty="0">
                <a:solidFill>
                  <a:srgbClr val="C00000"/>
                </a:solidFill>
                <a:latin typeface="Garamond" panose="02020404030301010803" pitchFamily="18" charset="0"/>
              </a:rPr>
              <a:t>an indicator framework and a list of indicators for the monitoring of the goals and targets of the post-2015 development agenda at the global level, taking into account existing efforts by different groups of countries and </a:t>
            </a:r>
            <a:r>
              <a:rPr lang="en-US" sz="2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organizations;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C00000"/>
                </a:solidFill>
                <a:latin typeface="Garamond" panose="02020404030301010803" pitchFamily="18" charset="0"/>
              </a:rPr>
              <a:t>Provide technical support for the implementation of the approved indicator and monitoring framework over the 15-year period towards </a:t>
            </a:r>
            <a:r>
              <a:rPr lang="en-US" sz="2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2030, and report on the progress;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C00000"/>
                </a:solidFill>
                <a:latin typeface="Garamond" panose="02020404030301010803" pitchFamily="18" charset="0"/>
              </a:rPr>
              <a:t>Regularly review methodological developments and issues related to the indicators and their metadata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The </a:t>
            </a:r>
            <a:r>
              <a:rPr lang="en-US" sz="2000" dirty="0">
                <a:solidFill>
                  <a:srgbClr val="C00000"/>
                </a:solidFill>
                <a:latin typeface="Garamond" panose="02020404030301010803" pitchFamily="18" charset="0"/>
              </a:rPr>
              <a:t>IAEG-SDGs consists of 28 representatives of national statistical offices and includes, as observers, representatives of </a:t>
            </a:r>
            <a:r>
              <a:rPr lang="en-US" sz="2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regional </a:t>
            </a:r>
            <a:r>
              <a:rPr lang="en-US" sz="2000" dirty="0">
                <a:solidFill>
                  <a:srgbClr val="C00000"/>
                </a:solidFill>
                <a:latin typeface="Garamond" panose="02020404030301010803" pitchFamily="18" charset="0"/>
              </a:rPr>
              <a:t>and international </a:t>
            </a:r>
            <a:r>
              <a:rPr lang="en-US" sz="20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agencies.</a:t>
            </a:r>
          </a:p>
        </p:txBody>
      </p:sp>
    </p:spTree>
    <p:extLst>
      <p:ext uri="{BB962C8B-B14F-4D97-AF65-F5344CB8AC3E}">
        <p14:creationId xmlns:p14="http://schemas.microsoft.com/office/powerpoint/2010/main" val="23821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56895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Post-2015 Agenda: Background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329" y="1340768"/>
            <a:ext cx="768810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Millennium Development Goals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September 2000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MDGs with deadline of 2015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2015 MDG Report</a:t>
            </a: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Rio+20</a:t>
            </a:r>
            <a:endParaRPr lang="en-US" sz="32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June 2012</a:t>
            </a:r>
            <a:endParaRPr lang="en-US" sz="24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The Future We Want</a:t>
            </a:r>
          </a:p>
          <a:p>
            <a:pPr marL="2227263" lvl="2" indent="-9144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Sustainability in many areas: social, economic and environmental</a:t>
            </a:r>
          </a:p>
          <a:p>
            <a:pPr marL="2227263" lvl="2" indent="-9144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Universal agenda</a:t>
            </a:r>
          </a:p>
          <a:p>
            <a:pPr marL="2227263" lvl="2" indent="-9144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Role for UN Statistical Commission</a:t>
            </a:r>
          </a:p>
          <a:p>
            <a:pPr marL="2227263" lvl="2" indent="-91440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1520" y="260648"/>
            <a:ext cx="8568952" cy="936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Post-2015 Agenda: Way to Summit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0321" y="1268760"/>
            <a:ext cx="76881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Open Working Group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Started in June 2013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Submitted SDG Goals and Targets in July 2014</a:t>
            </a:r>
          </a:p>
          <a:p>
            <a:pPr marL="2227263" lvl="2" indent="-9144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Sustainability in many areas: social, economic and environmental</a:t>
            </a:r>
          </a:p>
          <a:p>
            <a:pPr marL="2227263" lvl="2" indent="-9144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Universal </a:t>
            </a:r>
            <a:r>
              <a:rPr lang="en-US" sz="2400" b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agenda</a:t>
            </a:r>
            <a:endParaRPr lang="en-US" sz="240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914400" indent="-9144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</a:rPr>
              <a:t>Inter-Governmental Negotiations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</a:rPr>
              <a:t>Started in </a:t>
            </a: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January </a:t>
            </a:r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</a:rPr>
              <a:t>2015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1"/>
                </a:solidFill>
                <a:latin typeface="Garamond" panose="02020404030301010803" pitchFamily="18" charset="0"/>
              </a:rPr>
              <a:t>Monitoring and </a:t>
            </a:r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accountability</a:t>
            </a:r>
          </a:p>
          <a:p>
            <a:pPr marL="2227263" lvl="2" indent="-9144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00B050"/>
                </a:solidFill>
                <a:latin typeface="Garamond" panose="02020404030301010803" pitchFamily="18" charset="0"/>
              </a:rPr>
              <a:t>Role for UN Statistical Commission</a:t>
            </a:r>
          </a:p>
          <a:p>
            <a:pPr marL="1770063" lvl="1" indent="-914400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77272"/>
            <a:ext cx="2961893" cy="98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80526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escription: U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029497"/>
            <a:ext cx="77533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95064" y="438919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17 Goals and 169 Targets</a:t>
            </a:r>
          </a:p>
          <a:p>
            <a:endParaRPr lang="en-US" sz="2400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rgbClr val="0070C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Upwards of 300 indicators to monitor progress on the targets</a:t>
            </a:r>
            <a:endParaRPr lang="en-US" sz="3600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  </a:t>
            </a:r>
            <a:r>
              <a:rPr lang="en-US" sz="3200" dirty="0" smtClean="0">
                <a:solidFill>
                  <a:srgbClr val="C0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Disaggregated by </a:t>
            </a:r>
            <a:r>
              <a:rPr lang="en-US" sz="3200" dirty="0">
                <a:solidFill>
                  <a:srgbClr val="C0000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income, gender, age, race, ethnicity, migratory status, disability, geographic location and other characteristics relevant in national contexts</a:t>
            </a:r>
            <a:endParaRPr lang="en-US" sz="32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rgbClr val="0070C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How do we meet the data </a:t>
            </a:r>
            <a:r>
              <a:rPr lang="en-US" sz="3600" dirty="0" smtClean="0">
                <a:solidFill>
                  <a:srgbClr val="0070C0"/>
                </a:solidFill>
                <a:latin typeface="Garamond" panose="02020404030301010803" pitchFamily="18" charset="0"/>
                <a:sym typeface="Wingdings" panose="05000000000000000000" pitchFamily="2" charset="2"/>
              </a:rPr>
              <a:t>demand?</a:t>
            </a:r>
            <a:endParaRPr lang="en-US" sz="360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299EC-8B8E-4195-BF7D-449AAC9F1460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026" name="Picture 2" descr="E:\5 - Big Data\Presentation at IBM Research Center\image13_1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62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895600"/>
            <a:ext cx="7591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j-lt"/>
                <a:hlinkClick r:id="rId3"/>
              </a:rPr>
              <a:t>https://</a:t>
            </a:r>
            <a:r>
              <a:rPr lang="en-US" sz="2000" dirty="0" smtClean="0">
                <a:latin typeface="+mj-lt"/>
                <a:hlinkClick r:id="rId3"/>
              </a:rPr>
              <a:t>sustainabledevelopment.un.org/post2015/summit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pic>
        <p:nvPicPr>
          <p:cNvPr id="1028" name="Picture 4" descr="https://sustainabledevelopment.un.org/content/images/image18_27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3" y="3517820"/>
            <a:ext cx="736282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0F7-4069-4104-AA34-DD03568D718E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124" name="Picture 4" descr="https://sustainabledevelopment.un.org/content/sdgs/large/Goa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543800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0F7-4069-4104-AA34-DD03568D718E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2050" name="Picture 2" descr="E:\5 - Big Data\Presentation at IBM Research Center\Goa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9113"/>
            <a:ext cx="75438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0F7-4069-4104-AA34-DD03568D718E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074" name="Picture 2" descr="E:\5 - Big Data\Presentation at IBM Research Center\Goa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9113"/>
            <a:ext cx="75438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4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00F7-4069-4104-AA34-DD03568D718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146" name="Picture 2" descr="E:\5 - Big Data\Presentation at IBM Research Center\Goal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9113"/>
            <a:ext cx="7543800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7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134</TotalTime>
  <Words>604</Words>
  <Application>Microsoft Office PowerPoint</Application>
  <PresentationFormat>On-screen Show (4:3)</PresentationFormat>
  <Paragraphs>84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Developing an indicator and monitoring framework for the Post-2015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Central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Nymand-Andersen, Per</dc:creator>
  <cp:lastModifiedBy>Li Wang</cp:lastModifiedBy>
  <cp:revision>17</cp:revision>
  <dcterms:created xsi:type="dcterms:W3CDTF">2015-06-09T13:29:09Z</dcterms:created>
  <dcterms:modified xsi:type="dcterms:W3CDTF">2015-08-07T14:17:29Z</dcterms:modified>
</cp:coreProperties>
</file>