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1" r:id="rId1"/>
    <p:sldMasterId id="2147483676" r:id="rId2"/>
  </p:sldMasterIdLst>
  <p:notesMasterIdLst>
    <p:notesMasterId r:id="rId21"/>
  </p:notesMasterIdLst>
  <p:handoutMasterIdLst>
    <p:handoutMasterId r:id="rId22"/>
  </p:handoutMasterIdLst>
  <p:sldIdLst>
    <p:sldId id="291" r:id="rId3"/>
    <p:sldId id="281" r:id="rId4"/>
    <p:sldId id="293" r:id="rId5"/>
    <p:sldId id="280" r:id="rId6"/>
    <p:sldId id="264" r:id="rId7"/>
    <p:sldId id="265" r:id="rId8"/>
    <p:sldId id="268" r:id="rId9"/>
    <p:sldId id="269" r:id="rId10"/>
    <p:sldId id="270" r:id="rId11"/>
    <p:sldId id="271" r:id="rId12"/>
    <p:sldId id="278" r:id="rId13"/>
    <p:sldId id="283" r:id="rId14"/>
    <p:sldId id="272" r:id="rId15"/>
    <p:sldId id="284" r:id="rId16"/>
    <p:sldId id="285" r:id="rId17"/>
    <p:sldId id="296" r:id="rId18"/>
    <p:sldId id="289" r:id="rId19"/>
    <p:sldId id="294" r:id="rId20"/>
  </p:sldIdLst>
  <p:sldSz cx="13004800" cy="9753600"/>
  <p:notesSz cx="9926638" cy="6797675"/>
  <p:embeddedFontLst>
    <p:embeddedFont>
      <p:font typeface="Calibri" panose="020F0502020204030204" pitchFamily="34" charset="0"/>
      <p:regular r:id="rId23"/>
      <p:bold r:id="rId24"/>
      <p:italic r:id="rId25"/>
      <p:boldItalic r:id="rId26"/>
    </p:embeddedFont>
  </p:embeddedFontLst>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9" autoAdjust="0"/>
    <p:restoredTop sz="78107" autoAdjust="0"/>
  </p:normalViewPr>
  <p:slideViewPr>
    <p:cSldViewPr>
      <p:cViewPr>
        <p:scale>
          <a:sx n="54" d="100"/>
          <a:sy n="54" d="100"/>
        </p:scale>
        <p:origin x="-1752" y="-259"/>
      </p:cViewPr>
      <p:guideLst>
        <p:guide orient="horz" pos="3072"/>
        <p:guide pos="409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15" d="100"/>
          <a:sy n="115" d="100"/>
        </p:scale>
        <p:origin x="-1446" y="-96"/>
      </p:cViewPr>
      <p:guideLst>
        <p:guide orient="horz" pos="2141"/>
        <p:guide pos="312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5622798" y="0"/>
            <a:ext cx="4301543" cy="339884"/>
          </a:xfrm>
          <a:prstGeom prst="rect">
            <a:avLst/>
          </a:prstGeom>
        </p:spPr>
        <p:txBody>
          <a:bodyPr vert="horz" lIns="91440" tIns="45720" rIns="91440" bIns="45720" rtlCol="0"/>
          <a:lstStyle>
            <a:lvl1pPr algn="r">
              <a:defRPr sz="1200"/>
            </a:lvl1pPr>
          </a:lstStyle>
          <a:p>
            <a:fld id="{D5151DC3-4972-4655-B2BE-077D34438DBA}" type="datetimeFigureOut">
              <a:rPr lang="de-DE" smtClean="0"/>
              <a:t>07.08.2015</a:t>
            </a:fld>
            <a:endParaRPr lang="de-DE"/>
          </a:p>
        </p:txBody>
      </p:sp>
      <p:sp>
        <p:nvSpPr>
          <p:cNvPr id="4" name="Fußzeilenplatzhalter 3"/>
          <p:cNvSpPr>
            <a:spLocks noGrp="1"/>
          </p:cNvSpPr>
          <p:nvPr>
            <p:ph type="ftr" sz="quarter" idx="2"/>
          </p:nvPr>
        </p:nvSpPr>
        <p:spPr>
          <a:xfrm>
            <a:off x="0" y="6456612"/>
            <a:ext cx="4301543" cy="339884"/>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5622798" y="6456612"/>
            <a:ext cx="4301543" cy="339884"/>
          </a:xfrm>
          <a:prstGeom prst="rect">
            <a:avLst/>
          </a:prstGeom>
        </p:spPr>
        <p:txBody>
          <a:bodyPr vert="horz" lIns="91440" tIns="45720" rIns="91440" bIns="45720" rtlCol="0" anchor="b"/>
          <a:lstStyle>
            <a:lvl1pPr algn="r">
              <a:defRPr sz="1200"/>
            </a:lvl1pPr>
          </a:lstStyle>
          <a:p>
            <a:fld id="{5E1EBE44-8AB8-46C9-B482-3214CDE3A5DA}" type="slidenum">
              <a:rPr lang="de-DE" smtClean="0"/>
              <a:t>‹#›</a:t>
            </a:fld>
            <a:endParaRPr lang="de-DE"/>
          </a:p>
        </p:txBody>
      </p:sp>
    </p:spTree>
    <p:extLst>
      <p:ext uri="{BB962C8B-B14F-4D97-AF65-F5344CB8AC3E}">
        <p14:creationId xmlns:p14="http://schemas.microsoft.com/office/powerpoint/2010/main" val="359950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3263900" y="509588"/>
            <a:ext cx="3398838" cy="2549525"/>
          </a:xfrm>
          <a:prstGeom prst="rect">
            <a:avLst/>
          </a:prstGeom>
        </p:spPr>
        <p:txBody>
          <a:bodyPr/>
          <a:lstStyle/>
          <a:p>
            <a:pPr lvl="0"/>
            <a:endParaRPr/>
          </a:p>
        </p:txBody>
      </p:sp>
      <p:sp>
        <p:nvSpPr>
          <p:cNvPr id="30" name="Shape 30"/>
          <p:cNvSpPr>
            <a:spLocks noGrp="1"/>
          </p:cNvSpPr>
          <p:nvPr>
            <p:ph type="body" sz="quarter" idx="1"/>
          </p:nvPr>
        </p:nvSpPr>
        <p:spPr>
          <a:xfrm>
            <a:off x="1323552" y="3228896"/>
            <a:ext cx="7279535" cy="3058954"/>
          </a:xfrm>
          <a:prstGeom prst="rect">
            <a:avLst/>
          </a:prstGeom>
        </p:spPr>
        <p:txBody>
          <a:bodyPr/>
          <a:lstStyle/>
          <a:p>
            <a:pPr lvl="0"/>
            <a:endParaRPr/>
          </a:p>
        </p:txBody>
      </p:sp>
    </p:spTree>
    <p:extLst>
      <p:ext uri="{BB962C8B-B14F-4D97-AF65-F5344CB8AC3E}">
        <p14:creationId xmlns:p14="http://schemas.microsoft.com/office/powerpoint/2010/main" val="3147150774"/>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37"/>
          <p:cNvSpPr>
            <a:spLocks noGrp="1" noRot="1" noChangeAspect="1"/>
          </p:cNvSpPr>
          <p:nvPr>
            <p:ph type="sldImg"/>
          </p:nvPr>
        </p:nvSpPr>
        <p:spPr>
          <a:xfrm>
            <a:off x="282575" y="85725"/>
            <a:ext cx="2635250" cy="1978025"/>
          </a:xfrm>
          <a:prstGeom prst="rect">
            <a:avLst/>
          </a:prstGeom>
        </p:spPr>
        <p:txBody>
          <a:bodyPr/>
          <a:lstStyle/>
          <a:p>
            <a:pPr lvl="0"/>
            <a:endParaRPr/>
          </a:p>
        </p:txBody>
      </p:sp>
      <p:sp>
        <p:nvSpPr>
          <p:cNvPr id="38" name="Shape 38"/>
          <p:cNvSpPr>
            <a:spLocks noGrp="1"/>
          </p:cNvSpPr>
          <p:nvPr>
            <p:ph type="body" sz="quarter" idx="1"/>
          </p:nvPr>
        </p:nvSpPr>
        <p:spPr>
          <a:xfrm>
            <a:off x="354807" y="2102693"/>
            <a:ext cx="9001000" cy="3825117"/>
          </a:xfrm>
          <a:prstGeom prst="rect">
            <a:avLst/>
          </a:prstGeom>
        </p:spPr>
        <p:txBody>
          <a:bodyPr/>
          <a:lstStyle/>
          <a:p>
            <a:pPr algn="l"/>
            <a:endParaRPr lang="de-DE" sz="1200" b="1" baseline="0" dirty="0" smtClean="0"/>
          </a:p>
          <a:p>
            <a:pPr algn="l"/>
            <a:r>
              <a:rPr lang="de-DE" sz="1200" b="1" baseline="0" dirty="0" smtClean="0"/>
              <a:t>	</a:t>
            </a:r>
            <a:r>
              <a:rPr lang="de-DE" sz="1200" b="1" baseline="0" dirty="0" smtClean="0">
                <a:sym typeface="Wingdings" panose="05000000000000000000" pitchFamily="2" charset="2"/>
              </a:rPr>
              <a:t> </a:t>
            </a:r>
            <a:r>
              <a:rPr lang="de-DE" sz="1200" b="1" baseline="0" dirty="0" smtClean="0"/>
              <a:t>But absolute </a:t>
            </a:r>
            <a:r>
              <a:rPr lang="de-DE" sz="1200" b="1" baseline="0" dirty="0" err="1" smtClean="0"/>
              <a:t>goals</a:t>
            </a:r>
            <a:r>
              <a:rPr lang="de-DE" sz="1200" b="1" baseline="0" dirty="0" smtClean="0"/>
              <a:t> </a:t>
            </a:r>
            <a:r>
              <a:rPr lang="de-DE" sz="1200" b="1" baseline="0" dirty="0" err="1" smtClean="0"/>
              <a:t>don‘t</a:t>
            </a:r>
            <a:r>
              <a:rPr lang="de-DE" sz="1200" b="1" baseline="0" dirty="0" smtClean="0"/>
              <a:t> </a:t>
            </a:r>
            <a:r>
              <a:rPr lang="de-DE" sz="1200" b="1" baseline="0" dirty="0" err="1" smtClean="0"/>
              <a:t>either</a:t>
            </a:r>
            <a:r>
              <a:rPr lang="de-DE" sz="1200" b="1" baseline="0" dirty="0" smtClean="0"/>
              <a:t>:</a:t>
            </a:r>
            <a:endParaRPr lang="de-DE" sz="1200" b="0" baseline="0" dirty="0" smtClean="0"/>
          </a:p>
          <a:p>
            <a:pPr algn="l"/>
            <a:endParaRPr lang="de-DE" sz="1200" b="0" baseline="0" dirty="0" smtClean="0"/>
          </a:p>
          <a:p>
            <a:pPr algn="l"/>
            <a:r>
              <a:rPr lang="de-DE" sz="1200" b="1" baseline="0" dirty="0" smtClean="0"/>
              <a:t>	</a:t>
            </a:r>
          </a:p>
          <a:p>
            <a:pPr algn="l"/>
            <a:endParaRPr lang="de-DE" sz="1200" b="1" baseline="0" dirty="0" smtClean="0">
              <a:sym typeface="Wingdings" panose="05000000000000000000" pitchFamily="2" charset="2"/>
            </a:endParaRPr>
          </a:p>
          <a:p>
            <a:pPr algn="l"/>
            <a:endParaRPr lang="de-DE" sz="1200" b="1" baseline="0" dirty="0" smtClean="0">
              <a:sym typeface="Wingdings" panose="05000000000000000000" pitchFamily="2" charset="2"/>
            </a:endParaRPr>
          </a:p>
          <a:p>
            <a:pPr algn="l"/>
            <a:r>
              <a:rPr lang="de-DE" sz="1200" b="1" baseline="0" dirty="0" smtClean="0">
                <a:sym typeface="Wingdings" panose="05000000000000000000" pitchFamily="2" charset="2"/>
              </a:rPr>
              <a:t> </a:t>
            </a:r>
            <a:r>
              <a:rPr lang="de-DE" sz="1200" b="1" baseline="0" dirty="0" smtClean="0"/>
              <a:t>But absolute </a:t>
            </a:r>
            <a:r>
              <a:rPr lang="de-DE" sz="1200" b="1" baseline="0" dirty="0" err="1" smtClean="0"/>
              <a:t>goals</a:t>
            </a:r>
            <a:r>
              <a:rPr lang="de-DE" sz="1200" b="1" baseline="0" dirty="0" smtClean="0"/>
              <a:t> </a:t>
            </a:r>
            <a:r>
              <a:rPr lang="de-DE" sz="1200" b="1" baseline="0" dirty="0" err="1" smtClean="0"/>
              <a:t>don‘t</a:t>
            </a:r>
            <a:r>
              <a:rPr lang="de-DE" sz="1200" b="1" baseline="0" dirty="0" smtClean="0"/>
              <a:t> do </a:t>
            </a:r>
            <a:r>
              <a:rPr lang="de-DE" sz="1200" b="1" baseline="0" dirty="0" err="1" smtClean="0"/>
              <a:t>that</a:t>
            </a:r>
            <a:r>
              <a:rPr lang="de-DE" sz="1200" b="1" baseline="0" dirty="0" smtClean="0"/>
              <a:t> </a:t>
            </a:r>
            <a:r>
              <a:rPr lang="de-DE" sz="1200" b="1" baseline="0" dirty="0" err="1" smtClean="0"/>
              <a:t>either</a:t>
            </a:r>
            <a:r>
              <a:rPr lang="de-DE" sz="1200" b="1" baseline="0" dirty="0" smtClean="0"/>
              <a:t>: </a:t>
            </a:r>
            <a:r>
              <a:rPr lang="en-US" sz="1200" b="1" dirty="0" smtClean="0"/>
              <a:t>According to the MDG agenda, the international community wants to reduce the number of slum dwellers by 100 million until 2020.</a:t>
            </a:r>
          </a:p>
          <a:p>
            <a:pPr lvl="0">
              <a:defRPr sz="1800"/>
            </a:pPr>
            <a:endParaRPr lang="en-US" sz="1200" dirty="0" smtClean="0"/>
          </a:p>
          <a:p>
            <a:pPr lvl="0">
              <a:defRPr sz="1800"/>
            </a:pPr>
            <a:r>
              <a:rPr lang="en-US" sz="1200" dirty="0" smtClean="0"/>
              <a:t>In 1990, nearly half of the urban population was living in slums - 663 million. A reduction of slum dwellers by 100 million would literally mean a decrease to 563 million people by 2020. This is hardly possible. Between 1990 and 2020, the number of urban dwellers has nearly doubled. </a:t>
            </a:r>
            <a:r>
              <a:rPr lang="en-US" sz="1200" b="1" dirty="0" smtClean="0"/>
              <a:t>893</a:t>
            </a:r>
            <a:r>
              <a:rPr lang="en-US" sz="1200" dirty="0" smtClean="0"/>
              <a:t> million of them live in slums today. Instead of a decrease by 100 million related to 1990, we have seen an increase by more than 300 million. It is hardly</a:t>
            </a:r>
            <a:r>
              <a:rPr lang="en-US" sz="1200" baseline="0" dirty="0" smtClean="0"/>
              <a:t> probable that the goal will be reached.</a:t>
            </a:r>
          </a:p>
          <a:p>
            <a:pPr lvl="0">
              <a:defRPr sz="1800"/>
            </a:pPr>
            <a:endParaRPr lang="en-US" sz="1200" b="0" dirty="0" smtClean="0"/>
          </a:p>
          <a:p>
            <a:pPr lvl="0">
              <a:defRPr sz="1800"/>
            </a:pPr>
            <a:r>
              <a:rPr lang="en-US" sz="1200" b="0" dirty="0" smtClean="0"/>
              <a:t>The foreseeable development of urban population growth seems to have been conveniently forgotten when the target was formulated. By</a:t>
            </a:r>
            <a:r>
              <a:rPr lang="en-US" sz="1200" b="0" baseline="0" dirty="0" smtClean="0"/>
              <a:t> 2020, when the timeline of the target ends, the number of urban dwellers in developing countries will probably reach 3.3 billion – about 600 million more than in 2012. The aim to reach an absolute reduction therefore was rather utopian.</a:t>
            </a:r>
          </a:p>
          <a:p>
            <a:pPr lvl="0">
              <a:defRPr sz="1800"/>
            </a:pPr>
            <a:endParaRPr lang="en-US" sz="1200" b="0" baseline="0" dirty="0" smtClean="0"/>
          </a:p>
          <a:p>
            <a:pPr lvl="0">
              <a:defRPr sz="1800"/>
            </a:pPr>
            <a:endParaRPr lang="de-DE" sz="1200" b="0" baseline="0" dirty="0" smtClean="0"/>
          </a:p>
          <a:p>
            <a:pPr lvl="0">
              <a:defRPr sz="1800"/>
            </a:pPr>
            <a:r>
              <a:rPr lang="de-DE" sz="1200" b="1" baseline="0" dirty="0" smtClean="0"/>
              <a:t>Absolute </a:t>
            </a:r>
            <a:r>
              <a:rPr lang="de-DE" sz="1200" b="1" baseline="0" dirty="0" err="1" smtClean="0"/>
              <a:t>goals</a:t>
            </a:r>
            <a:r>
              <a:rPr lang="de-DE" sz="1200" b="1" baseline="0" dirty="0" smtClean="0"/>
              <a:t> </a:t>
            </a:r>
            <a:r>
              <a:rPr lang="de-DE" sz="1200" b="1" baseline="0" dirty="0" err="1" smtClean="0"/>
              <a:t>fail</a:t>
            </a:r>
            <a:r>
              <a:rPr lang="de-DE" sz="1200" b="1" baseline="0" dirty="0" smtClean="0"/>
              <a:t> </a:t>
            </a:r>
            <a:r>
              <a:rPr lang="de-DE" sz="1200" b="1" baseline="0" dirty="0" err="1" smtClean="0"/>
              <a:t>to</a:t>
            </a:r>
            <a:r>
              <a:rPr lang="de-DE" sz="1200" b="1" baseline="0" dirty="0" smtClean="0"/>
              <a:t> </a:t>
            </a:r>
            <a:r>
              <a:rPr lang="de-DE" sz="1200" b="1" baseline="0" dirty="0" err="1" smtClean="0"/>
              <a:t>give</a:t>
            </a:r>
            <a:r>
              <a:rPr lang="de-DE" sz="1200" b="1" baseline="0" dirty="0" smtClean="0"/>
              <a:t> </a:t>
            </a:r>
            <a:r>
              <a:rPr lang="de-DE" sz="1200" b="1" baseline="0" dirty="0" err="1" smtClean="0"/>
              <a:t>clear</a:t>
            </a:r>
            <a:r>
              <a:rPr lang="de-DE" sz="1200" b="1" baseline="0" dirty="0" smtClean="0"/>
              <a:t> </a:t>
            </a:r>
            <a:r>
              <a:rPr lang="de-DE" sz="1200" b="1" baseline="0" dirty="0" err="1" smtClean="0"/>
              <a:t>and</a:t>
            </a:r>
            <a:r>
              <a:rPr lang="de-DE" sz="1200" b="1" baseline="0" dirty="0" smtClean="0"/>
              <a:t> </a:t>
            </a:r>
            <a:r>
              <a:rPr lang="de-DE" sz="1200" b="1" baseline="0" dirty="0" err="1" smtClean="0"/>
              <a:t>realistic</a:t>
            </a:r>
            <a:r>
              <a:rPr lang="de-DE" sz="1200" b="1" baseline="0" dirty="0" smtClean="0"/>
              <a:t> </a:t>
            </a:r>
            <a:r>
              <a:rPr lang="de-DE" sz="1200" b="1" baseline="0" dirty="0" err="1" smtClean="0"/>
              <a:t>benchmarks</a:t>
            </a:r>
            <a:r>
              <a:rPr lang="de-DE" sz="1200" b="1" baseline="0" dirty="0" smtClean="0"/>
              <a:t> </a:t>
            </a:r>
            <a:r>
              <a:rPr lang="de-DE" sz="1200" b="1" baseline="0" dirty="0" err="1" smtClean="0"/>
              <a:t>of</a:t>
            </a:r>
            <a:r>
              <a:rPr lang="de-DE" sz="1200" b="1" baseline="0" dirty="0" smtClean="0"/>
              <a:t> </a:t>
            </a:r>
            <a:r>
              <a:rPr lang="de-DE" sz="1200" b="1" baseline="0" dirty="0" err="1" smtClean="0"/>
              <a:t>what</a:t>
            </a:r>
            <a:r>
              <a:rPr lang="de-DE" sz="1200" b="1" baseline="0" dirty="0" smtClean="0"/>
              <a:t> </a:t>
            </a:r>
            <a:r>
              <a:rPr lang="de-DE" sz="1200" b="1" baseline="0" dirty="0" err="1" smtClean="0"/>
              <a:t>should</a:t>
            </a:r>
            <a:r>
              <a:rPr lang="de-DE" sz="1200" b="1" baseline="0" dirty="0" smtClean="0"/>
              <a:t> </a:t>
            </a:r>
            <a:r>
              <a:rPr lang="de-DE" sz="1200" b="1" baseline="0" dirty="0" err="1" smtClean="0"/>
              <a:t>be</a:t>
            </a:r>
            <a:r>
              <a:rPr lang="de-DE" sz="1200" b="1" baseline="0" dirty="0" smtClean="0"/>
              <a:t> </a:t>
            </a:r>
            <a:r>
              <a:rPr lang="de-DE" sz="1200" b="1" baseline="0" dirty="0" err="1" smtClean="0"/>
              <a:t>reached</a:t>
            </a:r>
            <a:r>
              <a:rPr lang="de-DE" sz="1200" b="1" baseline="0" dirty="0" smtClean="0"/>
              <a:t>, </a:t>
            </a:r>
            <a:r>
              <a:rPr lang="de-DE" sz="1200" b="1" baseline="0" dirty="0" err="1" smtClean="0"/>
              <a:t>because</a:t>
            </a:r>
            <a:r>
              <a:rPr lang="de-DE" sz="1200" b="1" baseline="0" dirty="0" smtClean="0"/>
              <a:t> </a:t>
            </a:r>
            <a:r>
              <a:rPr lang="de-DE" sz="1200" b="1" baseline="0" dirty="0" err="1" smtClean="0"/>
              <a:t>they</a:t>
            </a:r>
            <a:r>
              <a:rPr lang="de-DE" sz="1200" b="1" baseline="0" dirty="0" smtClean="0"/>
              <a:t> </a:t>
            </a:r>
            <a:r>
              <a:rPr lang="de-DE" sz="1200" b="1" baseline="0" dirty="0" err="1" smtClean="0"/>
              <a:t>neglect</a:t>
            </a:r>
            <a:r>
              <a:rPr lang="de-DE" sz="1200" b="1" baseline="0" dirty="0" smtClean="0"/>
              <a:t> </a:t>
            </a:r>
            <a:r>
              <a:rPr lang="de-DE" sz="1200" b="1" baseline="0" dirty="0" err="1" smtClean="0"/>
              <a:t>the</a:t>
            </a:r>
            <a:r>
              <a:rPr lang="de-DE" sz="1200" b="1" baseline="0" dirty="0" smtClean="0"/>
              <a:t> </a:t>
            </a:r>
            <a:r>
              <a:rPr lang="de-DE" sz="1200" b="1" baseline="0" dirty="0" err="1" smtClean="0"/>
              <a:t>number</a:t>
            </a:r>
            <a:r>
              <a:rPr lang="de-DE" sz="1200" b="1" baseline="0" dirty="0" smtClean="0"/>
              <a:t> </a:t>
            </a:r>
            <a:r>
              <a:rPr lang="de-DE" sz="1200" b="1" baseline="0" dirty="0" err="1" smtClean="0"/>
              <a:t>of</a:t>
            </a:r>
            <a:r>
              <a:rPr lang="de-DE" sz="1200" b="1" baseline="0" dirty="0" smtClean="0"/>
              <a:t> </a:t>
            </a:r>
            <a:r>
              <a:rPr lang="de-DE" sz="1200" b="1" baseline="0" dirty="0" err="1" smtClean="0"/>
              <a:t>people</a:t>
            </a:r>
            <a:r>
              <a:rPr lang="de-DE" sz="1200" b="1" baseline="0" dirty="0" smtClean="0"/>
              <a:t> </a:t>
            </a:r>
            <a:r>
              <a:rPr lang="de-DE" sz="1200" b="1" baseline="0" dirty="0" err="1" smtClean="0"/>
              <a:t>they</a:t>
            </a:r>
            <a:r>
              <a:rPr lang="de-DE" sz="1200" b="1" baseline="0" dirty="0" smtClean="0"/>
              <a:t> </a:t>
            </a:r>
            <a:r>
              <a:rPr lang="de-DE" sz="1200" b="1" baseline="0" dirty="0" err="1" smtClean="0"/>
              <a:t>were</a:t>
            </a:r>
            <a:r>
              <a:rPr lang="de-DE" sz="1200" b="1" baseline="0" dirty="0" smtClean="0"/>
              <a:t> </a:t>
            </a:r>
            <a:r>
              <a:rPr lang="de-DE" sz="1200" b="1" baseline="0" dirty="0" err="1" smtClean="0"/>
              <a:t>actually</a:t>
            </a:r>
            <a:r>
              <a:rPr lang="de-DE" sz="1200" b="1" baseline="0" dirty="0" smtClean="0"/>
              <a:t> </a:t>
            </a:r>
            <a:r>
              <a:rPr lang="de-DE" sz="1200" b="1" baseline="0" dirty="0" err="1" smtClean="0"/>
              <a:t>made</a:t>
            </a:r>
            <a:r>
              <a:rPr lang="de-DE" sz="1200" b="1" baseline="0" dirty="0" smtClean="0"/>
              <a:t> </a:t>
            </a:r>
            <a:r>
              <a:rPr lang="de-DE" sz="1200" b="1" baseline="0" dirty="0" err="1" smtClean="0"/>
              <a:t>for</a:t>
            </a:r>
            <a:r>
              <a:rPr lang="de-DE" sz="1200" b="1" baseline="0" dirty="0" smtClean="0"/>
              <a:t>. </a:t>
            </a:r>
          </a:p>
          <a:p>
            <a:pPr lvl="0">
              <a:defRPr sz="1800"/>
            </a:pPr>
            <a:endParaRPr lang="de-DE" sz="1200" b="1" baseline="0" dirty="0" smtClean="0"/>
          </a:p>
          <a:p>
            <a:pPr marL="0" marR="0" lvl="0" indent="0" defTabSz="457200" eaLnBrk="1" fontAlgn="auto" latinLnBrk="0" hangingPunct="1">
              <a:lnSpc>
                <a:spcPct val="117999"/>
              </a:lnSpc>
              <a:spcBef>
                <a:spcPts val="0"/>
              </a:spcBef>
              <a:spcAft>
                <a:spcPts val="0"/>
              </a:spcAft>
              <a:buClrTx/>
              <a:buSzTx/>
              <a:buFontTx/>
              <a:buNone/>
              <a:tabLst/>
              <a:defRPr sz="1800"/>
            </a:pPr>
            <a:r>
              <a:rPr lang="en-US" sz="1200" b="0" baseline="0" dirty="0" smtClean="0"/>
              <a:t>One could interpret the goal in a different way adding a relative element and target 7.D would turn out a case of success. Maybe, we have time for this later-on.</a:t>
            </a:r>
            <a:endParaRPr lang="de-DE" sz="1200" b="0" baseline="0" dirty="0" smtClean="0"/>
          </a:p>
          <a:p>
            <a:pPr lvl="0">
              <a:defRPr sz="1800"/>
            </a:pPr>
            <a:endParaRPr lang="de-DE" sz="1200" b="1" baseline="0" dirty="0" smtClean="0"/>
          </a:p>
          <a:p>
            <a:pPr lvl="0">
              <a:defRPr sz="1800"/>
            </a:pPr>
            <a:endParaRPr lang="de-DE" sz="1200" b="1" baseline="0" dirty="0" smtClean="0"/>
          </a:p>
          <a:p>
            <a:pPr lvl="0">
              <a:defRPr sz="1800"/>
            </a:pPr>
            <a:r>
              <a:rPr lang="de-DE" sz="1200" b="1" baseline="0" dirty="0" smtClean="0"/>
              <a:t>This </a:t>
            </a:r>
            <a:r>
              <a:rPr lang="de-DE" sz="1200" b="1" baseline="0" dirty="0" err="1" smtClean="0"/>
              <a:t>is</a:t>
            </a:r>
            <a:r>
              <a:rPr lang="de-DE" sz="1200" b="1" baseline="0" dirty="0" smtClean="0"/>
              <a:t> also </a:t>
            </a:r>
            <a:r>
              <a:rPr lang="de-DE" sz="1200" b="1" baseline="0" dirty="0" err="1" smtClean="0"/>
              <a:t>the</a:t>
            </a:r>
            <a:r>
              <a:rPr lang="de-DE" sz="1200" b="1" baseline="0" dirty="0" smtClean="0"/>
              <a:t> </a:t>
            </a:r>
            <a:r>
              <a:rPr lang="de-DE" sz="1200" b="1" baseline="0" dirty="0" err="1" smtClean="0"/>
              <a:t>case</a:t>
            </a:r>
            <a:r>
              <a:rPr lang="de-DE" sz="1200" b="1" baseline="0" dirty="0" smtClean="0"/>
              <a:t> </a:t>
            </a:r>
            <a:r>
              <a:rPr lang="de-DE" sz="1200" b="1" baseline="0" dirty="0" err="1" smtClean="0"/>
              <a:t>for</a:t>
            </a:r>
            <a:r>
              <a:rPr lang="de-DE" sz="1200" b="1" baseline="0" dirty="0" smtClean="0"/>
              <a:t> </a:t>
            </a:r>
            <a:r>
              <a:rPr lang="de-DE" sz="1200" b="1" baseline="0" dirty="0" err="1" smtClean="0"/>
              <a:t>the</a:t>
            </a:r>
            <a:r>
              <a:rPr lang="de-DE" sz="1200" b="1" baseline="0" dirty="0" smtClean="0"/>
              <a:t> last </a:t>
            </a:r>
            <a:r>
              <a:rPr lang="de-DE" sz="1200" b="1" baseline="0" dirty="0" err="1" smtClean="0"/>
              <a:t>group</a:t>
            </a:r>
            <a:r>
              <a:rPr lang="de-DE" sz="1200" b="1" baseline="0" dirty="0" smtClean="0"/>
              <a:t> </a:t>
            </a:r>
            <a:r>
              <a:rPr lang="de-DE" sz="1200" b="1" baseline="0" dirty="0" err="1" smtClean="0"/>
              <a:t>of</a:t>
            </a:r>
            <a:r>
              <a:rPr lang="de-DE" sz="1200" b="1" baseline="0" dirty="0" smtClean="0"/>
              <a:t> </a:t>
            </a:r>
            <a:r>
              <a:rPr lang="de-DE" sz="1200" b="1" baseline="0" dirty="0" err="1" smtClean="0"/>
              <a:t>goals</a:t>
            </a:r>
            <a:r>
              <a:rPr lang="de-DE" sz="1200" b="1" baseline="0" dirty="0" smtClean="0"/>
              <a:t> – </a:t>
            </a:r>
            <a:r>
              <a:rPr lang="de-DE" sz="1200" b="1" baseline="0" dirty="0" err="1" smtClean="0"/>
              <a:t>the</a:t>
            </a:r>
            <a:r>
              <a:rPr lang="de-DE" sz="1200" b="1" baseline="0" dirty="0" smtClean="0"/>
              <a:t> universal </a:t>
            </a:r>
            <a:r>
              <a:rPr lang="de-DE" sz="1200" b="1" baseline="0" dirty="0" err="1" smtClean="0"/>
              <a:t>targets</a:t>
            </a:r>
            <a:r>
              <a:rPr lang="de-DE" sz="1200" b="1" baseline="0" dirty="0" smtClean="0"/>
              <a:t>. </a:t>
            </a:r>
            <a:r>
              <a:rPr lang="de-DE" sz="1200" b="1" baseline="0" dirty="0" err="1" smtClean="0"/>
              <a:t>They</a:t>
            </a:r>
            <a:r>
              <a:rPr lang="de-DE" sz="1200" b="1" baseline="0" dirty="0" smtClean="0"/>
              <a:t> </a:t>
            </a:r>
            <a:r>
              <a:rPr lang="de-DE" sz="1200" b="1" baseline="0" dirty="0" err="1" smtClean="0"/>
              <a:t>were</a:t>
            </a:r>
            <a:r>
              <a:rPr lang="de-DE" sz="1200" b="1" baseline="0" dirty="0" smtClean="0"/>
              <a:t> </a:t>
            </a:r>
            <a:r>
              <a:rPr lang="de-DE" sz="1200" b="1" baseline="0" dirty="0" err="1" smtClean="0"/>
              <a:t>especially</a:t>
            </a:r>
            <a:r>
              <a:rPr lang="de-DE" sz="1200" b="1" baseline="0" dirty="0" smtClean="0"/>
              <a:t> unfair. </a:t>
            </a:r>
            <a:r>
              <a:rPr lang="de-DE" sz="1200" b="0" baseline="0" dirty="0" err="1" smtClean="0"/>
              <a:t>They</a:t>
            </a:r>
            <a:r>
              <a:rPr lang="de-DE" sz="1200" b="0" baseline="0" dirty="0" smtClean="0"/>
              <a:t> </a:t>
            </a:r>
            <a:r>
              <a:rPr lang="de-DE" sz="1200" b="0" baseline="0" dirty="0" err="1" smtClean="0"/>
              <a:t>demanded</a:t>
            </a:r>
            <a:r>
              <a:rPr lang="de-DE" sz="1200" b="0" baseline="0" dirty="0" smtClean="0"/>
              <a:t> </a:t>
            </a:r>
            <a:r>
              <a:rPr lang="de-DE" sz="1200" b="0" baseline="0" dirty="0" err="1" smtClean="0"/>
              <a:t>the</a:t>
            </a:r>
            <a:r>
              <a:rPr lang="de-DE" sz="1200" b="0" baseline="0" dirty="0" smtClean="0"/>
              <a:t> same </a:t>
            </a:r>
            <a:r>
              <a:rPr lang="de-DE" sz="1200" b="0" baseline="0" dirty="0" err="1" smtClean="0"/>
              <a:t>degree</a:t>
            </a:r>
            <a:r>
              <a:rPr lang="de-DE" sz="1200" b="0" baseline="0" dirty="0" smtClean="0"/>
              <a:t> </a:t>
            </a:r>
            <a:r>
              <a:rPr lang="de-DE" sz="1200" b="0" baseline="0" dirty="0" err="1" smtClean="0"/>
              <a:t>of</a:t>
            </a:r>
            <a:r>
              <a:rPr lang="de-DE" sz="1200" b="0" baseline="0" dirty="0" smtClean="0"/>
              <a:t> </a:t>
            </a:r>
            <a:r>
              <a:rPr lang="de-DE" sz="1200" b="0" baseline="0" dirty="0" err="1" smtClean="0"/>
              <a:t>development</a:t>
            </a:r>
            <a:r>
              <a:rPr lang="de-DE" sz="1200" b="0" baseline="0" dirty="0" smtClean="0"/>
              <a:t> </a:t>
            </a:r>
            <a:r>
              <a:rPr lang="de-DE" sz="1200" b="0" baseline="0" dirty="0" err="1" smtClean="0"/>
              <a:t>to</a:t>
            </a:r>
            <a:r>
              <a:rPr lang="de-DE" sz="1200" b="0" baseline="0" dirty="0" smtClean="0"/>
              <a:t> </a:t>
            </a:r>
            <a:r>
              <a:rPr lang="de-DE" sz="1200" b="0" baseline="0" dirty="0" err="1" smtClean="0"/>
              <a:t>be</a:t>
            </a:r>
            <a:r>
              <a:rPr lang="de-DE" sz="1200" b="0" baseline="0" dirty="0" smtClean="0"/>
              <a:t> </a:t>
            </a:r>
            <a:r>
              <a:rPr lang="de-DE" sz="1200" b="0" baseline="0" dirty="0" err="1" smtClean="0"/>
              <a:t>reached</a:t>
            </a:r>
            <a:r>
              <a:rPr lang="de-DE" sz="1200" b="0" baseline="0" dirty="0" smtClean="0"/>
              <a:t> </a:t>
            </a:r>
            <a:r>
              <a:rPr lang="de-DE" sz="1200" b="0" baseline="0" dirty="0" err="1" smtClean="0"/>
              <a:t>by</a:t>
            </a:r>
            <a:r>
              <a:rPr lang="de-DE" sz="1200" b="0" baseline="0" dirty="0" smtClean="0"/>
              <a:t> </a:t>
            </a:r>
            <a:r>
              <a:rPr lang="de-DE" sz="1200" b="0" baseline="0" dirty="0" err="1" smtClean="0"/>
              <a:t>the</a:t>
            </a:r>
            <a:r>
              <a:rPr lang="de-DE" sz="1200" b="0" baseline="0" dirty="0" smtClean="0"/>
              <a:t> end </a:t>
            </a:r>
            <a:r>
              <a:rPr lang="de-DE" sz="1200" b="0" baseline="0" dirty="0" err="1" smtClean="0"/>
              <a:t>of</a:t>
            </a:r>
            <a:r>
              <a:rPr lang="de-DE" sz="1200" b="0" baseline="0" dirty="0" smtClean="0"/>
              <a:t> </a:t>
            </a:r>
            <a:r>
              <a:rPr lang="de-DE" sz="1200" b="0" baseline="0" dirty="0" err="1" smtClean="0"/>
              <a:t>the</a:t>
            </a:r>
            <a:r>
              <a:rPr lang="de-DE" sz="1200" b="0" baseline="0" dirty="0" smtClean="0"/>
              <a:t> </a:t>
            </a:r>
            <a:r>
              <a:rPr lang="de-DE" sz="1200" b="0" baseline="0" dirty="0" err="1" smtClean="0"/>
              <a:t>agenda</a:t>
            </a:r>
            <a:r>
              <a:rPr lang="de-DE" sz="1200" b="0" baseline="0" dirty="0" smtClean="0"/>
              <a:t> </a:t>
            </a:r>
            <a:r>
              <a:rPr lang="de-DE" sz="1200" b="0" baseline="0" dirty="0" err="1" smtClean="0"/>
              <a:t>despite</a:t>
            </a:r>
            <a:r>
              <a:rPr lang="de-DE" sz="1200" b="0" baseline="0" dirty="0" smtClean="0"/>
              <a:t> </a:t>
            </a:r>
            <a:r>
              <a:rPr lang="de-DE" sz="1200" b="0" baseline="0" dirty="0" err="1" smtClean="0"/>
              <a:t>totally</a:t>
            </a:r>
            <a:r>
              <a:rPr lang="de-DE" sz="1200" b="0" baseline="0" dirty="0" smtClean="0"/>
              <a:t> different </a:t>
            </a:r>
            <a:r>
              <a:rPr lang="de-DE" sz="1200" b="0" baseline="0" dirty="0" err="1" smtClean="0"/>
              <a:t>starting</a:t>
            </a:r>
            <a:r>
              <a:rPr lang="de-DE" sz="1200" b="0" baseline="0" dirty="0" smtClean="0"/>
              <a:t> </a:t>
            </a:r>
            <a:r>
              <a:rPr lang="de-DE" sz="1200" b="0" baseline="0" dirty="0" err="1" smtClean="0"/>
              <a:t>positions</a:t>
            </a:r>
            <a:r>
              <a:rPr lang="de-DE" sz="1200" b="0" baseline="0" dirty="0" smtClean="0"/>
              <a:t>. </a:t>
            </a:r>
            <a:r>
              <a:rPr lang="de-DE" sz="1200" b="0" baseline="0" dirty="0" err="1" smtClean="0"/>
              <a:t>For</a:t>
            </a:r>
            <a:r>
              <a:rPr lang="de-DE" sz="1200" b="0" baseline="0" dirty="0" smtClean="0"/>
              <a:t> </a:t>
            </a:r>
            <a:r>
              <a:rPr lang="de-DE" sz="1200" b="0" baseline="0" dirty="0" err="1" smtClean="0"/>
              <a:t>example</a:t>
            </a:r>
            <a:r>
              <a:rPr lang="de-DE" sz="1200" b="0" baseline="0" dirty="0" smtClean="0"/>
              <a:t>, 100 per </a:t>
            </a:r>
            <a:r>
              <a:rPr lang="de-DE" sz="1200" b="0" baseline="0" dirty="0" err="1" smtClean="0"/>
              <a:t>cent</a:t>
            </a:r>
            <a:r>
              <a:rPr lang="de-DE" sz="1200" b="0" baseline="0" dirty="0" smtClean="0"/>
              <a:t> </a:t>
            </a:r>
            <a:r>
              <a:rPr lang="de-DE" sz="1200" b="0" baseline="0" dirty="0" err="1" smtClean="0"/>
              <a:t>enrolment</a:t>
            </a:r>
            <a:r>
              <a:rPr lang="de-DE" sz="1200" b="0" baseline="0" dirty="0" smtClean="0"/>
              <a:t> in </a:t>
            </a:r>
            <a:r>
              <a:rPr lang="de-DE" sz="1200" b="0" baseline="0" dirty="0" err="1" smtClean="0"/>
              <a:t>primary</a:t>
            </a:r>
            <a:r>
              <a:rPr lang="de-DE" sz="1200" b="0" baseline="0" dirty="0" smtClean="0"/>
              <a:t> </a:t>
            </a:r>
            <a:r>
              <a:rPr lang="de-DE" sz="1200" b="0" baseline="0" dirty="0" err="1" smtClean="0"/>
              <a:t>schools</a:t>
            </a:r>
            <a:r>
              <a:rPr lang="de-DE" sz="1200" b="0" baseline="0" dirty="0" smtClean="0"/>
              <a:t>, </a:t>
            </a:r>
            <a:r>
              <a:rPr lang="de-DE" sz="1200" b="0" baseline="0" dirty="0" err="1" smtClean="0"/>
              <a:t>full</a:t>
            </a:r>
            <a:r>
              <a:rPr lang="de-DE" sz="1200" b="0" baseline="0" dirty="0" smtClean="0"/>
              <a:t> </a:t>
            </a:r>
            <a:r>
              <a:rPr lang="de-DE" sz="1200" b="0" baseline="0" dirty="0" err="1" smtClean="0"/>
              <a:t>access</a:t>
            </a:r>
            <a:r>
              <a:rPr lang="de-DE" sz="1200" b="0" baseline="0" dirty="0" smtClean="0"/>
              <a:t> </a:t>
            </a:r>
            <a:r>
              <a:rPr lang="de-DE" sz="1200" b="0" baseline="0" dirty="0" err="1" smtClean="0"/>
              <a:t>to</a:t>
            </a:r>
            <a:r>
              <a:rPr lang="de-DE" sz="1200" b="0" baseline="0" dirty="0" smtClean="0"/>
              <a:t> </a:t>
            </a:r>
            <a:r>
              <a:rPr lang="de-DE" sz="1200" b="0" baseline="0" dirty="0" err="1" smtClean="0"/>
              <a:t>reproductive</a:t>
            </a:r>
            <a:r>
              <a:rPr lang="de-DE" sz="1200" b="0" baseline="0" dirty="0" smtClean="0"/>
              <a:t> </a:t>
            </a:r>
            <a:r>
              <a:rPr lang="de-DE" sz="1200" b="0" baseline="0" dirty="0" err="1" smtClean="0"/>
              <a:t>health</a:t>
            </a:r>
            <a:r>
              <a:rPr lang="de-DE" sz="1200" b="0" baseline="0" dirty="0" smtClean="0"/>
              <a:t>, </a:t>
            </a:r>
            <a:r>
              <a:rPr lang="de-DE" sz="1200" b="0" baseline="0" dirty="0" err="1" smtClean="0"/>
              <a:t>decent</a:t>
            </a:r>
            <a:r>
              <a:rPr lang="de-DE" sz="1200" b="0" baseline="0" dirty="0" smtClean="0"/>
              <a:t> </a:t>
            </a:r>
            <a:r>
              <a:rPr lang="de-DE" sz="1200" b="0" baseline="0" dirty="0" err="1" smtClean="0"/>
              <a:t>work</a:t>
            </a:r>
            <a:r>
              <a:rPr lang="de-DE" sz="1200" b="0" baseline="0" dirty="0" smtClean="0"/>
              <a:t> </a:t>
            </a:r>
            <a:r>
              <a:rPr lang="de-DE" sz="1200" b="0" baseline="0" dirty="0" err="1" smtClean="0"/>
              <a:t>for</a:t>
            </a:r>
            <a:r>
              <a:rPr lang="de-DE" sz="1200" b="0" baseline="0" dirty="0" smtClean="0"/>
              <a:t> all. </a:t>
            </a:r>
          </a:p>
          <a:p>
            <a:pPr lvl="0">
              <a:defRPr sz="1800"/>
            </a:pPr>
            <a:endParaRPr lang="de-DE" sz="1200" b="1" baseline="0" dirty="0" smtClean="0"/>
          </a:p>
          <a:p>
            <a:pPr lvl="0">
              <a:defRPr sz="1800"/>
            </a:pPr>
            <a:r>
              <a:rPr lang="de-DE" sz="1200" b="1" baseline="0" dirty="0" smtClean="0"/>
              <a:t>This was </a:t>
            </a:r>
            <a:r>
              <a:rPr lang="de-DE" sz="1200" b="1" baseline="0" dirty="0" err="1" smtClean="0"/>
              <a:t>very</a:t>
            </a:r>
            <a:r>
              <a:rPr lang="de-DE" sz="1200" b="1" baseline="0" dirty="0" smtClean="0"/>
              <a:t> </a:t>
            </a:r>
            <a:r>
              <a:rPr lang="de-DE" sz="1200" b="1" baseline="0" dirty="0" err="1" smtClean="0"/>
              <a:t>short-eyed</a:t>
            </a:r>
            <a:r>
              <a:rPr lang="de-DE" sz="1200" b="1" baseline="0" dirty="0" smtClean="0"/>
              <a:t>. </a:t>
            </a:r>
            <a:r>
              <a:rPr lang="de-DE" sz="1200" b="1" baseline="0" dirty="0" err="1" smtClean="0"/>
              <a:t>Especially</a:t>
            </a:r>
            <a:r>
              <a:rPr lang="de-DE" sz="1200" b="1" baseline="0" dirty="0" smtClean="0"/>
              <a:t> </a:t>
            </a:r>
            <a:r>
              <a:rPr lang="de-DE" sz="1200" b="1" baseline="0" dirty="0" err="1" smtClean="0"/>
              <a:t>those</a:t>
            </a:r>
            <a:r>
              <a:rPr lang="de-DE" sz="1200" b="1" baseline="0" dirty="0" smtClean="0"/>
              <a:t> </a:t>
            </a:r>
            <a:r>
              <a:rPr lang="de-DE" sz="1200" b="1" baseline="0" dirty="0" err="1" smtClean="0"/>
              <a:t>regions</a:t>
            </a:r>
            <a:r>
              <a:rPr lang="de-DE" sz="1200" b="1" baseline="0" dirty="0" smtClean="0"/>
              <a:t> (Sub-</a:t>
            </a:r>
            <a:r>
              <a:rPr lang="de-DE" sz="1200" b="1" baseline="0" dirty="0" err="1" smtClean="0"/>
              <a:t>Saharan</a:t>
            </a:r>
            <a:r>
              <a:rPr lang="de-DE" sz="1200" b="1" baseline="0" dirty="0" smtClean="0"/>
              <a:t> </a:t>
            </a:r>
            <a:r>
              <a:rPr lang="de-DE" sz="1200" b="1" baseline="0" dirty="0" err="1" smtClean="0"/>
              <a:t>Africa</a:t>
            </a:r>
            <a:r>
              <a:rPr lang="de-DE" sz="1200" b="1" baseline="0" dirty="0" smtClean="0"/>
              <a:t> </a:t>
            </a:r>
            <a:r>
              <a:rPr lang="de-DE" sz="1200" b="1" baseline="0" dirty="0" err="1" smtClean="0"/>
              <a:t>or</a:t>
            </a:r>
            <a:r>
              <a:rPr lang="de-DE" sz="1200" b="1" baseline="0" dirty="0" smtClean="0"/>
              <a:t> </a:t>
            </a:r>
            <a:r>
              <a:rPr lang="de-DE" sz="1200" b="1" baseline="0" dirty="0" err="1" smtClean="0"/>
              <a:t>the</a:t>
            </a:r>
            <a:r>
              <a:rPr lang="de-DE" sz="1200" b="1" baseline="0" dirty="0" smtClean="0"/>
              <a:t> Least </a:t>
            </a:r>
            <a:r>
              <a:rPr lang="de-DE" sz="1200" b="1" baseline="0" dirty="0" err="1" smtClean="0"/>
              <a:t>Developed</a:t>
            </a:r>
            <a:r>
              <a:rPr lang="de-DE" sz="1200" b="1" baseline="0" dirty="0" smtClean="0"/>
              <a:t> Countries) </a:t>
            </a:r>
            <a:r>
              <a:rPr lang="de-DE" sz="1200" b="1" baseline="0" dirty="0" err="1" smtClean="0"/>
              <a:t>which</a:t>
            </a:r>
            <a:r>
              <a:rPr lang="de-DE" sz="1200" b="1" baseline="0" dirty="0" smtClean="0"/>
              <a:t> </a:t>
            </a:r>
            <a:r>
              <a:rPr lang="de-DE" sz="1200" b="1" baseline="0" dirty="0" err="1" smtClean="0"/>
              <a:t>were</a:t>
            </a:r>
            <a:r>
              <a:rPr lang="de-DE" sz="1200" b="1" baseline="0" dirty="0" smtClean="0"/>
              <a:t> </a:t>
            </a:r>
            <a:r>
              <a:rPr lang="de-DE" sz="1200" b="1" baseline="0" dirty="0" err="1" smtClean="0"/>
              <a:t>the</a:t>
            </a:r>
            <a:r>
              <a:rPr lang="de-DE" sz="1200" b="1" baseline="0" dirty="0" smtClean="0"/>
              <a:t> </a:t>
            </a:r>
            <a:r>
              <a:rPr lang="de-DE" sz="1200" b="1" baseline="0" dirty="0" err="1" smtClean="0"/>
              <a:t>farthest</a:t>
            </a:r>
            <a:r>
              <a:rPr lang="de-DE" sz="1200" b="1" baseline="0" dirty="0" smtClean="0"/>
              <a:t> </a:t>
            </a:r>
            <a:r>
              <a:rPr lang="de-DE" sz="1200" b="1" baseline="0" dirty="0" err="1" smtClean="0"/>
              <a:t>away</a:t>
            </a:r>
            <a:r>
              <a:rPr lang="de-DE" sz="1200" b="1" baseline="0" dirty="0" smtClean="0"/>
              <a:t> </a:t>
            </a:r>
            <a:r>
              <a:rPr lang="de-DE" sz="1200" b="1" baseline="0" dirty="0" err="1" smtClean="0"/>
              <a:t>from</a:t>
            </a:r>
            <a:r>
              <a:rPr lang="de-DE" sz="1200" b="1" baseline="0" dirty="0" smtClean="0"/>
              <a:t> </a:t>
            </a:r>
            <a:r>
              <a:rPr lang="de-DE" sz="1200" b="1" baseline="0" dirty="0" err="1" smtClean="0"/>
              <a:t>universality</a:t>
            </a:r>
            <a:r>
              <a:rPr lang="de-DE" sz="1200" b="1" baseline="0" dirty="0" smtClean="0"/>
              <a:t> </a:t>
            </a:r>
            <a:r>
              <a:rPr lang="de-DE" sz="1200" b="1" baseline="0" dirty="0" err="1" smtClean="0"/>
              <a:t>faced</a:t>
            </a:r>
            <a:r>
              <a:rPr lang="de-DE" sz="1200" b="1" baseline="0" dirty="0" smtClean="0"/>
              <a:t> </a:t>
            </a:r>
            <a:r>
              <a:rPr lang="de-DE" sz="1200" b="1" baseline="0" dirty="0" err="1" smtClean="0"/>
              <a:t>the</a:t>
            </a:r>
            <a:r>
              <a:rPr lang="de-DE" sz="1200" b="1" baseline="0" dirty="0" smtClean="0"/>
              <a:t> </a:t>
            </a:r>
            <a:r>
              <a:rPr lang="de-DE" sz="1200" b="1" baseline="0" dirty="0" err="1" smtClean="0"/>
              <a:t>strongest</a:t>
            </a:r>
            <a:r>
              <a:rPr lang="de-DE" sz="1200" b="1" baseline="0" dirty="0" smtClean="0"/>
              <a:t> </a:t>
            </a:r>
            <a:r>
              <a:rPr lang="de-DE" sz="1200" b="1" baseline="0" dirty="0" err="1" smtClean="0"/>
              <a:t>population</a:t>
            </a:r>
            <a:r>
              <a:rPr lang="de-DE" sz="1200" b="1" baseline="0" dirty="0" smtClean="0"/>
              <a:t> </a:t>
            </a:r>
            <a:r>
              <a:rPr lang="de-DE" sz="1200" b="1" baseline="0" dirty="0" err="1" smtClean="0"/>
              <a:t>growth</a:t>
            </a:r>
            <a:r>
              <a:rPr lang="de-DE" sz="1200" b="1" baseline="0" dirty="0" smtClean="0"/>
              <a:t>. This </a:t>
            </a:r>
            <a:r>
              <a:rPr lang="de-DE" sz="1200" b="1" baseline="0" dirty="0" err="1" smtClean="0"/>
              <a:t>means</a:t>
            </a:r>
            <a:r>
              <a:rPr lang="de-DE" sz="1200" b="1" baseline="0" dirty="0" smtClean="0"/>
              <a:t> </a:t>
            </a:r>
            <a:r>
              <a:rPr lang="de-DE" sz="1200" b="1" baseline="0" dirty="0" err="1" smtClean="0"/>
              <a:t>that</a:t>
            </a:r>
            <a:r>
              <a:rPr lang="de-DE" sz="1200" b="1" baseline="0" dirty="0" smtClean="0"/>
              <a:t> </a:t>
            </a:r>
            <a:r>
              <a:rPr lang="de-DE" sz="1200" b="1" baseline="0" dirty="0" err="1" smtClean="0"/>
              <a:t>the</a:t>
            </a:r>
            <a:r>
              <a:rPr lang="de-DE" sz="1200" b="1" baseline="0" dirty="0" smtClean="0"/>
              <a:t> </a:t>
            </a:r>
            <a:r>
              <a:rPr lang="de-DE" sz="1200" b="1" baseline="0" dirty="0" err="1" smtClean="0"/>
              <a:t>challenges</a:t>
            </a:r>
            <a:r>
              <a:rPr lang="de-DE" sz="1200" b="1" baseline="0" dirty="0" smtClean="0"/>
              <a:t> </a:t>
            </a:r>
            <a:r>
              <a:rPr lang="de-DE" sz="1200" b="1" baseline="0" dirty="0" err="1" smtClean="0"/>
              <a:t>to</a:t>
            </a:r>
            <a:r>
              <a:rPr lang="de-DE" sz="1200" b="1" baseline="0" dirty="0" smtClean="0"/>
              <a:t> </a:t>
            </a:r>
            <a:r>
              <a:rPr lang="de-DE" sz="1200" b="1" baseline="0" dirty="0" err="1" smtClean="0"/>
              <a:t>provide</a:t>
            </a:r>
            <a:r>
              <a:rPr lang="de-DE" sz="1200" b="1" baseline="0" dirty="0" smtClean="0"/>
              <a:t> </a:t>
            </a:r>
            <a:r>
              <a:rPr lang="de-DE" sz="1200" b="1" baseline="0" dirty="0" err="1" smtClean="0"/>
              <a:t>their</a:t>
            </a:r>
            <a:r>
              <a:rPr lang="de-DE" sz="1200" b="1" baseline="0" dirty="0" smtClean="0"/>
              <a:t> </a:t>
            </a:r>
            <a:r>
              <a:rPr lang="de-DE" sz="1200" b="1" baseline="0" dirty="0" err="1" smtClean="0"/>
              <a:t>populations</a:t>
            </a:r>
            <a:r>
              <a:rPr lang="de-DE" sz="1200" b="1" baseline="0" dirty="0" smtClean="0"/>
              <a:t> </a:t>
            </a:r>
            <a:r>
              <a:rPr lang="de-DE" sz="1200" b="1" baseline="0" dirty="0" err="1" smtClean="0"/>
              <a:t>with</a:t>
            </a:r>
            <a:r>
              <a:rPr lang="de-DE" sz="1200" b="1" baseline="0" dirty="0" smtClean="0"/>
              <a:t> </a:t>
            </a:r>
            <a:r>
              <a:rPr lang="de-DE" sz="1200" b="1" baseline="0" dirty="0" err="1" smtClean="0"/>
              <a:t>public</a:t>
            </a:r>
            <a:r>
              <a:rPr lang="de-DE" sz="1200" b="1" baseline="0" dirty="0" smtClean="0"/>
              <a:t> </a:t>
            </a:r>
            <a:r>
              <a:rPr lang="de-DE" sz="1200" b="1" baseline="0" dirty="0" err="1" smtClean="0"/>
              <a:t>services</a:t>
            </a:r>
            <a:r>
              <a:rPr lang="de-DE" sz="1200" b="1" baseline="0" dirty="0" smtClean="0"/>
              <a:t> </a:t>
            </a:r>
            <a:r>
              <a:rPr lang="de-DE" sz="1200" b="1" baseline="0" dirty="0" err="1" smtClean="0"/>
              <a:t>were</a:t>
            </a:r>
            <a:r>
              <a:rPr lang="de-DE" sz="1200" b="1" baseline="0" dirty="0" smtClean="0"/>
              <a:t> </a:t>
            </a:r>
            <a:r>
              <a:rPr lang="de-DE" sz="1200" b="1" baseline="0" dirty="0" err="1" smtClean="0"/>
              <a:t>continuously</a:t>
            </a:r>
            <a:r>
              <a:rPr lang="de-DE" sz="1200" b="1" baseline="0" dirty="0" smtClean="0"/>
              <a:t> on </a:t>
            </a:r>
            <a:r>
              <a:rPr lang="de-DE" sz="1200" b="1" baseline="0" dirty="0" err="1" smtClean="0"/>
              <a:t>the</a:t>
            </a:r>
            <a:r>
              <a:rPr lang="de-DE" sz="1200" b="1" baseline="0" dirty="0" smtClean="0"/>
              <a:t> </a:t>
            </a:r>
            <a:r>
              <a:rPr lang="de-DE" sz="1200" b="1" baseline="0" dirty="0" err="1" smtClean="0"/>
              <a:t>rise</a:t>
            </a:r>
            <a:r>
              <a:rPr lang="de-DE" sz="1200" b="1" baseline="0" dirty="0" smtClean="0"/>
              <a:t>. </a:t>
            </a:r>
            <a:r>
              <a:rPr lang="de-DE" sz="1200" b="1" baseline="0" dirty="0" err="1" smtClean="0"/>
              <a:t>Any</a:t>
            </a:r>
            <a:r>
              <a:rPr lang="de-DE" sz="1200" b="1" baseline="0" dirty="0" smtClean="0"/>
              <a:t> </a:t>
            </a:r>
            <a:r>
              <a:rPr lang="de-DE" sz="1200" b="1" baseline="0" dirty="0" err="1" smtClean="0"/>
              <a:t>progress</a:t>
            </a:r>
            <a:r>
              <a:rPr lang="de-DE" sz="1200" b="1" baseline="0" dirty="0" smtClean="0"/>
              <a:t> </a:t>
            </a:r>
            <a:r>
              <a:rPr lang="de-DE" sz="1200" b="1" baseline="0" dirty="0" err="1" smtClean="0"/>
              <a:t>towards</a:t>
            </a:r>
            <a:r>
              <a:rPr lang="de-DE" sz="1200" b="1" baseline="0" dirty="0" smtClean="0"/>
              <a:t> </a:t>
            </a:r>
            <a:r>
              <a:rPr lang="de-DE" sz="1200" b="1" baseline="0" dirty="0" err="1" smtClean="0"/>
              <a:t>universality</a:t>
            </a:r>
            <a:r>
              <a:rPr lang="de-DE" sz="1200" b="1" baseline="0" dirty="0" smtClean="0"/>
              <a:t> </a:t>
            </a:r>
            <a:r>
              <a:rPr lang="de-DE" sz="1200" b="1" baseline="0" dirty="0" err="1" smtClean="0"/>
              <a:t>therefore</a:t>
            </a:r>
            <a:r>
              <a:rPr lang="de-DE" sz="1200" b="1" baseline="0" dirty="0" smtClean="0"/>
              <a:t> </a:t>
            </a:r>
            <a:r>
              <a:rPr lang="de-DE" sz="1200" b="1" baseline="0" dirty="0" err="1" smtClean="0"/>
              <a:t>implies</a:t>
            </a:r>
            <a:r>
              <a:rPr lang="de-DE" sz="1200" b="1" baseline="0" dirty="0" smtClean="0"/>
              <a:t> a </a:t>
            </a:r>
            <a:r>
              <a:rPr lang="de-DE" sz="1200" b="1" baseline="0" dirty="0" err="1" smtClean="0"/>
              <a:t>big</a:t>
            </a:r>
            <a:r>
              <a:rPr lang="de-DE" sz="1200" b="1" baseline="0" dirty="0" smtClean="0"/>
              <a:t> </a:t>
            </a:r>
            <a:r>
              <a:rPr lang="de-DE" sz="1200" b="1" baseline="0" dirty="0" err="1" smtClean="0"/>
              <a:t>success</a:t>
            </a:r>
            <a:r>
              <a:rPr lang="de-DE" sz="1200" b="1" baseline="0" dirty="0" smtClean="0"/>
              <a:t> </a:t>
            </a:r>
            <a:r>
              <a:rPr lang="de-DE" sz="1200" b="1" baseline="0" dirty="0" err="1" smtClean="0"/>
              <a:t>as</a:t>
            </a:r>
            <a:r>
              <a:rPr lang="de-DE" sz="1200" b="1" baseline="0" dirty="0" smtClean="0"/>
              <a:t> </a:t>
            </a:r>
            <a:r>
              <a:rPr lang="de-DE" sz="1200" b="1" baseline="0" dirty="0" err="1" smtClean="0"/>
              <a:t>the</a:t>
            </a:r>
            <a:r>
              <a:rPr lang="de-DE" sz="1200" b="1" baseline="0" dirty="0" smtClean="0"/>
              <a:t> </a:t>
            </a:r>
            <a:r>
              <a:rPr lang="de-DE" sz="1200" b="1" baseline="0" dirty="0" err="1" smtClean="0"/>
              <a:t>number</a:t>
            </a:r>
            <a:r>
              <a:rPr lang="de-DE" sz="1200" b="1" baseline="0" dirty="0" smtClean="0"/>
              <a:t> </a:t>
            </a:r>
            <a:r>
              <a:rPr lang="de-DE" sz="1200" b="1" baseline="0" dirty="0" err="1" smtClean="0"/>
              <a:t>of</a:t>
            </a:r>
            <a:r>
              <a:rPr lang="de-DE" sz="1200" b="1" baseline="0" dirty="0" smtClean="0"/>
              <a:t> </a:t>
            </a:r>
            <a:r>
              <a:rPr lang="de-DE" sz="1200" b="1" baseline="0" dirty="0" err="1" smtClean="0"/>
              <a:t>those</a:t>
            </a:r>
            <a:r>
              <a:rPr lang="de-DE" sz="1200" b="1" baseline="0" dirty="0" smtClean="0"/>
              <a:t> </a:t>
            </a:r>
            <a:r>
              <a:rPr lang="de-DE" sz="1200" b="1" baseline="0" dirty="0" err="1" smtClean="0"/>
              <a:t>having</a:t>
            </a:r>
            <a:r>
              <a:rPr lang="de-DE" sz="1200" b="1" baseline="0" dirty="0" smtClean="0"/>
              <a:t> </a:t>
            </a:r>
            <a:r>
              <a:rPr lang="de-DE" sz="1200" b="1" baseline="0" dirty="0" err="1" smtClean="0"/>
              <a:t>access</a:t>
            </a:r>
            <a:r>
              <a:rPr lang="de-DE" sz="1200" b="1" baseline="0" dirty="0" smtClean="0"/>
              <a:t> </a:t>
            </a:r>
            <a:r>
              <a:rPr lang="de-DE" sz="1200" b="1" baseline="0" dirty="0" err="1" smtClean="0"/>
              <a:t>to</a:t>
            </a:r>
            <a:r>
              <a:rPr lang="de-DE" sz="1200" b="1" baseline="0" dirty="0" smtClean="0"/>
              <a:t> </a:t>
            </a:r>
            <a:r>
              <a:rPr lang="de-DE" sz="1200" b="1" baseline="0" dirty="0" err="1" smtClean="0"/>
              <a:t>education</a:t>
            </a:r>
            <a:r>
              <a:rPr lang="de-DE" sz="1200" b="1" baseline="0" dirty="0" smtClean="0"/>
              <a:t>, </a:t>
            </a:r>
            <a:r>
              <a:rPr lang="de-DE" sz="1200" b="1" baseline="0" dirty="0" err="1" smtClean="0"/>
              <a:t>health</a:t>
            </a:r>
            <a:r>
              <a:rPr lang="de-DE" sz="1200" b="1" baseline="0" dirty="0" smtClean="0"/>
              <a:t> </a:t>
            </a:r>
            <a:r>
              <a:rPr lang="de-DE" sz="1200" b="1" baseline="0" dirty="0" err="1" smtClean="0"/>
              <a:t>services</a:t>
            </a:r>
            <a:r>
              <a:rPr lang="de-DE" sz="1200" b="1" baseline="0" dirty="0" smtClean="0"/>
              <a:t> </a:t>
            </a:r>
            <a:r>
              <a:rPr lang="de-DE" sz="1200" b="1" baseline="0" dirty="0" err="1" smtClean="0"/>
              <a:t>or</a:t>
            </a:r>
            <a:r>
              <a:rPr lang="de-DE" sz="1200" b="1" baseline="0" dirty="0" smtClean="0"/>
              <a:t> </a:t>
            </a:r>
            <a:r>
              <a:rPr lang="de-DE" sz="1200" b="1" baseline="0" dirty="0" err="1" smtClean="0"/>
              <a:t>work</a:t>
            </a:r>
            <a:r>
              <a:rPr lang="de-DE" sz="1200" b="1" baseline="0" dirty="0" smtClean="0"/>
              <a:t> </a:t>
            </a:r>
            <a:r>
              <a:rPr lang="de-DE" sz="1200" b="1" baseline="0" dirty="0" err="1" smtClean="0"/>
              <a:t>increased</a:t>
            </a:r>
            <a:r>
              <a:rPr lang="de-DE" sz="1200" b="1" baseline="0" dirty="0" smtClean="0"/>
              <a:t> </a:t>
            </a:r>
            <a:r>
              <a:rPr lang="de-DE" sz="1200" b="1" baseline="0" dirty="0" err="1" smtClean="0"/>
              <a:t>faster</a:t>
            </a:r>
            <a:r>
              <a:rPr lang="de-DE" sz="1200" b="1" baseline="0" dirty="0" smtClean="0"/>
              <a:t> </a:t>
            </a:r>
            <a:r>
              <a:rPr lang="de-DE" sz="1200" b="1" baseline="0" dirty="0" err="1" smtClean="0"/>
              <a:t>than</a:t>
            </a:r>
            <a:r>
              <a:rPr lang="de-DE" sz="1200" b="1" baseline="0" dirty="0" smtClean="0"/>
              <a:t> </a:t>
            </a:r>
            <a:r>
              <a:rPr lang="de-DE" sz="1200" b="1" baseline="0" dirty="0" err="1" smtClean="0"/>
              <a:t>the</a:t>
            </a:r>
            <a:r>
              <a:rPr lang="de-DE" sz="1200" b="1" baseline="0" dirty="0" smtClean="0"/>
              <a:t> </a:t>
            </a:r>
            <a:r>
              <a:rPr lang="de-DE" sz="1200" b="1" baseline="0" dirty="0" err="1" smtClean="0"/>
              <a:t>number</a:t>
            </a:r>
            <a:r>
              <a:rPr lang="de-DE" sz="1200" b="1" baseline="0" dirty="0" smtClean="0"/>
              <a:t> </a:t>
            </a:r>
            <a:r>
              <a:rPr lang="de-DE" sz="1200" b="1" baseline="0" dirty="0" err="1" smtClean="0"/>
              <a:t>of</a:t>
            </a:r>
            <a:r>
              <a:rPr lang="de-DE" sz="1200" b="1" baseline="0" dirty="0" smtClean="0"/>
              <a:t> </a:t>
            </a:r>
            <a:r>
              <a:rPr lang="de-DE" sz="1200" b="1" baseline="0" dirty="0" err="1" smtClean="0"/>
              <a:t>those</a:t>
            </a:r>
            <a:r>
              <a:rPr lang="de-DE" sz="1200" b="1" baseline="0" dirty="0" smtClean="0"/>
              <a:t> in </a:t>
            </a:r>
            <a:r>
              <a:rPr lang="de-DE" sz="1200" b="1" baseline="0" dirty="0" err="1" smtClean="0"/>
              <a:t>demand</a:t>
            </a:r>
            <a:r>
              <a:rPr lang="de-DE" sz="1200" b="1" baseline="0" dirty="0" smtClean="0"/>
              <a:t>. </a:t>
            </a:r>
          </a:p>
          <a:p>
            <a:pPr lvl="0">
              <a:defRPr sz="1800"/>
            </a:pPr>
            <a:endParaRPr lang="de-DE" sz="1200" b="1" baseline="0" dirty="0" smtClean="0"/>
          </a:p>
          <a:p>
            <a:pPr lvl="0">
              <a:defRPr sz="1800"/>
            </a:pPr>
            <a:r>
              <a:rPr lang="de-DE" sz="1200" b="0" baseline="0" dirty="0" err="1" smtClean="0"/>
              <a:t>Instead</a:t>
            </a:r>
            <a:r>
              <a:rPr lang="de-DE" sz="1200" b="0" baseline="0" dirty="0" smtClean="0"/>
              <a:t>, SSA </a:t>
            </a:r>
            <a:r>
              <a:rPr lang="de-DE" sz="1200" b="0" baseline="0" dirty="0" err="1" smtClean="0"/>
              <a:t>today</a:t>
            </a:r>
            <a:r>
              <a:rPr lang="de-DE" sz="1200" b="0" baseline="0" dirty="0" smtClean="0"/>
              <a:t> </a:t>
            </a:r>
            <a:r>
              <a:rPr lang="de-DE" sz="1200" b="0" baseline="0" dirty="0" err="1" smtClean="0"/>
              <a:t>is</a:t>
            </a:r>
            <a:r>
              <a:rPr lang="de-DE" sz="1200" b="0" baseline="0" dirty="0" smtClean="0"/>
              <a:t> </a:t>
            </a:r>
            <a:r>
              <a:rPr lang="de-DE" sz="1200" b="0" baseline="0" dirty="0" err="1" smtClean="0"/>
              <a:t>blamed</a:t>
            </a:r>
            <a:r>
              <a:rPr lang="de-DE" sz="1200" b="0" baseline="0" dirty="0" smtClean="0"/>
              <a:t> </a:t>
            </a:r>
            <a:r>
              <a:rPr lang="de-DE" sz="1200" b="0" baseline="0" dirty="0" err="1" smtClean="0"/>
              <a:t>for</a:t>
            </a:r>
            <a:r>
              <a:rPr lang="de-DE" sz="1200" b="0" baseline="0" dirty="0" smtClean="0"/>
              <a:t> </a:t>
            </a:r>
            <a:r>
              <a:rPr lang="de-DE" sz="1200" b="0" baseline="0" dirty="0" err="1" smtClean="0"/>
              <a:t>having</a:t>
            </a:r>
            <a:r>
              <a:rPr lang="de-DE" sz="1200" b="0" baseline="0" dirty="0" smtClean="0"/>
              <a:t> </a:t>
            </a:r>
            <a:r>
              <a:rPr lang="de-DE" sz="1200" b="0" baseline="0" dirty="0" err="1" smtClean="0"/>
              <a:t>only</a:t>
            </a:r>
            <a:r>
              <a:rPr lang="de-DE" sz="1200" b="0" baseline="0" dirty="0" smtClean="0"/>
              <a:t> </a:t>
            </a:r>
            <a:r>
              <a:rPr lang="de-DE" sz="1200" b="0" baseline="0" dirty="0" err="1" smtClean="0"/>
              <a:t>managed</a:t>
            </a:r>
            <a:r>
              <a:rPr lang="de-DE" sz="1200" b="0" baseline="0" dirty="0" smtClean="0"/>
              <a:t> an </a:t>
            </a:r>
            <a:r>
              <a:rPr lang="de-DE" sz="1200" b="0" baseline="0" dirty="0" err="1" smtClean="0"/>
              <a:t>to</a:t>
            </a:r>
            <a:r>
              <a:rPr lang="de-DE" sz="1200" b="0" baseline="0" dirty="0" smtClean="0"/>
              <a:t> </a:t>
            </a:r>
            <a:r>
              <a:rPr lang="de-DE" sz="1200" b="0" baseline="0" dirty="0" err="1" smtClean="0"/>
              <a:t>raise</a:t>
            </a:r>
            <a:r>
              <a:rPr lang="de-DE" sz="1200" b="0" baseline="0" dirty="0" smtClean="0"/>
              <a:t> </a:t>
            </a:r>
            <a:r>
              <a:rPr lang="de-DE" sz="1200" b="0" baseline="0" dirty="0" err="1" smtClean="0"/>
              <a:t>the</a:t>
            </a:r>
            <a:r>
              <a:rPr lang="de-DE" sz="1200" b="0" baseline="0" dirty="0" smtClean="0"/>
              <a:t> </a:t>
            </a:r>
            <a:r>
              <a:rPr lang="de-DE" sz="1200" b="0" baseline="0" dirty="0" err="1" smtClean="0"/>
              <a:t>net</a:t>
            </a:r>
            <a:r>
              <a:rPr lang="de-DE" sz="1200" b="0" baseline="0" dirty="0" smtClean="0"/>
              <a:t> </a:t>
            </a:r>
            <a:r>
              <a:rPr lang="de-DE" sz="1200" b="0" baseline="0" dirty="0" err="1" smtClean="0"/>
              <a:t>enrolment</a:t>
            </a:r>
            <a:r>
              <a:rPr lang="de-DE" sz="1200" b="0" baseline="0" dirty="0" smtClean="0"/>
              <a:t> </a:t>
            </a:r>
            <a:r>
              <a:rPr lang="de-DE" sz="1200" b="0" baseline="0" dirty="0" err="1" smtClean="0"/>
              <a:t>ratio</a:t>
            </a:r>
            <a:r>
              <a:rPr lang="de-DE" sz="1200" b="0" baseline="0" dirty="0" smtClean="0"/>
              <a:t> </a:t>
            </a:r>
            <a:r>
              <a:rPr lang="de-DE" sz="1200" b="0" baseline="0" dirty="0" err="1" smtClean="0"/>
              <a:t>from</a:t>
            </a:r>
            <a:r>
              <a:rPr lang="de-DE" sz="1200" b="0" baseline="0" dirty="0" smtClean="0"/>
              <a:t> </a:t>
            </a:r>
            <a:r>
              <a:rPr lang="de-DE" sz="1200" b="0" baseline="0" dirty="0" err="1" smtClean="0"/>
              <a:t>roundabout</a:t>
            </a:r>
            <a:r>
              <a:rPr lang="de-DE" sz="1200" b="0" baseline="0" dirty="0" smtClean="0"/>
              <a:t> 50 </a:t>
            </a:r>
            <a:r>
              <a:rPr lang="de-DE" sz="1200" b="0" baseline="0" dirty="0" err="1" smtClean="0"/>
              <a:t>to</a:t>
            </a:r>
            <a:r>
              <a:rPr lang="de-DE" sz="1200" b="0" baseline="0" dirty="0" smtClean="0"/>
              <a:t> 77 per </a:t>
            </a:r>
            <a:r>
              <a:rPr lang="de-DE" sz="1200" b="0" baseline="0" dirty="0" err="1" smtClean="0"/>
              <a:t>cent</a:t>
            </a:r>
            <a:r>
              <a:rPr lang="de-DE" sz="1200" b="0" baseline="0" dirty="0" smtClean="0"/>
              <a:t>. </a:t>
            </a:r>
          </a:p>
          <a:p>
            <a:pPr lvl="0">
              <a:defRPr sz="1800"/>
            </a:pPr>
            <a:r>
              <a:rPr lang="de-DE" sz="1200" b="0" baseline="0" dirty="0" smtClean="0"/>
              <a:t>But </a:t>
            </a:r>
            <a:r>
              <a:rPr lang="de-DE" sz="1200" b="0" baseline="0" dirty="0" err="1" smtClean="0"/>
              <a:t>this</a:t>
            </a:r>
            <a:r>
              <a:rPr lang="de-DE" sz="1200" b="0" baseline="0" dirty="0" smtClean="0"/>
              <a:t> </a:t>
            </a:r>
            <a:r>
              <a:rPr lang="de-DE" sz="1200" b="0" baseline="0" dirty="0" err="1" smtClean="0"/>
              <a:t>happened</a:t>
            </a:r>
            <a:r>
              <a:rPr lang="de-DE" sz="1200" b="0" baseline="0" dirty="0" smtClean="0"/>
              <a:t> </a:t>
            </a:r>
            <a:r>
              <a:rPr lang="de-DE" sz="1200" b="0" baseline="0" dirty="0" err="1" smtClean="0"/>
              <a:t>despite</a:t>
            </a:r>
            <a:r>
              <a:rPr lang="de-DE" sz="1200" b="0" baseline="0" dirty="0" smtClean="0"/>
              <a:t> an </a:t>
            </a:r>
            <a:r>
              <a:rPr lang="de-DE" sz="1200" b="0" baseline="0" dirty="0" err="1" smtClean="0"/>
              <a:t>increase</a:t>
            </a:r>
            <a:r>
              <a:rPr lang="de-DE" sz="1200" b="0" baseline="0" dirty="0" smtClean="0"/>
              <a:t> in </a:t>
            </a:r>
            <a:r>
              <a:rPr lang="de-DE" sz="1200" b="0" baseline="0" dirty="0" err="1" smtClean="0"/>
              <a:t>the</a:t>
            </a:r>
            <a:r>
              <a:rPr lang="de-DE" sz="1200" b="0" baseline="0" dirty="0" smtClean="0"/>
              <a:t> </a:t>
            </a:r>
            <a:r>
              <a:rPr lang="de-DE" sz="1200" b="0" baseline="0" dirty="0" err="1" smtClean="0"/>
              <a:t>number</a:t>
            </a:r>
            <a:r>
              <a:rPr lang="de-DE" sz="1200" b="0" baseline="0" dirty="0" smtClean="0"/>
              <a:t> </a:t>
            </a:r>
            <a:r>
              <a:rPr lang="de-DE" sz="1200" b="0" baseline="0" dirty="0" err="1" smtClean="0"/>
              <a:t>of</a:t>
            </a:r>
            <a:r>
              <a:rPr lang="de-DE" sz="1200" b="0" baseline="0" dirty="0" smtClean="0"/>
              <a:t> </a:t>
            </a:r>
            <a:r>
              <a:rPr lang="de-DE" sz="1200" b="0" baseline="0" dirty="0" err="1" smtClean="0"/>
              <a:t>children</a:t>
            </a:r>
            <a:r>
              <a:rPr lang="de-DE" sz="1200" b="0" baseline="0" dirty="0" smtClean="0"/>
              <a:t> </a:t>
            </a:r>
            <a:r>
              <a:rPr lang="de-DE" sz="1200" b="0" baseline="0" dirty="0" err="1" smtClean="0"/>
              <a:t>by</a:t>
            </a:r>
            <a:r>
              <a:rPr lang="de-DE" sz="1200" b="0" baseline="0" dirty="0" smtClean="0"/>
              <a:t> 70 per </a:t>
            </a:r>
            <a:r>
              <a:rPr lang="de-DE" sz="1200" b="0" baseline="0" dirty="0" err="1" smtClean="0"/>
              <a:t>cent</a:t>
            </a:r>
            <a:r>
              <a:rPr lang="de-DE" sz="1200" b="0" baseline="0" dirty="0" smtClean="0"/>
              <a:t> </a:t>
            </a:r>
            <a:r>
              <a:rPr lang="de-DE" sz="1200" b="0" baseline="0" dirty="0" err="1" smtClean="0"/>
              <a:t>between</a:t>
            </a:r>
            <a:r>
              <a:rPr lang="de-DE" sz="1200" b="0" baseline="0" dirty="0" smtClean="0"/>
              <a:t> 1990 </a:t>
            </a:r>
            <a:r>
              <a:rPr lang="de-DE" sz="1200" b="0" baseline="0" dirty="0" err="1" smtClean="0"/>
              <a:t>and</a:t>
            </a:r>
            <a:r>
              <a:rPr lang="de-DE" sz="1200" b="0" baseline="0" dirty="0" smtClean="0"/>
              <a:t> 2012 (</a:t>
            </a:r>
            <a:r>
              <a:rPr lang="de-DE" sz="1200" b="0" baseline="0" dirty="0" err="1" smtClean="0"/>
              <a:t>rest</a:t>
            </a:r>
            <a:r>
              <a:rPr lang="de-DE" sz="1200" b="0" baseline="0" dirty="0" smtClean="0"/>
              <a:t> </a:t>
            </a:r>
            <a:r>
              <a:rPr lang="de-DE" sz="1200" b="0" baseline="0" dirty="0" err="1" smtClean="0"/>
              <a:t>of</a:t>
            </a:r>
            <a:r>
              <a:rPr lang="de-DE" sz="1200" b="0" baseline="0" dirty="0" smtClean="0"/>
              <a:t> </a:t>
            </a:r>
            <a:r>
              <a:rPr lang="de-DE" sz="1200" b="0" baseline="0" dirty="0" err="1" smtClean="0"/>
              <a:t>world</a:t>
            </a:r>
            <a:r>
              <a:rPr lang="de-DE" sz="1200" b="0" baseline="0" dirty="0" smtClean="0"/>
              <a:t>: 16 per </a:t>
            </a:r>
            <a:r>
              <a:rPr lang="de-DE" sz="1200" b="0" baseline="0" dirty="0" err="1" smtClean="0"/>
              <a:t>cent</a:t>
            </a:r>
            <a:r>
              <a:rPr lang="de-DE" sz="1200" b="0" baseline="0" dirty="0" smtClean="0"/>
              <a:t>).</a:t>
            </a:r>
          </a:p>
          <a:p>
            <a:pPr marL="0" marR="0" lvl="0" indent="0" defTabSz="457200" eaLnBrk="1" fontAlgn="auto" latinLnBrk="0" hangingPunct="1">
              <a:lnSpc>
                <a:spcPct val="117999"/>
              </a:lnSpc>
              <a:spcBef>
                <a:spcPts val="0"/>
              </a:spcBef>
              <a:spcAft>
                <a:spcPts val="0"/>
              </a:spcAft>
              <a:buClrTx/>
              <a:buSzTx/>
              <a:buFontTx/>
              <a:buNone/>
              <a:tabLst/>
              <a:defRPr sz="1800"/>
            </a:pPr>
            <a:r>
              <a:rPr lang="de-DE" sz="1200" b="1" baseline="0" dirty="0" smtClean="0"/>
              <a:t>Population </a:t>
            </a:r>
            <a:r>
              <a:rPr lang="de-DE" sz="1200" b="1" baseline="0" dirty="0" err="1" smtClean="0"/>
              <a:t>growth</a:t>
            </a:r>
            <a:r>
              <a:rPr lang="de-DE" sz="1200" b="1" baseline="0" dirty="0" smtClean="0"/>
              <a:t> </a:t>
            </a:r>
            <a:r>
              <a:rPr lang="de-DE" sz="1200" b="1" baseline="0" dirty="0" err="1" smtClean="0"/>
              <a:t>is</a:t>
            </a:r>
            <a:r>
              <a:rPr lang="de-DE" sz="1200" b="1" baseline="0" dirty="0" smtClean="0"/>
              <a:t> </a:t>
            </a:r>
            <a:r>
              <a:rPr lang="de-DE" sz="1200" b="1" baseline="0" dirty="0" err="1" smtClean="0"/>
              <a:t>strongest</a:t>
            </a:r>
            <a:r>
              <a:rPr lang="de-DE" sz="1200" b="1" baseline="0" dirty="0" smtClean="0"/>
              <a:t> </a:t>
            </a:r>
            <a:r>
              <a:rPr lang="de-DE" sz="1200" b="1" baseline="0" dirty="0" err="1" smtClean="0"/>
              <a:t>where</a:t>
            </a:r>
            <a:r>
              <a:rPr lang="de-DE" sz="1200" b="1" baseline="0" dirty="0" smtClean="0"/>
              <a:t> </a:t>
            </a:r>
            <a:r>
              <a:rPr lang="de-DE" sz="1200" b="1" baseline="0" dirty="0" err="1" smtClean="0"/>
              <a:t>socio-economic</a:t>
            </a:r>
            <a:r>
              <a:rPr lang="de-DE" sz="1200" b="1" baseline="0" dirty="0" smtClean="0"/>
              <a:t> </a:t>
            </a:r>
            <a:r>
              <a:rPr lang="de-DE" sz="1200" b="1" baseline="0" dirty="0" err="1" smtClean="0"/>
              <a:t>development</a:t>
            </a:r>
            <a:r>
              <a:rPr lang="de-DE" sz="1200" b="1" baseline="0" dirty="0" smtClean="0"/>
              <a:t> </a:t>
            </a:r>
            <a:r>
              <a:rPr lang="de-DE" sz="1200" b="1" baseline="0" dirty="0" err="1" smtClean="0"/>
              <a:t>is</a:t>
            </a:r>
            <a:r>
              <a:rPr lang="de-DE" sz="1200" b="1" baseline="0" dirty="0" smtClean="0"/>
              <a:t> </a:t>
            </a:r>
            <a:r>
              <a:rPr lang="de-DE" sz="1200" b="1" baseline="0" dirty="0" err="1" smtClean="0"/>
              <a:t>lowest</a:t>
            </a:r>
            <a:r>
              <a:rPr lang="de-DE" sz="1200" b="1" baseline="0" dirty="0" smtClean="0"/>
              <a:t>. </a:t>
            </a:r>
            <a:r>
              <a:rPr lang="de-DE" sz="1200" b="1" baseline="0" dirty="0" err="1" smtClean="0"/>
              <a:t>It</a:t>
            </a:r>
            <a:r>
              <a:rPr lang="de-DE" sz="1200" b="1" baseline="0" dirty="0" smtClean="0"/>
              <a:t> </a:t>
            </a:r>
            <a:r>
              <a:rPr lang="de-DE" sz="1200" b="1" baseline="0" dirty="0" err="1" smtClean="0"/>
              <a:t>therefore</a:t>
            </a:r>
            <a:r>
              <a:rPr lang="de-DE" sz="1200" b="1" baseline="0" dirty="0" smtClean="0"/>
              <a:t> </a:t>
            </a:r>
            <a:r>
              <a:rPr lang="de-DE" sz="1200" b="1" baseline="0" dirty="0" err="1" smtClean="0"/>
              <a:t>needs</a:t>
            </a:r>
            <a:r>
              <a:rPr lang="de-DE" sz="1200" b="1" baseline="0" dirty="0" smtClean="0"/>
              <a:t> </a:t>
            </a:r>
            <a:r>
              <a:rPr lang="de-DE" sz="1200" b="1" baseline="0" dirty="0" err="1" smtClean="0"/>
              <a:t>to</a:t>
            </a:r>
            <a:r>
              <a:rPr lang="de-DE" sz="1200" b="1" baseline="0" dirty="0" smtClean="0"/>
              <a:t> </a:t>
            </a:r>
            <a:r>
              <a:rPr lang="de-DE" sz="1200" b="1" baseline="0" dirty="0" err="1" smtClean="0"/>
              <a:t>play</a:t>
            </a:r>
            <a:r>
              <a:rPr lang="de-DE" sz="1200" b="1" baseline="0" dirty="0" smtClean="0"/>
              <a:t> a </a:t>
            </a:r>
            <a:r>
              <a:rPr lang="de-DE" sz="1200" b="1" baseline="0" dirty="0" err="1" smtClean="0"/>
              <a:t>key</a:t>
            </a:r>
            <a:r>
              <a:rPr lang="de-DE" sz="1200" b="1" baseline="0" dirty="0" smtClean="0"/>
              <a:t> </a:t>
            </a:r>
            <a:r>
              <a:rPr lang="de-DE" sz="1200" b="1" baseline="0" dirty="0" err="1" smtClean="0"/>
              <a:t>role</a:t>
            </a:r>
            <a:r>
              <a:rPr lang="de-DE" sz="1200" b="1" baseline="0" dirty="0" smtClean="0"/>
              <a:t> </a:t>
            </a:r>
            <a:r>
              <a:rPr lang="de-DE" sz="1200" b="1" baseline="0" dirty="0" err="1" smtClean="0"/>
              <a:t>when</a:t>
            </a:r>
            <a:r>
              <a:rPr lang="de-DE" sz="1200" b="1" baseline="0" dirty="0" smtClean="0"/>
              <a:t> </a:t>
            </a:r>
            <a:r>
              <a:rPr lang="de-DE" sz="1200" b="1" baseline="0" dirty="0" err="1" smtClean="0"/>
              <a:t>talking</a:t>
            </a:r>
            <a:r>
              <a:rPr lang="de-DE" sz="1200" b="1" baseline="0" dirty="0" smtClean="0"/>
              <a:t> </a:t>
            </a:r>
            <a:r>
              <a:rPr lang="de-DE" sz="1200" b="1" baseline="0" dirty="0" err="1" smtClean="0"/>
              <a:t>about</a:t>
            </a:r>
            <a:r>
              <a:rPr lang="de-DE" sz="1200" b="1" baseline="0" dirty="0" smtClean="0"/>
              <a:t> </a:t>
            </a:r>
            <a:r>
              <a:rPr lang="de-DE" sz="1200" b="1" baseline="0" dirty="0" err="1" smtClean="0"/>
              <a:t>success</a:t>
            </a:r>
            <a:r>
              <a:rPr lang="de-DE" sz="1200" b="1" baseline="0" dirty="0" smtClean="0"/>
              <a:t> </a:t>
            </a:r>
            <a:r>
              <a:rPr lang="de-DE" sz="1200" b="1" baseline="0" dirty="0" err="1" smtClean="0"/>
              <a:t>or</a:t>
            </a:r>
            <a:r>
              <a:rPr lang="de-DE" sz="1200" b="1" baseline="0" dirty="0" smtClean="0"/>
              <a:t> </a:t>
            </a:r>
            <a:r>
              <a:rPr lang="de-DE" sz="1200" b="1" baseline="0" dirty="0" err="1" smtClean="0"/>
              <a:t>failure</a:t>
            </a:r>
            <a:r>
              <a:rPr lang="de-DE" sz="1200" b="1" baseline="0" dirty="0" smtClean="0"/>
              <a:t> </a:t>
            </a:r>
            <a:r>
              <a:rPr lang="de-DE" sz="1200" b="1" baseline="0" dirty="0" err="1" smtClean="0"/>
              <a:t>towards</a:t>
            </a:r>
            <a:r>
              <a:rPr lang="de-DE" sz="1200" b="1" baseline="0" dirty="0" smtClean="0"/>
              <a:t> </a:t>
            </a:r>
            <a:r>
              <a:rPr lang="de-DE" sz="1200" b="1" baseline="0" dirty="0" err="1" smtClean="0"/>
              <a:t>reaching</a:t>
            </a:r>
            <a:r>
              <a:rPr lang="de-DE" sz="1200" b="1" baseline="0" dirty="0" smtClean="0"/>
              <a:t> universal </a:t>
            </a:r>
            <a:r>
              <a:rPr lang="de-DE" sz="1200" b="1" baseline="0" dirty="0" err="1" smtClean="0"/>
              <a:t>targets</a:t>
            </a:r>
            <a:r>
              <a:rPr lang="de-DE" sz="1200" b="1" baseline="0" dirty="0" smtClean="0"/>
              <a:t>. </a:t>
            </a:r>
          </a:p>
          <a:p>
            <a:pPr lvl="0">
              <a:defRPr sz="1800"/>
            </a:pPr>
            <a:endParaRPr lang="de-DE" sz="1200" b="1" baseline="0" dirty="0" smtClean="0"/>
          </a:p>
          <a:p>
            <a:pPr lvl="0">
              <a:defRPr sz="1800"/>
            </a:pPr>
            <a:r>
              <a:rPr lang="de-DE" sz="1200" b="0" i="1" baseline="0" dirty="0" err="1" smtClean="0"/>
              <a:t>If</a:t>
            </a:r>
            <a:r>
              <a:rPr lang="de-DE" sz="1200" b="0" i="1" baseline="0" dirty="0" smtClean="0"/>
              <a:t> </a:t>
            </a:r>
            <a:r>
              <a:rPr lang="de-DE" sz="1200" b="0" i="1" baseline="0" dirty="0" err="1" smtClean="0"/>
              <a:t>needed</a:t>
            </a:r>
            <a:r>
              <a:rPr lang="de-DE" sz="1200" b="0" i="1" baseline="0" dirty="0" smtClean="0"/>
              <a:t>:</a:t>
            </a:r>
          </a:p>
          <a:p>
            <a:pPr marL="0" marR="0" lvl="0" indent="0" defTabSz="457200" eaLnBrk="1" fontAlgn="auto" latinLnBrk="0" hangingPunct="1">
              <a:lnSpc>
                <a:spcPct val="117999"/>
              </a:lnSpc>
              <a:spcBef>
                <a:spcPts val="0"/>
              </a:spcBef>
              <a:spcAft>
                <a:spcPts val="0"/>
              </a:spcAft>
              <a:buClrTx/>
              <a:buSzTx/>
              <a:buFontTx/>
              <a:buNone/>
              <a:tabLst/>
              <a:defRPr sz="1800"/>
            </a:pPr>
            <a:r>
              <a:rPr lang="en-US" sz="1200" i="1" dirty="0" smtClean="0"/>
              <a:t>(Slum dwellers are those urban dwellers, who lack access to improved drinking water, or to improved sanitation, or live in overcrowded settlements or those made of non-durable material. We need to ask:  What would have happened, if the number of slum dwellers had increased at the same pace as the total number of urban dwellers? Then</a:t>
            </a:r>
            <a:r>
              <a:rPr lang="en-US" sz="1200" i="1" baseline="0" dirty="0" smtClean="0"/>
              <a:t> the number of urban dwellers today </a:t>
            </a:r>
            <a:r>
              <a:rPr lang="en-US" sz="1200" i="1" dirty="0" smtClean="0"/>
              <a:t>would reach more than </a:t>
            </a:r>
            <a:r>
              <a:rPr lang="en-US" sz="1200" b="1" i="1" dirty="0" smtClean="0"/>
              <a:t>1.3 billion - nearly 400 million more than we count today</a:t>
            </a:r>
            <a:r>
              <a:rPr lang="en-US" sz="1200" i="1" dirty="0" smtClean="0"/>
              <a:t>. In fact, the development agenda does not give a clear definition of what an absolute reduction actually implies.)</a:t>
            </a:r>
          </a:p>
          <a:p>
            <a:pPr lvl="0">
              <a:defRPr sz="1800"/>
            </a:pPr>
            <a:endParaRPr lang="en-US" sz="1200" b="1" i="1" baseline="0" dirty="0" smtClean="0"/>
          </a:p>
          <a:p>
            <a:pPr marL="0" marR="0" lvl="0" indent="0" defTabSz="457200" eaLnBrk="1" fontAlgn="auto" latinLnBrk="0" hangingPunct="1">
              <a:lnSpc>
                <a:spcPct val="117999"/>
              </a:lnSpc>
              <a:spcBef>
                <a:spcPts val="0"/>
              </a:spcBef>
              <a:spcAft>
                <a:spcPts val="0"/>
              </a:spcAft>
              <a:buClrTx/>
              <a:buSzTx/>
              <a:buFontTx/>
              <a:buNone/>
              <a:tabLst/>
              <a:defRPr sz="1800"/>
            </a:pPr>
            <a:r>
              <a:rPr lang="de-DE" sz="1200" b="0" i="1" baseline="0" dirty="0" smtClean="0"/>
              <a:t>(In SSA, </a:t>
            </a:r>
            <a:r>
              <a:rPr lang="de-DE" sz="1200" b="0" i="1" baseline="0" dirty="0" err="1" smtClean="0"/>
              <a:t>the</a:t>
            </a:r>
            <a:r>
              <a:rPr lang="de-DE" sz="1200" b="0" i="1" baseline="0" dirty="0" smtClean="0"/>
              <a:t> </a:t>
            </a:r>
            <a:r>
              <a:rPr lang="de-DE" sz="1200" b="0" i="1" baseline="0" dirty="0" err="1" smtClean="0"/>
              <a:t>number</a:t>
            </a:r>
            <a:r>
              <a:rPr lang="de-DE" sz="1200" b="0" i="1" baseline="0" dirty="0" smtClean="0"/>
              <a:t> </a:t>
            </a:r>
            <a:r>
              <a:rPr lang="de-DE" sz="1200" b="0" i="1" baseline="0" dirty="0" err="1" smtClean="0"/>
              <a:t>number</a:t>
            </a:r>
            <a:r>
              <a:rPr lang="de-DE" sz="1200" b="0" i="1" baseline="0" dirty="0" smtClean="0"/>
              <a:t> </a:t>
            </a:r>
            <a:r>
              <a:rPr lang="de-DE" sz="1200" b="0" i="1" baseline="0" dirty="0" err="1" smtClean="0"/>
              <a:t>of</a:t>
            </a:r>
            <a:r>
              <a:rPr lang="de-DE" sz="1200" b="0" i="1" baseline="0" dirty="0" smtClean="0"/>
              <a:t> </a:t>
            </a:r>
            <a:r>
              <a:rPr lang="de-DE" sz="1200" b="0" i="1" baseline="0" dirty="0" err="1" smtClean="0"/>
              <a:t>children</a:t>
            </a:r>
            <a:r>
              <a:rPr lang="de-DE" sz="1200" b="0" i="1" baseline="0" dirty="0" smtClean="0"/>
              <a:t> at </a:t>
            </a:r>
            <a:r>
              <a:rPr lang="de-DE" sz="1200" b="0" i="1" baseline="0" dirty="0" err="1" smtClean="0"/>
              <a:t>primary</a:t>
            </a:r>
            <a:r>
              <a:rPr lang="de-DE" sz="1200" b="0" i="1" baseline="0" dirty="0" smtClean="0"/>
              <a:t> </a:t>
            </a:r>
            <a:r>
              <a:rPr lang="de-DE" sz="1200" b="0" i="1" baseline="0" dirty="0" err="1" smtClean="0"/>
              <a:t>school</a:t>
            </a:r>
            <a:r>
              <a:rPr lang="de-DE" sz="1200" b="0" i="1" baseline="0" dirty="0" smtClean="0"/>
              <a:t> </a:t>
            </a:r>
            <a:r>
              <a:rPr lang="de-DE" sz="1200" b="0" i="1" baseline="0" dirty="0" err="1" smtClean="0"/>
              <a:t>age</a:t>
            </a:r>
            <a:r>
              <a:rPr lang="de-DE" sz="1200" b="0" i="1" baseline="0" dirty="0" smtClean="0"/>
              <a:t> </a:t>
            </a:r>
            <a:r>
              <a:rPr lang="de-DE" sz="1200" b="0" i="1" baseline="0" dirty="0" err="1" smtClean="0"/>
              <a:t>increased</a:t>
            </a:r>
            <a:r>
              <a:rPr lang="de-DE" sz="1200" b="0" i="1" baseline="0" dirty="0" smtClean="0"/>
              <a:t> </a:t>
            </a:r>
            <a:r>
              <a:rPr lang="de-DE" sz="1200" b="0" i="1" baseline="0" dirty="0" err="1" smtClean="0"/>
              <a:t>by</a:t>
            </a:r>
            <a:r>
              <a:rPr lang="de-DE" sz="1200" b="0" i="1" baseline="0" dirty="0" smtClean="0"/>
              <a:t> 70 per </a:t>
            </a:r>
            <a:r>
              <a:rPr lang="de-DE" sz="1200" b="0" i="1" baseline="0" dirty="0" err="1" smtClean="0"/>
              <a:t>cent</a:t>
            </a:r>
            <a:r>
              <a:rPr lang="de-DE" sz="1200" b="0" i="1" baseline="0" dirty="0" smtClean="0"/>
              <a:t> </a:t>
            </a:r>
            <a:r>
              <a:rPr lang="de-DE" sz="1200" b="0" i="1" baseline="0" dirty="0" err="1" smtClean="0"/>
              <a:t>between</a:t>
            </a:r>
            <a:r>
              <a:rPr lang="de-DE" sz="1200" b="0" i="1" baseline="0" dirty="0" smtClean="0"/>
              <a:t> 1990 </a:t>
            </a:r>
            <a:r>
              <a:rPr lang="de-DE" sz="1200" b="0" i="1" baseline="0" dirty="0" err="1" smtClean="0"/>
              <a:t>and</a:t>
            </a:r>
            <a:r>
              <a:rPr lang="de-DE" sz="1200" b="0" i="1" baseline="0" dirty="0" smtClean="0"/>
              <a:t> 2012 (</a:t>
            </a:r>
            <a:r>
              <a:rPr lang="de-DE" sz="1200" b="0" i="1" baseline="0" dirty="0" err="1" smtClean="0"/>
              <a:t>rest</a:t>
            </a:r>
            <a:r>
              <a:rPr lang="de-DE" sz="1200" b="0" i="1" baseline="0" dirty="0" smtClean="0"/>
              <a:t> </a:t>
            </a:r>
            <a:r>
              <a:rPr lang="de-DE" sz="1200" b="0" i="1" baseline="0" dirty="0" err="1" smtClean="0"/>
              <a:t>of</a:t>
            </a:r>
            <a:r>
              <a:rPr lang="de-DE" sz="1200" b="0" i="1" baseline="0" dirty="0" smtClean="0"/>
              <a:t> </a:t>
            </a:r>
            <a:r>
              <a:rPr lang="de-DE" sz="1200" b="0" i="1" baseline="0" dirty="0" err="1" smtClean="0"/>
              <a:t>the</a:t>
            </a:r>
            <a:r>
              <a:rPr lang="de-DE" sz="1200" b="0" i="1" baseline="0" dirty="0" smtClean="0"/>
              <a:t> </a:t>
            </a:r>
            <a:r>
              <a:rPr lang="de-DE" sz="1200" b="0" i="1" baseline="0" dirty="0" err="1" smtClean="0"/>
              <a:t>world</a:t>
            </a:r>
            <a:r>
              <a:rPr lang="de-DE" sz="1200" b="0" i="1" baseline="0" dirty="0" smtClean="0"/>
              <a:t>: 16 </a:t>
            </a:r>
            <a:r>
              <a:rPr lang="de-DE" sz="1200" b="0" i="1" baseline="0" dirty="0" err="1" smtClean="0"/>
              <a:t>percent</a:t>
            </a:r>
            <a:r>
              <a:rPr lang="de-DE" sz="1200" b="0" i="1" baseline="0" dirty="0" smtClean="0"/>
              <a:t>). In </a:t>
            </a:r>
            <a:r>
              <a:rPr lang="de-DE" sz="1200" b="0" i="1" baseline="0" dirty="0" err="1" smtClean="0"/>
              <a:t>the</a:t>
            </a:r>
            <a:r>
              <a:rPr lang="de-DE" sz="1200" b="0" i="1" baseline="0" dirty="0" smtClean="0"/>
              <a:t> same time, </a:t>
            </a:r>
            <a:r>
              <a:rPr lang="de-DE" sz="1200" b="0" i="1" baseline="0" dirty="0" err="1" smtClean="0"/>
              <a:t>the</a:t>
            </a:r>
            <a:r>
              <a:rPr lang="de-DE" sz="1200" b="0" i="1" baseline="0" dirty="0" smtClean="0"/>
              <a:t> </a:t>
            </a:r>
            <a:r>
              <a:rPr lang="de-DE" sz="1200" b="0" i="1" baseline="0" dirty="0" err="1" smtClean="0"/>
              <a:t>region</a:t>
            </a:r>
            <a:r>
              <a:rPr lang="de-DE" sz="1200" b="0" i="1" baseline="0" dirty="0" smtClean="0"/>
              <a:t> </a:t>
            </a:r>
            <a:r>
              <a:rPr lang="de-DE" sz="1200" b="0" i="1" baseline="0" dirty="0" err="1" smtClean="0"/>
              <a:t>managed</a:t>
            </a:r>
            <a:r>
              <a:rPr lang="de-DE" sz="1200" b="0" i="1" baseline="0" dirty="0" smtClean="0"/>
              <a:t> </a:t>
            </a:r>
            <a:r>
              <a:rPr lang="de-DE" sz="1200" b="0" i="1" baseline="0" dirty="0" err="1" smtClean="0"/>
              <a:t>to</a:t>
            </a:r>
            <a:r>
              <a:rPr lang="de-DE" sz="1200" b="0" i="1" baseline="0" dirty="0" smtClean="0"/>
              <a:t> </a:t>
            </a:r>
            <a:r>
              <a:rPr lang="de-DE" sz="1200" b="0" i="1" baseline="0" dirty="0" err="1" smtClean="0"/>
              <a:t>raise</a:t>
            </a:r>
            <a:r>
              <a:rPr lang="de-DE" sz="1200" b="0" i="1" baseline="0" dirty="0" smtClean="0"/>
              <a:t> </a:t>
            </a:r>
            <a:r>
              <a:rPr lang="de-DE" sz="1200" b="0" i="1" baseline="0" dirty="0" err="1" smtClean="0"/>
              <a:t>the</a:t>
            </a:r>
            <a:r>
              <a:rPr lang="de-DE" sz="1200" b="0" i="1" baseline="0" dirty="0" smtClean="0"/>
              <a:t> </a:t>
            </a:r>
            <a:r>
              <a:rPr lang="de-DE" sz="1200" b="0" i="1" baseline="0" dirty="0" err="1" smtClean="0"/>
              <a:t>net</a:t>
            </a:r>
            <a:r>
              <a:rPr lang="de-DE" sz="1200" b="0" i="1" baseline="0" dirty="0" smtClean="0"/>
              <a:t> </a:t>
            </a:r>
            <a:r>
              <a:rPr lang="de-DE" sz="1200" b="0" i="1" baseline="0" dirty="0" err="1" smtClean="0"/>
              <a:t>enrolment</a:t>
            </a:r>
            <a:r>
              <a:rPr lang="de-DE" sz="1200" b="0" i="1" baseline="0" dirty="0" smtClean="0"/>
              <a:t> </a:t>
            </a:r>
            <a:r>
              <a:rPr lang="de-DE" sz="1200" b="0" i="1" baseline="0" dirty="0" err="1" smtClean="0"/>
              <a:t>ratio</a:t>
            </a:r>
            <a:r>
              <a:rPr lang="de-DE" sz="1200" b="0" i="1" baseline="0" dirty="0" smtClean="0"/>
              <a:t> </a:t>
            </a:r>
            <a:r>
              <a:rPr lang="de-DE" sz="1200" b="0" i="1" baseline="0" dirty="0" err="1" smtClean="0"/>
              <a:t>from</a:t>
            </a:r>
            <a:r>
              <a:rPr lang="de-DE" sz="1200" b="0" i="1" baseline="0" dirty="0" smtClean="0"/>
              <a:t> </a:t>
            </a:r>
            <a:r>
              <a:rPr lang="de-DE" sz="1200" b="0" i="1" baseline="0" dirty="0" err="1" smtClean="0"/>
              <a:t>round</a:t>
            </a:r>
            <a:r>
              <a:rPr lang="de-DE" sz="1200" b="0" i="1" baseline="0" dirty="0" smtClean="0"/>
              <a:t> </a:t>
            </a:r>
            <a:r>
              <a:rPr lang="de-DE" sz="1200" b="0" i="1" baseline="0" dirty="0" err="1" smtClean="0"/>
              <a:t>about</a:t>
            </a:r>
            <a:r>
              <a:rPr lang="de-DE" sz="1200" b="0" i="1" baseline="0" dirty="0" smtClean="0"/>
              <a:t> 50 </a:t>
            </a:r>
            <a:r>
              <a:rPr lang="de-DE" sz="1200" b="0" i="1" baseline="0" dirty="0" err="1" smtClean="0"/>
              <a:t>to</a:t>
            </a:r>
            <a:r>
              <a:rPr lang="de-DE" sz="1200" b="0" i="1" baseline="0" dirty="0" smtClean="0"/>
              <a:t> 77 per </a:t>
            </a:r>
            <a:r>
              <a:rPr lang="de-DE" sz="1200" b="0" i="1" baseline="0" dirty="0" err="1" smtClean="0"/>
              <a:t>cent</a:t>
            </a:r>
            <a:r>
              <a:rPr lang="de-DE" sz="1200" b="0" i="1" baseline="0" dirty="0" smtClean="0"/>
              <a:t>. SSA </a:t>
            </a:r>
            <a:r>
              <a:rPr lang="de-DE" sz="1200" b="0" i="1" baseline="0" dirty="0" err="1" smtClean="0"/>
              <a:t>therefore</a:t>
            </a:r>
            <a:r>
              <a:rPr lang="de-DE" sz="1200" b="0" i="1" baseline="0" dirty="0" smtClean="0"/>
              <a:t> </a:t>
            </a:r>
            <a:r>
              <a:rPr lang="de-DE" sz="1200" b="0" i="1" baseline="0" dirty="0" err="1" smtClean="0"/>
              <a:t>is</a:t>
            </a:r>
            <a:r>
              <a:rPr lang="de-DE" sz="1200" b="0" i="1" baseline="0" dirty="0" smtClean="0"/>
              <a:t> not an </a:t>
            </a:r>
            <a:r>
              <a:rPr lang="de-DE" sz="1200" b="0" i="1" baseline="0" dirty="0" err="1" smtClean="0"/>
              <a:t>underachiever</a:t>
            </a:r>
            <a:r>
              <a:rPr lang="de-DE" sz="1200" b="0" i="1" baseline="0" dirty="0" smtClean="0"/>
              <a:t>. The </a:t>
            </a:r>
            <a:r>
              <a:rPr lang="de-DE" sz="1200" b="0" i="1" baseline="0" dirty="0" err="1" smtClean="0"/>
              <a:t>region</a:t>
            </a:r>
            <a:r>
              <a:rPr lang="de-DE" sz="1200" b="0" i="1" baseline="0" dirty="0" smtClean="0"/>
              <a:t> </a:t>
            </a:r>
            <a:r>
              <a:rPr lang="de-DE" sz="1200" b="0" i="1" baseline="0" dirty="0" err="1" smtClean="0"/>
              <a:t>has</a:t>
            </a:r>
            <a:r>
              <a:rPr lang="de-DE" sz="1200" b="0" i="1" baseline="0" dirty="0" smtClean="0"/>
              <a:t> in </a:t>
            </a:r>
            <a:r>
              <a:rPr lang="de-DE" sz="1200" b="0" i="1" baseline="0" dirty="0" err="1" smtClean="0"/>
              <a:t>fact</a:t>
            </a:r>
            <a:r>
              <a:rPr lang="de-DE" sz="1200" b="0" i="1" baseline="0" dirty="0" smtClean="0"/>
              <a:t> </a:t>
            </a:r>
            <a:r>
              <a:rPr lang="de-DE" sz="1200" b="0" i="1" baseline="0" dirty="0" err="1" smtClean="0"/>
              <a:t>created</a:t>
            </a:r>
            <a:r>
              <a:rPr lang="de-DE" sz="1200" b="0" i="1" baseline="0" dirty="0" smtClean="0"/>
              <a:t> </a:t>
            </a:r>
            <a:r>
              <a:rPr lang="de-DE" sz="1200" b="0" i="1" baseline="0" dirty="0" err="1" smtClean="0"/>
              <a:t>more</a:t>
            </a:r>
            <a:r>
              <a:rPr lang="de-DE" sz="1200" b="0" i="1" baseline="0" dirty="0" smtClean="0"/>
              <a:t> </a:t>
            </a:r>
            <a:r>
              <a:rPr lang="de-DE" sz="1200" b="0" i="1" baseline="0" dirty="0" err="1" smtClean="0"/>
              <a:t>than</a:t>
            </a:r>
            <a:r>
              <a:rPr lang="de-DE" sz="1200" b="0" i="1" baseline="0" dirty="0" smtClean="0"/>
              <a:t> 80 </a:t>
            </a:r>
            <a:r>
              <a:rPr lang="de-DE" sz="1200" b="0" i="1" baseline="0" dirty="0" err="1" smtClean="0"/>
              <a:t>million</a:t>
            </a:r>
            <a:r>
              <a:rPr lang="de-DE" sz="1200" b="0" i="1" baseline="0" dirty="0" smtClean="0"/>
              <a:t> </a:t>
            </a:r>
            <a:r>
              <a:rPr lang="de-DE" sz="1200" b="0" i="1" baseline="0" dirty="0" err="1" smtClean="0"/>
              <a:t>schooling</a:t>
            </a:r>
            <a:r>
              <a:rPr lang="de-DE" sz="1200" b="0" i="1" baseline="0" dirty="0" smtClean="0"/>
              <a:t> </a:t>
            </a:r>
            <a:r>
              <a:rPr lang="de-DE" sz="1200" b="0" i="1" baseline="0" dirty="0" err="1" smtClean="0"/>
              <a:t>places</a:t>
            </a:r>
            <a:r>
              <a:rPr lang="de-DE" sz="1200" b="0" i="1" baseline="0" dirty="0" smtClean="0"/>
              <a:t>.)</a:t>
            </a:r>
          </a:p>
          <a:p>
            <a:pPr lvl="0">
              <a:defRPr sz="1800"/>
            </a:pPr>
            <a:endParaRPr lang="en-US" sz="1200" b="0" i="1" baseline="0" dirty="0" smtClean="0"/>
          </a:p>
          <a:p>
            <a:pPr lvl="0">
              <a:defRPr sz="1800"/>
            </a:pPr>
            <a:endParaRPr lang="de-DE" sz="1200" b="1" baseline="0" dirty="0" smtClean="0"/>
          </a:p>
          <a:p>
            <a:pPr lvl="0">
              <a:defRPr sz="1800"/>
            </a:pPr>
            <a:endParaRPr lang="en-US" sz="12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This chart looks at the projected changes in key demographic groups between 2015 and 230,</a:t>
            </a:r>
            <a:r>
              <a:rPr lang="en-US" baseline="0" dirty="0" smtClean="0"/>
              <a:t> we see a few things:</a:t>
            </a:r>
          </a:p>
          <a:p>
            <a:r>
              <a:rPr lang="en-US" baseline="0" dirty="0" smtClean="0"/>
              <a:t>Key pop groups do not change that much in the developed countries – the most important group that continues to grow is that of the </a:t>
            </a:r>
            <a:r>
              <a:rPr lang="en-US" baseline="0" dirty="0" err="1" smtClean="0"/>
              <a:t>elderlz</a:t>
            </a:r>
            <a:r>
              <a:rPr lang="en-US" baseline="0" dirty="0" smtClean="0"/>
              <a:t> – and it does not change that much even in the advanced developing countries – the most important groups that grow there is that of the elderly and the urban population. The action is largely taking place in the world’s least developed countries.</a:t>
            </a:r>
          </a:p>
          <a:p>
            <a:endParaRPr lang="en-US" baseline="0" dirty="0" smtClean="0"/>
          </a:p>
          <a:p>
            <a:r>
              <a:rPr lang="en-US" baseline="0" dirty="0" smtClean="0"/>
              <a:t>Massive changes in almost all demographic groups:….</a:t>
            </a:r>
          </a:p>
          <a:p>
            <a:endParaRPr lang="en-US" baseline="0" dirty="0" smtClean="0"/>
          </a:p>
          <a:p>
            <a:r>
              <a:rPr lang="en-US" baseline="0" dirty="0" smtClean="0"/>
              <a:t>The SDGs seek to improve the human condition – they want to be centered on people and improve their living standards – because of this they must take account of these projected changes. There is simply no what to understand or meet the needs of people if we do not…..</a:t>
            </a:r>
          </a:p>
          <a:p>
            <a:endParaRPr lang="en-US" baseline="0" dirty="0" smtClean="0"/>
          </a:p>
          <a:p>
            <a:r>
              <a:rPr lang="en-US" baseline="0" dirty="0" smtClean="0"/>
              <a:t>Let me give you and example: Food security….</a:t>
            </a:r>
          </a:p>
          <a:p>
            <a:endParaRPr lang="en-US" baseline="0" dirty="0" smtClean="0"/>
          </a:p>
          <a:p>
            <a:r>
              <a:rPr lang="en-US" baseline="0" dirty="0" smtClean="0"/>
              <a:t>But population dynamics do not only matter in these static ways – as the denominator in the goals and targets that we set – they also matter in dynamic ways. The population mega trends – continued pop growth, pop aging, urbanization and migration – shape almost all other objectives on the top of our agendas……</a:t>
            </a:r>
          </a:p>
          <a:p>
            <a:endParaRPr lang="en-US" baseline="0" dirty="0" smtClean="0"/>
          </a:p>
          <a:p>
            <a:r>
              <a:rPr lang="en-US" baseline="0" dirty="0" smtClean="0"/>
              <a:t>Changes in age structures can help to accelerate social and economic development -- a fall in fertility levels opens up opportunities for the first demographic dividend and even the subsequent aging of populations bears opportunities for a second demographic dividend – and urbanization also provides opportunities for more sustainable development pathways…</a:t>
            </a:r>
          </a:p>
          <a:p>
            <a:endParaRPr lang="en-US" baseline="0" dirty="0" smtClean="0"/>
          </a:p>
          <a:p>
            <a:r>
              <a:rPr lang="en-US" baseline="0" dirty="0" smtClean="0"/>
              <a:t>In short, the book underscores that changes  in the size of population, changes in the age structure of population and ages in the location of populations have very important static and dynamic implications for our progress towards development goals and sustainable development. What do we do about these insights? Now what?</a:t>
            </a:r>
          </a:p>
          <a:p>
            <a:endParaRPr lang="en-US" baseline="0" dirty="0" smtClean="0"/>
          </a:p>
          <a:p>
            <a:endParaRPr lang="en-US" baseline="0" dirty="0" smtClean="0"/>
          </a:p>
          <a:p>
            <a:endParaRPr lang="de-DE" dirty="0"/>
          </a:p>
        </p:txBody>
      </p:sp>
    </p:spTree>
    <p:extLst>
      <p:ext uri="{BB962C8B-B14F-4D97-AF65-F5344CB8AC3E}">
        <p14:creationId xmlns:p14="http://schemas.microsoft.com/office/powerpoint/2010/main" val="1615278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For</a:t>
            </a:r>
            <a:r>
              <a:rPr lang="en-US" baseline="0" dirty="0" smtClean="0"/>
              <a:t> many years, staring with the seminal studies of Malthus, and the work of the Club of Rome, we have know that population </a:t>
            </a:r>
            <a:r>
              <a:rPr lang="en-US" baseline="0" dirty="0" err="1" smtClean="0"/>
              <a:t>dyanmics</a:t>
            </a:r>
            <a:r>
              <a:rPr lang="en-US" baseline="0" dirty="0" smtClean="0"/>
              <a:t> matter for sustainable development. Yet, we have not done much about addressing population dynamics over the past decades, or have we?</a:t>
            </a:r>
          </a:p>
          <a:p>
            <a:endParaRPr lang="en-US" baseline="0" dirty="0" smtClean="0"/>
          </a:p>
          <a:p>
            <a:r>
              <a:rPr lang="en-US" baseline="0" dirty="0" smtClean="0"/>
              <a:t>I would argue this is due to two fundamental misperceptions:; the demographic change is exogenously determined and cannot be shaped by policies – a view that was long held by economists – or that population dynamics can only be shaped through policies that violate fundamental human rights and freedoms. Neither perception is </a:t>
            </a:r>
            <a:r>
              <a:rPr lang="en-US" baseline="0" dirty="0" err="1" smtClean="0"/>
              <a:t>corrrecr</a:t>
            </a:r>
            <a:r>
              <a:rPr lang="en-US" baseline="0" dirty="0" smtClean="0"/>
              <a:t>, both are misperceptions… Demography is not destiny.</a:t>
            </a:r>
          </a:p>
          <a:p>
            <a:endParaRPr lang="en-US" baseline="0" dirty="0" smtClean="0"/>
          </a:p>
          <a:p>
            <a:r>
              <a:rPr lang="en-US" baseline="0" dirty="0" smtClean="0"/>
              <a:t>Whether the world </a:t>
            </a:r>
            <a:r>
              <a:rPr lang="en-US" baseline="0" dirty="0" err="1" smtClean="0"/>
              <a:t>po</a:t>
            </a:r>
            <a:r>
              <a:rPr lang="en-US" baseline="0" dirty="0" smtClean="0"/>
              <a:t> grows, as projected by the medium variant to about 9.6 billion by the middle and 11 billion by the end of it, or rather to about 11 billion by the middle and closer to 17 billion by the end of it depends on policies we </a:t>
            </a:r>
            <a:r>
              <a:rPr lang="en-US" baseline="0" dirty="0" err="1" smtClean="0"/>
              <a:t>pruse</a:t>
            </a:r>
            <a:r>
              <a:rPr lang="en-US" baseline="0" dirty="0" smtClean="0"/>
              <a:t> today. These policies must not and shall not violate human rights, by contrast…. </a:t>
            </a:r>
          </a:p>
          <a:p>
            <a:endParaRPr lang="en-US" baseline="0" dirty="0" smtClean="0"/>
          </a:p>
          <a:p>
            <a:r>
              <a:rPr lang="en-US" baseline="0" dirty="0" smtClean="0"/>
              <a:t>.. So what are the priorities for sustainable development and the SDGs? </a:t>
            </a:r>
          </a:p>
          <a:p>
            <a:endParaRPr lang="en-US" dirty="0" smtClean="0"/>
          </a:p>
          <a:p>
            <a:endParaRPr lang="de-DE" dirty="0"/>
          </a:p>
        </p:txBody>
      </p:sp>
    </p:spTree>
    <p:extLst>
      <p:ext uri="{BB962C8B-B14F-4D97-AF65-F5344CB8AC3E}">
        <p14:creationId xmlns:p14="http://schemas.microsoft.com/office/powerpoint/2010/main" val="3158720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37"/>
          <p:cNvSpPr>
            <a:spLocks noGrp="1" noRot="1" noChangeAspect="1"/>
          </p:cNvSpPr>
          <p:nvPr>
            <p:ph type="sldImg"/>
          </p:nvPr>
        </p:nvSpPr>
        <p:spPr>
          <a:xfrm>
            <a:off x="282575" y="85725"/>
            <a:ext cx="2635250" cy="1978025"/>
          </a:xfrm>
          <a:prstGeom prst="rect">
            <a:avLst/>
          </a:prstGeom>
        </p:spPr>
        <p:txBody>
          <a:bodyPr/>
          <a:lstStyle/>
          <a:p>
            <a:pPr lvl="0"/>
            <a:endParaRPr/>
          </a:p>
        </p:txBody>
      </p:sp>
      <p:sp>
        <p:nvSpPr>
          <p:cNvPr id="38" name="Shape 38"/>
          <p:cNvSpPr>
            <a:spLocks noGrp="1"/>
          </p:cNvSpPr>
          <p:nvPr>
            <p:ph type="body" sz="quarter" idx="1"/>
          </p:nvPr>
        </p:nvSpPr>
        <p:spPr>
          <a:xfrm>
            <a:off x="354807" y="2102693"/>
            <a:ext cx="9001000" cy="3825117"/>
          </a:xfrm>
          <a:prstGeom prst="rect">
            <a:avLst/>
          </a:prstGeom>
        </p:spPr>
        <p:txBody>
          <a:bodyPr/>
          <a:lstStyle/>
          <a:p>
            <a:r>
              <a:rPr lang="en-US" sz="1200" dirty="0" smtClean="0"/>
              <a:t>In addition to focusing on the promotion of</a:t>
            </a:r>
            <a:r>
              <a:rPr lang="en-US" sz="1200" baseline="0" dirty="0" smtClean="0"/>
              <a:t> green and inclusive economic growth, policies must focus on addressing and harnessing population dynamics. </a:t>
            </a:r>
          </a:p>
          <a:p>
            <a:endParaRPr lang="en-US" sz="1200" baseline="0" dirty="0" smtClean="0"/>
          </a:p>
          <a:p>
            <a:r>
              <a:rPr lang="en-US" sz="1200" baseline="0" dirty="0" smtClean="0"/>
              <a:t>Whether the world population will grow to about 8 billion by the end – which is suggested by the low variant of the UN population projections – or be closer to 16 billion by the end of the century – which is suggested by the high variant of the population projections – depends on today’s policies. Mind you, the difference between the two scenarios is but 1 child per woman, on average. </a:t>
            </a:r>
          </a:p>
          <a:p>
            <a:endParaRPr lang="en-US" sz="1200" baseline="0" dirty="0" smtClean="0"/>
          </a:p>
          <a:p>
            <a:r>
              <a:rPr lang="en-US" sz="1200" baseline="0" dirty="0" smtClean="0"/>
              <a:t>Contrary to common perceptions, demographic change is not destiny, but can be effectively addressed through human-centered and rights-based policies. We can address population dynamics through policies that do not restrict, but enlarge individual rights and freedoms. Ensuring </a:t>
            </a:r>
          </a:p>
          <a:p>
            <a:endParaRPr lang="en-US" sz="1200" baseline="0" dirty="0" smtClean="0"/>
          </a:p>
          <a:p>
            <a:pPr marL="171450" indent="-171450">
              <a:buFont typeface="Arial" panose="020B0604020202020204" pitchFamily="34" charset="0"/>
              <a:buChar char="•"/>
            </a:pPr>
            <a:r>
              <a:rPr lang="en-US" sz="1200" baseline="0" dirty="0" smtClean="0"/>
              <a:t>Universal access to sexual and reproductive health</a:t>
            </a:r>
          </a:p>
          <a:p>
            <a:pPr marL="171450" indent="-171450">
              <a:buFont typeface="Arial" panose="020B0604020202020204" pitchFamily="34" charset="0"/>
              <a:buChar char="•"/>
            </a:pPr>
            <a:r>
              <a:rPr lang="en-US" sz="1200" baseline="0" dirty="0" smtClean="0"/>
              <a:t>Investment in education beyond primary level</a:t>
            </a:r>
          </a:p>
          <a:p>
            <a:pPr marL="171450" indent="-171450">
              <a:buFont typeface="Arial" panose="020B0604020202020204" pitchFamily="34" charset="0"/>
              <a:buChar char="•"/>
            </a:pPr>
            <a:r>
              <a:rPr lang="en-US" sz="1200" baseline="0" dirty="0" smtClean="0"/>
              <a:t>Empowerment of girls and women</a:t>
            </a:r>
          </a:p>
          <a:p>
            <a:pPr marL="171450" indent="-171450">
              <a:buFont typeface="Arial" panose="020B0604020202020204" pitchFamily="34" charset="0"/>
              <a:buChar char="•"/>
            </a:pPr>
            <a:endParaRPr lang="en-US" sz="1200" baseline="0" dirty="0" smtClean="0"/>
          </a:p>
          <a:p>
            <a:pPr marL="0" indent="0">
              <a:buFont typeface="Arial" panose="020B0604020202020204" pitchFamily="34" charset="0"/>
              <a:buNone/>
            </a:pPr>
            <a:r>
              <a:rPr lang="en-US" sz="1200" baseline="0" dirty="0" smtClean="0"/>
              <a:t>Together these measures make a world of differences for people – they reduce infant, child and maternal mortality, help to reduce teenage pregnancies, help to arrest communicable diseases, fight HIV/ AIDS – and together these measures also make a difference for societies. They reduce fertility levels and slow population growth, and they contribute through this to more sustainable development pathways.</a:t>
            </a:r>
          </a:p>
          <a:p>
            <a:pPr marL="0" indent="0">
              <a:buFont typeface="Arial" panose="020B0604020202020204" pitchFamily="34" charset="0"/>
              <a:buNone/>
            </a:pPr>
            <a:endParaRPr lang="en-US" sz="1200" baseline="0" dirty="0" smtClean="0"/>
          </a:p>
          <a:p>
            <a:r>
              <a:rPr lang="en-US" sz="1200" dirty="0" smtClean="0"/>
              <a:t>However, it is important to emphasize that the link between population growth and its environmental effect is complex and mitigated through several factors, notably the level of living standards, the distribution of resources, and the pattern of consumption and production. </a:t>
            </a:r>
          </a:p>
          <a:p>
            <a:endParaRPr lang="en-US" sz="1200" dirty="0" smtClean="0"/>
          </a:p>
          <a:p>
            <a:pPr marL="171450" indent="-171450">
              <a:buFont typeface="Arial" panose="020B0604020202020204" pitchFamily="34" charset="0"/>
              <a:buChar char="•"/>
            </a:pPr>
            <a:r>
              <a:rPr lang="en-US" sz="1200" dirty="0" smtClean="0"/>
              <a:t>A fall in fertility levels and slower population growth will create the conditions for countries to realize a demographic dividend and higher economic growth. </a:t>
            </a:r>
          </a:p>
          <a:p>
            <a:pPr marL="171450" indent="-171450">
              <a:buFont typeface="Arial" panose="020B0604020202020204" pitchFamily="34" charset="0"/>
              <a:buChar char="•"/>
            </a:pPr>
            <a:r>
              <a:rPr lang="en-US" sz="1200" dirty="0" smtClean="0"/>
              <a:t>Migration enables people to respond to adverse social, economic and environmental change; and </a:t>
            </a:r>
          </a:p>
          <a:p>
            <a:pPr marL="171450" indent="-171450">
              <a:buFont typeface="Arial" panose="020B0604020202020204" pitchFamily="34" charset="0"/>
              <a:buChar char="•"/>
            </a:pPr>
            <a:r>
              <a:rPr lang="en-US" sz="1200" dirty="0" smtClean="0"/>
              <a:t>with the right policies urbanization can promote more sustainable living.  -- In urban areas, people have lower energy consumption, adjusted for income levels, than in rural areas; and in urban areas, public authorities can provide essential goods and services at lower costs per person than in rural areas. However, to realize the opportunities and address the challenges that are frequently associated with urbanization, authorities will need to systematically use population data and projections to plan for urban growth. </a:t>
            </a:r>
          </a:p>
          <a:p>
            <a:pPr marL="171450" indent="-171450">
              <a:buFont typeface="Arial" panose="020B0604020202020204" pitchFamily="34" charset="0"/>
              <a:buChar char="•"/>
            </a:pPr>
            <a:endParaRPr lang="en-US" sz="1200" dirty="0" smtClean="0"/>
          </a:p>
          <a:p>
            <a:pPr marL="0" indent="0">
              <a:buFont typeface="Arial" panose="020B0604020202020204" pitchFamily="34" charset="0"/>
              <a:buNone/>
            </a:pPr>
            <a:r>
              <a:rPr lang="en-US" sz="1200" dirty="0" smtClean="0"/>
              <a:t>Even</a:t>
            </a:r>
            <a:r>
              <a:rPr lang="en-US" sz="1200" baseline="0" dirty="0" smtClean="0"/>
              <a:t> if fertility levels were to drop to replacement levels today, the world populations will continue to change. </a:t>
            </a:r>
          </a:p>
          <a:p>
            <a:pPr marL="0" indent="0">
              <a:buFont typeface="Arial" panose="020B0604020202020204" pitchFamily="34" charset="0"/>
              <a:buNone/>
            </a:pPr>
            <a:endParaRPr lang="en-US" sz="1200" baseline="0" dirty="0" smtClean="0"/>
          </a:p>
          <a:p>
            <a:pPr marL="0" indent="0">
              <a:buFont typeface="Arial" panose="020B0604020202020204" pitchFamily="34" charset="0"/>
              <a:buNone/>
            </a:pPr>
            <a:r>
              <a:rPr lang="en-US" sz="1200" baseline="0" dirty="0" smtClean="0"/>
              <a:t>More people will be moving, and more people will be living in cities. It does not make sense that countries try to prevent these trends, they are better advised to anticipate and plan for the trends. By doing so, they can address many of the challenges that are associated with demographic changes such as migration and urbanization, and they can harness opportunities that are associated with them, as well. </a:t>
            </a:r>
          </a:p>
          <a:p>
            <a:pPr marL="0" indent="0">
              <a:buFont typeface="Arial" panose="020B0604020202020204" pitchFamily="34" charset="0"/>
              <a:buNone/>
            </a:pPr>
            <a:endParaRPr lang="en-US" sz="1200" baseline="0" dirty="0" smtClean="0"/>
          </a:p>
          <a:p>
            <a:pPr marL="0" indent="0">
              <a:buFont typeface="Arial" panose="020B0604020202020204" pitchFamily="34" charset="0"/>
              <a:buNone/>
            </a:pPr>
            <a:r>
              <a:rPr lang="en-US" sz="1200" baseline="0" dirty="0" smtClean="0"/>
              <a:t>In sum, human-centered and rights-based policies include the following:</a:t>
            </a:r>
          </a:p>
          <a:p>
            <a:pPr marL="171450" indent="-171450">
              <a:buFont typeface="Arial" panose="020B0604020202020204" pitchFamily="34" charset="0"/>
              <a:buChar char="•"/>
            </a:pPr>
            <a:r>
              <a:rPr lang="en-US" sz="1200" baseline="0" dirty="0" smtClean="0"/>
              <a:t>Universal access to sexual and reproductive health</a:t>
            </a:r>
          </a:p>
          <a:p>
            <a:pPr marL="171450" indent="-171450">
              <a:buFont typeface="Arial" panose="020B0604020202020204" pitchFamily="34" charset="0"/>
              <a:buChar char="•"/>
            </a:pPr>
            <a:r>
              <a:rPr lang="en-US" sz="1200" baseline="0" dirty="0" smtClean="0"/>
              <a:t>Investment in education beyond primary level</a:t>
            </a:r>
          </a:p>
          <a:p>
            <a:pPr marL="171450" indent="-171450">
              <a:buFont typeface="Arial" panose="020B0604020202020204" pitchFamily="34" charset="0"/>
              <a:buChar char="•"/>
            </a:pPr>
            <a:r>
              <a:rPr lang="en-US" sz="1200" baseline="0" dirty="0" smtClean="0"/>
              <a:t>Empowerment of girls and women</a:t>
            </a:r>
          </a:p>
          <a:p>
            <a:pPr marL="171450" indent="-171450">
              <a:buFont typeface="Arial" panose="020B0604020202020204" pitchFamily="34" charset="0"/>
              <a:buChar char="•"/>
            </a:pPr>
            <a:r>
              <a:rPr lang="en-US" sz="1200" baseline="0" dirty="0" smtClean="0"/>
              <a:t>Harnessing gains of migration and urbanization</a:t>
            </a:r>
          </a:p>
          <a:p>
            <a:pPr marL="171450" indent="-171450">
              <a:buFont typeface="Arial" panose="020B0604020202020204" pitchFamily="34" charset="0"/>
              <a:buChar char="•"/>
            </a:pPr>
            <a:r>
              <a:rPr lang="en-US" sz="1200" baseline="0" dirty="0" smtClean="0"/>
              <a:t>Systematic use of population data and projections</a:t>
            </a:r>
          </a:p>
          <a:p>
            <a:pPr marL="0" indent="0">
              <a:buFont typeface="Arial" panose="020B0604020202020204" pitchFamily="34" charset="0"/>
              <a:buNone/>
            </a:pPr>
            <a:endParaRPr lang="en-US" sz="1200" baseline="0" dirty="0" smtClean="0"/>
          </a:p>
          <a:p>
            <a:pPr marL="0" indent="0">
              <a:buFont typeface="Arial" panose="020B0604020202020204" pitchFamily="34" charset="0"/>
              <a:buNone/>
            </a:pPr>
            <a:endParaRPr lang="en-US" sz="1200" baseline="0" dirty="0" smtClean="0"/>
          </a:p>
          <a:p>
            <a:pPr marL="0" indent="0">
              <a:buFont typeface="Arial" panose="020B0604020202020204" pitchFamily="34" charset="0"/>
              <a:buNone/>
            </a:pPr>
            <a:r>
              <a:rPr lang="en-US" sz="1200" dirty="0" smtClean="0"/>
              <a:t>Big question, with big “Q” are these issues reflected in</a:t>
            </a:r>
            <a:r>
              <a:rPr lang="en-US" sz="1200" baseline="0" dirty="0" smtClean="0"/>
              <a:t> the post-2015 development agenda?</a:t>
            </a:r>
          </a:p>
          <a:p>
            <a:pPr marL="0" indent="0">
              <a:buFont typeface="Arial" panose="020B0604020202020204" pitchFamily="34" charset="0"/>
              <a:buNone/>
            </a:pPr>
            <a:endParaRPr lang="en-US" sz="1200" baseline="0" dirty="0" smtClean="0"/>
          </a:p>
          <a:p>
            <a:pPr marL="0" indent="0">
              <a:buFont typeface="Arial" panose="020B0604020202020204" pitchFamily="34" charset="0"/>
              <a:buNone/>
            </a:pPr>
            <a:endParaRPr lang="en-US" sz="12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37"/>
          <p:cNvSpPr>
            <a:spLocks noGrp="1" noRot="1" noChangeAspect="1"/>
          </p:cNvSpPr>
          <p:nvPr>
            <p:ph type="sldImg"/>
          </p:nvPr>
        </p:nvSpPr>
        <p:spPr>
          <a:xfrm>
            <a:off x="282575" y="85725"/>
            <a:ext cx="2635250" cy="1978025"/>
          </a:xfrm>
          <a:prstGeom prst="rect">
            <a:avLst/>
          </a:prstGeom>
        </p:spPr>
        <p:txBody>
          <a:bodyPr/>
          <a:lstStyle/>
          <a:p>
            <a:pPr lvl="0"/>
            <a:endParaRPr/>
          </a:p>
        </p:txBody>
      </p:sp>
      <p:sp>
        <p:nvSpPr>
          <p:cNvPr id="38" name="Shape 38"/>
          <p:cNvSpPr>
            <a:spLocks noGrp="1"/>
          </p:cNvSpPr>
          <p:nvPr>
            <p:ph type="body" sz="quarter" idx="1"/>
          </p:nvPr>
        </p:nvSpPr>
        <p:spPr>
          <a:xfrm>
            <a:off x="354807" y="2102693"/>
            <a:ext cx="9001000" cy="3825117"/>
          </a:xfrm>
          <a:prstGeom prst="rect">
            <a:avLst/>
          </a:prstGeom>
        </p:spPr>
        <p:txBody>
          <a:bodyPr/>
          <a:lstStyle/>
          <a:p>
            <a:pPr algn="l"/>
            <a:endParaRPr lang="de-DE" sz="1200" b="1" baseline="0" dirty="0" smtClean="0"/>
          </a:p>
          <a:p>
            <a:pPr algn="l"/>
            <a:r>
              <a:rPr lang="de-DE" sz="1200" b="1" baseline="0" dirty="0" smtClean="0"/>
              <a:t>	</a:t>
            </a:r>
            <a:r>
              <a:rPr lang="de-DE" sz="1200" b="1" baseline="0" dirty="0" smtClean="0">
                <a:sym typeface="Wingdings" panose="05000000000000000000" pitchFamily="2" charset="2"/>
              </a:rPr>
              <a:t> </a:t>
            </a:r>
            <a:r>
              <a:rPr lang="de-DE" sz="1200" b="1" baseline="0" dirty="0" smtClean="0"/>
              <a:t>But absolute </a:t>
            </a:r>
            <a:r>
              <a:rPr lang="de-DE" sz="1200" b="1" baseline="0" dirty="0" err="1" smtClean="0"/>
              <a:t>goals</a:t>
            </a:r>
            <a:r>
              <a:rPr lang="de-DE" sz="1200" b="1" baseline="0" dirty="0" smtClean="0"/>
              <a:t> </a:t>
            </a:r>
            <a:r>
              <a:rPr lang="de-DE" sz="1200" b="1" baseline="0" dirty="0" err="1" smtClean="0"/>
              <a:t>don‘t</a:t>
            </a:r>
            <a:r>
              <a:rPr lang="de-DE" sz="1200" b="1" baseline="0" dirty="0" smtClean="0"/>
              <a:t> </a:t>
            </a:r>
            <a:r>
              <a:rPr lang="de-DE" sz="1200" b="1" baseline="0" dirty="0" err="1" smtClean="0"/>
              <a:t>either</a:t>
            </a:r>
            <a:r>
              <a:rPr lang="de-DE" sz="1200" b="1" baseline="0" dirty="0" smtClean="0"/>
              <a:t>:</a:t>
            </a:r>
            <a:endParaRPr lang="de-DE" sz="1200" b="0" baseline="0" dirty="0" smtClean="0"/>
          </a:p>
          <a:p>
            <a:pPr algn="l"/>
            <a:endParaRPr lang="de-DE" sz="1200" b="0" baseline="0" dirty="0" smtClean="0"/>
          </a:p>
          <a:p>
            <a:pPr algn="l"/>
            <a:r>
              <a:rPr lang="de-DE" sz="1200" b="1" baseline="0" dirty="0" smtClean="0"/>
              <a:t>	</a:t>
            </a:r>
          </a:p>
          <a:p>
            <a:pPr algn="l"/>
            <a:endParaRPr lang="de-DE" sz="1200" b="1" baseline="0" dirty="0" smtClean="0">
              <a:sym typeface="Wingdings" panose="05000000000000000000" pitchFamily="2" charset="2"/>
            </a:endParaRPr>
          </a:p>
          <a:p>
            <a:pPr algn="l"/>
            <a:endParaRPr lang="de-DE" sz="1200" b="1" baseline="0" dirty="0" smtClean="0">
              <a:sym typeface="Wingdings" panose="05000000000000000000" pitchFamily="2" charset="2"/>
            </a:endParaRPr>
          </a:p>
          <a:p>
            <a:pPr algn="l"/>
            <a:r>
              <a:rPr lang="de-DE" sz="1200" b="1" baseline="0" dirty="0" smtClean="0">
                <a:sym typeface="Wingdings" panose="05000000000000000000" pitchFamily="2" charset="2"/>
              </a:rPr>
              <a:t> </a:t>
            </a:r>
            <a:r>
              <a:rPr lang="de-DE" sz="1200" b="1" baseline="0" dirty="0" smtClean="0"/>
              <a:t>But absolute </a:t>
            </a:r>
            <a:r>
              <a:rPr lang="de-DE" sz="1200" b="1" baseline="0" dirty="0" err="1" smtClean="0"/>
              <a:t>goals</a:t>
            </a:r>
            <a:r>
              <a:rPr lang="de-DE" sz="1200" b="1" baseline="0" dirty="0" smtClean="0"/>
              <a:t> </a:t>
            </a:r>
            <a:r>
              <a:rPr lang="de-DE" sz="1200" b="1" baseline="0" dirty="0" err="1" smtClean="0"/>
              <a:t>don‘t</a:t>
            </a:r>
            <a:r>
              <a:rPr lang="de-DE" sz="1200" b="1" baseline="0" dirty="0" smtClean="0"/>
              <a:t> do </a:t>
            </a:r>
            <a:r>
              <a:rPr lang="de-DE" sz="1200" b="1" baseline="0" dirty="0" err="1" smtClean="0"/>
              <a:t>that</a:t>
            </a:r>
            <a:r>
              <a:rPr lang="de-DE" sz="1200" b="1" baseline="0" dirty="0" smtClean="0"/>
              <a:t> </a:t>
            </a:r>
            <a:r>
              <a:rPr lang="de-DE" sz="1200" b="1" baseline="0" dirty="0" err="1" smtClean="0"/>
              <a:t>either</a:t>
            </a:r>
            <a:r>
              <a:rPr lang="de-DE" sz="1200" b="1" baseline="0" dirty="0" smtClean="0"/>
              <a:t>: </a:t>
            </a:r>
            <a:r>
              <a:rPr lang="en-US" sz="1200" b="1" dirty="0" smtClean="0"/>
              <a:t>According to the MDG agenda, the international community wants to reduce the number of slum dwellers by 100 million until 2020.</a:t>
            </a:r>
          </a:p>
          <a:p>
            <a:pPr lvl="0">
              <a:defRPr sz="1800"/>
            </a:pPr>
            <a:endParaRPr lang="en-US" sz="1200" dirty="0" smtClean="0"/>
          </a:p>
          <a:p>
            <a:pPr lvl="0">
              <a:defRPr sz="1800"/>
            </a:pPr>
            <a:r>
              <a:rPr lang="en-US" sz="1200" dirty="0" smtClean="0"/>
              <a:t>In 1990, nearly half of the urban population was living in slums - 663 million. A reduction of slum dwellers by 100 million would literally mean a decrease to 563 million people by 2020. This is hardly possible. Between 1990 and 2020, the number of urban dwellers has nearly doubled. </a:t>
            </a:r>
            <a:r>
              <a:rPr lang="en-US" sz="1200" b="1" dirty="0" smtClean="0"/>
              <a:t>893</a:t>
            </a:r>
            <a:r>
              <a:rPr lang="en-US" sz="1200" dirty="0" smtClean="0"/>
              <a:t> million of them live in slums today. Instead of a decrease by 100 million related to 1990, we have seen an increase by more than 300 million. It is hardly</a:t>
            </a:r>
            <a:r>
              <a:rPr lang="en-US" sz="1200" baseline="0" dirty="0" smtClean="0"/>
              <a:t> probable that the goal will be reached.</a:t>
            </a:r>
          </a:p>
          <a:p>
            <a:pPr lvl="0">
              <a:defRPr sz="1800"/>
            </a:pPr>
            <a:endParaRPr lang="en-US" sz="1200" b="0" dirty="0" smtClean="0"/>
          </a:p>
          <a:p>
            <a:pPr lvl="0">
              <a:defRPr sz="1800"/>
            </a:pPr>
            <a:r>
              <a:rPr lang="en-US" sz="1200" b="0" dirty="0" smtClean="0"/>
              <a:t>The foreseeable development of urban population growth seems to have been conveniently forgotten when the target was formulated. By</a:t>
            </a:r>
            <a:r>
              <a:rPr lang="en-US" sz="1200" b="0" baseline="0" dirty="0" smtClean="0"/>
              <a:t> 2020, when the timeline of the target ends, the number of urban dwellers in developing countries will probably reach 3.3 billion – about 600 million more than in 2012. The aim to reach an absolute reduction therefore was rather utopian.</a:t>
            </a:r>
          </a:p>
          <a:p>
            <a:pPr lvl="0">
              <a:defRPr sz="1800"/>
            </a:pPr>
            <a:endParaRPr lang="en-US" sz="1200" b="0" baseline="0" dirty="0" smtClean="0"/>
          </a:p>
          <a:p>
            <a:pPr lvl="0">
              <a:defRPr sz="1800"/>
            </a:pPr>
            <a:endParaRPr lang="de-DE" sz="1200" b="0" baseline="0" dirty="0" smtClean="0"/>
          </a:p>
          <a:p>
            <a:pPr lvl="0">
              <a:defRPr sz="1800"/>
            </a:pPr>
            <a:r>
              <a:rPr lang="de-DE" sz="1200" b="1" baseline="0" dirty="0" smtClean="0"/>
              <a:t>Absolute </a:t>
            </a:r>
            <a:r>
              <a:rPr lang="de-DE" sz="1200" b="1" baseline="0" dirty="0" err="1" smtClean="0"/>
              <a:t>goals</a:t>
            </a:r>
            <a:r>
              <a:rPr lang="de-DE" sz="1200" b="1" baseline="0" dirty="0" smtClean="0"/>
              <a:t> </a:t>
            </a:r>
            <a:r>
              <a:rPr lang="de-DE" sz="1200" b="1" baseline="0" dirty="0" err="1" smtClean="0"/>
              <a:t>fail</a:t>
            </a:r>
            <a:r>
              <a:rPr lang="de-DE" sz="1200" b="1" baseline="0" dirty="0" smtClean="0"/>
              <a:t> </a:t>
            </a:r>
            <a:r>
              <a:rPr lang="de-DE" sz="1200" b="1" baseline="0" dirty="0" err="1" smtClean="0"/>
              <a:t>to</a:t>
            </a:r>
            <a:r>
              <a:rPr lang="de-DE" sz="1200" b="1" baseline="0" dirty="0" smtClean="0"/>
              <a:t> </a:t>
            </a:r>
            <a:r>
              <a:rPr lang="de-DE" sz="1200" b="1" baseline="0" dirty="0" err="1" smtClean="0"/>
              <a:t>give</a:t>
            </a:r>
            <a:r>
              <a:rPr lang="de-DE" sz="1200" b="1" baseline="0" dirty="0" smtClean="0"/>
              <a:t> </a:t>
            </a:r>
            <a:r>
              <a:rPr lang="de-DE" sz="1200" b="1" baseline="0" dirty="0" err="1" smtClean="0"/>
              <a:t>clear</a:t>
            </a:r>
            <a:r>
              <a:rPr lang="de-DE" sz="1200" b="1" baseline="0" dirty="0" smtClean="0"/>
              <a:t> </a:t>
            </a:r>
            <a:r>
              <a:rPr lang="de-DE" sz="1200" b="1" baseline="0" dirty="0" err="1" smtClean="0"/>
              <a:t>and</a:t>
            </a:r>
            <a:r>
              <a:rPr lang="de-DE" sz="1200" b="1" baseline="0" dirty="0" smtClean="0"/>
              <a:t> </a:t>
            </a:r>
            <a:r>
              <a:rPr lang="de-DE" sz="1200" b="1" baseline="0" dirty="0" err="1" smtClean="0"/>
              <a:t>realistic</a:t>
            </a:r>
            <a:r>
              <a:rPr lang="de-DE" sz="1200" b="1" baseline="0" dirty="0" smtClean="0"/>
              <a:t> </a:t>
            </a:r>
            <a:r>
              <a:rPr lang="de-DE" sz="1200" b="1" baseline="0" dirty="0" err="1" smtClean="0"/>
              <a:t>benchmarks</a:t>
            </a:r>
            <a:r>
              <a:rPr lang="de-DE" sz="1200" b="1" baseline="0" dirty="0" smtClean="0"/>
              <a:t> </a:t>
            </a:r>
            <a:r>
              <a:rPr lang="de-DE" sz="1200" b="1" baseline="0" dirty="0" err="1" smtClean="0"/>
              <a:t>of</a:t>
            </a:r>
            <a:r>
              <a:rPr lang="de-DE" sz="1200" b="1" baseline="0" dirty="0" smtClean="0"/>
              <a:t> </a:t>
            </a:r>
            <a:r>
              <a:rPr lang="de-DE" sz="1200" b="1" baseline="0" dirty="0" err="1" smtClean="0"/>
              <a:t>what</a:t>
            </a:r>
            <a:r>
              <a:rPr lang="de-DE" sz="1200" b="1" baseline="0" dirty="0" smtClean="0"/>
              <a:t> </a:t>
            </a:r>
            <a:r>
              <a:rPr lang="de-DE" sz="1200" b="1" baseline="0" dirty="0" err="1" smtClean="0"/>
              <a:t>should</a:t>
            </a:r>
            <a:r>
              <a:rPr lang="de-DE" sz="1200" b="1" baseline="0" dirty="0" smtClean="0"/>
              <a:t> </a:t>
            </a:r>
            <a:r>
              <a:rPr lang="de-DE" sz="1200" b="1" baseline="0" dirty="0" err="1" smtClean="0"/>
              <a:t>be</a:t>
            </a:r>
            <a:r>
              <a:rPr lang="de-DE" sz="1200" b="1" baseline="0" dirty="0" smtClean="0"/>
              <a:t> </a:t>
            </a:r>
            <a:r>
              <a:rPr lang="de-DE" sz="1200" b="1" baseline="0" dirty="0" err="1" smtClean="0"/>
              <a:t>reached</a:t>
            </a:r>
            <a:r>
              <a:rPr lang="de-DE" sz="1200" b="1" baseline="0" dirty="0" smtClean="0"/>
              <a:t>, </a:t>
            </a:r>
            <a:r>
              <a:rPr lang="de-DE" sz="1200" b="1" baseline="0" dirty="0" err="1" smtClean="0"/>
              <a:t>because</a:t>
            </a:r>
            <a:r>
              <a:rPr lang="de-DE" sz="1200" b="1" baseline="0" dirty="0" smtClean="0"/>
              <a:t> </a:t>
            </a:r>
            <a:r>
              <a:rPr lang="de-DE" sz="1200" b="1" baseline="0" dirty="0" err="1" smtClean="0"/>
              <a:t>they</a:t>
            </a:r>
            <a:r>
              <a:rPr lang="de-DE" sz="1200" b="1" baseline="0" dirty="0" smtClean="0"/>
              <a:t> </a:t>
            </a:r>
            <a:r>
              <a:rPr lang="de-DE" sz="1200" b="1" baseline="0" dirty="0" err="1" smtClean="0"/>
              <a:t>neglect</a:t>
            </a:r>
            <a:r>
              <a:rPr lang="de-DE" sz="1200" b="1" baseline="0" dirty="0" smtClean="0"/>
              <a:t> </a:t>
            </a:r>
            <a:r>
              <a:rPr lang="de-DE" sz="1200" b="1" baseline="0" dirty="0" err="1" smtClean="0"/>
              <a:t>the</a:t>
            </a:r>
            <a:r>
              <a:rPr lang="de-DE" sz="1200" b="1" baseline="0" dirty="0" smtClean="0"/>
              <a:t> </a:t>
            </a:r>
            <a:r>
              <a:rPr lang="de-DE" sz="1200" b="1" baseline="0" dirty="0" err="1" smtClean="0"/>
              <a:t>number</a:t>
            </a:r>
            <a:r>
              <a:rPr lang="de-DE" sz="1200" b="1" baseline="0" dirty="0" smtClean="0"/>
              <a:t> </a:t>
            </a:r>
            <a:r>
              <a:rPr lang="de-DE" sz="1200" b="1" baseline="0" dirty="0" err="1" smtClean="0"/>
              <a:t>of</a:t>
            </a:r>
            <a:r>
              <a:rPr lang="de-DE" sz="1200" b="1" baseline="0" dirty="0" smtClean="0"/>
              <a:t> </a:t>
            </a:r>
            <a:r>
              <a:rPr lang="de-DE" sz="1200" b="1" baseline="0" dirty="0" err="1" smtClean="0"/>
              <a:t>people</a:t>
            </a:r>
            <a:r>
              <a:rPr lang="de-DE" sz="1200" b="1" baseline="0" dirty="0" smtClean="0"/>
              <a:t> </a:t>
            </a:r>
            <a:r>
              <a:rPr lang="de-DE" sz="1200" b="1" baseline="0" dirty="0" err="1" smtClean="0"/>
              <a:t>they</a:t>
            </a:r>
            <a:r>
              <a:rPr lang="de-DE" sz="1200" b="1" baseline="0" dirty="0" smtClean="0"/>
              <a:t> </a:t>
            </a:r>
            <a:r>
              <a:rPr lang="de-DE" sz="1200" b="1" baseline="0" dirty="0" err="1" smtClean="0"/>
              <a:t>were</a:t>
            </a:r>
            <a:r>
              <a:rPr lang="de-DE" sz="1200" b="1" baseline="0" dirty="0" smtClean="0"/>
              <a:t> </a:t>
            </a:r>
            <a:r>
              <a:rPr lang="de-DE" sz="1200" b="1" baseline="0" dirty="0" err="1" smtClean="0"/>
              <a:t>actually</a:t>
            </a:r>
            <a:r>
              <a:rPr lang="de-DE" sz="1200" b="1" baseline="0" dirty="0" smtClean="0"/>
              <a:t> </a:t>
            </a:r>
            <a:r>
              <a:rPr lang="de-DE" sz="1200" b="1" baseline="0" dirty="0" err="1" smtClean="0"/>
              <a:t>made</a:t>
            </a:r>
            <a:r>
              <a:rPr lang="de-DE" sz="1200" b="1" baseline="0" dirty="0" smtClean="0"/>
              <a:t> </a:t>
            </a:r>
            <a:r>
              <a:rPr lang="de-DE" sz="1200" b="1" baseline="0" dirty="0" err="1" smtClean="0"/>
              <a:t>for</a:t>
            </a:r>
            <a:r>
              <a:rPr lang="de-DE" sz="1200" b="1" baseline="0" dirty="0" smtClean="0"/>
              <a:t>. </a:t>
            </a:r>
          </a:p>
          <a:p>
            <a:pPr lvl="0">
              <a:defRPr sz="1800"/>
            </a:pPr>
            <a:endParaRPr lang="de-DE" sz="1200" b="1" baseline="0" dirty="0" smtClean="0"/>
          </a:p>
          <a:p>
            <a:pPr marL="0" marR="0" lvl="0" indent="0" defTabSz="457200" eaLnBrk="1" fontAlgn="auto" latinLnBrk="0" hangingPunct="1">
              <a:lnSpc>
                <a:spcPct val="117999"/>
              </a:lnSpc>
              <a:spcBef>
                <a:spcPts val="0"/>
              </a:spcBef>
              <a:spcAft>
                <a:spcPts val="0"/>
              </a:spcAft>
              <a:buClrTx/>
              <a:buSzTx/>
              <a:buFontTx/>
              <a:buNone/>
              <a:tabLst/>
              <a:defRPr sz="1800"/>
            </a:pPr>
            <a:r>
              <a:rPr lang="en-US" sz="1200" b="0" baseline="0" dirty="0" smtClean="0"/>
              <a:t>One could interpret the goal in a different way adding a relative element and target 7.D would turn out a case of success. Maybe, we have time for this later-on.</a:t>
            </a:r>
            <a:endParaRPr lang="de-DE" sz="1200" b="0" baseline="0" dirty="0" smtClean="0"/>
          </a:p>
          <a:p>
            <a:pPr lvl="0">
              <a:defRPr sz="1800"/>
            </a:pPr>
            <a:endParaRPr lang="de-DE" sz="1200" b="1" baseline="0" dirty="0" smtClean="0"/>
          </a:p>
          <a:p>
            <a:pPr lvl="0">
              <a:defRPr sz="1800"/>
            </a:pPr>
            <a:endParaRPr lang="de-DE" sz="1200" b="1" baseline="0" dirty="0" smtClean="0"/>
          </a:p>
          <a:p>
            <a:pPr lvl="0">
              <a:defRPr sz="1800"/>
            </a:pPr>
            <a:r>
              <a:rPr lang="de-DE" sz="1200" b="1" baseline="0" dirty="0" smtClean="0"/>
              <a:t>This </a:t>
            </a:r>
            <a:r>
              <a:rPr lang="de-DE" sz="1200" b="1" baseline="0" dirty="0" err="1" smtClean="0"/>
              <a:t>is</a:t>
            </a:r>
            <a:r>
              <a:rPr lang="de-DE" sz="1200" b="1" baseline="0" dirty="0" smtClean="0"/>
              <a:t> also </a:t>
            </a:r>
            <a:r>
              <a:rPr lang="de-DE" sz="1200" b="1" baseline="0" dirty="0" err="1" smtClean="0"/>
              <a:t>the</a:t>
            </a:r>
            <a:r>
              <a:rPr lang="de-DE" sz="1200" b="1" baseline="0" dirty="0" smtClean="0"/>
              <a:t> </a:t>
            </a:r>
            <a:r>
              <a:rPr lang="de-DE" sz="1200" b="1" baseline="0" dirty="0" err="1" smtClean="0"/>
              <a:t>case</a:t>
            </a:r>
            <a:r>
              <a:rPr lang="de-DE" sz="1200" b="1" baseline="0" dirty="0" smtClean="0"/>
              <a:t> </a:t>
            </a:r>
            <a:r>
              <a:rPr lang="de-DE" sz="1200" b="1" baseline="0" dirty="0" err="1" smtClean="0"/>
              <a:t>for</a:t>
            </a:r>
            <a:r>
              <a:rPr lang="de-DE" sz="1200" b="1" baseline="0" dirty="0" smtClean="0"/>
              <a:t> </a:t>
            </a:r>
            <a:r>
              <a:rPr lang="de-DE" sz="1200" b="1" baseline="0" dirty="0" err="1" smtClean="0"/>
              <a:t>the</a:t>
            </a:r>
            <a:r>
              <a:rPr lang="de-DE" sz="1200" b="1" baseline="0" dirty="0" smtClean="0"/>
              <a:t> last </a:t>
            </a:r>
            <a:r>
              <a:rPr lang="de-DE" sz="1200" b="1" baseline="0" dirty="0" err="1" smtClean="0"/>
              <a:t>group</a:t>
            </a:r>
            <a:r>
              <a:rPr lang="de-DE" sz="1200" b="1" baseline="0" dirty="0" smtClean="0"/>
              <a:t> </a:t>
            </a:r>
            <a:r>
              <a:rPr lang="de-DE" sz="1200" b="1" baseline="0" dirty="0" err="1" smtClean="0"/>
              <a:t>of</a:t>
            </a:r>
            <a:r>
              <a:rPr lang="de-DE" sz="1200" b="1" baseline="0" dirty="0" smtClean="0"/>
              <a:t> </a:t>
            </a:r>
            <a:r>
              <a:rPr lang="de-DE" sz="1200" b="1" baseline="0" dirty="0" err="1" smtClean="0"/>
              <a:t>goals</a:t>
            </a:r>
            <a:r>
              <a:rPr lang="de-DE" sz="1200" b="1" baseline="0" dirty="0" smtClean="0"/>
              <a:t> – </a:t>
            </a:r>
            <a:r>
              <a:rPr lang="de-DE" sz="1200" b="1" baseline="0" dirty="0" err="1" smtClean="0"/>
              <a:t>the</a:t>
            </a:r>
            <a:r>
              <a:rPr lang="de-DE" sz="1200" b="1" baseline="0" dirty="0" smtClean="0"/>
              <a:t> universal </a:t>
            </a:r>
            <a:r>
              <a:rPr lang="de-DE" sz="1200" b="1" baseline="0" dirty="0" err="1" smtClean="0"/>
              <a:t>targets</a:t>
            </a:r>
            <a:r>
              <a:rPr lang="de-DE" sz="1200" b="1" baseline="0" dirty="0" smtClean="0"/>
              <a:t>. </a:t>
            </a:r>
            <a:r>
              <a:rPr lang="de-DE" sz="1200" b="1" baseline="0" dirty="0" err="1" smtClean="0"/>
              <a:t>They</a:t>
            </a:r>
            <a:r>
              <a:rPr lang="de-DE" sz="1200" b="1" baseline="0" dirty="0" smtClean="0"/>
              <a:t> </a:t>
            </a:r>
            <a:r>
              <a:rPr lang="de-DE" sz="1200" b="1" baseline="0" dirty="0" err="1" smtClean="0"/>
              <a:t>were</a:t>
            </a:r>
            <a:r>
              <a:rPr lang="de-DE" sz="1200" b="1" baseline="0" dirty="0" smtClean="0"/>
              <a:t> </a:t>
            </a:r>
            <a:r>
              <a:rPr lang="de-DE" sz="1200" b="1" baseline="0" dirty="0" err="1" smtClean="0"/>
              <a:t>especially</a:t>
            </a:r>
            <a:r>
              <a:rPr lang="de-DE" sz="1200" b="1" baseline="0" dirty="0" smtClean="0"/>
              <a:t> unfair. </a:t>
            </a:r>
            <a:r>
              <a:rPr lang="de-DE" sz="1200" b="0" baseline="0" dirty="0" err="1" smtClean="0"/>
              <a:t>They</a:t>
            </a:r>
            <a:r>
              <a:rPr lang="de-DE" sz="1200" b="0" baseline="0" dirty="0" smtClean="0"/>
              <a:t> </a:t>
            </a:r>
            <a:r>
              <a:rPr lang="de-DE" sz="1200" b="0" baseline="0" dirty="0" err="1" smtClean="0"/>
              <a:t>demanded</a:t>
            </a:r>
            <a:r>
              <a:rPr lang="de-DE" sz="1200" b="0" baseline="0" dirty="0" smtClean="0"/>
              <a:t> </a:t>
            </a:r>
            <a:r>
              <a:rPr lang="de-DE" sz="1200" b="0" baseline="0" dirty="0" err="1" smtClean="0"/>
              <a:t>the</a:t>
            </a:r>
            <a:r>
              <a:rPr lang="de-DE" sz="1200" b="0" baseline="0" dirty="0" smtClean="0"/>
              <a:t> same </a:t>
            </a:r>
            <a:r>
              <a:rPr lang="de-DE" sz="1200" b="0" baseline="0" dirty="0" err="1" smtClean="0"/>
              <a:t>degree</a:t>
            </a:r>
            <a:r>
              <a:rPr lang="de-DE" sz="1200" b="0" baseline="0" dirty="0" smtClean="0"/>
              <a:t> </a:t>
            </a:r>
            <a:r>
              <a:rPr lang="de-DE" sz="1200" b="0" baseline="0" dirty="0" err="1" smtClean="0"/>
              <a:t>of</a:t>
            </a:r>
            <a:r>
              <a:rPr lang="de-DE" sz="1200" b="0" baseline="0" dirty="0" smtClean="0"/>
              <a:t> </a:t>
            </a:r>
            <a:r>
              <a:rPr lang="de-DE" sz="1200" b="0" baseline="0" dirty="0" err="1" smtClean="0"/>
              <a:t>development</a:t>
            </a:r>
            <a:r>
              <a:rPr lang="de-DE" sz="1200" b="0" baseline="0" dirty="0" smtClean="0"/>
              <a:t> </a:t>
            </a:r>
            <a:r>
              <a:rPr lang="de-DE" sz="1200" b="0" baseline="0" dirty="0" err="1" smtClean="0"/>
              <a:t>to</a:t>
            </a:r>
            <a:r>
              <a:rPr lang="de-DE" sz="1200" b="0" baseline="0" dirty="0" smtClean="0"/>
              <a:t> </a:t>
            </a:r>
            <a:r>
              <a:rPr lang="de-DE" sz="1200" b="0" baseline="0" dirty="0" err="1" smtClean="0"/>
              <a:t>be</a:t>
            </a:r>
            <a:r>
              <a:rPr lang="de-DE" sz="1200" b="0" baseline="0" dirty="0" smtClean="0"/>
              <a:t> </a:t>
            </a:r>
            <a:r>
              <a:rPr lang="de-DE" sz="1200" b="0" baseline="0" dirty="0" err="1" smtClean="0"/>
              <a:t>reached</a:t>
            </a:r>
            <a:r>
              <a:rPr lang="de-DE" sz="1200" b="0" baseline="0" dirty="0" smtClean="0"/>
              <a:t> </a:t>
            </a:r>
            <a:r>
              <a:rPr lang="de-DE" sz="1200" b="0" baseline="0" dirty="0" err="1" smtClean="0"/>
              <a:t>by</a:t>
            </a:r>
            <a:r>
              <a:rPr lang="de-DE" sz="1200" b="0" baseline="0" dirty="0" smtClean="0"/>
              <a:t> </a:t>
            </a:r>
            <a:r>
              <a:rPr lang="de-DE" sz="1200" b="0" baseline="0" dirty="0" err="1" smtClean="0"/>
              <a:t>the</a:t>
            </a:r>
            <a:r>
              <a:rPr lang="de-DE" sz="1200" b="0" baseline="0" dirty="0" smtClean="0"/>
              <a:t> end </a:t>
            </a:r>
            <a:r>
              <a:rPr lang="de-DE" sz="1200" b="0" baseline="0" dirty="0" err="1" smtClean="0"/>
              <a:t>of</a:t>
            </a:r>
            <a:r>
              <a:rPr lang="de-DE" sz="1200" b="0" baseline="0" dirty="0" smtClean="0"/>
              <a:t> </a:t>
            </a:r>
            <a:r>
              <a:rPr lang="de-DE" sz="1200" b="0" baseline="0" dirty="0" err="1" smtClean="0"/>
              <a:t>the</a:t>
            </a:r>
            <a:r>
              <a:rPr lang="de-DE" sz="1200" b="0" baseline="0" dirty="0" smtClean="0"/>
              <a:t> </a:t>
            </a:r>
            <a:r>
              <a:rPr lang="de-DE" sz="1200" b="0" baseline="0" dirty="0" err="1" smtClean="0"/>
              <a:t>agenda</a:t>
            </a:r>
            <a:r>
              <a:rPr lang="de-DE" sz="1200" b="0" baseline="0" dirty="0" smtClean="0"/>
              <a:t> </a:t>
            </a:r>
            <a:r>
              <a:rPr lang="de-DE" sz="1200" b="0" baseline="0" dirty="0" err="1" smtClean="0"/>
              <a:t>despite</a:t>
            </a:r>
            <a:r>
              <a:rPr lang="de-DE" sz="1200" b="0" baseline="0" dirty="0" smtClean="0"/>
              <a:t> </a:t>
            </a:r>
            <a:r>
              <a:rPr lang="de-DE" sz="1200" b="0" baseline="0" dirty="0" err="1" smtClean="0"/>
              <a:t>totally</a:t>
            </a:r>
            <a:r>
              <a:rPr lang="de-DE" sz="1200" b="0" baseline="0" dirty="0" smtClean="0"/>
              <a:t> different </a:t>
            </a:r>
            <a:r>
              <a:rPr lang="de-DE" sz="1200" b="0" baseline="0" dirty="0" err="1" smtClean="0"/>
              <a:t>starting</a:t>
            </a:r>
            <a:r>
              <a:rPr lang="de-DE" sz="1200" b="0" baseline="0" dirty="0" smtClean="0"/>
              <a:t> </a:t>
            </a:r>
            <a:r>
              <a:rPr lang="de-DE" sz="1200" b="0" baseline="0" dirty="0" err="1" smtClean="0"/>
              <a:t>positions</a:t>
            </a:r>
            <a:r>
              <a:rPr lang="de-DE" sz="1200" b="0" baseline="0" dirty="0" smtClean="0"/>
              <a:t>. </a:t>
            </a:r>
            <a:r>
              <a:rPr lang="de-DE" sz="1200" b="0" baseline="0" dirty="0" err="1" smtClean="0"/>
              <a:t>For</a:t>
            </a:r>
            <a:r>
              <a:rPr lang="de-DE" sz="1200" b="0" baseline="0" dirty="0" smtClean="0"/>
              <a:t> </a:t>
            </a:r>
            <a:r>
              <a:rPr lang="de-DE" sz="1200" b="0" baseline="0" dirty="0" err="1" smtClean="0"/>
              <a:t>example</a:t>
            </a:r>
            <a:r>
              <a:rPr lang="de-DE" sz="1200" b="0" baseline="0" dirty="0" smtClean="0"/>
              <a:t>, 100 per </a:t>
            </a:r>
            <a:r>
              <a:rPr lang="de-DE" sz="1200" b="0" baseline="0" dirty="0" err="1" smtClean="0"/>
              <a:t>cent</a:t>
            </a:r>
            <a:r>
              <a:rPr lang="de-DE" sz="1200" b="0" baseline="0" dirty="0" smtClean="0"/>
              <a:t> </a:t>
            </a:r>
            <a:r>
              <a:rPr lang="de-DE" sz="1200" b="0" baseline="0" dirty="0" err="1" smtClean="0"/>
              <a:t>enrolment</a:t>
            </a:r>
            <a:r>
              <a:rPr lang="de-DE" sz="1200" b="0" baseline="0" dirty="0" smtClean="0"/>
              <a:t> in </a:t>
            </a:r>
            <a:r>
              <a:rPr lang="de-DE" sz="1200" b="0" baseline="0" dirty="0" err="1" smtClean="0"/>
              <a:t>primary</a:t>
            </a:r>
            <a:r>
              <a:rPr lang="de-DE" sz="1200" b="0" baseline="0" dirty="0" smtClean="0"/>
              <a:t> </a:t>
            </a:r>
            <a:r>
              <a:rPr lang="de-DE" sz="1200" b="0" baseline="0" dirty="0" err="1" smtClean="0"/>
              <a:t>schools</a:t>
            </a:r>
            <a:r>
              <a:rPr lang="de-DE" sz="1200" b="0" baseline="0" dirty="0" smtClean="0"/>
              <a:t>, </a:t>
            </a:r>
            <a:r>
              <a:rPr lang="de-DE" sz="1200" b="0" baseline="0" dirty="0" err="1" smtClean="0"/>
              <a:t>full</a:t>
            </a:r>
            <a:r>
              <a:rPr lang="de-DE" sz="1200" b="0" baseline="0" dirty="0" smtClean="0"/>
              <a:t> </a:t>
            </a:r>
            <a:r>
              <a:rPr lang="de-DE" sz="1200" b="0" baseline="0" dirty="0" err="1" smtClean="0"/>
              <a:t>access</a:t>
            </a:r>
            <a:r>
              <a:rPr lang="de-DE" sz="1200" b="0" baseline="0" dirty="0" smtClean="0"/>
              <a:t> </a:t>
            </a:r>
            <a:r>
              <a:rPr lang="de-DE" sz="1200" b="0" baseline="0" dirty="0" err="1" smtClean="0"/>
              <a:t>to</a:t>
            </a:r>
            <a:r>
              <a:rPr lang="de-DE" sz="1200" b="0" baseline="0" dirty="0" smtClean="0"/>
              <a:t> </a:t>
            </a:r>
            <a:r>
              <a:rPr lang="de-DE" sz="1200" b="0" baseline="0" dirty="0" err="1" smtClean="0"/>
              <a:t>reproductive</a:t>
            </a:r>
            <a:r>
              <a:rPr lang="de-DE" sz="1200" b="0" baseline="0" dirty="0" smtClean="0"/>
              <a:t> </a:t>
            </a:r>
            <a:r>
              <a:rPr lang="de-DE" sz="1200" b="0" baseline="0" dirty="0" err="1" smtClean="0"/>
              <a:t>health</a:t>
            </a:r>
            <a:r>
              <a:rPr lang="de-DE" sz="1200" b="0" baseline="0" dirty="0" smtClean="0"/>
              <a:t>, </a:t>
            </a:r>
            <a:r>
              <a:rPr lang="de-DE" sz="1200" b="0" baseline="0" dirty="0" err="1" smtClean="0"/>
              <a:t>decent</a:t>
            </a:r>
            <a:r>
              <a:rPr lang="de-DE" sz="1200" b="0" baseline="0" dirty="0" smtClean="0"/>
              <a:t> </a:t>
            </a:r>
            <a:r>
              <a:rPr lang="de-DE" sz="1200" b="0" baseline="0" dirty="0" err="1" smtClean="0"/>
              <a:t>work</a:t>
            </a:r>
            <a:r>
              <a:rPr lang="de-DE" sz="1200" b="0" baseline="0" dirty="0" smtClean="0"/>
              <a:t> </a:t>
            </a:r>
            <a:r>
              <a:rPr lang="de-DE" sz="1200" b="0" baseline="0" dirty="0" err="1" smtClean="0"/>
              <a:t>for</a:t>
            </a:r>
            <a:r>
              <a:rPr lang="de-DE" sz="1200" b="0" baseline="0" dirty="0" smtClean="0"/>
              <a:t> all. </a:t>
            </a:r>
          </a:p>
          <a:p>
            <a:pPr lvl="0">
              <a:defRPr sz="1800"/>
            </a:pPr>
            <a:endParaRPr lang="de-DE" sz="1200" b="1" baseline="0" dirty="0" smtClean="0"/>
          </a:p>
          <a:p>
            <a:pPr lvl="0">
              <a:defRPr sz="1800"/>
            </a:pPr>
            <a:r>
              <a:rPr lang="de-DE" sz="1200" b="1" baseline="0" dirty="0" smtClean="0"/>
              <a:t>This was </a:t>
            </a:r>
            <a:r>
              <a:rPr lang="de-DE" sz="1200" b="1" baseline="0" dirty="0" err="1" smtClean="0"/>
              <a:t>very</a:t>
            </a:r>
            <a:r>
              <a:rPr lang="de-DE" sz="1200" b="1" baseline="0" dirty="0" smtClean="0"/>
              <a:t> </a:t>
            </a:r>
            <a:r>
              <a:rPr lang="de-DE" sz="1200" b="1" baseline="0" dirty="0" err="1" smtClean="0"/>
              <a:t>short-eyed</a:t>
            </a:r>
            <a:r>
              <a:rPr lang="de-DE" sz="1200" b="1" baseline="0" dirty="0" smtClean="0"/>
              <a:t>. </a:t>
            </a:r>
            <a:r>
              <a:rPr lang="de-DE" sz="1200" b="1" baseline="0" dirty="0" err="1" smtClean="0"/>
              <a:t>Especially</a:t>
            </a:r>
            <a:r>
              <a:rPr lang="de-DE" sz="1200" b="1" baseline="0" dirty="0" smtClean="0"/>
              <a:t> </a:t>
            </a:r>
            <a:r>
              <a:rPr lang="de-DE" sz="1200" b="1" baseline="0" dirty="0" err="1" smtClean="0"/>
              <a:t>those</a:t>
            </a:r>
            <a:r>
              <a:rPr lang="de-DE" sz="1200" b="1" baseline="0" dirty="0" smtClean="0"/>
              <a:t> </a:t>
            </a:r>
            <a:r>
              <a:rPr lang="de-DE" sz="1200" b="1" baseline="0" dirty="0" err="1" smtClean="0"/>
              <a:t>regions</a:t>
            </a:r>
            <a:r>
              <a:rPr lang="de-DE" sz="1200" b="1" baseline="0" dirty="0" smtClean="0"/>
              <a:t> (Sub-</a:t>
            </a:r>
            <a:r>
              <a:rPr lang="de-DE" sz="1200" b="1" baseline="0" dirty="0" err="1" smtClean="0"/>
              <a:t>Saharan</a:t>
            </a:r>
            <a:r>
              <a:rPr lang="de-DE" sz="1200" b="1" baseline="0" dirty="0" smtClean="0"/>
              <a:t> </a:t>
            </a:r>
            <a:r>
              <a:rPr lang="de-DE" sz="1200" b="1" baseline="0" dirty="0" err="1" smtClean="0"/>
              <a:t>Africa</a:t>
            </a:r>
            <a:r>
              <a:rPr lang="de-DE" sz="1200" b="1" baseline="0" dirty="0" smtClean="0"/>
              <a:t> </a:t>
            </a:r>
            <a:r>
              <a:rPr lang="de-DE" sz="1200" b="1" baseline="0" dirty="0" err="1" smtClean="0"/>
              <a:t>or</a:t>
            </a:r>
            <a:r>
              <a:rPr lang="de-DE" sz="1200" b="1" baseline="0" dirty="0" smtClean="0"/>
              <a:t> </a:t>
            </a:r>
            <a:r>
              <a:rPr lang="de-DE" sz="1200" b="1" baseline="0" dirty="0" err="1" smtClean="0"/>
              <a:t>the</a:t>
            </a:r>
            <a:r>
              <a:rPr lang="de-DE" sz="1200" b="1" baseline="0" dirty="0" smtClean="0"/>
              <a:t> Least </a:t>
            </a:r>
            <a:r>
              <a:rPr lang="de-DE" sz="1200" b="1" baseline="0" dirty="0" err="1" smtClean="0"/>
              <a:t>Developed</a:t>
            </a:r>
            <a:r>
              <a:rPr lang="de-DE" sz="1200" b="1" baseline="0" dirty="0" smtClean="0"/>
              <a:t> Countries) </a:t>
            </a:r>
            <a:r>
              <a:rPr lang="de-DE" sz="1200" b="1" baseline="0" dirty="0" err="1" smtClean="0"/>
              <a:t>which</a:t>
            </a:r>
            <a:r>
              <a:rPr lang="de-DE" sz="1200" b="1" baseline="0" dirty="0" smtClean="0"/>
              <a:t> </a:t>
            </a:r>
            <a:r>
              <a:rPr lang="de-DE" sz="1200" b="1" baseline="0" dirty="0" err="1" smtClean="0"/>
              <a:t>were</a:t>
            </a:r>
            <a:r>
              <a:rPr lang="de-DE" sz="1200" b="1" baseline="0" dirty="0" smtClean="0"/>
              <a:t> </a:t>
            </a:r>
            <a:r>
              <a:rPr lang="de-DE" sz="1200" b="1" baseline="0" dirty="0" err="1" smtClean="0"/>
              <a:t>the</a:t>
            </a:r>
            <a:r>
              <a:rPr lang="de-DE" sz="1200" b="1" baseline="0" dirty="0" smtClean="0"/>
              <a:t> </a:t>
            </a:r>
            <a:r>
              <a:rPr lang="de-DE" sz="1200" b="1" baseline="0" dirty="0" err="1" smtClean="0"/>
              <a:t>farthest</a:t>
            </a:r>
            <a:r>
              <a:rPr lang="de-DE" sz="1200" b="1" baseline="0" dirty="0" smtClean="0"/>
              <a:t> </a:t>
            </a:r>
            <a:r>
              <a:rPr lang="de-DE" sz="1200" b="1" baseline="0" dirty="0" err="1" smtClean="0"/>
              <a:t>away</a:t>
            </a:r>
            <a:r>
              <a:rPr lang="de-DE" sz="1200" b="1" baseline="0" dirty="0" smtClean="0"/>
              <a:t> </a:t>
            </a:r>
            <a:r>
              <a:rPr lang="de-DE" sz="1200" b="1" baseline="0" dirty="0" err="1" smtClean="0"/>
              <a:t>from</a:t>
            </a:r>
            <a:r>
              <a:rPr lang="de-DE" sz="1200" b="1" baseline="0" dirty="0" smtClean="0"/>
              <a:t> </a:t>
            </a:r>
            <a:r>
              <a:rPr lang="de-DE" sz="1200" b="1" baseline="0" dirty="0" err="1" smtClean="0"/>
              <a:t>universality</a:t>
            </a:r>
            <a:r>
              <a:rPr lang="de-DE" sz="1200" b="1" baseline="0" dirty="0" smtClean="0"/>
              <a:t> </a:t>
            </a:r>
            <a:r>
              <a:rPr lang="de-DE" sz="1200" b="1" baseline="0" dirty="0" err="1" smtClean="0"/>
              <a:t>faced</a:t>
            </a:r>
            <a:r>
              <a:rPr lang="de-DE" sz="1200" b="1" baseline="0" dirty="0" smtClean="0"/>
              <a:t> </a:t>
            </a:r>
            <a:r>
              <a:rPr lang="de-DE" sz="1200" b="1" baseline="0" dirty="0" err="1" smtClean="0"/>
              <a:t>the</a:t>
            </a:r>
            <a:r>
              <a:rPr lang="de-DE" sz="1200" b="1" baseline="0" dirty="0" smtClean="0"/>
              <a:t> </a:t>
            </a:r>
            <a:r>
              <a:rPr lang="de-DE" sz="1200" b="1" baseline="0" dirty="0" err="1" smtClean="0"/>
              <a:t>strongest</a:t>
            </a:r>
            <a:r>
              <a:rPr lang="de-DE" sz="1200" b="1" baseline="0" dirty="0" smtClean="0"/>
              <a:t> </a:t>
            </a:r>
            <a:r>
              <a:rPr lang="de-DE" sz="1200" b="1" baseline="0" dirty="0" err="1" smtClean="0"/>
              <a:t>population</a:t>
            </a:r>
            <a:r>
              <a:rPr lang="de-DE" sz="1200" b="1" baseline="0" dirty="0" smtClean="0"/>
              <a:t> </a:t>
            </a:r>
            <a:r>
              <a:rPr lang="de-DE" sz="1200" b="1" baseline="0" dirty="0" err="1" smtClean="0"/>
              <a:t>growth</a:t>
            </a:r>
            <a:r>
              <a:rPr lang="de-DE" sz="1200" b="1" baseline="0" dirty="0" smtClean="0"/>
              <a:t>. This </a:t>
            </a:r>
            <a:r>
              <a:rPr lang="de-DE" sz="1200" b="1" baseline="0" dirty="0" err="1" smtClean="0"/>
              <a:t>means</a:t>
            </a:r>
            <a:r>
              <a:rPr lang="de-DE" sz="1200" b="1" baseline="0" dirty="0" smtClean="0"/>
              <a:t> </a:t>
            </a:r>
            <a:r>
              <a:rPr lang="de-DE" sz="1200" b="1" baseline="0" dirty="0" err="1" smtClean="0"/>
              <a:t>that</a:t>
            </a:r>
            <a:r>
              <a:rPr lang="de-DE" sz="1200" b="1" baseline="0" dirty="0" smtClean="0"/>
              <a:t> </a:t>
            </a:r>
            <a:r>
              <a:rPr lang="de-DE" sz="1200" b="1" baseline="0" dirty="0" err="1" smtClean="0"/>
              <a:t>the</a:t>
            </a:r>
            <a:r>
              <a:rPr lang="de-DE" sz="1200" b="1" baseline="0" dirty="0" smtClean="0"/>
              <a:t> </a:t>
            </a:r>
            <a:r>
              <a:rPr lang="de-DE" sz="1200" b="1" baseline="0" dirty="0" err="1" smtClean="0"/>
              <a:t>challenges</a:t>
            </a:r>
            <a:r>
              <a:rPr lang="de-DE" sz="1200" b="1" baseline="0" dirty="0" smtClean="0"/>
              <a:t> </a:t>
            </a:r>
            <a:r>
              <a:rPr lang="de-DE" sz="1200" b="1" baseline="0" dirty="0" err="1" smtClean="0"/>
              <a:t>to</a:t>
            </a:r>
            <a:r>
              <a:rPr lang="de-DE" sz="1200" b="1" baseline="0" dirty="0" smtClean="0"/>
              <a:t> </a:t>
            </a:r>
            <a:r>
              <a:rPr lang="de-DE" sz="1200" b="1" baseline="0" dirty="0" err="1" smtClean="0"/>
              <a:t>provide</a:t>
            </a:r>
            <a:r>
              <a:rPr lang="de-DE" sz="1200" b="1" baseline="0" dirty="0" smtClean="0"/>
              <a:t> </a:t>
            </a:r>
            <a:r>
              <a:rPr lang="de-DE" sz="1200" b="1" baseline="0" dirty="0" err="1" smtClean="0"/>
              <a:t>their</a:t>
            </a:r>
            <a:r>
              <a:rPr lang="de-DE" sz="1200" b="1" baseline="0" dirty="0" smtClean="0"/>
              <a:t> </a:t>
            </a:r>
            <a:r>
              <a:rPr lang="de-DE" sz="1200" b="1" baseline="0" dirty="0" err="1" smtClean="0"/>
              <a:t>populations</a:t>
            </a:r>
            <a:r>
              <a:rPr lang="de-DE" sz="1200" b="1" baseline="0" dirty="0" smtClean="0"/>
              <a:t> </a:t>
            </a:r>
            <a:r>
              <a:rPr lang="de-DE" sz="1200" b="1" baseline="0" dirty="0" err="1" smtClean="0"/>
              <a:t>with</a:t>
            </a:r>
            <a:r>
              <a:rPr lang="de-DE" sz="1200" b="1" baseline="0" dirty="0" smtClean="0"/>
              <a:t> </a:t>
            </a:r>
            <a:r>
              <a:rPr lang="de-DE" sz="1200" b="1" baseline="0" dirty="0" err="1" smtClean="0"/>
              <a:t>public</a:t>
            </a:r>
            <a:r>
              <a:rPr lang="de-DE" sz="1200" b="1" baseline="0" dirty="0" smtClean="0"/>
              <a:t> </a:t>
            </a:r>
            <a:r>
              <a:rPr lang="de-DE" sz="1200" b="1" baseline="0" dirty="0" err="1" smtClean="0"/>
              <a:t>services</a:t>
            </a:r>
            <a:r>
              <a:rPr lang="de-DE" sz="1200" b="1" baseline="0" dirty="0" smtClean="0"/>
              <a:t> </a:t>
            </a:r>
            <a:r>
              <a:rPr lang="de-DE" sz="1200" b="1" baseline="0" dirty="0" err="1" smtClean="0"/>
              <a:t>were</a:t>
            </a:r>
            <a:r>
              <a:rPr lang="de-DE" sz="1200" b="1" baseline="0" dirty="0" smtClean="0"/>
              <a:t> </a:t>
            </a:r>
            <a:r>
              <a:rPr lang="de-DE" sz="1200" b="1" baseline="0" dirty="0" err="1" smtClean="0"/>
              <a:t>continuously</a:t>
            </a:r>
            <a:r>
              <a:rPr lang="de-DE" sz="1200" b="1" baseline="0" dirty="0" smtClean="0"/>
              <a:t> on </a:t>
            </a:r>
            <a:r>
              <a:rPr lang="de-DE" sz="1200" b="1" baseline="0" dirty="0" err="1" smtClean="0"/>
              <a:t>the</a:t>
            </a:r>
            <a:r>
              <a:rPr lang="de-DE" sz="1200" b="1" baseline="0" dirty="0" smtClean="0"/>
              <a:t> </a:t>
            </a:r>
            <a:r>
              <a:rPr lang="de-DE" sz="1200" b="1" baseline="0" dirty="0" err="1" smtClean="0"/>
              <a:t>rise</a:t>
            </a:r>
            <a:r>
              <a:rPr lang="de-DE" sz="1200" b="1" baseline="0" dirty="0" smtClean="0"/>
              <a:t>. </a:t>
            </a:r>
            <a:r>
              <a:rPr lang="de-DE" sz="1200" b="1" baseline="0" dirty="0" err="1" smtClean="0"/>
              <a:t>Any</a:t>
            </a:r>
            <a:r>
              <a:rPr lang="de-DE" sz="1200" b="1" baseline="0" dirty="0" smtClean="0"/>
              <a:t> </a:t>
            </a:r>
            <a:r>
              <a:rPr lang="de-DE" sz="1200" b="1" baseline="0" dirty="0" err="1" smtClean="0"/>
              <a:t>progress</a:t>
            </a:r>
            <a:r>
              <a:rPr lang="de-DE" sz="1200" b="1" baseline="0" dirty="0" smtClean="0"/>
              <a:t> </a:t>
            </a:r>
            <a:r>
              <a:rPr lang="de-DE" sz="1200" b="1" baseline="0" dirty="0" err="1" smtClean="0"/>
              <a:t>towards</a:t>
            </a:r>
            <a:r>
              <a:rPr lang="de-DE" sz="1200" b="1" baseline="0" dirty="0" smtClean="0"/>
              <a:t> </a:t>
            </a:r>
            <a:r>
              <a:rPr lang="de-DE" sz="1200" b="1" baseline="0" dirty="0" err="1" smtClean="0"/>
              <a:t>universality</a:t>
            </a:r>
            <a:r>
              <a:rPr lang="de-DE" sz="1200" b="1" baseline="0" dirty="0" smtClean="0"/>
              <a:t> </a:t>
            </a:r>
            <a:r>
              <a:rPr lang="de-DE" sz="1200" b="1" baseline="0" dirty="0" err="1" smtClean="0"/>
              <a:t>therefore</a:t>
            </a:r>
            <a:r>
              <a:rPr lang="de-DE" sz="1200" b="1" baseline="0" dirty="0" smtClean="0"/>
              <a:t> </a:t>
            </a:r>
            <a:r>
              <a:rPr lang="de-DE" sz="1200" b="1" baseline="0" dirty="0" err="1" smtClean="0"/>
              <a:t>implies</a:t>
            </a:r>
            <a:r>
              <a:rPr lang="de-DE" sz="1200" b="1" baseline="0" dirty="0" smtClean="0"/>
              <a:t> a </a:t>
            </a:r>
            <a:r>
              <a:rPr lang="de-DE" sz="1200" b="1" baseline="0" dirty="0" err="1" smtClean="0"/>
              <a:t>big</a:t>
            </a:r>
            <a:r>
              <a:rPr lang="de-DE" sz="1200" b="1" baseline="0" dirty="0" smtClean="0"/>
              <a:t> </a:t>
            </a:r>
            <a:r>
              <a:rPr lang="de-DE" sz="1200" b="1" baseline="0" dirty="0" err="1" smtClean="0"/>
              <a:t>success</a:t>
            </a:r>
            <a:r>
              <a:rPr lang="de-DE" sz="1200" b="1" baseline="0" dirty="0" smtClean="0"/>
              <a:t> </a:t>
            </a:r>
            <a:r>
              <a:rPr lang="de-DE" sz="1200" b="1" baseline="0" dirty="0" err="1" smtClean="0"/>
              <a:t>as</a:t>
            </a:r>
            <a:r>
              <a:rPr lang="de-DE" sz="1200" b="1" baseline="0" dirty="0" smtClean="0"/>
              <a:t> </a:t>
            </a:r>
            <a:r>
              <a:rPr lang="de-DE" sz="1200" b="1" baseline="0" dirty="0" err="1" smtClean="0"/>
              <a:t>the</a:t>
            </a:r>
            <a:r>
              <a:rPr lang="de-DE" sz="1200" b="1" baseline="0" dirty="0" smtClean="0"/>
              <a:t> </a:t>
            </a:r>
            <a:r>
              <a:rPr lang="de-DE" sz="1200" b="1" baseline="0" dirty="0" err="1" smtClean="0"/>
              <a:t>number</a:t>
            </a:r>
            <a:r>
              <a:rPr lang="de-DE" sz="1200" b="1" baseline="0" dirty="0" smtClean="0"/>
              <a:t> </a:t>
            </a:r>
            <a:r>
              <a:rPr lang="de-DE" sz="1200" b="1" baseline="0" dirty="0" err="1" smtClean="0"/>
              <a:t>of</a:t>
            </a:r>
            <a:r>
              <a:rPr lang="de-DE" sz="1200" b="1" baseline="0" dirty="0" smtClean="0"/>
              <a:t> </a:t>
            </a:r>
            <a:r>
              <a:rPr lang="de-DE" sz="1200" b="1" baseline="0" dirty="0" err="1" smtClean="0"/>
              <a:t>those</a:t>
            </a:r>
            <a:r>
              <a:rPr lang="de-DE" sz="1200" b="1" baseline="0" dirty="0" smtClean="0"/>
              <a:t> </a:t>
            </a:r>
            <a:r>
              <a:rPr lang="de-DE" sz="1200" b="1" baseline="0" dirty="0" err="1" smtClean="0"/>
              <a:t>having</a:t>
            </a:r>
            <a:r>
              <a:rPr lang="de-DE" sz="1200" b="1" baseline="0" dirty="0" smtClean="0"/>
              <a:t> </a:t>
            </a:r>
            <a:r>
              <a:rPr lang="de-DE" sz="1200" b="1" baseline="0" dirty="0" err="1" smtClean="0"/>
              <a:t>access</a:t>
            </a:r>
            <a:r>
              <a:rPr lang="de-DE" sz="1200" b="1" baseline="0" dirty="0" smtClean="0"/>
              <a:t> </a:t>
            </a:r>
            <a:r>
              <a:rPr lang="de-DE" sz="1200" b="1" baseline="0" dirty="0" err="1" smtClean="0"/>
              <a:t>to</a:t>
            </a:r>
            <a:r>
              <a:rPr lang="de-DE" sz="1200" b="1" baseline="0" dirty="0" smtClean="0"/>
              <a:t> </a:t>
            </a:r>
            <a:r>
              <a:rPr lang="de-DE" sz="1200" b="1" baseline="0" dirty="0" err="1" smtClean="0"/>
              <a:t>education</a:t>
            </a:r>
            <a:r>
              <a:rPr lang="de-DE" sz="1200" b="1" baseline="0" dirty="0" smtClean="0"/>
              <a:t>, </a:t>
            </a:r>
            <a:r>
              <a:rPr lang="de-DE" sz="1200" b="1" baseline="0" dirty="0" err="1" smtClean="0"/>
              <a:t>health</a:t>
            </a:r>
            <a:r>
              <a:rPr lang="de-DE" sz="1200" b="1" baseline="0" dirty="0" smtClean="0"/>
              <a:t> </a:t>
            </a:r>
            <a:r>
              <a:rPr lang="de-DE" sz="1200" b="1" baseline="0" dirty="0" err="1" smtClean="0"/>
              <a:t>services</a:t>
            </a:r>
            <a:r>
              <a:rPr lang="de-DE" sz="1200" b="1" baseline="0" dirty="0" smtClean="0"/>
              <a:t> </a:t>
            </a:r>
            <a:r>
              <a:rPr lang="de-DE" sz="1200" b="1" baseline="0" dirty="0" err="1" smtClean="0"/>
              <a:t>or</a:t>
            </a:r>
            <a:r>
              <a:rPr lang="de-DE" sz="1200" b="1" baseline="0" dirty="0" smtClean="0"/>
              <a:t> </a:t>
            </a:r>
            <a:r>
              <a:rPr lang="de-DE" sz="1200" b="1" baseline="0" dirty="0" err="1" smtClean="0"/>
              <a:t>work</a:t>
            </a:r>
            <a:r>
              <a:rPr lang="de-DE" sz="1200" b="1" baseline="0" dirty="0" smtClean="0"/>
              <a:t> </a:t>
            </a:r>
            <a:r>
              <a:rPr lang="de-DE" sz="1200" b="1" baseline="0" dirty="0" err="1" smtClean="0"/>
              <a:t>increased</a:t>
            </a:r>
            <a:r>
              <a:rPr lang="de-DE" sz="1200" b="1" baseline="0" dirty="0" smtClean="0"/>
              <a:t> </a:t>
            </a:r>
            <a:r>
              <a:rPr lang="de-DE" sz="1200" b="1" baseline="0" dirty="0" err="1" smtClean="0"/>
              <a:t>faster</a:t>
            </a:r>
            <a:r>
              <a:rPr lang="de-DE" sz="1200" b="1" baseline="0" dirty="0" smtClean="0"/>
              <a:t> </a:t>
            </a:r>
            <a:r>
              <a:rPr lang="de-DE" sz="1200" b="1" baseline="0" dirty="0" err="1" smtClean="0"/>
              <a:t>than</a:t>
            </a:r>
            <a:r>
              <a:rPr lang="de-DE" sz="1200" b="1" baseline="0" dirty="0" smtClean="0"/>
              <a:t> </a:t>
            </a:r>
            <a:r>
              <a:rPr lang="de-DE" sz="1200" b="1" baseline="0" dirty="0" err="1" smtClean="0"/>
              <a:t>the</a:t>
            </a:r>
            <a:r>
              <a:rPr lang="de-DE" sz="1200" b="1" baseline="0" dirty="0" smtClean="0"/>
              <a:t> </a:t>
            </a:r>
            <a:r>
              <a:rPr lang="de-DE" sz="1200" b="1" baseline="0" dirty="0" err="1" smtClean="0"/>
              <a:t>number</a:t>
            </a:r>
            <a:r>
              <a:rPr lang="de-DE" sz="1200" b="1" baseline="0" dirty="0" smtClean="0"/>
              <a:t> </a:t>
            </a:r>
            <a:r>
              <a:rPr lang="de-DE" sz="1200" b="1" baseline="0" dirty="0" err="1" smtClean="0"/>
              <a:t>of</a:t>
            </a:r>
            <a:r>
              <a:rPr lang="de-DE" sz="1200" b="1" baseline="0" dirty="0" smtClean="0"/>
              <a:t> </a:t>
            </a:r>
            <a:r>
              <a:rPr lang="de-DE" sz="1200" b="1" baseline="0" dirty="0" err="1" smtClean="0"/>
              <a:t>those</a:t>
            </a:r>
            <a:r>
              <a:rPr lang="de-DE" sz="1200" b="1" baseline="0" dirty="0" smtClean="0"/>
              <a:t> in </a:t>
            </a:r>
            <a:r>
              <a:rPr lang="de-DE" sz="1200" b="1" baseline="0" dirty="0" err="1" smtClean="0"/>
              <a:t>demand</a:t>
            </a:r>
            <a:r>
              <a:rPr lang="de-DE" sz="1200" b="1" baseline="0" dirty="0" smtClean="0"/>
              <a:t>. </a:t>
            </a:r>
          </a:p>
          <a:p>
            <a:pPr lvl="0">
              <a:defRPr sz="1800"/>
            </a:pPr>
            <a:endParaRPr lang="de-DE" sz="1200" b="1" baseline="0" dirty="0" smtClean="0"/>
          </a:p>
          <a:p>
            <a:pPr lvl="0">
              <a:defRPr sz="1800"/>
            </a:pPr>
            <a:r>
              <a:rPr lang="de-DE" sz="1200" b="0" baseline="0" dirty="0" err="1" smtClean="0"/>
              <a:t>Instead</a:t>
            </a:r>
            <a:r>
              <a:rPr lang="de-DE" sz="1200" b="0" baseline="0" dirty="0" smtClean="0"/>
              <a:t>, SSA </a:t>
            </a:r>
            <a:r>
              <a:rPr lang="de-DE" sz="1200" b="0" baseline="0" dirty="0" err="1" smtClean="0"/>
              <a:t>today</a:t>
            </a:r>
            <a:r>
              <a:rPr lang="de-DE" sz="1200" b="0" baseline="0" dirty="0" smtClean="0"/>
              <a:t> </a:t>
            </a:r>
            <a:r>
              <a:rPr lang="de-DE" sz="1200" b="0" baseline="0" dirty="0" err="1" smtClean="0"/>
              <a:t>is</a:t>
            </a:r>
            <a:r>
              <a:rPr lang="de-DE" sz="1200" b="0" baseline="0" dirty="0" smtClean="0"/>
              <a:t> </a:t>
            </a:r>
            <a:r>
              <a:rPr lang="de-DE" sz="1200" b="0" baseline="0" dirty="0" err="1" smtClean="0"/>
              <a:t>blamed</a:t>
            </a:r>
            <a:r>
              <a:rPr lang="de-DE" sz="1200" b="0" baseline="0" dirty="0" smtClean="0"/>
              <a:t> </a:t>
            </a:r>
            <a:r>
              <a:rPr lang="de-DE" sz="1200" b="0" baseline="0" dirty="0" err="1" smtClean="0"/>
              <a:t>for</a:t>
            </a:r>
            <a:r>
              <a:rPr lang="de-DE" sz="1200" b="0" baseline="0" dirty="0" smtClean="0"/>
              <a:t> </a:t>
            </a:r>
            <a:r>
              <a:rPr lang="de-DE" sz="1200" b="0" baseline="0" dirty="0" err="1" smtClean="0"/>
              <a:t>having</a:t>
            </a:r>
            <a:r>
              <a:rPr lang="de-DE" sz="1200" b="0" baseline="0" dirty="0" smtClean="0"/>
              <a:t> </a:t>
            </a:r>
            <a:r>
              <a:rPr lang="de-DE" sz="1200" b="0" baseline="0" dirty="0" err="1" smtClean="0"/>
              <a:t>only</a:t>
            </a:r>
            <a:r>
              <a:rPr lang="de-DE" sz="1200" b="0" baseline="0" dirty="0" smtClean="0"/>
              <a:t> </a:t>
            </a:r>
            <a:r>
              <a:rPr lang="de-DE" sz="1200" b="0" baseline="0" dirty="0" err="1" smtClean="0"/>
              <a:t>managed</a:t>
            </a:r>
            <a:r>
              <a:rPr lang="de-DE" sz="1200" b="0" baseline="0" dirty="0" smtClean="0"/>
              <a:t> an </a:t>
            </a:r>
            <a:r>
              <a:rPr lang="de-DE" sz="1200" b="0" baseline="0" dirty="0" err="1" smtClean="0"/>
              <a:t>to</a:t>
            </a:r>
            <a:r>
              <a:rPr lang="de-DE" sz="1200" b="0" baseline="0" dirty="0" smtClean="0"/>
              <a:t> </a:t>
            </a:r>
            <a:r>
              <a:rPr lang="de-DE" sz="1200" b="0" baseline="0" dirty="0" err="1" smtClean="0"/>
              <a:t>raise</a:t>
            </a:r>
            <a:r>
              <a:rPr lang="de-DE" sz="1200" b="0" baseline="0" dirty="0" smtClean="0"/>
              <a:t> </a:t>
            </a:r>
            <a:r>
              <a:rPr lang="de-DE" sz="1200" b="0" baseline="0" dirty="0" err="1" smtClean="0"/>
              <a:t>the</a:t>
            </a:r>
            <a:r>
              <a:rPr lang="de-DE" sz="1200" b="0" baseline="0" dirty="0" smtClean="0"/>
              <a:t> </a:t>
            </a:r>
            <a:r>
              <a:rPr lang="de-DE" sz="1200" b="0" baseline="0" dirty="0" err="1" smtClean="0"/>
              <a:t>net</a:t>
            </a:r>
            <a:r>
              <a:rPr lang="de-DE" sz="1200" b="0" baseline="0" dirty="0" smtClean="0"/>
              <a:t> </a:t>
            </a:r>
            <a:r>
              <a:rPr lang="de-DE" sz="1200" b="0" baseline="0" dirty="0" err="1" smtClean="0"/>
              <a:t>enrolment</a:t>
            </a:r>
            <a:r>
              <a:rPr lang="de-DE" sz="1200" b="0" baseline="0" dirty="0" smtClean="0"/>
              <a:t> </a:t>
            </a:r>
            <a:r>
              <a:rPr lang="de-DE" sz="1200" b="0" baseline="0" dirty="0" err="1" smtClean="0"/>
              <a:t>ratio</a:t>
            </a:r>
            <a:r>
              <a:rPr lang="de-DE" sz="1200" b="0" baseline="0" dirty="0" smtClean="0"/>
              <a:t> </a:t>
            </a:r>
            <a:r>
              <a:rPr lang="de-DE" sz="1200" b="0" baseline="0" dirty="0" err="1" smtClean="0"/>
              <a:t>from</a:t>
            </a:r>
            <a:r>
              <a:rPr lang="de-DE" sz="1200" b="0" baseline="0" dirty="0" smtClean="0"/>
              <a:t> </a:t>
            </a:r>
            <a:r>
              <a:rPr lang="de-DE" sz="1200" b="0" baseline="0" dirty="0" err="1" smtClean="0"/>
              <a:t>roundabout</a:t>
            </a:r>
            <a:r>
              <a:rPr lang="de-DE" sz="1200" b="0" baseline="0" dirty="0" smtClean="0"/>
              <a:t> 50 </a:t>
            </a:r>
            <a:r>
              <a:rPr lang="de-DE" sz="1200" b="0" baseline="0" dirty="0" err="1" smtClean="0"/>
              <a:t>to</a:t>
            </a:r>
            <a:r>
              <a:rPr lang="de-DE" sz="1200" b="0" baseline="0" dirty="0" smtClean="0"/>
              <a:t> 77 per </a:t>
            </a:r>
            <a:r>
              <a:rPr lang="de-DE" sz="1200" b="0" baseline="0" dirty="0" err="1" smtClean="0"/>
              <a:t>cent</a:t>
            </a:r>
            <a:r>
              <a:rPr lang="de-DE" sz="1200" b="0" baseline="0" dirty="0" smtClean="0"/>
              <a:t>. </a:t>
            </a:r>
          </a:p>
          <a:p>
            <a:pPr lvl="0">
              <a:defRPr sz="1800"/>
            </a:pPr>
            <a:r>
              <a:rPr lang="de-DE" sz="1200" b="0" baseline="0" dirty="0" smtClean="0"/>
              <a:t>But </a:t>
            </a:r>
            <a:r>
              <a:rPr lang="de-DE" sz="1200" b="0" baseline="0" dirty="0" err="1" smtClean="0"/>
              <a:t>this</a:t>
            </a:r>
            <a:r>
              <a:rPr lang="de-DE" sz="1200" b="0" baseline="0" dirty="0" smtClean="0"/>
              <a:t> </a:t>
            </a:r>
            <a:r>
              <a:rPr lang="de-DE" sz="1200" b="0" baseline="0" dirty="0" err="1" smtClean="0"/>
              <a:t>happened</a:t>
            </a:r>
            <a:r>
              <a:rPr lang="de-DE" sz="1200" b="0" baseline="0" dirty="0" smtClean="0"/>
              <a:t> </a:t>
            </a:r>
            <a:r>
              <a:rPr lang="de-DE" sz="1200" b="0" baseline="0" dirty="0" err="1" smtClean="0"/>
              <a:t>despite</a:t>
            </a:r>
            <a:r>
              <a:rPr lang="de-DE" sz="1200" b="0" baseline="0" dirty="0" smtClean="0"/>
              <a:t> an </a:t>
            </a:r>
            <a:r>
              <a:rPr lang="de-DE" sz="1200" b="0" baseline="0" dirty="0" err="1" smtClean="0"/>
              <a:t>increase</a:t>
            </a:r>
            <a:r>
              <a:rPr lang="de-DE" sz="1200" b="0" baseline="0" dirty="0" smtClean="0"/>
              <a:t> in </a:t>
            </a:r>
            <a:r>
              <a:rPr lang="de-DE" sz="1200" b="0" baseline="0" dirty="0" err="1" smtClean="0"/>
              <a:t>the</a:t>
            </a:r>
            <a:r>
              <a:rPr lang="de-DE" sz="1200" b="0" baseline="0" dirty="0" smtClean="0"/>
              <a:t> </a:t>
            </a:r>
            <a:r>
              <a:rPr lang="de-DE" sz="1200" b="0" baseline="0" dirty="0" err="1" smtClean="0"/>
              <a:t>number</a:t>
            </a:r>
            <a:r>
              <a:rPr lang="de-DE" sz="1200" b="0" baseline="0" dirty="0" smtClean="0"/>
              <a:t> </a:t>
            </a:r>
            <a:r>
              <a:rPr lang="de-DE" sz="1200" b="0" baseline="0" dirty="0" err="1" smtClean="0"/>
              <a:t>of</a:t>
            </a:r>
            <a:r>
              <a:rPr lang="de-DE" sz="1200" b="0" baseline="0" dirty="0" smtClean="0"/>
              <a:t> </a:t>
            </a:r>
            <a:r>
              <a:rPr lang="de-DE" sz="1200" b="0" baseline="0" dirty="0" err="1" smtClean="0"/>
              <a:t>children</a:t>
            </a:r>
            <a:r>
              <a:rPr lang="de-DE" sz="1200" b="0" baseline="0" dirty="0" smtClean="0"/>
              <a:t> </a:t>
            </a:r>
            <a:r>
              <a:rPr lang="de-DE" sz="1200" b="0" baseline="0" dirty="0" err="1" smtClean="0"/>
              <a:t>by</a:t>
            </a:r>
            <a:r>
              <a:rPr lang="de-DE" sz="1200" b="0" baseline="0" dirty="0" smtClean="0"/>
              <a:t> 70 per </a:t>
            </a:r>
            <a:r>
              <a:rPr lang="de-DE" sz="1200" b="0" baseline="0" dirty="0" err="1" smtClean="0"/>
              <a:t>cent</a:t>
            </a:r>
            <a:r>
              <a:rPr lang="de-DE" sz="1200" b="0" baseline="0" dirty="0" smtClean="0"/>
              <a:t> </a:t>
            </a:r>
            <a:r>
              <a:rPr lang="de-DE" sz="1200" b="0" baseline="0" dirty="0" err="1" smtClean="0"/>
              <a:t>between</a:t>
            </a:r>
            <a:r>
              <a:rPr lang="de-DE" sz="1200" b="0" baseline="0" dirty="0" smtClean="0"/>
              <a:t> 1990 </a:t>
            </a:r>
            <a:r>
              <a:rPr lang="de-DE" sz="1200" b="0" baseline="0" dirty="0" err="1" smtClean="0"/>
              <a:t>and</a:t>
            </a:r>
            <a:r>
              <a:rPr lang="de-DE" sz="1200" b="0" baseline="0" dirty="0" smtClean="0"/>
              <a:t> 2012 (</a:t>
            </a:r>
            <a:r>
              <a:rPr lang="de-DE" sz="1200" b="0" baseline="0" dirty="0" err="1" smtClean="0"/>
              <a:t>rest</a:t>
            </a:r>
            <a:r>
              <a:rPr lang="de-DE" sz="1200" b="0" baseline="0" dirty="0" smtClean="0"/>
              <a:t> </a:t>
            </a:r>
            <a:r>
              <a:rPr lang="de-DE" sz="1200" b="0" baseline="0" dirty="0" err="1" smtClean="0"/>
              <a:t>of</a:t>
            </a:r>
            <a:r>
              <a:rPr lang="de-DE" sz="1200" b="0" baseline="0" dirty="0" smtClean="0"/>
              <a:t> </a:t>
            </a:r>
            <a:r>
              <a:rPr lang="de-DE" sz="1200" b="0" baseline="0" dirty="0" err="1" smtClean="0"/>
              <a:t>world</a:t>
            </a:r>
            <a:r>
              <a:rPr lang="de-DE" sz="1200" b="0" baseline="0" dirty="0" smtClean="0"/>
              <a:t>: 16 per </a:t>
            </a:r>
            <a:r>
              <a:rPr lang="de-DE" sz="1200" b="0" baseline="0" dirty="0" err="1" smtClean="0"/>
              <a:t>cent</a:t>
            </a:r>
            <a:r>
              <a:rPr lang="de-DE" sz="1200" b="0" baseline="0" dirty="0" smtClean="0"/>
              <a:t>).</a:t>
            </a:r>
          </a:p>
          <a:p>
            <a:pPr marL="0" marR="0" lvl="0" indent="0" defTabSz="457200" eaLnBrk="1" fontAlgn="auto" latinLnBrk="0" hangingPunct="1">
              <a:lnSpc>
                <a:spcPct val="117999"/>
              </a:lnSpc>
              <a:spcBef>
                <a:spcPts val="0"/>
              </a:spcBef>
              <a:spcAft>
                <a:spcPts val="0"/>
              </a:spcAft>
              <a:buClrTx/>
              <a:buSzTx/>
              <a:buFontTx/>
              <a:buNone/>
              <a:tabLst/>
              <a:defRPr sz="1800"/>
            </a:pPr>
            <a:r>
              <a:rPr lang="de-DE" sz="1200" b="1" baseline="0" dirty="0" smtClean="0"/>
              <a:t>Population </a:t>
            </a:r>
            <a:r>
              <a:rPr lang="de-DE" sz="1200" b="1" baseline="0" dirty="0" err="1" smtClean="0"/>
              <a:t>growth</a:t>
            </a:r>
            <a:r>
              <a:rPr lang="de-DE" sz="1200" b="1" baseline="0" dirty="0" smtClean="0"/>
              <a:t> </a:t>
            </a:r>
            <a:r>
              <a:rPr lang="de-DE" sz="1200" b="1" baseline="0" dirty="0" err="1" smtClean="0"/>
              <a:t>is</a:t>
            </a:r>
            <a:r>
              <a:rPr lang="de-DE" sz="1200" b="1" baseline="0" dirty="0" smtClean="0"/>
              <a:t> </a:t>
            </a:r>
            <a:r>
              <a:rPr lang="de-DE" sz="1200" b="1" baseline="0" dirty="0" err="1" smtClean="0"/>
              <a:t>strongest</a:t>
            </a:r>
            <a:r>
              <a:rPr lang="de-DE" sz="1200" b="1" baseline="0" dirty="0" smtClean="0"/>
              <a:t> </a:t>
            </a:r>
            <a:r>
              <a:rPr lang="de-DE" sz="1200" b="1" baseline="0" dirty="0" err="1" smtClean="0"/>
              <a:t>where</a:t>
            </a:r>
            <a:r>
              <a:rPr lang="de-DE" sz="1200" b="1" baseline="0" dirty="0" smtClean="0"/>
              <a:t> </a:t>
            </a:r>
            <a:r>
              <a:rPr lang="de-DE" sz="1200" b="1" baseline="0" dirty="0" err="1" smtClean="0"/>
              <a:t>socio-economic</a:t>
            </a:r>
            <a:r>
              <a:rPr lang="de-DE" sz="1200" b="1" baseline="0" dirty="0" smtClean="0"/>
              <a:t> </a:t>
            </a:r>
            <a:r>
              <a:rPr lang="de-DE" sz="1200" b="1" baseline="0" dirty="0" err="1" smtClean="0"/>
              <a:t>development</a:t>
            </a:r>
            <a:r>
              <a:rPr lang="de-DE" sz="1200" b="1" baseline="0" dirty="0" smtClean="0"/>
              <a:t> </a:t>
            </a:r>
            <a:r>
              <a:rPr lang="de-DE" sz="1200" b="1" baseline="0" dirty="0" err="1" smtClean="0"/>
              <a:t>is</a:t>
            </a:r>
            <a:r>
              <a:rPr lang="de-DE" sz="1200" b="1" baseline="0" dirty="0" smtClean="0"/>
              <a:t> </a:t>
            </a:r>
            <a:r>
              <a:rPr lang="de-DE" sz="1200" b="1" baseline="0" dirty="0" err="1" smtClean="0"/>
              <a:t>lowest</a:t>
            </a:r>
            <a:r>
              <a:rPr lang="de-DE" sz="1200" b="1" baseline="0" dirty="0" smtClean="0"/>
              <a:t>. </a:t>
            </a:r>
            <a:r>
              <a:rPr lang="de-DE" sz="1200" b="1" baseline="0" dirty="0" err="1" smtClean="0"/>
              <a:t>It</a:t>
            </a:r>
            <a:r>
              <a:rPr lang="de-DE" sz="1200" b="1" baseline="0" dirty="0" smtClean="0"/>
              <a:t> </a:t>
            </a:r>
            <a:r>
              <a:rPr lang="de-DE" sz="1200" b="1" baseline="0" dirty="0" err="1" smtClean="0"/>
              <a:t>therefore</a:t>
            </a:r>
            <a:r>
              <a:rPr lang="de-DE" sz="1200" b="1" baseline="0" dirty="0" smtClean="0"/>
              <a:t> </a:t>
            </a:r>
            <a:r>
              <a:rPr lang="de-DE" sz="1200" b="1" baseline="0" dirty="0" err="1" smtClean="0"/>
              <a:t>needs</a:t>
            </a:r>
            <a:r>
              <a:rPr lang="de-DE" sz="1200" b="1" baseline="0" dirty="0" smtClean="0"/>
              <a:t> </a:t>
            </a:r>
            <a:r>
              <a:rPr lang="de-DE" sz="1200" b="1" baseline="0" dirty="0" err="1" smtClean="0"/>
              <a:t>to</a:t>
            </a:r>
            <a:r>
              <a:rPr lang="de-DE" sz="1200" b="1" baseline="0" dirty="0" smtClean="0"/>
              <a:t> </a:t>
            </a:r>
            <a:r>
              <a:rPr lang="de-DE" sz="1200" b="1" baseline="0" dirty="0" err="1" smtClean="0"/>
              <a:t>play</a:t>
            </a:r>
            <a:r>
              <a:rPr lang="de-DE" sz="1200" b="1" baseline="0" dirty="0" smtClean="0"/>
              <a:t> a </a:t>
            </a:r>
            <a:r>
              <a:rPr lang="de-DE" sz="1200" b="1" baseline="0" dirty="0" err="1" smtClean="0"/>
              <a:t>key</a:t>
            </a:r>
            <a:r>
              <a:rPr lang="de-DE" sz="1200" b="1" baseline="0" dirty="0" smtClean="0"/>
              <a:t> </a:t>
            </a:r>
            <a:r>
              <a:rPr lang="de-DE" sz="1200" b="1" baseline="0" dirty="0" err="1" smtClean="0"/>
              <a:t>role</a:t>
            </a:r>
            <a:r>
              <a:rPr lang="de-DE" sz="1200" b="1" baseline="0" dirty="0" smtClean="0"/>
              <a:t> </a:t>
            </a:r>
            <a:r>
              <a:rPr lang="de-DE" sz="1200" b="1" baseline="0" dirty="0" err="1" smtClean="0"/>
              <a:t>when</a:t>
            </a:r>
            <a:r>
              <a:rPr lang="de-DE" sz="1200" b="1" baseline="0" dirty="0" smtClean="0"/>
              <a:t> </a:t>
            </a:r>
            <a:r>
              <a:rPr lang="de-DE" sz="1200" b="1" baseline="0" dirty="0" err="1" smtClean="0"/>
              <a:t>talking</a:t>
            </a:r>
            <a:r>
              <a:rPr lang="de-DE" sz="1200" b="1" baseline="0" dirty="0" smtClean="0"/>
              <a:t> </a:t>
            </a:r>
            <a:r>
              <a:rPr lang="de-DE" sz="1200" b="1" baseline="0" dirty="0" err="1" smtClean="0"/>
              <a:t>about</a:t>
            </a:r>
            <a:r>
              <a:rPr lang="de-DE" sz="1200" b="1" baseline="0" dirty="0" smtClean="0"/>
              <a:t> </a:t>
            </a:r>
            <a:r>
              <a:rPr lang="de-DE" sz="1200" b="1" baseline="0" dirty="0" err="1" smtClean="0"/>
              <a:t>success</a:t>
            </a:r>
            <a:r>
              <a:rPr lang="de-DE" sz="1200" b="1" baseline="0" dirty="0" smtClean="0"/>
              <a:t> </a:t>
            </a:r>
            <a:r>
              <a:rPr lang="de-DE" sz="1200" b="1" baseline="0" dirty="0" err="1" smtClean="0"/>
              <a:t>or</a:t>
            </a:r>
            <a:r>
              <a:rPr lang="de-DE" sz="1200" b="1" baseline="0" dirty="0" smtClean="0"/>
              <a:t> </a:t>
            </a:r>
            <a:r>
              <a:rPr lang="de-DE" sz="1200" b="1" baseline="0" dirty="0" err="1" smtClean="0"/>
              <a:t>failure</a:t>
            </a:r>
            <a:r>
              <a:rPr lang="de-DE" sz="1200" b="1" baseline="0" dirty="0" smtClean="0"/>
              <a:t> </a:t>
            </a:r>
            <a:r>
              <a:rPr lang="de-DE" sz="1200" b="1" baseline="0" dirty="0" err="1" smtClean="0"/>
              <a:t>towards</a:t>
            </a:r>
            <a:r>
              <a:rPr lang="de-DE" sz="1200" b="1" baseline="0" dirty="0" smtClean="0"/>
              <a:t> </a:t>
            </a:r>
            <a:r>
              <a:rPr lang="de-DE" sz="1200" b="1" baseline="0" dirty="0" err="1" smtClean="0"/>
              <a:t>reaching</a:t>
            </a:r>
            <a:r>
              <a:rPr lang="de-DE" sz="1200" b="1" baseline="0" dirty="0" smtClean="0"/>
              <a:t> universal </a:t>
            </a:r>
            <a:r>
              <a:rPr lang="de-DE" sz="1200" b="1" baseline="0" dirty="0" err="1" smtClean="0"/>
              <a:t>targets</a:t>
            </a:r>
            <a:r>
              <a:rPr lang="de-DE" sz="1200" b="1" baseline="0" dirty="0" smtClean="0"/>
              <a:t>. </a:t>
            </a:r>
          </a:p>
          <a:p>
            <a:pPr lvl="0">
              <a:defRPr sz="1800"/>
            </a:pPr>
            <a:endParaRPr lang="de-DE" sz="1200" b="1" baseline="0" dirty="0" smtClean="0"/>
          </a:p>
          <a:p>
            <a:pPr lvl="0">
              <a:defRPr sz="1800"/>
            </a:pPr>
            <a:r>
              <a:rPr lang="de-DE" sz="1200" b="0" i="1" baseline="0" dirty="0" err="1" smtClean="0"/>
              <a:t>If</a:t>
            </a:r>
            <a:r>
              <a:rPr lang="de-DE" sz="1200" b="0" i="1" baseline="0" dirty="0" smtClean="0"/>
              <a:t> </a:t>
            </a:r>
            <a:r>
              <a:rPr lang="de-DE" sz="1200" b="0" i="1" baseline="0" dirty="0" err="1" smtClean="0"/>
              <a:t>needed</a:t>
            </a:r>
            <a:r>
              <a:rPr lang="de-DE" sz="1200" b="0" i="1" baseline="0" dirty="0" smtClean="0"/>
              <a:t>:</a:t>
            </a:r>
          </a:p>
          <a:p>
            <a:pPr marL="0" marR="0" lvl="0" indent="0" defTabSz="457200" eaLnBrk="1" fontAlgn="auto" latinLnBrk="0" hangingPunct="1">
              <a:lnSpc>
                <a:spcPct val="117999"/>
              </a:lnSpc>
              <a:spcBef>
                <a:spcPts val="0"/>
              </a:spcBef>
              <a:spcAft>
                <a:spcPts val="0"/>
              </a:spcAft>
              <a:buClrTx/>
              <a:buSzTx/>
              <a:buFontTx/>
              <a:buNone/>
              <a:tabLst/>
              <a:defRPr sz="1800"/>
            </a:pPr>
            <a:r>
              <a:rPr lang="en-US" sz="1200" i="1" dirty="0" smtClean="0"/>
              <a:t>(Slum dwellers are those urban dwellers, who lack access to improved drinking water, or to improved sanitation, or live in overcrowded settlements or those made of non-durable material. We need to ask:  What would have happened, if the number of slum dwellers had increased at the same pace as the total number of urban dwellers? Then</a:t>
            </a:r>
            <a:r>
              <a:rPr lang="en-US" sz="1200" i="1" baseline="0" dirty="0" smtClean="0"/>
              <a:t> the number of urban dwellers today </a:t>
            </a:r>
            <a:r>
              <a:rPr lang="en-US" sz="1200" i="1" dirty="0" smtClean="0"/>
              <a:t>would reach more than </a:t>
            </a:r>
            <a:r>
              <a:rPr lang="en-US" sz="1200" b="1" i="1" dirty="0" smtClean="0"/>
              <a:t>1.3 billion - nearly 400 million more than we count today</a:t>
            </a:r>
            <a:r>
              <a:rPr lang="en-US" sz="1200" i="1" dirty="0" smtClean="0"/>
              <a:t>. In fact, the development agenda does not give a clear definition of what an absolute reduction actually implies.)</a:t>
            </a:r>
          </a:p>
          <a:p>
            <a:pPr lvl="0">
              <a:defRPr sz="1800"/>
            </a:pPr>
            <a:endParaRPr lang="en-US" sz="1200" b="1" i="1" baseline="0" dirty="0" smtClean="0"/>
          </a:p>
          <a:p>
            <a:pPr marL="0" marR="0" lvl="0" indent="0" defTabSz="457200" eaLnBrk="1" fontAlgn="auto" latinLnBrk="0" hangingPunct="1">
              <a:lnSpc>
                <a:spcPct val="117999"/>
              </a:lnSpc>
              <a:spcBef>
                <a:spcPts val="0"/>
              </a:spcBef>
              <a:spcAft>
                <a:spcPts val="0"/>
              </a:spcAft>
              <a:buClrTx/>
              <a:buSzTx/>
              <a:buFontTx/>
              <a:buNone/>
              <a:tabLst/>
              <a:defRPr sz="1800"/>
            </a:pPr>
            <a:r>
              <a:rPr lang="de-DE" sz="1200" b="0" i="1" baseline="0" dirty="0" smtClean="0"/>
              <a:t>(In SSA, </a:t>
            </a:r>
            <a:r>
              <a:rPr lang="de-DE" sz="1200" b="0" i="1" baseline="0" dirty="0" err="1" smtClean="0"/>
              <a:t>the</a:t>
            </a:r>
            <a:r>
              <a:rPr lang="de-DE" sz="1200" b="0" i="1" baseline="0" dirty="0" smtClean="0"/>
              <a:t> </a:t>
            </a:r>
            <a:r>
              <a:rPr lang="de-DE" sz="1200" b="0" i="1" baseline="0" dirty="0" err="1" smtClean="0"/>
              <a:t>number</a:t>
            </a:r>
            <a:r>
              <a:rPr lang="de-DE" sz="1200" b="0" i="1" baseline="0" dirty="0" smtClean="0"/>
              <a:t> </a:t>
            </a:r>
            <a:r>
              <a:rPr lang="de-DE" sz="1200" b="0" i="1" baseline="0" dirty="0" err="1" smtClean="0"/>
              <a:t>number</a:t>
            </a:r>
            <a:r>
              <a:rPr lang="de-DE" sz="1200" b="0" i="1" baseline="0" dirty="0" smtClean="0"/>
              <a:t> </a:t>
            </a:r>
            <a:r>
              <a:rPr lang="de-DE" sz="1200" b="0" i="1" baseline="0" dirty="0" err="1" smtClean="0"/>
              <a:t>of</a:t>
            </a:r>
            <a:r>
              <a:rPr lang="de-DE" sz="1200" b="0" i="1" baseline="0" dirty="0" smtClean="0"/>
              <a:t> </a:t>
            </a:r>
            <a:r>
              <a:rPr lang="de-DE" sz="1200" b="0" i="1" baseline="0" dirty="0" err="1" smtClean="0"/>
              <a:t>children</a:t>
            </a:r>
            <a:r>
              <a:rPr lang="de-DE" sz="1200" b="0" i="1" baseline="0" dirty="0" smtClean="0"/>
              <a:t> at </a:t>
            </a:r>
            <a:r>
              <a:rPr lang="de-DE" sz="1200" b="0" i="1" baseline="0" dirty="0" err="1" smtClean="0"/>
              <a:t>primary</a:t>
            </a:r>
            <a:r>
              <a:rPr lang="de-DE" sz="1200" b="0" i="1" baseline="0" dirty="0" smtClean="0"/>
              <a:t> </a:t>
            </a:r>
            <a:r>
              <a:rPr lang="de-DE" sz="1200" b="0" i="1" baseline="0" dirty="0" err="1" smtClean="0"/>
              <a:t>school</a:t>
            </a:r>
            <a:r>
              <a:rPr lang="de-DE" sz="1200" b="0" i="1" baseline="0" dirty="0" smtClean="0"/>
              <a:t> </a:t>
            </a:r>
            <a:r>
              <a:rPr lang="de-DE" sz="1200" b="0" i="1" baseline="0" dirty="0" err="1" smtClean="0"/>
              <a:t>age</a:t>
            </a:r>
            <a:r>
              <a:rPr lang="de-DE" sz="1200" b="0" i="1" baseline="0" dirty="0" smtClean="0"/>
              <a:t> </a:t>
            </a:r>
            <a:r>
              <a:rPr lang="de-DE" sz="1200" b="0" i="1" baseline="0" dirty="0" err="1" smtClean="0"/>
              <a:t>increased</a:t>
            </a:r>
            <a:r>
              <a:rPr lang="de-DE" sz="1200" b="0" i="1" baseline="0" dirty="0" smtClean="0"/>
              <a:t> </a:t>
            </a:r>
            <a:r>
              <a:rPr lang="de-DE" sz="1200" b="0" i="1" baseline="0" dirty="0" err="1" smtClean="0"/>
              <a:t>by</a:t>
            </a:r>
            <a:r>
              <a:rPr lang="de-DE" sz="1200" b="0" i="1" baseline="0" dirty="0" smtClean="0"/>
              <a:t> 70 per </a:t>
            </a:r>
            <a:r>
              <a:rPr lang="de-DE" sz="1200" b="0" i="1" baseline="0" dirty="0" err="1" smtClean="0"/>
              <a:t>cent</a:t>
            </a:r>
            <a:r>
              <a:rPr lang="de-DE" sz="1200" b="0" i="1" baseline="0" dirty="0" smtClean="0"/>
              <a:t> </a:t>
            </a:r>
            <a:r>
              <a:rPr lang="de-DE" sz="1200" b="0" i="1" baseline="0" dirty="0" err="1" smtClean="0"/>
              <a:t>between</a:t>
            </a:r>
            <a:r>
              <a:rPr lang="de-DE" sz="1200" b="0" i="1" baseline="0" dirty="0" smtClean="0"/>
              <a:t> 1990 </a:t>
            </a:r>
            <a:r>
              <a:rPr lang="de-DE" sz="1200" b="0" i="1" baseline="0" dirty="0" err="1" smtClean="0"/>
              <a:t>and</a:t>
            </a:r>
            <a:r>
              <a:rPr lang="de-DE" sz="1200" b="0" i="1" baseline="0" dirty="0" smtClean="0"/>
              <a:t> 2012 (</a:t>
            </a:r>
            <a:r>
              <a:rPr lang="de-DE" sz="1200" b="0" i="1" baseline="0" dirty="0" err="1" smtClean="0"/>
              <a:t>rest</a:t>
            </a:r>
            <a:r>
              <a:rPr lang="de-DE" sz="1200" b="0" i="1" baseline="0" dirty="0" smtClean="0"/>
              <a:t> </a:t>
            </a:r>
            <a:r>
              <a:rPr lang="de-DE" sz="1200" b="0" i="1" baseline="0" dirty="0" err="1" smtClean="0"/>
              <a:t>of</a:t>
            </a:r>
            <a:r>
              <a:rPr lang="de-DE" sz="1200" b="0" i="1" baseline="0" dirty="0" smtClean="0"/>
              <a:t> </a:t>
            </a:r>
            <a:r>
              <a:rPr lang="de-DE" sz="1200" b="0" i="1" baseline="0" dirty="0" err="1" smtClean="0"/>
              <a:t>the</a:t>
            </a:r>
            <a:r>
              <a:rPr lang="de-DE" sz="1200" b="0" i="1" baseline="0" dirty="0" smtClean="0"/>
              <a:t> </a:t>
            </a:r>
            <a:r>
              <a:rPr lang="de-DE" sz="1200" b="0" i="1" baseline="0" dirty="0" err="1" smtClean="0"/>
              <a:t>world</a:t>
            </a:r>
            <a:r>
              <a:rPr lang="de-DE" sz="1200" b="0" i="1" baseline="0" dirty="0" smtClean="0"/>
              <a:t>: 16 </a:t>
            </a:r>
            <a:r>
              <a:rPr lang="de-DE" sz="1200" b="0" i="1" baseline="0" dirty="0" err="1" smtClean="0"/>
              <a:t>percent</a:t>
            </a:r>
            <a:r>
              <a:rPr lang="de-DE" sz="1200" b="0" i="1" baseline="0" dirty="0" smtClean="0"/>
              <a:t>). In </a:t>
            </a:r>
            <a:r>
              <a:rPr lang="de-DE" sz="1200" b="0" i="1" baseline="0" dirty="0" err="1" smtClean="0"/>
              <a:t>the</a:t>
            </a:r>
            <a:r>
              <a:rPr lang="de-DE" sz="1200" b="0" i="1" baseline="0" dirty="0" smtClean="0"/>
              <a:t> same time, </a:t>
            </a:r>
            <a:r>
              <a:rPr lang="de-DE" sz="1200" b="0" i="1" baseline="0" dirty="0" err="1" smtClean="0"/>
              <a:t>the</a:t>
            </a:r>
            <a:r>
              <a:rPr lang="de-DE" sz="1200" b="0" i="1" baseline="0" dirty="0" smtClean="0"/>
              <a:t> </a:t>
            </a:r>
            <a:r>
              <a:rPr lang="de-DE" sz="1200" b="0" i="1" baseline="0" dirty="0" err="1" smtClean="0"/>
              <a:t>region</a:t>
            </a:r>
            <a:r>
              <a:rPr lang="de-DE" sz="1200" b="0" i="1" baseline="0" dirty="0" smtClean="0"/>
              <a:t> </a:t>
            </a:r>
            <a:r>
              <a:rPr lang="de-DE" sz="1200" b="0" i="1" baseline="0" dirty="0" err="1" smtClean="0"/>
              <a:t>managed</a:t>
            </a:r>
            <a:r>
              <a:rPr lang="de-DE" sz="1200" b="0" i="1" baseline="0" dirty="0" smtClean="0"/>
              <a:t> </a:t>
            </a:r>
            <a:r>
              <a:rPr lang="de-DE" sz="1200" b="0" i="1" baseline="0" dirty="0" err="1" smtClean="0"/>
              <a:t>to</a:t>
            </a:r>
            <a:r>
              <a:rPr lang="de-DE" sz="1200" b="0" i="1" baseline="0" dirty="0" smtClean="0"/>
              <a:t> </a:t>
            </a:r>
            <a:r>
              <a:rPr lang="de-DE" sz="1200" b="0" i="1" baseline="0" dirty="0" err="1" smtClean="0"/>
              <a:t>raise</a:t>
            </a:r>
            <a:r>
              <a:rPr lang="de-DE" sz="1200" b="0" i="1" baseline="0" dirty="0" smtClean="0"/>
              <a:t> </a:t>
            </a:r>
            <a:r>
              <a:rPr lang="de-DE" sz="1200" b="0" i="1" baseline="0" dirty="0" err="1" smtClean="0"/>
              <a:t>the</a:t>
            </a:r>
            <a:r>
              <a:rPr lang="de-DE" sz="1200" b="0" i="1" baseline="0" dirty="0" smtClean="0"/>
              <a:t> </a:t>
            </a:r>
            <a:r>
              <a:rPr lang="de-DE" sz="1200" b="0" i="1" baseline="0" dirty="0" err="1" smtClean="0"/>
              <a:t>net</a:t>
            </a:r>
            <a:r>
              <a:rPr lang="de-DE" sz="1200" b="0" i="1" baseline="0" dirty="0" smtClean="0"/>
              <a:t> </a:t>
            </a:r>
            <a:r>
              <a:rPr lang="de-DE" sz="1200" b="0" i="1" baseline="0" dirty="0" err="1" smtClean="0"/>
              <a:t>enrolment</a:t>
            </a:r>
            <a:r>
              <a:rPr lang="de-DE" sz="1200" b="0" i="1" baseline="0" dirty="0" smtClean="0"/>
              <a:t> </a:t>
            </a:r>
            <a:r>
              <a:rPr lang="de-DE" sz="1200" b="0" i="1" baseline="0" dirty="0" err="1" smtClean="0"/>
              <a:t>ratio</a:t>
            </a:r>
            <a:r>
              <a:rPr lang="de-DE" sz="1200" b="0" i="1" baseline="0" dirty="0" smtClean="0"/>
              <a:t> </a:t>
            </a:r>
            <a:r>
              <a:rPr lang="de-DE" sz="1200" b="0" i="1" baseline="0" dirty="0" err="1" smtClean="0"/>
              <a:t>from</a:t>
            </a:r>
            <a:r>
              <a:rPr lang="de-DE" sz="1200" b="0" i="1" baseline="0" dirty="0" smtClean="0"/>
              <a:t> </a:t>
            </a:r>
            <a:r>
              <a:rPr lang="de-DE" sz="1200" b="0" i="1" baseline="0" dirty="0" err="1" smtClean="0"/>
              <a:t>round</a:t>
            </a:r>
            <a:r>
              <a:rPr lang="de-DE" sz="1200" b="0" i="1" baseline="0" dirty="0" smtClean="0"/>
              <a:t> </a:t>
            </a:r>
            <a:r>
              <a:rPr lang="de-DE" sz="1200" b="0" i="1" baseline="0" dirty="0" err="1" smtClean="0"/>
              <a:t>about</a:t>
            </a:r>
            <a:r>
              <a:rPr lang="de-DE" sz="1200" b="0" i="1" baseline="0" dirty="0" smtClean="0"/>
              <a:t> 50 </a:t>
            </a:r>
            <a:r>
              <a:rPr lang="de-DE" sz="1200" b="0" i="1" baseline="0" dirty="0" err="1" smtClean="0"/>
              <a:t>to</a:t>
            </a:r>
            <a:r>
              <a:rPr lang="de-DE" sz="1200" b="0" i="1" baseline="0" dirty="0" smtClean="0"/>
              <a:t> 77 per </a:t>
            </a:r>
            <a:r>
              <a:rPr lang="de-DE" sz="1200" b="0" i="1" baseline="0" dirty="0" err="1" smtClean="0"/>
              <a:t>cent</a:t>
            </a:r>
            <a:r>
              <a:rPr lang="de-DE" sz="1200" b="0" i="1" baseline="0" dirty="0" smtClean="0"/>
              <a:t>. SSA </a:t>
            </a:r>
            <a:r>
              <a:rPr lang="de-DE" sz="1200" b="0" i="1" baseline="0" dirty="0" err="1" smtClean="0"/>
              <a:t>therefore</a:t>
            </a:r>
            <a:r>
              <a:rPr lang="de-DE" sz="1200" b="0" i="1" baseline="0" dirty="0" smtClean="0"/>
              <a:t> </a:t>
            </a:r>
            <a:r>
              <a:rPr lang="de-DE" sz="1200" b="0" i="1" baseline="0" dirty="0" err="1" smtClean="0"/>
              <a:t>is</a:t>
            </a:r>
            <a:r>
              <a:rPr lang="de-DE" sz="1200" b="0" i="1" baseline="0" dirty="0" smtClean="0"/>
              <a:t> not an </a:t>
            </a:r>
            <a:r>
              <a:rPr lang="de-DE" sz="1200" b="0" i="1" baseline="0" dirty="0" err="1" smtClean="0"/>
              <a:t>underachiever</a:t>
            </a:r>
            <a:r>
              <a:rPr lang="de-DE" sz="1200" b="0" i="1" baseline="0" dirty="0" smtClean="0"/>
              <a:t>. The </a:t>
            </a:r>
            <a:r>
              <a:rPr lang="de-DE" sz="1200" b="0" i="1" baseline="0" dirty="0" err="1" smtClean="0"/>
              <a:t>region</a:t>
            </a:r>
            <a:r>
              <a:rPr lang="de-DE" sz="1200" b="0" i="1" baseline="0" dirty="0" smtClean="0"/>
              <a:t> </a:t>
            </a:r>
            <a:r>
              <a:rPr lang="de-DE" sz="1200" b="0" i="1" baseline="0" dirty="0" err="1" smtClean="0"/>
              <a:t>has</a:t>
            </a:r>
            <a:r>
              <a:rPr lang="de-DE" sz="1200" b="0" i="1" baseline="0" dirty="0" smtClean="0"/>
              <a:t> in </a:t>
            </a:r>
            <a:r>
              <a:rPr lang="de-DE" sz="1200" b="0" i="1" baseline="0" dirty="0" err="1" smtClean="0"/>
              <a:t>fact</a:t>
            </a:r>
            <a:r>
              <a:rPr lang="de-DE" sz="1200" b="0" i="1" baseline="0" dirty="0" smtClean="0"/>
              <a:t> </a:t>
            </a:r>
            <a:r>
              <a:rPr lang="de-DE" sz="1200" b="0" i="1" baseline="0" dirty="0" err="1" smtClean="0"/>
              <a:t>created</a:t>
            </a:r>
            <a:r>
              <a:rPr lang="de-DE" sz="1200" b="0" i="1" baseline="0" dirty="0" smtClean="0"/>
              <a:t> </a:t>
            </a:r>
            <a:r>
              <a:rPr lang="de-DE" sz="1200" b="0" i="1" baseline="0" dirty="0" err="1" smtClean="0"/>
              <a:t>more</a:t>
            </a:r>
            <a:r>
              <a:rPr lang="de-DE" sz="1200" b="0" i="1" baseline="0" dirty="0" smtClean="0"/>
              <a:t> </a:t>
            </a:r>
            <a:r>
              <a:rPr lang="de-DE" sz="1200" b="0" i="1" baseline="0" dirty="0" err="1" smtClean="0"/>
              <a:t>than</a:t>
            </a:r>
            <a:r>
              <a:rPr lang="de-DE" sz="1200" b="0" i="1" baseline="0" dirty="0" smtClean="0"/>
              <a:t> 80 </a:t>
            </a:r>
            <a:r>
              <a:rPr lang="de-DE" sz="1200" b="0" i="1" baseline="0" dirty="0" err="1" smtClean="0"/>
              <a:t>million</a:t>
            </a:r>
            <a:r>
              <a:rPr lang="de-DE" sz="1200" b="0" i="1" baseline="0" dirty="0" smtClean="0"/>
              <a:t> </a:t>
            </a:r>
            <a:r>
              <a:rPr lang="de-DE" sz="1200" b="0" i="1" baseline="0" dirty="0" err="1" smtClean="0"/>
              <a:t>schooling</a:t>
            </a:r>
            <a:r>
              <a:rPr lang="de-DE" sz="1200" b="0" i="1" baseline="0" dirty="0" smtClean="0"/>
              <a:t> </a:t>
            </a:r>
            <a:r>
              <a:rPr lang="de-DE" sz="1200" b="0" i="1" baseline="0" dirty="0" err="1" smtClean="0"/>
              <a:t>places</a:t>
            </a:r>
            <a:r>
              <a:rPr lang="de-DE" sz="1200" b="0" i="1" baseline="0" dirty="0" smtClean="0"/>
              <a:t>.)</a:t>
            </a:r>
          </a:p>
          <a:p>
            <a:pPr lvl="0">
              <a:defRPr sz="1800"/>
            </a:pPr>
            <a:endParaRPr lang="en-US" sz="1200" b="0" i="1" baseline="0" dirty="0" smtClean="0"/>
          </a:p>
          <a:p>
            <a:pPr lvl="0">
              <a:defRPr sz="1800"/>
            </a:pPr>
            <a:endParaRPr lang="de-DE" sz="1200" b="1" baseline="0" dirty="0" smtClean="0"/>
          </a:p>
          <a:p>
            <a:pPr lvl="0">
              <a:defRPr sz="1800"/>
            </a:pPr>
            <a:endParaRPr lang="en-US" sz="12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37"/>
          <p:cNvSpPr>
            <a:spLocks noGrp="1" noRot="1" noChangeAspect="1"/>
          </p:cNvSpPr>
          <p:nvPr>
            <p:ph type="sldImg"/>
          </p:nvPr>
        </p:nvSpPr>
        <p:spPr>
          <a:xfrm>
            <a:off x="282575" y="85725"/>
            <a:ext cx="2635250" cy="1978025"/>
          </a:xfrm>
          <a:prstGeom prst="rect">
            <a:avLst/>
          </a:prstGeom>
        </p:spPr>
        <p:txBody>
          <a:bodyPr/>
          <a:lstStyle/>
          <a:p>
            <a:pPr lvl="0"/>
            <a:endParaRPr/>
          </a:p>
        </p:txBody>
      </p:sp>
      <p:sp>
        <p:nvSpPr>
          <p:cNvPr id="38" name="Shape 38"/>
          <p:cNvSpPr>
            <a:spLocks noGrp="1"/>
          </p:cNvSpPr>
          <p:nvPr>
            <p:ph type="body" sz="quarter" idx="1"/>
          </p:nvPr>
        </p:nvSpPr>
        <p:spPr>
          <a:xfrm>
            <a:off x="354807" y="2102693"/>
            <a:ext cx="9001000" cy="3825117"/>
          </a:xfrm>
          <a:prstGeom prst="rect">
            <a:avLst/>
          </a:prstGeom>
        </p:spPr>
        <p:txBody>
          <a:bodyPr/>
          <a:lstStyle/>
          <a:p>
            <a:pPr algn="l"/>
            <a:endParaRPr lang="de-DE" sz="1200" b="1" baseline="0" dirty="0" smtClean="0"/>
          </a:p>
          <a:p>
            <a:pPr algn="l"/>
            <a:r>
              <a:rPr lang="de-DE" sz="1200" b="1" baseline="0" dirty="0" smtClean="0"/>
              <a:t>	</a:t>
            </a:r>
            <a:r>
              <a:rPr lang="de-DE" sz="1200" b="1" baseline="0" dirty="0" smtClean="0">
                <a:sym typeface="Wingdings" panose="05000000000000000000" pitchFamily="2" charset="2"/>
              </a:rPr>
              <a:t> </a:t>
            </a:r>
            <a:r>
              <a:rPr lang="de-DE" sz="1200" b="1" baseline="0" dirty="0" smtClean="0"/>
              <a:t>But absolute </a:t>
            </a:r>
            <a:r>
              <a:rPr lang="de-DE" sz="1200" b="1" baseline="0" dirty="0" err="1" smtClean="0"/>
              <a:t>goals</a:t>
            </a:r>
            <a:r>
              <a:rPr lang="de-DE" sz="1200" b="1" baseline="0" dirty="0" smtClean="0"/>
              <a:t> </a:t>
            </a:r>
            <a:r>
              <a:rPr lang="de-DE" sz="1200" b="1" baseline="0" dirty="0" err="1" smtClean="0"/>
              <a:t>don‘t</a:t>
            </a:r>
            <a:r>
              <a:rPr lang="de-DE" sz="1200" b="1" baseline="0" dirty="0" smtClean="0"/>
              <a:t> </a:t>
            </a:r>
            <a:r>
              <a:rPr lang="de-DE" sz="1200" b="1" baseline="0" dirty="0" err="1" smtClean="0"/>
              <a:t>either</a:t>
            </a:r>
            <a:r>
              <a:rPr lang="de-DE" sz="1200" b="1" baseline="0" dirty="0" smtClean="0"/>
              <a:t>:</a:t>
            </a:r>
            <a:endParaRPr lang="de-DE" sz="1200" b="0" baseline="0" dirty="0" smtClean="0"/>
          </a:p>
          <a:p>
            <a:pPr algn="l"/>
            <a:endParaRPr lang="de-DE" sz="1200" b="0" baseline="0" dirty="0" smtClean="0"/>
          </a:p>
          <a:p>
            <a:pPr algn="l"/>
            <a:r>
              <a:rPr lang="de-DE" sz="1200" b="1" baseline="0" dirty="0" smtClean="0"/>
              <a:t>	</a:t>
            </a:r>
          </a:p>
          <a:p>
            <a:pPr algn="l"/>
            <a:endParaRPr lang="de-DE" sz="1200" b="1" baseline="0" dirty="0" smtClean="0">
              <a:sym typeface="Wingdings" panose="05000000000000000000" pitchFamily="2" charset="2"/>
            </a:endParaRPr>
          </a:p>
          <a:p>
            <a:pPr algn="l"/>
            <a:endParaRPr lang="de-DE" sz="1200" b="1" baseline="0" dirty="0" smtClean="0">
              <a:sym typeface="Wingdings" panose="05000000000000000000" pitchFamily="2" charset="2"/>
            </a:endParaRPr>
          </a:p>
          <a:p>
            <a:pPr algn="l"/>
            <a:r>
              <a:rPr lang="de-DE" sz="1200" b="1" baseline="0" dirty="0" smtClean="0">
                <a:sym typeface="Wingdings" panose="05000000000000000000" pitchFamily="2" charset="2"/>
              </a:rPr>
              <a:t> </a:t>
            </a:r>
            <a:r>
              <a:rPr lang="de-DE" sz="1200" b="1" baseline="0" dirty="0" smtClean="0"/>
              <a:t>But absolute </a:t>
            </a:r>
            <a:r>
              <a:rPr lang="de-DE" sz="1200" b="1" baseline="0" dirty="0" err="1" smtClean="0"/>
              <a:t>goals</a:t>
            </a:r>
            <a:r>
              <a:rPr lang="de-DE" sz="1200" b="1" baseline="0" dirty="0" smtClean="0"/>
              <a:t> </a:t>
            </a:r>
            <a:r>
              <a:rPr lang="de-DE" sz="1200" b="1" baseline="0" dirty="0" err="1" smtClean="0"/>
              <a:t>don‘t</a:t>
            </a:r>
            <a:r>
              <a:rPr lang="de-DE" sz="1200" b="1" baseline="0" dirty="0" smtClean="0"/>
              <a:t> do </a:t>
            </a:r>
            <a:r>
              <a:rPr lang="de-DE" sz="1200" b="1" baseline="0" dirty="0" err="1" smtClean="0"/>
              <a:t>that</a:t>
            </a:r>
            <a:r>
              <a:rPr lang="de-DE" sz="1200" b="1" baseline="0" dirty="0" smtClean="0"/>
              <a:t> </a:t>
            </a:r>
            <a:r>
              <a:rPr lang="de-DE" sz="1200" b="1" baseline="0" dirty="0" err="1" smtClean="0"/>
              <a:t>either</a:t>
            </a:r>
            <a:r>
              <a:rPr lang="de-DE" sz="1200" b="1" baseline="0" dirty="0" smtClean="0"/>
              <a:t>: </a:t>
            </a:r>
            <a:r>
              <a:rPr lang="en-US" sz="1200" b="1" dirty="0" smtClean="0"/>
              <a:t>According to the MDG agenda, the international community wants to reduce the number of slum dwellers by 100 million until 2020.</a:t>
            </a:r>
          </a:p>
          <a:p>
            <a:pPr lvl="0">
              <a:defRPr sz="1800"/>
            </a:pPr>
            <a:endParaRPr lang="en-US" sz="1200" dirty="0" smtClean="0"/>
          </a:p>
          <a:p>
            <a:pPr lvl="0">
              <a:defRPr sz="1800"/>
            </a:pPr>
            <a:r>
              <a:rPr lang="en-US" sz="1200" dirty="0" smtClean="0"/>
              <a:t>In 1990, nearly half of the urban population was living in slums - 663 million. A reduction of slum dwellers by 100 million would literally mean a decrease to 563 million people by 2020. This is hardly possible. Between 1990 and 2020, the number of urban dwellers has nearly doubled. </a:t>
            </a:r>
            <a:r>
              <a:rPr lang="en-US" sz="1200" b="1" dirty="0" smtClean="0"/>
              <a:t>893</a:t>
            </a:r>
            <a:r>
              <a:rPr lang="en-US" sz="1200" dirty="0" smtClean="0"/>
              <a:t> million of them live in slums today. Instead of a decrease by 100 million related to 1990, we have seen an increase by more than 300 million. It is hardly</a:t>
            </a:r>
            <a:r>
              <a:rPr lang="en-US" sz="1200" baseline="0" dirty="0" smtClean="0"/>
              <a:t> probable that the goal will be reached.</a:t>
            </a:r>
          </a:p>
          <a:p>
            <a:pPr lvl="0">
              <a:defRPr sz="1800"/>
            </a:pPr>
            <a:endParaRPr lang="en-US" sz="1200" b="0" dirty="0" smtClean="0"/>
          </a:p>
          <a:p>
            <a:pPr lvl="0">
              <a:defRPr sz="1800"/>
            </a:pPr>
            <a:r>
              <a:rPr lang="en-US" sz="1200" b="0" dirty="0" smtClean="0"/>
              <a:t>The foreseeable development of urban population growth seems to have been conveniently forgotten when the target was formulated. By</a:t>
            </a:r>
            <a:r>
              <a:rPr lang="en-US" sz="1200" b="0" baseline="0" dirty="0" smtClean="0"/>
              <a:t> 2020, when the timeline of the target ends, the number of urban dwellers in developing countries will probably reach 3.3 billion – about 600 million more than in 2012. The aim to reach an absolute reduction therefore was rather utopian.</a:t>
            </a:r>
          </a:p>
          <a:p>
            <a:pPr lvl="0">
              <a:defRPr sz="1800"/>
            </a:pPr>
            <a:endParaRPr lang="en-US" sz="1200" b="0" baseline="0" dirty="0" smtClean="0"/>
          </a:p>
          <a:p>
            <a:pPr lvl="0">
              <a:defRPr sz="1800"/>
            </a:pPr>
            <a:endParaRPr lang="de-DE" sz="1200" b="0" baseline="0" dirty="0" smtClean="0"/>
          </a:p>
          <a:p>
            <a:pPr lvl="0">
              <a:defRPr sz="1800"/>
            </a:pPr>
            <a:r>
              <a:rPr lang="de-DE" sz="1200" b="1" baseline="0" dirty="0" smtClean="0"/>
              <a:t>Absolute </a:t>
            </a:r>
            <a:r>
              <a:rPr lang="de-DE" sz="1200" b="1" baseline="0" dirty="0" err="1" smtClean="0"/>
              <a:t>goals</a:t>
            </a:r>
            <a:r>
              <a:rPr lang="de-DE" sz="1200" b="1" baseline="0" dirty="0" smtClean="0"/>
              <a:t> </a:t>
            </a:r>
            <a:r>
              <a:rPr lang="de-DE" sz="1200" b="1" baseline="0" dirty="0" err="1" smtClean="0"/>
              <a:t>fail</a:t>
            </a:r>
            <a:r>
              <a:rPr lang="de-DE" sz="1200" b="1" baseline="0" dirty="0" smtClean="0"/>
              <a:t> </a:t>
            </a:r>
            <a:r>
              <a:rPr lang="de-DE" sz="1200" b="1" baseline="0" dirty="0" err="1" smtClean="0"/>
              <a:t>to</a:t>
            </a:r>
            <a:r>
              <a:rPr lang="de-DE" sz="1200" b="1" baseline="0" dirty="0" smtClean="0"/>
              <a:t> </a:t>
            </a:r>
            <a:r>
              <a:rPr lang="de-DE" sz="1200" b="1" baseline="0" dirty="0" err="1" smtClean="0"/>
              <a:t>give</a:t>
            </a:r>
            <a:r>
              <a:rPr lang="de-DE" sz="1200" b="1" baseline="0" dirty="0" smtClean="0"/>
              <a:t> </a:t>
            </a:r>
            <a:r>
              <a:rPr lang="de-DE" sz="1200" b="1" baseline="0" dirty="0" err="1" smtClean="0"/>
              <a:t>clear</a:t>
            </a:r>
            <a:r>
              <a:rPr lang="de-DE" sz="1200" b="1" baseline="0" dirty="0" smtClean="0"/>
              <a:t> </a:t>
            </a:r>
            <a:r>
              <a:rPr lang="de-DE" sz="1200" b="1" baseline="0" dirty="0" err="1" smtClean="0"/>
              <a:t>and</a:t>
            </a:r>
            <a:r>
              <a:rPr lang="de-DE" sz="1200" b="1" baseline="0" dirty="0" smtClean="0"/>
              <a:t> </a:t>
            </a:r>
            <a:r>
              <a:rPr lang="de-DE" sz="1200" b="1" baseline="0" dirty="0" err="1" smtClean="0"/>
              <a:t>realistic</a:t>
            </a:r>
            <a:r>
              <a:rPr lang="de-DE" sz="1200" b="1" baseline="0" dirty="0" smtClean="0"/>
              <a:t> </a:t>
            </a:r>
            <a:r>
              <a:rPr lang="de-DE" sz="1200" b="1" baseline="0" dirty="0" err="1" smtClean="0"/>
              <a:t>benchmarks</a:t>
            </a:r>
            <a:r>
              <a:rPr lang="de-DE" sz="1200" b="1" baseline="0" dirty="0" smtClean="0"/>
              <a:t> </a:t>
            </a:r>
            <a:r>
              <a:rPr lang="de-DE" sz="1200" b="1" baseline="0" dirty="0" err="1" smtClean="0"/>
              <a:t>of</a:t>
            </a:r>
            <a:r>
              <a:rPr lang="de-DE" sz="1200" b="1" baseline="0" dirty="0" smtClean="0"/>
              <a:t> </a:t>
            </a:r>
            <a:r>
              <a:rPr lang="de-DE" sz="1200" b="1" baseline="0" dirty="0" err="1" smtClean="0"/>
              <a:t>what</a:t>
            </a:r>
            <a:r>
              <a:rPr lang="de-DE" sz="1200" b="1" baseline="0" dirty="0" smtClean="0"/>
              <a:t> </a:t>
            </a:r>
            <a:r>
              <a:rPr lang="de-DE" sz="1200" b="1" baseline="0" dirty="0" err="1" smtClean="0"/>
              <a:t>should</a:t>
            </a:r>
            <a:r>
              <a:rPr lang="de-DE" sz="1200" b="1" baseline="0" dirty="0" smtClean="0"/>
              <a:t> </a:t>
            </a:r>
            <a:r>
              <a:rPr lang="de-DE" sz="1200" b="1" baseline="0" dirty="0" err="1" smtClean="0"/>
              <a:t>be</a:t>
            </a:r>
            <a:r>
              <a:rPr lang="de-DE" sz="1200" b="1" baseline="0" dirty="0" smtClean="0"/>
              <a:t> </a:t>
            </a:r>
            <a:r>
              <a:rPr lang="de-DE" sz="1200" b="1" baseline="0" dirty="0" err="1" smtClean="0"/>
              <a:t>reached</a:t>
            </a:r>
            <a:r>
              <a:rPr lang="de-DE" sz="1200" b="1" baseline="0" dirty="0" smtClean="0"/>
              <a:t>, </a:t>
            </a:r>
            <a:r>
              <a:rPr lang="de-DE" sz="1200" b="1" baseline="0" dirty="0" err="1" smtClean="0"/>
              <a:t>because</a:t>
            </a:r>
            <a:r>
              <a:rPr lang="de-DE" sz="1200" b="1" baseline="0" dirty="0" smtClean="0"/>
              <a:t> </a:t>
            </a:r>
            <a:r>
              <a:rPr lang="de-DE" sz="1200" b="1" baseline="0" dirty="0" err="1" smtClean="0"/>
              <a:t>they</a:t>
            </a:r>
            <a:r>
              <a:rPr lang="de-DE" sz="1200" b="1" baseline="0" dirty="0" smtClean="0"/>
              <a:t> </a:t>
            </a:r>
            <a:r>
              <a:rPr lang="de-DE" sz="1200" b="1" baseline="0" dirty="0" err="1" smtClean="0"/>
              <a:t>neglect</a:t>
            </a:r>
            <a:r>
              <a:rPr lang="de-DE" sz="1200" b="1" baseline="0" dirty="0" smtClean="0"/>
              <a:t> </a:t>
            </a:r>
            <a:r>
              <a:rPr lang="de-DE" sz="1200" b="1" baseline="0" dirty="0" err="1" smtClean="0"/>
              <a:t>the</a:t>
            </a:r>
            <a:r>
              <a:rPr lang="de-DE" sz="1200" b="1" baseline="0" dirty="0" smtClean="0"/>
              <a:t> </a:t>
            </a:r>
            <a:r>
              <a:rPr lang="de-DE" sz="1200" b="1" baseline="0" dirty="0" err="1" smtClean="0"/>
              <a:t>number</a:t>
            </a:r>
            <a:r>
              <a:rPr lang="de-DE" sz="1200" b="1" baseline="0" dirty="0" smtClean="0"/>
              <a:t> </a:t>
            </a:r>
            <a:r>
              <a:rPr lang="de-DE" sz="1200" b="1" baseline="0" dirty="0" err="1" smtClean="0"/>
              <a:t>of</a:t>
            </a:r>
            <a:r>
              <a:rPr lang="de-DE" sz="1200" b="1" baseline="0" dirty="0" smtClean="0"/>
              <a:t> </a:t>
            </a:r>
            <a:r>
              <a:rPr lang="de-DE" sz="1200" b="1" baseline="0" dirty="0" err="1" smtClean="0"/>
              <a:t>people</a:t>
            </a:r>
            <a:r>
              <a:rPr lang="de-DE" sz="1200" b="1" baseline="0" dirty="0" smtClean="0"/>
              <a:t> </a:t>
            </a:r>
            <a:r>
              <a:rPr lang="de-DE" sz="1200" b="1" baseline="0" dirty="0" err="1" smtClean="0"/>
              <a:t>they</a:t>
            </a:r>
            <a:r>
              <a:rPr lang="de-DE" sz="1200" b="1" baseline="0" dirty="0" smtClean="0"/>
              <a:t> </a:t>
            </a:r>
            <a:r>
              <a:rPr lang="de-DE" sz="1200" b="1" baseline="0" dirty="0" err="1" smtClean="0"/>
              <a:t>were</a:t>
            </a:r>
            <a:r>
              <a:rPr lang="de-DE" sz="1200" b="1" baseline="0" dirty="0" smtClean="0"/>
              <a:t> </a:t>
            </a:r>
            <a:r>
              <a:rPr lang="de-DE" sz="1200" b="1" baseline="0" dirty="0" err="1" smtClean="0"/>
              <a:t>actually</a:t>
            </a:r>
            <a:r>
              <a:rPr lang="de-DE" sz="1200" b="1" baseline="0" dirty="0" smtClean="0"/>
              <a:t> </a:t>
            </a:r>
            <a:r>
              <a:rPr lang="de-DE" sz="1200" b="1" baseline="0" dirty="0" err="1" smtClean="0"/>
              <a:t>made</a:t>
            </a:r>
            <a:r>
              <a:rPr lang="de-DE" sz="1200" b="1" baseline="0" dirty="0" smtClean="0"/>
              <a:t> </a:t>
            </a:r>
            <a:r>
              <a:rPr lang="de-DE" sz="1200" b="1" baseline="0" dirty="0" err="1" smtClean="0"/>
              <a:t>for</a:t>
            </a:r>
            <a:r>
              <a:rPr lang="de-DE" sz="1200" b="1" baseline="0" dirty="0" smtClean="0"/>
              <a:t>. </a:t>
            </a:r>
          </a:p>
          <a:p>
            <a:pPr lvl="0">
              <a:defRPr sz="1800"/>
            </a:pPr>
            <a:endParaRPr lang="de-DE" sz="1200" b="1" baseline="0" dirty="0" smtClean="0"/>
          </a:p>
          <a:p>
            <a:pPr marL="0" marR="0" lvl="0" indent="0" defTabSz="457200" eaLnBrk="1" fontAlgn="auto" latinLnBrk="0" hangingPunct="1">
              <a:lnSpc>
                <a:spcPct val="117999"/>
              </a:lnSpc>
              <a:spcBef>
                <a:spcPts val="0"/>
              </a:spcBef>
              <a:spcAft>
                <a:spcPts val="0"/>
              </a:spcAft>
              <a:buClrTx/>
              <a:buSzTx/>
              <a:buFontTx/>
              <a:buNone/>
              <a:tabLst/>
              <a:defRPr sz="1800"/>
            </a:pPr>
            <a:r>
              <a:rPr lang="en-US" sz="1200" b="0" baseline="0" dirty="0" smtClean="0"/>
              <a:t>One could interpret the goal in a different way adding a relative element and target 7.D would turn out a case of success. Maybe, we have time for this later-on.</a:t>
            </a:r>
            <a:endParaRPr lang="de-DE" sz="1200" b="0" baseline="0" dirty="0" smtClean="0"/>
          </a:p>
          <a:p>
            <a:pPr lvl="0">
              <a:defRPr sz="1800"/>
            </a:pPr>
            <a:endParaRPr lang="de-DE" sz="1200" b="1" baseline="0" dirty="0" smtClean="0"/>
          </a:p>
          <a:p>
            <a:pPr lvl="0">
              <a:defRPr sz="1800"/>
            </a:pPr>
            <a:endParaRPr lang="de-DE" sz="1200" b="1" baseline="0" dirty="0" smtClean="0"/>
          </a:p>
          <a:p>
            <a:pPr lvl="0">
              <a:defRPr sz="1800"/>
            </a:pPr>
            <a:r>
              <a:rPr lang="de-DE" sz="1200" b="1" baseline="0" dirty="0" smtClean="0"/>
              <a:t>This </a:t>
            </a:r>
            <a:r>
              <a:rPr lang="de-DE" sz="1200" b="1" baseline="0" dirty="0" err="1" smtClean="0"/>
              <a:t>is</a:t>
            </a:r>
            <a:r>
              <a:rPr lang="de-DE" sz="1200" b="1" baseline="0" dirty="0" smtClean="0"/>
              <a:t> also </a:t>
            </a:r>
            <a:r>
              <a:rPr lang="de-DE" sz="1200" b="1" baseline="0" dirty="0" err="1" smtClean="0"/>
              <a:t>the</a:t>
            </a:r>
            <a:r>
              <a:rPr lang="de-DE" sz="1200" b="1" baseline="0" dirty="0" smtClean="0"/>
              <a:t> </a:t>
            </a:r>
            <a:r>
              <a:rPr lang="de-DE" sz="1200" b="1" baseline="0" dirty="0" err="1" smtClean="0"/>
              <a:t>case</a:t>
            </a:r>
            <a:r>
              <a:rPr lang="de-DE" sz="1200" b="1" baseline="0" dirty="0" smtClean="0"/>
              <a:t> </a:t>
            </a:r>
            <a:r>
              <a:rPr lang="de-DE" sz="1200" b="1" baseline="0" dirty="0" err="1" smtClean="0"/>
              <a:t>for</a:t>
            </a:r>
            <a:r>
              <a:rPr lang="de-DE" sz="1200" b="1" baseline="0" dirty="0" smtClean="0"/>
              <a:t> </a:t>
            </a:r>
            <a:r>
              <a:rPr lang="de-DE" sz="1200" b="1" baseline="0" dirty="0" err="1" smtClean="0"/>
              <a:t>the</a:t>
            </a:r>
            <a:r>
              <a:rPr lang="de-DE" sz="1200" b="1" baseline="0" dirty="0" smtClean="0"/>
              <a:t> last </a:t>
            </a:r>
            <a:r>
              <a:rPr lang="de-DE" sz="1200" b="1" baseline="0" dirty="0" err="1" smtClean="0"/>
              <a:t>group</a:t>
            </a:r>
            <a:r>
              <a:rPr lang="de-DE" sz="1200" b="1" baseline="0" dirty="0" smtClean="0"/>
              <a:t> </a:t>
            </a:r>
            <a:r>
              <a:rPr lang="de-DE" sz="1200" b="1" baseline="0" dirty="0" err="1" smtClean="0"/>
              <a:t>of</a:t>
            </a:r>
            <a:r>
              <a:rPr lang="de-DE" sz="1200" b="1" baseline="0" dirty="0" smtClean="0"/>
              <a:t> </a:t>
            </a:r>
            <a:r>
              <a:rPr lang="de-DE" sz="1200" b="1" baseline="0" dirty="0" err="1" smtClean="0"/>
              <a:t>goals</a:t>
            </a:r>
            <a:r>
              <a:rPr lang="de-DE" sz="1200" b="1" baseline="0" dirty="0" smtClean="0"/>
              <a:t> – </a:t>
            </a:r>
            <a:r>
              <a:rPr lang="de-DE" sz="1200" b="1" baseline="0" dirty="0" err="1" smtClean="0"/>
              <a:t>the</a:t>
            </a:r>
            <a:r>
              <a:rPr lang="de-DE" sz="1200" b="1" baseline="0" dirty="0" smtClean="0"/>
              <a:t> universal </a:t>
            </a:r>
            <a:r>
              <a:rPr lang="de-DE" sz="1200" b="1" baseline="0" dirty="0" err="1" smtClean="0"/>
              <a:t>targets</a:t>
            </a:r>
            <a:r>
              <a:rPr lang="de-DE" sz="1200" b="1" baseline="0" dirty="0" smtClean="0"/>
              <a:t>. </a:t>
            </a:r>
            <a:r>
              <a:rPr lang="de-DE" sz="1200" b="1" baseline="0" dirty="0" err="1" smtClean="0"/>
              <a:t>They</a:t>
            </a:r>
            <a:r>
              <a:rPr lang="de-DE" sz="1200" b="1" baseline="0" dirty="0" smtClean="0"/>
              <a:t> </a:t>
            </a:r>
            <a:r>
              <a:rPr lang="de-DE" sz="1200" b="1" baseline="0" dirty="0" err="1" smtClean="0"/>
              <a:t>were</a:t>
            </a:r>
            <a:r>
              <a:rPr lang="de-DE" sz="1200" b="1" baseline="0" dirty="0" smtClean="0"/>
              <a:t> </a:t>
            </a:r>
            <a:r>
              <a:rPr lang="de-DE" sz="1200" b="1" baseline="0" dirty="0" err="1" smtClean="0"/>
              <a:t>especially</a:t>
            </a:r>
            <a:r>
              <a:rPr lang="de-DE" sz="1200" b="1" baseline="0" dirty="0" smtClean="0"/>
              <a:t> unfair. </a:t>
            </a:r>
            <a:r>
              <a:rPr lang="de-DE" sz="1200" b="0" baseline="0" dirty="0" err="1" smtClean="0"/>
              <a:t>They</a:t>
            </a:r>
            <a:r>
              <a:rPr lang="de-DE" sz="1200" b="0" baseline="0" dirty="0" smtClean="0"/>
              <a:t> </a:t>
            </a:r>
            <a:r>
              <a:rPr lang="de-DE" sz="1200" b="0" baseline="0" dirty="0" err="1" smtClean="0"/>
              <a:t>demanded</a:t>
            </a:r>
            <a:r>
              <a:rPr lang="de-DE" sz="1200" b="0" baseline="0" dirty="0" smtClean="0"/>
              <a:t> </a:t>
            </a:r>
            <a:r>
              <a:rPr lang="de-DE" sz="1200" b="0" baseline="0" dirty="0" err="1" smtClean="0"/>
              <a:t>the</a:t>
            </a:r>
            <a:r>
              <a:rPr lang="de-DE" sz="1200" b="0" baseline="0" dirty="0" smtClean="0"/>
              <a:t> same </a:t>
            </a:r>
            <a:r>
              <a:rPr lang="de-DE" sz="1200" b="0" baseline="0" dirty="0" err="1" smtClean="0"/>
              <a:t>degree</a:t>
            </a:r>
            <a:r>
              <a:rPr lang="de-DE" sz="1200" b="0" baseline="0" dirty="0" smtClean="0"/>
              <a:t> </a:t>
            </a:r>
            <a:r>
              <a:rPr lang="de-DE" sz="1200" b="0" baseline="0" dirty="0" err="1" smtClean="0"/>
              <a:t>of</a:t>
            </a:r>
            <a:r>
              <a:rPr lang="de-DE" sz="1200" b="0" baseline="0" dirty="0" smtClean="0"/>
              <a:t> </a:t>
            </a:r>
            <a:r>
              <a:rPr lang="de-DE" sz="1200" b="0" baseline="0" dirty="0" err="1" smtClean="0"/>
              <a:t>development</a:t>
            </a:r>
            <a:r>
              <a:rPr lang="de-DE" sz="1200" b="0" baseline="0" dirty="0" smtClean="0"/>
              <a:t> </a:t>
            </a:r>
            <a:r>
              <a:rPr lang="de-DE" sz="1200" b="0" baseline="0" dirty="0" err="1" smtClean="0"/>
              <a:t>to</a:t>
            </a:r>
            <a:r>
              <a:rPr lang="de-DE" sz="1200" b="0" baseline="0" dirty="0" smtClean="0"/>
              <a:t> </a:t>
            </a:r>
            <a:r>
              <a:rPr lang="de-DE" sz="1200" b="0" baseline="0" dirty="0" err="1" smtClean="0"/>
              <a:t>be</a:t>
            </a:r>
            <a:r>
              <a:rPr lang="de-DE" sz="1200" b="0" baseline="0" dirty="0" smtClean="0"/>
              <a:t> </a:t>
            </a:r>
            <a:r>
              <a:rPr lang="de-DE" sz="1200" b="0" baseline="0" dirty="0" err="1" smtClean="0"/>
              <a:t>reached</a:t>
            </a:r>
            <a:r>
              <a:rPr lang="de-DE" sz="1200" b="0" baseline="0" dirty="0" smtClean="0"/>
              <a:t> </a:t>
            </a:r>
            <a:r>
              <a:rPr lang="de-DE" sz="1200" b="0" baseline="0" dirty="0" err="1" smtClean="0"/>
              <a:t>by</a:t>
            </a:r>
            <a:r>
              <a:rPr lang="de-DE" sz="1200" b="0" baseline="0" dirty="0" smtClean="0"/>
              <a:t> </a:t>
            </a:r>
            <a:r>
              <a:rPr lang="de-DE" sz="1200" b="0" baseline="0" dirty="0" err="1" smtClean="0"/>
              <a:t>the</a:t>
            </a:r>
            <a:r>
              <a:rPr lang="de-DE" sz="1200" b="0" baseline="0" dirty="0" smtClean="0"/>
              <a:t> end </a:t>
            </a:r>
            <a:r>
              <a:rPr lang="de-DE" sz="1200" b="0" baseline="0" dirty="0" err="1" smtClean="0"/>
              <a:t>of</a:t>
            </a:r>
            <a:r>
              <a:rPr lang="de-DE" sz="1200" b="0" baseline="0" dirty="0" smtClean="0"/>
              <a:t> </a:t>
            </a:r>
            <a:r>
              <a:rPr lang="de-DE" sz="1200" b="0" baseline="0" dirty="0" err="1" smtClean="0"/>
              <a:t>the</a:t>
            </a:r>
            <a:r>
              <a:rPr lang="de-DE" sz="1200" b="0" baseline="0" dirty="0" smtClean="0"/>
              <a:t> </a:t>
            </a:r>
            <a:r>
              <a:rPr lang="de-DE" sz="1200" b="0" baseline="0" dirty="0" err="1" smtClean="0"/>
              <a:t>agenda</a:t>
            </a:r>
            <a:r>
              <a:rPr lang="de-DE" sz="1200" b="0" baseline="0" dirty="0" smtClean="0"/>
              <a:t> </a:t>
            </a:r>
            <a:r>
              <a:rPr lang="de-DE" sz="1200" b="0" baseline="0" dirty="0" err="1" smtClean="0"/>
              <a:t>despite</a:t>
            </a:r>
            <a:r>
              <a:rPr lang="de-DE" sz="1200" b="0" baseline="0" dirty="0" smtClean="0"/>
              <a:t> </a:t>
            </a:r>
            <a:r>
              <a:rPr lang="de-DE" sz="1200" b="0" baseline="0" dirty="0" err="1" smtClean="0"/>
              <a:t>totally</a:t>
            </a:r>
            <a:r>
              <a:rPr lang="de-DE" sz="1200" b="0" baseline="0" dirty="0" smtClean="0"/>
              <a:t> different </a:t>
            </a:r>
            <a:r>
              <a:rPr lang="de-DE" sz="1200" b="0" baseline="0" dirty="0" err="1" smtClean="0"/>
              <a:t>starting</a:t>
            </a:r>
            <a:r>
              <a:rPr lang="de-DE" sz="1200" b="0" baseline="0" dirty="0" smtClean="0"/>
              <a:t> </a:t>
            </a:r>
            <a:r>
              <a:rPr lang="de-DE" sz="1200" b="0" baseline="0" dirty="0" err="1" smtClean="0"/>
              <a:t>positions</a:t>
            </a:r>
            <a:r>
              <a:rPr lang="de-DE" sz="1200" b="0" baseline="0" dirty="0" smtClean="0"/>
              <a:t>. </a:t>
            </a:r>
            <a:r>
              <a:rPr lang="de-DE" sz="1200" b="0" baseline="0" dirty="0" err="1" smtClean="0"/>
              <a:t>For</a:t>
            </a:r>
            <a:r>
              <a:rPr lang="de-DE" sz="1200" b="0" baseline="0" dirty="0" smtClean="0"/>
              <a:t> </a:t>
            </a:r>
            <a:r>
              <a:rPr lang="de-DE" sz="1200" b="0" baseline="0" dirty="0" err="1" smtClean="0"/>
              <a:t>example</a:t>
            </a:r>
            <a:r>
              <a:rPr lang="de-DE" sz="1200" b="0" baseline="0" dirty="0" smtClean="0"/>
              <a:t>, 100 per </a:t>
            </a:r>
            <a:r>
              <a:rPr lang="de-DE" sz="1200" b="0" baseline="0" dirty="0" err="1" smtClean="0"/>
              <a:t>cent</a:t>
            </a:r>
            <a:r>
              <a:rPr lang="de-DE" sz="1200" b="0" baseline="0" dirty="0" smtClean="0"/>
              <a:t> </a:t>
            </a:r>
            <a:r>
              <a:rPr lang="de-DE" sz="1200" b="0" baseline="0" dirty="0" err="1" smtClean="0"/>
              <a:t>enrolment</a:t>
            </a:r>
            <a:r>
              <a:rPr lang="de-DE" sz="1200" b="0" baseline="0" dirty="0" smtClean="0"/>
              <a:t> in </a:t>
            </a:r>
            <a:r>
              <a:rPr lang="de-DE" sz="1200" b="0" baseline="0" dirty="0" err="1" smtClean="0"/>
              <a:t>primary</a:t>
            </a:r>
            <a:r>
              <a:rPr lang="de-DE" sz="1200" b="0" baseline="0" dirty="0" smtClean="0"/>
              <a:t> </a:t>
            </a:r>
            <a:r>
              <a:rPr lang="de-DE" sz="1200" b="0" baseline="0" dirty="0" err="1" smtClean="0"/>
              <a:t>schools</a:t>
            </a:r>
            <a:r>
              <a:rPr lang="de-DE" sz="1200" b="0" baseline="0" dirty="0" smtClean="0"/>
              <a:t>, </a:t>
            </a:r>
            <a:r>
              <a:rPr lang="de-DE" sz="1200" b="0" baseline="0" dirty="0" err="1" smtClean="0"/>
              <a:t>full</a:t>
            </a:r>
            <a:r>
              <a:rPr lang="de-DE" sz="1200" b="0" baseline="0" dirty="0" smtClean="0"/>
              <a:t> </a:t>
            </a:r>
            <a:r>
              <a:rPr lang="de-DE" sz="1200" b="0" baseline="0" dirty="0" err="1" smtClean="0"/>
              <a:t>access</a:t>
            </a:r>
            <a:r>
              <a:rPr lang="de-DE" sz="1200" b="0" baseline="0" dirty="0" smtClean="0"/>
              <a:t> </a:t>
            </a:r>
            <a:r>
              <a:rPr lang="de-DE" sz="1200" b="0" baseline="0" dirty="0" err="1" smtClean="0"/>
              <a:t>to</a:t>
            </a:r>
            <a:r>
              <a:rPr lang="de-DE" sz="1200" b="0" baseline="0" dirty="0" smtClean="0"/>
              <a:t> </a:t>
            </a:r>
            <a:r>
              <a:rPr lang="de-DE" sz="1200" b="0" baseline="0" dirty="0" err="1" smtClean="0"/>
              <a:t>reproductive</a:t>
            </a:r>
            <a:r>
              <a:rPr lang="de-DE" sz="1200" b="0" baseline="0" dirty="0" smtClean="0"/>
              <a:t> </a:t>
            </a:r>
            <a:r>
              <a:rPr lang="de-DE" sz="1200" b="0" baseline="0" dirty="0" err="1" smtClean="0"/>
              <a:t>health</a:t>
            </a:r>
            <a:r>
              <a:rPr lang="de-DE" sz="1200" b="0" baseline="0" dirty="0" smtClean="0"/>
              <a:t>, </a:t>
            </a:r>
            <a:r>
              <a:rPr lang="de-DE" sz="1200" b="0" baseline="0" dirty="0" err="1" smtClean="0"/>
              <a:t>decent</a:t>
            </a:r>
            <a:r>
              <a:rPr lang="de-DE" sz="1200" b="0" baseline="0" dirty="0" smtClean="0"/>
              <a:t> </a:t>
            </a:r>
            <a:r>
              <a:rPr lang="de-DE" sz="1200" b="0" baseline="0" dirty="0" err="1" smtClean="0"/>
              <a:t>work</a:t>
            </a:r>
            <a:r>
              <a:rPr lang="de-DE" sz="1200" b="0" baseline="0" dirty="0" smtClean="0"/>
              <a:t> </a:t>
            </a:r>
            <a:r>
              <a:rPr lang="de-DE" sz="1200" b="0" baseline="0" dirty="0" err="1" smtClean="0"/>
              <a:t>for</a:t>
            </a:r>
            <a:r>
              <a:rPr lang="de-DE" sz="1200" b="0" baseline="0" dirty="0" smtClean="0"/>
              <a:t> all. </a:t>
            </a:r>
          </a:p>
          <a:p>
            <a:pPr lvl="0">
              <a:defRPr sz="1800"/>
            </a:pPr>
            <a:endParaRPr lang="de-DE" sz="1200" b="1" baseline="0" dirty="0" smtClean="0"/>
          </a:p>
          <a:p>
            <a:pPr lvl="0">
              <a:defRPr sz="1800"/>
            </a:pPr>
            <a:r>
              <a:rPr lang="de-DE" sz="1200" b="1" baseline="0" dirty="0" smtClean="0"/>
              <a:t>This was </a:t>
            </a:r>
            <a:r>
              <a:rPr lang="de-DE" sz="1200" b="1" baseline="0" dirty="0" err="1" smtClean="0"/>
              <a:t>very</a:t>
            </a:r>
            <a:r>
              <a:rPr lang="de-DE" sz="1200" b="1" baseline="0" dirty="0" smtClean="0"/>
              <a:t> </a:t>
            </a:r>
            <a:r>
              <a:rPr lang="de-DE" sz="1200" b="1" baseline="0" dirty="0" err="1" smtClean="0"/>
              <a:t>short-eyed</a:t>
            </a:r>
            <a:r>
              <a:rPr lang="de-DE" sz="1200" b="1" baseline="0" dirty="0" smtClean="0"/>
              <a:t>. </a:t>
            </a:r>
            <a:r>
              <a:rPr lang="de-DE" sz="1200" b="1" baseline="0" dirty="0" err="1" smtClean="0"/>
              <a:t>Especially</a:t>
            </a:r>
            <a:r>
              <a:rPr lang="de-DE" sz="1200" b="1" baseline="0" dirty="0" smtClean="0"/>
              <a:t> </a:t>
            </a:r>
            <a:r>
              <a:rPr lang="de-DE" sz="1200" b="1" baseline="0" dirty="0" err="1" smtClean="0"/>
              <a:t>those</a:t>
            </a:r>
            <a:r>
              <a:rPr lang="de-DE" sz="1200" b="1" baseline="0" dirty="0" smtClean="0"/>
              <a:t> </a:t>
            </a:r>
            <a:r>
              <a:rPr lang="de-DE" sz="1200" b="1" baseline="0" dirty="0" err="1" smtClean="0"/>
              <a:t>regions</a:t>
            </a:r>
            <a:r>
              <a:rPr lang="de-DE" sz="1200" b="1" baseline="0" dirty="0" smtClean="0"/>
              <a:t> (Sub-</a:t>
            </a:r>
            <a:r>
              <a:rPr lang="de-DE" sz="1200" b="1" baseline="0" dirty="0" err="1" smtClean="0"/>
              <a:t>Saharan</a:t>
            </a:r>
            <a:r>
              <a:rPr lang="de-DE" sz="1200" b="1" baseline="0" dirty="0" smtClean="0"/>
              <a:t> </a:t>
            </a:r>
            <a:r>
              <a:rPr lang="de-DE" sz="1200" b="1" baseline="0" dirty="0" err="1" smtClean="0"/>
              <a:t>Africa</a:t>
            </a:r>
            <a:r>
              <a:rPr lang="de-DE" sz="1200" b="1" baseline="0" dirty="0" smtClean="0"/>
              <a:t> </a:t>
            </a:r>
            <a:r>
              <a:rPr lang="de-DE" sz="1200" b="1" baseline="0" dirty="0" err="1" smtClean="0"/>
              <a:t>or</a:t>
            </a:r>
            <a:r>
              <a:rPr lang="de-DE" sz="1200" b="1" baseline="0" dirty="0" smtClean="0"/>
              <a:t> </a:t>
            </a:r>
            <a:r>
              <a:rPr lang="de-DE" sz="1200" b="1" baseline="0" dirty="0" err="1" smtClean="0"/>
              <a:t>the</a:t>
            </a:r>
            <a:r>
              <a:rPr lang="de-DE" sz="1200" b="1" baseline="0" dirty="0" smtClean="0"/>
              <a:t> Least </a:t>
            </a:r>
            <a:r>
              <a:rPr lang="de-DE" sz="1200" b="1" baseline="0" dirty="0" err="1" smtClean="0"/>
              <a:t>Developed</a:t>
            </a:r>
            <a:r>
              <a:rPr lang="de-DE" sz="1200" b="1" baseline="0" dirty="0" smtClean="0"/>
              <a:t> Countries) </a:t>
            </a:r>
            <a:r>
              <a:rPr lang="de-DE" sz="1200" b="1" baseline="0" dirty="0" err="1" smtClean="0"/>
              <a:t>which</a:t>
            </a:r>
            <a:r>
              <a:rPr lang="de-DE" sz="1200" b="1" baseline="0" dirty="0" smtClean="0"/>
              <a:t> </a:t>
            </a:r>
            <a:r>
              <a:rPr lang="de-DE" sz="1200" b="1" baseline="0" dirty="0" err="1" smtClean="0"/>
              <a:t>were</a:t>
            </a:r>
            <a:r>
              <a:rPr lang="de-DE" sz="1200" b="1" baseline="0" dirty="0" smtClean="0"/>
              <a:t> </a:t>
            </a:r>
            <a:r>
              <a:rPr lang="de-DE" sz="1200" b="1" baseline="0" dirty="0" err="1" smtClean="0"/>
              <a:t>the</a:t>
            </a:r>
            <a:r>
              <a:rPr lang="de-DE" sz="1200" b="1" baseline="0" dirty="0" smtClean="0"/>
              <a:t> </a:t>
            </a:r>
            <a:r>
              <a:rPr lang="de-DE" sz="1200" b="1" baseline="0" dirty="0" err="1" smtClean="0"/>
              <a:t>farthest</a:t>
            </a:r>
            <a:r>
              <a:rPr lang="de-DE" sz="1200" b="1" baseline="0" dirty="0" smtClean="0"/>
              <a:t> </a:t>
            </a:r>
            <a:r>
              <a:rPr lang="de-DE" sz="1200" b="1" baseline="0" dirty="0" err="1" smtClean="0"/>
              <a:t>away</a:t>
            </a:r>
            <a:r>
              <a:rPr lang="de-DE" sz="1200" b="1" baseline="0" dirty="0" smtClean="0"/>
              <a:t> </a:t>
            </a:r>
            <a:r>
              <a:rPr lang="de-DE" sz="1200" b="1" baseline="0" dirty="0" err="1" smtClean="0"/>
              <a:t>from</a:t>
            </a:r>
            <a:r>
              <a:rPr lang="de-DE" sz="1200" b="1" baseline="0" dirty="0" smtClean="0"/>
              <a:t> </a:t>
            </a:r>
            <a:r>
              <a:rPr lang="de-DE" sz="1200" b="1" baseline="0" dirty="0" err="1" smtClean="0"/>
              <a:t>universality</a:t>
            </a:r>
            <a:r>
              <a:rPr lang="de-DE" sz="1200" b="1" baseline="0" dirty="0" smtClean="0"/>
              <a:t> </a:t>
            </a:r>
            <a:r>
              <a:rPr lang="de-DE" sz="1200" b="1" baseline="0" dirty="0" err="1" smtClean="0"/>
              <a:t>faced</a:t>
            </a:r>
            <a:r>
              <a:rPr lang="de-DE" sz="1200" b="1" baseline="0" dirty="0" smtClean="0"/>
              <a:t> </a:t>
            </a:r>
            <a:r>
              <a:rPr lang="de-DE" sz="1200" b="1" baseline="0" dirty="0" err="1" smtClean="0"/>
              <a:t>the</a:t>
            </a:r>
            <a:r>
              <a:rPr lang="de-DE" sz="1200" b="1" baseline="0" dirty="0" smtClean="0"/>
              <a:t> </a:t>
            </a:r>
            <a:r>
              <a:rPr lang="de-DE" sz="1200" b="1" baseline="0" dirty="0" err="1" smtClean="0"/>
              <a:t>strongest</a:t>
            </a:r>
            <a:r>
              <a:rPr lang="de-DE" sz="1200" b="1" baseline="0" dirty="0" smtClean="0"/>
              <a:t> </a:t>
            </a:r>
            <a:r>
              <a:rPr lang="de-DE" sz="1200" b="1" baseline="0" dirty="0" err="1" smtClean="0"/>
              <a:t>population</a:t>
            </a:r>
            <a:r>
              <a:rPr lang="de-DE" sz="1200" b="1" baseline="0" dirty="0" smtClean="0"/>
              <a:t> </a:t>
            </a:r>
            <a:r>
              <a:rPr lang="de-DE" sz="1200" b="1" baseline="0" dirty="0" err="1" smtClean="0"/>
              <a:t>growth</a:t>
            </a:r>
            <a:r>
              <a:rPr lang="de-DE" sz="1200" b="1" baseline="0" dirty="0" smtClean="0"/>
              <a:t>. This </a:t>
            </a:r>
            <a:r>
              <a:rPr lang="de-DE" sz="1200" b="1" baseline="0" dirty="0" err="1" smtClean="0"/>
              <a:t>means</a:t>
            </a:r>
            <a:r>
              <a:rPr lang="de-DE" sz="1200" b="1" baseline="0" dirty="0" smtClean="0"/>
              <a:t> </a:t>
            </a:r>
            <a:r>
              <a:rPr lang="de-DE" sz="1200" b="1" baseline="0" dirty="0" err="1" smtClean="0"/>
              <a:t>that</a:t>
            </a:r>
            <a:r>
              <a:rPr lang="de-DE" sz="1200" b="1" baseline="0" dirty="0" smtClean="0"/>
              <a:t> </a:t>
            </a:r>
            <a:r>
              <a:rPr lang="de-DE" sz="1200" b="1" baseline="0" dirty="0" err="1" smtClean="0"/>
              <a:t>the</a:t>
            </a:r>
            <a:r>
              <a:rPr lang="de-DE" sz="1200" b="1" baseline="0" dirty="0" smtClean="0"/>
              <a:t> </a:t>
            </a:r>
            <a:r>
              <a:rPr lang="de-DE" sz="1200" b="1" baseline="0" dirty="0" err="1" smtClean="0"/>
              <a:t>challenges</a:t>
            </a:r>
            <a:r>
              <a:rPr lang="de-DE" sz="1200" b="1" baseline="0" dirty="0" smtClean="0"/>
              <a:t> </a:t>
            </a:r>
            <a:r>
              <a:rPr lang="de-DE" sz="1200" b="1" baseline="0" dirty="0" err="1" smtClean="0"/>
              <a:t>to</a:t>
            </a:r>
            <a:r>
              <a:rPr lang="de-DE" sz="1200" b="1" baseline="0" dirty="0" smtClean="0"/>
              <a:t> </a:t>
            </a:r>
            <a:r>
              <a:rPr lang="de-DE" sz="1200" b="1" baseline="0" dirty="0" err="1" smtClean="0"/>
              <a:t>provide</a:t>
            </a:r>
            <a:r>
              <a:rPr lang="de-DE" sz="1200" b="1" baseline="0" dirty="0" smtClean="0"/>
              <a:t> </a:t>
            </a:r>
            <a:r>
              <a:rPr lang="de-DE" sz="1200" b="1" baseline="0" dirty="0" err="1" smtClean="0"/>
              <a:t>their</a:t>
            </a:r>
            <a:r>
              <a:rPr lang="de-DE" sz="1200" b="1" baseline="0" dirty="0" smtClean="0"/>
              <a:t> </a:t>
            </a:r>
            <a:r>
              <a:rPr lang="de-DE" sz="1200" b="1" baseline="0" dirty="0" err="1" smtClean="0"/>
              <a:t>populations</a:t>
            </a:r>
            <a:r>
              <a:rPr lang="de-DE" sz="1200" b="1" baseline="0" dirty="0" smtClean="0"/>
              <a:t> </a:t>
            </a:r>
            <a:r>
              <a:rPr lang="de-DE" sz="1200" b="1" baseline="0" dirty="0" err="1" smtClean="0"/>
              <a:t>with</a:t>
            </a:r>
            <a:r>
              <a:rPr lang="de-DE" sz="1200" b="1" baseline="0" dirty="0" smtClean="0"/>
              <a:t> </a:t>
            </a:r>
            <a:r>
              <a:rPr lang="de-DE" sz="1200" b="1" baseline="0" dirty="0" err="1" smtClean="0"/>
              <a:t>public</a:t>
            </a:r>
            <a:r>
              <a:rPr lang="de-DE" sz="1200" b="1" baseline="0" dirty="0" smtClean="0"/>
              <a:t> </a:t>
            </a:r>
            <a:r>
              <a:rPr lang="de-DE" sz="1200" b="1" baseline="0" dirty="0" err="1" smtClean="0"/>
              <a:t>services</a:t>
            </a:r>
            <a:r>
              <a:rPr lang="de-DE" sz="1200" b="1" baseline="0" dirty="0" smtClean="0"/>
              <a:t> </a:t>
            </a:r>
            <a:r>
              <a:rPr lang="de-DE" sz="1200" b="1" baseline="0" dirty="0" err="1" smtClean="0"/>
              <a:t>were</a:t>
            </a:r>
            <a:r>
              <a:rPr lang="de-DE" sz="1200" b="1" baseline="0" dirty="0" smtClean="0"/>
              <a:t> </a:t>
            </a:r>
            <a:r>
              <a:rPr lang="de-DE" sz="1200" b="1" baseline="0" dirty="0" err="1" smtClean="0"/>
              <a:t>continuously</a:t>
            </a:r>
            <a:r>
              <a:rPr lang="de-DE" sz="1200" b="1" baseline="0" dirty="0" smtClean="0"/>
              <a:t> on </a:t>
            </a:r>
            <a:r>
              <a:rPr lang="de-DE" sz="1200" b="1" baseline="0" dirty="0" err="1" smtClean="0"/>
              <a:t>the</a:t>
            </a:r>
            <a:r>
              <a:rPr lang="de-DE" sz="1200" b="1" baseline="0" dirty="0" smtClean="0"/>
              <a:t> </a:t>
            </a:r>
            <a:r>
              <a:rPr lang="de-DE" sz="1200" b="1" baseline="0" dirty="0" err="1" smtClean="0"/>
              <a:t>rise</a:t>
            </a:r>
            <a:r>
              <a:rPr lang="de-DE" sz="1200" b="1" baseline="0" dirty="0" smtClean="0"/>
              <a:t>. </a:t>
            </a:r>
            <a:r>
              <a:rPr lang="de-DE" sz="1200" b="1" baseline="0" dirty="0" err="1" smtClean="0"/>
              <a:t>Any</a:t>
            </a:r>
            <a:r>
              <a:rPr lang="de-DE" sz="1200" b="1" baseline="0" dirty="0" smtClean="0"/>
              <a:t> </a:t>
            </a:r>
            <a:r>
              <a:rPr lang="de-DE" sz="1200" b="1" baseline="0" dirty="0" err="1" smtClean="0"/>
              <a:t>progress</a:t>
            </a:r>
            <a:r>
              <a:rPr lang="de-DE" sz="1200" b="1" baseline="0" dirty="0" smtClean="0"/>
              <a:t> </a:t>
            </a:r>
            <a:r>
              <a:rPr lang="de-DE" sz="1200" b="1" baseline="0" dirty="0" err="1" smtClean="0"/>
              <a:t>towards</a:t>
            </a:r>
            <a:r>
              <a:rPr lang="de-DE" sz="1200" b="1" baseline="0" dirty="0" smtClean="0"/>
              <a:t> </a:t>
            </a:r>
            <a:r>
              <a:rPr lang="de-DE" sz="1200" b="1" baseline="0" dirty="0" err="1" smtClean="0"/>
              <a:t>universality</a:t>
            </a:r>
            <a:r>
              <a:rPr lang="de-DE" sz="1200" b="1" baseline="0" dirty="0" smtClean="0"/>
              <a:t> </a:t>
            </a:r>
            <a:r>
              <a:rPr lang="de-DE" sz="1200" b="1" baseline="0" dirty="0" err="1" smtClean="0"/>
              <a:t>therefore</a:t>
            </a:r>
            <a:r>
              <a:rPr lang="de-DE" sz="1200" b="1" baseline="0" dirty="0" smtClean="0"/>
              <a:t> </a:t>
            </a:r>
            <a:r>
              <a:rPr lang="de-DE" sz="1200" b="1" baseline="0" dirty="0" err="1" smtClean="0"/>
              <a:t>implies</a:t>
            </a:r>
            <a:r>
              <a:rPr lang="de-DE" sz="1200" b="1" baseline="0" dirty="0" smtClean="0"/>
              <a:t> a </a:t>
            </a:r>
            <a:r>
              <a:rPr lang="de-DE" sz="1200" b="1" baseline="0" dirty="0" err="1" smtClean="0"/>
              <a:t>big</a:t>
            </a:r>
            <a:r>
              <a:rPr lang="de-DE" sz="1200" b="1" baseline="0" dirty="0" smtClean="0"/>
              <a:t> </a:t>
            </a:r>
            <a:r>
              <a:rPr lang="de-DE" sz="1200" b="1" baseline="0" dirty="0" err="1" smtClean="0"/>
              <a:t>success</a:t>
            </a:r>
            <a:r>
              <a:rPr lang="de-DE" sz="1200" b="1" baseline="0" dirty="0" smtClean="0"/>
              <a:t> </a:t>
            </a:r>
            <a:r>
              <a:rPr lang="de-DE" sz="1200" b="1" baseline="0" dirty="0" err="1" smtClean="0"/>
              <a:t>as</a:t>
            </a:r>
            <a:r>
              <a:rPr lang="de-DE" sz="1200" b="1" baseline="0" dirty="0" smtClean="0"/>
              <a:t> </a:t>
            </a:r>
            <a:r>
              <a:rPr lang="de-DE" sz="1200" b="1" baseline="0" dirty="0" err="1" smtClean="0"/>
              <a:t>the</a:t>
            </a:r>
            <a:r>
              <a:rPr lang="de-DE" sz="1200" b="1" baseline="0" dirty="0" smtClean="0"/>
              <a:t> </a:t>
            </a:r>
            <a:r>
              <a:rPr lang="de-DE" sz="1200" b="1" baseline="0" dirty="0" err="1" smtClean="0"/>
              <a:t>number</a:t>
            </a:r>
            <a:r>
              <a:rPr lang="de-DE" sz="1200" b="1" baseline="0" dirty="0" smtClean="0"/>
              <a:t> </a:t>
            </a:r>
            <a:r>
              <a:rPr lang="de-DE" sz="1200" b="1" baseline="0" dirty="0" err="1" smtClean="0"/>
              <a:t>of</a:t>
            </a:r>
            <a:r>
              <a:rPr lang="de-DE" sz="1200" b="1" baseline="0" dirty="0" smtClean="0"/>
              <a:t> </a:t>
            </a:r>
            <a:r>
              <a:rPr lang="de-DE" sz="1200" b="1" baseline="0" dirty="0" err="1" smtClean="0"/>
              <a:t>those</a:t>
            </a:r>
            <a:r>
              <a:rPr lang="de-DE" sz="1200" b="1" baseline="0" dirty="0" smtClean="0"/>
              <a:t> </a:t>
            </a:r>
            <a:r>
              <a:rPr lang="de-DE" sz="1200" b="1" baseline="0" dirty="0" err="1" smtClean="0"/>
              <a:t>having</a:t>
            </a:r>
            <a:r>
              <a:rPr lang="de-DE" sz="1200" b="1" baseline="0" dirty="0" smtClean="0"/>
              <a:t> </a:t>
            </a:r>
            <a:r>
              <a:rPr lang="de-DE" sz="1200" b="1" baseline="0" dirty="0" err="1" smtClean="0"/>
              <a:t>access</a:t>
            </a:r>
            <a:r>
              <a:rPr lang="de-DE" sz="1200" b="1" baseline="0" dirty="0" smtClean="0"/>
              <a:t> </a:t>
            </a:r>
            <a:r>
              <a:rPr lang="de-DE" sz="1200" b="1" baseline="0" dirty="0" err="1" smtClean="0"/>
              <a:t>to</a:t>
            </a:r>
            <a:r>
              <a:rPr lang="de-DE" sz="1200" b="1" baseline="0" dirty="0" smtClean="0"/>
              <a:t> </a:t>
            </a:r>
            <a:r>
              <a:rPr lang="de-DE" sz="1200" b="1" baseline="0" dirty="0" err="1" smtClean="0"/>
              <a:t>education</a:t>
            </a:r>
            <a:r>
              <a:rPr lang="de-DE" sz="1200" b="1" baseline="0" dirty="0" smtClean="0"/>
              <a:t>, </a:t>
            </a:r>
            <a:r>
              <a:rPr lang="de-DE" sz="1200" b="1" baseline="0" dirty="0" err="1" smtClean="0"/>
              <a:t>health</a:t>
            </a:r>
            <a:r>
              <a:rPr lang="de-DE" sz="1200" b="1" baseline="0" dirty="0" smtClean="0"/>
              <a:t> </a:t>
            </a:r>
            <a:r>
              <a:rPr lang="de-DE" sz="1200" b="1" baseline="0" dirty="0" err="1" smtClean="0"/>
              <a:t>services</a:t>
            </a:r>
            <a:r>
              <a:rPr lang="de-DE" sz="1200" b="1" baseline="0" dirty="0" smtClean="0"/>
              <a:t> </a:t>
            </a:r>
            <a:r>
              <a:rPr lang="de-DE" sz="1200" b="1" baseline="0" dirty="0" err="1" smtClean="0"/>
              <a:t>or</a:t>
            </a:r>
            <a:r>
              <a:rPr lang="de-DE" sz="1200" b="1" baseline="0" dirty="0" smtClean="0"/>
              <a:t> </a:t>
            </a:r>
            <a:r>
              <a:rPr lang="de-DE" sz="1200" b="1" baseline="0" dirty="0" err="1" smtClean="0"/>
              <a:t>work</a:t>
            </a:r>
            <a:r>
              <a:rPr lang="de-DE" sz="1200" b="1" baseline="0" dirty="0" smtClean="0"/>
              <a:t> </a:t>
            </a:r>
            <a:r>
              <a:rPr lang="de-DE" sz="1200" b="1" baseline="0" dirty="0" err="1" smtClean="0"/>
              <a:t>increased</a:t>
            </a:r>
            <a:r>
              <a:rPr lang="de-DE" sz="1200" b="1" baseline="0" dirty="0" smtClean="0"/>
              <a:t> </a:t>
            </a:r>
            <a:r>
              <a:rPr lang="de-DE" sz="1200" b="1" baseline="0" dirty="0" err="1" smtClean="0"/>
              <a:t>faster</a:t>
            </a:r>
            <a:r>
              <a:rPr lang="de-DE" sz="1200" b="1" baseline="0" dirty="0" smtClean="0"/>
              <a:t> </a:t>
            </a:r>
            <a:r>
              <a:rPr lang="de-DE" sz="1200" b="1" baseline="0" dirty="0" err="1" smtClean="0"/>
              <a:t>than</a:t>
            </a:r>
            <a:r>
              <a:rPr lang="de-DE" sz="1200" b="1" baseline="0" dirty="0" smtClean="0"/>
              <a:t> </a:t>
            </a:r>
            <a:r>
              <a:rPr lang="de-DE" sz="1200" b="1" baseline="0" dirty="0" err="1" smtClean="0"/>
              <a:t>the</a:t>
            </a:r>
            <a:r>
              <a:rPr lang="de-DE" sz="1200" b="1" baseline="0" dirty="0" smtClean="0"/>
              <a:t> </a:t>
            </a:r>
            <a:r>
              <a:rPr lang="de-DE" sz="1200" b="1" baseline="0" dirty="0" err="1" smtClean="0"/>
              <a:t>number</a:t>
            </a:r>
            <a:r>
              <a:rPr lang="de-DE" sz="1200" b="1" baseline="0" dirty="0" smtClean="0"/>
              <a:t> </a:t>
            </a:r>
            <a:r>
              <a:rPr lang="de-DE" sz="1200" b="1" baseline="0" dirty="0" err="1" smtClean="0"/>
              <a:t>of</a:t>
            </a:r>
            <a:r>
              <a:rPr lang="de-DE" sz="1200" b="1" baseline="0" dirty="0" smtClean="0"/>
              <a:t> </a:t>
            </a:r>
            <a:r>
              <a:rPr lang="de-DE" sz="1200" b="1" baseline="0" dirty="0" err="1" smtClean="0"/>
              <a:t>those</a:t>
            </a:r>
            <a:r>
              <a:rPr lang="de-DE" sz="1200" b="1" baseline="0" dirty="0" smtClean="0"/>
              <a:t> in </a:t>
            </a:r>
            <a:r>
              <a:rPr lang="de-DE" sz="1200" b="1" baseline="0" dirty="0" err="1" smtClean="0"/>
              <a:t>demand</a:t>
            </a:r>
            <a:r>
              <a:rPr lang="de-DE" sz="1200" b="1" baseline="0" dirty="0" smtClean="0"/>
              <a:t>. </a:t>
            </a:r>
          </a:p>
          <a:p>
            <a:pPr lvl="0">
              <a:defRPr sz="1800"/>
            </a:pPr>
            <a:endParaRPr lang="de-DE" sz="1200" b="1" baseline="0" dirty="0" smtClean="0"/>
          </a:p>
          <a:p>
            <a:pPr lvl="0">
              <a:defRPr sz="1800"/>
            </a:pPr>
            <a:r>
              <a:rPr lang="de-DE" sz="1200" b="0" baseline="0" dirty="0" err="1" smtClean="0"/>
              <a:t>Instead</a:t>
            </a:r>
            <a:r>
              <a:rPr lang="de-DE" sz="1200" b="0" baseline="0" dirty="0" smtClean="0"/>
              <a:t>, SSA </a:t>
            </a:r>
            <a:r>
              <a:rPr lang="de-DE" sz="1200" b="0" baseline="0" dirty="0" err="1" smtClean="0"/>
              <a:t>today</a:t>
            </a:r>
            <a:r>
              <a:rPr lang="de-DE" sz="1200" b="0" baseline="0" dirty="0" smtClean="0"/>
              <a:t> </a:t>
            </a:r>
            <a:r>
              <a:rPr lang="de-DE" sz="1200" b="0" baseline="0" dirty="0" err="1" smtClean="0"/>
              <a:t>is</a:t>
            </a:r>
            <a:r>
              <a:rPr lang="de-DE" sz="1200" b="0" baseline="0" dirty="0" smtClean="0"/>
              <a:t> </a:t>
            </a:r>
            <a:r>
              <a:rPr lang="de-DE" sz="1200" b="0" baseline="0" dirty="0" err="1" smtClean="0"/>
              <a:t>blamed</a:t>
            </a:r>
            <a:r>
              <a:rPr lang="de-DE" sz="1200" b="0" baseline="0" dirty="0" smtClean="0"/>
              <a:t> </a:t>
            </a:r>
            <a:r>
              <a:rPr lang="de-DE" sz="1200" b="0" baseline="0" dirty="0" err="1" smtClean="0"/>
              <a:t>for</a:t>
            </a:r>
            <a:r>
              <a:rPr lang="de-DE" sz="1200" b="0" baseline="0" dirty="0" smtClean="0"/>
              <a:t> </a:t>
            </a:r>
            <a:r>
              <a:rPr lang="de-DE" sz="1200" b="0" baseline="0" dirty="0" err="1" smtClean="0"/>
              <a:t>having</a:t>
            </a:r>
            <a:r>
              <a:rPr lang="de-DE" sz="1200" b="0" baseline="0" dirty="0" smtClean="0"/>
              <a:t> </a:t>
            </a:r>
            <a:r>
              <a:rPr lang="de-DE" sz="1200" b="0" baseline="0" dirty="0" err="1" smtClean="0"/>
              <a:t>only</a:t>
            </a:r>
            <a:r>
              <a:rPr lang="de-DE" sz="1200" b="0" baseline="0" dirty="0" smtClean="0"/>
              <a:t> </a:t>
            </a:r>
            <a:r>
              <a:rPr lang="de-DE" sz="1200" b="0" baseline="0" dirty="0" err="1" smtClean="0"/>
              <a:t>managed</a:t>
            </a:r>
            <a:r>
              <a:rPr lang="de-DE" sz="1200" b="0" baseline="0" dirty="0" smtClean="0"/>
              <a:t> an </a:t>
            </a:r>
            <a:r>
              <a:rPr lang="de-DE" sz="1200" b="0" baseline="0" dirty="0" err="1" smtClean="0"/>
              <a:t>to</a:t>
            </a:r>
            <a:r>
              <a:rPr lang="de-DE" sz="1200" b="0" baseline="0" dirty="0" smtClean="0"/>
              <a:t> </a:t>
            </a:r>
            <a:r>
              <a:rPr lang="de-DE" sz="1200" b="0" baseline="0" dirty="0" err="1" smtClean="0"/>
              <a:t>raise</a:t>
            </a:r>
            <a:r>
              <a:rPr lang="de-DE" sz="1200" b="0" baseline="0" dirty="0" smtClean="0"/>
              <a:t> </a:t>
            </a:r>
            <a:r>
              <a:rPr lang="de-DE" sz="1200" b="0" baseline="0" dirty="0" err="1" smtClean="0"/>
              <a:t>the</a:t>
            </a:r>
            <a:r>
              <a:rPr lang="de-DE" sz="1200" b="0" baseline="0" dirty="0" smtClean="0"/>
              <a:t> </a:t>
            </a:r>
            <a:r>
              <a:rPr lang="de-DE" sz="1200" b="0" baseline="0" dirty="0" err="1" smtClean="0"/>
              <a:t>net</a:t>
            </a:r>
            <a:r>
              <a:rPr lang="de-DE" sz="1200" b="0" baseline="0" dirty="0" smtClean="0"/>
              <a:t> </a:t>
            </a:r>
            <a:r>
              <a:rPr lang="de-DE" sz="1200" b="0" baseline="0" dirty="0" err="1" smtClean="0"/>
              <a:t>enrolment</a:t>
            </a:r>
            <a:r>
              <a:rPr lang="de-DE" sz="1200" b="0" baseline="0" dirty="0" smtClean="0"/>
              <a:t> </a:t>
            </a:r>
            <a:r>
              <a:rPr lang="de-DE" sz="1200" b="0" baseline="0" dirty="0" err="1" smtClean="0"/>
              <a:t>ratio</a:t>
            </a:r>
            <a:r>
              <a:rPr lang="de-DE" sz="1200" b="0" baseline="0" dirty="0" smtClean="0"/>
              <a:t> </a:t>
            </a:r>
            <a:r>
              <a:rPr lang="de-DE" sz="1200" b="0" baseline="0" dirty="0" err="1" smtClean="0"/>
              <a:t>from</a:t>
            </a:r>
            <a:r>
              <a:rPr lang="de-DE" sz="1200" b="0" baseline="0" dirty="0" smtClean="0"/>
              <a:t> </a:t>
            </a:r>
            <a:r>
              <a:rPr lang="de-DE" sz="1200" b="0" baseline="0" dirty="0" err="1" smtClean="0"/>
              <a:t>roundabout</a:t>
            </a:r>
            <a:r>
              <a:rPr lang="de-DE" sz="1200" b="0" baseline="0" dirty="0" smtClean="0"/>
              <a:t> 50 </a:t>
            </a:r>
            <a:r>
              <a:rPr lang="de-DE" sz="1200" b="0" baseline="0" dirty="0" err="1" smtClean="0"/>
              <a:t>to</a:t>
            </a:r>
            <a:r>
              <a:rPr lang="de-DE" sz="1200" b="0" baseline="0" dirty="0" smtClean="0"/>
              <a:t> 77 per </a:t>
            </a:r>
            <a:r>
              <a:rPr lang="de-DE" sz="1200" b="0" baseline="0" dirty="0" err="1" smtClean="0"/>
              <a:t>cent</a:t>
            </a:r>
            <a:r>
              <a:rPr lang="de-DE" sz="1200" b="0" baseline="0" dirty="0" smtClean="0"/>
              <a:t>. </a:t>
            </a:r>
          </a:p>
          <a:p>
            <a:pPr lvl="0">
              <a:defRPr sz="1800"/>
            </a:pPr>
            <a:r>
              <a:rPr lang="de-DE" sz="1200" b="0" baseline="0" dirty="0" smtClean="0"/>
              <a:t>But </a:t>
            </a:r>
            <a:r>
              <a:rPr lang="de-DE" sz="1200" b="0" baseline="0" dirty="0" err="1" smtClean="0"/>
              <a:t>this</a:t>
            </a:r>
            <a:r>
              <a:rPr lang="de-DE" sz="1200" b="0" baseline="0" dirty="0" smtClean="0"/>
              <a:t> </a:t>
            </a:r>
            <a:r>
              <a:rPr lang="de-DE" sz="1200" b="0" baseline="0" dirty="0" err="1" smtClean="0"/>
              <a:t>happened</a:t>
            </a:r>
            <a:r>
              <a:rPr lang="de-DE" sz="1200" b="0" baseline="0" dirty="0" smtClean="0"/>
              <a:t> </a:t>
            </a:r>
            <a:r>
              <a:rPr lang="de-DE" sz="1200" b="0" baseline="0" dirty="0" err="1" smtClean="0"/>
              <a:t>despite</a:t>
            </a:r>
            <a:r>
              <a:rPr lang="de-DE" sz="1200" b="0" baseline="0" dirty="0" smtClean="0"/>
              <a:t> an </a:t>
            </a:r>
            <a:r>
              <a:rPr lang="de-DE" sz="1200" b="0" baseline="0" dirty="0" err="1" smtClean="0"/>
              <a:t>increase</a:t>
            </a:r>
            <a:r>
              <a:rPr lang="de-DE" sz="1200" b="0" baseline="0" dirty="0" smtClean="0"/>
              <a:t> in </a:t>
            </a:r>
            <a:r>
              <a:rPr lang="de-DE" sz="1200" b="0" baseline="0" dirty="0" err="1" smtClean="0"/>
              <a:t>the</a:t>
            </a:r>
            <a:r>
              <a:rPr lang="de-DE" sz="1200" b="0" baseline="0" dirty="0" smtClean="0"/>
              <a:t> </a:t>
            </a:r>
            <a:r>
              <a:rPr lang="de-DE" sz="1200" b="0" baseline="0" dirty="0" err="1" smtClean="0"/>
              <a:t>number</a:t>
            </a:r>
            <a:r>
              <a:rPr lang="de-DE" sz="1200" b="0" baseline="0" dirty="0" smtClean="0"/>
              <a:t> </a:t>
            </a:r>
            <a:r>
              <a:rPr lang="de-DE" sz="1200" b="0" baseline="0" dirty="0" err="1" smtClean="0"/>
              <a:t>of</a:t>
            </a:r>
            <a:r>
              <a:rPr lang="de-DE" sz="1200" b="0" baseline="0" dirty="0" smtClean="0"/>
              <a:t> </a:t>
            </a:r>
            <a:r>
              <a:rPr lang="de-DE" sz="1200" b="0" baseline="0" dirty="0" err="1" smtClean="0"/>
              <a:t>children</a:t>
            </a:r>
            <a:r>
              <a:rPr lang="de-DE" sz="1200" b="0" baseline="0" dirty="0" smtClean="0"/>
              <a:t> </a:t>
            </a:r>
            <a:r>
              <a:rPr lang="de-DE" sz="1200" b="0" baseline="0" dirty="0" err="1" smtClean="0"/>
              <a:t>by</a:t>
            </a:r>
            <a:r>
              <a:rPr lang="de-DE" sz="1200" b="0" baseline="0" dirty="0" smtClean="0"/>
              <a:t> 70 per </a:t>
            </a:r>
            <a:r>
              <a:rPr lang="de-DE" sz="1200" b="0" baseline="0" dirty="0" err="1" smtClean="0"/>
              <a:t>cent</a:t>
            </a:r>
            <a:r>
              <a:rPr lang="de-DE" sz="1200" b="0" baseline="0" dirty="0" smtClean="0"/>
              <a:t> </a:t>
            </a:r>
            <a:r>
              <a:rPr lang="de-DE" sz="1200" b="0" baseline="0" dirty="0" err="1" smtClean="0"/>
              <a:t>between</a:t>
            </a:r>
            <a:r>
              <a:rPr lang="de-DE" sz="1200" b="0" baseline="0" dirty="0" smtClean="0"/>
              <a:t> 1990 </a:t>
            </a:r>
            <a:r>
              <a:rPr lang="de-DE" sz="1200" b="0" baseline="0" dirty="0" err="1" smtClean="0"/>
              <a:t>and</a:t>
            </a:r>
            <a:r>
              <a:rPr lang="de-DE" sz="1200" b="0" baseline="0" dirty="0" smtClean="0"/>
              <a:t> 2012 (</a:t>
            </a:r>
            <a:r>
              <a:rPr lang="de-DE" sz="1200" b="0" baseline="0" dirty="0" err="1" smtClean="0"/>
              <a:t>rest</a:t>
            </a:r>
            <a:r>
              <a:rPr lang="de-DE" sz="1200" b="0" baseline="0" dirty="0" smtClean="0"/>
              <a:t> </a:t>
            </a:r>
            <a:r>
              <a:rPr lang="de-DE" sz="1200" b="0" baseline="0" dirty="0" err="1" smtClean="0"/>
              <a:t>of</a:t>
            </a:r>
            <a:r>
              <a:rPr lang="de-DE" sz="1200" b="0" baseline="0" dirty="0" smtClean="0"/>
              <a:t> </a:t>
            </a:r>
            <a:r>
              <a:rPr lang="de-DE" sz="1200" b="0" baseline="0" dirty="0" err="1" smtClean="0"/>
              <a:t>world</a:t>
            </a:r>
            <a:r>
              <a:rPr lang="de-DE" sz="1200" b="0" baseline="0" dirty="0" smtClean="0"/>
              <a:t>: 16 per </a:t>
            </a:r>
            <a:r>
              <a:rPr lang="de-DE" sz="1200" b="0" baseline="0" dirty="0" err="1" smtClean="0"/>
              <a:t>cent</a:t>
            </a:r>
            <a:r>
              <a:rPr lang="de-DE" sz="1200" b="0" baseline="0" dirty="0" smtClean="0"/>
              <a:t>).</a:t>
            </a:r>
          </a:p>
          <a:p>
            <a:pPr marL="0" marR="0" lvl="0" indent="0" defTabSz="457200" eaLnBrk="1" fontAlgn="auto" latinLnBrk="0" hangingPunct="1">
              <a:lnSpc>
                <a:spcPct val="117999"/>
              </a:lnSpc>
              <a:spcBef>
                <a:spcPts val="0"/>
              </a:spcBef>
              <a:spcAft>
                <a:spcPts val="0"/>
              </a:spcAft>
              <a:buClrTx/>
              <a:buSzTx/>
              <a:buFontTx/>
              <a:buNone/>
              <a:tabLst/>
              <a:defRPr sz="1800"/>
            </a:pPr>
            <a:r>
              <a:rPr lang="de-DE" sz="1200" b="1" baseline="0" dirty="0" smtClean="0"/>
              <a:t>Population </a:t>
            </a:r>
            <a:r>
              <a:rPr lang="de-DE" sz="1200" b="1" baseline="0" dirty="0" err="1" smtClean="0"/>
              <a:t>growth</a:t>
            </a:r>
            <a:r>
              <a:rPr lang="de-DE" sz="1200" b="1" baseline="0" dirty="0" smtClean="0"/>
              <a:t> </a:t>
            </a:r>
            <a:r>
              <a:rPr lang="de-DE" sz="1200" b="1" baseline="0" dirty="0" err="1" smtClean="0"/>
              <a:t>is</a:t>
            </a:r>
            <a:r>
              <a:rPr lang="de-DE" sz="1200" b="1" baseline="0" dirty="0" smtClean="0"/>
              <a:t> </a:t>
            </a:r>
            <a:r>
              <a:rPr lang="de-DE" sz="1200" b="1" baseline="0" dirty="0" err="1" smtClean="0"/>
              <a:t>strongest</a:t>
            </a:r>
            <a:r>
              <a:rPr lang="de-DE" sz="1200" b="1" baseline="0" dirty="0" smtClean="0"/>
              <a:t> </a:t>
            </a:r>
            <a:r>
              <a:rPr lang="de-DE" sz="1200" b="1" baseline="0" dirty="0" err="1" smtClean="0"/>
              <a:t>where</a:t>
            </a:r>
            <a:r>
              <a:rPr lang="de-DE" sz="1200" b="1" baseline="0" dirty="0" smtClean="0"/>
              <a:t> </a:t>
            </a:r>
            <a:r>
              <a:rPr lang="de-DE" sz="1200" b="1" baseline="0" dirty="0" err="1" smtClean="0"/>
              <a:t>socio-economic</a:t>
            </a:r>
            <a:r>
              <a:rPr lang="de-DE" sz="1200" b="1" baseline="0" dirty="0" smtClean="0"/>
              <a:t> </a:t>
            </a:r>
            <a:r>
              <a:rPr lang="de-DE" sz="1200" b="1" baseline="0" dirty="0" err="1" smtClean="0"/>
              <a:t>development</a:t>
            </a:r>
            <a:r>
              <a:rPr lang="de-DE" sz="1200" b="1" baseline="0" dirty="0" smtClean="0"/>
              <a:t> </a:t>
            </a:r>
            <a:r>
              <a:rPr lang="de-DE" sz="1200" b="1" baseline="0" dirty="0" err="1" smtClean="0"/>
              <a:t>is</a:t>
            </a:r>
            <a:r>
              <a:rPr lang="de-DE" sz="1200" b="1" baseline="0" dirty="0" smtClean="0"/>
              <a:t> </a:t>
            </a:r>
            <a:r>
              <a:rPr lang="de-DE" sz="1200" b="1" baseline="0" dirty="0" err="1" smtClean="0"/>
              <a:t>lowest</a:t>
            </a:r>
            <a:r>
              <a:rPr lang="de-DE" sz="1200" b="1" baseline="0" dirty="0" smtClean="0"/>
              <a:t>. </a:t>
            </a:r>
            <a:r>
              <a:rPr lang="de-DE" sz="1200" b="1" baseline="0" dirty="0" err="1" smtClean="0"/>
              <a:t>It</a:t>
            </a:r>
            <a:r>
              <a:rPr lang="de-DE" sz="1200" b="1" baseline="0" dirty="0" smtClean="0"/>
              <a:t> </a:t>
            </a:r>
            <a:r>
              <a:rPr lang="de-DE" sz="1200" b="1" baseline="0" dirty="0" err="1" smtClean="0"/>
              <a:t>therefore</a:t>
            </a:r>
            <a:r>
              <a:rPr lang="de-DE" sz="1200" b="1" baseline="0" dirty="0" smtClean="0"/>
              <a:t> </a:t>
            </a:r>
            <a:r>
              <a:rPr lang="de-DE" sz="1200" b="1" baseline="0" dirty="0" err="1" smtClean="0"/>
              <a:t>needs</a:t>
            </a:r>
            <a:r>
              <a:rPr lang="de-DE" sz="1200" b="1" baseline="0" dirty="0" smtClean="0"/>
              <a:t> </a:t>
            </a:r>
            <a:r>
              <a:rPr lang="de-DE" sz="1200" b="1" baseline="0" dirty="0" err="1" smtClean="0"/>
              <a:t>to</a:t>
            </a:r>
            <a:r>
              <a:rPr lang="de-DE" sz="1200" b="1" baseline="0" dirty="0" smtClean="0"/>
              <a:t> </a:t>
            </a:r>
            <a:r>
              <a:rPr lang="de-DE" sz="1200" b="1" baseline="0" dirty="0" err="1" smtClean="0"/>
              <a:t>play</a:t>
            </a:r>
            <a:r>
              <a:rPr lang="de-DE" sz="1200" b="1" baseline="0" dirty="0" smtClean="0"/>
              <a:t> a </a:t>
            </a:r>
            <a:r>
              <a:rPr lang="de-DE" sz="1200" b="1" baseline="0" dirty="0" err="1" smtClean="0"/>
              <a:t>key</a:t>
            </a:r>
            <a:r>
              <a:rPr lang="de-DE" sz="1200" b="1" baseline="0" dirty="0" smtClean="0"/>
              <a:t> </a:t>
            </a:r>
            <a:r>
              <a:rPr lang="de-DE" sz="1200" b="1" baseline="0" dirty="0" err="1" smtClean="0"/>
              <a:t>role</a:t>
            </a:r>
            <a:r>
              <a:rPr lang="de-DE" sz="1200" b="1" baseline="0" dirty="0" smtClean="0"/>
              <a:t> </a:t>
            </a:r>
            <a:r>
              <a:rPr lang="de-DE" sz="1200" b="1" baseline="0" dirty="0" err="1" smtClean="0"/>
              <a:t>when</a:t>
            </a:r>
            <a:r>
              <a:rPr lang="de-DE" sz="1200" b="1" baseline="0" dirty="0" smtClean="0"/>
              <a:t> </a:t>
            </a:r>
            <a:r>
              <a:rPr lang="de-DE" sz="1200" b="1" baseline="0" dirty="0" err="1" smtClean="0"/>
              <a:t>talking</a:t>
            </a:r>
            <a:r>
              <a:rPr lang="de-DE" sz="1200" b="1" baseline="0" dirty="0" smtClean="0"/>
              <a:t> </a:t>
            </a:r>
            <a:r>
              <a:rPr lang="de-DE" sz="1200" b="1" baseline="0" dirty="0" err="1" smtClean="0"/>
              <a:t>about</a:t>
            </a:r>
            <a:r>
              <a:rPr lang="de-DE" sz="1200" b="1" baseline="0" dirty="0" smtClean="0"/>
              <a:t> </a:t>
            </a:r>
            <a:r>
              <a:rPr lang="de-DE" sz="1200" b="1" baseline="0" dirty="0" err="1" smtClean="0"/>
              <a:t>success</a:t>
            </a:r>
            <a:r>
              <a:rPr lang="de-DE" sz="1200" b="1" baseline="0" dirty="0" smtClean="0"/>
              <a:t> </a:t>
            </a:r>
            <a:r>
              <a:rPr lang="de-DE" sz="1200" b="1" baseline="0" dirty="0" err="1" smtClean="0"/>
              <a:t>or</a:t>
            </a:r>
            <a:r>
              <a:rPr lang="de-DE" sz="1200" b="1" baseline="0" dirty="0" smtClean="0"/>
              <a:t> </a:t>
            </a:r>
            <a:r>
              <a:rPr lang="de-DE" sz="1200" b="1" baseline="0" dirty="0" err="1" smtClean="0"/>
              <a:t>failure</a:t>
            </a:r>
            <a:r>
              <a:rPr lang="de-DE" sz="1200" b="1" baseline="0" dirty="0" smtClean="0"/>
              <a:t> </a:t>
            </a:r>
            <a:r>
              <a:rPr lang="de-DE" sz="1200" b="1" baseline="0" dirty="0" err="1" smtClean="0"/>
              <a:t>towards</a:t>
            </a:r>
            <a:r>
              <a:rPr lang="de-DE" sz="1200" b="1" baseline="0" dirty="0" smtClean="0"/>
              <a:t> </a:t>
            </a:r>
            <a:r>
              <a:rPr lang="de-DE" sz="1200" b="1" baseline="0" dirty="0" err="1" smtClean="0"/>
              <a:t>reaching</a:t>
            </a:r>
            <a:r>
              <a:rPr lang="de-DE" sz="1200" b="1" baseline="0" dirty="0" smtClean="0"/>
              <a:t> universal </a:t>
            </a:r>
            <a:r>
              <a:rPr lang="de-DE" sz="1200" b="1" baseline="0" dirty="0" err="1" smtClean="0"/>
              <a:t>targets</a:t>
            </a:r>
            <a:r>
              <a:rPr lang="de-DE" sz="1200" b="1" baseline="0" dirty="0" smtClean="0"/>
              <a:t>. </a:t>
            </a:r>
          </a:p>
          <a:p>
            <a:pPr lvl="0">
              <a:defRPr sz="1800"/>
            </a:pPr>
            <a:endParaRPr lang="de-DE" sz="1200" b="1" baseline="0" dirty="0" smtClean="0"/>
          </a:p>
          <a:p>
            <a:pPr lvl="0">
              <a:defRPr sz="1800"/>
            </a:pPr>
            <a:r>
              <a:rPr lang="de-DE" sz="1200" b="0" i="1" baseline="0" dirty="0" err="1" smtClean="0"/>
              <a:t>If</a:t>
            </a:r>
            <a:r>
              <a:rPr lang="de-DE" sz="1200" b="0" i="1" baseline="0" dirty="0" smtClean="0"/>
              <a:t> </a:t>
            </a:r>
            <a:r>
              <a:rPr lang="de-DE" sz="1200" b="0" i="1" baseline="0" dirty="0" err="1" smtClean="0"/>
              <a:t>needed</a:t>
            </a:r>
            <a:r>
              <a:rPr lang="de-DE" sz="1200" b="0" i="1" baseline="0" dirty="0" smtClean="0"/>
              <a:t>:</a:t>
            </a:r>
          </a:p>
          <a:p>
            <a:pPr marL="0" marR="0" lvl="0" indent="0" defTabSz="457200" eaLnBrk="1" fontAlgn="auto" latinLnBrk="0" hangingPunct="1">
              <a:lnSpc>
                <a:spcPct val="117999"/>
              </a:lnSpc>
              <a:spcBef>
                <a:spcPts val="0"/>
              </a:spcBef>
              <a:spcAft>
                <a:spcPts val="0"/>
              </a:spcAft>
              <a:buClrTx/>
              <a:buSzTx/>
              <a:buFontTx/>
              <a:buNone/>
              <a:tabLst/>
              <a:defRPr sz="1800"/>
            </a:pPr>
            <a:r>
              <a:rPr lang="en-US" sz="1200" i="1" dirty="0" smtClean="0"/>
              <a:t>(Slum dwellers are those urban dwellers, who lack access to improved drinking water, or to improved sanitation, or live in overcrowded settlements or those made of non-durable material. We need to ask:  What would have happened, if the number of slum dwellers had increased at the same pace as the total number of urban dwellers? Then</a:t>
            </a:r>
            <a:r>
              <a:rPr lang="en-US" sz="1200" i="1" baseline="0" dirty="0" smtClean="0"/>
              <a:t> the number of urban dwellers today </a:t>
            </a:r>
            <a:r>
              <a:rPr lang="en-US" sz="1200" i="1" dirty="0" smtClean="0"/>
              <a:t>would reach more than </a:t>
            </a:r>
            <a:r>
              <a:rPr lang="en-US" sz="1200" b="1" i="1" dirty="0" smtClean="0"/>
              <a:t>1.3 billion - nearly 400 million more than we count today</a:t>
            </a:r>
            <a:r>
              <a:rPr lang="en-US" sz="1200" i="1" dirty="0" smtClean="0"/>
              <a:t>. In fact, the development agenda does not give a clear definition of what an absolute reduction actually implies.)</a:t>
            </a:r>
          </a:p>
          <a:p>
            <a:pPr lvl="0">
              <a:defRPr sz="1800"/>
            </a:pPr>
            <a:endParaRPr lang="en-US" sz="1200" b="1" i="1" baseline="0" dirty="0" smtClean="0"/>
          </a:p>
          <a:p>
            <a:pPr marL="0" marR="0" lvl="0" indent="0" defTabSz="457200" eaLnBrk="1" fontAlgn="auto" latinLnBrk="0" hangingPunct="1">
              <a:lnSpc>
                <a:spcPct val="117999"/>
              </a:lnSpc>
              <a:spcBef>
                <a:spcPts val="0"/>
              </a:spcBef>
              <a:spcAft>
                <a:spcPts val="0"/>
              </a:spcAft>
              <a:buClrTx/>
              <a:buSzTx/>
              <a:buFontTx/>
              <a:buNone/>
              <a:tabLst/>
              <a:defRPr sz="1800"/>
            </a:pPr>
            <a:r>
              <a:rPr lang="de-DE" sz="1200" b="0" i="1" baseline="0" dirty="0" smtClean="0"/>
              <a:t>(In SSA, </a:t>
            </a:r>
            <a:r>
              <a:rPr lang="de-DE" sz="1200" b="0" i="1" baseline="0" dirty="0" err="1" smtClean="0"/>
              <a:t>the</a:t>
            </a:r>
            <a:r>
              <a:rPr lang="de-DE" sz="1200" b="0" i="1" baseline="0" dirty="0" smtClean="0"/>
              <a:t> </a:t>
            </a:r>
            <a:r>
              <a:rPr lang="de-DE" sz="1200" b="0" i="1" baseline="0" dirty="0" err="1" smtClean="0"/>
              <a:t>number</a:t>
            </a:r>
            <a:r>
              <a:rPr lang="de-DE" sz="1200" b="0" i="1" baseline="0" dirty="0" smtClean="0"/>
              <a:t> </a:t>
            </a:r>
            <a:r>
              <a:rPr lang="de-DE" sz="1200" b="0" i="1" baseline="0" dirty="0" err="1" smtClean="0"/>
              <a:t>number</a:t>
            </a:r>
            <a:r>
              <a:rPr lang="de-DE" sz="1200" b="0" i="1" baseline="0" dirty="0" smtClean="0"/>
              <a:t> </a:t>
            </a:r>
            <a:r>
              <a:rPr lang="de-DE" sz="1200" b="0" i="1" baseline="0" dirty="0" err="1" smtClean="0"/>
              <a:t>of</a:t>
            </a:r>
            <a:r>
              <a:rPr lang="de-DE" sz="1200" b="0" i="1" baseline="0" dirty="0" smtClean="0"/>
              <a:t> </a:t>
            </a:r>
            <a:r>
              <a:rPr lang="de-DE" sz="1200" b="0" i="1" baseline="0" dirty="0" err="1" smtClean="0"/>
              <a:t>children</a:t>
            </a:r>
            <a:r>
              <a:rPr lang="de-DE" sz="1200" b="0" i="1" baseline="0" dirty="0" smtClean="0"/>
              <a:t> at </a:t>
            </a:r>
            <a:r>
              <a:rPr lang="de-DE" sz="1200" b="0" i="1" baseline="0" dirty="0" err="1" smtClean="0"/>
              <a:t>primary</a:t>
            </a:r>
            <a:r>
              <a:rPr lang="de-DE" sz="1200" b="0" i="1" baseline="0" dirty="0" smtClean="0"/>
              <a:t> </a:t>
            </a:r>
            <a:r>
              <a:rPr lang="de-DE" sz="1200" b="0" i="1" baseline="0" dirty="0" err="1" smtClean="0"/>
              <a:t>school</a:t>
            </a:r>
            <a:r>
              <a:rPr lang="de-DE" sz="1200" b="0" i="1" baseline="0" dirty="0" smtClean="0"/>
              <a:t> </a:t>
            </a:r>
            <a:r>
              <a:rPr lang="de-DE" sz="1200" b="0" i="1" baseline="0" dirty="0" err="1" smtClean="0"/>
              <a:t>age</a:t>
            </a:r>
            <a:r>
              <a:rPr lang="de-DE" sz="1200" b="0" i="1" baseline="0" dirty="0" smtClean="0"/>
              <a:t> </a:t>
            </a:r>
            <a:r>
              <a:rPr lang="de-DE" sz="1200" b="0" i="1" baseline="0" dirty="0" err="1" smtClean="0"/>
              <a:t>increased</a:t>
            </a:r>
            <a:r>
              <a:rPr lang="de-DE" sz="1200" b="0" i="1" baseline="0" dirty="0" smtClean="0"/>
              <a:t> </a:t>
            </a:r>
            <a:r>
              <a:rPr lang="de-DE" sz="1200" b="0" i="1" baseline="0" dirty="0" err="1" smtClean="0"/>
              <a:t>by</a:t>
            </a:r>
            <a:r>
              <a:rPr lang="de-DE" sz="1200" b="0" i="1" baseline="0" dirty="0" smtClean="0"/>
              <a:t> 70 per </a:t>
            </a:r>
            <a:r>
              <a:rPr lang="de-DE" sz="1200" b="0" i="1" baseline="0" dirty="0" err="1" smtClean="0"/>
              <a:t>cent</a:t>
            </a:r>
            <a:r>
              <a:rPr lang="de-DE" sz="1200" b="0" i="1" baseline="0" dirty="0" smtClean="0"/>
              <a:t> </a:t>
            </a:r>
            <a:r>
              <a:rPr lang="de-DE" sz="1200" b="0" i="1" baseline="0" dirty="0" err="1" smtClean="0"/>
              <a:t>between</a:t>
            </a:r>
            <a:r>
              <a:rPr lang="de-DE" sz="1200" b="0" i="1" baseline="0" dirty="0" smtClean="0"/>
              <a:t> 1990 </a:t>
            </a:r>
            <a:r>
              <a:rPr lang="de-DE" sz="1200" b="0" i="1" baseline="0" dirty="0" err="1" smtClean="0"/>
              <a:t>and</a:t>
            </a:r>
            <a:r>
              <a:rPr lang="de-DE" sz="1200" b="0" i="1" baseline="0" dirty="0" smtClean="0"/>
              <a:t> 2012 (</a:t>
            </a:r>
            <a:r>
              <a:rPr lang="de-DE" sz="1200" b="0" i="1" baseline="0" dirty="0" err="1" smtClean="0"/>
              <a:t>rest</a:t>
            </a:r>
            <a:r>
              <a:rPr lang="de-DE" sz="1200" b="0" i="1" baseline="0" dirty="0" smtClean="0"/>
              <a:t> </a:t>
            </a:r>
            <a:r>
              <a:rPr lang="de-DE" sz="1200" b="0" i="1" baseline="0" dirty="0" err="1" smtClean="0"/>
              <a:t>of</a:t>
            </a:r>
            <a:r>
              <a:rPr lang="de-DE" sz="1200" b="0" i="1" baseline="0" dirty="0" smtClean="0"/>
              <a:t> </a:t>
            </a:r>
            <a:r>
              <a:rPr lang="de-DE" sz="1200" b="0" i="1" baseline="0" dirty="0" err="1" smtClean="0"/>
              <a:t>the</a:t>
            </a:r>
            <a:r>
              <a:rPr lang="de-DE" sz="1200" b="0" i="1" baseline="0" dirty="0" smtClean="0"/>
              <a:t> </a:t>
            </a:r>
            <a:r>
              <a:rPr lang="de-DE" sz="1200" b="0" i="1" baseline="0" dirty="0" err="1" smtClean="0"/>
              <a:t>world</a:t>
            </a:r>
            <a:r>
              <a:rPr lang="de-DE" sz="1200" b="0" i="1" baseline="0" dirty="0" smtClean="0"/>
              <a:t>: 16 </a:t>
            </a:r>
            <a:r>
              <a:rPr lang="de-DE" sz="1200" b="0" i="1" baseline="0" dirty="0" err="1" smtClean="0"/>
              <a:t>percent</a:t>
            </a:r>
            <a:r>
              <a:rPr lang="de-DE" sz="1200" b="0" i="1" baseline="0" dirty="0" smtClean="0"/>
              <a:t>). In </a:t>
            </a:r>
            <a:r>
              <a:rPr lang="de-DE" sz="1200" b="0" i="1" baseline="0" dirty="0" err="1" smtClean="0"/>
              <a:t>the</a:t>
            </a:r>
            <a:r>
              <a:rPr lang="de-DE" sz="1200" b="0" i="1" baseline="0" dirty="0" smtClean="0"/>
              <a:t> same time, </a:t>
            </a:r>
            <a:r>
              <a:rPr lang="de-DE" sz="1200" b="0" i="1" baseline="0" dirty="0" err="1" smtClean="0"/>
              <a:t>the</a:t>
            </a:r>
            <a:r>
              <a:rPr lang="de-DE" sz="1200" b="0" i="1" baseline="0" dirty="0" smtClean="0"/>
              <a:t> </a:t>
            </a:r>
            <a:r>
              <a:rPr lang="de-DE" sz="1200" b="0" i="1" baseline="0" dirty="0" err="1" smtClean="0"/>
              <a:t>region</a:t>
            </a:r>
            <a:r>
              <a:rPr lang="de-DE" sz="1200" b="0" i="1" baseline="0" dirty="0" smtClean="0"/>
              <a:t> </a:t>
            </a:r>
            <a:r>
              <a:rPr lang="de-DE" sz="1200" b="0" i="1" baseline="0" dirty="0" err="1" smtClean="0"/>
              <a:t>managed</a:t>
            </a:r>
            <a:r>
              <a:rPr lang="de-DE" sz="1200" b="0" i="1" baseline="0" dirty="0" smtClean="0"/>
              <a:t> </a:t>
            </a:r>
            <a:r>
              <a:rPr lang="de-DE" sz="1200" b="0" i="1" baseline="0" dirty="0" err="1" smtClean="0"/>
              <a:t>to</a:t>
            </a:r>
            <a:r>
              <a:rPr lang="de-DE" sz="1200" b="0" i="1" baseline="0" dirty="0" smtClean="0"/>
              <a:t> </a:t>
            </a:r>
            <a:r>
              <a:rPr lang="de-DE" sz="1200" b="0" i="1" baseline="0" dirty="0" err="1" smtClean="0"/>
              <a:t>raise</a:t>
            </a:r>
            <a:r>
              <a:rPr lang="de-DE" sz="1200" b="0" i="1" baseline="0" dirty="0" smtClean="0"/>
              <a:t> </a:t>
            </a:r>
            <a:r>
              <a:rPr lang="de-DE" sz="1200" b="0" i="1" baseline="0" dirty="0" err="1" smtClean="0"/>
              <a:t>the</a:t>
            </a:r>
            <a:r>
              <a:rPr lang="de-DE" sz="1200" b="0" i="1" baseline="0" dirty="0" smtClean="0"/>
              <a:t> </a:t>
            </a:r>
            <a:r>
              <a:rPr lang="de-DE" sz="1200" b="0" i="1" baseline="0" dirty="0" err="1" smtClean="0"/>
              <a:t>net</a:t>
            </a:r>
            <a:r>
              <a:rPr lang="de-DE" sz="1200" b="0" i="1" baseline="0" dirty="0" smtClean="0"/>
              <a:t> </a:t>
            </a:r>
            <a:r>
              <a:rPr lang="de-DE" sz="1200" b="0" i="1" baseline="0" dirty="0" err="1" smtClean="0"/>
              <a:t>enrolment</a:t>
            </a:r>
            <a:r>
              <a:rPr lang="de-DE" sz="1200" b="0" i="1" baseline="0" dirty="0" smtClean="0"/>
              <a:t> </a:t>
            </a:r>
            <a:r>
              <a:rPr lang="de-DE" sz="1200" b="0" i="1" baseline="0" dirty="0" err="1" smtClean="0"/>
              <a:t>ratio</a:t>
            </a:r>
            <a:r>
              <a:rPr lang="de-DE" sz="1200" b="0" i="1" baseline="0" dirty="0" smtClean="0"/>
              <a:t> </a:t>
            </a:r>
            <a:r>
              <a:rPr lang="de-DE" sz="1200" b="0" i="1" baseline="0" dirty="0" err="1" smtClean="0"/>
              <a:t>from</a:t>
            </a:r>
            <a:r>
              <a:rPr lang="de-DE" sz="1200" b="0" i="1" baseline="0" dirty="0" smtClean="0"/>
              <a:t> </a:t>
            </a:r>
            <a:r>
              <a:rPr lang="de-DE" sz="1200" b="0" i="1" baseline="0" dirty="0" err="1" smtClean="0"/>
              <a:t>round</a:t>
            </a:r>
            <a:r>
              <a:rPr lang="de-DE" sz="1200" b="0" i="1" baseline="0" dirty="0" smtClean="0"/>
              <a:t> </a:t>
            </a:r>
            <a:r>
              <a:rPr lang="de-DE" sz="1200" b="0" i="1" baseline="0" dirty="0" err="1" smtClean="0"/>
              <a:t>about</a:t>
            </a:r>
            <a:r>
              <a:rPr lang="de-DE" sz="1200" b="0" i="1" baseline="0" dirty="0" smtClean="0"/>
              <a:t> 50 </a:t>
            </a:r>
            <a:r>
              <a:rPr lang="de-DE" sz="1200" b="0" i="1" baseline="0" dirty="0" err="1" smtClean="0"/>
              <a:t>to</a:t>
            </a:r>
            <a:r>
              <a:rPr lang="de-DE" sz="1200" b="0" i="1" baseline="0" dirty="0" smtClean="0"/>
              <a:t> 77 per </a:t>
            </a:r>
            <a:r>
              <a:rPr lang="de-DE" sz="1200" b="0" i="1" baseline="0" dirty="0" err="1" smtClean="0"/>
              <a:t>cent</a:t>
            </a:r>
            <a:r>
              <a:rPr lang="de-DE" sz="1200" b="0" i="1" baseline="0" dirty="0" smtClean="0"/>
              <a:t>. SSA </a:t>
            </a:r>
            <a:r>
              <a:rPr lang="de-DE" sz="1200" b="0" i="1" baseline="0" dirty="0" err="1" smtClean="0"/>
              <a:t>therefore</a:t>
            </a:r>
            <a:r>
              <a:rPr lang="de-DE" sz="1200" b="0" i="1" baseline="0" dirty="0" smtClean="0"/>
              <a:t> </a:t>
            </a:r>
            <a:r>
              <a:rPr lang="de-DE" sz="1200" b="0" i="1" baseline="0" dirty="0" err="1" smtClean="0"/>
              <a:t>is</a:t>
            </a:r>
            <a:r>
              <a:rPr lang="de-DE" sz="1200" b="0" i="1" baseline="0" dirty="0" smtClean="0"/>
              <a:t> not an </a:t>
            </a:r>
            <a:r>
              <a:rPr lang="de-DE" sz="1200" b="0" i="1" baseline="0" dirty="0" err="1" smtClean="0"/>
              <a:t>underachiever</a:t>
            </a:r>
            <a:r>
              <a:rPr lang="de-DE" sz="1200" b="0" i="1" baseline="0" dirty="0" smtClean="0"/>
              <a:t>. The </a:t>
            </a:r>
            <a:r>
              <a:rPr lang="de-DE" sz="1200" b="0" i="1" baseline="0" dirty="0" err="1" smtClean="0"/>
              <a:t>region</a:t>
            </a:r>
            <a:r>
              <a:rPr lang="de-DE" sz="1200" b="0" i="1" baseline="0" dirty="0" smtClean="0"/>
              <a:t> </a:t>
            </a:r>
            <a:r>
              <a:rPr lang="de-DE" sz="1200" b="0" i="1" baseline="0" dirty="0" err="1" smtClean="0"/>
              <a:t>has</a:t>
            </a:r>
            <a:r>
              <a:rPr lang="de-DE" sz="1200" b="0" i="1" baseline="0" dirty="0" smtClean="0"/>
              <a:t> in </a:t>
            </a:r>
            <a:r>
              <a:rPr lang="de-DE" sz="1200" b="0" i="1" baseline="0" dirty="0" err="1" smtClean="0"/>
              <a:t>fact</a:t>
            </a:r>
            <a:r>
              <a:rPr lang="de-DE" sz="1200" b="0" i="1" baseline="0" dirty="0" smtClean="0"/>
              <a:t> </a:t>
            </a:r>
            <a:r>
              <a:rPr lang="de-DE" sz="1200" b="0" i="1" baseline="0" dirty="0" err="1" smtClean="0"/>
              <a:t>created</a:t>
            </a:r>
            <a:r>
              <a:rPr lang="de-DE" sz="1200" b="0" i="1" baseline="0" dirty="0" smtClean="0"/>
              <a:t> </a:t>
            </a:r>
            <a:r>
              <a:rPr lang="de-DE" sz="1200" b="0" i="1" baseline="0" dirty="0" err="1" smtClean="0"/>
              <a:t>more</a:t>
            </a:r>
            <a:r>
              <a:rPr lang="de-DE" sz="1200" b="0" i="1" baseline="0" dirty="0" smtClean="0"/>
              <a:t> </a:t>
            </a:r>
            <a:r>
              <a:rPr lang="de-DE" sz="1200" b="0" i="1" baseline="0" dirty="0" err="1" smtClean="0"/>
              <a:t>than</a:t>
            </a:r>
            <a:r>
              <a:rPr lang="de-DE" sz="1200" b="0" i="1" baseline="0" dirty="0" smtClean="0"/>
              <a:t> 80 </a:t>
            </a:r>
            <a:r>
              <a:rPr lang="de-DE" sz="1200" b="0" i="1" baseline="0" dirty="0" err="1" smtClean="0"/>
              <a:t>million</a:t>
            </a:r>
            <a:r>
              <a:rPr lang="de-DE" sz="1200" b="0" i="1" baseline="0" dirty="0" smtClean="0"/>
              <a:t> </a:t>
            </a:r>
            <a:r>
              <a:rPr lang="de-DE" sz="1200" b="0" i="1" baseline="0" dirty="0" err="1" smtClean="0"/>
              <a:t>schooling</a:t>
            </a:r>
            <a:r>
              <a:rPr lang="de-DE" sz="1200" b="0" i="1" baseline="0" dirty="0" smtClean="0"/>
              <a:t> </a:t>
            </a:r>
            <a:r>
              <a:rPr lang="de-DE" sz="1200" b="0" i="1" baseline="0" dirty="0" err="1" smtClean="0"/>
              <a:t>places</a:t>
            </a:r>
            <a:r>
              <a:rPr lang="de-DE" sz="1200" b="0" i="1" baseline="0" dirty="0" smtClean="0"/>
              <a:t>.)</a:t>
            </a:r>
          </a:p>
          <a:p>
            <a:pPr lvl="0">
              <a:defRPr sz="1800"/>
            </a:pPr>
            <a:endParaRPr lang="en-US" sz="1200" b="0" i="1" baseline="0" dirty="0" smtClean="0"/>
          </a:p>
          <a:p>
            <a:pPr lvl="0">
              <a:defRPr sz="1800"/>
            </a:pPr>
            <a:endParaRPr lang="de-DE" sz="1200" b="1" baseline="0" dirty="0" smtClean="0"/>
          </a:p>
          <a:p>
            <a:pPr lvl="0">
              <a:defRPr sz="1800"/>
            </a:pPr>
            <a:endParaRPr lang="en-US" sz="120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pPr eaLnBrk="1" hangingPunct="1"/>
            <a:endParaRPr lang="en-GB" smtClean="0"/>
          </a:p>
        </p:txBody>
      </p:sp>
      <p:sp>
        <p:nvSpPr>
          <p:cNvPr id="41988" name="Slide Number Placeholder 3"/>
          <p:cNvSpPr>
            <a:spLocks noGrp="1"/>
          </p:cNvSpPr>
          <p:nvPr>
            <p:ph type="sldNum" sz="quarter" idx="5"/>
          </p:nvPr>
        </p:nvSpPr>
        <p:spPr>
          <a:xfrm>
            <a:off x="5622798" y="6456611"/>
            <a:ext cx="4301543" cy="339884"/>
          </a:xfrm>
          <a:prstGeom prst="rect">
            <a:avLst/>
          </a:prstGeom>
          <a:noFill/>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AF2F2838-3F90-41F6-B78E-1ED6E0EDDC03}" type="slidenum">
              <a:rPr lang="de-DE" sz="1200" smtClean="0">
                <a:solidFill>
                  <a:prstClr val="black"/>
                </a:solidFill>
              </a:rPr>
              <a:pPr eaLnBrk="1" hangingPunct="1"/>
              <a:t>18</a:t>
            </a:fld>
            <a:endParaRPr lang="de-DE" sz="1200"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37"/>
          <p:cNvSpPr>
            <a:spLocks noGrp="1" noRot="1" noChangeAspect="1"/>
          </p:cNvSpPr>
          <p:nvPr>
            <p:ph type="sldImg"/>
          </p:nvPr>
        </p:nvSpPr>
        <p:spPr>
          <a:xfrm>
            <a:off x="282575" y="85725"/>
            <a:ext cx="2635250" cy="1978025"/>
          </a:xfrm>
          <a:prstGeom prst="rect">
            <a:avLst/>
          </a:prstGeom>
        </p:spPr>
        <p:txBody>
          <a:bodyPr/>
          <a:lstStyle/>
          <a:p>
            <a:pPr lvl="0"/>
            <a:endParaRPr/>
          </a:p>
        </p:txBody>
      </p:sp>
      <p:sp>
        <p:nvSpPr>
          <p:cNvPr id="38" name="Shape 38"/>
          <p:cNvSpPr>
            <a:spLocks noGrp="1"/>
          </p:cNvSpPr>
          <p:nvPr>
            <p:ph type="body" sz="quarter" idx="1"/>
          </p:nvPr>
        </p:nvSpPr>
        <p:spPr>
          <a:xfrm>
            <a:off x="354807" y="2102693"/>
            <a:ext cx="9001000" cy="3825117"/>
          </a:xfrm>
          <a:prstGeom prst="rect">
            <a:avLst/>
          </a:prstGeom>
        </p:spPr>
        <p:txBody>
          <a:bodyPr/>
          <a:lstStyle/>
          <a:p>
            <a:pPr lvl="0">
              <a:defRPr sz="1800"/>
            </a:pPr>
            <a:endParaRPr lang="en-US" sz="1200" b="1" baseline="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11138" y="85725"/>
            <a:ext cx="2376487" cy="1782763"/>
          </a:xfrm>
        </p:spPr>
      </p:sp>
      <p:sp>
        <p:nvSpPr>
          <p:cNvPr id="3" name="Notizenplatzhalter 2"/>
          <p:cNvSpPr>
            <a:spLocks noGrp="1"/>
          </p:cNvSpPr>
          <p:nvPr>
            <p:ph type="body" idx="1"/>
          </p:nvPr>
        </p:nvSpPr>
        <p:spPr>
          <a:xfrm>
            <a:off x="2515047" y="230485"/>
            <a:ext cx="7279535" cy="3058954"/>
          </a:xfrm>
        </p:spPr>
        <p:txBody>
          <a:bodyPr/>
          <a:lstStyle/>
          <a:p>
            <a:pPr lvl="0">
              <a:defRPr sz="1800"/>
            </a:pPr>
            <a:endParaRPr lang="en-US" sz="1200" dirty="0" smtClean="0"/>
          </a:p>
          <a:p>
            <a:pPr lvl="0">
              <a:defRPr sz="1800"/>
            </a:pPr>
            <a:r>
              <a:rPr lang="en-US" sz="1200" dirty="0" smtClean="0"/>
              <a:t>The framework of evaluation was carefully designed to create level playing fields for all regions and countries. In order to do justice to the fact that both the share and the number of people suffering from a lack of access to education, health services or work were much higher in the Least Developed Countries than in other developing countries, targets</a:t>
            </a:r>
            <a:r>
              <a:rPr lang="en-US" sz="1200" baseline="0" dirty="0" smtClean="0"/>
              <a:t> </a:t>
            </a:r>
            <a:r>
              <a:rPr lang="en-US" sz="1200" dirty="0" smtClean="0"/>
              <a:t>were formulated that adapted themselves to the vastly different situations: the agenda asked for a predefined relative decrease in the share of the population lacking basic supply.</a:t>
            </a:r>
          </a:p>
          <a:p>
            <a:pPr lvl="0">
              <a:defRPr sz="1800"/>
            </a:pPr>
            <a:endParaRPr lang="en-US" sz="1200" dirty="0" smtClean="0"/>
          </a:p>
          <a:p>
            <a:pPr lvl="0">
              <a:defRPr sz="1800"/>
            </a:pPr>
            <a:r>
              <a:rPr lang="en-US" sz="1200" dirty="0" smtClean="0"/>
              <a:t>The maybe most important goal, MDG 1, was formulated in such a relative way:</a:t>
            </a:r>
          </a:p>
          <a:p>
            <a:pPr lvl="0">
              <a:defRPr sz="1800"/>
            </a:pPr>
            <a:r>
              <a:rPr lang="en-US" sz="1200" dirty="0" smtClean="0"/>
              <a:t>Target 1.A: Halve, between 1990 and 2015, the proportion of people whose income is less than one dollar a day </a:t>
            </a:r>
          </a:p>
          <a:p>
            <a:pPr lvl="0">
              <a:defRPr sz="1800"/>
            </a:pPr>
            <a:endParaRPr lang="en-US" sz="1200" dirty="0" smtClean="0"/>
          </a:p>
          <a:p>
            <a:pPr lvl="0">
              <a:defRPr sz="1800"/>
            </a:pPr>
            <a:r>
              <a:rPr lang="en-US" sz="1200" dirty="0" smtClean="0"/>
              <a:t>As we can see in this graph, some world regions have reached this goal. Those, whose yellow bars have crossed the red line, have halved the share of the population living in poverty. These were the countries of Northern Africa, Caucasus and Central Asia, Eastern Asia (mainly because of China), South-Eastern Asia and Latin America. </a:t>
            </a:r>
          </a:p>
          <a:p>
            <a:pPr lvl="0">
              <a:defRPr sz="1800"/>
            </a:pPr>
            <a:endParaRPr lang="en-US" sz="1200" dirty="0" smtClean="0"/>
          </a:p>
          <a:p>
            <a:pPr lvl="0">
              <a:defRPr sz="1800"/>
            </a:pPr>
            <a:r>
              <a:rPr lang="en-US" sz="1200" dirty="0" smtClean="0"/>
              <a:t>Other regions have not succeeded. Still, except for the Caribbean, all regions have at least</a:t>
            </a:r>
            <a:r>
              <a:rPr lang="en-US" sz="1200" baseline="0" dirty="0" smtClean="0"/>
              <a:t> made some progress.</a:t>
            </a:r>
          </a:p>
          <a:p>
            <a:pPr lvl="0">
              <a:defRPr sz="1800"/>
            </a:pPr>
            <a:endParaRPr lang="en-US" sz="1200" dirty="0" smtClean="0"/>
          </a:p>
          <a:p>
            <a:pPr lvl="0">
              <a:defRPr sz="1800"/>
            </a:pPr>
            <a:endParaRPr lang="en-US" sz="1200" dirty="0" smtClean="0"/>
          </a:p>
          <a:p>
            <a:pPr lvl="0">
              <a:defRPr sz="1800"/>
            </a:pPr>
            <a:endParaRPr lang="en-US" sz="1200" dirty="0" smtClean="0"/>
          </a:p>
          <a:p>
            <a:endParaRPr lang="de-DE" sz="1200" dirty="0"/>
          </a:p>
        </p:txBody>
      </p:sp>
    </p:spTree>
    <p:extLst>
      <p:ext uri="{BB962C8B-B14F-4D97-AF65-F5344CB8AC3E}">
        <p14:creationId xmlns:p14="http://schemas.microsoft.com/office/powerpoint/2010/main" val="447547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7038" y="303213"/>
            <a:ext cx="2603500" cy="1952625"/>
          </a:xfrm>
        </p:spPr>
      </p:sp>
      <p:sp>
        <p:nvSpPr>
          <p:cNvPr id="3" name="Notizenplatzhalter 2"/>
          <p:cNvSpPr>
            <a:spLocks noGrp="1"/>
          </p:cNvSpPr>
          <p:nvPr>
            <p:ph type="body" idx="1"/>
          </p:nvPr>
        </p:nvSpPr>
        <p:spPr/>
        <p:txBody>
          <a:bodyPr/>
          <a:lstStyle/>
          <a:p>
            <a:pPr lvl="0">
              <a:defRPr sz="1800"/>
            </a:pPr>
            <a:r>
              <a:rPr lang="en-US" sz="1200" b="1" dirty="0" smtClean="0"/>
              <a:t>This is good. But this does not necessary imply that we live in a better world today. </a:t>
            </a:r>
          </a:p>
          <a:p>
            <a:pPr lvl="0">
              <a:defRPr sz="1800"/>
            </a:pPr>
            <a:endParaRPr lang="en-US" sz="1200" dirty="0" smtClean="0"/>
          </a:p>
          <a:p>
            <a:pPr lvl="0">
              <a:defRPr sz="1800"/>
            </a:pPr>
            <a:r>
              <a:rPr lang="en-US" sz="1200" dirty="0" smtClean="0"/>
              <a:t>As population growth was very strong in many regions, the number of the poor grew much faster than the share of the poor was reduced. This is indicated by the blue bars. Look, for example, at SSA or the LDCs. Despite their progress, the number of the poor increased by more than forty percent.</a:t>
            </a:r>
            <a:r>
              <a:rPr lang="en-US" sz="1200" baseline="0" dirty="0" smtClean="0"/>
              <a:t> </a:t>
            </a:r>
            <a:r>
              <a:rPr lang="en-US" sz="1200" b="1" baseline="0" dirty="0" smtClean="0"/>
              <a:t>Relative progress was outpaced by population growth.</a:t>
            </a:r>
          </a:p>
          <a:p>
            <a:pPr lvl="0">
              <a:defRPr sz="1800"/>
            </a:pPr>
            <a:endParaRPr lang="en-US" sz="1200" baseline="0" dirty="0" smtClean="0"/>
          </a:p>
          <a:p>
            <a:pPr lvl="0">
              <a:defRPr sz="1800"/>
            </a:pPr>
            <a:r>
              <a:rPr lang="en-US" sz="1200" b="1" baseline="0" dirty="0" smtClean="0"/>
              <a:t>So, if we today count the people suffering, we can not say that we really live in a better world today than it was the case in 1990. </a:t>
            </a:r>
          </a:p>
          <a:p>
            <a:pPr lvl="0">
              <a:defRPr sz="1800"/>
            </a:pPr>
            <a:r>
              <a:rPr lang="en-US" sz="1200" b="1" baseline="0" dirty="0" smtClean="0"/>
              <a:t>But only if we know, how many are suffering, we will be able to supply them with what they need. </a:t>
            </a:r>
          </a:p>
          <a:p>
            <a:pPr lvl="0">
              <a:defRPr sz="1800"/>
            </a:pPr>
            <a:endParaRPr lang="en-US" sz="1200" b="1" baseline="0" dirty="0" smtClean="0"/>
          </a:p>
          <a:p>
            <a:pPr lvl="0">
              <a:defRPr sz="1800"/>
            </a:pPr>
            <a:r>
              <a:rPr lang="en-US" sz="1200" b="1" baseline="0" dirty="0" smtClean="0"/>
              <a:t>Reaching a relative millennium target in itself therefore does not say enough about development.</a:t>
            </a:r>
            <a:endParaRPr lang="en-US" sz="1200" b="1" dirty="0" smtClean="0"/>
          </a:p>
        </p:txBody>
      </p:sp>
    </p:spTree>
    <p:extLst>
      <p:ext uri="{BB962C8B-B14F-4D97-AF65-F5344CB8AC3E}">
        <p14:creationId xmlns:p14="http://schemas.microsoft.com/office/powerpoint/2010/main" val="3279135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a:xfrm>
            <a:off x="354807" y="230485"/>
            <a:ext cx="8784976" cy="3058954"/>
          </a:xfrm>
        </p:spPr>
        <p:txBody>
          <a:bodyPr/>
          <a:lstStyle/>
          <a:p>
            <a:r>
              <a:rPr lang="de-DE" sz="1100" dirty="0" smtClean="0"/>
              <a:t>This was </a:t>
            </a:r>
            <a:r>
              <a:rPr lang="de-DE" sz="1100" dirty="0" err="1" smtClean="0"/>
              <a:t>already</a:t>
            </a:r>
            <a:r>
              <a:rPr lang="de-DE" sz="1100" dirty="0" smtClean="0"/>
              <a:t> </a:t>
            </a:r>
            <a:r>
              <a:rPr lang="de-DE" sz="1100" dirty="0" err="1" smtClean="0"/>
              <a:t>clear</a:t>
            </a:r>
            <a:r>
              <a:rPr lang="de-DE" sz="1100" dirty="0" smtClean="0"/>
              <a:t> </a:t>
            </a:r>
            <a:r>
              <a:rPr lang="de-DE" sz="1100" dirty="0" err="1" smtClean="0"/>
              <a:t>when</a:t>
            </a:r>
            <a:r>
              <a:rPr lang="de-DE" sz="1100" dirty="0" smtClean="0"/>
              <a:t> </a:t>
            </a:r>
            <a:r>
              <a:rPr lang="de-DE" sz="1100" dirty="0" err="1" smtClean="0"/>
              <a:t>the</a:t>
            </a:r>
            <a:r>
              <a:rPr lang="de-DE" sz="1100" dirty="0" smtClean="0"/>
              <a:t> </a:t>
            </a:r>
            <a:r>
              <a:rPr lang="de-DE" sz="1100" dirty="0" err="1" smtClean="0"/>
              <a:t>goals</a:t>
            </a:r>
            <a:r>
              <a:rPr lang="de-DE" sz="1100" baseline="0" dirty="0" smtClean="0"/>
              <a:t> </a:t>
            </a:r>
            <a:r>
              <a:rPr lang="de-DE" sz="1100" baseline="0" dirty="0" err="1" smtClean="0"/>
              <a:t>were</a:t>
            </a:r>
            <a:r>
              <a:rPr lang="de-DE" sz="1100" baseline="0" dirty="0" smtClean="0"/>
              <a:t> </a:t>
            </a:r>
            <a:r>
              <a:rPr lang="de-DE" sz="1100" baseline="0" dirty="0" err="1" smtClean="0"/>
              <a:t>made</a:t>
            </a:r>
            <a:r>
              <a:rPr lang="de-DE" sz="1100" baseline="0" dirty="0" smtClean="0"/>
              <a:t>, </a:t>
            </a:r>
            <a:r>
              <a:rPr lang="de-DE" sz="1100" baseline="0" dirty="0" err="1" smtClean="0"/>
              <a:t>as</a:t>
            </a:r>
            <a:r>
              <a:rPr lang="de-DE" sz="1100" baseline="0" dirty="0" smtClean="0"/>
              <a:t> </a:t>
            </a:r>
            <a:r>
              <a:rPr lang="de-DE" sz="1100" baseline="0" dirty="0" err="1" smtClean="0"/>
              <a:t>population</a:t>
            </a:r>
            <a:r>
              <a:rPr lang="de-DE" sz="1100" baseline="0" dirty="0" smtClean="0"/>
              <a:t> </a:t>
            </a:r>
            <a:r>
              <a:rPr lang="de-DE" sz="1100" baseline="0" dirty="0" err="1" smtClean="0"/>
              <a:t>projections</a:t>
            </a:r>
            <a:r>
              <a:rPr lang="de-DE" sz="1100" baseline="0" dirty="0" smtClean="0"/>
              <a:t> </a:t>
            </a:r>
            <a:r>
              <a:rPr lang="de-DE" sz="1100" baseline="0" dirty="0" err="1" smtClean="0"/>
              <a:t>indicated</a:t>
            </a:r>
            <a:r>
              <a:rPr lang="de-DE" sz="1100" baseline="0" dirty="0" smtClean="0"/>
              <a:t> </a:t>
            </a:r>
            <a:r>
              <a:rPr lang="de-DE" sz="1100" baseline="0" dirty="0" err="1" smtClean="0"/>
              <a:t>the</a:t>
            </a:r>
            <a:r>
              <a:rPr lang="de-DE" sz="1100" baseline="0" dirty="0" smtClean="0"/>
              <a:t> strong </a:t>
            </a:r>
            <a:r>
              <a:rPr lang="de-DE" sz="1100" baseline="0" dirty="0" err="1" smtClean="0"/>
              <a:t>population</a:t>
            </a:r>
            <a:r>
              <a:rPr lang="de-DE" sz="1100" baseline="0" dirty="0" smtClean="0"/>
              <a:t> </a:t>
            </a:r>
            <a:r>
              <a:rPr lang="de-DE" sz="1100" baseline="0" dirty="0" err="1" smtClean="0"/>
              <a:t>increase</a:t>
            </a:r>
            <a:r>
              <a:rPr lang="de-DE" sz="1100" baseline="0" dirty="0" smtClean="0"/>
              <a:t> in </a:t>
            </a:r>
            <a:r>
              <a:rPr lang="de-DE" sz="1100" baseline="0" dirty="0" err="1" smtClean="0"/>
              <a:t>many</a:t>
            </a:r>
            <a:r>
              <a:rPr lang="de-DE" sz="1100" baseline="0" dirty="0" smtClean="0"/>
              <a:t> </a:t>
            </a:r>
            <a:r>
              <a:rPr lang="de-DE" sz="1100" baseline="0" dirty="0" err="1" smtClean="0"/>
              <a:t>developing</a:t>
            </a:r>
            <a:r>
              <a:rPr lang="de-DE" sz="1100" baseline="0" dirty="0" smtClean="0"/>
              <a:t> countries. </a:t>
            </a:r>
          </a:p>
          <a:p>
            <a:endParaRPr lang="de-DE" sz="1100" baseline="0" dirty="0" smtClean="0"/>
          </a:p>
          <a:p>
            <a:r>
              <a:rPr lang="de-DE" sz="1100" baseline="0" dirty="0" smtClean="0"/>
              <a:t>	</a:t>
            </a:r>
            <a:r>
              <a:rPr lang="de-DE" sz="1100" baseline="0" dirty="0" err="1" smtClean="0"/>
              <a:t>What</a:t>
            </a:r>
            <a:r>
              <a:rPr lang="de-DE" sz="1100" baseline="0" dirty="0" smtClean="0"/>
              <a:t> </a:t>
            </a:r>
            <a:r>
              <a:rPr lang="de-DE" sz="1100" baseline="0" dirty="0" err="1" smtClean="0"/>
              <a:t>we</a:t>
            </a:r>
            <a:r>
              <a:rPr lang="de-DE" sz="1100" baseline="0" dirty="0" smtClean="0"/>
              <a:t> </a:t>
            </a:r>
            <a:r>
              <a:rPr lang="de-DE" sz="1100" baseline="0" dirty="0" err="1" smtClean="0"/>
              <a:t>see</a:t>
            </a:r>
            <a:r>
              <a:rPr lang="de-DE" sz="1100" baseline="0" dirty="0" smtClean="0"/>
              <a:t>: Orange </a:t>
            </a:r>
            <a:r>
              <a:rPr lang="de-DE" sz="1100" baseline="0" dirty="0" err="1" smtClean="0"/>
              <a:t>bars</a:t>
            </a:r>
            <a:r>
              <a:rPr lang="de-DE" sz="1100" baseline="0" dirty="0" smtClean="0"/>
              <a:t> – </a:t>
            </a:r>
            <a:r>
              <a:rPr lang="de-DE" sz="1100" baseline="0" dirty="0" err="1" smtClean="0"/>
              <a:t>number</a:t>
            </a:r>
            <a:r>
              <a:rPr lang="de-DE" sz="1100" baseline="0" dirty="0" smtClean="0"/>
              <a:t> </a:t>
            </a:r>
            <a:r>
              <a:rPr lang="de-DE" sz="1100" baseline="0" dirty="0" err="1" smtClean="0"/>
              <a:t>of</a:t>
            </a:r>
            <a:r>
              <a:rPr lang="de-DE" sz="1100" baseline="0" dirty="0" smtClean="0"/>
              <a:t> </a:t>
            </a:r>
            <a:r>
              <a:rPr lang="de-DE" sz="1100" baseline="0" dirty="0" err="1" smtClean="0"/>
              <a:t>persons</a:t>
            </a:r>
            <a:r>
              <a:rPr lang="de-DE" sz="1100" baseline="0" dirty="0" smtClean="0"/>
              <a:t>, </a:t>
            </a:r>
            <a:r>
              <a:rPr lang="de-DE" sz="1100" baseline="0" dirty="0" err="1" smtClean="0"/>
              <a:t>if</a:t>
            </a:r>
            <a:r>
              <a:rPr lang="de-DE" sz="1100" baseline="0" dirty="0" smtClean="0"/>
              <a:t> MDG 1.A </a:t>
            </a:r>
            <a:r>
              <a:rPr lang="de-DE" sz="1100" baseline="0" dirty="0" err="1" smtClean="0"/>
              <a:t>would</a:t>
            </a:r>
            <a:r>
              <a:rPr lang="de-DE" sz="1100" baseline="0" dirty="0" smtClean="0"/>
              <a:t> </a:t>
            </a:r>
            <a:r>
              <a:rPr lang="de-DE" sz="1100" baseline="0" dirty="0" err="1" smtClean="0"/>
              <a:t>have</a:t>
            </a:r>
            <a:r>
              <a:rPr lang="de-DE" sz="1100" baseline="0" dirty="0" smtClean="0"/>
              <a:t> </a:t>
            </a:r>
            <a:r>
              <a:rPr lang="de-DE" sz="1100" baseline="0" dirty="0" err="1" smtClean="0"/>
              <a:t>been</a:t>
            </a:r>
            <a:r>
              <a:rPr lang="de-DE" sz="1100" baseline="0" dirty="0" smtClean="0"/>
              <a:t> </a:t>
            </a:r>
            <a:r>
              <a:rPr lang="de-DE" sz="1100" baseline="0" dirty="0" err="1" smtClean="0"/>
              <a:t>reached</a:t>
            </a:r>
            <a:r>
              <a:rPr lang="de-DE" sz="1100" baseline="0" dirty="0" smtClean="0"/>
              <a:t>; orange </a:t>
            </a:r>
            <a:r>
              <a:rPr lang="de-DE" sz="1100" baseline="0" dirty="0" err="1" smtClean="0"/>
              <a:t>bars</a:t>
            </a:r>
            <a:r>
              <a:rPr lang="de-DE" sz="1100" baseline="0" dirty="0" smtClean="0"/>
              <a:t>: First </a:t>
            </a:r>
            <a:r>
              <a:rPr lang="de-DE" sz="1100" baseline="0" dirty="0" err="1" smtClean="0"/>
              <a:t>reported</a:t>
            </a:r>
            <a:r>
              <a:rPr lang="de-DE" sz="1100" baseline="0" dirty="0" smtClean="0"/>
              <a:t> </a:t>
            </a:r>
            <a:r>
              <a:rPr lang="de-DE" sz="1100" baseline="0" dirty="0" err="1" smtClean="0"/>
              <a:t>number</a:t>
            </a:r>
            <a:r>
              <a:rPr lang="de-DE" sz="1100" baseline="0" dirty="0" smtClean="0"/>
              <a:t> </a:t>
            </a:r>
            <a:r>
              <a:rPr lang="de-DE" sz="1100" baseline="0" dirty="0" err="1" smtClean="0"/>
              <a:t>of</a:t>
            </a:r>
            <a:r>
              <a:rPr lang="de-DE" sz="1100" baseline="0" dirty="0" smtClean="0"/>
              <a:t> </a:t>
            </a:r>
            <a:r>
              <a:rPr lang="de-DE" sz="1100" baseline="0" dirty="0" err="1" smtClean="0"/>
              <a:t>persons</a:t>
            </a:r>
            <a:r>
              <a:rPr lang="de-DE" sz="1100" baseline="0" dirty="0" smtClean="0"/>
              <a:t> in </a:t>
            </a:r>
            <a:r>
              <a:rPr lang="de-DE" sz="1100" baseline="0" dirty="0" err="1" smtClean="0"/>
              <a:t>poverty</a:t>
            </a:r>
            <a:endParaRPr lang="de-DE" sz="1100" baseline="0" dirty="0" smtClean="0"/>
          </a:p>
          <a:p>
            <a:endParaRPr lang="de-DE" sz="1100" baseline="0" dirty="0" smtClean="0"/>
          </a:p>
        </p:txBody>
      </p:sp>
    </p:spTree>
    <p:extLst>
      <p:ext uri="{BB962C8B-B14F-4D97-AF65-F5344CB8AC3E}">
        <p14:creationId xmlns:p14="http://schemas.microsoft.com/office/powerpoint/2010/main" val="757234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a:xfrm>
            <a:off x="282799" y="18434"/>
            <a:ext cx="9433048" cy="3058954"/>
          </a:xfrm>
        </p:spPr>
        <p:txBody>
          <a:bodyPr/>
          <a:lstStyle/>
          <a:p>
            <a:r>
              <a:rPr lang="de-DE" sz="1000" baseline="0" dirty="0" err="1" smtClean="0"/>
              <a:t>What</a:t>
            </a:r>
            <a:r>
              <a:rPr lang="de-DE" sz="1000" baseline="0" dirty="0" smtClean="0"/>
              <a:t> </a:t>
            </a:r>
            <a:r>
              <a:rPr lang="de-DE" sz="1000" baseline="0" dirty="0" err="1" smtClean="0"/>
              <a:t>we</a:t>
            </a:r>
            <a:r>
              <a:rPr lang="de-DE" sz="1000" baseline="0" dirty="0" smtClean="0"/>
              <a:t> </a:t>
            </a:r>
            <a:r>
              <a:rPr lang="de-DE" sz="1000" baseline="0" dirty="0" err="1" smtClean="0"/>
              <a:t>can</a:t>
            </a:r>
            <a:r>
              <a:rPr lang="de-DE" sz="1000" baseline="0" dirty="0" smtClean="0"/>
              <a:t> </a:t>
            </a:r>
            <a:r>
              <a:rPr lang="de-DE" sz="1000" baseline="0" dirty="0" err="1" smtClean="0"/>
              <a:t>see</a:t>
            </a:r>
            <a:r>
              <a:rPr lang="de-DE" sz="1000" baseline="0" dirty="0" smtClean="0"/>
              <a:t> </a:t>
            </a:r>
            <a:r>
              <a:rPr lang="de-DE" sz="1000" baseline="0" dirty="0" err="1" smtClean="0"/>
              <a:t>is</a:t>
            </a:r>
            <a:r>
              <a:rPr lang="de-DE" sz="1000" baseline="0" dirty="0" smtClean="0"/>
              <a:t> </a:t>
            </a:r>
            <a:r>
              <a:rPr lang="de-DE" sz="1000" baseline="0" dirty="0" err="1" smtClean="0"/>
              <a:t>that</a:t>
            </a:r>
            <a:r>
              <a:rPr lang="de-DE" sz="1000" baseline="0" dirty="0" smtClean="0"/>
              <a:t> in </a:t>
            </a:r>
            <a:r>
              <a:rPr lang="de-DE" sz="1000" baseline="0" dirty="0" err="1" smtClean="0"/>
              <a:t>none</a:t>
            </a:r>
            <a:r>
              <a:rPr lang="de-DE" sz="1000" baseline="0" dirty="0" smtClean="0"/>
              <a:t> </a:t>
            </a:r>
            <a:r>
              <a:rPr lang="de-DE" sz="1000" baseline="0" dirty="0" err="1" smtClean="0"/>
              <a:t>of</a:t>
            </a:r>
            <a:r>
              <a:rPr lang="de-DE" sz="1000" baseline="0" dirty="0" smtClean="0"/>
              <a:t> </a:t>
            </a:r>
            <a:r>
              <a:rPr lang="de-DE" sz="1000" baseline="0" dirty="0" err="1" smtClean="0"/>
              <a:t>these</a:t>
            </a:r>
            <a:r>
              <a:rPr lang="de-DE" sz="1000" baseline="0" dirty="0" smtClean="0"/>
              <a:t> countries, </a:t>
            </a:r>
            <a:r>
              <a:rPr lang="de-DE" sz="1000" baseline="0" dirty="0" err="1" smtClean="0"/>
              <a:t>reaching</a:t>
            </a:r>
            <a:r>
              <a:rPr lang="de-DE" sz="1000" baseline="0" dirty="0" smtClean="0"/>
              <a:t> </a:t>
            </a:r>
            <a:r>
              <a:rPr lang="de-DE" sz="1000" baseline="0" dirty="0" err="1" smtClean="0"/>
              <a:t>the</a:t>
            </a:r>
            <a:r>
              <a:rPr lang="de-DE" sz="1000" baseline="0" dirty="0" smtClean="0"/>
              <a:t> relative </a:t>
            </a:r>
            <a:r>
              <a:rPr lang="de-DE" sz="1000" baseline="0" dirty="0" err="1" smtClean="0"/>
              <a:t>goal</a:t>
            </a:r>
            <a:r>
              <a:rPr lang="de-DE" sz="1000" baseline="0" dirty="0" smtClean="0"/>
              <a:t> </a:t>
            </a:r>
            <a:r>
              <a:rPr lang="de-DE" sz="1000" baseline="0" dirty="0" err="1" smtClean="0"/>
              <a:t>would</a:t>
            </a:r>
            <a:r>
              <a:rPr lang="de-DE" sz="1000" baseline="0" dirty="0" smtClean="0"/>
              <a:t> </a:t>
            </a:r>
            <a:r>
              <a:rPr lang="de-DE" sz="1000" baseline="0" dirty="0" err="1" smtClean="0"/>
              <a:t>have</a:t>
            </a:r>
            <a:r>
              <a:rPr lang="de-DE" sz="1000" baseline="0" dirty="0" smtClean="0"/>
              <a:t> </a:t>
            </a:r>
            <a:r>
              <a:rPr lang="de-DE" sz="1000" baseline="0" dirty="0" err="1" smtClean="0"/>
              <a:t>made</a:t>
            </a:r>
            <a:r>
              <a:rPr lang="de-DE" sz="1000" baseline="0" dirty="0" smtClean="0"/>
              <a:t> a real </a:t>
            </a:r>
            <a:r>
              <a:rPr lang="de-DE" sz="1000" baseline="0" dirty="0" err="1" smtClean="0"/>
              <a:t>difference</a:t>
            </a:r>
            <a:r>
              <a:rPr lang="de-DE" sz="1000" baseline="0" dirty="0" smtClean="0"/>
              <a:t>. In Niger </a:t>
            </a:r>
            <a:r>
              <a:rPr lang="de-DE" sz="1000" baseline="0" dirty="0" err="1" smtClean="0"/>
              <a:t>and</a:t>
            </a:r>
            <a:r>
              <a:rPr lang="de-DE" sz="1000" baseline="0" dirty="0" smtClean="0"/>
              <a:t> Uganda, </a:t>
            </a:r>
            <a:r>
              <a:rPr lang="de-DE" sz="1000" baseline="0" dirty="0" err="1" smtClean="0"/>
              <a:t>it</a:t>
            </a:r>
            <a:r>
              <a:rPr lang="de-DE" sz="1000" baseline="0" dirty="0" smtClean="0"/>
              <a:t> </a:t>
            </a:r>
            <a:r>
              <a:rPr lang="de-DE" sz="1000" baseline="0" dirty="0" err="1" smtClean="0"/>
              <a:t>would</a:t>
            </a:r>
            <a:r>
              <a:rPr lang="de-DE" sz="1000" baseline="0" dirty="0" smtClean="0"/>
              <a:t> </a:t>
            </a:r>
            <a:r>
              <a:rPr lang="de-DE" sz="1000" baseline="0" dirty="0" err="1" smtClean="0"/>
              <a:t>have</a:t>
            </a:r>
            <a:r>
              <a:rPr lang="de-DE" sz="1000" baseline="0" dirty="0" smtClean="0"/>
              <a:t> </a:t>
            </a:r>
            <a:r>
              <a:rPr lang="de-DE" sz="1000" baseline="0" dirty="0" err="1" smtClean="0"/>
              <a:t>actually</a:t>
            </a:r>
            <a:r>
              <a:rPr lang="de-DE" sz="1000" baseline="0" dirty="0" smtClean="0"/>
              <a:t> </a:t>
            </a:r>
            <a:r>
              <a:rPr lang="de-DE" sz="1000" baseline="0" dirty="0" err="1" smtClean="0"/>
              <a:t>implied</a:t>
            </a:r>
            <a:r>
              <a:rPr lang="de-DE" sz="1000" baseline="0" dirty="0" smtClean="0"/>
              <a:t> an </a:t>
            </a:r>
            <a:r>
              <a:rPr lang="de-DE" sz="1000" baseline="0" dirty="0" err="1" smtClean="0"/>
              <a:t>increase</a:t>
            </a:r>
            <a:r>
              <a:rPr lang="de-DE" sz="1000" baseline="0" dirty="0" smtClean="0"/>
              <a:t> in </a:t>
            </a:r>
            <a:r>
              <a:rPr lang="de-DE" sz="1000" baseline="0" dirty="0" err="1" smtClean="0"/>
              <a:t>the</a:t>
            </a:r>
            <a:r>
              <a:rPr lang="de-DE" sz="1000" baseline="0" dirty="0" smtClean="0"/>
              <a:t> </a:t>
            </a:r>
            <a:r>
              <a:rPr lang="de-DE" sz="1000" baseline="0" dirty="0" err="1" smtClean="0"/>
              <a:t>number</a:t>
            </a:r>
            <a:r>
              <a:rPr lang="de-DE" sz="1000" baseline="0" dirty="0" smtClean="0"/>
              <a:t> </a:t>
            </a:r>
            <a:r>
              <a:rPr lang="de-DE" sz="1000" baseline="0" dirty="0" err="1" smtClean="0"/>
              <a:t>of</a:t>
            </a:r>
            <a:r>
              <a:rPr lang="de-DE" sz="1000" baseline="0" dirty="0" smtClean="0"/>
              <a:t> </a:t>
            </a:r>
            <a:r>
              <a:rPr lang="de-DE" sz="1000" baseline="0" dirty="0" err="1" smtClean="0"/>
              <a:t>the</a:t>
            </a:r>
            <a:r>
              <a:rPr lang="de-DE" sz="1000" baseline="0" dirty="0" smtClean="0"/>
              <a:t> </a:t>
            </a:r>
            <a:r>
              <a:rPr lang="de-DE" sz="1000" baseline="0" dirty="0" err="1" smtClean="0"/>
              <a:t>poor</a:t>
            </a:r>
            <a:r>
              <a:rPr lang="de-DE" sz="1000" baseline="0" dirty="0" smtClean="0"/>
              <a:t>. </a:t>
            </a:r>
            <a:r>
              <a:rPr lang="de-DE" sz="1000" baseline="0" dirty="0" err="1" smtClean="0"/>
              <a:t>Both</a:t>
            </a:r>
            <a:r>
              <a:rPr lang="de-DE" sz="1000" baseline="0" dirty="0" smtClean="0"/>
              <a:t> </a:t>
            </a:r>
            <a:r>
              <a:rPr lang="de-DE" sz="1000" baseline="0" dirty="0" err="1" smtClean="0"/>
              <a:t>are</a:t>
            </a:r>
            <a:r>
              <a:rPr lang="de-DE" sz="1000" baseline="0" dirty="0" smtClean="0"/>
              <a:t> </a:t>
            </a:r>
            <a:r>
              <a:rPr lang="de-DE" sz="1000" baseline="0" dirty="0" err="1" smtClean="0"/>
              <a:t>among</a:t>
            </a:r>
            <a:r>
              <a:rPr lang="de-DE" sz="1000" baseline="0" dirty="0" smtClean="0"/>
              <a:t> </a:t>
            </a:r>
            <a:r>
              <a:rPr lang="de-DE" sz="1000" baseline="0" dirty="0" err="1" smtClean="0"/>
              <a:t>the</a:t>
            </a:r>
            <a:r>
              <a:rPr lang="de-DE" sz="1000" baseline="0" dirty="0" smtClean="0"/>
              <a:t> countries </a:t>
            </a:r>
            <a:r>
              <a:rPr lang="de-DE" sz="1000" baseline="0" dirty="0" err="1" smtClean="0"/>
              <a:t>with</a:t>
            </a:r>
            <a:r>
              <a:rPr lang="de-DE" sz="1000" baseline="0" dirty="0" smtClean="0"/>
              <a:t> </a:t>
            </a:r>
            <a:r>
              <a:rPr lang="de-DE" sz="1000" baseline="0" dirty="0" err="1" smtClean="0"/>
              <a:t>the</a:t>
            </a:r>
            <a:r>
              <a:rPr lang="de-DE" sz="1000" baseline="0" dirty="0" smtClean="0"/>
              <a:t> </a:t>
            </a:r>
            <a:r>
              <a:rPr lang="de-DE" sz="1000" baseline="0" dirty="0" err="1" smtClean="0"/>
              <a:t>strongest</a:t>
            </a:r>
            <a:r>
              <a:rPr lang="de-DE" sz="1000" baseline="0" dirty="0" smtClean="0"/>
              <a:t> </a:t>
            </a:r>
            <a:r>
              <a:rPr lang="de-DE" sz="1000" baseline="0" dirty="0" err="1" smtClean="0"/>
              <a:t>population</a:t>
            </a:r>
            <a:r>
              <a:rPr lang="de-DE" sz="1000" baseline="0" dirty="0" smtClean="0"/>
              <a:t> </a:t>
            </a:r>
            <a:r>
              <a:rPr lang="de-DE" sz="1000" baseline="0" dirty="0" err="1" smtClean="0"/>
              <a:t>growth</a:t>
            </a:r>
            <a:r>
              <a:rPr lang="de-DE" sz="1000" baseline="0" dirty="0" smtClean="0"/>
              <a:t> in </a:t>
            </a:r>
            <a:r>
              <a:rPr lang="de-DE" sz="1000" baseline="0" dirty="0" err="1" smtClean="0"/>
              <a:t>the</a:t>
            </a:r>
            <a:r>
              <a:rPr lang="de-DE" sz="1000" baseline="0" dirty="0" smtClean="0"/>
              <a:t> </a:t>
            </a:r>
            <a:r>
              <a:rPr lang="de-DE" sz="1000" baseline="0" dirty="0" err="1" smtClean="0"/>
              <a:t>world</a:t>
            </a:r>
            <a:r>
              <a:rPr lang="de-DE" sz="1000" baseline="0" dirty="0" smtClean="0"/>
              <a:t>.</a:t>
            </a:r>
          </a:p>
          <a:p>
            <a:endParaRPr lang="de-DE" sz="1000" baseline="0" dirty="0" smtClean="0"/>
          </a:p>
          <a:p>
            <a:r>
              <a:rPr lang="de-DE" sz="1000" baseline="0" dirty="0" smtClean="0"/>
              <a:t>But </a:t>
            </a:r>
            <a:r>
              <a:rPr lang="de-DE" sz="1000" baseline="0" dirty="0" err="1" smtClean="0"/>
              <a:t>the</a:t>
            </a:r>
            <a:r>
              <a:rPr lang="de-DE" sz="1000" baseline="0" dirty="0" smtClean="0"/>
              <a:t> relative </a:t>
            </a:r>
            <a:r>
              <a:rPr lang="de-DE" sz="1000" baseline="0" dirty="0" err="1" smtClean="0"/>
              <a:t>goals</a:t>
            </a:r>
            <a:r>
              <a:rPr lang="de-DE" sz="1000" baseline="0" dirty="0" smtClean="0"/>
              <a:t> </a:t>
            </a:r>
            <a:r>
              <a:rPr lang="de-DE" sz="1000" baseline="0" dirty="0" err="1" smtClean="0"/>
              <a:t>did</a:t>
            </a:r>
            <a:r>
              <a:rPr lang="de-DE" sz="1000" baseline="0" dirty="0" smtClean="0"/>
              <a:t> not </a:t>
            </a:r>
            <a:r>
              <a:rPr lang="de-DE" sz="1000" baseline="0" dirty="0" err="1" smtClean="0"/>
              <a:t>only</a:t>
            </a:r>
            <a:r>
              <a:rPr lang="de-DE" sz="1000" baseline="0" dirty="0" smtClean="0"/>
              <a:t> </a:t>
            </a:r>
            <a:r>
              <a:rPr lang="de-DE" sz="1000" baseline="0" dirty="0" err="1" smtClean="0"/>
              <a:t>cover</a:t>
            </a:r>
            <a:r>
              <a:rPr lang="de-DE" sz="1000" baseline="0" dirty="0" smtClean="0"/>
              <a:t> </a:t>
            </a:r>
            <a:r>
              <a:rPr lang="de-DE" sz="1000" baseline="0" dirty="0" err="1" smtClean="0"/>
              <a:t>stagnation</a:t>
            </a:r>
            <a:r>
              <a:rPr lang="de-DE" sz="1000" baseline="0" dirty="0" smtClean="0"/>
              <a:t> </a:t>
            </a:r>
            <a:r>
              <a:rPr lang="de-DE" sz="1000" baseline="0" dirty="0" err="1" smtClean="0"/>
              <a:t>or</a:t>
            </a:r>
            <a:r>
              <a:rPr lang="de-DE" sz="1000" baseline="0" dirty="0" smtClean="0"/>
              <a:t> </a:t>
            </a:r>
            <a:r>
              <a:rPr lang="de-DE" sz="1000" baseline="0" dirty="0" err="1" smtClean="0"/>
              <a:t>deterioration</a:t>
            </a:r>
            <a:r>
              <a:rPr lang="de-DE" sz="1000" baseline="0" dirty="0" smtClean="0"/>
              <a:t> in absolute </a:t>
            </a:r>
            <a:r>
              <a:rPr lang="de-DE" sz="1000" baseline="0" dirty="0" err="1" smtClean="0"/>
              <a:t>numbers</a:t>
            </a:r>
            <a:r>
              <a:rPr lang="de-DE" sz="1000" baseline="0" dirty="0" smtClean="0"/>
              <a:t>. </a:t>
            </a:r>
            <a:r>
              <a:rPr lang="de-DE" sz="1000" baseline="0" dirty="0" err="1" smtClean="0"/>
              <a:t>They</a:t>
            </a:r>
            <a:r>
              <a:rPr lang="de-DE" sz="1000" baseline="0" dirty="0" smtClean="0"/>
              <a:t> also </a:t>
            </a:r>
            <a:r>
              <a:rPr lang="de-DE" sz="1000" baseline="0" dirty="0" err="1" smtClean="0"/>
              <a:t>sometimes</a:t>
            </a:r>
            <a:r>
              <a:rPr lang="de-DE" sz="1000" baseline="0" dirty="0" smtClean="0"/>
              <a:t> </a:t>
            </a:r>
            <a:r>
              <a:rPr lang="de-DE" sz="1000" baseline="0" dirty="0" err="1" smtClean="0"/>
              <a:t>covered</a:t>
            </a:r>
            <a:r>
              <a:rPr lang="de-DE" sz="1000" baseline="0" dirty="0" smtClean="0"/>
              <a:t> </a:t>
            </a:r>
            <a:r>
              <a:rPr lang="de-DE" sz="1000" baseline="0" dirty="0" err="1" smtClean="0"/>
              <a:t>progress</a:t>
            </a:r>
            <a:r>
              <a:rPr lang="de-DE" sz="1000" baseline="0" dirty="0" smtClean="0"/>
              <a:t>. As </a:t>
            </a:r>
            <a:r>
              <a:rPr lang="de-DE" sz="1000" baseline="0" dirty="0" err="1" smtClean="0"/>
              <a:t>we</a:t>
            </a:r>
            <a:r>
              <a:rPr lang="de-DE" sz="1000" baseline="0" dirty="0" smtClean="0"/>
              <a:t> </a:t>
            </a:r>
            <a:r>
              <a:rPr lang="de-DE" sz="1000" baseline="0" dirty="0" err="1" smtClean="0"/>
              <a:t>can</a:t>
            </a:r>
            <a:r>
              <a:rPr lang="de-DE" sz="1000" baseline="0" dirty="0" smtClean="0"/>
              <a:t> </a:t>
            </a:r>
            <a:r>
              <a:rPr lang="de-DE" sz="1000" baseline="0" dirty="0" err="1" smtClean="0"/>
              <a:t>see</a:t>
            </a:r>
            <a:r>
              <a:rPr lang="de-DE" sz="1000" baseline="0" dirty="0" smtClean="0"/>
              <a:t>, </a:t>
            </a:r>
            <a:r>
              <a:rPr lang="de-DE" sz="1000" baseline="0" dirty="0" err="1" smtClean="0"/>
              <a:t>Bangladesh</a:t>
            </a:r>
            <a:r>
              <a:rPr lang="de-DE" sz="1000" baseline="0" dirty="0" smtClean="0"/>
              <a:t> was in </a:t>
            </a:r>
            <a:r>
              <a:rPr lang="de-DE" sz="1000" baseline="0" dirty="0" err="1" smtClean="0"/>
              <a:t>the</a:t>
            </a:r>
            <a:r>
              <a:rPr lang="de-DE" sz="1000" baseline="0" dirty="0" smtClean="0"/>
              <a:t> </a:t>
            </a:r>
            <a:r>
              <a:rPr lang="de-DE" sz="1000" baseline="0" dirty="0" err="1" smtClean="0"/>
              <a:t>need</a:t>
            </a:r>
            <a:r>
              <a:rPr lang="de-DE" sz="1000" baseline="0" dirty="0" smtClean="0"/>
              <a:t> </a:t>
            </a:r>
            <a:r>
              <a:rPr lang="de-DE" sz="1000" baseline="0" dirty="0" err="1" smtClean="0"/>
              <a:t>to</a:t>
            </a:r>
            <a:r>
              <a:rPr lang="de-DE" sz="1000" baseline="0" dirty="0" smtClean="0"/>
              <a:t> </a:t>
            </a:r>
            <a:r>
              <a:rPr lang="de-DE" sz="1000" baseline="0" dirty="0" err="1" smtClean="0"/>
              <a:t>reduce</a:t>
            </a:r>
            <a:r>
              <a:rPr lang="de-DE" sz="1000" baseline="0" dirty="0" smtClean="0"/>
              <a:t> </a:t>
            </a:r>
            <a:r>
              <a:rPr lang="de-DE" sz="1000" baseline="0" dirty="0" err="1" smtClean="0"/>
              <a:t>the</a:t>
            </a:r>
            <a:r>
              <a:rPr lang="de-DE" sz="1000" baseline="0" dirty="0" smtClean="0"/>
              <a:t> </a:t>
            </a:r>
            <a:r>
              <a:rPr lang="de-DE" sz="1000" baseline="0" dirty="0" err="1" smtClean="0"/>
              <a:t>number</a:t>
            </a:r>
            <a:r>
              <a:rPr lang="de-DE" sz="1000" baseline="0" dirty="0" smtClean="0"/>
              <a:t> </a:t>
            </a:r>
            <a:r>
              <a:rPr lang="de-DE" sz="1000" baseline="0" dirty="0" err="1" smtClean="0"/>
              <a:t>of</a:t>
            </a:r>
            <a:r>
              <a:rPr lang="de-DE" sz="1000" baseline="0" dirty="0" smtClean="0"/>
              <a:t> </a:t>
            </a:r>
            <a:r>
              <a:rPr lang="de-DE" sz="1000" baseline="0" dirty="0" err="1" smtClean="0"/>
              <a:t>the</a:t>
            </a:r>
            <a:r>
              <a:rPr lang="de-DE" sz="1000" baseline="0" dirty="0" smtClean="0"/>
              <a:t> </a:t>
            </a:r>
            <a:r>
              <a:rPr lang="de-DE" sz="1000" baseline="0" dirty="0" err="1" smtClean="0"/>
              <a:t>poor</a:t>
            </a:r>
            <a:r>
              <a:rPr lang="de-DE" sz="1000" baseline="0" dirty="0" smtClean="0"/>
              <a:t> </a:t>
            </a:r>
            <a:r>
              <a:rPr lang="de-DE" sz="1000" baseline="0" dirty="0" err="1" smtClean="0"/>
              <a:t>by</a:t>
            </a:r>
            <a:r>
              <a:rPr lang="de-DE" sz="1000" baseline="0" dirty="0" smtClean="0"/>
              <a:t> 23 </a:t>
            </a:r>
            <a:r>
              <a:rPr lang="de-DE" sz="1000" baseline="0" dirty="0" err="1" smtClean="0"/>
              <a:t>million</a:t>
            </a:r>
            <a:r>
              <a:rPr lang="de-DE" sz="1000" baseline="0" dirty="0" smtClean="0"/>
              <a:t> </a:t>
            </a:r>
            <a:r>
              <a:rPr lang="de-DE" sz="1000" baseline="0" dirty="0" err="1" smtClean="0"/>
              <a:t>people</a:t>
            </a:r>
            <a:r>
              <a:rPr lang="de-DE" sz="1000" baseline="0" dirty="0" smtClean="0"/>
              <a:t> </a:t>
            </a:r>
            <a:r>
              <a:rPr lang="de-DE" sz="1000" baseline="0" dirty="0" err="1" smtClean="0"/>
              <a:t>if</a:t>
            </a:r>
            <a:r>
              <a:rPr lang="de-DE" sz="1000" baseline="0" dirty="0" smtClean="0"/>
              <a:t> </a:t>
            </a:r>
            <a:r>
              <a:rPr lang="de-DE" sz="1000" baseline="0" dirty="0" err="1" smtClean="0"/>
              <a:t>the</a:t>
            </a:r>
            <a:r>
              <a:rPr lang="de-DE" sz="1000" baseline="0" dirty="0" smtClean="0"/>
              <a:t> </a:t>
            </a:r>
            <a:r>
              <a:rPr lang="de-DE" sz="1000" baseline="0" dirty="0" err="1" smtClean="0"/>
              <a:t>population</a:t>
            </a:r>
            <a:r>
              <a:rPr lang="de-DE" sz="1000" baseline="0" dirty="0" smtClean="0"/>
              <a:t> </a:t>
            </a:r>
            <a:r>
              <a:rPr lang="de-DE" sz="1000" baseline="0" dirty="0" err="1" smtClean="0"/>
              <a:t>should</a:t>
            </a:r>
            <a:r>
              <a:rPr lang="de-DE" sz="1000" baseline="0" dirty="0" smtClean="0"/>
              <a:t> </a:t>
            </a:r>
            <a:r>
              <a:rPr lang="de-DE" sz="1000" baseline="0" dirty="0" err="1" smtClean="0"/>
              <a:t>have</a:t>
            </a:r>
            <a:r>
              <a:rPr lang="de-DE" sz="1000" baseline="0" dirty="0" smtClean="0"/>
              <a:t> </a:t>
            </a:r>
            <a:r>
              <a:rPr lang="de-DE" sz="1000" baseline="0" dirty="0" err="1" smtClean="0"/>
              <a:t>been</a:t>
            </a:r>
            <a:r>
              <a:rPr lang="de-DE" sz="1000" baseline="0" dirty="0" smtClean="0"/>
              <a:t> </a:t>
            </a:r>
            <a:r>
              <a:rPr lang="de-DE" sz="1000" baseline="0" dirty="0" err="1" smtClean="0"/>
              <a:t>halved</a:t>
            </a:r>
            <a:r>
              <a:rPr lang="de-DE" sz="1000" baseline="0" dirty="0" smtClean="0"/>
              <a:t>. As </a:t>
            </a:r>
            <a:r>
              <a:rPr lang="de-DE" sz="1000" baseline="0" dirty="0" err="1" smtClean="0"/>
              <a:t>of</a:t>
            </a:r>
            <a:r>
              <a:rPr lang="de-DE" sz="1000" baseline="0" dirty="0" smtClean="0"/>
              <a:t> </a:t>
            </a:r>
            <a:r>
              <a:rPr lang="de-DE" sz="1000" baseline="0" dirty="0" err="1" smtClean="0"/>
              <a:t>today</a:t>
            </a:r>
            <a:r>
              <a:rPr lang="de-DE" sz="1000" baseline="0" dirty="0" smtClean="0"/>
              <a:t>, </a:t>
            </a:r>
            <a:r>
              <a:rPr lang="de-DE" sz="1000" baseline="0" dirty="0" err="1" smtClean="0"/>
              <a:t>it</a:t>
            </a:r>
            <a:r>
              <a:rPr lang="de-DE" sz="1000" baseline="0" dirty="0" smtClean="0"/>
              <a:t> </a:t>
            </a:r>
            <a:r>
              <a:rPr lang="de-DE" sz="1000" baseline="0" dirty="0" err="1" smtClean="0"/>
              <a:t>might</a:t>
            </a:r>
            <a:r>
              <a:rPr lang="de-DE" sz="1000" baseline="0" dirty="0" smtClean="0"/>
              <a:t> </a:t>
            </a:r>
            <a:r>
              <a:rPr lang="de-DE" sz="1000" baseline="0" dirty="0" err="1" smtClean="0"/>
              <a:t>fail</a:t>
            </a:r>
            <a:r>
              <a:rPr lang="de-DE" sz="1000" baseline="0" dirty="0" smtClean="0"/>
              <a:t> </a:t>
            </a:r>
            <a:r>
              <a:rPr lang="de-DE" sz="1000" baseline="0" dirty="0" err="1" smtClean="0"/>
              <a:t>to</a:t>
            </a:r>
            <a:r>
              <a:rPr lang="de-DE" sz="1000" baseline="0" dirty="0" smtClean="0"/>
              <a:t> do so. This </a:t>
            </a:r>
            <a:r>
              <a:rPr lang="de-DE" sz="1000" baseline="0" dirty="0" err="1" smtClean="0"/>
              <a:t>means</a:t>
            </a:r>
            <a:r>
              <a:rPr lang="de-DE" sz="1000" baseline="0" dirty="0" smtClean="0"/>
              <a:t>: </a:t>
            </a:r>
            <a:r>
              <a:rPr lang="de-DE" sz="1000" baseline="0" dirty="0" err="1" smtClean="0"/>
              <a:t>Bangladesh</a:t>
            </a:r>
            <a:r>
              <a:rPr lang="de-DE" sz="1000" baseline="0" dirty="0" smtClean="0"/>
              <a:t> </a:t>
            </a:r>
            <a:r>
              <a:rPr lang="de-DE" sz="1000" baseline="0" dirty="0" err="1" smtClean="0"/>
              <a:t>is</a:t>
            </a:r>
            <a:r>
              <a:rPr lang="de-DE" sz="1000" baseline="0" dirty="0" smtClean="0"/>
              <a:t> an </a:t>
            </a:r>
            <a:r>
              <a:rPr lang="de-DE" sz="1000" baseline="0" dirty="0" err="1" smtClean="0"/>
              <a:t>underachiever</a:t>
            </a:r>
            <a:r>
              <a:rPr lang="de-DE" sz="1000" baseline="0" dirty="0" smtClean="0"/>
              <a:t>. But </a:t>
            </a:r>
            <a:r>
              <a:rPr lang="de-DE" sz="1000" baseline="0" dirty="0" err="1" smtClean="0"/>
              <a:t>this</a:t>
            </a:r>
            <a:r>
              <a:rPr lang="de-DE" sz="1000" baseline="0" dirty="0" smtClean="0"/>
              <a:t> </a:t>
            </a:r>
            <a:r>
              <a:rPr lang="de-DE" sz="1000" baseline="0" dirty="0" err="1" smtClean="0"/>
              <a:t>assessment</a:t>
            </a:r>
            <a:r>
              <a:rPr lang="de-DE" sz="1000" baseline="0" dirty="0" smtClean="0"/>
              <a:t> </a:t>
            </a:r>
            <a:r>
              <a:rPr lang="de-DE" sz="1000" baseline="0" dirty="0" err="1" smtClean="0"/>
              <a:t>is</a:t>
            </a:r>
            <a:r>
              <a:rPr lang="de-DE" sz="1000" baseline="0" dirty="0" smtClean="0"/>
              <a:t> </a:t>
            </a:r>
            <a:r>
              <a:rPr lang="de-DE" sz="1000" baseline="0" dirty="0" err="1" smtClean="0"/>
              <a:t>very</a:t>
            </a:r>
            <a:r>
              <a:rPr lang="de-DE" sz="1000" baseline="0" dirty="0" smtClean="0"/>
              <a:t> </a:t>
            </a:r>
            <a:r>
              <a:rPr lang="de-DE" sz="1000" baseline="0" dirty="0" err="1" smtClean="0"/>
              <a:t>questionable</a:t>
            </a:r>
            <a:r>
              <a:rPr lang="de-DE" sz="1000" baseline="0" dirty="0" smtClean="0"/>
              <a:t>: </a:t>
            </a:r>
            <a:r>
              <a:rPr lang="de-DE" sz="1000" baseline="0" dirty="0" err="1" smtClean="0"/>
              <a:t>Bangladesh</a:t>
            </a:r>
            <a:r>
              <a:rPr lang="de-DE" sz="1000" baseline="0" dirty="0" smtClean="0"/>
              <a:t> </a:t>
            </a:r>
            <a:r>
              <a:rPr lang="de-DE" sz="1000" baseline="0" dirty="0" err="1" smtClean="0"/>
              <a:t>has</a:t>
            </a:r>
            <a:r>
              <a:rPr lang="de-DE" sz="1000" baseline="0" dirty="0" smtClean="0"/>
              <a:t> </a:t>
            </a:r>
            <a:r>
              <a:rPr lang="de-DE" sz="1000" baseline="0" dirty="0" err="1" smtClean="0"/>
              <a:t>shown</a:t>
            </a:r>
            <a:r>
              <a:rPr lang="de-DE" sz="1000" baseline="0" dirty="0" smtClean="0"/>
              <a:t> </a:t>
            </a:r>
            <a:r>
              <a:rPr lang="de-DE" sz="1000" baseline="0" dirty="0" err="1" smtClean="0"/>
              <a:t>extraordinary</a:t>
            </a:r>
            <a:r>
              <a:rPr lang="de-DE" sz="1000" baseline="0" dirty="0" smtClean="0"/>
              <a:t> </a:t>
            </a:r>
            <a:r>
              <a:rPr lang="de-DE" sz="1000" baseline="0" dirty="0" err="1" smtClean="0"/>
              <a:t>progress</a:t>
            </a:r>
            <a:r>
              <a:rPr lang="de-DE" sz="1000" baseline="0" dirty="0" smtClean="0"/>
              <a:t> </a:t>
            </a:r>
            <a:r>
              <a:rPr lang="de-DE" sz="1000" baseline="0" dirty="0" err="1" smtClean="0"/>
              <a:t>and</a:t>
            </a:r>
            <a:r>
              <a:rPr lang="de-DE" sz="1000" baseline="0" dirty="0" smtClean="0"/>
              <a:t> </a:t>
            </a:r>
            <a:r>
              <a:rPr lang="de-DE" sz="1000" baseline="0" dirty="0" err="1" smtClean="0"/>
              <a:t>has</a:t>
            </a:r>
            <a:r>
              <a:rPr lang="de-DE" sz="1000" baseline="0" dirty="0" smtClean="0"/>
              <a:t> </a:t>
            </a:r>
            <a:r>
              <a:rPr lang="de-DE" sz="1000" baseline="0" dirty="0" err="1" smtClean="0"/>
              <a:t>reduced</a:t>
            </a:r>
            <a:r>
              <a:rPr lang="de-DE" sz="1000" baseline="0" dirty="0" smtClean="0"/>
              <a:t> </a:t>
            </a:r>
            <a:r>
              <a:rPr lang="de-DE" sz="1000" baseline="0" dirty="0" err="1" smtClean="0"/>
              <a:t>the</a:t>
            </a:r>
            <a:r>
              <a:rPr lang="de-DE" sz="1000" baseline="0" dirty="0" smtClean="0"/>
              <a:t> </a:t>
            </a:r>
            <a:r>
              <a:rPr lang="de-DE" sz="1000" baseline="0" dirty="0" err="1" smtClean="0"/>
              <a:t>number</a:t>
            </a:r>
            <a:r>
              <a:rPr lang="de-DE" sz="1000" baseline="0" dirty="0" smtClean="0"/>
              <a:t> </a:t>
            </a:r>
            <a:r>
              <a:rPr lang="de-DE" sz="1000" baseline="0" dirty="0" err="1" smtClean="0"/>
              <a:t>of</a:t>
            </a:r>
            <a:r>
              <a:rPr lang="de-DE" sz="1000" baseline="0" dirty="0" smtClean="0"/>
              <a:t> </a:t>
            </a:r>
            <a:r>
              <a:rPr lang="de-DE" sz="1000" baseline="0" dirty="0" err="1" smtClean="0"/>
              <a:t>the</a:t>
            </a:r>
            <a:r>
              <a:rPr lang="de-DE" sz="1000" baseline="0" dirty="0" smtClean="0"/>
              <a:t> </a:t>
            </a:r>
            <a:r>
              <a:rPr lang="de-DE" sz="1000" baseline="0" dirty="0" err="1" smtClean="0"/>
              <a:t>poor</a:t>
            </a:r>
            <a:r>
              <a:rPr lang="de-DE" sz="1000" baseline="0" dirty="0" smtClean="0"/>
              <a:t> </a:t>
            </a:r>
            <a:r>
              <a:rPr lang="de-DE" sz="1000" baseline="0" dirty="0" err="1" smtClean="0"/>
              <a:t>by</a:t>
            </a:r>
            <a:r>
              <a:rPr lang="de-DE" sz="1000" baseline="0" dirty="0" smtClean="0"/>
              <a:t> </a:t>
            </a:r>
            <a:r>
              <a:rPr lang="de-DE" sz="1000" baseline="0" dirty="0" err="1" smtClean="0"/>
              <a:t>nearly</a:t>
            </a:r>
            <a:r>
              <a:rPr lang="de-DE" sz="1000" baseline="0" dirty="0" smtClean="0"/>
              <a:t> 20 </a:t>
            </a:r>
            <a:r>
              <a:rPr lang="de-DE" sz="1000" baseline="0" dirty="0" err="1" smtClean="0"/>
              <a:t>million</a:t>
            </a:r>
            <a:r>
              <a:rPr lang="de-DE" sz="1000" baseline="0" dirty="0" smtClean="0"/>
              <a:t> - </a:t>
            </a:r>
            <a:r>
              <a:rPr lang="de-DE" sz="1000" baseline="0" dirty="0" err="1" smtClean="0"/>
              <a:t>many</a:t>
            </a:r>
            <a:r>
              <a:rPr lang="de-DE" sz="1000" baseline="0" dirty="0" smtClean="0"/>
              <a:t> </a:t>
            </a:r>
            <a:r>
              <a:rPr lang="de-DE" sz="1000" baseline="0" dirty="0" err="1" smtClean="0"/>
              <a:t>more</a:t>
            </a:r>
            <a:r>
              <a:rPr lang="de-DE" sz="1000" baseline="0" dirty="0" smtClean="0"/>
              <a:t> </a:t>
            </a:r>
            <a:r>
              <a:rPr lang="de-DE" sz="1000" baseline="0" dirty="0" err="1" smtClean="0"/>
              <a:t>than</a:t>
            </a:r>
            <a:r>
              <a:rPr lang="de-DE" sz="1000" baseline="0" dirty="0" smtClean="0"/>
              <a:t> </a:t>
            </a:r>
            <a:r>
              <a:rPr lang="de-DE" sz="1000" baseline="0" dirty="0" err="1" smtClean="0"/>
              <a:t>any</a:t>
            </a:r>
            <a:r>
              <a:rPr lang="de-DE" sz="1000" baseline="0" dirty="0" smtClean="0"/>
              <a:t> </a:t>
            </a:r>
            <a:r>
              <a:rPr lang="de-DE" sz="1000" baseline="0" dirty="0" err="1" smtClean="0"/>
              <a:t>other</a:t>
            </a:r>
            <a:r>
              <a:rPr lang="de-DE" sz="1000" baseline="0" dirty="0" smtClean="0"/>
              <a:t> </a:t>
            </a:r>
            <a:r>
              <a:rPr lang="de-DE" sz="1000" baseline="0" dirty="0" err="1" smtClean="0"/>
              <a:t>developing</a:t>
            </a:r>
            <a:r>
              <a:rPr lang="de-DE" sz="1000" baseline="0" dirty="0" smtClean="0"/>
              <a:t> </a:t>
            </a:r>
            <a:r>
              <a:rPr lang="de-DE" sz="1000" baseline="0" dirty="0" err="1" smtClean="0"/>
              <a:t>country</a:t>
            </a:r>
            <a:r>
              <a:rPr lang="de-DE" sz="1000" baseline="0" dirty="0" smtClean="0"/>
              <a:t>. </a:t>
            </a:r>
          </a:p>
          <a:p>
            <a:endParaRPr lang="de-DE" sz="1000" b="1" baseline="0" dirty="0" smtClean="0"/>
          </a:p>
          <a:p>
            <a:r>
              <a:rPr lang="en-US" sz="1000" b="1" baseline="0" dirty="0" smtClean="0"/>
              <a:t>Even though relative goals are a fair solution as they take account of different starting positions in different countries and world regions, they fail to fully indicate progress or regress as they neglect population growth.</a:t>
            </a:r>
          </a:p>
          <a:p>
            <a:endParaRPr lang="de-DE" sz="1000" baseline="0" dirty="0" smtClean="0"/>
          </a:p>
          <a:p>
            <a:pPr algn="l"/>
            <a:r>
              <a:rPr lang="de-DE" sz="1000" b="1" baseline="0" dirty="0" smtClean="0"/>
              <a:t>Relative </a:t>
            </a:r>
            <a:r>
              <a:rPr lang="de-DE" sz="1000" b="1" baseline="0" dirty="0" err="1" smtClean="0"/>
              <a:t>progress</a:t>
            </a:r>
            <a:r>
              <a:rPr lang="de-DE" sz="1000" b="1" baseline="0" dirty="0" smtClean="0"/>
              <a:t> in </a:t>
            </a:r>
            <a:r>
              <a:rPr lang="de-DE" sz="1000" b="1" baseline="0" dirty="0" err="1" smtClean="0"/>
              <a:t>itself</a:t>
            </a:r>
            <a:r>
              <a:rPr lang="de-DE" sz="1000" b="1" baseline="0" dirty="0" smtClean="0"/>
              <a:t> </a:t>
            </a:r>
            <a:r>
              <a:rPr lang="de-DE" sz="1000" b="1" baseline="0" dirty="0" err="1" smtClean="0"/>
              <a:t>is</a:t>
            </a:r>
            <a:r>
              <a:rPr lang="de-DE" sz="1000" b="1" baseline="0" dirty="0" smtClean="0"/>
              <a:t> </a:t>
            </a:r>
            <a:r>
              <a:rPr lang="de-DE" sz="1000" b="1" baseline="0" dirty="0" err="1" smtClean="0"/>
              <a:t>good</a:t>
            </a:r>
            <a:r>
              <a:rPr lang="de-DE" sz="1000" b="1" baseline="0" dirty="0" smtClean="0"/>
              <a:t> </a:t>
            </a:r>
            <a:r>
              <a:rPr lang="de-DE" sz="1000" b="1" baseline="0" dirty="0" err="1" smtClean="0"/>
              <a:t>and</a:t>
            </a:r>
            <a:r>
              <a:rPr lang="de-DE" sz="1000" b="1" baseline="0" dirty="0" smtClean="0"/>
              <a:t> an </a:t>
            </a:r>
            <a:r>
              <a:rPr lang="de-DE" sz="1000" b="1" baseline="0" dirty="0" err="1" smtClean="0"/>
              <a:t>achievement</a:t>
            </a:r>
            <a:r>
              <a:rPr lang="de-DE" sz="1000" b="1" baseline="0" dirty="0" smtClean="0"/>
              <a:t>. But  </a:t>
            </a:r>
            <a:r>
              <a:rPr lang="de-DE" sz="1000" b="1" baseline="0" dirty="0" err="1" smtClean="0"/>
              <a:t>looking</a:t>
            </a:r>
            <a:r>
              <a:rPr lang="de-DE" sz="1000" b="1" baseline="0" dirty="0" smtClean="0"/>
              <a:t> at </a:t>
            </a:r>
            <a:r>
              <a:rPr lang="de-DE" sz="1000" b="1" baseline="0" dirty="0" err="1" smtClean="0"/>
              <a:t>development</a:t>
            </a:r>
            <a:r>
              <a:rPr lang="de-DE" sz="1000" b="1" baseline="0" dirty="0" smtClean="0"/>
              <a:t> </a:t>
            </a:r>
            <a:r>
              <a:rPr lang="de-DE" sz="1000" b="1" baseline="0" dirty="0" err="1" smtClean="0"/>
              <a:t>only</a:t>
            </a:r>
            <a:r>
              <a:rPr lang="de-DE" sz="1000" b="1" baseline="0" dirty="0" smtClean="0"/>
              <a:t> </a:t>
            </a:r>
            <a:r>
              <a:rPr lang="de-DE" sz="1000" b="1" baseline="0" dirty="0" err="1" smtClean="0"/>
              <a:t>through</a:t>
            </a:r>
            <a:r>
              <a:rPr lang="de-DE" sz="1000" b="1" baseline="0" dirty="0" smtClean="0"/>
              <a:t> a relative </a:t>
            </a:r>
            <a:r>
              <a:rPr lang="de-DE" sz="1000" b="1" baseline="0" dirty="0" err="1" smtClean="0"/>
              <a:t>lense</a:t>
            </a:r>
            <a:r>
              <a:rPr lang="de-DE" sz="1000" b="1" baseline="0" dirty="0" smtClean="0"/>
              <a:t> </a:t>
            </a:r>
            <a:r>
              <a:rPr lang="de-DE" sz="1000" b="1" baseline="0" dirty="0" err="1" smtClean="0"/>
              <a:t>covers</a:t>
            </a:r>
            <a:r>
              <a:rPr lang="de-DE" sz="1000" b="1" baseline="0" dirty="0" smtClean="0"/>
              <a:t>, </a:t>
            </a:r>
            <a:r>
              <a:rPr lang="de-DE" sz="1000" b="1" baseline="0" dirty="0" err="1" smtClean="0"/>
              <a:t>how</a:t>
            </a:r>
            <a:r>
              <a:rPr lang="de-DE" sz="1000" b="1" baseline="0" dirty="0" smtClean="0"/>
              <a:t> </a:t>
            </a:r>
            <a:r>
              <a:rPr lang="de-DE" sz="1000" b="1" baseline="0" dirty="0" err="1" smtClean="0"/>
              <a:t>many</a:t>
            </a:r>
            <a:r>
              <a:rPr lang="de-DE" sz="1000" b="1" baseline="0" dirty="0" smtClean="0"/>
              <a:t> </a:t>
            </a:r>
            <a:r>
              <a:rPr lang="de-DE" sz="1000" b="1" baseline="0" dirty="0" err="1" smtClean="0"/>
              <a:t>lifes</a:t>
            </a:r>
            <a:r>
              <a:rPr lang="de-DE" sz="1000" b="1" baseline="0" dirty="0" smtClean="0"/>
              <a:t> </a:t>
            </a:r>
            <a:r>
              <a:rPr lang="de-DE" sz="1000" b="1" baseline="0" dirty="0" err="1" smtClean="0"/>
              <a:t>are</a:t>
            </a:r>
            <a:r>
              <a:rPr lang="de-DE" sz="1000" b="1" baseline="0" dirty="0" smtClean="0"/>
              <a:t> in </a:t>
            </a:r>
            <a:r>
              <a:rPr lang="de-DE" sz="1000" b="1" baseline="0" dirty="0" err="1" smtClean="0"/>
              <a:t>fact</a:t>
            </a:r>
            <a:r>
              <a:rPr lang="de-DE" sz="1000" b="1" baseline="0" dirty="0" smtClean="0"/>
              <a:t> still </a:t>
            </a:r>
            <a:r>
              <a:rPr lang="de-DE" sz="1000" b="1" baseline="0" dirty="0" err="1" smtClean="0"/>
              <a:t>left</a:t>
            </a:r>
            <a:r>
              <a:rPr lang="de-DE" sz="1000" b="1" baseline="0" dirty="0" smtClean="0"/>
              <a:t> </a:t>
            </a:r>
            <a:r>
              <a:rPr lang="de-DE" sz="1000" b="1" baseline="0" dirty="0" err="1" smtClean="0"/>
              <a:t>behind</a:t>
            </a:r>
            <a:r>
              <a:rPr lang="de-DE" sz="1000" b="1" baseline="0" dirty="0" smtClean="0"/>
              <a:t/>
            </a:r>
            <a:br>
              <a:rPr lang="de-DE" sz="1000" b="1" baseline="0" dirty="0" smtClean="0"/>
            </a:br>
            <a:endParaRPr lang="en-US" sz="1000" dirty="0" smtClean="0"/>
          </a:p>
        </p:txBody>
      </p:sp>
    </p:spTree>
    <p:extLst>
      <p:ext uri="{BB962C8B-B14F-4D97-AF65-F5344CB8AC3E}">
        <p14:creationId xmlns:p14="http://schemas.microsoft.com/office/powerpoint/2010/main" val="757234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37"/>
          <p:cNvSpPr>
            <a:spLocks noGrp="1" noRot="1" noChangeAspect="1"/>
          </p:cNvSpPr>
          <p:nvPr>
            <p:ph type="sldImg"/>
          </p:nvPr>
        </p:nvSpPr>
        <p:spPr>
          <a:xfrm>
            <a:off x="282575" y="85725"/>
            <a:ext cx="2635250" cy="1978025"/>
          </a:xfrm>
          <a:prstGeom prst="rect">
            <a:avLst/>
          </a:prstGeom>
        </p:spPr>
        <p:txBody>
          <a:bodyPr/>
          <a:lstStyle/>
          <a:p>
            <a:pPr lvl="0"/>
            <a:endParaRPr/>
          </a:p>
        </p:txBody>
      </p:sp>
      <p:sp>
        <p:nvSpPr>
          <p:cNvPr id="38" name="Shape 38"/>
          <p:cNvSpPr>
            <a:spLocks noGrp="1"/>
          </p:cNvSpPr>
          <p:nvPr>
            <p:ph type="body" sz="quarter" idx="1"/>
          </p:nvPr>
        </p:nvSpPr>
        <p:spPr>
          <a:xfrm>
            <a:off x="354807" y="2102693"/>
            <a:ext cx="9001000" cy="3825117"/>
          </a:xfrm>
          <a:prstGeom prst="rect">
            <a:avLst/>
          </a:prstGeom>
        </p:spPr>
        <p:txBody>
          <a:bodyPr/>
          <a:lstStyle/>
          <a:p>
            <a:pPr algn="l"/>
            <a:endParaRPr lang="de-DE" sz="1200" b="1" baseline="0" dirty="0" smtClean="0"/>
          </a:p>
          <a:p>
            <a:pPr algn="l"/>
            <a:r>
              <a:rPr lang="de-DE" sz="1200" b="1" baseline="0" dirty="0" smtClean="0"/>
              <a:t>	</a:t>
            </a:r>
            <a:r>
              <a:rPr lang="de-DE" sz="1200" b="1" baseline="0" dirty="0" smtClean="0">
                <a:sym typeface="Wingdings" panose="05000000000000000000" pitchFamily="2" charset="2"/>
              </a:rPr>
              <a:t> </a:t>
            </a:r>
            <a:r>
              <a:rPr lang="de-DE" sz="1200" b="1" baseline="0" dirty="0" smtClean="0"/>
              <a:t>But absolute </a:t>
            </a:r>
            <a:r>
              <a:rPr lang="de-DE" sz="1200" b="1" baseline="0" dirty="0" err="1" smtClean="0"/>
              <a:t>goals</a:t>
            </a:r>
            <a:r>
              <a:rPr lang="de-DE" sz="1200" b="1" baseline="0" dirty="0" smtClean="0"/>
              <a:t> </a:t>
            </a:r>
            <a:r>
              <a:rPr lang="de-DE" sz="1200" b="1" baseline="0" dirty="0" err="1" smtClean="0"/>
              <a:t>don‘t</a:t>
            </a:r>
            <a:r>
              <a:rPr lang="de-DE" sz="1200" b="1" baseline="0" dirty="0" smtClean="0"/>
              <a:t> </a:t>
            </a:r>
            <a:r>
              <a:rPr lang="de-DE" sz="1200" b="1" baseline="0" dirty="0" err="1" smtClean="0"/>
              <a:t>either</a:t>
            </a:r>
            <a:r>
              <a:rPr lang="de-DE" sz="1200" b="1" baseline="0" dirty="0" smtClean="0"/>
              <a:t>:</a:t>
            </a:r>
            <a:endParaRPr lang="de-DE" sz="1200" b="0" baseline="0" dirty="0" smtClean="0"/>
          </a:p>
          <a:p>
            <a:pPr algn="l"/>
            <a:endParaRPr lang="de-DE" sz="1200" b="0" baseline="0" dirty="0" smtClean="0"/>
          </a:p>
          <a:p>
            <a:pPr algn="l"/>
            <a:r>
              <a:rPr lang="de-DE" sz="1200" b="1" baseline="0" dirty="0" smtClean="0"/>
              <a:t>	</a:t>
            </a:r>
          </a:p>
          <a:p>
            <a:pPr algn="l"/>
            <a:endParaRPr lang="de-DE" sz="1200" b="1" baseline="0" dirty="0" smtClean="0">
              <a:sym typeface="Wingdings" panose="05000000000000000000" pitchFamily="2" charset="2"/>
            </a:endParaRPr>
          </a:p>
          <a:p>
            <a:pPr algn="l"/>
            <a:endParaRPr lang="de-DE" sz="1200" b="1" baseline="0" dirty="0" smtClean="0">
              <a:sym typeface="Wingdings" panose="05000000000000000000" pitchFamily="2" charset="2"/>
            </a:endParaRPr>
          </a:p>
          <a:p>
            <a:pPr algn="l"/>
            <a:r>
              <a:rPr lang="de-DE" sz="1200" b="1" baseline="0" dirty="0" smtClean="0">
                <a:sym typeface="Wingdings" panose="05000000000000000000" pitchFamily="2" charset="2"/>
              </a:rPr>
              <a:t> </a:t>
            </a:r>
            <a:r>
              <a:rPr lang="de-DE" sz="1200" b="1" baseline="0" dirty="0" smtClean="0"/>
              <a:t>But absolute </a:t>
            </a:r>
            <a:r>
              <a:rPr lang="de-DE" sz="1200" b="1" baseline="0" dirty="0" err="1" smtClean="0"/>
              <a:t>goals</a:t>
            </a:r>
            <a:r>
              <a:rPr lang="de-DE" sz="1200" b="1" baseline="0" dirty="0" smtClean="0"/>
              <a:t> </a:t>
            </a:r>
            <a:r>
              <a:rPr lang="de-DE" sz="1200" b="1" baseline="0" dirty="0" err="1" smtClean="0"/>
              <a:t>don‘t</a:t>
            </a:r>
            <a:r>
              <a:rPr lang="de-DE" sz="1200" b="1" baseline="0" dirty="0" smtClean="0"/>
              <a:t> do </a:t>
            </a:r>
            <a:r>
              <a:rPr lang="de-DE" sz="1200" b="1" baseline="0" dirty="0" err="1" smtClean="0"/>
              <a:t>that</a:t>
            </a:r>
            <a:r>
              <a:rPr lang="de-DE" sz="1200" b="1" baseline="0" dirty="0" smtClean="0"/>
              <a:t> </a:t>
            </a:r>
            <a:r>
              <a:rPr lang="de-DE" sz="1200" b="1" baseline="0" dirty="0" err="1" smtClean="0"/>
              <a:t>either</a:t>
            </a:r>
            <a:r>
              <a:rPr lang="de-DE" sz="1200" b="1" baseline="0" dirty="0" smtClean="0"/>
              <a:t>: </a:t>
            </a:r>
            <a:r>
              <a:rPr lang="en-US" sz="1200" b="1" dirty="0" smtClean="0"/>
              <a:t>According to the MDG agenda, the international community wants to reduce the number of slum dwellers by 100 million until 2020.</a:t>
            </a:r>
          </a:p>
          <a:p>
            <a:pPr lvl="0">
              <a:defRPr sz="1800"/>
            </a:pPr>
            <a:endParaRPr lang="en-US" sz="1200" dirty="0" smtClean="0"/>
          </a:p>
          <a:p>
            <a:pPr lvl="0">
              <a:defRPr sz="1800"/>
            </a:pPr>
            <a:r>
              <a:rPr lang="en-US" sz="1200" dirty="0" smtClean="0"/>
              <a:t>In 1990, nearly half of the urban population was living in slums - 663 million. A reduction of slum dwellers by 100 million would literally mean a decrease to 563 million people by 2020. This is hardly possible. Between 1990 and 2020, the number of urban dwellers has nearly doubled. </a:t>
            </a:r>
            <a:r>
              <a:rPr lang="en-US" sz="1200" b="1" dirty="0" smtClean="0"/>
              <a:t>893</a:t>
            </a:r>
            <a:r>
              <a:rPr lang="en-US" sz="1200" dirty="0" smtClean="0"/>
              <a:t> million of them live in slums today. Instead of a decrease by 100 million related to 1990, we have seen an increase by more than 300 million. It is hardly</a:t>
            </a:r>
            <a:r>
              <a:rPr lang="en-US" sz="1200" baseline="0" dirty="0" smtClean="0"/>
              <a:t> probable that the goal will be reached.</a:t>
            </a:r>
          </a:p>
          <a:p>
            <a:pPr lvl="0">
              <a:defRPr sz="1800"/>
            </a:pPr>
            <a:endParaRPr lang="en-US" sz="1200" b="0" dirty="0" smtClean="0"/>
          </a:p>
          <a:p>
            <a:pPr lvl="0">
              <a:defRPr sz="1800"/>
            </a:pPr>
            <a:r>
              <a:rPr lang="en-US" sz="1200" b="0" dirty="0" smtClean="0"/>
              <a:t>The foreseeable development of urban population growth seems to have been conveniently forgotten when the target was formulated. By</a:t>
            </a:r>
            <a:r>
              <a:rPr lang="en-US" sz="1200" b="0" baseline="0" dirty="0" smtClean="0"/>
              <a:t> 2020, when the timeline of the target ends, the number of urban dwellers in developing countries will probably reach 3.3 billion – about 600 million more than in 2012. The aim to reach an absolute reduction therefore was rather utopian.</a:t>
            </a:r>
          </a:p>
          <a:p>
            <a:pPr lvl="0">
              <a:defRPr sz="1800"/>
            </a:pPr>
            <a:endParaRPr lang="en-US" sz="1200" b="0" baseline="0" dirty="0" smtClean="0"/>
          </a:p>
          <a:p>
            <a:pPr lvl="0">
              <a:defRPr sz="1800"/>
            </a:pPr>
            <a:endParaRPr lang="de-DE" sz="1200" b="0" baseline="0" dirty="0" smtClean="0"/>
          </a:p>
          <a:p>
            <a:pPr lvl="0">
              <a:defRPr sz="1800"/>
            </a:pPr>
            <a:r>
              <a:rPr lang="de-DE" sz="1200" b="1" baseline="0" dirty="0" smtClean="0"/>
              <a:t>Absolute </a:t>
            </a:r>
            <a:r>
              <a:rPr lang="de-DE" sz="1200" b="1" baseline="0" dirty="0" err="1" smtClean="0"/>
              <a:t>goals</a:t>
            </a:r>
            <a:r>
              <a:rPr lang="de-DE" sz="1200" b="1" baseline="0" dirty="0" smtClean="0"/>
              <a:t> </a:t>
            </a:r>
            <a:r>
              <a:rPr lang="de-DE" sz="1200" b="1" baseline="0" dirty="0" err="1" smtClean="0"/>
              <a:t>fail</a:t>
            </a:r>
            <a:r>
              <a:rPr lang="de-DE" sz="1200" b="1" baseline="0" dirty="0" smtClean="0"/>
              <a:t> </a:t>
            </a:r>
            <a:r>
              <a:rPr lang="de-DE" sz="1200" b="1" baseline="0" dirty="0" err="1" smtClean="0"/>
              <a:t>to</a:t>
            </a:r>
            <a:r>
              <a:rPr lang="de-DE" sz="1200" b="1" baseline="0" dirty="0" smtClean="0"/>
              <a:t> </a:t>
            </a:r>
            <a:r>
              <a:rPr lang="de-DE" sz="1200" b="1" baseline="0" dirty="0" err="1" smtClean="0"/>
              <a:t>give</a:t>
            </a:r>
            <a:r>
              <a:rPr lang="de-DE" sz="1200" b="1" baseline="0" dirty="0" smtClean="0"/>
              <a:t> </a:t>
            </a:r>
            <a:r>
              <a:rPr lang="de-DE" sz="1200" b="1" baseline="0" dirty="0" err="1" smtClean="0"/>
              <a:t>clear</a:t>
            </a:r>
            <a:r>
              <a:rPr lang="de-DE" sz="1200" b="1" baseline="0" dirty="0" smtClean="0"/>
              <a:t> </a:t>
            </a:r>
            <a:r>
              <a:rPr lang="de-DE" sz="1200" b="1" baseline="0" dirty="0" err="1" smtClean="0"/>
              <a:t>and</a:t>
            </a:r>
            <a:r>
              <a:rPr lang="de-DE" sz="1200" b="1" baseline="0" dirty="0" smtClean="0"/>
              <a:t> </a:t>
            </a:r>
            <a:r>
              <a:rPr lang="de-DE" sz="1200" b="1" baseline="0" dirty="0" err="1" smtClean="0"/>
              <a:t>realistic</a:t>
            </a:r>
            <a:r>
              <a:rPr lang="de-DE" sz="1200" b="1" baseline="0" dirty="0" smtClean="0"/>
              <a:t> </a:t>
            </a:r>
            <a:r>
              <a:rPr lang="de-DE" sz="1200" b="1" baseline="0" dirty="0" err="1" smtClean="0"/>
              <a:t>benchmarks</a:t>
            </a:r>
            <a:r>
              <a:rPr lang="de-DE" sz="1200" b="1" baseline="0" dirty="0" smtClean="0"/>
              <a:t> </a:t>
            </a:r>
            <a:r>
              <a:rPr lang="de-DE" sz="1200" b="1" baseline="0" dirty="0" err="1" smtClean="0"/>
              <a:t>of</a:t>
            </a:r>
            <a:r>
              <a:rPr lang="de-DE" sz="1200" b="1" baseline="0" dirty="0" smtClean="0"/>
              <a:t> </a:t>
            </a:r>
            <a:r>
              <a:rPr lang="de-DE" sz="1200" b="1" baseline="0" dirty="0" err="1" smtClean="0"/>
              <a:t>what</a:t>
            </a:r>
            <a:r>
              <a:rPr lang="de-DE" sz="1200" b="1" baseline="0" dirty="0" smtClean="0"/>
              <a:t> </a:t>
            </a:r>
            <a:r>
              <a:rPr lang="de-DE" sz="1200" b="1" baseline="0" dirty="0" err="1" smtClean="0"/>
              <a:t>should</a:t>
            </a:r>
            <a:r>
              <a:rPr lang="de-DE" sz="1200" b="1" baseline="0" dirty="0" smtClean="0"/>
              <a:t> </a:t>
            </a:r>
            <a:r>
              <a:rPr lang="de-DE" sz="1200" b="1" baseline="0" dirty="0" err="1" smtClean="0"/>
              <a:t>be</a:t>
            </a:r>
            <a:r>
              <a:rPr lang="de-DE" sz="1200" b="1" baseline="0" dirty="0" smtClean="0"/>
              <a:t> </a:t>
            </a:r>
            <a:r>
              <a:rPr lang="de-DE" sz="1200" b="1" baseline="0" dirty="0" err="1" smtClean="0"/>
              <a:t>reached</a:t>
            </a:r>
            <a:r>
              <a:rPr lang="de-DE" sz="1200" b="1" baseline="0" dirty="0" smtClean="0"/>
              <a:t>, </a:t>
            </a:r>
            <a:r>
              <a:rPr lang="de-DE" sz="1200" b="1" baseline="0" dirty="0" err="1" smtClean="0"/>
              <a:t>because</a:t>
            </a:r>
            <a:r>
              <a:rPr lang="de-DE" sz="1200" b="1" baseline="0" dirty="0" smtClean="0"/>
              <a:t> </a:t>
            </a:r>
            <a:r>
              <a:rPr lang="de-DE" sz="1200" b="1" baseline="0" dirty="0" err="1" smtClean="0"/>
              <a:t>they</a:t>
            </a:r>
            <a:r>
              <a:rPr lang="de-DE" sz="1200" b="1" baseline="0" dirty="0" smtClean="0"/>
              <a:t> </a:t>
            </a:r>
            <a:r>
              <a:rPr lang="de-DE" sz="1200" b="1" baseline="0" dirty="0" err="1" smtClean="0"/>
              <a:t>neglect</a:t>
            </a:r>
            <a:r>
              <a:rPr lang="de-DE" sz="1200" b="1" baseline="0" dirty="0" smtClean="0"/>
              <a:t> </a:t>
            </a:r>
            <a:r>
              <a:rPr lang="de-DE" sz="1200" b="1" baseline="0" dirty="0" err="1" smtClean="0"/>
              <a:t>the</a:t>
            </a:r>
            <a:r>
              <a:rPr lang="de-DE" sz="1200" b="1" baseline="0" dirty="0" smtClean="0"/>
              <a:t> </a:t>
            </a:r>
            <a:r>
              <a:rPr lang="de-DE" sz="1200" b="1" baseline="0" dirty="0" err="1" smtClean="0"/>
              <a:t>number</a:t>
            </a:r>
            <a:r>
              <a:rPr lang="de-DE" sz="1200" b="1" baseline="0" dirty="0" smtClean="0"/>
              <a:t> </a:t>
            </a:r>
            <a:r>
              <a:rPr lang="de-DE" sz="1200" b="1" baseline="0" dirty="0" err="1" smtClean="0"/>
              <a:t>of</a:t>
            </a:r>
            <a:r>
              <a:rPr lang="de-DE" sz="1200" b="1" baseline="0" dirty="0" smtClean="0"/>
              <a:t> </a:t>
            </a:r>
            <a:r>
              <a:rPr lang="de-DE" sz="1200" b="1" baseline="0" dirty="0" err="1" smtClean="0"/>
              <a:t>people</a:t>
            </a:r>
            <a:r>
              <a:rPr lang="de-DE" sz="1200" b="1" baseline="0" dirty="0" smtClean="0"/>
              <a:t> </a:t>
            </a:r>
            <a:r>
              <a:rPr lang="de-DE" sz="1200" b="1" baseline="0" dirty="0" err="1" smtClean="0"/>
              <a:t>they</a:t>
            </a:r>
            <a:r>
              <a:rPr lang="de-DE" sz="1200" b="1" baseline="0" dirty="0" smtClean="0"/>
              <a:t> </a:t>
            </a:r>
            <a:r>
              <a:rPr lang="de-DE" sz="1200" b="1" baseline="0" dirty="0" err="1" smtClean="0"/>
              <a:t>were</a:t>
            </a:r>
            <a:r>
              <a:rPr lang="de-DE" sz="1200" b="1" baseline="0" dirty="0" smtClean="0"/>
              <a:t> </a:t>
            </a:r>
            <a:r>
              <a:rPr lang="de-DE" sz="1200" b="1" baseline="0" dirty="0" err="1" smtClean="0"/>
              <a:t>actually</a:t>
            </a:r>
            <a:r>
              <a:rPr lang="de-DE" sz="1200" b="1" baseline="0" dirty="0" smtClean="0"/>
              <a:t> </a:t>
            </a:r>
            <a:r>
              <a:rPr lang="de-DE" sz="1200" b="1" baseline="0" dirty="0" err="1" smtClean="0"/>
              <a:t>made</a:t>
            </a:r>
            <a:r>
              <a:rPr lang="de-DE" sz="1200" b="1" baseline="0" dirty="0" smtClean="0"/>
              <a:t> </a:t>
            </a:r>
            <a:r>
              <a:rPr lang="de-DE" sz="1200" b="1" baseline="0" dirty="0" err="1" smtClean="0"/>
              <a:t>for</a:t>
            </a:r>
            <a:r>
              <a:rPr lang="de-DE" sz="1200" b="1" baseline="0" dirty="0" smtClean="0"/>
              <a:t>. </a:t>
            </a:r>
          </a:p>
          <a:p>
            <a:pPr lvl="0">
              <a:defRPr sz="1800"/>
            </a:pPr>
            <a:endParaRPr lang="de-DE" sz="1200" b="1" baseline="0" dirty="0" smtClean="0"/>
          </a:p>
          <a:p>
            <a:pPr marL="0" marR="0" lvl="0" indent="0" defTabSz="457200" eaLnBrk="1" fontAlgn="auto" latinLnBrk="0" hangingPunct="1">
              <a:lnSpc>
                <a:spcPct val="117999"/>
              </a:lnSpc>
              <a:spcBef>
                <a:spcPts val="0"/>
              </a:spcBef>
              <a:spcAft>
                <a:spcPts val="0"/>
              </a:spcAft>
              <a:buClrTx/>
              <a:buSzTx/>
              <a:buFontTx/>
              <a:buNone/>
              <a:tabLst/>
              <a:defRPr sz="1800"/>
            </a:pPr>
            <a:r>
              <a:rPr lang="en-US" sz="1200" b="0" baseline="0" dirty="0" smtClean="0"/>
              <a:t>One could interpret the goal in a different way adding a relative element and target 7.D would turn out a case of success. Maybe, we have time for this later-on.</a:t>
            </a:r>
            <a:endParaRPr lang="de-DE" sz="1200" b="0" baseline="0" dirty="0" smtClean="0"/>
          </a:p>
          <a:p>
            <a:pPr lvl="0">
              <a:defRPr sz="1800"/>
            </a:pPr>
            <a:endParaRPr lang="de-DE" sz="1200" b="1" baseline="0" dirty="0" smtClean="0"/>
          </a:p>
          <a:p>
            <a:pPr lvl="0">
              <a:defRPr sz="1800"/>
            </a:pPr>
            <a:endParaRPr lang="de-DE" sz="1200" b="1" baseline="0" dirty="0" smtClean="0"/>
          </a:p>
          <a:p>
            <a:pPr lvl="0">
              <a:defRPr sz="1800"/>
            </a:pPr>
            <a:r>
              <a:rPr lang="de-DE" sz="1200" b="1" baseline="0" dirty="0" smtClean="0"/>
              <a:t>This </a:t>
            </a:r>
            <a:r>
              <a:rPr lang="de-DE" sz="1200" b="1" baseline="0" dirty="0" err="1" smtClean="0"/>
              <a:t>is</a:t>
            </a:r>
            <a:r>
              <a:rPr lang="de-DE" sz="1200" b="1" baseline="0" dirty="0" smtClean="0"/>
              <a:t> also </a:t>
            </a:r>
            <a:r>
              <a:rPr lang="de-DE" sz="1200" b="1" baseline="0" dirty="0" err="1" smtClean="0"/>
              <a:t>the</a:t>
            </a:r>
            <a:r>
              <a:rPr lang="de-DE" sz="1200" b="1" baseline="0" dirty="0" smtClean="0"/>
              <a:t> </a:t>
            </a:r>
            <a:r>
              <a:rPr lang="de-DE" sz="1200" b="1" baseline="0" dirty="0" err="1" smtClean="0"/>
              <a:t>case</a:t>
            </a:r>
            <a:r>
              <a:rPr lang="de-DE" sz="1200" b="1" baseline="0" dirty="0" smtClean="0"/>
              <a:t> </a:t>
            </a:r>
            <a:r>
              <a:rPr lang="de-DE" sz="1200" b="1" baseline="0" dirty="0" err="1" smtClean="0"/>
              <a:t>for</a:t>
            </a:r>
            <a:r>
              <a:rPr lang="de-DE" sz="1200" b="1" baseline="0" dirty="0" smtClean="0"/>
              <a:t> </a:t>
            </a:r>
            <a:r>
              <a:rPr lang="de-DE" sz="1200" b="1" baseline="0" dirty="0" err="1" smtClean="0"/>
              <a:t>the</a:t>
            </a:r>
            <a:r>
              <a:rPr lang="de-DE" sz="1200" b="1" baseline="0" dirty="0" smtClean="0"/>
              <a:t> last </a:t>
            </a:r>
            <a:r>
              <a:rPr lang="de-DE" sz="1200" b="1" baseline="0" dirty="0" err="1" smtClean="0"/>
              <a:t>group</a:t>
            </a:r>
            <a:r>
              <a:rPr lang="de-DE" sz="1200" b="1" baseline="0" dirty="0" smtClean="0"/>
              <a:t> </a:t>
            </a:r>
            <a:r>
              <a:rPr lang="de-DE" sz="1200" b="1" baseline="0" dirty="0" err="1" smtClean="0"/>
              <a:t>of</a:t>
            </a:r>
            <a:r>
              <a:rPr lang="de-DE" sz="1200" b="1" baseline="0" dirty="0" smtClean="0"/>
              <a:t> </a:t>
            </a:r>
            <a:r>
              <a:rPr lang="de-DE" sz="1200" b="1" baseline="0" dirty="0" err="1" smtClean="0"/>
              <a:t>goals</a:t>
            </a:r>
            <a:r>
              <a:rPr lang="de-DE" sz="1200" b="1" baseline="0" dirty="0" smtClean="0"/>
              <a:t> – </a:t>
            </a:r>
            <a:r>
              <a:rPr lang="de-DE" sz="1200" b="1" baseline="0" dirty="0" err="1" smtClean="0"/>
              <a:t>the</a:t>
            </a:r>
            <a:r>
              <a:rPr lang="de-DE" sz="1200" b="1" baseline="0" dirty="0" smtClean="0"/>
              <a:t> universal </a:t>
            </a:r>
            <a:r>
              <a:rPr lang="de-DE" sz="1200" b="1" baseline="0" dirty="0" err="1" smtClean="0"/>
              <a:t>targets</a:t>
            </a:r>
            <a:r>
              <a:rPr lang="de-DE" sz="1200" b="1" baseline="0" dirty="0" smtClean="0"/>
              <a:t>. </a:t>
            </a:r>
            <a:r>
              <a:rPr lang="de-DE" sz="1200" b="1" baseline="0" dirty="0" err="1" smtClean="0"/>
              <a:t>They</a:t>
            </a:r>
            <a:r>
              <a:rPr lang="de-DE" sz="1200" b="1" baseline="0" dirty="0" smtClean="0"/>
              <a:t> </a:t>
            </a:r>
            <a:r>
              <a:rPr lang="de-DE" sz="1200" b="1" baseline="0" dirty="0" err="1" smtClean="0"/>
              <a:t>were</a:t>
            </a:r>
            <a:r>
              <a:rPr lang="de-DE" sz="1200" b="1" baseline="0" dirty="0" smtClean="0"/>
              <a:t> </a:t>
            </a:r>
            <a:r>
              <a:rPr lang="de-DE" sz="1200" b="1" baseline="0" dirty="0" err="1" smtClean="0"/>
              <a:t>especially</a:t>
            </a:r>
            <a:r>
              <a:rPr lang="de-DE" sz="1200" b="1" baseline="0" dirty="0" smtClean="0"/>
              <a:t> unfair. </a:t>
            </a:r>
            <a:r>
              <a:rPr lang="de-DE" sz="1200" b="0" baseline="0" dirty="0" err="1" smtClean="0"/>
              <a:t>They</a:t>
            </a:r>
            <a:r>
              <a:rPr lang="de-DE" sz="1200" b="0" baseline="0" dirty="0" smtClean="0"/>
              <a:t> </a:t>
            </a:r>
            <a:r>
              <a:rPr lang="de-DE" sz="1200" b="0" baseline="0" dirty="0" err="1" smtClean="0"/>
              <a:t>demanded</a:t>
            </a:r>
            <a:r>
              <a:rPr lang="de-DE" sz="1200" b="0" baseline="0" dirty="0" smtClean="0"/>
              <a:t> </a:t>
            </a:r>
            <a:r>
              <a:rPr lang="de-DE" sz="1200" b="0" baseline="0" dirty="0" err="1" smtClean="0"/>
              <a:t>the</a:t>
            </a:r>
            <a:r>
              <a:rPr lang="de-DE" sz="1200" b="0" baseline="0" dirty="0" smtClean="0"/>
              <a:t> same </a:t>
            </a:r>
            <a:r>
              <a:rPr lang="de-DE" sz="1200" b="0" baseline="0" dirty="0" err="1" smtClean="0"/>
              <a:t>degree</a:t>
            </a:r>
            <a:r>
              <a:rPr lang="de-DE" sz="1200" b="0" baseline="0" dirty="0" smtClean="0"/>
              <a:t> </a:t>
            </a:r>
            <a:r>
              <a:rPr lang="de-DE" sz="1200" b="0" baseline="0" dirty="0" err="1" smtClean="0"/>
              <a:t>of</a:t>
            </a:r>
            <a:r>
              <a:rPr lang="de-DE" sz="1200" b="0" baseline="0" dirty="0" smtClean="0"/>
              <a:t> </a:t>
            </a:r>
            <a:r>
              <a:rPr lang="de-DE" sz="1200" b="0" baseline="0" dirty="0" err="1" smtClean="0"/>
              <a:t>development</a:t>
            </a:r>
            <a:r>
              <a:rPr lang="de-DE" sz="1200" b="0" baseline="0" dirty="0" smtClean="0"/>
              <a:t> </a:t>
            </a:r>
            <a:r>
              <a:rPr lang="de-DE" sz="1200" b="0" baseline="0" dirty="0" err="1" smtClean="0"/>
              <a:t>to</a:t>
            </a:r>
            <a:r>
              <a:rPr lang="de-DE" sz="1200" b="0" baseline="0" dirty="0" smtClean="0"/>
              <a:t> </a:t>
            </a:r>
            <a:r>
              <a:rPr lang="de-DE" sz="1200" b="0" baseline="0" dirty="0" err="1" smtClean="0"/>
              <a:t>be</a:t>
            </a:r>
            <a:r>
              <a:rPr lang="de-DE" sz="1200" b="0" baseline="0" dirty="0" smtClean="0"/>
              <a:t> </a:t>
            </a:r>
            <a:r>
              <a:rPr lang="de-DE" sz="1200" b="0" baseline="0" dirty="0" err="1" smtClean="0"/>
              <a:t>reached</a:t>
            </a:r>
            <a:r>
              <a:rPr lang="de-DE" sz="1200" b="0" baseline="0" dirty="0" smtClean="0"/>
              <a:t> </a:t>
            </a:r>
            <a:r>
              <a:rPr lang="de-DE" sz="1200" b="0" baseline="0" dirty="0" err="1" smtClean="0"/>
              <a:t>by</a:t>
            </a:r>
            <a:r>
              <a:rPr lang="de-DE" sz="1200" b="0" baseline="0" dirty="0" smtClean="0"/>
              <a:t> </a:t>
            </a:r>
            <a:r>
              <a:rPr lang="de-DE" sz="1200" b="0" baseline="0" dirty="0" err="1" smtClean="0"/>
              <a:t>the</a:t>
            </a:r>
            <a:r>
              <a:rPr lang="de-DE" sz="1200" b="0" baseline="0" dirty="0" smtClean="0"/>
              <a:t> end </a:t>
            </a:r>
            <a:r>
              <a:rPr lang="de-DE" sz="1200" b="0" baseline="0" dirty="0" err="1" smtClean="0"/>
              <a:t>of</a:t>
            </a:r>
            <a:r>
              <a:rPr lang="de-DE" sz="1200" b="0" baseline="0" dirty="0" smtClean="0"/>
              <a:t> </a:t>
            </a:r>
            <a:r>
              <a:rPr lang="de-DE" sz="1200" b="0" baseline="0" dirty="0" err="1" smtClean="0"/>
              <a:t>the</a:t>
            </a:r>
            <a:r>
              <a:rPr lang="de-DE" sz="1200" b="0" baseline="0" dirty="0" smtClean="0"/>
              <a:t> </a:t>
            </a:r>
            <a:r>
              <a:rPr lang="de-DE" sz="1200" b="0" baseline="0" dirty="0" err="1" smtClean="0"/>
              <a:t>agenda</a:t>
            </a:r>
            <a:r>
              <a:rPr lang="de-DE" sz="1200" b="0" baseline="0" dirty="0" smtClean="0"/>
              <a:t> </a:t>
            </a:r>
            <a:r>
              <a:rPr lang="de-DE" sz="1200" b="0" baseline="0" dirty="0" err="1" smtClean="0"/>
              <a:t>despite</a:t>
            </a:r>
            <a:r>
              <a:rPr lang="de-DE" sz="1200" b="0" baseline="0" dirty="0" smtClean="0"/>
              <a:t> </a:t>
            </a:r>
            <a:r>
              <a:rPr lang="de-DE" sz="1200" b="0" baseline="0" dirty="0" err="1" smtClean="0"/>
              <a:t>totally</a:t>
            </a:r>
            <a:r>
              <a:rPr lang="de-DE" sz="1200" b="0" baseline="0" dirty="0" smtClean="0"/>
              <a:t> different </a:t>
            </a:r>
            <a:r>
              <a:rPr lang="de-DE" sz="1200" b="0" baseline="0" dirty="0" err="1" smtClean="0"/>
              <a:t>starting</a:t>
            </a:r>
            <a:r>
              <a:rPr lang="de-DE" sz="1200" b="0" baseline="0" dirty="0" smtClean="0"/>
              <a:t> </a:t>
            </a:r>
            <a:r>
              <a:rPr lang="de-DE" sz="1200" b="0" baseline="0" dirty="0" err="1" smtClean="0"/>
              <a:t>positions</a:t>
            </a:r>
            <a:r>
              <a:rPr lang="de-DE" sz="1200" b="0" baseline="0" dirty="0" smtClean="0"/>
              <a:t>. </a:t>
            </a:r>
            <a:r>
              <a:rPr lang="de-DE" sz="1200" b="0" baseline="0" dirty="0" err="1" smtClean="0"/>
              <a:t>For</a:t>
            </a:r>
            <a:r>
              <a:rPr lang="de-DE" sz="1200" b="0" baseline="0" dirty="0" smtClean="0"/>
              <a:t> </a:t>
            </a:r>
            <a:r>
              <a:rPr lang="de-DE" sz="1200" b="0" baseline="0" dirty="0" err="1" smtClean="0"/>
              <a:t>example</a:t>
            </a:r>
            <a:r>
              <a:rPr lang="de-DE" sz="1200" b="0" baseline="0" dirty="0" smtClean="0"/>
              <a:t>, 100 per </a:t>
            </a:r>
            <a:r>
              <a:rPr lang="de-DE" sz="1200" b="0" baseline="0" dirty="0" err="1" smtClean="0"/>
              <a:t>cent</a:t>
            </a:r>
            <a:r>
              <a:rPr lang="de-DE" sz="1200" b="0" baseline="0" dirty="0" smtClean="0"/>
              <a:t> </a:t>
            </a:r>
            <a:r>
              <a:rPr lang="de-DE" sz="1200" b="0" baseline="0" dirty="0" err="1" smtClean="0"/>
              <a:t>enrolment</a:t>
            </a:r>
            <a:r>
              <a:rPr lang="de-DE" sz="1200" b="0" baseline="0" dirty="0" smtClean="0"/>
              <a:t> in </a:t>
            </a:r>
            <a:r>
              <a:rPr lang="de-DE" sz="1200" b="0" baseline="0" dirty="0" err="1" smtClean="0"/>
              <a:t>primary</a:t>
            </a:r>
            <a:r>
              <a:rPr lang="de-DE" sz="1200" b="0" baseline="0" dirty="0" smtClean="0"/>
              <a:t> </a:t>
            </a:r>
            <a:r>
              <a:rPr lang="de-DE" sz="1200" b="0" baseline="0" dirty="0" err="1" smtClean="0"/>
              <a:t>schools</a:t>
            </a:r>
            <a:r>
              <a:rPr lang="de-DE" sz="1200" b="0" baseline="0" dirty="0" smtClean="0"/>
              <a:t>, </a:t>
            </a:r>
            <a:r>
              <a:rPr lang="de-DE" sz="1200" b="0" baseline="0" dirty="0" err="1" smtClean="0"/>
              <a:t>full</a:t>
            </a:r>
            <a:r>
              <a:rPr lang="de-DE" sz="1200" b="0" baseline="0" dirty="0" smtClean="0"/>
              <a:t> </a:t>
            </a:r>
            <a:r>
              <a:rPr lang="de-DE" sz="1200" b="0" baseline="0" dirty="0" err="1" smtClean="0"/>
              <a:t>access</a:t>
            </a:r>
            <a:r>
              <a:rPr lang="de-DE" sz="1200" b="0" baseline="0" dirty="0" smtClean="0"/>
              <a:t> </a:t>
            </a:r>
            <a:r>
              <a:rPr lang="de-DE" sz="1200" b="0" baseline="0" dirty="0" err="1" smtClean="0"/>
              <a:t>to</a:t>
            </a:r>
            <a:r>
              <a:rPr lang="de-DE" sz="1200" b="0" baseline="0" dirty="0" smtClean="0"/>
              <a:t> </a:t>
            </a:r>
            <a:r>
              <a:rPr lang="de-DE" sz="1200" b="0" baseline="0" dirty="0" err="1" smtClean="0"/>
              <a:t>reproductive</a:t>
            </a:r>
            <a:r>
              <a:rPr lang="de-DE" sz="1200" b="0" baseline="0" dirty="0" smtClean="0"/>
              <a:t> </a:t>
            </a:r>
            <a:r>
              <a:rPr lang="de-DE" sz="1200" b="0" baseline="0" dirty="0" err="1" smtClean="0"/>
              <a:t>health</a:t>
            </a:r>
            <a:r>
              <a:rPr lang="de-DE" sz="1200" b="0" baseline="0" dirty="0" smtClean="0"/>
              <a:t>, </a:t>
            </a:r>
            <a:r>
              <a:rPr lang="de-DE" sz="1200" b="0" baseline="0" dirty="0" err="1" smtClean="0"/>
              <a:t>decent</a:t>
            </a:r>
            <a:r>
              <a:rPr lang="de-DE" sz="1200" b="0" baseline="0" dirty="0" smtClean="0"/>
              <a:t> </a:t>
            </a:r>
            <a:r>
              <a:rPr lang="de-DE" sz="1200" b="0" baseline="0" dirty="0" err="1" smtClean="0"/>
              <a:t>work</a:t>
            </a:r>
            <a:r>
              <a:rPr lang="de-DE" sz="1200" b="0" baseline="0" dirty="0" smtClean="0"/>
              <a:t> </a:t>
            </a:r>
            <a:r>
              <a:rPr lang="de-DE" sz="1200" b="0" baseline="0" dirty="0" err="1" smtClean="0"/>
              <a:t>for</a:t>
            </a:r>
            <a:r>
              <a:rPr lang="de-DE" sz="1200" b="0" baseline="0" dirty="0" smtClean="0"/>
              <a:t> all. </a:t>
            </a:r>
          </a:p>
          <a:p>
            <a:pPr lvl="0">
              <a:defRPr sz="1800"/>
            </a:pPr>
            <a:endParaRPr lang="de-DE" sz="1200" b="1" baseline="0" dirty="0" smtClean="0"/>
          </a:p>
          <a:p>
            <a:pPr lvl="0">
              <a:defRPr sz="1800"/>
            </a:pPr>
            <a:r>
              <a:rPr lang="de-DE" sz="1200" b="1" baseline="0" dirty="0" smtClean="0"/>
              <a:t>This was </a:t>
            </a:r>
            <a:r>
              <a:rPr lang="de-DE" sz="1200" b="1" baseline="0" dirty="0" err="1" smtClean="0"/>
              <a:t>very</a:t>
            </a:r>
            <a:r>
              <a:rPr lang="de-DE" sz="1200" b="1" baseline="0" dirty="0" smtClean="0"/>
              <a:t> </a:t>
            </a:r>
            <a:r>
              <a:rPr lang="de-DE" sz="1200" b="1" baseline="0" dirty="0" err="1" smtClean="0"/>
              <a:t>short-eyed</a:t>
            </a:r>
            <a:r>
              <a:rPr lang="de-DE" sz="1200" b="1" baseline="0" dirty="0" smtClean="0"/>
              <a:t>. </a:t>
            </a:r>
            <a:r>
              <a:rPr lang="de-DE" sz="1200" b="1" baseline="0" dirty="0" err="1" smtClean="0"/>
              <a:t>Especially</a:t>
            </a:r>
            <a:r>
              <a:rPr lang="de-DE" sz="1200" b="1" baseline="0" dirty="0" smtClean="0"/>
              <a:t> </a:t>
            </a:r>
            <a:r>
              <a:rPr lang="de-DE" sz="1200" b="1" baseline="0" dirty="0" err="1" smtClean="0"/>
              <a:t>those</a:t>
            </a:r>
            <a:r>
              <a:rPr lang="de-DE" sz="1200" b="1" baseline="0" dirty="0" smtClean="0"/>
              <a:t> </a:t>
            </a:r>
            <a:r>
              <a:rPr lang="de-DE" sz="1200" b="1" baseline="0" dirty="0" err="1" smtClean="0"/>
              <a:t>regions</a:t>
            </a:r>
            <a:r>
              <a:rPr lang="de-DE" sz="1200" b="1" baseline="0" dirty="0" smtClean="0"/>
              <a:t> (Sub-</a:t>
            </a:r>
            <a:r>
              <a:rPr lang="de-DE" sz="1200" b="1" baseline="0" dirty="0" err="1" smtClean="0"/>
              <a:t>Saharan</a:t>
            </a:r>
            <a:r>
              <a:rPr lang="de-DE" sz="1200" b="1" baseline="0" dirty="0" smtClean="0"/>
              <a:t> </a:t>
            </a:r>
            <a:r>
              <a:rPr lang="de-DE" sz="1200" b="1" baseline="0" dirty="0" err="1" smtClean="0"/>
              <a:t>Africa</a:t>
            </a:r>
            <a:r>
              <a:rPr lang="de-DE" sz="1200" b="1" baseline="0" dirty="0" smtClean="0"/>
              <a:t> </a:t>
            </a:r>
            <a:r>
              <a:rPr lang="de-DE" sz="1200" b="1" baseline="0" dirty="0" err="1" smtClean="0"/>
              <a:t>or</a:t>
            </a:r>
            <a:r>
              <a:rPr lang="de-DE" sz="1200" b="1" baseline="0" dirty="0" smtClean="0"/>
              <a:t> </a:t>
            </a:r>
            <a:r>
              <a:rPr lang="de-DE" sz="1200" b="1" baseline="0" dirty="0" err="1" smtClean="0"/>
              <a:t>the</a:t>
            </a:r>
            <a:r>
              <a:rPr lang="de-DE" sz="1200" b="1" baseline="0" dirty="0" smtClean="0"/>
              <a:t> Least </a:t>
            </a:r>
            <a:r>
              <a:rPr lang="de-DE" sz="1200" b="1" baseline="0" dirty="0" err="1" smtClean="0"/>
              <a:t>Developed</a:t>
            </a:r>
            <a:r>
              <a:rPr lang="de-DE" sz="1200" b="1" baseline="0" dirty="0" smtClean="0"/>
              <a:t> Countries) </a:t>
            </a:r>
            <a:r>
              <a:rPr lang="de-DE" sz="1200" b="1" baseline="0" dirty="0" err="1" smtClean="0"/>
              <a:t>which</a:t>
            </a:r>
            <a:r>
              <a:rPr lang="de-DE" sz="1200" b="1" baseline="0" dirty="0" smtClean="0"/>
              <a:t> </a:t>
            </a:r>
            <a:r>
              <a:rPr lang="de-DE" sz="1200" b="1" baseline="0" dirty="0" err="1" smtClean="0"/>
              <a:t>were</a:t>
            </a:r>
            <a:r>
              <a:rPr lang="de-DE" sz="1200" b="1" baseline="0" dirty="0" smtClean="0"/>
              <a:t> </a:t>
            </a:r>
            <a:r>
              <a:rPr lang="de-DE" sz="1200" b="1" baseline="0" dirty="0" err="1" smtClean="0"/>
              <a:t>the</a:t>
            </a:r>
            <a:r>
              <a:rPr lang="de-DE" sz="1200" b="1" baseline="0" dirty="0" smtClean="0"/>
              <a:t> </a:t>
            </a:r>
            <a:r>
              <a:rPr lang="de-DE" sz="1200" b="1" baseline="0" dirty="0" err="1" smtClean="0"/>
              <a:t>farthest</a:t>
            </a:r>
            <a:r>
              <a:rPr lang="de-DE" sz="1200" b="1" baseline="0" dirty="0" smtClean="0"/>
              <a:t> </a:t>
            </a:r>
            <a:r>
              <a:rPr lang="de-DE" sz="1200" b="1" baseline="0" dirty="0" err="1" smtClean="0"/>
              <a:t>away</a:t>
            </a:r>
            <a:r>
              <a:rPr lang="de-DE" sz="1200" b="1" baseline="0" dirty="0" smtClean="0"/>
              <a:t> </a:t>
            </a:r>
            <a:r>
              <a:rPr lang="de-DE" sz="1200" b="1" baseline="0" dirty="0" err="1" smtClean="0"/>
              <a:t>from</a:t>
            </a:r>
            <a:r>
              <a:rPr lang="de-DE" sz="1200" b="1" baseline="0" dirty="0" smtClean="0"/>
              <a:t> </a:t>
            </a:r>
            <a:r>
              <a:rPr lang="de-DE" sz="1200" b="1" baseline="0" dirty="0" err="1" smtClean="0"/>
              <a:t>universality</a:t>
            </a:r>
            <a:r>
              <a:rPr lang="de-DE" sz="1200" b="1" baseline="0" dirty="0" smtClean="0"/>
              <a:t> </a:t>
            </a:r>
            <a:r>
              <a:rPr lang="de-DE" sz="1200" b="1" baseline="0" dirty="0" err="1" smtClean="0"/>
              <a:t>faced</a:t>
            </a:r>
            <a:r>
              <a:rPr lang="de-DE" sz="1200" b="1" baseline="0" dirty="0" smtClean="0"/>
              <a:t> </a:t>
            </a:r>
            <a:r>
              <a:rPr lang="de-DE" sz="1200" b="1" baseline="0" dirty="0" err="1" smtClean="0"/>
              <a:t>the</a:t>
            </a:r>
            <a:r>
              <a:rPr lang="de-DE" sz="1200" b="1" baseline="0" dirty="0" smtClean="0"/>
              <a:t> </a:t>
            </a:r>
            <a:r>
              <a:rPr lang="de-DE" sz="1200" b="1" baseline="0" dirty="0" err="1" smtClean="0"/>
              <a:t>strongest</a:t>
            </a:r>
            <a:r>
              <a:rPr lang="de-DE" sz="1200" b="1" baseline="0" dirty="0" smtClean="0"/>
              <a:t> </a:t>
            </a:r>
            <a:r>
              <a:rPr lang="de-DE" sz="1200" b="1" baseline="0" dirty="0" err="1" smtClean="0"/>
              <a:t>population</a:t>
            </a:r>
            <a:r>
              <a:rPr lang="de-DE" sz="1200" b="1" baseline="0" dirty="0" smtClean="0"/>
              <a:t> </a:t>
            </a:r>
            <a:r>
              <a:rPr lang="de-DE" sz="1200" b="1" baseline="0" dirty="0" err="1" smtClean="0"/>
              <a:t>growth</a:t>
            </a:r>
            <a:r>
              <a:rPr lang="de-DE" sz="1200" b="1" baseline="0" dirty="0" smtClean="0"/>
              <a:t>. This </a:t>
            </a:r>
            <a:r>
              <a:rPr lang="de-DE" sz="1200" b="1" baseline="0" dirty="0" err="1" smtClean="0"/>
              <a:t>means</a:t>
            </a:r>
            <a:r>
              <a:rPr lang="de-DE" sz="1200" b="1" baseline="0" dirty="0" smtClean="0"/>
              <a:t> </a:t>
            </a:r>
            <a:r>
              <a:rPr lang="de-DE" sz="1200" b="1" baseline="0" dirty="0" err="1" smtClean="0"/>
              <a:t>that</a:t>
            </a:r>
            <a:r>
              <a:rPr lang="de-DE" sz="1200" b="1" baseline="0" dirty="0" smtClean="0"/>
              <a:t> </a:t>
            </a:r>
            <a:r>
              <a:rPr lang="de-DE" sz="1200" b="1" baseline="0" dirty="0" err="1" smtClean="0"/>
              <a:t>the</a:t>
            </a:r>
            <a:r>
              <a:rPr lang="de-DE" sz="1200" b="1" baseline="0" dirty="0" smtClean="0"/>
              <a:t> </a:t>
            </a:r>
            <a:r>
              <a:rPr lang="de-DE" sz="1200" b="1" baseline="0" dirty="0" err="1" smtClean="0"/>
              <a:t>challenges</a:t>
            </a:r>
            <a:r>
              <a:rPr lang="de-DE" sz="1200" b="1" baseline="0" dirty="0" smtClean="0"/>
              <a:t> </a:t>
            </a:r>
            <a:r>
              <a:rPr lang="de-DE" sz="1200" b="1" baseline="0" dirty="0" err="1" smtClean="0"/>
              <a:t>to</a:t>
            </a:r>
            <a:r>
              <a:rPr lang="de-DE" sz="1200" b="1" baseline="0" dirty="0" smtClean="0"/>
              <a:t> </a:t>
            </a:r>
            <a:r>
              <a:rPr lang="de-DE" sz="1200" b="1" baseline="0" dirty="0" err="1" smtClean="0"/>
              <a:t>provide</a:t>
            </a:r>
            <a:r>
              <a:rPr lang="de-DE" sz="1200" b="1" baseline="0" dirty="0" smtClean="0"/>
              <a:t> </a:t>
            </a:r>
            <a:r>
              <a:rPr lang="de-DE" sz="1200" b="1" baseline="0" dirty="0" err="1" smtClean="0"/>
              <a:t>their</a:t>
            </a:r>
            <a:r>
              <a:rPr lang="de-DE" sz="1200" b="1" baseline="0" dirty="0" smtClean="0"/>
              <a:t> </a:t>
            </a:r>
            <a:r>
              <a:rPr lang="de-DE" sz="1200" b="1" baseline="0" dirty="0" err="1" smtClean="0"/>
              <a:t>populations</a:t>
            </a:r>
            <a:r>
              <a:rPr lang="de-DE" sz="1200" b="1" baseline="0" dirty="0" smtClean="0"/>
              <a:t> </a:t>
            </a:r>
            <a:r>
              <a:rPr lang="de-DE" sz="1200" b="1" baseline="0" dirty="0" err="1" smtClean="0"/>
              <a:t>with</a:t>
            </a:r>
            <a:r>
              <a:rPr lang="de-DE" sz="1200" b="1" baseline="0" dirty="0" smtClean="0"/>
              <a:t> </a:t>
            </a:r>
            <a:r>
              <a:rPr lang="de-DE" sz="1200" b="1" baseline="0" dirty="0" err="1" smtClean="0"/>
              <a:t>public</a:t>
            </a:r>
            <a:r>
              <a:rPr lang="de-DE" sz="1200" b="1" baseline="0" dirty="0" smtClean="0"/>
              <a:t> </a:t>
            </a:r>
            <a:r>
              <a:rPr lang="de-DE" sz="1200" b="1" baseline="0" dirty="0" err="1" smtClean="0"/>
              <a:t>services</a:t>
            </a:r>
            <a:r>
              <a:rPr lang="de-DE" sz="1200" b="1" baseline="0" dirty="0" smtClean="0"/>
              <a:t> </a:t>
            </a:r>
            <a:r>
              <a:rPr lang="de-DE" sz="1200" b="1" baseline="0" dirty="0" err="1" smtClean="0"/>
              <a:t>were</a:t>
            </a:r>
            <a:r>
              <a:rPr lang="de-DE" sz="1200" b="1" baseline="0" dirty="0" smtClean="0"/>
              <a:t> </a:t>
            </a:r>
            <a:r>
              <a:rPr lang="de-DE" sz="1200" b="1" baseline="0" dirty="0" err="1" smtClean="0"/>
              <a:t>continuously</a:t>
            </a:r>
            <a:r>
              <a:rPr lang="de-DE" sz="1200" b="1" baseline="0" dirty="0" smtClean="0"/>
              <a:t> on </a:t>
            </a:r>
            <a:r>
              <a:rPr lang="de-DE" sz="1200" b="1" baseline="0" dirty="0" err="1" smtClean="0"/>
              <a:t>the</a:t>
            </a:r>
            <a:r>
              <a:rPr lang="de-DE" sz="1200" b="1" baseline="0" dirty="0" smtClean="0"/>
              <a:t> </a:t>
            </a:r>
            <a:r>
              <a:rPr lang="de-DE" sz="1200" b="1" baseline="0" dirty="0" err="1" smtClean="0"/>
              <a:t>rise</a:t>
            </a:r>
            <a:r>
              <a:rPr lang="de-DE" sz="1200" b="1" baseline="0" dirty="0" smtClean="0"/>
              <a:t>. </a:t>
            </a:r>
            <a:r>
              <a:rPr lang="de-DE" sz="1200" b="1" baseline="0" dirty="0" err="1" smtClean="0"/>
              <a:t>Any</a:t>
            </a:r>
            <a:r>
              <a:rPr lang="de-DE" sz="1200" b="1" baseline="0" dirty="0" smtClean="0"/>
              <a:t> </a:t>
            </a:r>
            <a:r>
              <a:rPr lang="de-DE" sz="1200" b="1" baseline="0" dirty="0" err="1" smtClean="0"/>
              <a:t>progress</a:t>
            </a:r>
            <a:r>
              <a:rPr lang="de-DE" sz="1200" b="1" baseline="0" dirty="0" smtClean="0"/>
              <a:t> </a:t>
            </a:r>
            <a:r>
              <a:rPr lang="de-DE" sz="1200" b="1" baseline="0" dirty="0" err="1" smtClean="0"/>
              <a:t>towards</a:t>
            </a:r>
            <a:r>
              <a:rPr lang="de-DE" sz="1200" b="1" baseline="0" dirty="0" smtClean="0"/>
              <a:t> </a:t>
            </a:r>
            <a:r>
              <a:rPr lang="de-DE" sz="1200" b="1" baseline="0" dirty="0" err="1" smtClean="0"/>
              <a:t>universality</a:t>
            </a:r>
            <a:r>
              <a:rPr lang="de-DE" sz="1200" b="1" baseline="0" dirty="0" smtClean="0"/>
              <a:t> </a:t>
            </a:r>
            <a:r>
              <a:rPr lang="de-DE" sz="1200" b="1" baseline="0" dirty="0" err="1" smtClean="0"/>
              <a:t>therefore</a:t>
            </a:r>
            <a:r>
              <a:rPr lang="de-DE" sz="1200" b="1" baseline="0" dirty="0" smtClean="0"/>
              <a:t> </a:t>
            </a:r>
            <a:r>
              <a:rPr lang="de-DE" sz="1200" b="1" baseline="0" dirty="0" err="1" smtClean="0"/>
              <a:t>implies</a:t>
            </a:r>
            <a:r>
              <a:rPr lang="de-DE" sz="1200" b="1" baseline="0" dirty="0" smtClean="0"/>
              <a:t> a </a:t>
            </a:r>
            <a:r>
              <a:rPr lang="de-DE" sz="1200" b="1" baseline="0" dirty="0" err="1" smtClean="0"/>
              <a:t>big</a:t>
            </a:r>
            <a:r>
              <a:rPr lang="de-DE" sz="1200" b="1" baseline="0" dirty="0" smtClean="0"/>
              <a:t> </a:t>
            </a:r>
            <a:r>
              <a:rPr lang="de-DE" sz="1200" b="1" baseline="0" dirty="0" err="1" smtClean="0"/>
              <a:t>success</a:t>
            </a:r>
            <a:r>
              <a:rPr lang="de-DE" sz="1200" b="1" baseline="0" dirty="0" smtClean="0"/>
              <a:t> </a:t>
            </a:r>
            <a:r>
              <a:rPr lang="de-DE" sz="1200" b="1" baseline="0" dirty="0" err="1" smtClean="0"/>
              <a:t>as</a:t>
            </a:r>
            <a:r>
              <a:rPr lang="de-DE" sz="1200" b="1" baseline="0" dirty="0" smtClean="0"/>
              <a:t> </a:t>
            </a:r>
            <a:r>
              <a:rPr lang="de-DE" sz="1200" b="1" baseline="0" dirty="0" err="1" smtClean="0"/>
              <a:t>the</a:t>
            </a:r>
            <a:r>
              <a:rPr lang="de-DE" sz="1200" b="1" baseline="0" dirty="0" smtClean="0"/>
              <a:t> </a:t>
            </a:r>
            <a:r>
              <a:rPr lang="de-DE" sz="1200" b="1" baseline="0" dirty="0" err="1" smtClean="0"/>
              <a:t>number</a:t>
            </a:r>
            <a:r>
              <a:rPr lang="de-DE" sz="1200" b="1" baseline="0" dirty="0" smtClean="0"/>
              <a:t> </a:t>
            </a:r>
            <a:r>
              <a:rPr lang="de-DE" sz="1200" b="1" baseline="0" dirty="0" err="1" smtClean="0"/>
              <a:t>of</a:t>
            </a:r>
            <a:r>
              <a:rPr lang="de-DE" sz="1200" b="1" baseline="0" dirty="0" smtClean="0"/>
              <a:t> </a:t>
            </a:r>
            <a:r>
              <a:rPr lang="de-DE" sz="1200" b="1" baseline="0" dirty="0" err="1" smtClean="0"/>
              <a:t>those</a:t>
            </a:r>
            <a:r>
              <a:rPr lang="de-DE" sz="1200" b="1" baseline="0" dirty="0" smtClean="0"/>
              <a:t> </a:t>
            </a:r>
            <a:r>
              <a:rPr lang="de-DE" sz="1200" b="1" baseline="0" dirty="0" err="1" smtClean="0"/>
              <a:t>having</a:t>
            </a:r>
            <a:r>
              <a:rPr lang="de-DE" sz="1200" b="1" baseline="0" dirty="0" smtClean="0"/>
              <a:t> </a:t>
            </a:r>
            <a:r>
              <a:rPr lang="de-DE" sz="1200" b="1" baseline="0" dirty="0" err="1" smtClean="0"/>
              <a:t>access</a:t>
            </a:r>
            <a:r>
              <a:rPr lang="de-DE" sz="1200" b="1" baseline="0" dirty="0" smtClean="0"/>
              <a:t> </a:t>
            </a:r>
            <a:r>
              <a:rPr lang="de-DE" sz="1200" b="1" baseline="0" dirty="0" err="1" smtClean="0"/>
              <a:t>to</a:t>
            </a:r>
            <a:r>
              <a:rPr lang="de-DE" sz="1200" b="1" baseline="0" dirty="0" smtClean="0"/>
              <a:t> </a:t>
            </a:r>
            <a:r>
              <a:rPr lang="de-DE" sz="1200" b="1" baseline="0" dirty="0" err="1" smtClean="0"/>
              <a:t>education</a:t>
            </a:r>
            <a:r>
              <a:rPr lang="de-DE" sz="1200" b="1" baseline="0" dirty="0" smtClean="0"/>
              <a:t>, </a:t>
            </a:r>
            <a:r>
              <a:rPr lang="de-DE" sz="1200" b="1" baseline="0" dirty="0" err="1" smtClean="0"/>
              <a:t>health</a:t>
            </a:r>
            <a:r>
              <a:rPr lang="de-DE" sz="1200" b="1" baseline="0" dirty="0" smtClean="0"/>
              <a:t> </a:t>
            </a:r>
            <a:r>
              <a:rPr lang="de-DE" sz="1200" b="1" baseline="0" dirty="0" err="1" smtClean="0"/>
              <a:t>services</a:t>
            </a:r>
            <a:r>
              <a:rPr lang="de-DE" sz="1200" b="1" baseline="0" dirty="0" smtClean="0"/>
              <a:t> </a:t>
            </a:r>
            <a:r>
              <a:rPr lang="de-DE" sz="1200" b="1" baseline="0" dirty="0" err="1" smtClean="0"/>
              <a:t>or</a:t>
            </a:r>
            <a:r>
              <a:rPr lang="de-DE" sz="1200" b="1" baseline="0" dirty="0" smtClean="0"/>
              <a:t> </a:t>
            </a:r>
            <a:r>
              <a:rPr lang="de-DE" sz="1200" b="1" baseline="0" dirty="0" err="1" smtClean="0"/>
              <a:t>work</a:t>
            </a:r>
            <a:r>
              <a:rPr lang="de-DE" sz="1200" b="1" baseline="0" dirty="0" smtClean="0"/>
              <a:t> </a:t>
            </a:r>
            <a:r>
              <a:rPr lang="de-DE" sz="1200" b="1" baseline="0" dirty="0" err="1" smtClean="0"/>
              <a:t>increased</a:t>
            </a:r>
            <a:r>
              <a:rPr lang="de-DE" sz="1200" b="1" baseline="0" dirty="0" smtClean="0"/>
              <a:t> </a:t>
            </a:r>
            <a:r>
              <a:rPr lang="de-DE" sz="1200" b="1" baseline="0" dirty="0" err="1" smtClean="0"/>
              <a:t>faster</a:t>
            </a:r>
            <a:r>
              <a:rPr lang="de-DE" sz="1200" b="1" baseline="0" dirty="0" smtClean="0"/>
              <a:t> </a:t>
            </a:r>
            <a:r>
              <a:rPr lang="de-DE" sz="1200" b="1" baseline="0" dirty="0" err="1" smtClean="0"/>
              <a:t>than</a:t>
            </a:r>
            <a:r>
              <a:rPr lang="de-DE" sz="1200" b="1" baseline="0" dirty="0" smtClean="0"/>
              <a:t> </a:t>
            </a:r>
            <a:r>
              <a:rPr lang="de-DE" sz="1200" b="1" baseline="0" dirty="0" err="1" smtClean="0"/>
              <a:t>the</a:t>
            </a:r>
            <a:r>
              <a:rPr lang="de-DE" sz="1200" b="1" baseline="0" dirty="0" smtClean="0"/>
              <a:t> </a:t>
            </a:r>
            <a:r>
              <a:rPr lang="de-DE" sz="1200" b="1" baseline="0" dirty="0" err="1" smtClean="0"/>
              <a:t>number</a:t>
            </a:r>
            <a:r>
              <a:rPr lang="de-DE" sz="1200" b="1" baseline="0" dirty="0" smtClean="0"/>
              <a:t> </a:t>
            </a:r>
            <a:r>
              <a:rPr lang="de-DE" sz="1200" b="1" baseline="0" dirty="0" err="1" smtClean="0"/>
              <a:t>of</a:t>
            </a:r>
            <a:r>
              <a:rPr lang="de-DE" sz="1200" b="1" baseline="0" dirty="0" smtClean="0"/>
              <a:t> </a:t>
            </a:r>
            <a:r>
              <a:rPr lang="de-DE" sz="1200" b="1" baseline="0" dirty="0" err="1" smtClean="0"/>
              <a:t>those</a:t>
            </a:r>
            <a:r>
              <a:rPr lang="de-DE" sz="1200" b="1" baseline="0" dirty="0" smtClean="0"/>
              <a:t> in </a:t>
            </a:r>
            <a:r>
              <a:rPr lang="de-DE" sz="1200" b="1" baseline="0" dirty="0" err="1" smtClean="0"/>
              <a:t>demand</a:t>
            </a:r>
            <a:r>
              <a:rPr lang="de-DE" sz="1200" b="1" baseline="0" dirty="0" smtClean="0"/>
              <a:t>. </a:t>
            </a:r>
          </a:p>
          <a:p>
            <a:pPr lvl="0">
              <a:defRPr sz="1800"/>
            </a:pPr>
            <a:endParaRPr lang="de-DE" sz="1200" b="1" baseline="0" dirty="0" smtClean="0"/>
          </a:p>
          <a:p>
            <a:pPr lvl="0">
              <a:defRPr sz="1800"/>
            </a:pPr>
            <a:r>
              <a:rPr lang="de-DE" sz="1200" b="0" baseline="0" dirty="0" err="1" smtClean="0"/>
              <a:t>Instead</a:t>
            </a:r>
            <a:r>
              <a:rPr lang="de-DE" sz="1200" b="0" baseline="0" dirty="0" smtClean="0"/>
              <a:t>, SSA </a:t>
            </a:r>
            <a:r>
              <a:rPr lang="de-DE" sz="1200" b="0" baseline="0" dirty="0" err="1" smtClean="0"/>
              <a:t>today</a:t>
            </a:r>
            <a:r>
              <a:rPr lang="de-DE" sz="1200" b="0" baseline="0" dirty="0" smtClean="0"/>
              <a:t> </a:t>
            </a:r>
            <a:r>
              <a:rPr lang="de-DE" sz="1200" b="0" baseline="0" dirty="0" err="1" smtClean="0"/>
              <a:t>is</a:t>
            </a:r>
            <a:r>
              <a:rPr lang="de-DE" sz="1200" b="0" baseline="0" dirty="0" smtClean="0"/>
              <a:t> </a:t>
            </a:r>
            <a:r>
              <a:rPr lang="de-DE" sz="1200" b="0" baseline="0" dirty="0" err="1" smtClean="0"/>
              <a:t>blamed</a:t>
            </a:r>
            <a:r>
              <a:rPr lang="de-DE" sz="1200" b="0" baseline="0" dirty="0" smtClean="0"/>
              <a:t> </a:t>
            </a:r>
            <a:r>
              <a:rPr lang="de-DE" sz="1200" b="0" baseline="0" dirty="0" err="1" smtClean="0"/>
              <a:t>for</a:t>
            </a:r>
            <a:r>
              <a:rPr lang="de-DE" sz="1200" b="0" baseline="0" dirty="0" smtClean="0"/>
              <a:t> </a:t>
            </a:r>
            <a:r>
              <a:rPr lang="de-DE" sz="1200" b="0" baseline="0" dirty="0" err="1" smtClean="0"/>
              <a:t>having</a:t>
            </a:r>
            <a:r>
              <a:rPr lang="de-DE" sz="1200" b="0" baseline="0" dirty="0" smtClean="0"/>
              <a:t> </a:t>
            </a:r>
            <a:r>
              <a:rPr lang="de-DE" sz="1200" b="0" baseline="0" dirty="0" err="1" smtClean="0"/>
              <a:t>only</a:t>
            </a:r>
            <a:r>
              <a:rPr lang="de-DE" sz="1200" b="0" baseline="0" dirty="0" smtClean="0"/>
              <a:t> </a:t>
            </a:r>
            <a:r>
              <a:rPr lang="de-DE" sz="1200" b="0" baseline="0" dirty="0" err="1" smtClean="0"/>
              <a:t>managed</a:t>
            </a:r>
            <a:r>
              <a:rPr lang="de-DE" sz="1200" b="0" baseline="0" dirty="0" smtClean="0"/>
              <a:t> an </a:t>
            </a:r>
            <a:r>
              <a:rPr lang="de-DE" sz="1200" b="0" baseline="0" dirty="0" err="1" smtClean="0"/>
              <a:t>to</a:t>
            </a:r>
            <a:r>
              <a:rPr lang="de-DE" sz="1200" b="0" baseline="0" dirty="0" smtClean="0"/>
              <a:t> </a:t>
            </a:r>
            <a:r>
              <a:rPr lang="de-DE" sz="1200" b="0" baseline="0" dirty="0" err="1" smtClean="0"/>
              <a:t>raise</a:t>
            </a:r>
            <a:r>
              <a:rPr lang="de-DE" sz="1200" b="0" baseline="0" dirty="0" smtClean="0"/>
              <a:t> </a:t>
            </a:r>
            <a:r>
              <a:rPr lang="de-DE" sz="1200" b="0" baseline="0" dirty="0" err="1" smtClean="0"/>
              <a:t>the</a:t>
            </a:r>
            <a:r>
              <a:rPr lang="de-DE" sz="1200" b="0" baseline="0" dirty="0" smtClean="0"/>
              <a:t> </a:t>
            </a:r>
            <a:r>
              <a:rPr lang="de-DE" sz="1200" b="0" baseline="0" dirty="0" err="1" smtClean="0"/>
              <a:t>net</a:t>
            </a:r>
            <a:r>
              <a:rPr lang="de-DE" sz="1200" b="0" baseline="0" dirty="0" smtClean="0"/>
              <a:t> </a:t>
            </a:r>
            <a:r>
              <a:rPr lang="de-DE" sz="1200" b="0" baseline="0" dirty="0" err="1" smtClean="0"/>
              <a:t>enrolment</a:t>
            </a:r>
            <a:r>
              <a:rPr lang="de-DE" sz="1200" b="0" baseline="0" dirty="0" smtClean="0"/>
              <a:t> </a:t>
            </a:r>
            <a:r>
              <a:rPr lang="de-DE" sz="1200" b="0" baseline="0" dirty="0" err="1" smtClean="0"/>
              <a:t>ratio</a:t>
            </a:r>
            <a:r>
              <a:rPr lang="de-DE" sz="1200" b="0" baseline="0" dirty="0" smtClean="0"/>
              <a:t> </a:t>
            </a:r>
            <a:r>
              <a:rPr lang="de-DE" sz="1200" b="0" baseline="0" dirty="0" err="1" smtClean="0"/>
              <a:t>from</a:t>
            </a:r>
            <a:r>
              <a:rPr lang="de-DE" sz="1200" b="0" baseline="0" dirty="0" smtClean="0"/>
              <a:t> </a:t>
            </a:r>
            <a:r>
              <a:rPr lang="de-DE" sz="1200" b="0" baseline="0" dirty="0" err="1" smtClean="0"/>
              <a:t>roundabout</a:t>
            </a:r>
            <a:r>
              <a:rPr lang="de-DE" sz="1200" b="0" baseline="0" dirty="0" smtClean="0"/>
              <a:t> 50 </a:t>
            </a:r>
            <a:r>
              <a:rPr lang="de-DE" sz="1200" b="0" baseline="0" dirty="0" err="1" smtClean="0"/>
              <a:t>to</a:t>
            </a:r>
            <a:r>
              <a:rPr lang="de-DE" sz="1200" b="0" baseline="0" dirty="0" smtClean="0"/>
              <a:t> 77 per </a:t>
            </a:r>
            <a:r>
              <a:rPr lang="de-DE" sz="1200" b="0" baseline="0" dirty="0" err="1" smtClean="0"/>
              <a:t>cent</a:t>
            </a:r>
            <a:r>
              <a:rPr lang="de-DE" sz="1200" b="0" baseline="0" dirty="0" smtClean="0"/>
              <a:t>. </a:t>
            </a:r>
          </a:p>
          <a:p>
            <a:pPr lvl="0">
              <a:defRPr sz="1800"/>
            </a:pPr>
            <a:r>
              <a:rPr lang="de-DE" sz="1200" b="0" baseline="0" dirty="0" smtClean="0"/>
              <a:t>But </a:t>
            </a:r>
            <a:r>
              <a:rPr lang="de-DE" sz="1200" b="0" baseline="0" dirty="0" err="1" smtClean="0"/>
              <a:t>this</a:t>
            </a:r>
            <a:r>
              <a:rPr lang="de-DE" sz="1200" b="0" baseline="0" dirty="0" smtClean="0"/>
              <a:t> </a:t>
            </a:r>
            <a:r>
              <a:rPr lang="de-DE" sz="1200" b="0" baseline="0" dirty="0" err="1" smtClean="0"/>
              <a:t>happened</a:t>
            </a:r>
            <a:r>
              <a:rPr lang="de-DE" sz="1200" b="0" baseline="0" dirty="0" smtClean="0"/>
              <a:t> </a:t>
            </a:r>
            <a:r>
              <a:rPr lang="de-DE" sz="1200" b="0" baseline="0" dirty="0" err="1" smtClean="0"/>
              <a:t>despite</a:t>
            </a:r>
            <a:r>
              <a:rPr lang="de-DE" sz="1200" b="0" baseline="0" dirty="0" smtClean="0"/>
              <a:t> an </a:t>
            </a:r>
            <a:r>
              <a:rPr lang="de-DE" sz="1200" b="0" baseline="0" dirty="0" err="1" smtClean="0"/>
              <a:t>increase</a:t>
            </a:r>
            <a:r>
              <a:rPr lang="de-DE" sz="1200" b="0" baseline="0" dirty="0" smtClean="0"/>
              <a:t> in </a:t>
            </a:r>
            <a:r>
              <a:rPr lang="de-DE" sz="1200" b="0" baseline="0" dirty="0" err="1" smtClean="0"/>
              <a:t>the</a:t>
            </a:r>
            <a:r>
              <a:rPr lang="de-DE" sz="1200" b="0" baseline="0" dirty="0" smtClean="0"/>
              <a:t> </a:t>
            </a:r>
            <a:r>
              <a:rPr lang="de-DE" sz="1200" b="0" baseline="0" dirty="0" err="1" smtClean="0"/>
              <a:t>number</a:t>
            </a:r>
            <a:r>
              <a:rPr lang="de-DE" sz="1200" b="0" baseline="0" dirty="0" smtClean="0"/>
              <a:t> </a:t>
            </a:r>
            <a:r>
              <a:rPr lang="de-DE" sz="1200" b="0" baseline="0" dirty="0" err="1" smtClean="0"/>
              <a:t>of</a:t>
            </a:r>
            <a:r>
              <a:rPr lang="de-DE" sz="1200" b="0" baseline="0" dirty="0" smtClean="0"/>
              <a:t> </a:t>
            </a:r>
            <a:r>
              <a:rPr lang="de-DE" sz="1200" b="0" baseline="0" dirty="0" err="1" smtClean="0"/>
              <a:t>children</a:t>
            </a:r>
            <a:r>
              <a:rPr lang="de-DE" sz="1200" b="0" baseline="0" dirty="0" smtClean="0"/>
              <a:t> </a:t>
            </a:r>
            <a:r>
              <a:rPr lang="de-DE" sz="1200" b="0" baseline="0" dirty="0" err="1" smtClean="0"/>
              <a:t>by</a:t>
            </a:r>
            <a:r>
              <a:rPr lang="de-DE" sz="1200" b="0" baseline="0" dirty="0" smtClean="0"/>
              <a:t> 70 per </a:t>
            </a:r>
            <a:r>
              <a:rPr lang="de-DE" sz="1200" b="0" baseline="0" dirty="0" err="1" smtClean="0"/>
              <a:t>cent</a:t>
            </a:r>
            <a:r>
              <a:rPr lang="de-DE" sz="1200" b="0" baseline="0" dirty="0" smtClean="0"/>
              <a:t> </a:t>
            </a:r>
            <a:r>
              <a:rPr lang="de-DE" sz="1200" b="0" baseline="0" dirty="0" err="1" smtClean="0"/>
              <a:t>between</a:t>
            </a:r>
            <a:r>
              <a:rPr lang="de-DE" sz="1200" b="0" baseline="0" dirty="0" smtClean="0"/>
              <a:t> 1990 </a:t>
            </a:r>
            <a:r>
              <a:rPr lang="de-DE" sz="1200" b="0" baseline="0" dirty="0" err="1" smtClean="0"/>
              <a:t>and</a:t>
            </a:r>
            <a:r>
              <a:rPr lang="de-DE" sz="1200" b="0" baseline="0" dirty="0" smtClean="0"/>
              <a:t> 2012 (</a:t>
            </a:r>
            <a:r>
              <a:rPr lang="de-DE" sz="1200" b="0" baseline="0" dirty="0" err="1" smtClean="0"/>
              <a:t>rest</a:t>
            </a:r>
            <a:r>
              <a:rPr lang="de-DE" sz="1200" b="0" baseline="0" dirty="0" smtClean="0"/>
              <a:t> </a:t>
            </a:r>
            <a:r>
              <a:rPr lang="de-DE" sz="1200" b="0" baseline="0" dirty="0" err="1" smtClean="0"/>
              <a:t>of</a:t>
            </a:r>
            <a:r>
              <a:rPr lang="de-DE" sz="1200" b="0" baseline="0" dirty="0" smtClean="0"/>
              <a:t> </a:t>
            </a:r>
            <a:r>
              <a:rPr lang="de-DE" sz="1200" b="0" baseline="0" dirty="0" err="1" smtClean="0"/>
              <a:t>world</a:t>
            </a:r>
            <a:r>
              <a:rPr lang="de-DE" sz="1200" b="0" baseline="0" dirty="0" smtClean="0"/>
              <a:t>: 16 per </a:t>
            </a:r>
            <a:r>
              <a:rPr lang="de-DE" sz="1200" b="0" baseline="0" dirty="0" err="1" smtClean="0"/>
              <a:t>cent</a:t>
            </a:r>
            <a:r>
              <a:rPr lang="de-DE" sz="1200" b="0" baseline="0" dirty="0" smtClean="0"/>
              <a:t>).</a:t>
            </a:r>
          </a:p>
          <a:p>
            <a:pPr marL="0" marR="0" lvl="0" indent="0" defTabSz="457200" eaLnBrk="1" fontAlgn="auto" latinLnBrk="0" hangingPunct="1">
              <a:lnSpc>
                <a:spcPct val="117999"/>
              </a:lnSpc>
              <a:spcBef>
                <a:spcPts val="0"/>
              </a:spcBef>
              <a:spcAft>
                <a:spcPts val="0"/>
              </a:spcAft>
              <a:buClrTx/>
              <a:buSzTx/>
              <a:buFontTx/>
              <a:buNone/>
              <a:tabLst/>
              <a:defRPr sz="1800"/>
            </a:pPr>
            <a:r>
              <a:rPr lang="de-DE" sz="1200" b="1" baseline="0" dirty="0" smtClean="0"/>
              <a:t>Population </a:t>
            </a:r>
            <a:r>
              <a:rPr lang="de-DE" sz="1200" b="1" baseline="0" dirty="0" err="1" smtClean="0"/>
              <a:t>growth</a:t>
            </a:r>
            <a:r>
              <a:rPr lang="de-DE" sz="1200" b="1" baseline="0" dirty="0" smtClean="0"/>
              <a:t> </a:t>
            </a:r>
            <a:r>
              <a:rPr lang="de-DE" sz="1200" b="1" baseline="0" dirty="0" err="1" smtClean="0"/>
              <a:t>is</a:t>
            </a:r>
            <a:r>
              <a:rPr lang="de-DE" sz="1200" b="1" baseline="0" dirty="0" smtClean="0"/>
              <a:t> </a:t>
            </a:r>
            <a:r>
              <a:rPr lang="de-DE" sz="1200" b="1" baseline="0" dirty="0" err="1" smtClean="0"/>
              <a:t>strongest</a:t>
            </a:r>
            <a:r>
              <a:rPr lang="de-DE" sz="1200" b="1" baseline="0" dirty="0" smtClean="0"/>
              <a:t> </a:t>
            </a:r>
            <a:r>
              <a:rPr lang="de-DE" sz="1200" b="1" baseline="0" dirty="0" err="1" smtClean="0"/>
              <a:t>where</a:t>
            </a:r>
            <a:r>
              <a:rPr lang="de-DE" sz="1200" b="1" baseline="0" dirty="0" smtClean="0"/>
              <a:t> </a:t>
            </a:r>
            <a:r>
              <a:rPr lang="de-DE" sz="1200" b="1" baseline="0" dirty="0" err="1" smtClean="0"/>
              <a:t>socio-economic</a:t>
            </a:r>
            <a:r>
              <a:rPr lang="de-DE" sz="1200" b="1" baseline="0" dirty="0" smtClean="0"/>
              <a:t> </a:t>
            </a:r>
            <a:r>
              <a:rPr lang="de-DE" sz="1200" b="1" baseline="0" dirty="0" err="1" smtClean="0"/>
              <a:t>development</a:t>
            </a:r>
            <a:r>
              <a:rPr lang="de-DE" sz="1200" b="1" baseline="0" dirty="0" smtClean="0"/>
              <a:t> </a:t>
            </a:r>
            <a:r>
              <a:rPr lang="de-DE" sz="1200" b="1" baseline="0" dirty="0" err="1" smtClean="0"/>
              <a:t>is</a:t>
            </a:r>
            <a:r>
              <a:rPr lang="de-DE" sz="1200" b="1" baseline="0" dirty="0" smtClean="0"/>
              <a:t> </a:t>
            </a:r>
            <a:r>
              <a:rPr lang="de-DE" sz="1200" b="1" baseline="0" dirty="0" err="1" smtClean="0"/>
              <a:t>lowest</a:t>
            </a:r>
            <a:r>
              <a:rPr lang="de-DE" sz="1200" b="1" baseline="0" dirty="0" smtClean="0"/>
              <a:t>. </a:t>
            </a:r>
            <a:r>
              <a:rPr lang="de-DE" sz="1200" b="1" baseline="0" dirty="0" err="1" smtClean="0"/>
              <a:t>It</a:t>
            </a:r>
            <a:r>
              <a:rPr lang="de-DE" sz="1200" b="1" baseline="0" dirty="0" smtClean="0"/>
              <a:t> </a:t>
            </a:r>
            <a:r>
              <a:rPr lang="de-DE" sz="1200" b="1" baseline="0" dirty="0" err="1" smtClean="0"/>
              <a:t>therefore</a:t>
            </a:r>
            <a:r>
              <a:rPr lang="de-DE" sz="1200" b="1" baseline="0" dirty="0" smtClean="0"/>
              <a:t> </a:t>
            </a:r>
            <a:r>
              <a:rPr lang="de-DE" sz="1200" b="1" baseline="0" dirty="0" err="1" smtClean="0"/>
              <a:t>needs</a:t>
            </a:r>
            <a:r>
              <a:rPr lang="de-DE" sz="1200" b="1" baseline="0" dirty="0" smtClean="0"/>
              <a:t> </a:t>
            </a:r>
            <a:r>
              <a:rPr lang="de-DE" sz="1200" b="1" baseline="0" dirty="0" err="1" smtClean="0"/>
              <a:t>to</a:t>
            </a:r>
            <a:r>
              <a:rPr lang="de-DE" sz="1200" b="1" baseline="0" dirty="0" smtClean="0"/>
              <a:t> </a:t>
            </a:r>
            <a:r>
              <a:rPr lang="de-DE" sz="1200" b="1" baseline="0" dirty="0" err="1" smtClean="0"/>
              <a:t>play</a:t>
            </a:r>
            <a:r>
              <a:rPr lang="de-DE" sz="1200" b="1" baseline="0" dirty="0" smtClean="0"/>
              <a:t> a </a:t>
            </a:r>
            <a:r>
              <a:rPr lang="de-DE" sz="1200" b="1" baseline="0" dirty="0" err="1" smtClean="0"/>
              <a:t>key</a:t>
            </a:r>
            <a:r>
              <a:rPr lang="de-DE" sz="1200" b="1" baseline="0" dirty="0" smtClean="0"/>
              <a:t> </a:t>
            </a:r>
            <a:r>
              <a:rPr lang="de-DE" sz="1200" b="1" baseline="0" dirty="0" err="1" smtClean="0"/>
              <a:t>role</a:t>
            </a:r>
            <a:r>
              <a:rPr lang="de-DE" sz="1200" b="1" baseline="0" dirty="0" smtClean="0"/>
              <a:t> </a:t>
            </a:r>
            <a:r>
              <a:rPr lang="de-DE" sz="1200" b="1" baseline="0" dirty="0" err="1" smtClean="0"/>
              <a:t>when</a:t>
            </a:r>
            <a:r>
              <a:rPr lang="de-DE" sz="1200" b="1" baseline="0" dirty="0" smtClean="0"/>
              <a:t> </a:t>
            </a:r>
            <a:r>
              <a:rPr lang="de-DE" sz="1200" b="1" baseline="0" dirty="0" err="1" smtClean="0"/>
              <a:t>talking</a:t>
            </a:r>
            <a:r>
              <a:rPr lang="de-DE" sz="1200" b="1" baseline="0" dirty="0" smtClean="0"/>
              <a:t> </a:t>
            </a:r>
            <a:r>
              <a:rPr lang="de-DE" sz="1200" b="1" baseline="0" dirty="0" err="1" smtClean="0"/>
              <a:t>about</a:t>
            </a:r>
            <a:r>
              <a:rPr lang="de-DE" sz="1200" b="1" baseline="0" dirty="0" smtClean="0"/>
              <a:t> </a:t>
            </a:r>
            <a:r>
              <a:rPr lang="de-DE" sz="1200" b="1" baseline="0" dirty="0" err="1" smtClean="0"/>
              <a:t>success</a:t>
            </a:r>
            <a:r>
              <a:rPr lang="de-DE" sz="1200" b="1" baseline="0" dirty="0" smtClean="0"/>
              <a:t> </a:t>
            </a:r>
            <a:r>
              <a:rPr lang="de-DE" sz="1200" b="1" baseline="0" dirty="0" err="1" smtClean="0"/>
              <a:t>or</a:t>
            </a:r>
            <a:r>
              <a:rPr lang="de-DE" sz="1200" b="1" baseline="0" dirty="0" smtClean="0"/>
              <a:t> </a:t>
            </a:r>
            <a:r>
              <a:rPr lang="de-DE" sz="1200" b="1" baseline="0" dirty="0" err="1" smtClean="0"/>
              <a:t>failure</a:t>
            </a:r>
            <a:r>
              <a:rPr lang="de-DE" sz="1200" b="1" baseline="0" dirty="0" smtClean="0"/>
              <a:t> </a:t>
            </a:r>
            <a:r>
              <a:rPr lang="de-DE" sz="1200" b="1" baseline="0" dirty="0" err="1" smtClean="0"/>
              <a:t>towards</a:t>
            </a:r>
            <a:r>
              <a:rPr lang="de-DE" sz="1200" b="1" baseline="0" dirty="0" smtClean="0"/>
              <a:t> </a:t>
            </a:r>
            <a:r>
              <a:rPr lang="de-DE" sz="1200" b="1" baseline="0" dirty="0" err="1" smtClean="0"/>
              <a:t>reaching</a:t>
            </a:r>
            <a:r>
              <a:rPr lang="de-DE" sz="1200" b="1" baseline="0" dirty="0" smtClean="0"/>
              <a:t> universal </a:t>
            </a:r>
            <a:r>
              <a:rPr lang="de-DE" sz="1200" b="1" baseline="0" dirty="0" err="1" smtClean="0"/>
              <a:t>targets</a:t>
            </a:r>
            <a:r>
              <a:rPr lang="de-DE" sz="1200" b="1" baseline="0" dirty="0" smtClean="0"/>
              <a:t>. </a:t>
            </a:r>
          </a:p>
          <a:p>
            <a:pPr lvl="0">
              <a:defRPr sz="1800"/>
            </a:pPr>
            <a:endParaRPr lang="de-DE" sz="1200" b="1" baseline="0" dirty="0" smtClean="0"/>
          </a:p>
          <a:p>
            <a:pPr lvl="0">
              <a:defRPr sz="1800"/>
            </a:pPr>
            <a:r>
              <a:rPr lang="de-DE" sz="1200" b="0" i="1" baseline="0" dirty="0" err="1" smtClean="0"/>
              <a:t>If</a:t>
            </a:r>
            <a:r>
              <a:rPr lang="de-DE" sz="1200" b="0" i="1" baseline="0" dirty="0" smtClean="0"/>
              <a:t> </a:t>
            </a:r>
            <a:r>
              <a:rPr lang="de-DE" sz="1200" b="0" i="1" baseline="0" dirty="0" err="1" smtClean="0"/>
              <a:t>needed</a:t>
            </a:r>
            <a:r>
              <a:rPr lang="de-DE" sz="1200" b="0" i="1" baseline="0" dirty="0" smtClean="0"/>
              <a:t>:</a:t>
            </a:r>
          </a:p>
          <a:p>
            <a:pPr marL="0" marR="0" lvl="0" indent="0" defTabSz="457200" eaLnBrk="1" fontAlgn="auto" latinLnBrk="0" hangingPunct="1">
              <a:lnSpc>
                <a:spcPct val="117999"/>
              </a:lnSpc>
              <a:spcBef>
                <a:spcPts val="0"/>
              </a:spcBef>
              <a:spcAft>
                <a:spcPts val="0"/>
              </a:spcAft>
              <a:buClrTx/>
              <a:buSzTx/>
              <a:buFontTx/>
              <a:buNone/>
              <a:tabLst/>
              <a:defRPr sz="1800"/>
            </a:pPr>
            <a:r>
              <a:rPr lang="en-US" sz="1200" i="1" dirty="0" smtClean="0"/>
              <a:t>(Slum dwellers are those urban dwellers, who lack access to improved drinking water, or to improved sanitation, or live in overcrowded settlements or those made of non-durable material. We need to ask:  What would have happened, if the number of slum dwellers had increased at the same pace as the total number of urban dwellers? Then</a:t>
            </a:r>
            <a:r>
              <a:rPr lang="en-US" sz="1200" i="1" baseline="0" dirty="0" smtClean="0"/>
              <a:t> the number of urban dwellers today </a:t>
            </a:r>
            <a:r>
              <a:rPr lang="en-US" sz="1200" i="1" dirty="0" smtClean="0"/>
              <a:t>would reach more than </a:t>
            </a:r>
            <a:r>
              <a:rPr lang="en-US" sz="1200" b="1" i="1" dirty="0" smtClean="0"/>
              <a:t>1.3 billion - nearly 400 million more than we count today</a:t>
            </a:r>
            <a:r>
              <a:rPr lang="en-US" sz="1200" i="1" dirty="0" smtClean="0"/>
              <a:t>. In fact, the development agenda does not give a clear definition of what an absolute reduction actually implies.)</a:t>
            </a:r>
          </a:p>
          <a:p>
            <a:pPr lvl="0">
              <a:defRPr sz="1800"/>
            </a:pPr>
            <a:endParaRPr lang="en-US" sz="1200" b="1" i="1" baseline="0" dirty="0" smtClean="0"/>
          </a:p>
          <a:p>
            <a:pPr marL="0" marR="0" lvl="0" indent="0" defTabSz="457200" eaLnBrk="1" fontAlgn="auto" latinLnBrk="0" hangingPunct="1">
              <a:lnSpc>
                <a:spcPct val="117999"/>
              </a:lnSpc>
              <a:spcBef>
                <a:spcPts val="0"/>
              </a:spcBef>
              <a:spcAft>
                <a:spcPts val="0"/>
              </a:spcAft>
              <a:buClrTx/>
              <a:buSzTx/>
              <a:buFontTx/>
              <a:buNone/>
              <a:tabLst/>
              <a:defRPr sz="1800"/>
            </a:pPr>
            <a:r>
              <a:rPr lang="de-DE" sz="1200" b="0" i="1" baseline="0" dirty="0" smtClean="0"/>
              <a:t>(In SSA, </a:t>
            </a:r>
            <a:r>
              <a:rPr lang="de-DE" sz="1200" b="0" i="1" baseline="0" dirty="0" err="1" smtClean="0"/>
              <a:t>the</a:t>
            </a:r>
            <a:r>
              <a:rPr lang="de-DE" sz="1200" b="0" i="1" baseline="0" dirty="0" smtClean="0"/>
              <a:t> </a:t>
            </a:r>
            <a:r>
              <a:rPr lang="de-DE" sz="1200" b="0" i="1" baseline="0" dirty="0" err="1" smtClean="0"/>
              <a:t>number</a:t>
            </a:r>
            <a:r>
              <a:rPr lang="de-DE" sz="1200" b="0" i="1" baseline="0" dirty="0" smtClean="0"/>
              <a:t> </a:t>
            </a:r>
            <a:r>
              <a:rPr lang="de-DE" sz="1200" b="0" i="1" baseline="0" dirty="0" err="1" smtClean="0"/>
              <a:t>number</a:t>
            </a:r>
            <a:r>
              <a:rPr lang="de-DE" sz="1200" b="0" i="1" baseline="0" dirty="0" smtClean="0"/>
              <a:t> </a:t>
            </a:r>
            <a:r>
              <a:rPr lang="de-DE" sz="1200" b="0" i="1" baseline="0" dirty="0" err="1" smtClean="0"/>
              <a:t>of</a:t>
            </a:r>
            <a:r>
              <a:rPr lang="de-DE" sz="1200" b="0" i="1" baseline="0" dirty="0" smtClean="0"/>
              <a:t> </a:t>
            </a:r>
            <a:r>
              <a:rPr lang="de-DE" sz="1200" b="0" i="1" baseline="0" dirty="0" err="1" smtClean="0"/>
              <a:t>children</a:t>
            </a:r>
            <a:r>
              <a:rPr lang="de-DE" sz="1200" b="0" i="1" baseline="0" dirty="0" smtClean="0"/>
              <a:t> at </a:t>
            </a:r>
            <a:r>
              <a:rPr lang="de-DE" sz="1200" b="0" i="1" baseline="0" dirty="0" err="1" smtClean="0"/>
              <a:t>primary</a:t>
            </a:r>
            <a:r>
              <a:rPr lang="de-DE" sz="1200" b="0" i="1" baseline="0" dirty="0" smtClean="0"/>
              <a:t> </a:t>
            </a:r>
            <a:r>
              <a:rPr lang="de-DE" sz="1200" b="0" i="1" baseline="0" dirty="0" err="1" smtClean="0"/>
              <a:t>school</a:t>
            </a:r>
            <a:r>
              <a:rPr lang="de-DE" sz="1200" b="0" i="1" baseline="0" dirty="0" smtClean="0"/>
              <a:t> </a:t>
            </a:r>
            <a:r>
              <a:rPr lang="de-DE" sz="1200" b="0" i="1" baseline="0" dirty="0" err="1" smtClean="0"/>
              <a:t>age</a:t>
            </a:r>
            <a:r>
              <a:rPr lang="de-DE" sz="1200" b="0" i="1" baseline="0" dirty="0" smtClean="0"/>
              <a:t> </a:t>
            </a:r>
            <a:r>
              <a:rPr lang="de-DE" sz="1200" b="0" i="1" baseline="0" dirty="0" err="1" smtClean="0"/>
              <a:t>increased</a:t>
            </a:r>
            <a:r>
              <a:rPr lang="de-DE" sz="1200" b="0" i="1" baseline="0" dirty="0" smtClean="0"/>
              <a:t> </a:t>
            </a:r>
            <a:r>
              <a:rPr lang="de-DE" sz="1200" b="0" i="1" baseline="0" dirty="0" err="1" smtClean="0"/>
              <a:t>by</a:t>
            </a:r>
            <a:r>
              <a:rPr lang="de-DE" sz="1200" b="0" i="1" baseline="0" dirty="0" smtClean="0"/>
              <a:t> 70 per </a:t>
            </a:r>
            <a:r>
              <a:rPr lang="de-DE" sz="1200" b="0" i="1" baseline="0" dirty="0" err="1" smtClean="0"/>
              <a:t>cent</a:t>
            </a:r>
            <a:r>
              <a:rPr lang="de-DE" sz="1200" b="0" i="1" baseline="0" dirty="0" smtClean="0"/>
              <a:t> </a:t>
            </a:r>
            <a:r>
              <a:rPr lang="de-DE" sz="1200" b="0" i="1" baseline="0" dirty="0" err="1" smtClean="0"/>
              <a:t>between</a:t>
            </a:r>
            <a:r>
              <a:rPr lang="de-DE" sz="1200" b="0" i="1" baseline="0" dirty="0" smtClean="0"/>
              <a:t> 1990 </a:t>
            </a:r>
            <a:r>
              <a:rPr lang="de-DE" sz="1200" b="0" i="1" baseline="0" dirty="0" err="1" smtClean="0"/>
              <a:t>and</a:t>
            </a:r>
            <a:r>
              <a:rPr lang="de-DE" sz="1200" b="0" i="1" baseline="0" dirty="0" smtClean="0"/>
              <a:t> 2012 (</a:t>
            </a:r>
            <a:r>
              <a:rPr lang="de-DE" sz="1200" b="0" i="1" baseline="0" dirty="0" err="1" smtClean="0"/>
              <a:t>rest</a:t>
            </a:r>
            <a:r>
              <a:rPr lang="de-DE" sz="1200" b="0" i="1" baseline="0" dirty="0" smtClean="0"/>
              <a:t> </a:t>
            </a:r>
            <a:r>
              <a:rPr lang="de-DE" sz="1200" b="0" i="1" baseline="0" dirty="0" err="1" smtClean="0"/>
              <a:t>of</a:t>
            </a:r>
            <a:r>
              <a:rPr lang="de-DE" sz="1200" b="0" i="1" baseline="0" dirty="0" smtClean="0"/>
              <a:t> </a:t>
            </a:r>
            <a:r>
              <a:rPr lang="de-DE" sz="1200" b="0" i="1" baseline="0" dirty="0" err="1" smtClean="0"/>
              <a:t>the</a:t>
            </a:r>
            <a:r>
              <a:rPr lang="de-DE" sz="1200" b="0" i="1" baseline="0" dirty="0" smtClean="0"/>
              <a:t> </a:t>
            </a:r>
            <a:r>
              <a:rPr lang="de-DE" sz="1200" b="0" i="1" baseline="0" dirty="0" err="1" smtClean="0"/>
              <a:t>world</a:t>
            </a:r>
            <a:r>
              <a:rPr lang="de-DE" sz="1200" b="0" i="1" baseline="0" dirty="0" smtClean="0"/>
              <a:t>: 16 </a:t>
            </a:r>
            <a:r>
              <a:rPr lang="de-DE" sz="1200" b="0" i="1" baseline="0" dirty="0" err="1" smtClean="0"/>
              <a:t>percent</a:t>
            </a:r>
            <a:r>
              <a:rPr lang="de-DE" sz="1200" b="0" i="1" baseline="0" dirty="0" smtClean="0"/>
              <a:t>). In </a:t>
            </a:r>
            <a:r>
              <a:rPr lang="de-DE" sz="1200" b="0" i="1" baseline="0" dirty="0" err="1" smtClean="0"/>
              <a:t>the</a:t>
            </a:r>
            <a:r>
              <a:rPr lang="de-DE" sz="1200" b="0" i="1" baseline="0" dirty="0" smtClean="0"/>
              <a:t> same time, </a:t>
            </a:r>
            <a:r>
              <a:rPr lang="de-DE" sz="1200" b="0" i="1" baseline="0" dirty="0" err="1" smtClean="0"/>
              <a:t>the</a:t>
            </a:r>
            <a:r>
              <a:rPr lang="de-DE" sz="1200" b="0" i="1" baseline="0" dirty="0" smtClean="0"/>
              <a:t> </a:t>
            </a:r>
            <a:r>
              <a:rPr lang="de-DE" sz="1200" b="0" i="1" baseline="0" dirty="0" err="1" smtClean="0"/>
              <a:t>region</a:t>
            </a:r>
            <a:r>
              <a:rPr lang="de-DE" sz="1200" b="0" i="1" baseline="0" dirty="0" smtClean="0"/>
              <a:t> </a:t>
            </a:r>
            <a:r>
              <a:rPr lang="de-DE" sz="1200" b="0" i="1" baseline="0" dirty="0" err="1" smtClean="0"/>
              <a:t>managed</a:t>
            </a:r>
            <a:r>
              <a:rPr lang="de-DE" sz="1200" b="0" i="1" baseline="0" dirty="0" smtClean="0"/>
              <a:t> </a:t>
            </a:r>
            <a:r>
              <a:rPr lang="de-DE" sz="1200" b="0" i="1" baseline="0" dirty="0" err="1" smtClean="0"/>
              <a:t>to</a:t>
            </a:r>
            <a:r>
              <a:rPr lang="de-DE" sz="1200" b="0" i="1" baseline="0" dirty="0" smtClean="0"/>
              <a:t> </a:t>
            </a:r>
            <a:r>
              <a:rPr lang="de-DE" sz="1200" b="0" i="1" baseline="0" dirty="0" err="1" smtClean="0"/>
              <a:t>raise</a:t>
            </a:r>
            <a:r>
              <a:rPr lang="de-DE" sz="1200" b="0" i="1" baseline="0" dirty="0" smtClean="0"/>
              <a:t> </a:t>
            </a:r>
            <a:r>
              <a:rPr lang="de-DE" sz="1200" b="0" i="1" baseline="0" dirty="0" err="1" smtClean="0"/>
              <a:t>the</a:t>
            </a:r>
            <a:r>
              <a:rPr lang="de-DE" sz="1200" b="0" i="1" baseline="0" dirty="0" smtClean="0"/>
              <a:t> </a:t>
            </a:r>
            <a:r>
              <a:rPr lang="de-DE" sz="1200" b="0" i="1" baseline="0" dirty="0" err="1" smtClean="0"/>
              <a:t>net</a:t>
            </a:r>
            <a:r>
              <a:rPr lang="de-DE" sz="1200" b="0" i="1" baseline="0" dirty="0" smtClean="0"/>
              <a:t> </a:t>
            </a:r>
            <a:r>
              <a:rPr lang="de-DE" sz="1200" b="0" i="1" baseline="0" dirty="0" err="1" smtClean="0"/>
              <a:t>enrolment</a:t>
            </a:r>
            <a:r>
              <a:rPr lang="de-DE" sz="1200" b="0" i="1" baseline="0" dirty="0" smtClean="0"/>
              <a:t> </a:t>
            </a:r>
            <a:r>
              <a:rPr lang="de-DE" sz="1200" b="0" i="1" baseline="0" dirty="0" err="1" smtClean="0"/>
              <a:t>ratio</a:t>
            </a:r>
            <a:r>
              <a:rPr lang="de-DE" sz="1200" b="0" i="1" baseline="0" dirty="0" smtClean="0"/>
              <a:t> </a:t>
            </a:r>
            <a:r>
              <a:rPr lang="de-DE" sz="1200" b="0" i="1" baseline="0" dirty="0" err="1" smtClean="0"/>
              <a:t>from</a:t>
            </a:r>
            <a:r>
              <a:rPr lang="de-DE" sz="1200" b="0" i="1" baseline="0" dirty="0" smtClean="0"/>
              <a:t> </a:t>
            </a:r>
            <a:r>
              <a:rPr lang="de-DE" sz="1200" b="0" i="1" baseline="0" dirty="0" err="1" smtClean="0"/>
              <a:t>round</a:t>
            </a:r>
            <a:r>
              <a:rPr lang="de-DE" sz="1200" b="0" i="1" baseline="0" dirty="0" smtClean="0"/>
              <a:t> </a:t>
            </a:r>
            <a:r>
              <a:rPr lang="de-DE" sz="1200" b="0" i="1" baseline="0" dirty="0" err="1" smtClean="0"/>
              <a:t>about</a:t>
            </a:r>
            <a:r>
              <a:rPr lang="de-DE" sz="1200" b="0" i="1" baseline="0" dirty="0" smtClean="0"/>
              <a:t> 50 </a:t>
            </a:r>
            <a:r>
              <a:rPr lang="de-DE" sz="1200" b="0" i="1" baseline="0" dirty="0" err="1" smtClean="0"/>
              <a:t>to</a:t>
            </a:r>
            <a:r>
              <a:rPr lang="de-DE" sz="1200" b="0" i="1" baseline="0" dirty="0" smtClean="0"/>
              <a:t> 77 per </a:t>
            </a:r>
            <a:r>
              <a:rPr lang="de-DE" sz="1200" b="0" i="1" baseline="0" dirty="0" err="1" smtClean="0"/>
              <a:t>cent</a:t>
            </a:r>
            <a:r>
              <a:rPr lang="de-DE" sz="1200" b="0" i="1" baseline="0" dirty="0" smtClean="0"/>
              <a:t>. SSA </a:t>
            </a:r>
            <a:r>
              <a:rPr lang="de-DE" sz="1200" b="0" i="1" baseline="0" dirty="0" err="1" smtClean="0"/>
              <a:t>therefore</a:t>
            </a:r>
            <a:r>
              <a:rPr lang="de-DE" sz="1200" b="0" i="1" baseline="0" dirty="0" smtClean="0"/>
              <a:t> </a:t>
            </a:r>
            <a:r>
              <a:rPr lang="de-DE" sz="1200" b="0" i="1" baseline="0" dirty="0" err="1" smtClean="0"/>
              <a:t>is</a:t>
            </a:r>
            <a:r>
              <a:rPr lang="de-DE" sz="1200" b="0" i="1" baseline="0" dirty="0" smtClean="0"/>
              <a:t> not an </a:t>
            </a:r>
            <a:r>
              <a:rPr lang="de-DE" sz="1200" b="0" i="1" baseline="0" dirty="0" err="1" smtClean="0"/>
              <a:t>underachiever</a:t>
            </a:r>
            <a:r>
              <a:rPr lang="de-DE" sz="1200" b="0" i="1" baseline="0" dirty="0" smtClean="0"/>
              <a:t>. The </a:t>
            </a:r>
            <a:r>
              <a:rPr lang="de-DE" sz="1200" b="0" i="1" baseline="0" dirty="0" err="1" smtClean="0"/>
              <a:t>region</a:t>
            </a:r>
            <a:r>
              <a:rPr lang="de-DE" sz="1200" b="0" i="1" baseline="0" dirty="0" smtClean="0"/>
              <a:t> </a:t>
            </a:r>
            <a:r>
              <a:rPr lang="de-DE" sz="1200" b="0" i="1" baseline="0" dirty="0" err="1" smtClean="0"/>
              <a:t>has</a:t>
            </a:r>
            <a:r>
              <a:rPr lang="de-DE" sz="1200" b="0" i="1" baseline="0" dirty="0" smtClean="0"/>
              <a:t> in </a:t>
            </a:r>
            <a:r>
              <a:rPr lang="de-DE" sz="1200" b="0" i="1" baseline="0" dirty="0" err="1" smtClean="0"/>
              <a:t>fact</a:t>
            </a:r>
            <a:r>
              <a:rPr lang="de-DE" sz="1200" b="0" i="1" baseline="0" dirty="0" smtClean="0"/>
              <a:t> </a:t>
            </a:r>
            <a:r>
              <a:rPr lang="de-DE" sz="1200" b="0" i="1" baseline="0" dirty="0" err="1" smtClean="0"/>
              <a:t>created</a:t>
            </a:r>
            <a:r>
              <a:rPr lang="de-DE" sz="1200" b="0" i="1" baseline="0" dirty="0" smtClean="0"/>
              <a:t> </a:t>
            </a:r>
            <a:r>
              <a:rPr lang="de-DE" sz="1200" b="0" i="1" baseline="0" dirty="0" err="1" smtClean="0"/>
              <a:t>more</a:t>
            </a:r>
            <a:r>
              <a:rPr lang="de-DE" sz="1200" b="0" i="1" baseline="0" dirty="0" smtClean="0"/>
              <a:t> </a:t>
            </a:r>
            <a:r>
              <a:rPr lang="de-DE" sz="1200" b="0" i="1" baseline="0" dirty="0" err="1" smtClean="0"/>
              <a:t>than</a:t>
            </a:r>
            <a:r>
              <a:rPr lang="de-DE" sz="1200" b="0" i="1" baseline="0" dirty="0" smtClean="0"/>
              <a:t> 80 </a:t>
            </a:r>
            <a:r>
              <a:rPr lang="de-DE" sz="1200" b="0" i="1" baseline="0" dirty="0" err="1" smtClean="0"/>
              <a:t>million</a:t>
            </a:r>
            <a:r>
              <a:rPr lang="de-DE" sz="1200" b="0" i="1" baseline="0" dirty="0" smtClean="0"/>
              <a:t> </a:t>
            </a:r>
            <a:r>
              <a:rPr lang="de-DE" sz="1200" b="0" i="1" baseline="0" dirty="0" err="1" smtClean="0"/>
              <a:t>schooling</a:t>
            </a:r>
            <a:r>
              <a:rPr lang="de-DE" sz="1200" b="0" i="1" baseline="0" dirty="0" smtClean="0"/>
              <a:t> </a:t>
            </a:r>
            <a:r>
              <a:rPr lang="de-DE" sz="1200" b="0" i="1" baseline="0" dirty="0" err="1" smtClean="0"/>
              <a:t>places</a:t>
            </a:r>
            <a:r>
              <a:rPr lang="de-DE" sz="1200" b="0" i="1" baseline="0" dirty="0" smtClean="0"/>
              <a:t>.)</a:t>
            </a:r>
          </a:p>
          <a:p>
            <a:pPr lvl="0">
              <a:defRPr sz="1800"/>
            </a:pPr>
            <a:endParaRPr lang="en-US" sz="1200" b="0" i="1" baseline="0" dirty="0" smtClean="0"/>
          </a:p>
          <a:p>
            <a:pPr lvl="0">
              <a:defRPr sz="1800"/>
            </a:pPr>
            <a:endParaRPr lang="de-DE" sz="1200" b="1" baseline="0" dirty="0" smtClean="0"/>
          </a:p>
          <a:p>
            <a:pPr lvl="0">
              <a:defRPr sz="1800"/>
            </a:pPr>
            <a:endParaRPr lang="en-US" sz="12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sz="1800"/>
            </a:pPr>
            <a:r>
              <a:rPr lang="de-DE" sz="2400" b="0" baseline="0" dirty="0" smtClean="0"/>
              <a:t>Population </a:t>
            </a:r>
            <a:r>
              <a:rPr lang="de-DE" sz="2400" b="0" baseline="0" dirty="0" err="1" smtClean="0"/>
              <a:t>growth</a:t>
            </a:r>
            <a:r>
              <a:rPr lang="de-DE" sz="2400" b="0" baseline="0" dirty="0" smtClean="0"/>
              <a:t> </a:t>
            </a:r>
            <a:r>
              <a:rPr lang="de-DE" sz="2400" b="0" baseline="0" dirty="0" err="1" smtClean="0"/>
              <a:t>shapes</a:t>
            </a:r>
            <a:r>
              <a:rPr lang="de-DE" sz="2400" b="0" baseline="0" dirty="0" smtClean="0"/>
              <a:t>, </a:t>
            </a:r>
            <a:r>
              <a:rPr lang="de-DE" sz="2400" b="0" baseline="0" dirty="0" err="1" smtClean="0"/>
              <a:t>what</a:t>
            </a:r>
            <a:r>
              <a:rPr lang="de-DE" sz="2400" b="0" baseline="0" dirty="0" smtClean="0"/>
              <a:t> countries </a:t>
            </a:r>
            <a:r>
              <a:rPr lang="de-DE" sz="2400" b="0" baseline="0" dirty="0" err="1" smtClean="0"/>
              <a:t>and</a:t>
            </a:r>
            <a:r>
              <a:rPr lang="de-DE" sz="2400" b="0" baseline="0" dirty="0" smtClean="0"/>
              <a:t> </a:t>
            </a:r>
            <a:r>
              <a:rPr lang="de-DE" sz="2400" b="0" baseline="0" dirty="0" err="1" smtClean="0"/>
              <a:t>regions</a:t>
            </a:r>
            <a:r>
              <a:rPr lang="de-DE" sz="2400" b="0" baseline="0" dirty="0" smtClean="0"/>
              <a:t> </a:t>
            </a:r>
            <a:r>
              <a:rPr lang="de-DE" sz="2400" b="0" baseline="0" dirty="0" err="1" smtClean="0"/>
              <a:t>are</a:t>
            </a:r>
            <a:r>
              <a:rPr lang="de-DE" sz="2400" b="0" baseline="0" dirty="0" smtClean="0"/>
              <a:t> </a:t>
            </a:r>
            <a:r>
              <a:rPr lang="de-DE" sz="2400" b="0" baseline="0" dirty="0" err="1" smtClean="0"/>
              <a:t>capable</a:t>
            </a:r>
            <a:r>
              <a:rPr lang="de-DE" sz="2400" b="0" baseline="0" dirty="0" smtClean="0"/>
              <a:t> </a:t>
            </a:r>
            <a:r>
              <a:rPr lang="de-DE" sz="2400" b="0" baseline="0" dirty="0" err="1" smtClean="0"/>
              <a:t>to</a:t>
            </a:r>
            <a:r>
              <a:rPr lang="de-DE" sz="2400" b="0" baseline="0" dirty="0" smtClean="0"/>
              <a:t> </a:t>
            </a:r>
            <a:r>
              <a:rPr lang="de-DE" sz="2400" b="0" baseline="0" dirty="0" err="1" smtClean="0"/>
              <a:t>achieve</a:t>
            </a:r>
            <a:r>
              <a:rPr lang="de-DE" sz="2400" b="0" baseline="0" dirty="0" smtClean="0"/>
              <a:t>. </a:t>
            </a:r>
          </a:p>
          <a:p>
            <a:pPr marL="0" marR="0" lvl="0" indent="0" defTabSz="457200" eaLnBrk="1" fontAlgn="auto" latinLnBrk="0" hangingPunct="1">
              <a:lnSpc>
                <a:spcPct val="117999"/>
              </a:lnSpc>
              <a:spcBef>
                <a:spcPts val="0"/>
              </a:spcBef>
              <a:spcAft>
                <a:spcPts val="0"/>
              </a:spcAft>
              <a:buClrTx/>
              <a:buSzTx/>
              <a:buFontTx/>
              <a:buNone/>
              <a:tabLst/>
              <a:defRPr sz="1800"/>
            </a:pPr>
            <a:r>
              <a:rPr lang="de-DE" sz="2400" b="0" baseline="0" dirty="0" err="1" smtClean="0"/>
              <a:t>What</a:t>
            </a:r>
            <a:r>
              <a:rPr lang="de-DE" sz="2400" b="0" baseline="0" dirty="0" smtClean="0"/>
              <a:t> </a:t>
            </a:r>
            <a:r>
              <a:rPr lang="de-DE" sz="2400" b="0" baseline="0" dirty="0" err="1" smtClean="0"/>
              <a:t>we</a:t>
            </a:r>
            <a:r>
              <a:rPr lang="de-DE" sz="2400" b="0" baseline="0" dirty="0" smtClean="0"/>
              <a:t> </a:t>
            </a:r>
            <a:r>
              <a:rPr lang="de-DE" sz="2400" b="0" baseline="0" dirty="0" err="1" smtClean="0"/>
              <a:t>can</a:t>
            </a:r>
            <a:r>
              <a:rPr lang="de-DE" sz="2400" b="0" baseline="0" dirty="0" smtClean="0"/>
              <a:t> </a:t>
            </a:r>
            <a:r>
              <a:rPr lang="de-DE" sz="2400" b="0" baseline="0" dirty="0" err="1" smtClean="0"/>
              <a:t>see</a:t>
            </a:r>
            <a:r>
              <a:rPr lang="de-DE" sz="2400" b="0" baseline="0" dirty="0" smtClean="0"/>
              <a:t> in </a:t>
            </a:r>
            <a:r>
              <a:rPr lang="de-DE" sz="2400" b="0" baseline="0" dirty="0" err="1" smtClean="0"/>
              <a:t>this</a:t>
            </a:r>
            <a:r>
              <a:rPr lang="de-DE" sz="2400" b="0" baseline="0" dirty="0" smtClean="0"/>
              <a:t> </a:t>
            </a:r>
            <a:r>
              <a:rPr lang="de-DE" sz="2400" b="0" baseline="0" dirty="0" err="1" smtClean="0"/>
              <a:t>chart</a:t>
            </a:r>
            <a:r>
              <a:rPr lang="de-DE" sz="2400" b="0" baseline="0" dirty="0" smtClean="0"/>
              <a:t> </a:t>
            </a:r>
            <a:r>
              <a:rPr lang="de-DE" sz="2400" b="0" baseline="0" dirty="0" err="1" smtClean="0"/>
              <a:t>is</a:t>
            </a:r>
            <a:r>
              <a:rPr lang="de-DE" sz="2400" b="0" baseline="0" dirty="0" smtClean="0"/>
              <a:t> </a:t>
            </a:r>
            <a:r>
              <a:rPr lang="de-DE" sz="2400" b="0" baseline="0" dirty="0" err="1" smtClean="0"/>
              <a:t>that</a:t>
            </a:r>
            <a:r>
              <a:rPr lang="de-DE" sz="2400" b="0" baseline="0" dirty="0" smtClean="0"/>
              <a:t> </a:t>
            </a:r>
            <a:r>
              <a:rPr lang="de-DE" sz="2400" b="0" baseline="0" dirty="0" err="1" smtClean="0"/>
              <a:t>those</a:t>
            </a:r>
            <a:r>
              <a:rPr lang="de-DE" sz="2400" b="0" baseline="0" dirty="0" smtClean="0"/>
              <a:t> </a:t>
            </a:r>
            <a:r>
              <a:rPr lang="de-DE" sz="2400" b="0" baseline="0" dirty="0" err="1" smtClean="0"/>
              <a:t>regions</a:t>
            </a:r>
            <a:r>
              <a:rPr lang="de-DE" sz="2400" b="0" baseline="0" dirty="0" smtClean="0"/>
              <a:t> </a:t>
            </a:r>
            <a:r>
              <a:rPr lang="de-DE" sz="2400" b="0" baseline="0" dirty="0" err="1" smtClean="0"/>
              <a:t>which</a:t>
            </a:r>
            <a:r>
              <a:rPr lang="de-DE" sz="2400" b="0" baseline="0" dirty="0" smtClean="0"/>
              <a:t> </a:t>
            </a:r>
            <a:r>
              <a:rPr lang="de-DE" sz="2400" b="0" baseline="0" dirty="0" err="1" smtClean="0"/>
              <a:t>saw</a:t>
            </a:r>
            <a:r>
              <a:rPr lang="de-DE" sz="2400" b="0" baseline="0" dirty="0" smtClean="0"/>
              <a:t> </a:t>
            </a:r>
            <a:r>
              <a:rPr lang="de-DE" sz="2400" b="0" baseline="0" dirty="0" err="1" smtClean="0"/>
              <a:t>the</a:t>
            </a:r>
            <a:r>
              <a:rPr lang="de-DE" sz="2400" b="0" baseline="0" dirty="0" smtClean="0"/>
              <a:t> </a:t>
            </a:r>
            <a:r>
              <a:rPr lang="de-DE" sz="2400" b="0" baseline="0" dirty="0" err="1" smtClean="0"/>
              <a:t>rates</a:t>
            </a:r>
            <a:r>
              <a:rPr lang="de-DE" sz="2400" b="0" baseline="0" dirty="0" smtClean="0"/>
              <a:t> </a:t>
            </a:r>
            <a:r>
              <a:rPr lang="de-DE" sz="2400" b="0" baseline="0" dirty="0" err="1" smtClean="0"/>
              <a:t>of</a:t>
            </a:r>
            <a:r>
              <a:rPr lang="de-DE" sz="2400" b="0" baseline="0" dirty="0" smtClean="0"/>
              <a:t> </a:t>
            </a:r>
            <a:r>
              <a:rPr lang="de-DE" sz="2400" b="0" baseline="0" dirty="0" err="1" smtClean="0"/>
              <a:t>population</a:t>
            </a:r>
            <a:r>
              <a:rPr lang="de-DE" sz="2400" b="0" baseline="0" dirty="0" smtClean="0"/>
              <a:t> </a:t>
            </a:r>
            <a:r>
              <a:rPr lang="de-DE" sz="2400" b="0" baseline="0" dirty="0" err="1" smtClean="0"/>
              <a:t>growth</a:t>
            </a:r>
            <a:r>
              <a:rPr lang="de-DE" sz="2400" b="0" baseline="0" dirty="0" smtClean="0"/>
              <a:t> (X-</a:t>
            </a:r>
            <a:r>
              <a:rPr lang="de-DE" sz="2400" b="0" baseline="0" dirty="0" err="1" smtClean="0"/>
              <a:t>axis</a:t>
            </a:r>
            <a:r>
              <a:rPr lang="de-DE" sz="2400" b="0" baseline="0" dirty="0" smtClean="0"/>
              <a:t>) </a:t>
            </a:r>
            <a:r>
              <a:rPr lang="de-DE" sz="2400" b="0" baseline="0" dirty="0" err="1" smtClean="0"/>
              <a:t>were</a:t>
            </a:r>
            <a:r>
              <a:rPr lang="de-DE" sz="2400" b="0" baseline="0" dirty="0" smtClean="0"/>
              <a:t> </a:t>
            </a:r>
            <a:r>
              <a:rPr lang="de-DE" sz="2400" b="0" baseline="0" dirty="0" err="1" smtClean="0"/>
              <a:t>the</a:t>
            </a:r>
            <a:r>
              <a:rPr lang="de-DE" sz="2400" b="0" baseline="0" dirty="0" smtClean="0"/>
              <a:t> </a:t>
            </a:r>
            <a:r>
              <a:rPr lang="de-DE" sz="2400" b="0" baseline="0" dirty="0" err="1" smtClean="0"/>
              <a:t>most</a:t>
            </a:r>
            <a:r>
              <a:rPr lang="de-DE" sz="2400" b="0" baseline="0" dirty="0" smtClean="0"/>
              <a:t> </a:t>
            </a:r>
            <a:r>
              <a:rPr lang="de-DE" sz="2400" b="0" baseline="0" dirty="0" err="1" smtClean="0"/>
              <a:t>successful</a:t>
            </a:r>
            <a:r>
              <a:rPr lang="de-DE" sz="2400" b="0" baseline="0" dirty="0" smtClean="0"/>
              <a:t> in </a:t>
            </a:r>
            <a:r>
              <a:rPr lang="de-DE" sz="2400" b="0" baseline="0" dirty="0" err="1" smtClean="0"/>
              <a:t>reaching</a:t>
            </a:r>
            <a:r>
              <a:rPr lang="de-DE" sz="2400" b="0" baseline="0" dirty="0" smtClean="0"/>
              <a:t> </a:t>
            </a:r>
            <a:r>
              <a:rPr lang="de-DE" sz="2400" b="0" baseline="0" dirty="0" err="1" smtClean="0"/>
              <a:t>the</a:t>
            </a:r>
            <a:r>
              <a:rPr lang="de-DE" sz="2400" b="0" baseline="0" dirty="0" smtClean="0"/>
              <a:t> MDGs. </a:t>
            </a:r>
            <a:r>
              <a:rPr lang="de-DE" sz="2400" b="0" baseline="0" dirty="0" err="1" smtClean="0"/>
              <a:t>Those</a:t>
            </a:r>
            <a:r>
              <a:rPr lang="de-DE" sz="2400" b="0" baseline="0" dirty="0" smtClean="0"/>
              <a:t> </a:t>
            </a:r>
            <a:r>
              <a:rPr lang="de-DE" sz="2400" b="0" baseline="0" dirty="0" err="1" smtClean="0"/>
              <a:t>with</a:t>
            </a:r>
            <a:r>
              <a:rPr lang="de-DE" sz="2400" b="0" baseline="0" dirty="0" smtClean="0"/>
              <a:t> strong </a:t>
            </a:r>
            <a:r>
              <a:rPr lang="de-DE" sz="2400" b="0" baseline="0" dirty="0" err="1" smtClean="0"/>
              <a:t>population</a:t>
            </a:r>
            <a:r>
              <a:rPr lang="de-DE" sz="2400" b="0" baseline="0" dirty="0" smtClean="0"/>
              <a:t> </a:t>
            </a:r>
            <a:r>
              <a:rPr lang="de-DE" sz="2400" b="0" baseline="0" dirty="0" err="1" smtClean="0"/>
              <a:t>growth</a:t>
            </a:r>
            <a:r>
              <a:rPr lang="de-DE" sz="2400" b="0" baseline="0" dirty="0" smtClean="0"/>
              <a:t> </a:t>
            </a:r>
            <a:r>
              <a:rPr lang="de-DE" sz="2400" b="0" baseline="0" dirty="0" err="1" smtClean="0"/>
              <a:t>largely</a:t>
            </a:r>
            <a:r>
              <a:rPr lang="de-DE" sz="2400" b="0" baseline="0" dirty="0" smtClean="0"/>
              <a:t> </a:t>
            </a:r>
            <a:r>
              <a:rPr lang="de-DE" sz="2400" b="0" baseline="0" dirty="0" err="1" smtClean="0"/>
              <a:t>failed</a:t>
            </a:r>
            <a:r>
              <a:rPr lang="de-DE" sz="2400" b="0" baseline="0" dirty="0" smtClean="0"/>
              <a:t>.</a:t>
            </a:r>
          </a:p>
          <a:p>
            <a:pPr marL="0" marR="0" lvl="0" indent="0" defTabSz="457200" eaLnBrk="1" fontAlgn="auto" latinLnBrk="0" hangingPunct="1">
              <a:lnSpc>
                <a:spcPct val="117999"/>
              </a:lnSpc>
              <a:spcBef>
                <a:spcPts val="0"/>
              </a:spcBef>
              <a:spcAft>
                <a:spcPts val="0"/>
              </a:spcAft>
              <a:buClrTx/>
              <a:buSzTx/>
              <a:buFontTx/>
              <a:buNone/>
              <a:tabLst/>
              <a:defRPr sz="1800"/>
            </a:pPr>
            <a:endParaRPr lang="de-DE" sz="2400" b="1" baseline="0" dirty="0" smtClean="0"/>
          </a:p>
          <a:p>
            <a:pPr marL="0" marR="0" lvl="0" indent="0" defTabSz="457200" eaLnBrk="1" fontAlgn="auto" latinLnBrk="0" hangingPunct="1">
              <a:lnSpc>
                <a:spcPct val="117999"/>
              </a:lnSpc>
              <a:spcBef>
                <a:spcPts val="0"/>
              </a:spcBef>
              <a:spcAft>
                <a:spcPts val="0"/>
              </a:spcAft>
              <a:buClrTx/>
              <a:buSzTx/>
              <a:buFontTx/>
              <a:buNone/>
              <a:tabLst/>
              <a:defRPr sz="1800"/>
            </a:pPr>
            <a:r>
              <a:rPr lang="de-DE" sz="2400" b="1" baseline="0" dirty="0" smtClean="0"/>
              <a:t>	This </a:t>
            </a:r>
            <a:r>
              <a:rPr lang="de-DE" sz="2400" b="1" baseline="0" dirty="0" err="1" smtClean="0"/>
              <a:t>is</a:t>
            </a:r>
            <a:r>
              <a:rPr lang="de-DE" sz="2400" b="1" baseline="0" dirty="0" smtClean="0"/>
              <a:t> an </a:t>
            </a:r>
            <a:r>
              <a:rPr lang="de-DE" sz="2400" b="1" baseline="0" dirty="0" err="1" smtClean="0"/>
              <a:t>important</a:t>
            </a:r>
            <a:r>
              <a:rPr lang="de-DE" sz="2400" b="1" baseline="0" dirty="0" smtClean="0"/>
              <a:t> </a:t>
            </a:r>
            <a:r>
              <a:rPr lang="de-DE" sz="2400" b="1" baseline="0" dirty="0" err="1" smtClean="0"/>
              <a:t>lesson</a:t>
            </a:r>
            <a:r>
              <a:rPr lang="de-DE" sz="2400" b="1" baseline="0" dirty="0" smtClean="0"/>
              <a:t> </a:t>
            </a:r>
            <a:r>
              <a:rPr lang="de-DE" sz="2400" b="1" baseline="0" dirty="0" err="1" smtClean="0"/>
              <a:t>for</a:t>
            </a:r>
            <a:r>
              <a:rPr lang="de-DE" sz="2400" b="1" baseline="0" dirty="0" smtClean="0"/>
              <a:t> </a:t>
            </a:r>
            <a:r>
              <a:rPr lang="de-DE" sz="2400" b="1" baseline="0" dirty="0" err="1" smtClean="0"/>
              <a:t>the</a:t>
            </a:r>
            <a:r>
              <a:rPr lang="de-DE" sz="2400" b="1" baseline="0" dirty="0" smtClean="0"/>
              <a:t> SDGs. </a:t>
            </a:r>
            <a:r>
              <a:rPr lang="de-DE" sz="2400" b="1" baseline="0" dirty="0" err="1" smtClean="0"/>
              <a:t>Only</a:t>
            </a:r>
            <a:r>
              <a:rPr lang="de-DE" sz="2400" b="1" baseline="0" dirty="0" smtClean="0"/>
              <a:t> </a:t>
            </a:r>
            <a:r>
              <a:rPr lang="de-DE" sz="2400" b="1" baseline="0" dirty="0" err="1" smtClean="0"/>
              <a:t>if</a:t>
            </a:r>
            <a:r>
              <a:rPr lang="de-DE" sz="2400" b="1" baseline="0" dirty="0" smtClean="0"/>
              <a:t> </a:t>
            </a:r>
            <a:r>
              <a:rPr lang="de-DE" sz="2400" b="1" baseline="0" dirty="0" err="1" smtClean="0"/>
              <a:t>we</a:t>
            </a:r>
            <a:r>
              <a:rPr lang="de-DE" sz="2400" b="1" baseline="0" dirty="0" smtClean="0"/>
              <a:t> </a:t>
            </a:r>
            <a:r>
              <a:rPr lang="de-DE" sz="2400" b="1" baseline="0" dirty="0" err="1" smtClean="0"/>
              <a:t>take</a:t>
            </a:r>
            <a:r>
              <a:rPr lang="de-DE" sz="2400" b="1" baseline="0" dirty="0" smtClean="0"/>
              <a:t> </a:t>
            </a:r>
            <a:r>
              <a:rPr lang="de-DE" sz="2400" b="1" baseline="0" dirty="0" err="1" smtClean="0"/>
              <a:t>into</a:t>
            </a:r>
            <a:r>
              <a:rPr lang="de-DE" sz="2400" b="1" baseline="0" dirty="0" smtClean="0"/>
              <a:t> </a:t>
            </a:r>
            <a:r>
              <a:rPr lang="de-DE" sz="2400" b="1" baseline="0" dirty="0" err="1" smtClean="0"/>
              <a:t>account</a:t>
            </a:r>
            <a:r>
              <a:rPr lang="de-DE" sz="2400" b="1" baseline="0" dirty="0" smtClean="0"/>
              <a:t>, </a:t>
            </a:r>
            <a:r>
              <a:rPr lang="de-DE" sz="2400" b="1" baseline="0" dirty="0" err="1" smtClean="0"/>
              <a:t>how</a:t>
            </a:r>
            <a:r>
              <a:rPr lang="de-DE" sz="2400" b="1" baseline="0" dirty="0" smtClean="0"/>
              <a:t> </a:t>
            </a:r>
            <a:r>
              <a:rPr lang="de-DE" sz="2400" b="1" baseline="0" dirty="0" err="1" smtClean="0"/>
              <a:t>many</a:t>
            </a:r>
            <a:r>
              <a:rPr lang="de-DE" sz="2400" b="1" baseline="0" dirty="0" smtClean="0"/>
              <a:t> </a:t>
            </a:r>
            <a:r>
              <a:rPr lang="de-DE" sz="2400" b="1" baseline="0" dirty="0" err="1" smtClean="0"/>
              <a:t>we</a:t>
            </a:r>
            <a:r>
              <a:rPr lang="de-DE" sz="2400" b="1" baseline="0" dirty="0" smtClean="0"/>
              <a:t> </a:t>
            </a:r>
            <a:r>
              <a:rPr lang="de-DE" sz="2400" b="1" baseline="0" dirty="0" err="1" smtClean="0"/>
              <a:t>are</a:t>
            </a:r>
            <a:r>
              <a:rPr lang="de-DE" sz="2400" b="1" baseline="0" dirty="0" smtClean="0"/>
              <a:t> </a:t>
            </a:r>
            <a:r>
              <a:rPr lang="de-DE" sz="2400" b="1" baseline="0" dirty="0" err="1" smtClean="0"/>
              <a:t>and</a:t>
            </a:r>
            <a:r>
              <a:rPr lang="de-DE" sz="2400" b="1" baseline="0" dirty="0" smtClean="0"/>
              <a:t> will </a:t>
            </a:r>
            <a:r>
              <a:rPr lang="de-DE" sz="2400" b="1" baseline="0" dirty="0" err="1" smtClean="0"/>
              <a:t>be</a:t>
            </a:r>
            <a:r>
              <a:rPr lang="de-DE" sz="2400" b="1" baseline="0" dirty="0" smtClean="0"/>
              <a:t>, </a:t>
            </a:r>
            <a:r>
              <a:rPr lang="de-DE" sz="2400" b="1" baseline="0" dirty="0" err="1" smtClean="0"/>
              <a:t>we</a:t>
            </a:r>
            <a:r>
              <a:rPr lang="de-DE" sz="2400" b="1" baseline="0" dirty="0" smtClean="0"/>
              <a:t> </a:t>
            </a:r>
            <a:r>
              <a:rPr lang="de-DE" sz="2400" b="1" baseline="0" dirty="0" err="1" smtClean="0"/>
              <a:t>get</a:t>
            </a:r>
            <a:r>
              <a:rPr lang="de-DE" sz="2400" b="1" baseline="0" dirty="0" smtClean="0"/>
              <a:t> a </a:t>
            </a:r>
            <a:r>
              <a:rPr lang="de-DE" sz="2400" b="1" baseline="0" dirty="0" err="1" smtClean="0"/>
              <a:t>full</a:t>
            </a:r>
            <a:r>
              <a:rPr lang="de-DE" sz="2400" b="1" baseline="0" dirty="0" smtClean="0"/>
              <a:t> </a:t>
            </a:r>
            <a:r>
              <a:rPr lang="de-DE" sz="2400" b="1" baseline="0" dirty="0" err="1" smtClean="0"/>
              <a:t>picture</a:t>
            </a:r>
            <a:r>
              <a:rPr lang="de-DE" sz="2400" b="1" baseline="0" dirty="0" smtClean="0"/>
              <a:t> </a:t>
            </a:r>
            <a:r>
              <a:rPr lang="de-DE" sz="2400" b="1" baseline="0" dirty="0" err="1" smtClean="0"/>
              <a:t>of</a:t>
            </a:r>
            <a:r>
              <a:rPr lang="de-DE" sz="2400" b="1" baseline="0" dirty="0" smtClean="0"/>
              <a:t> </a:t>
            </a:r>
            <a:r>
              <a:rPr lang="de-DE" sz="2400" b="1" baseline="0" dirty="0" err="1" smtClean="0"/>
              <a:t>how</a:t>
            </a:r>
            <a:r>
              <a:rPr lang="de-DE" sz="2400" b="1" baseline="0" dirty="0" smtClean="0"/>
              <a:t> </a:t>
            </a:r>
            <a:r>
              <a:rPr lang="de-DE" sz="2400" b="1" baseline="0" dirty="0" err="1" smtClean="0"/>
              <a:t>far</a:t>
            </a:r>
            <a:r>
              <a:rPr lang="de-DE" sz="2400" b="1" baseline="0" dirty="0" smtClean="0"/>
              <a:t> countries </a:t>
            </a:r>
            <a:r>
              <a:rPr lang="de-DE" sz="2400" b="1" baseline="0" dirty="0" err="1" smtClean="0"/>
              <a:t>are</a:t>
            </a:r>
            <a:r>
              <a:rPr lang="de-DE" sz="2400" b="1" baseline="0" dirty="0" smtClean="0"/>
              <a:t> in </a:t>
            </a:r>
            <a:r>
              <a:rPr lang="de-DE" sz="2400" b="1" baseline="0" dirty="0" err="1" smtClean="0"/>
              <a:t>their</a:t>
            </a:r>
            <a:r>
              <a:rPr lang="de-DE" sz="2400" b="1" baseline="0" dirty="0" smtClean="0"/>
              <a:t> 	</a:t>
            </a:r>
            <a:r>
              <a:rPr lang="de-DE" sz="2400" b="1" baseline="0" dirty="0" err="1" smtClean="0"/>
              <a:t>development</a:t>
            </a:r>
            <a:r>
              <a:rPr lang="de-DE" sz="2400" b="1" baseline="0" dirty="0" smtClean="0"/>
              <a:t> </a:t>
            </a:r>
            <a:r>
              <a:rPr lang="de-DE" sz="2400" b="1" baseline="0" dirty="0" err="1" smtClean="0"/>
              <a:t>and</a:t>
            </a:r>
            <a:r>
              <a:rPr lang="de-DE" sz="2400" b="1" baseline="0" dirty="0" smtClean="0"/>
              <a:t> </a:t>
            </a:r>
            <a:r>
              <a:rPr lang="de-DE" sz="2400" b="1" baseline="0" dirty="0" err="1" smtClean="0"/>
              <a:t>of</a:t>
            </a:r>
            <a:r>
              <a:rPr lang="de-DE" sz="2400" b="1" baseline="0" dirty="0" smtClean="0"/>
              <a:t> </a:t>
            </a:r>
            <a:r>
              <a:rPr lang="de-DE" sz="2400" b="1" baseline="0" dirty="0" err="1" smtClean="0"/>
              <a:t>how</a:t>
            </a:r>
            <a:r>
              <a:rPr lang="de-DE" sz="2400" b="1" baseline="0" dirty="0" smtClean="0"/>
              <a:t> </a:t>
            </a:r>
            <a:r>
              <a:rPr lang="de-DE" sz="2400" b="1" baseline="0" dirty="0" err="1" smtClean="0"/>
              <a:t>big</a:t>
            </a:r>
            <a:r>
              <a:rPr lang="de-DE" sz="2400" b="1" baseline="0" dirty="0" smtClean="0"/>
              <a:t> </a:t>
            </a:r>
            <a:r>
              <a:rPr lang="de-DE" sz="2400" b="1" baseline="0" dirty="0" err="1" smtClean="0"/>
              <a:t>the</a:t>
            </a:r>
            <a:r>
              <a:rPr lang="de-DE" sz="2400" b="1" baseline="0" dirty="0" smtClean="0"/>
              <a:t> </a:t>
            </a:r>
            <a:r>
              <a:rPr lang="de-DE" sz="2400" b="1" baseline="0" dirty="0" err="1" smtClean="0"/>
              <a:t>support</a:t>
            </a:r>
            <a:r>
              <a:rPr lang="de-DE" sz="2400" b="1" baseline="0" dirty="0" smtClean="0"/>
              <a:t> </a:t>
            </a:r>
            <a:r>
              <a:rPr lang="de-DE" sz="2400" b="1" baseline="0" dirty="0" err="1" smtClean="0"/>
              <a:t>is</a:t>
            </a:r>
            <a:r>
              <a:rPr lang="de-DE" sz="2400" b="1" baseline="0" dirty="0" smtClean="0"/>
              <a:t> </a:t>
            </a:r>
            <a:r>
              <a:rPr lang="de-DE" sz="2400" b="1" baseline="0" dirty="0" err="1" smtClean="0"/>
              <a:t>they</a:t>
            </a:r>
            <a:r>
              <a:rPr lang="de-DE" sz="2400" b="1" baseline="0" dirty="0" smtClean="0"/>
              <a:t> </a:t>
            </a:r>
            <a:r>
              <a:rPr lang="de-DE" sz="2400" b="1" baseline="0" dirty="0" err="1" smtClean="0"/>
              <a:t>need</a:t>
            </a:r>
            <a:r>
              <a:rPr lang="de-DE" sz="2400" b="1" baseline="0" dirty="0" smtClean="0"/>
              <a:t>. </a:t>
            </a:r>
            <a:r>
              <a:rPr lang="de-DE" sz="2400" b="1" baseline="0" dirty="0" err="1" smtClean="0"/>
              <a:t>Any</a:t>
            </a:r>
            <a:r>
              <a:rPr lang="de-DE" sz="2400" b="1" baseline="0" dirty="0" smtClean="0"/>
              <a:t> </a:t>
            </a:r>
            <a:r>
              <a:rPr lang="de-DE" sz="2400" b="1" baseline="0" dirty="0" err="1" smtClean="0"/>
              <a:t>evaluation</a:t>
            </a:r>
            <a:r>
              <a:rPr lang="de-DE" sz="2400" b="1" baseline="0" dirty="0" smtClean="0"/>
              <a:t> </a:t>
            </a:r>
            <a:r>
              <a:rPr lang="de-DE" sz="2400" b="1" baseline="0" dirty="0" err="1" smtClean="0"/>
              <a:t>of</a:t>
            </a:r>
            <a:r>
              <a:rPr lang="de-DE" sz="2400" b="1" baseline="0" dirty="0" smtClean="0"/>
              <a:t> </a:t>
            </a:r>
            <a:r>
              <a:rPr lang="de-DE" sz="2400" b="1" baseline="0" dirty="0" err="1" smtClean="0"/>
              <a:t>progress</a:t>
            </a:r>
            <a:r>
              <a:rPr lang="de-DE" sz="2400" b="1" baseline="0" dirty="0" smtClean="0"/>
              <a:t>, </a:t>
            </a:r>
            <a:r>
              <a:rPr lang="de-DE" sz="2400" b="1" baseline="0" dirty="0" err="1" smtClean="0"/>
              <a:t>success</a:t>
            </a:r>
            <a:r>
              <a:rPr lang="de-DE" sz="2400" b="1" baseline="0" dirty="0" smtClean="0"/>
              <a:t> </a:t>
            </a:r>
            <a:r>
              <a:rPr lang="de-DE" sz="2400" b="1" baseline="0" dirty="0" err="1" smtClean="0"/>
              <a:t>or</a:t>
            </a:r>
            <a:r>
              <a:rPr lang="de-DE" sz="2400" b="1" baseline="0" dirty="0" smtClean="0"/>
              <a:t> </a:t>
            </a:r>
            <a:r>
              <a:rPr lang="de-DE" sz="2400" b="1" baseline="0" dirty="0" err="1" smtClean="0"/>
              <a:t>failure</a:t>
            </a:r>
            <a:r>
              <a:rPr lang="de-DE" sz="2400" b="1" baseline="0" dirty="0" smtClean="0"/>
              <a:t> </a:t>
            </a:r>
            <a:r>
              <a:rPr lang="de-DE" sz="2400" b="1" baseline="0" dirty="0" err="1" smtClean="0"/>
              <a:t>needs</a:t>
            </a:r>
            <a:r>
              <a:rPr lang="de-DE" sz="2400" b="1" baseline="0" dirty="0" smtClean="0"/>
              <a:t> </a:t>
            </a:r>
            <a:r>
              <a:rPr lang="de-DE" sz="2400" b="1" baseline="0" dirty="0" err="1" smtClean="0"/>
              <a:t>to</a:t>
            </a:r>
            <a:r>
              <a:rPr lang="de-DE" sz="2400" b="1" baseline="0" dirty="0" smtClean="0"/>
              <a:t> </a:t>
            </a:r>
            <a:r>
              <a:rPr lang="de-DE" sz="2400" b="1" baseline="0" dirty="0" err="1" smtClean="0"/>
              <a:t>critically</a:t>
            </a:r>
            <a:r>
              <a:rPr lang="de-DE" sz="2400" b="1" baseline="0" dirty="0" smtClean="0"/>
              <a:t> </a:t>
            </a:r>
            <a:r>
              <a:rPr lang="de-DE" sz="2400" b="1" baseline="0" dirty="0" err="1" smtClean="0"/>
              <a:t>ask</a:t>
            </a:r>
            <a:r>
              <a:rPr lang="de-DE" sz="2400" b="1" baseline="0" dirty="0" smtClean="0"/>
              <a:t>: </a:t>
            </a:r>
            <a:r>
              <a:rPr lang="de-DE" sz="2400" b="1" baseline="0" dirty="0" err="1" smtClean="0"/>
              <a:t>Whom</a:t>
            </a:r>
            <a:r>
              <a:rPr lang="de-DE" sz="2400" b="1" baseline="0" dirty="0" smtClean="0"/>
              <a:t> </a:t>
            </a:r>
            <a:r>
              <a:rPr lang="de-DE" sz="2400" b="1" baseline="0" dirty="0" err="1" smtClean="0"/>
              <a:t>and</a:t>
            </a:r>
            <a:r>
              <a:rPr lang="de-DE" sz="2400" b="1" baseline="0" dirty="0" smtClean="0"/>
              <a:t> </a:t>
            </a:r>
            <a:r>
              <a:rPr lang="de-DE" sz="2400" b="1" baseline="0" dirty="0" err="1" smtClean="0"/>
              <a:t>how</a:t>
            </a:r>
            <a:r>
              <a:rPr lang="de-DE" sz="2400" b="1" baseline="0" dirty="0" smtClean="0"/>
              <a:t> </a:t>
            </a:r>
            <a:r>
              <a:rPr lang="de-DE" sz="2400" b="1" baseline="0" dirty="0" err="1" smtClean="0"/>
              <a:t>many</a:t>
            </a:r>
            <a:r>
              <a:rPr lang="de-DE" sz="2400" b="1" baseline="0" dirty="0" smtClean="0"/>
              <a:t> </a:t>
            </a:r>
            <a:r>
              <a:rPr lang="de-DE" sz="2400" b="1" baseline="0" dirty="0" err="1" smtClean="0"/>
              <a:t>are</a:t>
            </a:r>
            <a:r>
              <a:rPr lang="de-DE" sz="2400" b="1" baseline="0" dirty="0" smtClean="0"/>
              <a:t> </a:t>
            </a:r>
            <a:r>
              <a:rPr lang="de-DE" sz="2400" b="1" baseline="0" dirty="0" err="1" smtClean="0"/>
              <a:t>we</a:t>
            </a:r>
            <a:r>
              <a:rPr lang="de-DE" sz="2400" b="1" baseline="0" dirty="0" smtClean="0"/>
              <a:t> </a:t>
            </a:r>
            <a:r>
              <a:rPr lang="de-DE" sz="2400" b="1" baseline="0" dirty="0" err="1" smtClean="0"/>
              <a:t>talking</a:t>
            </a:r>
            <a:r>
              <a:rPr lang="de-DE" sz="2400" b="1" baseline="0" dirty="0" smtClean="0"/>
              <a:t> 	</a:t>
            </a:r>
            <a:r>
              <a:rPr lang="de-DE" sz="2400" b="1" baseline="0" dirty="0" err="1" smtClean="0"/>
              <a:t>about</a:t>
            </a:r>
            <a:r>
              <a:rPr lang="de-DE" sz="2400" b="1" baseline="0" dirty="0" smtClean="0"/>
              <a:t>?</a:t>
            </a:r>
          </a:p>
          <a:p>
            <a:pPr marL="0" marR="0" lvl="0" indent="0" defTabSz="457200" eaLnBrk="1" fontAlgn="auto" latinLnBrk="0" hangingPunct="1">
              <a:lnSpc>
                <a:spcPct val="117999"/>
              </a:lnSpc>
              <a:spcBef>
                <a:spcPts val="0"/>
              </a:spcBef>
              <a:spcAft>
                <a:spcPts val="0"/>
              </a:spcAft>
              <a:buClrTx/>
              <a:buSzTx/>
              <a:buFontTx/>
              <a:buNone/>
              <a:tabLst/>
              <a:defRPr sz="1800"/>
            </a:pPr>
            <a:endParaRPr lang="de-DE" sz="2400" b="1" baseline="0" dirty="0" smtClean="0"/>
          </a:p>
          <a:p>
            <a:pPr marL="0" marR="0" lvl="0" indent="0" defTabSz="457200" eaLnBrk="1" fontAlgn="auto" latinLnBrk="0" hangingPunct="1">
              <a:lnSpc>
                <a:spcPct val="117999"/>
              </a:lnSpc>
              <a:spcBef>
                <a:spcPts val="0"/>
              </a:spcBef>
              <a:spcAft>
                <a:spcPts val="0"/>
              </a:spcAft>
              <a:buClrTx/>
              <a:buSzTx/>
              <a:buFontTx/>
              <a:buNone/>
              <a:tabLst/>
              <a:defRPr sz="1800"/>
            </a:pPr>
            <a:r>
              <a:rPr lang="de-DE" sz="2400" b="0" baseline="0" dirty="0" err="1" smtClean="0"/>
              <a:t>Furthermore</a:t>
            </a:r>
            <a:r>
              <a:rPr lang="de-DE" sz="2400" b="0" baseline="0" dirty="0" smtClean="0"/>
              <a:t>, </a:t>
            </a:r>
            <a:r>
              <a:rPr lang="de-DE" sz="2400" b="1" baseline="0" dirty="0" smtClean="0"/>
              <a:t>not </a:t>
            </a:r>
            <a:r>
              <a:rPr lang="de-DE" sz="2400" b="1" baseline="0" dirty="0" err="1" smtClean="0"/>
              <a:t>only</a:t>
            </a:r>
            <a:r>
              <a:rPr lang="de-DE" sz="2400" b="1" baseline="0" dirty="0" smtClean="0"/>
              <a:t> </a:t>
            </a:r>
            <a:r>
              <a:rPr lang="de-DE" sz="2400" b="1" baseline="0" dirty="0" err="1" smtClean="0"/>
              <a:t>population</a:t>
            </a:r>
            <a:r>
              <a:rPr lang="de-DE" sz="2400" b="1" baseline="0" dirty="0" smtClean="0"/>
              <a:t> </a:t>
            </a:r>
            <a:r>
              <a:rPr lang="de-DE" sz="2400" b="1" baseline="0" dirty="0" err="1" smtClean="0"/>
              <a:t>growth</a:t>
            </a:r>
            <a:r>
              <a:rPr lang="de-DE" sz="2400" b="1" baseline="0" dirty="0" smtClean="0"/>
              <a:t> in </a:t>
            </a:r>
            <a:r>
              <a:rPr lang="de-DE" sz="2400" b="1" baseline="0" dirty="0" err="1" smtClean="0"/>
              <a:t>itself</a:t>
            </a:r>
            <a:r>
              <a:rPr lang="de-DE" sz="2400" b="1" baseline="0" dirty="0" smtClean="0"/>
              <a:t> (</a:t>
            </a:r>
            <a:r>
              <a:rPr lang="de-DE" sz="2400" b="1" baseline="0" dirty="0" err="1" smtClean="0"/>
              <a:t>as</a:t>
            </a:r>
            <a:r>
              <a:rPr lang="de-DE" sz="2400" b="1" baseline="0" dirty="0" smtClean="0"/>
              <a:t> </a:t>
            </a:r>
            <a:r>
              <a:rPr lang="de-DE" sz="2400" b="1" baseline="0" dirty="0" err="1" smtClean="0"/>
              <a:t>indicated</a:t>
            </a:r>
            <a:r>
              <a:rPr lang="de-DE" sz="2400" b="1" baseline="0" dirty="0" smtClean="0"/>
              <a:t> in </a:t>
            </a:r>
            <a:r>
              <a:rPr lang="de-DE" sz="2400" b="1" baseline="0" dirty="0" err="1" smtClean="0"/>
              <a:t>this</a:t>
            </a:r>
            <a:r>
              <a:rPr lang="de-DE" sz="2400" b="1" baseline="0" dirty="0" smtClean="0"/>
              <a:t> </a:t>
            </a:r>
            <a:r>
              <a:rPr lang="de-DE" sz="2400" b="1" baseline="0" dirty="0" err="1" smtClean="0"/>
              <a:t>figure</a:t>
            </a:r>
            <a:r>
              <a:rPr lang="de-DE" sz="2400" b="1" baseline="0" dirty="0" smtClean="0"/>
              <a:t>), but </a:t>
            </a:r>
            <a:r>
              <a:rPr lang="de-DE" sz="2400" b="1" baseline="0" dirty="0" err="1" smtClean="0"/>
              <a:t>population</a:t>
            </a:r>
            <a:r>
              <a:rPr lang="de-DE" sz="2400" b="1" baseline="0" dirty="0" smtClean="0"/>
              <a:t> </a:t>
            </a:r>
            <a:r>
              <a:rPr lang="de-DE" sz="2400" b="1" baseline="0" dirty="0" err="1" smtClean="0"/>
              <a:t>dynamics</a:t>
            </a:r>
            <a:r>
              <a:rPr lang="de-DE" sz="2400" b="1" baseline="0" dirty="0" smtClean="0"/>
              <a:t> in different </a:t>
            </a:r>
            <a:r>
              <a:rPr lang="de-DE" sz="2400" b="1" baseline="0" dirty="0" err="1" smtClean="0"/>
              <a:t>age</a:t>
            </a:r>
            <a:r>
              <a:rPr lang="de-DE" sz="2400" b="1" baseline="0" dirty="0" smtClean="0"/>
              <a:t> </a:t>
            </a:r>
            <a:r>
              <a:rPr lang="de-DE" sz="2400" b="1" baseline="0" dirty="0" err="1" smtClean="0"/>
              <a:t>groups</a:t>
            </a:r>
            <a:r>
              <a:rPr lang="de-DE" sz="2400" b="0" baseline="0" dirty="0" smtClean="0"/>
              <a:t>, </a:t>
            </a:r>
            <a:r>
              <a:rPr lang="de-DE" sz="2400" b="0" baseline="0" dirty="0" err="1" smtClean="0"/>
              <a:t>clearly</a:t>
            </a:r>
            <a:r>
              <a:rPr lang="de-DE" sz="2400" b="0" baseline="0" dirty="0" smtClean="0"/>
              <a:t> </a:t>
            </a:r>
            <a:r>
              <a:rPr lang="de-DE" sz="2400" b="0" baseline="0" dirty="0" err="1" smtClean="0"/>
              <a:t>shape</a:t>
            </a:r>
            <a:r>
              <a:rPr lang="de-DE" sz="2400" b="0" baseline="0" dirty="0" smtClean="0"/>
              <a:t> </a:t>
            </a:r>
            <a:r>
              <a:rPr lang="de-DE" sz="2400" b="0" baseline="0" dirty="0" err="1" smtClean="0"/>
              <a:t>the</a:t>
            </a:r>
            <a:r>
              <a:rPr lang="de-DE" sz="2400" b="0" baseline="0" dirty="0" smtClean="0"/>
              <a:t> </a:t>
            </a:r>
            <a:r>
              <a:rPr lang="de-DE" sz="2400" b="0" baseline="0" dirty="0" err="1" smtClean="0"/>
              <a:t>opportunities</a:t>
            </a:r>
            <a:r>
              <a:rPr lang="de-DE" sz="2400" b="0" baseline="0" dirty="0" smtClean="0"/>
              <a:t> </a:t>
            </a:r>
            <a:r>
              <a:rPr lang="de-DE" sz="2400" b="0" baseline="0" dirty="0" err="1" smtClean="0"/>
              <a:t>for</a:t>
            </a:r>
            <a:r>
              <a:rPr lang="de-DE" sz="2400" b="0" baseline="0" dirty="0" smtClean="0"/>
              <a:t> </a:t>
            </a:r>
            <a:r>
              <a:rPr lang="de-DE" sz="2400" b="0" baseline="0" dirty="0" err="1" smtClean="0"/>
              <a:t>development</a:t>
            </a:r>
            <a:r>
              <a:rPr lang="de-DE" sz="2400" b="0" baseline="0" dirty="0" smtClean="0"/>
              <a:t>. </a:t>
            </a:r>
          </a:p>
          <a:p>
            <a:pPr marL="0" marR="0" lvl="0" indent="0" defTabSz="457200" eaLnBrk="1" fontAlgn="auto" latinLnBrk="0" hangingPunct="1">
              <a:lnSpc>
                <a:spcPct val="117999"/>
              </a:lnSpc>
              <a:spcBef>
                <a:spcPts val="0"/>
              </a:spcBef>
              <a:spcAft>
                <a:spcPts val="0"/>
              </a:spcAft>
              <a:buClrTx/>
              <a:buSzTx/>
              <a:buFontTx/>
              <a:buNone/>
              <a:tabLst/>
              <a:defRPr sz="1800"/>
            </a:pPr>
            <a:endParaRPr lang="de-DE" sz="2400" b="0" baseline="0" dirty="0" smtClean="0"/>
          </a:p>
          <a:p>
            <a:pPr marL="0" marR="0" lvl="0" indent="0" defTabSz="457200" eaLnBrk="1" fontAlgn="auto" latinLnBrk="0" hangingPunct="1">
              <a:lnSpc>
                <a:spcPct val="117999"/>
              </a:lnSpc>
              <a:spcBef>
                <a:spcPts val="0"/>
              </a:spcBef>
              <a:spcAft>
                <a:spcPts val="0"/>
              </a:spcAft>
              <a:buClrTx/>
              <a:buSzTx/>
              <a:buFontTx/>
              <a:buNone/>
              <a:tabLst/>
              <a:defRPr sz="1800"/>
            </a:pPr>
            <a:r>
              <a:rPr lang="de-DE" sz="2400" b="0" baseline="0" dirty="0" smtClean="0"/>
              <a:t>I will </a:t>
            </a:r>
            <a:r>
              <a:rPr lang="de-DE" sz="2400" b="0" baseline="0" dirty="0" err="1" smtClean="0"/>
              <a:t>now</a:t>
            </a:r>
            <a:r>
              <a:rPr lang="de-DE" sz="2400" b="0" baseline="0" dirty="0" smtClean="0"/>
              <a:t> </a:t>
            </a:r>
            <a:r>
              <a:rPr lang="de-DE" sz="2400" b="0" baseline="0" dirty="0" err="1" smtClean="0"/>
              <a:t>hand</a:t>
            </a:r>
            <a:r>
              <a:rPr lang="de-DE" sz="2400" b="0" baseline="0" dirty="0" smtClean="0"/>
              <a:t> </a:t>
            </a:r>
            <a:r>
              <a:rPr lang="de-DE" sz="2400" b="0" baseline="0" dirty="0" err="1" smtClean="0"/>
              <a:t>over</a:t>
            </a:r>
            <a:r>
              <a:rPr lang="de-DE" sz="2400" b="0" baseline="0" dirty="0" smtClean="0"/>
              <a:t> </a:t>
            </a:r>
            <a:r>
              <a:rPr lang="de-DE" sz="2400" b="0" baseline="0" dirty="0" err="1" smtClean="0"/>
              <a:t>to</a:t>
            </a:r>
            <a:r>
              <a:rPr lang="de-DE" sz="2400" b="0" baseline="0" dirty="0" smtClean="0"/>
              <a:t> </a:t>
            </a:r>
            <a:r>
              <a:rPr lang="de-DE" sz="2400" b="0" baseline="0" dirty="0" err="1" smtClean="0"/>
              <a:t>my</a:t>
            </a:r>
            <a:r>
              <a:rPr lang="de-DE" sz="2400" b="0" baseline="0" dirty="0" smtClean="0"/>
              <a:t> </a:t>
            </a:r>
            <a:r>
              <a:rPr lang="de-DE" sz="2400" b="0" baseline="0" dirty="0" err="1" smtClean="0"/>
              <a:t>colleague</a:t>
            </a:r>
            <a:r>
              <a:rPr lang="de-DE" sz="2400" b="0" baseline="0" dirty="0" smtClean="0"/>
              <a:t> Michael, </a:t>
            </a:r>
            <a:r>
              <a:rPr lang="de-DE" sz="2400" b="0" baseline="0" dirty="0" err="1" smtClean="0"/>
              <a:t>who</a:t>
            </a:r>
            <a:r>
              <a:rPr lang="de-DE" sz="2400" b="0" baseline="0" dirty="0" smtClean="0"/>
              <a:t> will </a:t>
            </a:r>
            <a:r>
              <a:rPr lang="de-DE" sz="2400" b="0" baseline="0" dirty="0" err="1" smtClean="0"/>
              <a:t>show</a:t>
            </a:r>
            <a:r>
              <a:rPr lang="de-DE" sz="2400" b="0" baseline="0" dirty="0" smtClean="0"/>
              <a:t> </a:t>
            </a:r>
            <a:r>
              <a:rPr lang="de-DE" sz="2400" b="0" baseline="0" dirty="0" err="1" smtClean="0"/>
              <a:t>why</a:t>
            </a:r>
            <a:r>
              <a:rPr lang="de-DE" sz="2400" b="0" baseline="0" dirty="0" smtClean="0"/>
              <a:t> </a:t>
            </a:r>
            <a:r>
              <a:rPr lang="de-DE" sz="2400" b="0" baseline="0" dirty="0" err="1" smtClean="0"/>
              <a:t>and</a:t>
            </a:r>
            <a:r>
              <a:rPr lang="de-DE" sz="2400" b="0" baseline="0" dirty="0" smtClean="0"/>
              <a:t> </a:t>
            </a:r>
            <a:r>
              <a:rPr lang="de-DE" sz="2400" b="0" baseline="0" dirty="0" err="1" smtClean="0"/>
              <a:t>how</a:t>
            </a:r>
            <a:r>
              <a:rPr lang="de-DE" sz="2400" b="0" baseline="0" dirty="0" smtClean="0"/>
              <a:t> </a:t>
            </a:r>
            <a:r>
              <a:rPr lang="de-DE" sz="2400" b="0" baseline="0" dirty="0" err="1" smtClean="0"/>
              <a:t>foreseeable</a:t>
            </a:r>
            <a:r>
              <a:rPr lang="de-DE" sz="2400" b="0" baseline="0" dirty="0" smtClean="0"/>
              <a:t> </a:t>
            </a:r>
            <a:r>
              <a:rPr lang="de-DE" sz="2400" b="0" baseline="0" dirty="0" err="1" smtClean="0"/>
              <a:t>changes</a:t>
            </a:r>
            <a:r>
              <a:rPr lang="de-DE" sz="2400" b="0" baseline="0" dirty="0" smtClean="0"/>
              <a:t> must </a:t>
            </a:r>
            <a:r>
              <a:rPr lang="de-DE" sz="2400" b="0" baseline="0" dirty="0" err="1" smtClean="0"/>
              <a:t>me</a:t>
            </a:r>
            <a:r>
              <a:rPr lang="de-DE" sz="2400" b="0" baseline="0" dirty="0" smtClean="0"/>
              <a:t> </a:t>
            </a:r>
            <a:r>
              <a:rPr lang="de-DE" sz="2400" b="0" baseline="0" dirty="0" err="1" smtClean="0"/>
              <a:t>taken</a:t>
            </a:r>
            <a:r>
              <a:rPr lang="de-DE" sz="2400" b="0" baseline="0" dirty="0" smtClean="0"/>
              <a:t> </a:t>
            </a:r>
            <a:r>
              <a:rPr lang="de-DE" sz="2400" b="0" baseline="0" dirty="0" err="1" smtClean="0"/>
              <a:t>into</a:t>
            </a:r>
            <a:r>
              <a:rPr lang="de-DE" sz="2400" b="0" baseline="0" dirty="0" smtClean="0"/>
              <a:t> </a:t>
            </a:r>
            <a:r>
              <a:rPr lang="de-DE" sz="2400" b="0" baseline="0" dirty="0" err="1" smtClean="0"/>
              <a:t>consideration</a:t>
            </a:r>
            <a:r>
              <a:rPr lang="de-DE" sz="2400" b="0" baseline="0" dirty="0" smtClean="0"/>
              <a:t> </a:t>
            </a:r>
            <a:r>
              <a:rPr lang="de-DE" sz="2400" b="0" baseline="0" dirty="0" err="1" smtClean="0"/>
              <a:t>when</a:t>
            </a:r>
            <a:r>
              <a:rPr lang="de-DE" sz="2400" b="0" baseline="0" dirty="0" smtClean="0"/>
              <a:t> </a:t>
            </a:r>
            <a:r>
              <a:rPr lang="de-DE" sz="2400" b="0" baseline="0" dirty="0" err="1" smtClean="0"/>
              <a:t>formulating</a:t>
            </a:r>
            <a:r>
              <a:rPr lang="de-DE" sz="2400" b="0" baseline="0" dirty="0" smtClean="0"/>
              <a:t> </a:t>
            </a:r>
            <a:r>
              <a:rPr lang="de-DE" sz="2400" b="0" baseline="0" dirty="0" err="1" smtClean="0"/>
              <a:t>the</a:t>
            </a:r>
            <a:r>
              <a:rPr lang="de-DE" sz="2400" b="0" baseline="0" dirty="0" smtClean="0"/>
              <a:t> </a:t>
            </a:r>
            <a:r>
              <a:rPr lang="de-DE" sz="2400" b="0" baseline="0" dirty="0" err="1" smtClean="0"/>
              <a:t>Sustainable</a:t>
            </a:r>
            <a:r>
              <a:rPr lang="de-DE" sz="2400" b="0" baseline="0" dirty="0" smtClean="0"/>
              <a:t> Development Goals.</a:t>
            </a:r>
          </a:p>
          <a:p>
            <a:pPr marL="0" marR="0" lvl="0" indent="0" defTabSz="457200" eaLnBrk="1" fontAlgn="auto" latinLnBrk="0" hangingPunct="1">
              <a:lnSpc>
                <a:spcPct val="117999"/>
              </a:lnSpc>
              <a:spcBef>
                <a:spcPts val="0"/>
              </a:spcBef>
              <a:spcAft>
                <a:spcPts val="0"/>
              </a:spcAft>
              <a:buClrTx/>
              <a:buSzTx/>
              <a:buFontTx/>
              <a:buNone/>
              <a:tabLst/>
              <a:defRPr sz="1800"/>
            </a:pPr>
            <a:endParaRPr lang="de-DE" sz="2400" b="1" baseline="0" dirty="0" smtClean="0"/>
          </a:p>
          <a:p>
            <a:pPr marL="0" marR="0" lvl="0" indent="0" defTabSz="457200" eaLnBrk="1" fontAlgn="auto" latinLnBrk="0" hangingPunct="1">
              <a:lnSpc>
                <a:spcPct val="117999"/>
              </a:lnSpc>
              <a:spcBef>
                <a:spcPts val="0"/>
              </a:spcBef>
              <a:spcAft>
                <a:spcPts val="0"/>
              </a:spcAft>
              <a:buClrTx/>
              <a:buSzTx/>
              <a:buFontTx/>
              <a:buNone/>
              <a:tabLst/>
              <a:defRPr sz="1800"/>
            </a:pPr>
            <a:endParaRPr lang="de-DE" sz="2400" b="1" baseline="0" dirty="0" smtClean="0"/>
          </a:p>
          <a:p>
            <a:endParaRPr lang="de-DE" dirty="0"/>
          </a:p>
        </p:txBody>
      </p:sp>
    </p:spTree>
    <p:extLst>
      <p:ext uri="{BB962C8B-B14F-4D97-AF65-F5344CB8AC3E}">
        <p14:creationId xmlns:p14="http://schemas.microsoft.com/office/powerpoint/2010/main" val="1400674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does the future of demographic change hold?.....</a:t>
            </a:r>
          </a:p>
          <a:p>
            <a:r>
              <a:rPr lang="en-US" dirty="0" smtClean="0"/>
              <a:t>Global averages mask considerable differences,</a:t>
            </a:r>
            <a:r>
              <a:rPr lang="en-US" baseline="0" dirty="0" smtClean="0"/>
              <a:t> lets break down these trends by </a:t>
            </a:r>
            <a:r>
              <a:rPr lang="en-US" baseline="0" dirty="0" err="1" smtClean="0"/>
              <a:t>countrz</a:t>
            </a:r>
            <a:r>
              <a:rPr lang="en-US" baseline="0" dirty="0" smtClean="0"/>
              <a:t> groups -- Least developed, other developing and developed -- </a:t>
            </a:r>
          </a:p>
          <a:p>
            <a:r>
              <a:rPr lang="en-US" baseline="0" dirty="0" smtClean="0"/>
              <a:t>and also by key demographic groups…</a:t>
            </a:r>
          </a:p>
          <a:p>
            <a:endParaRPr lang="en-US" baseline="0" dirty="0" smtClean="0"/>
          </a:p>
        </p:txBody>
      </p:sp>
    </p:spTree>
    <p:extLst>
      <p:ext uri="{BB962C8B-B14F-4D97-AF65-F5344CB8AC3E}">
        <p14:creationId xmlns:p14="http://schemas.microsoft.com/office/powerpoint/2010/main" val="2628350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pic>
        <p:nvPicPr>
          <p:cNvPr id="15" name="Grafik 14"/>
          <p:cNvPicPr>
            <a:picLocks noChangeAspect="1" noChangeArrowheads="1"/>
          </p:cNvPicPr>
          <p:nvPr/>
        </p:nvPicPr>
        <p:blipFill>
          <a:blip r:embed="rId2"/>
          <a:srcRect b="2524"/>
          <a:stretch>
            <a:fillRect/>
          </a:stretch>
        </p:blipFill>
        <p:spPr bwMode="auto">
          <a:xfrm>
            <a:off x="0" y="2438400"/>
            <a:ext cx="13004800" cy="7315200"/>
          </a:xfrm>
          <a:prstGeom prst="rect">
            <a:avLst/>
          </a:prstGeom>
          <a:noFill/>
          <a:ln w="9525">
            <a:noFill/>
            <a:miter lim="800000"/>
            <a:headEnd/>
            <a:tailEnd/>
          </a:ln>
        </p:spPr>
      </p:pic>
      <p:sp>
        <p:nvSpPr>
          <p:cNvPr id="3" name="Untertitel 2"/>
          <p:cNvSpPr>
            <a:spLocks noGrp="1"/>
          </p:cNvSpPr>
          <p:nvPr>
            <p:ph type="subTitle" idx="1"/>
          </p:nvPr>
        </p:nvSpPr>
        <p:spPr>
          <a:xfrm>
            <a:off x="1950720" y="5730241"/>
            <a:ext cx="9103360" cy="1280174"/>
          </a:xfrm>
        </p:spPr>
        <p:txBody>
          <a:bodyPr>
            <a:normAutofit/>
          </a:bodyPr>
          <a:lstStyle>
            <a:lvl1pPr marL="0" indent="0" algn="ctr">
              <a:buNone/>
              <a:defRPr sz="3400">
                <a:solidFill>
                  <a:schemeClr val="tx1">
                    <a:tint val="75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4" name="Datumsplatzhalter 3"/>
          <p:cNvSpPr>
            <a:spLocks noGrp="1"/>
          </p:cNvSpPr>
          <p:nvPr>
            <p:ph type="dt" sz="half" idx="10"/>
          </p:nvPr>
        </p:nvSpPr>
        <p:spPr/>
        <p:txBody>
          <a:bodyPr/>
          <a:lstStyle/>
          <a:p>
            <a:fld id="{5182FC81-ACE5-4406-8C02-9D4C5AD6381A}" type="datetimeFigureOut">
              <a:rPr lang="de-DE" smtClean="0"/>
              <a:pPr/>
              <a:t>07.08.2015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1E95DE1-3642-4290-8162-38407FC5E780}" type="slidenum">
              <a:rPr lang="de-DE" smtClean="0"/>
              <a:pPr/>
              <a:t>‹#›</a:t>
            </a:fld>
            <a:endParaRPr lang="de-DE"/>
          </a:p>
        </p:txBody>
      </p:sp>
      <p:pic>
        <p:nvPicPr>
          <p:cNvPr id="12" name="Inhaltsplatzhalter 3" descr="Klima_e_6.jpg"/>
          <p:cNvPicPr>
            <a:picLocks noChangeAspect="1"/>
          </p:cNvPicPr>
          <p:nvPr/>
        </p:nvPicPr>
        <p:blipFill>
          <a:blip r:embed="rId3"/>
          <a:srcRect l="68750" b="83334"/>
          <a:stretch>
            <a:fillRect/>
          </a:stretch>
        </p:blipFill>
        <p:spPr>
          <a:xfrm>
            <a:off x="8940817" y="0"/>
            <a:ext cx="4063983" cy="1625577"/>
          </a:xfrm>
          <a:prstGeom prst="rect">
            <a:avLst/>
          </a:prstGeom>
        </p:spPr>
      </p:pic>
      <p:sp>
        <p:nvSpPr>
          <p:cNvPr id="16" name="Titel 1"/>
          <p:cNvSpPr>
            <a:spLocks noGrp="1"/>
          </p:cNvSpPr>
          <p:nvPr>
            <p:ph type="ctrTitle"/>
          </p:nvPr>
        </p:nvSpPr>
        <p:spPr>
          <a:xfrm>
            <a:off x="975360" y="3598904"/>
            <a:ext cx="11054080" cy="2090702"/>
          </a:xfrm>
        </p:spPr>
        <p:txBody>
          <a:bodyPr/>
          <a:lstStyle>
            <a:lvl1pPr>
              <a:defRPr>
                <a:latin typeface="Unit-Medium" pitchFamily="2" charset="0"/>
              </a:defRPr>
            </a:lvl1pPr>
          </a:lstStyle>
          <a:p>
            <a:r>
              <a:rPr lang="de-DE" smtClean="0"/>
              <a:t>Titelmasterformat durch Klicken bearbeiten</a:t>
            </a:r>
            <a:endParaRPr lang="de-DE" dirty="0"/>
          </a:p>
        </p:txBody>
      </p:sp>
      <p:pic>
        <p:nvPicPr>
          <p:cNvPr id="11" name="Picture 2" descr="Z:\UNFPA\Oeffentlichkeitsarbeit\pressemitteilung\logo_unfpa.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634197" y="1733528"/>
            <a:ext cx="1352534" cy="6140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549032" y="6827520"/>
            <a:ext cx="7802880" cy="806027"/>
          </a:xfrm>
        </p:spPr>
        <p:txBody>
          <a:bodyPr anchor="b"/>
          <a:lstStyle>
            <a:lvl1pPr algn="l">
              <a:defRPr sz="2800" b="1"/>
            </a:lvl1pPr>
          </a:lstStyle>
          <a:p>
            <a:r>
              <a:rPr lang="de-DE" dirty="0" smtClean="0"/>
              <a:t>Titelmasterformat durch Klicken bearbeiten</a:t>
            </a:r>
            <a:endParaRPr lang="de-DE" dirty="0"/>
          </a:p>
        </p:txBody>
      </p:sp>
      <p:sp>
        <p:nvSpPr>
          <p:cNvPr id="3" name="Bildplatzhalter 2"/>
          <p:cNvSpPr>
            <a:spLocks noGrp="1"/>
          </p:cNvSpPr>
          <p:nvPr>
            <p:ph type="pic" idx="1"/>
          </p:nvPr>
        </p:nvSpPr>
        <p:spPr>
          <a:xfrm>
            <a:off x="2549032" y="871502"/>
            <a:ext cx="7802880" cy="5852160"/>
          </a:xfrm>
        </p:spPr>
        <p:txBody>
          <a:bodyPr>
            <a:normAutofit/>
          </a:bodyPr>
          <a:lstStyle>
            <a:lvl1pPr marL="0" indent="0">
              <a:buNone/>
              <a:defRPr sz="2800"/>
            </a:lvl1pPr>
            <a:lvl2pPr marL="650230" indent="0">
              <a:buNone/>
              <a:defRPr sz="4000"/>
            </a:lvl2pPr>
            <a:lvl3pPr marL="1300460" indent="0">
              <a:buNone/>
              <a:defRPr sz="3400"/>
            </a:lvl3pPr>
            <a:lvl4pPr marL="1950690" indent="0">
              <a:buNone/>
              <a:defRPr sz="2800"/>
            </a:lvl4pPr>
            <a:lvl5pPr marL="2600919" indent="0">
              <a:buNone/>
              <a:defRPr sz="2800"/>
            </a:lvl5pPr>
            <a:lvl6pPr marL="3251149" indent="0">
              <a:buNone/>
              <a:defRPr sz="2800"/>
            </a:lvl6pPr>
            <a:lvl7pPr marL="3901379" indent="0">
              <a:buNone/>
              <a:defRPr sz="2800"/>
            </a:lvl7pPr>
            <a:lvl8pPr marL="4551609" indent="0">
              <a:buNone/>
              <a:defRPr sz="2800"/>
            </a:lvl8pPr>
            <a:lvl9pPr marL="5201839" indent="0">
              <a:buNone/>
              <a:defRPr sz="2800"/>
            </a:lvl9pPr>
          </a:lstStyle>
          <a:p>
            <a:r>
              <a:rPr lang="de-DE" dirty="0" smtClean="0"/>
              <a:t>Bild durch Klicken auf Symbol hinzufügen</a:t>
            </a:r>
            <a:endParaRPr lang="de-DE" dirty="0"/>
          </a:p>
        </p:txBody>
      </p:sp>
      <p:sp>
        <p:nvSpPr>
          <p:cNvPr id="4" name="Textplatzhalter 3"/>
          <p:cNvSpPr>
            <a:spLocks noGrp="1"/>
          </p:cNvSpPr>
          <p:nvPr>
            <p:ph type="body" sz="half" idx="2"/>
          </p:nvPr>
        </p:nvSpPr>
        <p:spPr>
          <a:xfrm>
            <a:off x="2549032" y="7633547"/>
            <a:ext cx="7802880" cy="1144693"/>
          </a:xfrm>
        </p:spPr>
        <p:txBody>
          <a:bodyPr/>
          <a:lstStyle>
            <a:lvl1pPr marL="0" indent="0">
              <a:buNone/>
              <a:defRPr sz="20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de-DE" dirty="0" smtClean="0"/>
              <a:t>Textmasterformat bearbeiten</a:t>
            </a:r>
          </a:p>
        </p:txBody>
      </p:sp>
      <p:sp>
        <p:nvSpPr>
          <p:cNvPr id="5" name="Datumsplatzhalter 4"/>
          <p:cNvSpPr>
            <a:spLocks noGrp="1"/>
          </p:cNvSpPr>
          <p:nvPr>
            <p:ph type="dt" sz="half" idx="10"/>
          </p:nvPr>
        </p:nvSpPr>
        <p:spPr/>
        <p:txBody>
          <a:bodyPr/>
          <a:lstStyle/>
          <a:p>
            <a:fld id="{5182FC81-ACE5-4406-8C02-9D4C5AD6381A}" type="datetimeFigureOut">
              <a:rPr lang="de-DE" smtClean="0"/>
              <a:pPr/>
              <a:t>07.08.2015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1E95DE1-3642-4290-8162-38407FC5E780}" type="slidenum">
              <a:rPr lang="de-DE" smtClean="0"/>
              <a:pPr/>
              <a:t>‹#›</a:t>
            </a:fld>
            <a:endParaRPr lang="de-DE"/>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182FC81-ACE5-4406-8C02-9D4C5AD6381A}" type="datetimeFigureOut">
              <a:rPr lang="de-DE" smtClean="0"/>
              <a:pPr/>
              <a:t>07.08.2015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1E95DE1-3642-4290-8162-38407FC5E780}" type="slidenum">
              <a:rPr lang="de-DE" smtClean="0"/>
              <a:pPr/>
              <a:t>‹#›</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428480" y="390597"/>
            <a:ext cx="2926080" cy="8322169"/>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50240" y="390597"/>
            <a:ext cx="8561493" cy="8322169"/>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182FC81-ACE5-4406-8C02-9D4C5AD6381A}" type="datetimeFigureOut">
              <a:rPr lang="de-DE" smtClean="0"/>
              <a:pPr/>
              <a:t>07.08.2015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1E95DE1-3642-4290-8162-38407FC5E780}" type="slidenum">
              <a:rPr lang="de-DE" smtClean="0"/>
              <a:pPr/>
              <a:t>‹#›</a:t>
            </a:fld>
            <a:endParaRPr lang="de-DE"/>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el &amp; Untertitel">
    <p:spTree>
      <p:nvGrpSpPr>
        <p:cNvPr id="1" name=""/>
        <p:cNvGrpSpPr/>
        <p:nvPr/>
      </p:nvGrpSpPr>
      <p:grpSpPr>
        <a:xfrm>
          <a:off x="0" y="0"/>
          <a:ext cx="0" cy="0"/>
          <a:chOff x="0" y="0"/>
          <a:chExt cx="0" cy="0"/>
        </a:xfrm>
      </p:grpSpPr>
      <p:sp>
        <p:nvSpPr>
          <p:cNvPr id="5" name="Shape 5"/>
          <p:cNvSpPr>
            <a:spLocks noGrp="1"/>
          </p:cNvSpPr>
          <p:nvPr>
            <p:ph type="title"/>
          </p:nvPr>
        </p:nvSpPr>
        <p:spPr>
          <a:xfrm>
            <a:off x="1270000" y="1638300"/>
            <a:ext cx="10464800" cy="3302000"/>
          </a:xfrm>
          <a:prstGeom prst="rect">
            <a:avLst/>
          </a:prstGeom>
        </p:spPr>
        <p:txBody>
          <a:bodyPr anchor="b"/>
          <a:lstStyle/>
          <a:p>
            <a:pPr lvl="0">
              <a:defRPr sz="1800"/>
            </a:pPr>
            <a:r>
              <a:rPr sz="8000"/>
              <a:t>Titeltext</a:t>
            </a:r>
          </a:p>
        </p:txBody>
      </p:sp>
      <p:sp>
        <p:nvSpPr>
          <p:cNvPr id="6" name="Shape 6"/>
          <p:cNvSpPr>
            <a:spLocks noGrp="1"/>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Textebene 1</a:t>
            </a:r>
          </a:p>
          <a:p>
            <a:pPr lvl="1">
              <a:defRPr sz="1800"/>
            </a:pPr>
            <a:r>
              <a:rPr sz="3200"/>
              <a:t>Textebene 2</a:t>
            </a:r>
          </a:p>
          <a:p>
            <a:pPr lvl="2">
              <a:defRPr sz="1800"/>
            </a:pPr>
            <a:r>
              <a:rPr sz="3200"/>
              <a:t>Textebene 3</a:t>
            </a:r>
          </a:p>
          <a:p>
            <a:pPr lvl="3">
              <a:defRPr sz="1800"/>
            </a:pPr>
            <a:r>
              <a:rPr sz="3200"/>
              <a:t>Textebene 4</a:t>
            </a:r>
          </a:p>
          <a:p>
            <a:pPr lvl="4">
              <a:defRPr sz="1800"/>
            </a:pPr>
            <a:r>
              <a:rPr sz="3200"/>
              <a:t>Textebene 5</a:t>
            </a:r>
          </a:p>
        </p:txBody>
      </p:sp>
    </p:spTree>
  </p:cSld>
  <p:clrMapOvr>
    <a:masterClrMapping/>
  </p:clrMapOvr>
  <p:transition spd="med"/>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39"/>
            <a:ext cx="11054080" cy="2090702"/>
          </a:xfrm>
        </p:spPr>
        <p:txBody>
          <a:bodyPr/>
          <a:lstStyle/>
          <a:p>
            <a:r>
              <a:rPr lang="en-US" smtClean="0"/>
              <a:t>Click to edit Master title style</a:t>
            </a:r>
            <a:endParaRPr lang="en-GB"/>
          </a:p>
        </p:txBody>
      </p:sp>
      <p:sp>
        <p:nvSpPr>
          <p:cNvPr id="3" name="Subtitle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8D21643-A256-490E-B256-73373950B3E7}" type="datetimeFigureOut">
              <a:rPr lang="en-GB" smtClean="0"/>
              <a:t>07/08/2015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7484D2-8E9F-46D7-97CE-D97268F7C8D0}" type="slidenum">
              <a:rPr lang="en-GB" smtClean="0"/>
              <a:t>‹#›</a:t>
            </a:fld>
            <a:endParaRPr lang="en-GB"/>
          </a:p>
        </p:txBody>
      </p:sp>
    </p:spTree>
    <p:extLst>
      <p:ext uri="{BB962C8B-B14F-4D97-AF65-F5344CB8AC3E}">
        <p14:creationId xmlns:p14="http://schemas.microsoft.com/office/powerpoint/2010/main" val="52293198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39"/>
            <a:ext cx="11054080" cy="2090702"/>
          </a:xfrm>
        </p:spPr>
        <p:txBody>
          <a:bodyPr/>
          <a:lstStyle/>
          <a:p>
            <a:r>
              <a:rPr lang="en-US" smtClean="0"/>
              <a:t>Click to edit Master title style</a:t>
            </a:r>
            <a:endParaRPr lang="en-GB"/>
          </a:p>
        </p:txBody>
      </p:sp>
      <p:sp>
        <p:nvSpPr>
          <p:cNvPr id="3" name="Subtitle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8D21643-A256-490E-B256-73373950B3E7}" type="datetimeFigureOut">
              <a:rPr lang="en-GB" smtClean="0">
                <a:solidFill>
                  <a:prstClr val="black">
                    <a:tint val="75000"/>
                  </a:prstClr>
                </a:solidFill>
              </a:rPr>
              <a:pPr/>
              <a:t>07/08/2015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F7484D2-8E9F-46D7-97CE-D97268F7C8D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36732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D21643-A256-490E-B256-73373950B3E7}" type="datetimeFigureOut">
              <a:rPr lang="en-GB" smtClean="0">
                <a:solidFill>
                  <a:prstClr val="black">
                    <a:tint val="75000"/>
                  </a:prstClr>
                </a:solidFill>
              </a:rPr>
              <a:pPr/>
              <a:t>07/08/2015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F7484D2-8E9F-46D7-97CE-D97268F7C8D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80662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2"/>
            <a:ext cx="11054080" cy="1937173"/>
          </a:xfrm>
        </p:spPr>
        <p:txBody>
          <a:bodyPr anchor="t"/>
          <a:lstStyle>
            <a:lvl1pPr algn="l">
              <a:defRPr sz="5700" b="1" cap="all"/>
            </a:lvl1pPr>
          </a:lstStyle>
          <a:p>
            <a:r>
              <a:rPr lang="en-US" smtClean="0"/>
              <a:t>Click to edit Master title style</a:t>
            </a:r>
            <a:endParaRPr lang="en-GB"/>
          </a:p>
        </p:txBody>
      </p:sp>
      <p:sp>
        <p:nvSpPr>
          <p:cNvPr id="3" name="Text Placeholder 2"/>
          <p:cNvSpPr>
            <a:spLocks noGrp="1"/>
          </p:cNvSpPr>
          <p:nvPr>
            <p:ph type="body" idx="1"/>
          </p:nvPr>
        </p:nvSpPr>
        <p:spPr>
          <a:xfrm>
            <a:off x="1027290" y="4133993"/>
            <a:ext cx="11054080" cy="2133599"/>
          </a:xfrm>
        </p:spPr>
        <p:txBody>
          <a:bodyPr anchor="b"/>
          <a:lstStyle>
            <a:lvl1pPr marL="0" indent="0">
              <a:buNone/>
              <a:defRPr sz="2800">
                <a:solidFill>
                  <a:schemeClr val="tx1">
                    <a:tint val="75000"/>
                  </a:schemeClr>
                </a:solidFill>
              </a:defRPr>
            </a:lvl1pPr>
            <a:lvl2pPr marL="650230" indent="0">
              <a:buNone/>
              <a:defRPr sz="2600">
                <a:solidFill>
                  <a:schemeClr val="tx1">
                    <a:tint val="75000"/>
                  </a:schemeClr>
                </a:solidFill>
              </a:defRPr>
            </a:lvl2pPr>
            <a:lvl3pPr marL="1300460" indent="0">
              <a:buNone/>
              <a:defRPr sz="2300">
                <a:solidFill>
                  <a:schemeClr val="tx1">
                    <a:tint val="75000"/>
                  </a:schemeClr>
                </a:solidFill>
              </a:defRPr>
            </a:lvl3pPr>
            <a:lvl4pPr marL="1950690" indent="0">
              <a:buNone/>
              <a:defRPr sz="2000">
                <a:solidFill>
                  <a:schemeClr val="tx1">
                    <a:tint val="75000"/>
                  </a:schemeClr>
                </a:solidFill>
              </a:defRPr>
            </a:lvl4pPr>
            <a:lvl5pPr marL="2600919" indent="0">
              <a:buNone/>
              <a:defRPr sz="2000">
                <a:solidFill>
                  <a:schemeClr val="tx1">
                    <a:tint val="75000"/>
                  </a:schemeClr>
                </a:solidFill>
              </a:defRPr>
            </a:lvl5pPr>
            <a:lvl6pPr marL="3251149" indent="0">
              <a:buNone/>
              <a:defRPr sz="2000">
                <a:solidFill>
                  <a:schemeClr val="tx1">
                    <a:tint val="75000"/>
                  </a:schemeClr>
                </a:solidFill>
              </a:defRPr>
            </a:lvl6pPr>
            <a:lvl7pPr marL="3901379" indent="0">
              <a:buNone/>
              <a:defRPr sz="2000">
                <a:solidFill>
                  <a:schemeClr val="tx1">
                    <a:tint val="75000"/>
                  </a:schemeClr>
                </a:solidFill>
              </a:defRPr>
            </a:lvl7pPr>
            <a:lvl8pPr marL="4551609" indent="0">
              <a:buNone/>
              <a:defRPr sz="2000">
                <a:solidFill>
                  <a:schemeClr val="tx1">
                    <a:tint val="75000"/>
                  </a:schemeClr>
                </a:solidFill>
              </a:defRPr>
            </a:lvl8pPr>
            <a:lvl9pPr marL="5201839"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D21643-A256-490E-B256-73373950B3E7}" type="datetimeFigureOut">
              <a:rPr lang="en-GB" smtClean="0">
                <a:solidFill>
                  <a:prstClr val="black">
                    <a:tint val="75000"/>
                  </a:prstClr>
                </a:solidFill>
              </a:rPr>
              <a:pPr/>
              <a:t>07/08/2015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F7484D2-8E9F-46D7-97CE-D97268F7C8D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83850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6600"/>
            </a:lvl1pPr>
          </a:lstStyle>
          <a:p>
            <a:r>
              <a:rPr lang="en-US" dirty="0" smtClean="0"/>
              <a:t>Click to edit Master title style</a:t>
            </a:r>
            <a:endParaRPr lang="en-GB" dirty="0"/>
          </a:p>
        </p:txBody>
      </p:sp>
      <p:sp>
        <p:nvSpPr>
          <p:cNvPr id="3" name="Content Placeholder 2"/>
          <p:cNvSpPr>
            <a:spLocks noGrp="1"/>
          </p:cNvSpPr>
          <p:nvPr>
            <p:ph sz="half" idx="1"/>
          </p:nvPr>
        </p:nvSpPr>
        <p:spPr>
          <a:xfrm>
            <a:off x="650240" y="2275841"/>
            <a:ext cx="5743787" cy="6436925"/>
          </a:xfrm>
        </p:spPr>
        <p:txBody>
          <a:bodyPr>
            <a:normAutofit/>
          </a:bodyPr>
          <a:lstStyle>
            <a:lvl1pPr>
              <a:defRPr sz="2800"/>
            </a:lvl1pPr>
            <a:lvl2pPr>
              <a:defRPr sz="2800"/>
            </a:lvl2pPr>
            <a:lvl3pPr>
              <a:defRPr sz="2800"/>
            </a:lvl3pPr>
            <a:lvl4pPr>
              <a:defRPr sz="2800"/>
            </a:lvl4pPr>
            <a:lvl5pPr>
              <a:defRPr sz="2800"/>
            </a:lvl5pPr>
            <a:lvl6pPr>
              <a:defRPr sz="2600"/>
            </a:lvl6pPr>
            <a:lvl7pPr>
              <a:defRPr sz="2600"/>
            </a:lvl7pPr>
            <a:lvl8pPr>
              <a:defRPr sz="2600"/>
            </a:lvl8pPr>
            <a:lvl9pPr>
              <a:defRPr sz="2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610773" y="2275841"/>
            <a:ext cx="5743787" cy="6436925"/>
          </a:xfrm>
        </p:spPr>
        <p:txBody>
          <a:bodyPr>
            <a:normAutofit/>
          </a:bodyPr>
          <a:lstStyle>
            <a:lvl1pPr>
              <a:defRPr sz="2800"/>
            </a:lvl1pPr>
            <a:lvl2pPr>
              <a:defRPr sz="2800"/>
            </a:lvl2pPr>
            <a:lvl3pPr>
              <a:defRPr sz="2800"/>
            </a:lvl3pPr>
            <a:lvl4pPr>
              <a:defRPr sz="2800"/>
            </a:lvl4pPr>
            <a:lvl5pPr>
              <a:defRPr sz="2800"/>
            </a:lvl5pPr>
            <a:lvl6pPr>
              <a:defRPr sz="2600"/>
            </a:lvl6pPr>
            <a:lvl7pPr>
              <a:defRPr sz="2600"/>
            </a:lvl7pPr>
            <a:lvl8pPr>
              <a:defRPr sz="2600"/>
            </a:lvl8pPr>
            <a:lvl9pPr>
              <a:defRPr sz="2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D8D21643-A256-490E-B256-73373950B3E7}" type="datetimeFigureOut">
              <a:rPr lang="en-GB" smtClean="0">
                <a:solidFill>
                  <a:prstClr val="black">
                    <a:tint val="75000"/>
                  </a:prstClr>
                </a:solidFill>
              </a:rPr>
              <a:pPr/>
              <a:t>07/08/2015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F7484D2-8E9F-46D7-97CE-D97268F7C8D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430067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6600"/>
            </a:lvl1pPr>
          </a:lstStyle>
          <a:p>
            <a:r>
              <a:rPr lang="en-US" dirty="0" smtClean="0"/>
              <a:t>Click to edit Master title style</a:t>
            </a:r>
            <a:endParaRPr lang="en-GB" dirty="0"/>
          </a:p>
        </p:txBody>
      </p:sp>
      <p:sp>
        <p:nvSpPr>
          <p:cNvPr id="3" name="Text Placeholder 2"/>
          <p:cNvSpPr>
            <a:spLocks noGrp="1"/>
          </p:cNvSpPr>
          <p:nvPr>
            <p:ph type="body" idx="1"/>
          </p:nvPr>
        </p:nvSpPr>
        <p:spPr>
          <a:xfrm>
            <a:off x="650240" y="2183272"/>
            <a:ext cx="5746045" cy="909884"/>
          </a:xfrm>
        </p:spPr>
        <p:txBody>
          <a:bodyPr anchor="b">
            <a:normAutofit/>
          </a:bodyPr>
          <a:lstStyle>
            <a:lvl1pPr marL="0" indent="0">
              <a:buNone/>
              <a:defRPr sz="2800" b="1"/>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en-US" dirty="0" smtClean="0"/>
              <a:t>Click to edit Master text styles</a:t>
            </a:r>
          </a:p>
        </p:txBody>
      </p:sp>
      <p:sp>
        <p:nvSpPr>
          <p:cNvPr id="4" name="Content Placeholder 3"/>
          <p:cNvSpPr>
            <a:spLocks noGrp="1"/>
          </p:cNvSpPr>
          <p:nvPr>
            <p:ph sz="half" idx="2"/>
          </p:nvPr>
        </p:nvSpPr>
        <p:spPr>
          <a:xfrm>
            <a:off x="650240" y="3093155"/>
            <a:ext cx="5746045" cy="5619610"/>
          </a:xfrm>
        </p:spPr>
        <p:txBody>
          <a:bodyPr>
            <a:normAutofit/>
          </a:bodyPr>
          <a:lstStyle>
            <a:lvl1pPr>
              <a:defRPr sz="2800"/>
            </a:lvl1pPr>
            <a:lvl2pPr>
              <a:defRPr sz="2800"/>
            </a:lvl2pPr>
            <a:lvl3pPr>
              <a:defRPr sz="2800"/>
            </a:lvl3pPr>
            <a:lvl4pPr>
              <a:defRPr sz="2800"/>
            </a:lvl4pPr>
            <a:lvl5pPr>
              <a:defRPr sz="2800"/>
            </a:lvl5pPr>
            <a:lvl6pPr>
              <a:defRPr sz="2300"/>
            </a:lvl6pPr>
            <a:lvl7pPr>
              <a:defRPr sz="2300"/>
            </a:lvl7pPr>
            <a:lvl8pPr>
              <a:defRPr sz="2300"/>
            </a:lvl8pPr>
            <a:lvl9pPr>
              <a:defRPr sz="2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6606259" y="2183272"/>
            <a:ext cx="5748302" cy="909884"/>
          </a:xfrm>
        </p:spPr>
        <p:txBody>
          <a:bodyPr anchor="b">
            <a:normAutofit/>
          </a:bodyPr>
          <a:lstStyle>
            <a:lvl1pPr marL="0" indent="0">
              <a:buNone/>
              <a:defRPr sz="2800" b="1"/>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en-US" dirty="0" smtClean="0"/>
              <a:t>Click to edit Master text styles</a:t>
            </a:r>
          </a:p>
        </p:txBody>
      </p:sp>
      <p:sp>
        <p:nvSpPr>
          <p:cNvPr id="6" name="Content Placeholder 5"/>
          <p:cNvSpPr>
            <a:spLocks noGrp="1"/>
          </p:cNvSpPr>
          <p:nvPr>
            <p:ph sz="quarter" idx="4"/>
          </p:nvPr>
        </p:nvSpPr>
        <p:spPr>
          <a:xfrm>
            <a:off x="6606259" y="3093155"/>
            <a:ext cx="5748302" cy="5619610"/>
          </a:xfrm>
        </p:spPr>
        <p:txBody>
          <a:bodyPr>
            <a:normAutofit/>
          </a:bodyPr>
          <a:lstStyle>
            <a:lvl1pPr>
              <a:defRPr sz="2800"/>
            </a:lvl1pPr>
            <a:lvl2pPr>
              <a:defRPr sz="2800"/>
            </a:lvl2pPr>
            <a:lvl3pPr>
              <a:defRPr sz="2800"/>
            </a:lvl3pPr>
            <a:lvl4pPr>
              <a:defRPr sz="2800"/>
            </a:lvl4pPr>
            <a:lvl5pPr>
              <a:defRPr sz="2800"/>
            </a:lvl5pPr>
            <a:lvl6pPr>
              <a:defRPr sz="2300"/>
            </a:lvl6pPr>
            <a:lvl7pPr>
              <a:defRPr sz="2300"/>
            </a:lvl7pPr>
            <a:lvl8pPr>
              <a:defRPr sz="2300"/>
            </a:lvl8pPr>
            <a:lvl9pPr>
              <a:defRPr sz="2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p>
            <a:fld id="{D8D21643-A256-490E-B256-73373950B3E7}" type="datetimeFigureOut">
              <a:rPr lang="en-GB" smtClean="0">
                <a:solidFill>
                  <a:prstClr val="black">
                    <a:tint val="75000"/>
                  </a:prstClr>
                </a:solidFill>
              </a:rPr>
              <a:pPr/>
              <a:t>07/08/2015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F7484D2-8E9F-46D7-97CE-D97268F7C8D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51003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pic>
        <p:nvPicPr>
          <p:cNvPr id="16" name="Inhaltsplatzhalter 3" descr="Klima_e_6.jpg"/>
          <p:cNvPicPr>
            <a:picLocks noChangeAspect="1"/>
          </p:cNvPicPr>
          <p:nvPr/>
        </p:nvPicPr>
        <p:blipFill>
          <a:blip r:embed="rId2"/>
          <a:srcRect l="68750" b="83334"/>
          <a:stretch>
            <a:fillRect/>
          </a:stretch>
        </p:blipFill>
        <p:spPr>
          <a:xfrm>
            <a:off x="8940817" y="0"/>
            <a:ext cx="4063983" cy="1625577"/>
          </a:xfrm>
          <a:prstGeom prst="rect">
            <a:avLst/>
          </a:prstGeom>
        </p:spPr>
      </p:pic>
      <p:sp>
        <p:nvSpPr>
          <p:cNvPr id="12" name="Inhaltsplatzhalter 10"/>
          <p:cNvSpPr>
            <a:spLocks noGrp="1"/>
          </p:cNvSpPr>
          <p:nvPr>
            <p:ph sz="quarter" idx="10"/>
          </p:nvPr>
        </p:nvSpPr>
        <p:spPr>
          <a:xfrm>
            <a:off x="711241" y="3962401"/>
            <a:ext cx="11684001" cy="5587999"/>
          </a:xfrm>
        </p:spPr>
        <p:txBody>
          <a:bodyPr>
            <a:normAutofit/>
          </a:bodyPr>
          <a:lstStyle>
            <a:lvl1pPr>
              <a:buFont typeface="Arial" pitchFamily="34" charset="0"/>
              <a:buChar char="•"/>
              <a:defRPr sz="2800">
                <a:latin typeface="+mn-lt"/>
              </a:defRPr>
            </a:lvl1pPr>
            <a:lvl2pPr>
              <a:buNone/>
              <a:defRPr>
                <a:latin typeface="Unit-Light" pitchFamily="2" charset="0"/>
              </a:defRPr>
            </a:lvl2pPr>
            <a:lvl3pPr>
              <a:defRPr>
                <a:latin typeface="Unit-Light" pitchFamily="2" charset="0"/>
              </a:defRPr>
            </a:lvl3pPr>
            <a:lvl4pPr>
              <a:defRPr>
                <a:latin typeface="Unit-Light" pitchFamily="2" charset="0"/>
              </a:defRPr>
            </a:lvl4pPr>
            <a:lvl5pPr>
              <a:defRPr>
                <a:latin typeface="Unit-Light" pitchFamily="2" charset="0"/>
              </a:defRPr>
            </a:lvl5pPr>
          </a:lstStyle>
          <a:p>
            <a:pPr lvl="0"/>
            <a:r>
              <a:rPr lang="de-DE" dirty="0" smtClean="0"/>
              <a:t>Textmasterformat bearbeiten</a:t>
            </a:r>
          </a:p>
        </p:txBody>
      </p:sp>
      <p:sp>
        <p:nvSpPr>
          <p:cNvPr id="15" name="Titel 14"/>
          <p:cNvSpPr>
            <a:spLocks noGrp="1"/>
          </p:cNvSpPr>
          <p:nvPr>
            <p:ph type="title"/>
          </p:nvPr>
        </p:nvSpPr>
        <p:spPr>
          <a:xfrm>
            <a:off x="690921" y="1523988"/>
            <a:ext cx="11704320" cy="1625600"/>
          </a:xfrm>
        </p:spPr>
        <p:txBody>
          <a:bodyPr>
            <a:normAutofit/>
          </a:bodyPr>
          <a:lstStyle>
            <a:lvl1pPr>
              <a:defRPr sz="4400">
                <a:latin typeface="+mj-lt"/>
              </a:defRPr>
            </a:lvl1pPr>
          </a:lstStyle>
          <a:p>
            <a:r>
              <a:rPr lang="de-DE" dirty="0" smtClean="0"/>
              <a:t>Titelmasterformat durch Klicken bearbeiten</a:t>
            </a:r>
            <a:endParaRPr lang="de-DE" dirty="0"/>
          </a:p>
        </p:txBody>
      </p:sp>
      <p:pic>
        <p:nvPicPr>
          <p:cNvPr id="5" name="Picture 2" descr="Z:\UNFPA\Oeffentlichkeitsarbeit\pressemitteilung\logo_unfpa.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634197" y="1733528"/>
            <a:ext cx="1352534" cy="6140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8D21643-A256-490E-B256-73373950B3E7}" type="datetimeFigureOut">
              <a:rPr lang="en-GB" smtClean="0">
                <a:solidFill>
                  <a:prstClr val="black">
                    <a:tint val="75000"/>
                  </a:prstClr>
                </a:solidFill>
              </a:rPr>
              <a:pPr/>
              <a:t>07/08/2015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F7484D2-8E9F-46D7-97CE-D97268F7C8D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7907589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D21643-A256-490E-B256-73373950B3E7}" type="datetimeFigureOut">
              <a:rPr lang="en-GB" smtClean="0">
                <a:solidFill>
                  <a:prstClr val="black">
                    <a:tint val="75000"/>
                  </a:prstClr>
                </a:solidFill>
              </a:rPr>
              <a:pPr/>
              <a:t>07/08/2015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F7484D2-8E9F-46D7-97CE-D97268F7C8D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8290964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1" y="388338"/>
            <a:ext cx="4278490" cy="1652693"/>
          </a:xfrm>
        </p:spPr>
        <p:txBody>
          <a:bodyPr anchor="b"/>
          <a:lstStyle>
            <a:lvl1pPr algn="l">
              <a:defRPr sz="2800" b="1"/>
            </a:lvl1pPr>
          </a:lstStyle>
          <a:p>
            <a:r>
              <a:rPr lang="en-US" dirty="0" smtClean="0"/>
              <a:t>Click to edit Master title style</a:t>
            </a:r>
            <a:endParaRPr lang="en-GB" dirty="0"/>
          </a:p>
        </p:txBody>
      </p:sp>
      <p:sp>
        <p:nvSpPr>
          <p:cNvPr id="3" name="Content Placeholder 2"/>
          <p:cNvSpPr>
            <a:spLocks noGrp="1"/>
          </p:cNvSpPr>
          <p:nvPr>
            <p:ph idx="1"/>
          </p:nvPr>
        </p:nvSpPr>
        <p:spPr>
          <a:xfrm>
            <a:off x="5084516" y="388339"/>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50241" y="2041032"/>
            <a:ext cx="4278490" cy="6671734"/>
          </a:xfrm>
        </p:spPr>
        <p:txBody>
          <a:bodyPr/>
          <a:lstStyle>
            <a:lvl1pPr marL="0" indent="0">
              <a:buNone/>
              <a:defRPr sz="20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D21643-A256-490E-B256-73373950B3E7}" type="datetimeFigureOut">
              <a:rPr lang="en-GB" smtClean="0">
                <a:solidFill>
                  <a:prstClr val="black">
                    <a:tint val="75000"/>
                  </a:prstClr>
                </a:solidFill>
              </a:rPr>
              <a:pPr/>
              <a:t>07/08/2015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F7484D2-8E9F-46D7-97CE-D97268F7C8D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1680593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00" b="1"/>
            </a:lvl1pPr>
          </a:lstStyle>
          <a:p>
            <a:r>
              <a:rPr lang="en-US" smtClean="0"/>
              <a:t>Click to edit Master title style</a:t>
            </a:r>
            <a:endParaRPr lang="en-GB"/>
          </a:p>
        </p:txBody>
      </p:sp>
      <p:sp>
        <p:nvSpPr>
          <p:cNvPr id="3" name="Picture Placeholder 2"/>
          <p:cNvSpPr>
            <a:spLocks noGrp="1"/>
          </p:cNvSpPr>
          <p:nvPr>
            <p:ph type="pic" idx="1"/>
          </p:nvPr>
        </p:nvSpPr>
        <p:spPr>
          <a:xfrm>
            <a:off x="2549032" y="871502"/>
            <a:ext cx="7802880" cy="5852160"/>
          </a:xfrm>
        </p:spPr>
        <p:txBody>
          <a:bodyPr/>
          <a:lstStyle>
            <a:lvl1pPr marL="0" indent="0">
              <a:buNone/>
              <a:defRPr sz="4600"/>
            </a:lvl1pPr>
            <a:lvl2pPr marL="650230" indent="0">
              <a:buNone/>
              <a:defRPr sz="4000"/>
            </a:lvl2pPr>
            <a:lvl3pPr marL="1300460" indent="0">
              <a:buNone/>
              <a:defRPr sz="3400"/>
            </a:lvl3pPr>
            <a:lvl4pPr marL="1950690" indent="0">
              <a:buNone/>
              <a:defRPr sz="2800"/>
            </a:lvl4pPr>
            <a:lvl5pPr marL="2600919" indent="0">
              <a:buNone/>
              <a:defRPr sz="2800"/>
            </a:lvl5pPr>
            <a:lvl6pPr marL="3251149" indent="0">
              <a:buNone/>
              <a:defRPr sz="2800"/>
            </a:lvl6pPr>
            <a:lvl7pPr marL="3901379" indent="0">
              <a:buNone/>
              <a:defRPr sz="2800"/>
            </a:lvl7pPr>
            <a:lvl8pPr marL="4551609" indent="0">
              <a:buNone/>
              <a:defRPr sz="2800"/>
            </a:lvl8pPr>
            <a:lvl9pPr marL="5201839" indent="0">
              <a:buNone/>
              <a:defRPr sz="2800"/>
            </a:lvl9pPr>
          </a:lstStyle>
          <a:p>
            <a:endParaRPr lang="en-GB"/>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20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D21643-A256-490E-B256-73373950B3E7}" type="datetimeFigureOut">
              <a:rPr lang="en-GB" smtClean="0">
                <a:solidFill>
                  <a:prstClr val="black">
                    <a:tint val="75000"/>
                  </a:prstClr>
                </a:solidFill>
              </a:rPr>
              <a:pPr/>
              <a:t>07/08/2015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F7484D2-8E9F-46D7-97CE-D97268F7C8D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11099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D21643-A256-490E-B256-73373950B3E7}" type="datetimeFigureOut">
              <a:rPr lang="en-GB" smtClean="0">
                <a:solidFill>
                  <a:prstClr val="black">
                    <a:tint val="75000"/>
                  </a:prstClr>
                </a:solidFill>
              </a:rPr>
              <a:pPr/>
              <a:t>07/08/2015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F7484D2-8E9F-46D7-97CE-D97268F7C8D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136506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597"/>
            <a:ext cx="2926080" cy="8322169"/>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50240" y="390597"/>
            <a:ext cx="8561493" cy="83221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D21643-A256-490E-B256-73373950B3E7}" type="datetimeFigureOut">
              <a:rPr lang="en-GB" smtClean="0">
                <a:solidFill>
                  <a:prstClr val="black">
                    <a:tint val="75000"/>
                  </a:prstClr>
                </a:solidFill>
              </a:rPr>
              <a:pPr/>
              <a:t>07/08/2015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F7484D2-8E9F-46D7-97CE-D97268F7C8D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317389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 und Grafik">
    <p:spTree>
      <p:nvGrpSpPr>
        <p:cNvPr id="1" name=""/>
        <p:cNvGrpSpPr/>
        <p:nvPr/>
      </p:nvGrpSpPr>
      <p:grpSpPr>
        <a:xfrm>
          <a:off x="0" y="0"/>
          <a:ext cx="0" cy="0"/>
          <a:chOff x="0" y="0"/>
          <a:chExt cx="0" cy="0"/>
        </a:xfrm>
      </p:grpSpPr>
      <p:pic>
        <p:nvPicPr>
          <p:cNvPr id="16" name="Inhaltsplatzhalter 3" descr="Klima_e_6.jpg"/>
          <p:cNvPicPr>
            <a:picLocks noChangeAspect="1"/>
          </p:cNvPicPr>
          <p:nvPr/>
        </p:nvPicPr>
        <p:blipFill>
          <a:blip r:embed="rId2"/>
          <a:srcRect l="68750" b="83334"/>
          <a:stretch>
            <a:fillRect/>
          </a:stretch>
        </p:blipFill>
        <p:spPr>
          <a:xfrm>
            <a:off x="8940817" y="0"/>
            <a:ext cx="4063983" cy="1625577"/>
          </a:xfrm>
          <a:prstGeom prst="rect">
            <a:avLst/>
          </a:prstGeom>
        </p:spPr>
      </p:pic>
      <p:sp>
        <p:nvSpPr>
          <p:cNvPr id="5" name="Titel 4"/>
          <p:cNvSpPr>
            <a:spLocks noGrp="1"/>
          </p:cNvSpPr>
          <p:nvPr>
            <p:ph type="title" hasCustomPrompt="1"/>
          </p:nvPr>
        </p:nvSpPr>
        <p:spPr>
          <a:xfrm>
            <a:off x="711159" y="812747"/>
            <a:ext cx="5791241" cy="406403"/>
          </a:xfrm>
        </p:spPr>
        <p:txBody>
          <a:bodyPr>
            <a:noAutofit/>
          </a:bodyPr>
          <a:lstStyle>
            <a:lvl1pPr algn="l">
              <a:defRPr sz="2300" u="none">
                <a:latin typeface="Unit-Medium" pitchFamily="2" charset="0"/>
              </a:defRPr>
            </a:lvl1pPr>
          </a:lstStyle>
          <a:p>
            <a:r>
              <a:rPr lang="de-DE" dirty="0" smtClean="0"/>
              <a:t>Bildüberschrift</a:t>
            </a:r>
            <a:endParaRPr lang="de-DE" dirty="0"/>
          </a:p>
        </p:txBody>
      </p:sp>
      <p:sp>
        <p:nvSpPr>
          <p:cNvPr id="11" name="Inhaltsplatzhalter 10"/>
          <p:cNvSpPr>
            <a:spLocks noGrp="1"/>
          </p:cNvSpPr>
          <p:nvPr>
            <p:ph sz="quarter" idx="12" hasCustomPrompt="1"/>
          </p:nvPr>
        </p:nvSpPr>
        <p:spPr>
          <a:xfrm>
            <a:off x="711160" y="1320751"/>
            <a:ext cx="11684041" cy="406403"/>
          </a:xfrm>
        </p:spPr>
        <p:txBody>
          <a:bodyPr>
            <a:noAutofit/>
          </a:bodyPr>
          <a:lstStyle>
            <a:lvl1pPr>
              <a:buNone/>
              <a:defRPr sz="2300" baseline="0">
                <a:latin typeface="Unit-Medium" pitchFamily="2" charset="0"/>
              </a:defRPr>
            </a:lvl1pPr>
            <a:lvl2pPr>
              <a:defRPr sz="2300">
                <a:latin typeface="Unit-Light" pitchFamily="2" charset="0"/>
              </a:defRPr>
            </a:lvl2pPr>
            <a:lvl3pPr>
              <a:defRPr sz="2300">
                <a:latin typeface="Unit-Light" pitchFamily="2" charset="0"/>
              </a:defRPr>
            </a:lvl3pPr>
            <a:lvl4pPr>
              <a:defRPr sz="2300">
                <a:latin typeface="Unit-Light" pitchFamily="2" charset="0"/>
              </a:defRPr>
            </a:lvl4pPr>
            <a:lvl5pPr>
              <a:defRPr sz="2300">
                <a:latin typeface="Unit-Light" pitchFamily="2" charset="0"/>
              </a:defRPr>
            </a:lvl5pPr>
          </a:lstStyle>
          <a:p>
            <a:pPr lvl="0"/>
            <a:r>
              <a:rPr lang="de-DE" dirty="0" smtClean="0"/>
              <a:t>Bildunterschrift</a:t>
            </a:r>
            <a:endParaRPr lang="de-DE" dirty="0"/>
          </a:p>
        </p:txBody>
      </p:sp>
      <p:sp>
        <p:nvSpPr>
          <p:cNvPr id="23" name="Inhaltsplatzhalter 10"/>
          <p:cNvSpPr>
            <a:spLocks noGrp="1"/>
          </p:cNvSpPr>
          <p:nvPr>
            <p:ph sz="quarter" idx="10"/>
          </p:nvPr>
        </p:nvSpPr>
        <p:spPr>
          <a:xfrm>
            <a:off x="711241" y="2031982"/>
            <a:ext cx="11684001" cy="7010449"/>
          </a:xfrm>
        </p:spPr>
        <p:txBody>
          <a:bodyPr/>
          <a:lstStyle>
            <a:lvl1pPr>
              <a:buFont typeface="Arial" pitchFamily="34" charset="0"/>
              <a:buChar char="•"/>
              <a:defRPr>
                <a:latin typeface="Unit-Medium" pitchFamily="2" charset="0"/>
              </a:defRPr>
            </a:lvl1pPr>
            <a:lvl2pPr>
              <a:buNone/>
              <a:defRPr>
                <a:latin typeface="Unit-Light" pitchFamily="2" charset="0"/>
              </a:defRPr>
            </a:lvl2pPr>
            <a:lvl3pPr>
              <a:defRPr>
                <a:latin typeface="Unit-Light" pitchFamily="2" charset="0"/>
              </a:defRPr>
            </a:lvl3pPr>
            <a:lvl4pPr>
              <a:defRPr>
                <a:latin typeface="Unit-Light" pitchFamily="2" charset="0"/>
              </a:defRPr>
            </a:lvl4pPr>
            <a:lvl5pPr>
              <a:defRPr>
                <a:latin typeface="Unit-Light" pitchFamily="2" charset="0"/>
              </a:defRPr>
            </a:lvl5pPr>
          </a:lstStyle>
          <a:p>
            <a:pPr lvl="0"/>
            <a:r>
              <a:rPr lang="de-DE" smtClean="0"/>
              <a:t>Textmasterformat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Grafik">
    <p:spTree>
      <p:nvGrpSpPr>
        <p:cNvPr id="1" name=""/>
        <p:cNvGrpSpPr/>
        <p:nvPr/>
      </p:nvGrpSpPr>
      <p:grpSpPr>
        <a:xfrm>
          <a:off x="0" y="0"/>
          <a:ext cx="0" cy="0"/>
          <a:chOff x="0" y="0"/>
          <a:chExt cx="0" cy="0"/>
        </a:xfrm>
      </p:grpSpPr>
      <p:sp>
        <p:nvSpPr>
          <p:cNvPr id="3" name="Inhaltsplatzhalter 2"/>
          <p:cNvSpPr>
            <a:spLocks noGrp="1"/>
          </p:cNvSpPr>
          <p:nvPr>
            <p:ph idx="1"/>
          </p:nvPr>
        </p:nvSpPr>
        <p:spPr>
          <a:xfrm>
            <a:off x="0" y="0"/>
            <a:ext cx="13004800" cy="9753600"/>
          </a:xfrm>
        </p:spPr>
        <p:txBody>
          <a:bodyPr/>
          <a:lstStyle>
            <a:lvl1pPr>
              <a:buNone/>
              <a:defRPr/>
            </a:lvl1pPr>
          </a:lstStyle>
          <a:p>
            <a:pPr lvl="0"/>
            <a:r>
              <a:rPr lang="de-DE" smtClean="0"/>
              <a:t>Textmasterformat bearbeiten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bschlussfolie">
    <p:spTree>
      <p:nvGrpSpPr>
        <p:cNvPr id="1" name=""/>
        <p:cNvGrpSpPr/>
        <p:nvPr/>
      </p:nvGrpSpPr>
      <p:grpSpPr>
        <a:xfrm>
          <a:off x="0" y="0"/>
          <a:ext cx="0" cy="0"/>
          <a:chOff x="0" y="0"/>
          <a:chExt cx="0" cy="0"/>
        </a:xfrm>
      </p:grpSpPr>
      <p:sp>
        <p:nvSpPr>
          <p:cNvPr id="9" name="Untertitel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de-DE" smtClean="0"/>
              <a:t>Formatvorlage des Untertitelmasters durch Klicken bearbeiten</a:t>
            </a:r>
            <a:endParaRPr lang="de-DE"/>
          </a:p>
        </p:txBody>
      </p:sp>
      <p:pic>
        <p:nvPicPr>
          <p:cNvPr id="13" name="Grafik 12"/>
          <p:cNvPicPr>
            <a:picLocks noChangeAspect="1" noChangeArrowheads="1"/>
          </p:cNvPicPr>
          <p:nvPr/>
        </p:nvPicPr>
        <p:blipFill>
          <a:blip r:embed="rId2"/>
          <a:srcRect b="2524"/>
          <a:stretch>
            <a:fillRect/>
          </a:stretch>
        </p:blipFill>
        <p:spPr bwMode="auto">
          <a:xfrm>
            <a:off x="0" y="2438400"/>
            <a:ext cx="13004800" cy="7315200"/>
          </a:xfrm>
          <a:prstGeom prst="rect">
            <a:avLst/>
          </a:prstGeom>
          <a:noFill/>
          <a:ln w="9525">
            <a:noFill/>
            <a:miter lim="800000"/>
            <a:headEnd/>
            <a:tailEnd/>
          </a:ln>
        </p:spPr>
      </p:pic>
      <p:sp>
        <p:nvSpPr>
          <p:cNvPr id="14" name="Titel 1"/>
          <p:cNvSpPr txBox="1">
            <a:spLocks/>
          </p:cNvSpPr>
          <p:nvPr/>
        </p:nvSpPr>
        <p:spPr>
          <a:xfrm>
            <a:off x="1192107" y="3246685"/>
            <a:ext cx="11054080" cy="2090702"/>
          </a:xfrm>
          <a:prstGeom prst="rect">
            <a:avLst/>
          </a:prstGeom>
        </p:spPr>
        <p:txBody>
          <a:bodyPr vert="horz" lIns="130046" tIns="65023" rIns="130046" bIns="65023" rtlCol="0" anchor="ctr">
            <a:normAutofit/>
          </a:bodyPr>
          <a:lstStyle/>
          <a:p>
            <a:pPr marL="0" marR="0" lvl="0" indent="0" algn="ctr" defTabSz="1300460" rtl="0" eaLnBrk="1" fontAlgn="auto" latinLnBrk="0" hangingPunct="1">
              <a:lnSpc>
                <a:spcPct val="100000"/>
              </a:lnSpc>
              <a:spcBef>
                <a:spcPct val="0"/>
              </a:spcBef>
              <a:spcAft>
                <a:spcPts val="0"/>
              </a:spcAft>
              <a:buClrTx/>
              <a:buSzTx/>
              <a:buFontTx/>
              <a:buNone/>
              <a:tabLst/>
              <a:defRPr/>
            </a:pPr>
            <a:r>
              <a:rPr kumimoji="0" lang="de-DE" sz="6300" b="0" i="0" u="none" strike="noStrike" kern="1200" cap="none" spc="0" normalizeH="0" baseline="0" noProof="0" dirty="0" err="1" smtClean="0">
                <a:ln>
                  <a:noFill/>
                </a:ln>
                <a:solidFill>
                  <a:schemeClr val="tx1"/>
                </a:solidFill>
                <a:effectLst/>
                <a:uLnTx/>
                <a:uFillTx/>
                <a:latin typeface="Unit-Medium" pitchFamily="2" charset="0"/>
                <a:ea typeface="+mj-ea"/>
                <a:cs typeface="+mj-cs"/>
              </a:rPr>
              <a:t>Many</a:t>
            </a:r>
            <a:r>
              <a:rPr kumimoji="0" lang="de-DE" sz="6300" b="0" i="0" u="none" strike="noStrike" kern="1200" cap="none" spc="0" normalizeH="0" baseline="0" noProof="0" dirty="0" smtClean="0">
                <a:ln>
                  <a:noFill/>
                </a:ln>
                <a:solidFill>
                  <a:schemeClr val="tx1"/>
                </a:solidFill>
                <a:effectLst/>
                <a:uLnTx/>
                <a:uFillTx/>
                <a:latin typeface="Unit-Medium" pitchFamily="2" charset="0"/>
                <a:ea typeface="+mj-ea"/>
                <a:cs typeface="+mj-cs"/>
              </a:rPr>
              <a:t> </a:t>
            </a:r>
            <a:r>
              <a:rPr kumimoji="0" lang="de-DE" sz="6300" b="0" i="0" u="none" strike="noStrike" kern="1200" cap="none" spc="0" normalizeH="0" baseline="0" noProof="0" dirty="0" err="1" smtClean="0">
                <a:ln>
                  <a:noFill/>
                </a:ln>
                <a:solidFill>
                  <a:schemeClr val="tx1"/>
                </a:solidFill>
                <a:effectLst/>
                <a:uLnTx/>
                <a:uFillTx/>
                <a:latin typeface="Unit-Medium" pitchFamily="2" charset="0"/>
                <a:ea typeface="+mj-ea"/>
                <a:cs typeface="+mj-cs"/>
              </a:rPr>
              <a:t>thanks</a:t>
            </a:r>
            <a:r>
              <a:rPr kumimoji="0" lang="de-DE" sz="6300" b="0" i="0" u="none" strike="noStrike" kern="1200" cap="none" spc="0" normalizeH="0" baseline="0" noProof="0" dirty="0" smtClean="0">
                <a:ln>
                  <a:noFill/>
                </a:ln>
                <a:solidFill>
                  <a:schemeClr val="tx1"/>
                </a:solidFill>
                <a:effectLst/>
                <a:uLnTx/>
                <a:uFillTx/>
                <a:latin typeface="Unit-Medium" pitchFamily="2" charset="0"/>
                <a:ea typeface="+mj-ea"/>
                <a:cs typeface="+mj-cs"/>
              </a:rPr>
              <a:t> </a:t>
            </a:r>
            <a:r>
              <a:rPr kumimoji="0" lang="de-DE" sz="6300" b="0" i="0" u="none" strike="noStrike" kern="1200" cap="none" spc="0" normalizeH="0" baseline="0" noProof="0" dirty="0" err="1" smtClean="0">
                <a:ln>
                  <a:noFill/>
                </a:ln>
                <a:solidFill>
                  <a:schemeClr val="tx1"/>
                </a:solidFill>
                <a:effectLst/>
                <a:uLnTx/>
                <a:uFillTx/>
                <a:latin typeface="Unit-Medium" pitchFamily="2" charset="0"/>
                <a:ea typeface="+mj-ea"/>
                <a:cs typeface="+mj-cs"/>
              </a:rPr>
              <a:t>for</a:t>
            </a:r>
            <a:r>
              <a:rPr kumimoji="0" lang="de-DE" sz="6300" b="0" i="0" u="none" strike="noStrike" kern="1200" cap="none" spc="0" normalizeH="0" baseline="0" noProof="0" dirty="0" smtClean="0">
                <a:ln>
                  <a:noFill/>
                </a:ln>
                <a:solidFill>
                  <a:schemeClr val="tx1"/>
                </a:solidFill>
                <a:effectLst/>
                <a:uLnTx/>
                <a:uFillTx/>
                <a:latin typeface="Unit-Medium" pitchFamily="2" charset="0"/>
                <a:ea typeface="+mj-ea"/>
                <a:cs typeface="+mj-cs"/>
              </a:rPr>
              <a:t> </a:t>
            </a:r>
            <a:r>
              <a:rPr kumimoji="0" lang="de-DE" sz="6300" b="0" i="0" u="none" strike="noStrike" kern="1200" cap="none" spc="0" normalizeH="0" baseline="0" noProof="0" dirty="0" err="1" smtClean="0">
                <a:ln>
                  <a:noFill/>
                </a:ln>
                <a:solidFill>
                  <a:schemeClr val="tx1"/>
                </a:solidFill>
                <a:effectLst/>
                <a:uLnTx/>
                <a:uFillTx/>
                <a:latin typeface="Unit-Medium" pitchFamily="2" charset="0"/>
                <a:ea typeface="+mj-ea"/>
                <a:cs typeface="+mj-cs"/>
              </a:rPr>
              <a:t>your</a:t>
            </a:r>
            <a:r>
              <a:rPr kumimoji="0" lang="de-DE" sz="6300" b="0" i="0" u="none" strike="noStrike" kern="1200" cap="none" spc="0" normalizeH="0" baseline="0" noProof="0" dirty="0" smtClean="0">
                <a:ln>
                  <a:noFill/>
                </a:ln>
                <a:solidFill>
                  <a:schemeClr val="tx1"/>
                </a:solidFill>
                <a:effectLst/>
                <a:uLnTx/>
                <a:uFillTx/>
                <a:latin typeface="Unit-Medium" pitchFamily="2" charset="0"/>
                <a:ea typeface="+mj-ea"/>
                <a:cs typeface="+mj-cs"/>
              </a:rPr>
              <a:t> </a:t>
            </a:r>
            <a:r>
              <a:rPr kumimoji="0" lang="de-DE" sz="6300" b="0" i="0" u="none" strike="noStrike" kern="1200" cap="none" spc="0" normalizeH="0" baseline="0" noProof="0" dirty="0" err="1" smtClean="0">
                <a:ln>
                  <a:noFill/>
                </a:ln>
                <a:solidFill>
                  <a:schemeClr val="tx1"/>
                </a:solidFill>
                <a:effectLst/>
                <a:uLnTx/>
                <a:uFillTx/>
                <a:latin typeface="Unit-Medium" pitchFamily="2" charset="0"/>
                <a:ea typeface="+mj-ea"/>
                <a:cs typeface="+mj-cs"/>
              </a:rPr>
              <a:t>attention</a:t>
            </a:r>
            <a:r>
              <a:rPr kumimoji="0" lang="de-DE" sz="6300" b="0" i="0" u="none" strike="noStrike" kern="1200" cap="none" spc="0" normalizeH="0" baseline="0" noProof="0" dirty="0" smtClean="0">
                <a:ln>
                  <a:noFill/>
                </a:ln>
                <a:solidFill>
                  <a:schemeClr val="tx1"/>
                </a:solidFill>
                <a:effectLst/>
                <a:uLnTx/>
                <a:uFillTx/>
                <a:latin typeface="Unit-Medium" pitchFamily="2" charset="0"/>
                <a:ea typeface="+mj-ea"/>
                <a:cs typeface="+mj-cs"/>
              </a:rPr>
              <a:t>!</a:t>
            </a:r>
          </a:p>
        </p:txBody>
      </p:sp>
      <p:pic>
        <p:nvPicPr>
          <p:cNvPr id="16" name="Inhaltsplatzhalter 3" descr="Klima_e_6.jpg"/>
          <p:cNvPicPr>
            <a:picLocks noChangeAspect="1"/>
          </p:cNvPicPr>
          <p:nvPr/>
        </p:nvPicPr>
        <p:blipFill>
          <a:blip r:embed="rId3"/>
          <a:srcRect l="68750" b="83334"/>
          <a:stretch>
            <a:fillRect/>
          </a:stretch>
        </p:blipFill>
        <p:spPr>
          <a:xfrm>
            <a:off x="8940817" y="0"/>
            <a:ext cx="4063983" cy="162557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6600"/>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650240" y="2183272"/>
            <a:ext cx="5746045" cy="909884"/>
          </a:xfrm>
        </p:spPr>
        <p:txBody>
          <a:bodyPr anchor="b">
            <a:normAutofit/>
          </a:bodyPr>
          <a:lstStyle>
            <a:lvl1pPr marL="0" indent="0">
              <a:buNone/>
              <a:defRPr sz="2800" b="1"/>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de-DE" dirty="0" smtClean="0"/>
              <a:t>Textmasterformat bearbeiten</a:t>
            </a:r>
          </a:p>
        </p:txBody>
      </p:sp>
      <p:sp>
        <p:nvSpPr>
          <p:cNvPr id="4" name="Inhaltsplatzhalter 3"/>
          <p:cNvSpPr>
            <a:spLocks noGrp="1"/>
          </p:cNvSpPr>
          <p:nvPr>
            <p:ph sz="half" idx="2"/>
          </p:nvPr>
        </p:nvSpPr>
        <p:spPr>
          <a:xfrm>
            <a:off x="650240" y="3093155"/>
            <a:ext cx="5746045" cy="5619610"/>
          </a:xfrm>
        </p:spPr>
        <p:txBody>
          <a:bodyPr>
            <a:normAutofit/>
          </a:bodyPr>
          <a:lstStyle>
            <a:lvl1pPr>
              <a:defRPr sz="2800">
                <a:latin typeface="+mn-lt"/>
              </a:defRPr>
            </a:lvl1pPr>
            <a:lvl2pPr>
              <a:defRPr sz="2800">
                <a:latin typeface="+mn-lt"/>
              </a:defRPr>
            </a:lvl2pPr>
            <a:lvl3pPr>
              <a:defRPr sz="2800">
                <a:latin typeface="+mn-lt"/>
              </a:defRPr>
            </a:lvl3pPr>
            <a:lvl4pPr>
              <a:defRPr sz="2800">
                <a:latin typeface="+mn-lt"/>
              </a:defRPr>
            </a:lvl4pPr>
            <a:lvl5pPr>
              <a:defRPr sz="2800">
                <a:latin typeface="+mn-lt"/>
              </a:defRPr>
            </a:lvl5pPr>
            <a:lvl6pPr>
              <a:defRPr sz="2300"/>
            </a:lvl6pPr>
            <a:lvl7pPr>
              <a:defRPr sz="2300"/>
            </a:lvl7pPr>
            <a:lvl8pPr>
              <a:defRPr sz="2300"/>
            </a:lvl8pPr>
            <a:lvl9pPr>
              <a:defRPr sz="23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Textplatzhalter 4"/>
          <p:cNvSpPr>
            <a:spLocks noGrp="1"/>
          </p:cNvSpPr>
          <p:nvPr>
            <p:ph type="body" sz="quarter" idx="3"/>
          </p:nvPr>
        </p:nvSpPr>
        <p:spPr>
          <a:xfrm>
            <a:off x="6606259" y="2183272"/>
            <a:ext cx="5748302" cy="909884"/>
          </a:xfrm>
        </p:spPr>
        <p:txBody>
          <a:bodyPr anchor="b">
            <a:normAutofit/>
          </a:bodyPr>
          <a:lstStyle>
            <a:lvl1pPr marL="0" indent="0">
              <a:buNone/>
              <a:defRPr sz="2800" b="1"/>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de-DE" dirty="0" smtClean="0"/>
              <a:t>Textmasterformat bearbeiten</a:t>
            </a:r>
          </a:p>
        </p:txBody>
      </p:sp>
      <p:sp>
        <p:nvSpPr>
          <p:cNvPr id="6" name="Inhaltsplatzhalter 5"/>
          <p:cNvSpPr>
            <a:spLocks noGrp="1"/>
          </p:cNvSpPr>
          <p:nvPr>
            <p:ph sz="quarter" idx="4"/>
          </p:nvPr>
        </p:nvSpPr>
        <p:spPr>
          <a:xfrm>
            <a:off x="6606259" y="3093155"/>
            <a:ext cx="5748302" cy="5619610"/>
          </a:xfrm>
        </p:spPr>
        <p:txBody>
          <a:bodyPr>
            <a:normAutofit/>
          </a:bodyPr>
          <a:lstStyle>
            <a:lvl1pPr>
              <a:defRPr sz="2800"/>
            </a:lvl1pPr>
            <a:lvl2pPr>
              <a:defRPr sz="2800"/>
            </a:lvl2pPr>
            <a:lvl3pPr>
              <a:defRPr sz="2800"/>
            </a:lvl3pPr>
            <a:lvl4pPr>
              <a:defRPr sz="2800"/>
            </a:lvl4pPr>
            <a:lvl5pPr>
              <a:defRPr sz="2800"/>
            </a:lvl5pPr>
            <a:lvl6pPr>
              <a:defRPr sz="2300"/>
            </a:lvl6pPr>
            <a:lvl7pPr>
              <a:defRPr sz="2300"/>
            </a:lvl7pPr>
            <a:lvl8pPr>
              <a:defRPr sz="2300"/>
            </a:lvl8pPr>
            <a:lvl9pPr>
              <a:defRPr sz="23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Datumsplatzhalter 6"/>
          <p:cNvSpPr>
            <a:spLocks noGrp="1"/>
          </p:cNvSpPr>
          <p:nvPr>
            <p:ph type="dt" sz="half" idx="10"/>
          </p:nvPr>
        </p:nvSpPr>
        <p:spPr/>
        <p:txBody>
          <a:bodyPr/>
          <a:lstStyle/>
          <a:p>
            <a:fld id="{5182FC81-ACE5-4406-8C02-9D4C5AD6381A}" type="datetimeFigureOut">
              <a:rPr lang="de-DE" smtClean="0"/>
              <a:pPr/>
              <a:t>07.08.2015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1E95DE1-3642-4290-8162-38407FC5E780}" type="slidenum">
              <a:rPr lang="de-DE" smtClean="0"/>
              <a:pPr/>
              <a:t>‹#›</a:t>
            </a:fld>
            <a:endParaRPr lang="de-DE"/>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6600">
                <a:latin typeface="+mj-lt"/>
              </a:defRPr>
            </a:lvl1pPr>
          </a:lstStyle>
          <a:p>
            <a:r>
              <a:rPr lang="de-DE" dirty="0" smtClean="0"/>
              <a:t>Titelmasterformat durch Klicken bearbeiten</a:t>
            </a:r>
            <a:endParaRPr lang="de-DE" dirty="0"/>
          </a:p>
        </p:txBody>
      </p:sp>
      <p:sp>
        <p:nvSpPr>
          <p:cNvPr id="3" name="Datumsplatzhalter 2"/>
          <p:cNvSpPr>
            <a:spLocks noGrp="1"/>
          </p:cNvSpPr>
          <p:nvPr>
            <p:ph type="dt" sz="half" idx="10"/>
          </p:nvPr>
        </p:nvSpPr>
        <p:spPr/>
        <p:txBody>
          <a:bodyPr/>
          <a:lstStyle/>
          <a:p>
            <a:fld id="{5182FC81-ACE5-4406-8C02-9D4C5AD6381A}" type="datetimeFigureOut">
              <a:rPr lang="de-DE" smtClean="0"/>
              <a:pPr/>
              <a:t>07.08.2015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1E95DE1-3642-4290-8162-38407FC5E780}" type="slidenum">
              <a:rPr lang="de-DE" smtClean="0"/>
              <a:pPr/>
              <a:t>‹#›</a:t>
            </a:fld>
            <a:endParaRPr lang="de-DE"/>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182FC81-ACE5-4406-8C02-9D4C5AD6381A}" type="datetimeFigureOut">
              <a:rPr lang="de-DE" smtClean="0"/>
              <a:pPr/>
              <a:t>07.08.2015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1E95DE1-3642-4290-8162-38407FC5E780}" type="slidenum">
              <a:rPr lang="de-DE" smtClean="0"/>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50241" y="388338"/>
            <a:ext cx="4278490" cy="1652693"/>
          </a:xfrm>
        </p:spPr>
        <p:txBody>
          <a:bodyPr anchor="b"/>
          <a:lstStyle>
            <a:lvl1pPr algn="l">
              <a:defRPr sz="2800" b="1"/>
            </a:lvl1pPr>
          </a:lstStyle>
          <a:p>
            <a:r>
              <a:rPr lang="de-DE" dirty="0" smtClean="0"/>
              <a:t>Titelmasterformat durch Klicken bearbeiten</a:t>
            </a:r>
            <a:endParaRPr lang="de-DE" dirty="0"/>
          </a:p>
        </p:txBody>
      </p:sp>
      <p:sp>
        <p:nvSpPr>
          <p:cNvPr id="3" name="Inhaltsplatzhalter 2"/>
          <p:cNvSpPr>
            <a:spLocks noGrp="1"/>
          </p:cNvSpPr>
          <p:nvPr>
            <p:ph idx="1"/>
          </p:nvPr>
        </p:nvSpPr>
        <p:spPr>
          <a:xfrm>
            <a:off x="5062240" y="340296"/>
            <a:ext cx="7270044" cy="8324427"/>
          </a:xfrm>
        </p:spPr>
        <p:txBody>
          <a:bodyPr>
            <a:normAutofit/>
          </a:bodyPr>
          <a:lstStyle>
            <a:lvl1pPr>
              <a:defRPr sz="280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extplatzhalter 3"/>
          <p:cNvSpPr>
            <a:spLocks noGrp="1"/>
          </p:cNvSpPr>
          <p:nvPr>
            <p:ph type="body" sz="half" idx="2"/>
          </p:nvPr>
        </p:nvSpPr>
        <p:spPr>
          <a:xfrm>
            <a:off x="650241" y="2041032"/>
            <a:ext cx="4278490" cy="6671734"/>
          </a:xfrm>
        </p:spPr>
        <p:txBody>
          <a:bodyPr/>
          <a:lstStyle>
            <a:lvl1pPr marL="0" indent="0">
              <a:buNone/>
              <a:defRPr sz="20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de-DE" dirty="0" smtClean="0"/>
              <a:t>Textmasterformat bearbeiten</a:t>
            </a:r>
          </a:p>
        </p:txBody>
      </p:sp>
      <p:sp>
        <p:nvSpPr>
          <p:cNvPr id="5" name="Datumsplatzhalter 4"/>
          <p:cNvSpPr>
            <a:spLocks noGrp="1"/>
          </p:cNvSpPr>
          <p:nvPr>
            <p:ph type="dt" sz="half" idx="10"/>
          </p:nvPr>
        </p:nvSpPr>
        <p:spPr/>
        <p:txBody>
          <a:bodyPr/>
          <a:lstStyle/>
          <a:p>
            <a:fld id="{5182FC81-ACE5-4406-8C02-9D4C5AD6381A}" type="datetimeFigureOut">
              <a:rPr lang="de-DE" smtClean="0"/>
              <a:pPr/>
              <a:t>07.08.2015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1E95DE1-3642-4290-8162-38407FC5E780}" type="slidenum">
              <a:rPr lang="de-DE" smtClean="0"/>
              <a:pPr/>
              <a:t>‹#›</a:t>
            </a:fld>
            <a:endParaRPr lang="de-DE"/>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50240" y="390596"/>
            <a:ext cx="11704320" cy="1625600"/>
          </a:xfrm>
          <a:prstGeom prst="rect">
            <a:avLst/>
          </a:prstGeom>
        </p:spPr>
        <p:txBody>
          <a:bodyPr vert="horz" lIns="130046" tIns="65023" rIns="130046" bIns="65023"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650240" y="2275841"/>
            <a:ext cx="11704320" cy="6436925"/>
          </a:xfrm>
          <a:prstGeom prst="rect">
            <a:avLst/>
          </a:prstGeom>
        </p:spPr>
        <p:txBody>
          <a:bodyPr vert="horz" lIns="130046" tIns="65023" rIns="130046" bIns="65023"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650240" y="9040143"/>
            <a:ext cx="3034453" cy="519289"/>
          </a:xfrm>
          <a:prstGeom prst="rect">
            <a:avLst/>
          </a:prstGeom>
        </p:spPr>
        <p:txBody>
          <a:bodyPr vert="horz" lIns="130046" tIns="65023" rIns="130046" bIns="65023" rtlCol="0" anchor="ctr"/>
          <a:lstStyle>
            <a:lvl1pPr algn="l">
              <a:defRPr sz="1700">
                <a:solidFill>
                  <a:schemeClr val="tx1">
                    <a:tint val="75000"/>
                  </a:schemeClr>
                </a:solidFill>
              </a:defRPr>
            </a:lvl1pPr>
          </a:lstStyle>
          <a:p>
            <a:fld id="{5182FC81-ACE5-4406-8C02-9D4C5AD6381A}" type="datetimeFigureOut">
              <a:rPr lang="de-DE" smtClean="0"/>
              <a:pPr/>
              <a:t>07.08.2015</a:t>
            </a:fld>
            <a:endParaRPr lang="de-DE"/>
          </a:p>
        </p:txBody>
      </p:sp>
      <p:sp>
        <p:nvSpPr>
          <p:cNvPr id="5" name="Fußzeilenplatzhalter 4"/>
          <p:cNvSpPr>
            <a:spLocks noGrp="1"/>
          </p:cNvSpPr>
          <p:nvPr>
            <p:ph type="ftr" sz="quarter" idx="3"/>
          </p:nvPr>
        </p:nvSpPr>
        <p:spPr>
          <a:xfrm>
            <a:off x="4443307" y="9040143"/>
            <a:ext cx="4118187" cy="519289"/>
          </a:xfrm>
          <a:prstGeom prst="rect">
            <a:avLst/>
          </a:prstGeom>
        </p:spPr>
        <p:txBody>
          <a:bodyPr vert="horz" lIns="130046" tIns="65023" rIns="130046" bIns="65023" rtlCol="0" anchor="ctr"/>
          <a:lstStyle>
            <a:lvl1pPr algn="ctr">
              <a:defRPr sz="17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9320107" y="9040143"/>
            <a:ext cx="3034453" cy="519289"/>
          </a:xfrm>
          <a:prstGeom prst="rect">
            <a:avLst/>
          </a:prstGeom>
        </p:spPr>
        <p:txBody>
          <a:bodyPr vert="horz" lIns="130046" tIns="65023" rIns="130046" bIns="65023" rtlCol="0" anchor="ctr"/>
          <a:lstStyle>
            <a:lvl1pPr algn="r">
              <a:defRPr sz="1700">
                <a:solidFill>
                  <a:schemeClr val="tx1">
                    <a:tint val="75000"/>
                  </a:schemeClr>
                </a:solidFill>
              </a:defRPr>
            </a:lvl1pPr>
          </a:lstStyle>
          <a:p>
            <a:fld id="{F1E95DE1-3642-4290-8162-38407FC5E780}" type="slidenum">
              <a:rPr lang="de-DE" smtClean="0"/>
              <a:pPr/>
              <a:t>‹#›</a:t>
            </a:fld>
            <a:endParaRPr lang="de-DE"/>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ctr" defTabSz="1300460" rtl="0" eaLnBrk="1" latinLnBrk="0" hangingPunct="1">
        <a:spcBef>
          <a:spcPct val="0"/>
        </a:spcBef>
        <a:buNone/>
        <a:defRPr sz="6300" kern="1200">
          <a:solidFill>
            <a:schemeClr val="tx1"/>
          </a:solidFill>
          <a:latin typeface="+mj-lt"/>
          <a:ea typeface="+mj-ea"/>
          <a:cs typeface="+mj-cs"/>
        </a:defRPr>
      </a:lvl1pPr>
    </p:titleStyle>
    <p:bodyStyle>
      <a:lvl1pPr marL="487672" indent="-487672" algn="l" defTabSz="1300460"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56623" indent="-406394" algn="l" defTabSz="1300460"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25575" indent="-325115" algn="l" defTabSz="130046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7580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92603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7626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de-DE"/>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390596"/>
            <a:ext cx="11704320" cy="1625600"/>
          </a:xfrm>
          <a:prstGeom prst="rect">
            <a:avLst/>
          </a:prstGeom>
        </p:spPr>
        <p:txBody>
          <a:bodyPr vert="horz" lIns="130046" tIns="65023" rIns="130046" bIns="65023"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50240" y="2275841"/>
            <a:ext cx="11704320" cy="6436925"/>
          </a:xfrm>
          <a:prstGeom prst="rect">
            <a:avLst/>
          </a:prstGeom>
        </p:spPr>
        <p:txBody>
          <a:bodyPr vert="horz" lIns="130046" tIns="65023" rIns="130046" bIns="6502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650240" y="9040143"/>
            <a:ext cx="3034453" cy="519289"/>
          </a:xfrm>
          <a:prstGeom prst="rect">
            <a:avLst/>
          </a:prstGeom>
        </p:spPr>
        <p:txBody>
          <a:bodyPr vert="horz" lIns="130046" tIns="65023" rIns="130046" bIns="65023" rtlCol="0" anchor="ctr"/>
          <a:lstStyle>
            <a:lvl1pPr algn="l">
              <a:defRPr sz="1700">
                <a:solidFill>
                  <a:schemeClr val="tx1">
                    <a:tint val="75000"/>
                  </a:schemeClr>
                </a:solidFill>
              </a:defRPr>
            </a:lvl1pPr>
          </a:lstStyle>
          <a:p>
            <a:pPr defTabSz="1300460" rtl="0"/>
            <a:fld id="{D8D21643-A256-490E-B256-73373950B3E7}" type="datetimeFigureOut">
              <a:rPr lang="en-GB" kern="1200" smtClean="0">
                <a:solidFill>
                  <a:prstClr val="black">
                    <a:tint val="75000"/>
                  </a:prstClr>
                </a:solidFill>
              </a:rPr>
              <a:pPr defTabSz="1300460" rtl="0"/>
              <a:t>07/08/2015</a:t>
            </a:fld>
            <a:endParaRPr lang="en-GB" kern="1200">
              <a:solidFill>
                <a:prstClr val="black">
                  <a:tint val="75000"/>
                </a:prstClr>
              </a:solidFill>
            </a:endParaRPr>
          </a:p>
        </p:txBody>
      </p:sp>
      <p:sp>
        <p:nvSpPr>
          <p:cNvPr id="5" name="Footer Placeholder 4"/>
          <p:cNvSpPr>
            <a:spLocks noGrp="1"/>
          </p:cNvSpPr>
          <p:nvPr>
            <p:ph type="ftr" sz="quarter" idx="3"/>
          </p:nvPr>
        </p:nvSpPr>
        <p:spPr>
          <a:xfrm>
            <a:off x="4443307" y="9040143"/>
            <a:ext cx="4118187" cy="519289"/>
          </a:xfrm>
          <a:prstGeom prst="rect">
            <a:avLst/>
          </a:prstGeom>
        </p:spPr>
        <p:txBody>
          <a:bodyPr vert="horz" lIns="130046" tIns="65023" rIns="130046" bIns="65023" rtlCol="0" anchor="ctr"/>
          <a:lstStyle>
            <a:lvl1pPr algn="ctr">
              <a:defRPr sz="1700">
                <a:solidFill>
                  <a:schemeClr val="tx1">
                    <a:tint val="75000"/>
                  </a:schemeClr>
                </a:solidFill>
              </a:defRPr>
            </a:lvl1pPr>
          </a:lstStyle>
          <a:p>
            <a:pPr defTabSz="1300460" rtl="0"/>
            <a:endParaRPr lang="en-GB" kern="1200">
              <a:solidFill>
                <a:prstClr val="black">
                  <a:tint val="75000"/>
                </a:prstClr>
              </a:solidFill>
            </a:endParaRPr>
          </a:p>
        </p:txBody>
      </p:sp>
      <p:sp>
        <p:nvSpPr>
          <p:cNvPr id="6" name="Slide Number Placeholder 5"/>
          <p:cNvSpPr>
            <a:spLocks noGrp="1"/>
          </p:cNvSpPr>
          <p:nvPr>
            <p:ph type="sldNum" sz="quarter" idx="4"/>
          </p:nvPr>
        </p:nvSpPr>
        <p:spPr>
          <a:xfrm>
            <a:off x="9320107" y="9040143"/>
            <a:ext cx="3034453" cy="519289"/>
          </a:xfrm>
          <a:prstGeom prst="rect">
            <a:avLst/>
          </a:prstGeom>
        </p:spPr>
        <p:txBody>
          <a:bodyPr vert="horz" lIns="130046" tIns="65023" rIns="130046" bIns="65023" rtlCol="0" anchor="ctr"/>
          <a:lstStyle>
            <a:lvl1pPr algn="r">
              <a:defRPr sz="1700">
                <a:solidFill>
                  <a:schemeClr val="tx1">
                    <a:tint val="75000"/>
                  </a:schemeClr>
                </a:solidFill>
              </a:defRPr>
            </a:lvl1pPr>
          </a:lstStyle>
          <a:p>
            <a:pPr defTabSz="1300460" rtl="0"/>
            <a:fld id="{5F7484D2-8E9F-46D7-97CE-D97268F7C8D0}" type="slidenum">
              <a:rPr lang="en-GB" kern="1200" smtClean="0">
                <a:solidFill>
                  <a:prstClr val="black">
                    <a:tint val="75000"/>
                  </a:prstClr>
                </a:solidFill>
              </a:rPr>
              <a:pPr defTabSz="1300460" rtl="0"/>
              <a:t>‹#›</a:t>
            </a:fld>
            <a:endParaRPr lang="en-GB" kern="1200">
              <a:solidFill>
                <a:prstClr val="black">
                  <a:tint val="75000"/>
                </a:prstClr>
              </a:solidFill>
            </a:endParaRPr>
          </a:p>
        </p:txBody>
      </p:sp>
    </p:spTree>
    <p:extLst>
      <p:ext uri="{BB962C8B-B14F-4D97-AF65-F5344CB8AC3E}">
        <p14:creationId xmlns:p14="http://schemas.microsoft.com/office/powerpoint/2010/main" val="9239303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iming>
    <p:tnLst>
      <p:par>
        <p:cTn id="1" dur="indefinite" restart="never" nodeType="tmRoot"/>
      </p:par>
    </p:tnLst>
  </p:timing>
  <p:txStyles>
    <p:titleStyle>
      <a:lvl1pPr algn="ctr" defTabSz="1300460" rtl="0" eaLnBrk="1" latinLnBrk="0" hangingPunct="1">
        <a:spcBef>
          <a:spcPct val="0"/>
        </a:spcBef>
        <a:buNone/>
        <a:defRPr sz="6300" kern="1200">
          <a:solidFill>
            <a:schemeClr val="tx1"/>
          </a:solidFill>
          <a:latin typeface="+mj-lt"/>
          <a:ea typeface="+mj-ea"/>
          <a:cs typeface="+mj-cs"/>
        </a:defRPr>
      </a:lvl1pPr>
    </p:titleStyle>
    <p:bodyStyle>
      <a:lvl1pPr marL="487672" indent="-487672"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1056623" indent="-406394"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625575"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227580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92603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357626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en-US"/>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 y="2572544"/>
            <a:ext cx="13004798" cy="1944216"/>
          </a:xfrm>
        </p:spPr>
        <p:txBody>
          <a:bodyPr>
            <a:normAutofit fontScale="90000"/>
          </a:bodyPr>
          <a:lstStyle/>
          <a:p>
            <a:pPr lvl="0">
              <a:spcBef>
                <a:spcPts val="0"/>
              </a:spcBef>
            </a:pPr>
            <a:r>
              <a:rPr lang="en-GB" sz="7300" b="1" dirty="0" smtClean="0"/>
              <a:t>Consequential Omissions</a:t>
            </a:r>
            <a:r>
              <a:rPr lang="en-GB" sz="8900" dirty="0" smtClean="0"/>
              <a:t/>
            </a:r>
            <a:br>
              <a:rPr lang="en-GB" sz="8900" dirty="0" smtClean="0"/>
            </a:br>
            <a:r>
              <a:rPr lang="en-GB" sz="4900" dirty="0" smtClean="0">
                <a:solidFill>
                  <a:prstClr val="black">
                    <a:tint val="75000"/>
                  </a:prstClr>
                </a:solidFill>
                <a:ea typeface="+mn-ea"/>
                <a:cs typeface="+mn-cs"/>
              </a:rPr>
              <a:t>How </a:t>
            </a:r>
            <a:r>
              <a:rPr lang="en-GB" sz="4900" dirty="0">
                <a:solidFill>
                  <a:prstClr val="black">
                    <a:tint val="75000"/>
                  </a:prstClr>
                </a:solidFill>
                <a:ea typeface="+mn-ea"/>
                <a:cs typeface="+mn-cs"/>
              </a:rPr>
              <a:t>demography shapes development </a:t>
            </a:r>
            <a:r>
              <a:rPr lang="en-GB" sz="4900" dirty="0" smtClean="0">
                <a:solidFill>
                  <a:prstClr val="black">
                    <a:tint val="75000"/>
                  </a:prstClr>
                </a:solidFill>
                <a:ea typeface="+mn-ea"/>
                <a:cs typeface="+mn-cs"/>
              </a:rPr>
              <a:t>– </a:t>
            </a:r>
            <a:br>
              <a:rPr lang="en-GB" sz="4900" dirty="0" smtClean="0">
                <a:solidFill>
                  <a:prstClr val="black">
                    <a:tint val="75000"/>
                  </a:prstClr>
                </a:solidFill>
                <a:ea typeface="+mn-ea"/>
                <a:cs typeface="+mn-cs"/>
              </a:rPr>
            </a:br>
            <a:r>
              <a:rPr lang="en-GB" sz="4900" dirty="0" smtClean="0">
                <a:solidFill>
                  <a:prstClr val="black">
                    <a:tint val="75000"/>
                  </a:prstClr>
                </a:solidFill>
                <a:ea typeface="+mn-ea"/>
                <a:cs typeface="+mn-cs"/>
              </a:rPr>
              <a:t>Lessons </a:t>
            </a:r>
            <a:r>
              <a:rPr lang="en-GB" sz="4900" dirty="0">
                <a:solidFill>
                  <a:prstClr val="black">
                    <a:tint val="75000"/>
                  </a:prstClr>
                </a:solidFill>
                <a:ea typeface="+mn-ea"/>
                <a:cs typeface="+mn-cs"/>
              </a:rPr>
              <a:t>from the MDGs for the SDGs</a:t>
            </a:r>
            <a:r>
              <a:rPr lang="en-GB" sz="4600" dirty="0">
                <a:solidFill>
                  <a:prstClr val="black">
                    <a:tint val="75000"/>
                  </a:prstClr>
                </a:solidFill>
                <a:ea typeface="+mn-ea"/>
                <a:cs typeface="+mn-cs"/>
              </a:rPr>
              <a:t/>
            </a:r>
            <a:br>
              <a:rPr lang="en-GB" sz="4600" dirty="0">
                <a:solidFill>
                  <a:prstClr val="black">
                    <a:tint val="75000"/>
                  </a:prstClr>
                </a:solidFill>
                <a:ea typeface="+mn-ea"/>
                <a:cs typeface="+mn-cs"/>
              </a:rPr>
            </a:b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215525"/>
            <a:ext cx="4212470" cy="1394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p:nvCxnSpPr>
        <p:spPr>
          <a:xfrm>
            <a:off x="2" y="1852464"/>
            <a:ext cx="13004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52987" y="4444752"/>
            <a:ext cx="12660730" cy="5163463"/>
          </a:xfrm>
          <a:prstGeom prst="rect">
            <a:avLst/>
          </a:prstGeom>
          <a:noFill/>
        </p:spPr>
        <p:txBody>
          <a:bodyPr wrap="square" lIns="130046" tIns="65023" rIns="130046" bIns="65023" rtlCol="0">
            <a:spAutoFit/>
          </a:bodyPr>
          <a:lstStyle/>
          <a:p>
            <a:pPr algn="ctr"/>
            <a:r>
              <a:rPr lang="en-GB" sz="3200" b="1" dirty="0" smtClean="0"/>
              <a:t>Michael Herrmann</a:t>
            </a:r>
          </a:p>
          <a:p>
            <a:pPr algn="ctr"/>
            <a:r>
              <a:rPr lang="en-GB" sz="3200" dirty="0" smtClean="0">
                <a:solidFill>
                  <a:schemeClr val="bg1">
                    <a:lumMod val="50000"/>
                  </a:schemeClr>
                </a:solidFill>
              </a:rPr>
              <a:t>Editor and Lead Author of “Consequential Omissions”</a:t>
            </a:r>
          </a:p>
          <a:p>
            <a:pPr algn="ctr"/>
            <a:r>
              <a:rPr lang="en-GB" sz="3200" dirty="0" smtClean="0">
                <a:solidFill>
                  <a:schemeClr val="bg1">
                    <a:lumMod val="50000"/>
                  </a:schemeClr>
                </a:solidFill>
              </a:rPr>
              <a:t>Adviser on Economics, and Manager of the Innovation Fund</a:t>
            </a:r>
          </a:p>
          <a:p>
            <a:r>
              <a:rPr lang="en-US" sz="3200" dirty="0" smtClean="0">
                <a:solidFill>
                  <a:schemeClr val="bg1">
                    <a:lumMod val="50000"/>
                  </a:schemeClr>
                </a:solidFill>
              </a:rPr>
              <a:t>United Nations Population Fund (UNFPA)</a:t>
            </a:r>
          </a:p>
          <a:p>
            <a:endParaRPr lang="en-US" sz="3200" dirty="0" smtClean="0"/>
          </a:p>
          <a:p>
            <a:r>
              <a:rPr lang="en-US" sz="3200" dirty="0" smtClean="0">
                <a:solidFill>
                  <a:schemeClr val="bg1">
                    <a:lumMod val="50000"/>
                  </a:schemeClr>
                </a:solidFill>
              </a:rPr>
              <a:t>Presentation prepared for:</a:t>
            </a:r>
          </a:p>
          <a:p>
            <a:endParaRPr lang="en-US" sz="700" dirty="0" smtClean="0"/>
          </a:p>
          <a:p>
            <a:r>
              <a:rPr lang="en-US" sz="3200" b="1" dirty="0" smtClean="0"/>
              <a:t>ISI </a:t>
            </a:r>
            <a:r>
              <a:rPr lang="en-US" sz="3200" b="1" dirty="0"/>
              <a:t>World Statistics Congress </a:t>
            </a:r>
            <a:r>
              <a:rPr lang="en-US" sz="3200" b="1" dirty="0" smtClean="0"/>
              <a:t>2015</a:t>
            </a:r>
          </a:p>
          <a:p>
            <a:r>
              <a:rPr lang="en-US" sz="3200" dirty="0" smtClean="0">
                <a:solidFill>
                  <a:schemeClr val="bg1">
                    <a:lumMod val="50000"/>
                  </a:schemeClr>
                </a:solidFill>
              </a:rPr>
              <a:t>Session</a:t>
            </a:r>
            <a:r>
              <a:rPr lang="en-US" sz="3200" dirty="0">
                <a:solidFill>
                  <a:schemeClr val="bg1">
                    <a:lumMod val="50000"/>
                  </a:schemeClr>
                </a:solidFill>
              </a:rPr>
              <a:t>: </a:t>
            </a:r>
            <a:r>
              <a:rPr lang="en-US" sz="3200" dirty="0" smtClean="0">
                <a:solidFill>
                  <a:schemeClr val="bg1">
                    <a:lumMod val="50000"/>
                  </a:schemeClr>
                </a:solidFill>
              </a:rPr>
              <a:t>Statistical Indicators for Monitoring and Achieving the SDGs</a:t>
            </a:r>
            <a:endParaRPr lang="en-US" sz="3200" dirty="0">
              <a:solidFill>
                <a:schemeClr val="bg1">
                  <a:lumMod val="50000"/>
                </a:schemeClr>
              </a:solidFill>
            </a:endParaRPr>
          </a:p>
          <a:p>
            <a:r>
              <a:rPr lang="en-US" sz="3200" dirty="0">
                <a:solidFill>
                  <a:schemeClr val="bg1">
                    <a:lumMod val="50000"/>
                  </a:schemeClr>
                </a:solidFill>
              </a:rPr>
              <a:t>Thursday, 30 July 2015, 10:30 – 12:30</a:t>
            </a:r>
          </a:p>
          <a:p>
            <a:r>
              <a:rPr lang="en-US" sz="3200" dirty="0">
                <a:solidFill>
                  <a:schemeClr val="bg1">
                    <a:lumMod val="50000"/>
                  </a:schemeClr>
                </a:solidFill>
              </a:rPr>
              <a:t>Rio </a:t>
            </a:r>
            <a:r>
              <a:rPr lang="en-US" sz="3200" dirty="0" smtClean="0">
                <a:solidFill>
                  <a:schemeClr val="bg1">
                    <a:lumMod val="50000"/>
                  </a:schemeClr>
                </a:solidFill>
              </a:rPr>
              <a:t>Centro</a:t>
            </a:r>
            <a:r>
              <a:rPr lang="en-US" sz="3200" dirty="0">
                <a:solidFill>
                  <a:schemeClr val="bg1">
                    <a:lumMod val="50000"/>
                  </a:schemeClr>
                </a:solidFill>
              </a:rPr>
              <a:t>, room 203B, Barra da </a:t>
            </a:r>
            <a:r>
              <a:rPr lang="en-US" sz="3200" dirty="0" err="1" smtClean="0">
                <a:solidFill>
                  <a:schemeClr val="bg1">
                    <a:lumMod val="50000"/>
                  </a:schemeClr>
                </a:solidFill>
              </a:rPr>
              <a:t>Tijuca</a:t>
            </a:r>
            <a:r>
              <a:rPr lang="en-US" sz="3200" dirty="0" smtClean="0">
                <a:solidFill>
                  <a:schemeClr val="bg1">
                    <a:lumMod val="50000"/>
                  </a:schemeClr>
                </a:solidFill>
              </a:rPr>
              <a:t>, RJ, Brazil</a:t>
            </a:r>
            <a:endParaRPr lang="en-US" sz="3200" dirty="0">
              <a:solidFill>
                <a:schemeClr val="bg1">
                  <a:lumMod val="50000"/>
                </a:schemeClr>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39316" y="215525"/>
            <a:ext cx="3287110" cy="1492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37340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3004800" cy="9753600"/>
          </a:xfrm>
        </p:spPr>
      </p:pic>
    </p:spTree>
    <p:extLst>
      <p:ext uri="{BB962C8B-B14F-4D97-AF65-F5344CB8AC3E}">
        <p14:creationId xmlns:p14="http://schemas.microsoft.com/office/powerpoint/2010/main" val="30257651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e-DE" sz="6600" b="1" dirty="0" err="1" smtClean="0"/>
              <a:t>Looking</a:t>
            </a:r>
            <a:r>
              <a:rPr lang="de-DE" sz="6600" b="1" dirty="0" smtClean="0"/>
              <a:t> </a:t>
            </a:r>
            <a:r>
              <a:rPr lang="de-DE" sz="6600" b="1" dirty="0" err="1" smtClean="0"/>
              <a:t>forward</a:t>
            </a:r>
            <a:endParaRPr lang="de-DE" sz="6600" b="1" dirty="0"/>
          </a:p>
        </p:txBody>
      </p:sp>
    </p:spTree>
    <p:extLst>
      <p:ext uri="{BB962C8B-B14F-4D97-AF65-F5344CB8AC3E}">
        <p14:creationId xmlns:p14="http://schemas.microsoft.com/office/powerpoint/2010/main" val="3682783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rcRect/>
          <a:stretch>
            <a:fillRect/>
          </a:stretch>
        </p:blipFill>
        <p:spPr bwMode="auto">
          <a:xfrm>
            <a:off x="1749872" y="1218824"/>
            <a:ext cx="8712969" cy="8513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0809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descr="UNFPA_Fig.10.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5168384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e-DE" sz="6600" b="1" dirty="0" err="1" smtClean="0"/>
              <a:t>Implications</a:t>
            </a:r>
            <a:endParaRPr lang="de-DE" sz="6600" b="1" dirty="0"/>
          </a:p>
        </p:txBody>
      </p:sp>
    </p:spTree>
    <p:extLst>
      <p:ext uri="{BB962C8B-B14F-4D97-AF65-F5344CB8AC3E}">
        <p14:creationId xmlns:p14="http://schemas.microsoft.com/office/powerpoint/2010/main" val="28954888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sz="quarter" idx="10"/>
          </p:nvPr>
        </p:nvSpPr>
        <p:spPr>
          <a:xfrm>
            <a:off x="711241" y="1204392"/>
            <a:ext cx="11684001" cy="8352928"/>
          </a:xfrm>
          <a:prstGeom prst="rect">
            <a:avLst/>
          </a:prstGeom>
        </p:spPr>
        <p:txBody>
          <a:bodyPr>
            <a:normAutofit/>
          </a:bodyPr>
          <a:lstStyle/>
          <a:p>
            <a:pPr lvl="0">
              <a:defRPr sz="1800"/>
            </a:pPr>
            <a:r>
              <a:rPr lang="de-DE" sz="3200" b="1" dirty="0" smtClean="0"/>
              <a:t>Inclusive economy: Necessity</a:t>
            </a:r>
            <a:endParaRPr lang="de-DE" sz="3200" i="1" dirty="0" smtClean="0"/>
          </a:p>
          <a:p>
            <a:pPr marL="1107429" lvl="1" indent="-457200">
              <a:buFontTx/>
              <a:buChar char="-"/>
            </a:pPr>
            <a:r>
              <a:rPr lang="en-US" sz="3200" dirty="0" smtClean="0">
                <a:solidFill>
                  <a:schemeClr val="bg1">
                    <a:lumMod val="50000"/>
                  </a:schemeClr>
                </a:solidFill>
                <a:latin typeface="+mn-lt"/>
              </a:rPr>
              <a:t>Full</a:t>
            </a:r>
            <a:r>
              <a:rPr lang="en-US" sz="3200" dirty="0">
                <a:solidFill>
                  <a:schemeClr val="bg1">
                    <a:lumMod val="50000"/>
                  </a:schemeClr>
                </a:solidFill>
                <a:latin typeface="+mn-lt"/>
              </a:rPr>
              <a:t>, productive and remunerative </a:t>
            </a:r>
            <a:r>
              <a:rPr lang="en-US" sz="3200" dirty="0" smtClean="0">
                <a:solidFill>
                  <a:schemeClr val="bg1">
                    <a:lumMod val="50000"/>
                  </a:schemeClr>
                </a:solidFill>
                <a:latin typeface="+mn-lt"/>
              </a:rPr>
              <a:t>employment</a:t>
            </a:r>
          </a:p>
          <a:p>
            <a:pPr marL="1107429" lvl="1" indent="-457200">
              <a:buFontTx/>
              <a:buChar char="-"/>
            </a:pPr>
            <a:r>
              <a:rPr lang="en-US" sz="3200" dirty="0" smtClean="0">
                <a:solidFill>
                  <a:schemeClr val="bg1">
                    <a:lumMod val="50000"/>
                  </a:schemeClr>
                </a:solidFill>
                <a:latin typeface="+mn-lt"/>
              </a:rPr>
              <a:t>Social </a:t>
            </a:r>
            <a:r>
              <a:rPr lang="en-US" sz="3200" dirty="0">
                <a:solidFill>
                  <a:schemeClr val="bg1">
                    <a:lumMod val="50000"/>
                  </a:schemeClr>
                </a:solidFill>
                <a:latin typeface="+mn-lt"/>
              </a:rPr>
              <a:t>transfers/ protection/ </a:t>
            </a:r>
            <a:r>
              <a:rPr lang="en-US" sz="3200" dirty="0" smtClean="0">
                <a:solidFill>
                  <a:schemeClr val="bg1">
                    <a:lumMod val="50000"/>
                  </a:schemeClr>
                </a:solidFill>
                <a:latin typeface="+mn-lt"/>
              </a:rPr>
              <a:t>distribution</a:t>
            </a:r>
          </a:p>
          <a:p>
            <a:pPr marL="1107429" lvl="1" indent="-457200">
              <a:buFontTx/>
              <a:buChar char="-"/>
            </a:pPr>
            <a:r>
              <a:rPr lang="en-US" sz="3200" dirty="0" smtClean="0">
                <a:solidFill>
                  <a:schemeClr val="bg1">
                    <a:lumMod val="50000"/>
                  </a:schemeClr>
                </a:solidFill>
                <a:latin typeface="+mn-lt"/>
              </a:rPr>
              <a:t>Economic </a:t>
            </a:r>
            <a:r>
              <a:rPr lang="en-US" sz="3200" dirty="0">
                <a:solidFill>
                  <a:schemeClr val="bg1">
                    <a:lumMod val="50000"/>
                  </a:schemeClr>
                </a:solidFill>
                <a:latin typeface="+mn-lt"/>
              </a:rPr>
              <a:t>resources/ social consensus</a:t>
            </a:r>
          </a:p>
          <a:p>
            <a:pPr>
              <a:defRPr sz="1800"/>
            </a:pPr>
            <a:r>
              <a:rPr lang="de-DE" sz="3200" b="1" dirty="0" smtClean="0"/>
              <a:t>Green economy: Not a luxury</a:t>
            </a:r>
            <a:endParaRPr lang="de-DE" sz="3200" b="1" dirty="0"/>
          </a:p>
          <a:p>
            <a:pPr lvl="1">
              <a:buFontTx/>
              <a:buChar char="-"/>
              <a:defRPr sz="1800"/>
            </a:pPr>
            <a:r>
              <a:rPr lang="en-US" sz="3200" dirty="0" smtClean="0">
                <a:solidFill>
                  <a:schemeClr val="bg1">
                    <a:lumMod val="50000"/>
                  </a:schemeClr>
                </a:solidFill>
                <a:latin typeface="+mn-lt"/>
              </a:rPr>
              <a:t>Increase </a:t>
            </a:r>
            <a:r>
              <a:rPr lang="en-US" sz="3200" dirty="0">
                <a:solidFill>
                  <a:schemeClr val="bg1">
                    <a:lumMod val="50000"/>
                  </a:schemeClr>
                </a:solidFill>
                <a:latin typeface="+mn-lt"/>
              </a:rPr>
              <a:t>in resource </a:t>
            </a:r>
            <a:r>
              <a:rPr lang="en-US" sz="3200" dirty="0" smtClean="0">
                <a:solidFill>
                  <a:schemeClr val="bg1">
                    <a:lumMod val="50000"/>
                  </a:schemeClr>
                </a:solidFill>
                <a:latin typeface="+mn-lt"/>
              </a:rPr>
              <a:t>efficiency</a:t>
            </a:r>
          </a:p>
          <a:p>
            <a:pPr lvl="1">
              <a:buFontTx/>
              <a:buChar char="-"/>
              <a:defRPr sz="1800"/>
            </a:pPr>
            <a:r>
              <a:rPr lang="en-US" sz="3200" dirty="0" smtClean="0">
                <a:solidFill>
                  <a:schemeClr val="bg1">
                    <a:lumMod val="50000"/>
                  </a:schemeClr>
                </a:solidFill>
                <a:latin typeface="+mn-lt"/>
              </a:rPr>
              <a:t>Reduction </a:t>
            </a:r>
            <a:r>
              <a:rPr lang="en-US" sz="3200" dirty="0">
                <a:solidFill>
                  <a:schemeClr val="bg1">
                    <a:lumMod val="50000"/>
                  </a:schemeClr>
                </a:solidFill>
                <a:latin typeface="+mn-lt"/>
              </a:rPr>
              <a:t>in waste and </a:t>
            </a:r>
            <a:r>
              <a:rPr lang="en-US" sz="3200" dirty="0" smtClean="0">
                <a:solidFill>
                  <a:schemeClr val="bg1">
                    <a:lumMod val="50000"/>
                  </a:schemeClr>
                </a:solidFill>
                <a:latin typeface="+mn-lt"/>
              </a:rPr>
              <a:t>emissions</a:t>
            </a:r>
          </a:p>
          <a:p>
            <a:pPr lvl="1">
              <a:buFontTx/>
              <a:buChar char="-"/>
              <a:defRPr sz="1800"/>
            </a:pPr>
            <a:r>
              <a:rPr lang="en-US" sz="3200" dirty="0" smtClean="0">
                <a:solidFill>
                  <a:schemeClr val="bg1">
                    <a:lumMod val="50000"/>
                  </a:schemeClr>
                </a:solidFill>
                <a:latin typeface="+mn-lt"/>
              </a:rPr>
              <a:t>Reliance </a:t>
            </a:r>
            <a:r>
              <a:rPr lang="en-US" sz="3200" dirty="0">
                <a:solidFill>
                  <a:schemeClr val="bg1">
                    <a:lumMod val="50000"/>
                  </a:schemeClr>
                </a:solidFill>
                <a:latin typeface="+mn-lt"/>
              </a:rPr>
              <a:t>on renewable, clean, safe </a:t>
            </a:r>
            <a:r>
              <a:rPr lang="en-US" sz="3200" dirty="0" smtClean="0">
                <a:solidFill>
                  <a:schemeClr val="bg1">
                    <a:lumMod val="50000"/>
                  </a:schemeClr>
                </a:solidFill>
                <a:latin typeface="+mn-lt"/>
              </a:rPr>
              <a:t>energy</a:t>
            </a:r>
          </a:p>
          <a:p>
            <a:pPr lvl="1">
              <a:buFontTx/>
              <a:buChar char="-"/>
              <a:defRPr sz="1800"/>
            </a:pPr>
            <a:r>
              <a:rPr lang="en-US" sz="3200" dirty="0" smtClean="0">
                <a:solidFill>
                  <a:schemeClr val="bg1">
                    <a:lumMod val="50000"/>
                  </a:schemeClr>
                </a:solidFill>
                <a:latin typeface="+mn-lt"/>
              </a:rPr>
              <a:t>Structural change</a:t>
            </a:r>
            <a:endParaRPr sz="3200" dirty="0">
              <a:solidFill>
                <a:schemeClr val="bg1">
                  <a:lumMod val="50000"/>
                </a:schemeClr>
              </a:solidFill>
              <a:latin typeface="+mn-lt"/>
            </a:endParaRPr>
          </a:p>
          <a:p>
            <a:pPr lvl="0">
              <a:defRPr sz="1800"/>
            </a:pPr>
            <a:r>
              <a:rPr lang="de-DE" sz="3200" b="1" dirty="0" err="1" smtClean="0"/>
              <a:t>Demography</a:t>
            </a:r>
            <a:r>
              <a:rPr lang="de-DE" sz="3200" b="1" dirty="0" smtClean="0"/>
              <a:t>: Not </a:t>
            </a:r>
            <a:r>
              <a:rPr lang="de-DE" sz="3200" b="1" dirty="0" err="1" smtClean="0"/>
              <a:t>destiny</a:t>
            </a:r>
            <a:endParaRPr lang="de-DE" sz="3200" b="1" dirty="0" smtClean="0"/>
          </a:p>
          <a:p>
            <a:pPr lvl="1">
              <a:defRPr sz="1800"/>
            </a:pPr>
            <a:r>
              <a:rPr lang="en-US" sz="3200" dirty="0" smtClean="0">
                <a:solidFill>
                  <a:schemeClr val="bg1">
                    <a:lumMod val="50000"/>
                  </a:schemeClr>
                </a:solidFill>
                <a:latin typeface="+mn-lt"/>
              </a:rPr>
              <a:t>- Universal </a:t>
            </a:r>
            <a:r>
              <a:rPr lang="en-US" sz="3200" dirty="0">
                <a:solidFill>
                  <a:schemeClr val="bg1">
                    <a:lumMod val="50000"/>
                  </a:schemeClr>
                </a:solidFill>
                <a:latin typeface="+mn-lt"/>
              </a:rPr>
              <a:t>access to sexual and reproductive health</a:t>
            </a:r>
          </a:p>
          <a:p>
            <a:pPr lvl="1">
              <a:defRPr sz="1800"/>
            </a:pPr>
            <a:r>
              <a:rPr lang="en-US" sz="3200" dirty="0" smtClean="0">
                <a:solidFill>
                  <a:schemeClr val="bg1">
                    <a:lumMod val="50000"/>
                  </a:schemeClr>
                </a:solidFill>
                <a:latin typeface="+mn-lt"/>
              </a:rPr>
              <a:t>- Investment </a:t>
            </a:r>
            <a:r>
              <a:rPr lang="en-US" sz="3200" dirty="0">
                <a:solidFill>
                  <a:schemeClr val="bg1">
                    <a:lumMod val="50000"/>
                  </a:schemeClr>
                </a:solidFill>
                <a:latin typeface="+mn-lt"/>
              </a:rPr>
              <a:t>in education beyond primary level</a:t>
            </a:r>
          </a:p>
          <a:p>
            <a:pPr lvl="1">
              <a:defRPr sz="1800"/>
            </a:pPr>
            <a:r>
              <a:rPr lang="en-US" sz="3200" dirty="0" smtClean="0">
                <a:solidFill>
                  <a:schemeClr val="bg1">
                    <a:lumMod val="50000"/>
                  </a:schemeClr>
                </a:solidFill>
                <a:latin typeface="+mn-lt"/>
              </a:rPr>
              <a:t>- Empowerment </a:t>
            </a:r>
            <a:r>
              <a:rPr lang="en-US" sz="3200" dirty="0">
                <a:solidFill>
                  <a:schemeClr val="bg1">
                    <a:lumMod val="50000"/>
                  </a:schemeClr>
                </a:solidFill>
                <a:latin typeface="+mn-lt"/>
              </a:rPr>
              <a:t>of girls and women</a:t>
            </a:r>
          </a:p>
          <a:p>
            <a:pPr lvl="1">
              <a:defRPr sz="1800"/>
            </a:pPr>
            <a:r>
              <a:rPr lang="en-US" sz="3200" dirty="0" smtClean="0">
                <a:solidFill>
                  <a:schemeClr val="bg1">
                    <a:lumMod val="50000"/>
                  </a:schemeClr>
                </a:solidFill>
                <a:latin typeface="+mn-lt"/>
              </a:rPr>
              <a:t>- Systematic </a:t>
            </a:r>
            <a:r>
              <a:rPr lang="en-US" sz="3200" dirty="0">
                <a:solidFill>
                  <a:schemeClr val="bg1">
                    <a:lumMod val="50000"/>
                  </a:schemeClr>
                </a:solidFill>
                <a:latin typeface="+mn-lt"/>
              </a:rPr>
              <a:t>use of population data and </a:t>
            </a:r>
            <a:r>
              <a:rPr lang="en-US" sz="3200" dirty="0" smtClean="0">
                <a:solidFill>
                  <a:schemeClr val="bg1">
                    <a:lumMod val="50000"/>
                  </a:schemeClr>
                </a:solidFill>
                <a:latin typeface="+mn-lt"/>
              </a:rPr>
              <a:t>projections</a:t>
            </a:r>
            <a:endParaRPr lang="en-US" sz="3200" dirty="0">
              <a:solidFill>
                <a:schemeClr val="bg1">
                  <a:lumMod val="50000"/>
                </a:schemeClr>
              </a:solidFill>
              <a:latin typeface="+mn-lt"/>
            </a:endParaRPr>
          </a:p>
        </p:txBody>
      </p:sp>
      <p:sp>
        <p:nvSpPr>
          <p:cNvPr id="35" name="Shape 35"/>
          <p:cNvSpPr>
            <a:spLocks noGrp="1"/>
          </p:cNvSpPr>
          <p:nvPr>
            <p:ph type="title"/>
          </p:nvPr>
        </p:nvSpPr>
        <p:spPr>
          <a:xfrm>
            <a:off x="690921" y="268288"/>
            <a:ext cx="11704320" cy="760524"/>
          </a:xfrm>
          <a:prstGeom prst="rect">
            <a:avLst/>
          </a:prstGeom>
        </p:spPr>
        <p:txBody>
          <a:bodyPr>
            <a:normAutofit/>
          </a:bodyPr>
          <a:lstStyle/>
          <a:p>
            <a:pPr lvl="0" algn="l">
              <a:defRPr sz="1800"/>
            </a:pPr>
            <a:r>
              <a:rPr lang="de-DE" sz="3200" dirty="0" err="1" smtClean="0"/>
              <a:t>Three</a:t>
            </a:r>
            <a:r>
              <a:rPr lang="de-DE" sz="3200" dirty="0" smtClean="0"/>
              <a:t> </a:t>
            </a:r>
            <a:r>
              <a:rPr lang="de-DE" sz="3200" dirty="0" err="1" smtClean="0"/>
              <a:t>priorities</a:t>
            </a:r>
            <a:r>
              <a:rPr lang="de-DE" sz="3200" dirty="0" smtClean="0"/>
              <a:t> </a:t>
            </a:r>
            <a:r>
              <a:rPr lang="de-DE" sz="3200" dirty="0" err="1" smtClean="0"/>
              <a:t>for</a:t>
            </a:r>
            <a:r>
              <a:rPr lang="de-DE" sz="3200" dirty="0" smtClean="0"/>
              <a:t> </a:t>
            </a:r>
            <a:r>
              <a:rPr lang="de-DE" sz="3200" dirty="0" err="1" smtClean="0"/>
              <a:t>sustainable</a:t>
            </a:r>
            <a:r>
              <a:rPr lang="de-DE" sz="3200" dirty="0" smtClean="0"/>
              <a:t> </a:t>
            </a:r>
            <a:r>
              <a:rPr lang="de-DE" sz="3200" dirty="0" err="1" smtClean="0"/>
              <a:t>nexus</a:t>
            </a:r>
            <a:endParaRPr sz="3200" dirty="0"/>
          </a:p>
        </p:txBody>
      </p:sp>
    </p:spTree>
    <p:extLst>
      <p:ext uri="{BB962C8B-B14F-4D97-AF65-F5344CB8AC3E}">
        <p14:creationId xmlns:p14="http://schemas.microsoft.com/office/powerpoint/2010/main" val="1392994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sz="quarter" idx="10"/>
          </p:nvPr>
        </p:nvSpPr>
        <p:spPr>
          <a:xfrm>
            <a:off x="224559" y="1708448"/>
            <a:ext cx="12767096" cy="7488832"/>
          </a:xfrm>
          <a:prstGeom prst="rect">
            <a:avLst/>
          </a:prstGeom>
        </p:spPr>
        <p:txBody>
          <a:bodyPr>
            <a:noAutofit/>
          </a:bodyPr>
          <a:lstStyle/>
          <a:p>
            <a:pPr>
              <a:spcBef>
                <a:spcPts val="600"/>
              </a:spcBef>
              <a:spcAft>
                <a:spcPts val="600"/>
              </a:spcAft>
              <a:defRPr sz="1800"/>
            </a:pPr>
            <a:r>
              <a:rPr lang="en-US" sz="3200" b="1" dirty="0" smtClean="0"/>
              <a:t>Promote </a:t>
            </a:r>
            <a:r>
              <a:rPr lang="en-US" sz="3200" b="1" dirty="0"/>
              <a:t>more inclusive economies</a:t>
            </a:r>
            <a:endParaRPr lang="de-DE" sz="3200" b="1" dirty="0"/>
          </a:p>
          <a:p>
            <a:pPr lvl="1">
              <a:spcBef>
                <a:spcPts val="600"/>
              </a:spcBef>
              <a:spcAft>
                <a:spcPts val="600"/>
              </a:spcAft>
            </a:pPr>
            <a:r>
              <a:rPr lang="en-US" sz="3200" dirty="0" smtClean="0">
                <a:solidFill>
                  <a:schemeClr val="bg1">
                    <a:lumMod val="50000"/>
                  </a:schemeClr>
                </a:solidFill>
                <a:latin typeface="+mn-lt"/>
              </a:rPr>
              <a:t>End </a:t>
            </a:r>
            <a:r>
              <a:rPr lang="en-US" sz="3200" dirty="0" smtClean="0">
                <a:latin typeface="+mn-lt"/>
              </a:rPr>
              <a:t>poverty </a:t>
            </a:r>
            <a:r>
              <a:rPr lang="en-US" sz="3200" dirty="0" smtClean="0">
                <a:solidFill>
                  <a:schemeClr val="bg1">
                    <a:lumMod val="65000"/>
                  </a:schemeClr>
                </a:solidFill>
                <a:latin typeface="+mn-lt"/>
              </a:rPr>
              <a:t>(goal 1) – End </a:t>
            </a:r>
            <a:r>
              <a:rPr lang="en-US" sz="3200" dirty="0" smtClean="0">
                <a:latin typeface="+mn-lt"/>
              </a:rPr>
              <a:t>hunger </a:t>
            </a:r>
            <a:r>
              <a:rPr lang="en-US" sz="3200" dirty="0" smtClean="0">
                <a:solidFill>
                  <a:schemeClr val="bg1">
                    <a:lumMod val="65000"/>
                  </a:schemeClr>
                </a:solidFill>
                <a:latin typeface="+mn-lt"/>
              </a:rPr>
              <a:t>(goal 2) – promote </a:t>
            </a:r>
            <a:r>
              <a:rPr lang="en-US" sz="3200" dirty="0" smtClean="0">
                <a:latin typeface="+mn-lt"/>
              </a:rPr>
              <a:t>inclusive growth </a:t>
            </a:r>
            <a:r>
              <a:rPr lang="en-US" sz="3200" dirty="0" smtClean="0">
                <a:solidFill>
                  <a:schemeClr val="bg1">
                    <a:lumMod val="65000"/>
                  </a:schemeClr>
                </a:solidFill>
                <a:latin typeface="+mn-lt"/>
              </a:rPr>
              <a:t>(goal 8) – </a:t>
            </a:r>
            <a:r>
              <a:rPr lang="en-US" sz="3200" dirty="0" smtClean="0">
                <a:solidFill>
                  <a:schemeClr val="bg1">
                    <a:lumMod val="50000"/>
                  </a:schemeClr>
                </a:solidFill>
                <a:latin typeface="+mn-lt"/>
              </a:rPr>
              <a:t>promote </a:t>
            </a:r>
            <a:r>
              <a:rPr lang="en-US" sz="3200" dirty="0">
                <a:latin typeface="+mn-lt"/>
              </a:rPr>
              <a:t>inclusive </a:t>
            </a:r>
            <a:r>
              <a:rPr lang="en-US" sz="3200" dirty="0" smtClean="0">
                <a:latin typeface="+mn-lt"/>
              </a:rPr>
              <a:t>industrialization </a:t>
            </a:r>
            <a:r>
              <a:rPr lang="en-US" sz="3200" dirty="0" smtClean="0">
                <a:solidFill>
                  <a:schemeClr val="bg1">
                    <a:lumMod val="65000"/>
                  </a:schemeClr>
                </a:solidFill>
                <a:latin typeface="+mn-lt"/>
              </a:rPr>
              <a:t>(goal 9) – </a:t>
            </a:r>
            <a:r>
              <a:rPr lang="en-US" sz="3200" dirty="0" smtClean="0">
                <a:latin typeface="+mn-lt"/>
              </a:rPr>
              <a:t>reduce </a:t>
            </a:r>
            <a:r>
              <a:rPr lang="en-US" sz="3200" dirty="0">
                <a:latin typeface="+mn-lt"/>
              </a:rPr>
              <a:t>inequality </a:t>
            </a:r>
            <a:r>
              <a:rPr lang="en-US" sz="3200" dirty="0">
                <a:solidFill>
                  <a:schemeClr val="bg1">
                    <a:lumMod val="50000"/>
                  </a:schemeClr>
                </a:solidFill>
                <a:latin typeface="+mn-lt"/>
              </a:rPr>
              <a:t>within and among </a:t>
            </a:r>
            <a:r>
              <a:rPr lang="en-US" sz="3200" dirty="0" smtClean="0">
                <a:solidFill>
                  <a:schemeClr val="bg1">
                    <a:lumMod val="50000"/>
                  </a:schemeClr>
                </a:solidFill>
                <a:latin typeface="+mn-lt"/>
              </a:rPr>
              <a:t>countries (goal 10) – </a:t>
            </a:r>
            <a:r>
              <a:rPr lang="en-US" sz="3200" dirty="0" smtClean="0">
                <a:latin typeface="+mn-lt"/>
              </a:rPr>
              <a:t>make </a:t>
            </a:r>
            <a:r>
              <a:rPr lang="en-US" sz="3200" dirty="0">
                <a:latin typeface="+mn-lt"/>
              </a:rPr>
              <a:t>cities </a:t>
            </a:r>
            <a:r>
              <a:rPr lang="en-US" sz="3200" dirty="0">
                <a:solidFill>
                  <a:schemeClr val="bg1">
                    <a:lumMod val="50000"/>
                  </a:schemeClr>
                </a:solidFill>
                <a:latin typeface="+mn-lt"/>
              </a:rPr>
              <a:t>and human settlements </a:t>
            </a:r>
            <a:r>
              <a:rPr lang="en-US" sz="3200" dirty="0" smtClean="0">
                <a:latin typeface="+mn-lt"/>
              </a:rPr>
              <a:t>inclusive </a:t>
            </a:r>
            <a:r>
              <a:rPr lang="en-US" sz="3200" dirty="0" smtClean="0">
                <a:solidFill>
                  <a:schemeClr val="bg1">
                    <a:lumMod val="65000"/>
                  </a:schemeClr>
                </a:solidFill>
                <a:latin typeface="+mn-lt"/>
              </a:rPr>
              <a:t>(goal 11)…</a:t>
            </a:r>
          </a:p>
          <a:p>
            <a:pPr marL="538478" indent="-457200">
              <a:spcBef>
                <a:spcPts val="600"/>
              </a:spcBef>
              <a:spcAft>
                <a:spcPts val="600"/>
              </a:spcAft>
            </a:pPr>
            <a:r>
              <a:rPr lang="de-DE" sz="3200" b="1" dirty="0" smtClean="0"/>
              <a:t>Promote greener economies</a:t>
            </a:r>
          </a:p>
          <a:p>
            <a:pPr lvl="1">
              <a:spcBef>
                <a:spcPts val="600"/>
              </a:spcBef>
              <a:spcAft>
                <a:spcPts val="600"/>
              </a:spcAft>
            </a:pPr>
            <a:r>
              <a:rPr lang="en-US" sz="3200" dirty="0" smtClean="0">
                <a:solidFill>
                  <a:schemeClr val="bg1">
                    <a:lumMod val="50000"/>
                  </a:schemeClr>
                </a:solidFill>
                <a:latin typeface="+mn-lt"/>
              </a:rPr>
              <a:t>Ensure </a:t>
            </a:r>
            <a:r>
              <a:rPr lang="en-US" sz="3200" dirty="0">
                <a:solidFill>
                  <a:schemeClr val="bg1">
                    <a:lumMod val="50000"/>
                  </a:schemeClr>
                </a:solidFill>
                <a:latin typeface="+mn-lt"/>
              </a:rPr>
              <a:t>availability </a:t>
            </a:r>
            <a:r>
              <a:rPr lang="en-US" sz="3200" dirty="0" smtClean="0">
                <a:solidFill>
                  <a:schemeClr val="bg1">
                    <a:lumMod val="50000"/>
                  </a:schemeClr>
                </a:solidFill>
                <a:latin typeface="+mn-lt"/>
              </a:rPr>
              <a:t>of </a:t>
            </a:r>
            <a:r>
              <a:rPr lang="en-US" sz="3200" dirty="0" smtClean="0">
                <a:latin typeface="+mn-lt"/>
              </a:rPr>
              <a:t>water </a:t>
            </a:r>
            <a:r>
              <a:rPr lang="en-US" sz="3200" dirty="0" smtClean="0">
                <a:solidFill>
                  <a:schemeClr val="bg1">
                    <a:lumMod val="65000"/>
                  </a:schemeClr>
                </a:solidFill>
                <a:latin typeface="+mn-lt"/>
              </a:rPr>
              <a:t>(goal 6) – ensure </a:t>
            </a:r>
            <a:r>
              <a:rPr lang="en-US" sz="3200" dirty="0">
                <a:solidFill>
                  <a:schemeClr val="bg1">
                    <a:lumMod val="50000"/>
                  </a:schemeClr>
                </a:solidFill>
                <a:latin typeface="+mn-lt"/>
              </a:rPr>
              <a:t>access to </a:t>
            </a:r>
            <a:r>
              <a:rPr lang="en-US" sz="3200" dirty="0" smtClean="0">
                <a:solidFill>
                  <a:schemeClr val="bg1">
                    <a:lumMod val="50000"/>
                  </a:schemeClr>
                </a:solidFill>
                <a:latin typeface="+mn-lt"/>
              </a:rPr>
              <a:t>modern </a:t>
            </a:r>
            <a:r>
              <a:rPr lang="en-US" sz="3200" dirty="0" smtClean="0">
                <a:latin typeface="+mn-lt"/>
              </a:rPr>
              <a:t>energy </a:t>
            </a:r>
            <a:r>
              <a:rPr lang="en-US" sz="3200" dirty="0" smtClean="0">
                <a:solidFill>
                  <a:schemeClr val="bg1">
                    <a:lumMod val="65000"/>
                  </a:schemeClr>
                </a:solidFill>
                <a:latin typeface="+mn-lt"/>
              </a:rPr>
              <a:t>(goal 7) – Ensure </a:t>
            </a:r>
            <a:r>
              <a:rPr lang="en-US" sz="3200" dirty="0">
                <a:latin typeface="+mn-lt"/>
              </a:rPr>
              <a:t>sustainable consumption and </a:t>
            </a:r>
            <a:r>
              <a:rPr lang="en-US" sz="3200" dirty="0" smtClean="0">
                <a:latin typeface="+mn-lt"/>
              </a:rPr>
              <a:t>production </a:t>
            </a:r>
            <a:r>
              <a:rPr lang="en-US" sz="3200" dirty="0" smtClean="0">
                <a:solidFill>
                  <a:schemeClr val="bg1">
                    <a:lumMod val="65000"/>
                  </a:schemeClr>
                </a:solidFill>
                <a:latin typeface="+mn-lt"/>
              </a:rPr>
              <a:t>(goal 12) – Comb</a:t>
            </a:r>
            <a:r>
              <a:rPr lang="en-US" sz="3200" dirty="0" smtClean="0">
                <a:solidFill>
                  <a:schemeClr val="bg1">
                    <a:lumMod val="75000"/>
                  </a:schemeClr>
                </a:solidFill>
                <a:latin typeface="+mn-lt"/>
              </a:rPr>
              <a:t>at</a:t>
            </a:r>
            <a:r>
              <a:rPr lang="en-US" sz="3200" dirty="0" smtClean="0">
                <a:solidFill>
                  <a:schemeClr val="bg1">
                    <a:lumMod val="50000"/>
                  </a:schemeClr>
                </a:solidFill>
                <a:latin typeface="+mn-lt"/>
              </a:rPr>
              <a:t> </a:t>
            </a:r>
            <a:r>
              <a:rPr lang="en-US" sz="3200" dirty="0">
                <a:latin typeface="+mn-lt"/>
              </a:rPr>
              <a:t>climate change </a:t>
            </a:r>
            <a:r>
              <a:rPr lang="en-US" sz="3200" dirty="0">
                <a:solidFill>
                  <a:schemeClr val="bg1">
                    <a:lumMod val="50000"/>
                  </a:schemeClr>
                </a:solidFill>
                <a:latin typeface="+mn-lt"/>
              </a:rPr>
              <a:t>and its </a:t>
            </a:r>
            <a:r>
              <a:rPr lang="en-US" sz="3200" dirty="0" smtClean="0">
                <a:solidFill>
                  <a:schemeClr val="bg1">
                    <a:lumMod val="50000"/>
                  </a:schemeClr>
                </a:solidFill>
                <a:latin typeface="+mn-lt"/>
              </a:rPr>
              <a:t>impacts (goal 13) – Conserve </a:t>
            </a:r>
            <a:r>
              <a:rPr lang="en-US" sz="3200" dirty="0" smtClean="0">
                <a:latin typeface="+mn-lt"/>
              </a:rPr>
              <a:t>oceans</a:t>
            </a:r>
            <a:r>
              <a:rPr lang="en-US" sz="3200" dirty="0">
                <a:solidFill>
                  <a:schemeClr val="bg1">
                    <a:lumMod val="50000"/>
                  </a:schemeClr>
                </a:solidFill>
                <a:latin typeface="+mn-lt"/>
              </a:rPr>
              <a:t>, seas and marine </a:t>
            </a:r>
            <a:r>
              <a:rPr lang="en-US" sz="3200" dirty="0" smtClean="0">
                <a:solidFill>
                  <a:schemeClr val="bg1">
                    <a:lumMod val="50000"/>
                  </a:schemeClr>
                </a:solidFill>
                <a:latin typeface="+mn-lt"/>
              </a:rPr>
              <a:t>resources (goal 14) – Sustainable </a:t>
            </a:r>
            <a:r>
              <a:rPr lang="en-US" sz="3200" dirty="0">
                <a:solidFill>
                  <a:schemeClr val="bg1">
                    <a:lumMod val="50000"/>
                  </a:schemeClr>
                </a:solidFill>
                <a:latin typeface="+mn-lt"/>
              </a:rPr>
              <a:t>use of </a:t>
            </a:r>
            <a:r>
              <a:rPr lang="en-US" sz="3200" dirty="0">
                <a:latin typeface="+mn-lt"/>
              </a:rPr>
              <a:t>terrestrial </a:t>
            </a:r>
            <a:r>
              <a:rPr lang="en-US" sz="3200" dirty="0" smtClean="0">
                <a:latin typeface="+mn-lt"/>
              </a:rPr>
              <a:t>ecosystems </a:t>
            </a:r>
            <a:r>
              <a:rPr lang="en-US" sz="3200" dirty="0" smtClean="0">
                <a:solidFill>
                  <a:schemeClr val="bg1">
                    <a:lumMod val="65000"/>
                  </a:schemeClr>
                </a:solidFill>
                <a:latin typeface="+mn-lt"/>
              </a:rPr>
              <a:t>(goal 15)… </a:t>
            </a:r>
            <a:endParaRPr lang="en-US" sz="3200" dirty="0">
              <a:solidFill>
                <a:schemeClr val="bg1">
                  <a:lumMod val="65000"/>
                </a:schemeClr>
              </a:solidFill>
              <a:latin typeface="+mn-lt"/>
            </a:endParaRPr>
          </a:p>
          <a:p>
            <a:pPr>
              <a:spcBef>
                <a:spcPts val="600"/>
              </a:spcBef>
              <a:spcAft>
                <a:spcPts val="600"/>
              </a:spcAft>
              <a:defRPr sz="1800"/>
            </a:pPr>
            <a:r>
              <a:rPr lang="en-US" sz="3200" b="1" dirty="0" smtClean="0"/>
              <a:t>Address and harness population dynamics</a:t>
            </a:r>
          </a:p>
          <a:p>
            <a:pPr lvl="1">
              <a:spcBef>
                <a:spcPts val="600"/>
              </a:spcBef>
              <a:spcAft>
                <a:spcPts val="600"/>
              </a:spcAft>
            </a:pPr>
            <a:r>
              <a:rPr lang="en-US" sz="3200" dirty="0" smtClean="0">
                <a:solidFill>
                  <a:schemeClr val="bg1">
                    <a:lumMod val="65000"/>
                  </a:schemeClr>
                </a:solidFill>
                <a:latin typeface="+mn-lt"/>
              </a:rPr>
              <a:t>Ensure </a:t>
            </a:r>
            <a:r>
              <a:rPr lang="en-US" sz="3200" dirty="0" smtClean="0">
                <a:latin typeface="+mn-lt"/>
              </a:rPr>
              <a:t>healthy lives </a:t>
            </a:r>
            <a:r>
              <a:rPr lang="en-US" sz="3200" dirty="0" smtClean="0">
                <a:solidFill>
                  <a:schemeClr val="bg1">
                    <a:lumMod val="65000"/>
                  </a:schemeClr>
                </a:solidFill>
                <a:latin typeface="+mn-lt"/>
              </a:rPr>
              <a:t>(goal 3) – Ensure </a:t>
            </a:r>
            <a:r>
              <a:rPr lang="en-US" sz="3200" dirty="0" smtClean="0">
                <a:latin typeface="+mn-lt"/>
              </a:rPr>
              <a:t>education </a:t>
            </a:r>
            <a:r>
              <a:rPr lang="en-US" sz="3200" dirty="0" smtClean="0">
                <a:solidFill>
                  <a:schemeClr val="bg1">
                    <a:lumMod val="65000"/>
                  </a:schemeClr>
                </a:solidFill>
                <a:latin typeface="+mn-lt"/>
              </a:rPr>
              <a:t>(goal 4) – Achieve </a:t>
            </a:r>
            <a:r>
              <a:rPr lang="en-US" sz="3200" dirty="0" smtClean="0">
                <a:latin typeface="+mn-lt"/>
              </a:rPr>
              <a:t>gender equality </a:t>
            </a:r>
            <a:r>
              <a:rPr lang="en-US" sz="3200" dirty="0" smtClean="0">
                <a:solidFill>
                  <a:schemeClr val="bg1">
                    <a:lumMod val="65000"/>
                  </a:schemeClr>
                </a:solidFill>
                <a:latin typeface="+mn-lt"/>
              </a:rPr>
              <a:t>and empower all women and girls (goal 5)…</a:t>
            </a:r>
            <a:endParaRPr lang="en-US" sz="3200" dirty="0">
              <a:solidFill>
                <a:schemeClr val="bg1">
                  <a:lumMod val="65000"/>
                </a:schemeClr>
              </a:solidFill>
              <a:latin typeface="+mn-lt"/>
            </a:endParaRPr>
          </a:p>
        </p:txBody>
      </p:sp>
      <p:sp>
        <p:nvSpPr>
          <p:cNvPr id="35" name="Shape 35"/>
          <p:cNvSpPr>
            <a:spLocks noGrp="1"/>
          </p:cNvSpPr>
          <p:nvPr>
            <p:ph type="title"/>
          </p:nvPr>
        </p:nvSpPr>
        <p:spPr>
          <a:xfrm>
            <a:off x="237704" y="700336"/>
            <a:ext cx="11704320" cy="760524"/>
          </a:xfrm>
          <a:prstGeom prst="rect">
            <a:avLst/>
          </a:prstGeom>
        </p:spPr>
        <p:txBody>
          <a:bodyPr>
            <a:normAutofit/>
          </a:bodyPr>
          <a:lstStyle/>
          <a:p>
            <a:pPr lvl="0" algn="l">
              <a:defRPr sz="1800"/>
            </a:pPr>
            <a:r>
              <a:rPr lang="de-DE" sz="3200" dirty="0" smtClean="0"/>
              <a:t>Priorities in the Post-2015 Development Agenda</a:t>
            </a:r>
            <a:endParaRPr sz="3200" dirty="0"/>
          </a:p>
        </p:txBody>
      </p:sp>
    </p:spTree>
    <p:extLst>
      <p:ext uri="{BB962C8B-B14F-4D97-AF65-F5344CB8AC3E}">
        <p14:creationId xmlns:p14="http://schemas.microsoft.com/office/powerpoint/2010/main" val="3280910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sz="quarter" idx="10"/>
          </p:nvPr>
        </p:nvSpPr>
        <p:spPr>
          <a:xfrm>
            <a:off x="741760" y="1372471"/>
            <a:ext cx="11684001" cy="8352928"/>
          </a:xfrm>
          <a:prstGeom prst="rect">
            <a:avLst/>
          </a:prstGeom>
        </p:spPr>
        <p:txBody>
          <a:bodyPr>
            <a:normAutofit/>
          </a:bodyPr>
          <a:lstStyle/>
          <a:p>
            <a:pPr lvl="0">
              <a:defRPr sz="1800"/>
            </a:pPr>
            <a:r>
              <a:rPr lang="de-DE" sz="3200" b="1" dirty="0"/>
              <a:t>S</a:t>
            </a:r>
            <a:r>
              <a:rPr lang="de-DE" sz="3200" b="1" dirty="0" smtClean="0"/>
              <a:t>hape </a:t>
            </a:r>
            <a:r>
              <a:rPr lang="de-DE" sz="3200" b="1" dirty="0" err="1" smtClean="0"/>
              <a:t>demographic</a:t>
            </a:r>
            <a:r>
              <a:rPr lang="de-DE" sz="3200" b="1" dirty="0" smtClean="0"/>
              <a:t> </a:t>
            </a:r>
            <a:r>
              <a:rPr lang="de-DE" sz="3200" b="1" dirty="0" err="1" smtClean="0"/>
              <a:t>change</a:t>
            </a:r>
            <a:endParaRPr lang="de-DE" sz="3200" b="1" dirty="0" smtClean="0"/>
          </a:p>
          <a:p>
            <a:pPr marL="1107429" lvl="1" indent="-457200">
              <a:buFontTx/>
              <a:buChar char="-"/>
            </a:pPr>
            <a:r>
              <a:rPr lang="en-US" sz="3200" i="1" dirty="0" smtClean="0">
                <a:solidFill>
                  <a:schemeClr val="bg1">
                    <a:lumMod val="50000"/>
                  </a:schemeClr>
                </a:solidFill>
                <a:latin typeface="+mn-lt"/>
              </a:rPr>
              <a:t>Reduction </a:t>
            </a:r>
            <a:r>
              <a:rPr lang="en-US" sz="3200" i="1" dirty="0">
                <a:solidFill>
                  <a:schemeClr val="bg1">
                    <a:lumMod val="50000"/>
                  </a:schemeClr>
                </a:solidFill>
                <a:latin typeface="+mn-lt"/>
              </a:rPr>
              <a:t>in child </a:t>
            </a:r>
            <a:r>
              <a:rPr lang="en-US" sz="3200" i="1" dirty="0" smtClean="0">
                <a:solidFill>
                  <a:schemeClr val="bg1">
                    <a:lumMod val="50000"/>
                  </a:schemeClr>
                </a:solidFill>
                <a:latin typeface="+mn-lt"/>
              </a:rPr>
              <a:t>mortality</a:t>
            </a:r>
          </a:p>
          <a:p>
            <a:pPr marL="1107429" lvl="1" indent="-457200">
              <a:buFontTx/>
              <a:buChar char="-"/>
            </a:pPr>
            <a:r>
              <a:rPr lang="en-US" sz="3200" i="1" dirty="0" smtClean="0">
                <a:solidFill>
                  <a:schemeClr val="bg1">
                    <a:lumMod val="50000"/>
                  </a:schemeClr>
                </a:solidFill>
                <a:latin typeface="+mn-lt"/>
              </a:rPr>
              <a:t>Access </a:t>
            </a:r>
            <a:r>
              <a:rPr lang="en-US" sz="3200" i="1" dirty="0">
                <a:solidFill>
                  <a:schemeClr val="bg1">
                    <a:lumMod val="50000"/>
                  </a:schemeClr>
                </a:solidFill>
                <a:latin typeface="+mn-lt"/>
              </a:rPr>
              <a:t>to  sexual and reproductive health </a:t>
            </a:r>
            <a:endParaRPr lang="en-US" sz="3200" i="1" dirty="0" smtClean="0">
              <a:solidFill>
                <a:schemeClr val="bg1">
                  <a:lumMod val="50000"/>
                </a:schemeClr>
              </a:solidFill>
              <a:latin typeface="+mn-lt"/>
            </a:endParaRPr>
          </a:p>
          <a:p>
            <a:pPr marL="1107429" lvl="1" indent="-457200">
              <a:buFontTx/>
              <a:buChar char="-"/>
            </a:pPr>
            <a:r>
              <a:rPr lang="en-US" sz="3200" i="1" dirty="0" smtClean="0">
                <a:solidFill>
                  <a:schemeClr val="bg1">
                    <a:lumMod val="50000"/>
                  </a:schemeClr>
                </a:solidFill>
                <a:latin typeface="+mn-lt"/>
              </a:rPr>
              <a:t>Access </a:t>
            </a:r>
            <a:r>
              <a:rPr lang="en-US" sz="3200" i="1" dirty="0">
                <a:solidFill>
                  <a:schemeClr val="bg1">
                    <a:lumMod val="50000"/>
                  </a:schemeClr>
                </a:solidFill>
                <a:latin typeface="+mn-lt"/>
              </a:rPr>
              <a:t>to voluntary family </a:t>
            </a:r>
            <a:r>
              <a:rPr lang="en-US" sz="3200" i="1" dirty="0" smtClean="0">
                <a:solidFill>
                  <a:schemeClr val="bg1">
                    <a:lumMod val="50000"/>
                  </a:schemeClr>
                </a:solidFill>
                <a:latin typeface="+mn-lt"/>
              </a:rPr>
              <a:t>planning</a:t>
            </a:r>
          </a:p>
          <a:p>
            <a:pPr marL="1107429" lvl="1" indent="-457200">
              <a:buFontTx/>
              <a:buChar char="-"/>
            </a:pPr>
            <a:r>
              <a:rPr lang="en-US" sz="3200" i="1" dirty="0" smtClean="0">
                <a:solidFill>
                  <a:schemeClr val="bg1">
                    <a:lumMod val="50000"/>
                  </a:schemeClr>
                </a:solidFill>
                <a:latin typeface="+mn-lt"/>
              </a:rPr>
              <a:t>Education </a:t>
            </a:r>
            <a:r>
              <a:rPr lang="en-US" sz="3200" i="1" dirty="0">
                <a:solidFill>
                  <a:schemeClr val="bg1">
                    <a:lumMod val="50000"/>
                  </a:schemeClr>
                </a:solidFill>
                <a:latin typeface="+mn-lt"/>
              </a:rPr>
              <a:t>beyond the secondary </a:t>
            </a:r>
            <a:r>
              <a:rPr lang="en-US" sz="3200" i="1" dirty="0" smtClean="0">
                <a:solidFill>
                  <a:schemeClr val="bg1">
                    <a:lumMod val="50000"/>
                  </a:schemeClr>
                </a:solidFill>
                <a:latin typeface="+mn-lt"/>
              </a:rPr>
              <a:t>level</a:t>
            </a:r>
          </a:p>
          <a:p>
            <a:pPr marL="1107429" lvl="1" indent="-457200">
              <a:buFontTx/>
              <a:buChar char="-"/>
            </a:pPr>
            <a:r>
              <a:rPr lang="en-US" sz="3200" i="1" dirty="0" smtClean="0">
                <a:solidFill>
                  <a:schemeClr val="bg1">
                    <a:lumMod val="50000"/>
                  </a:schemeClr>
                </a:solidFill>
                <a:latin typeface="+mn-lt"/>
              </a:rPr>
              <a:t>Achievement </a:t>
            </a:r>
            <a:r>
              <a:rPr lang="en-US" sz="3200" i="1" dirty="0">
                <a:solidFill>
                  <a:schemeClr val="bg1">
                    <a:lumMod val="50000"/>
                  </a:schemeClr>
                </a:solidFill>
                <a:latin typeface="+mn-lt"/>
              </a:rPr>
              <a:t>of gender parity in </a:t>
            </a:r>
            <a:r>
              <a:rPr lang="en-US" sz="3200" i="1" dirty="0" smtClean="0">
                <a:solidFill>
                  <a:schemeClr val="bg1">
                    <a:lumMod val="50000"/>
                  </a:schemeClr>
                </a:solidFill>
                <a:latin typeface="+mn-lt"/>
              </a:rPr>
              <a:t>education</a:t>
            </a:r>
          </a:p>
          <a:p>
            <a:pPr marL="1107429" lvl="1" indent="-457200">
              <a:buFontTx/>
              <a:buChar char="-"/>
            </a:pPr>
            <a:r>
              <a:rPr lang="en-US" sz="3200" i="1" dirty="0" smtClean="0">
                <a:solidFill>
                  <a:schemeClr val="bg1">
                    <a:lumMod val="50000"/>
                  </a:schemeClr>
                </a:solidFill>
                <a:latin typeface="+mn-lt"/>
              </a:rPr>
              <a:t>Abandoning </a:t>
            </a:r>
            <a:r>
              <a:rPr lang="en-US" sz="3200" i="1" dirty="0">
                <a:solidFill>
                  <a:schemeClr val="bg1">
                    <a:lumMod val="50000"/>
                  </a:schemeClr>
                </a:solidFill>
                <a:latin typeface="+mn-lt"/>
              </a:rPr>
              <a:t>of child </a:t>
            </a:r>
            <a:r>
              <a:rPr lang="en-US" sz="3200" i="1" dirty="0" smtClean="0">
                <a:solidFill>
                  <a:schemeClr val="bg1">
                    <a:lumMod val="50000"/>
                  </a:schemeClr>
                </a:solidFill>
                <a:latin typeface="+mn-lt"/>
              </a:rPr>
              <a:t>marriage</a:t>
            </a:r>
          </a:p>
          <a:p>
            <a:pPr marL="1107429" lvl="1" indent="-457200">
              <a:buFontTx/>
              <a:buChar char="-"/>
            </a:pPr>
            <a:r>
              <a:rPr lang="en-US" sz="3200" i="1" dirty="0" smtClean="0">
                <a:solidFill>
                  <a:schemeClr val="bg1">
                    <a:lumMod val="50000"/>
                  </a:schemeClr>
                </a:solidFill>
                <a:latin typeface="+mn-lt"/>
              </a:rPr>
              <a:t>Empowerment </a:t>
            </a:r>
            <a:r>
              <a:rPr lang="en-US" sz="3200" i="1" dirty="0">
                <a:solidFill>
                  <a:schemeClr val="bg1">
                    <a:lumMod val="50000"/>
                  </a:schemeClr>
                </a:solidFill>
                <a:latin typeface="+mn-lt"/>
              </a:rPr>
              <a:t>of </a:t>
            </a:r>
            <a:r>
              <a:rPr lang="en-US" sz="3200" i="1" dirty="0" smtClean="0">
                <a:solidFill>
                  <a:schemeClr val="bg1">
                    <a:lumMod val="50000"/>
                  </a:schemeClr>
                </a:solidFill>
                <a:latin typeface="+mn-lt"/>
              </a:rPr>
              <a:t>women</a:t>
            </a:r>
            <a:endParaRPr lang="en-US" sz="3200" i="1" dirty="0">
              <a:solidFill>
                <a:schemeClr val="bg1">
                  <a:lumMod val="50000"/>
                </a:schemeClr>
              </a:solidFill>
              <a:latin typeface="+mn-lt"/>
            </a:endParaRPr>
          </a:p>
          <a:p>
            <a:pPr lvl="0">
              <a:buFontTx/>
              <a:buChar char="-"/>
              <a:defRPr sz="1800"/>
            </a:pPr>
            <a:r>
              <a:rPr lang="de-DE" sz="3200" b="1" dirty="0" smtClean="0"/>
              <a:t>Plan </a:t>
            </a:r>
            <a:r>
              <a:rPr lang="de-DE" sz="3200" b="1" dirty="0" err="1" smtClean="0"/>
              <a:t>for</a:t>
            </a:r>
            <a:r>
              <a:rPr lang="de-DE" sz="3200" b="1" dirty="0" smtClean="0"/>
              <a:t> </a:t>
            </a:r>
            <a:r>
              <a:rPr lang="de-DE" sz="3200" b="1" dirty="0" err="1" smtClean="0"/>
              <a:t>demographic</a:t>
            </a:r>
            <a:r>
              <a:rPr lang="de-DE" sz="3200" b="1" dirty="0" smtClean="0"/>
              <a:t> </a:t>
            </a:r>
            <a:r>
              <a:rPr lang="de-DE" sz="3200" b="1" dirty="0" err="1" smtClean="0"/>
              <a:t>change</a:t>
            </a:r>
            <a:endParaRPr lang="de-DE" sz="3200" b="1" dirty="0" smtClean="0"/>
          </a:p>
          <a:p>
            <a:pPr marL="1107429" lvl="1" indent="-457200">
              <a:buFontTx/>
              <a:buChar char="-"/>
            </a:pPr>
            <a:r>
              <a:rPr lang="en-US" sz="3200" dirty="0" smtClean="0">
                <a:solidFill>
                  <a:schemeClr val="bg1">
                    <a:lumMod val="50000"/>
                  </a:schemeClr>
                </a:solidFill>
                <a:latin typeface="+mn-lt"/>
              </a:rPr>
              <a:t>Collect </a:t>
            </a:r>
            <a:r>
              <a:rPr lang="en-US" sz="3200" dirty="0">
                <a:solidFill>
                  <a:schemeClr val="bg1">
                    <a:lumMod val="50000"/>
                  </a:schemeClr>
                </a:solidFill>
                <a:latin typeface="+mn-lt"/>
              </a:rPr>
              <a:t>population data: vital registration, censuses, </a:t>
            </a:r>
            <a:r>
              <a:rPr lang="en-US" sz="3200" dirty="0" smtClean="0">
                <a:solidFill>
                  <a:schemeClr val="bg1">
                    <a:lumMod val="50000"/>
                  </a:schemeClr>
                </a:solidFill>
                <a:latin typeface="+mn-lt"/>
              </a:rPr>
              <a:t>etc.</a:t>
            </a:r>
          </a:p>
          <a:p>
            <a:pPr marL="1107429" lvl="1" indent="-457200">
              <a:buFontTx/>
              <a:buChar char="-"/>
            </a:pPr>
            <a:r>
              <a:rPr lang="en-US" sz="3200" dirty="0" smtClean="0">
                <a:solidFill>
                  <a:schemeClr val="bg1">
                    <a:lumMod val="50000"/>
                  </a:schemeClr>
                </a:solidFill>
                <a:latin typeface="+mn-lt"/>
              </a:rPr>
              <a:t>Produce </a:t>
            </a:r>
            <a:r>
              <a:rPr lang="en-US" sz="3200" dirty="0">
                <a:solidFill>
                  <a:schemeClr val="bg1">
                    <a:lumMod val="50000"/>
                  </a:schemeClr>
                </a:solidFill>
                <a:latin typeface="+mn-lt"/>
              </a:rPr>
              <a:t>population projections: national and </a:t>
            </a:r>
            <a:r>
              <a:rPr lang="en-US" sz="3200" dirty="0" smtClean="0">
                <a:solidFill>
                  <a:schemeClr val="bg1">
                    <a:lumMod val="50000"/>
                  </a:schemeClr>
                </a:solidFill>
                <a:latin typeface="+mn-lt"/>
              </a:rPr>
              <a:t>sub-national</a:t>
            </a:r>
          </a:p>
          <a:p>
            <a:pPr marL="1107429" lvl="1" indent="-457200">
              <a:buFontTx/>
              <a:buChar char="-"/>
            </a:pPr>
            <a:r>
              <a:rPr lang="en-US" sz="3200" dirty="0" smtClean="0">
                <a:solidFill>
                  <a:schemeClr val="bg1">
                    <a:lumMod val="50000"/>
                  </a:schemeClr>
                </a:solidFill>
                <a:latin typeface="+mn-lt"/>
              </a:rPr>
              <a:t>Use </a:t>
            </a:r>
            <a:r>
              <a:rPr lang="en-US" sz="3200" dirty="0">
                <a:solidFill>
                  <a:schemeClr val="bg1">
                    <a:lumMod val="50000"/>
                  </a:schemeClr>
                </a:solidFill>
                <a:latin typeface="+mn-lt"/>
              </a:rPr>
              <a:t>population projections for planning: National development strategies, etc.</a:t>
            </a:r>
          </a:p>
        </p:txBody>
      </p:sp>
      <p:sp>
        <p:nvSpPr>
          <p:cNvPr id="35" name="Shape 35"/>
          <p:cNvSpPr>
            <a:spLocks noGrp="1"/>
          </p:cNvSpPr>
          <p:nvPr>
            <p:ph type="title"/>
          </p:nvPr>
        </p:nvSpPr>
        <p:spPr>
          <a:xfrm>
            <a:off x="525736" y="196280"/>
            <a:ext cx="11704320" cy="760524"/>
          </a:xfrm>
          <a:prstGeom prst="rect">
            <a:avLst/>
          </a:prstGeom>
        </p:spPr>
        <p:txBody>
          <a:bodyPr>
            <a:normAutofit/>
          </a:bodyPr>
          <a:lstStyle/>
          <a:p>
            <a:pPr lvl="0" algn="l">
              <a:defRPr sz="1800"/>
            </a:pPr>
            <a:r>
              <a:rPr lang="en-US" sz="3200" dirty="0"/>
              <a:t>Priorities </a:t>
            </a:r>
            <a:r>
              <a:rPr lang="en-US" sz="3200" dirty="0" smtClean="0"/>
              <a:t>for Implementation and Achievement</a:t>
            </a:r>
            <a:endParaRPr sz="3200" dirty="0"/>
          </a:p>
        </p:txBody>
      </p:sp>
    </p:spTree>
    <p:extLst>
      <p:ext uri="{BB962C8B-B14F-4D97-AF65-F5344CB8AC3E}">
        <p14:creationId xmlns:p14="http://schemas.microsoft.com/office/powerpoint/2010/main" val="1185264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405" y="3292624"/>
            <a:ext cx="12512604" cy="2408856"/>
          </a:xfrm>
          <a:prstGeom prst="rect">
            <a:avLst/>
          </a:prstGeom>
        </p:spPr>
        <p:txBody>
          <a:bodyPr lIns="130039" tIns="65020" rIns="130039" bIns="65020">
            <a:spAutoFit/>
          </a:bodyPr>
          <a:lstStyle/>
          <a:p>
            <a:pPr algn="just" defTabSz="1300393" rtl="0">
              <a:defRPr/>
            </a:pPr>
            <a:r>
              <a:rPr lang="en-GB" sz="3200" kern="1200" dirty="0" smtClean="0">
                <a:solidFill>
                  <a:schemeClr val="tx1"/>
                </a:solidFill>
              </a:rPr>
              <a:t>To request a copy of </a:t>
            </a:r>
            <a:r>
              <a:rPr lang="en-GB" sz="3200" b="1" kern="1200" dirty="0" smtClean="0">
                <a:solidFill>
                  <a:schemeClr val="tx1"/>
                </a:solidFill>
              </a:rPr>
              <a:t>“Consequential Omissions”</a:t>
            </a:r>
            <a:r>
              <a:rPr lang="en-GB" sz="3200" kern="1200" dirty="0" smtClean="0">
                <a:solidFill>
                  <a:schemeClr val="tx1"/>
                </a:solidFill>
              </a:rPr>
              <a:t>, please send an email to</a:t>
            </a:r>
          </a:p>
          <a:p>
            <a:pPr algn="just" defTabSz="1300393" rtl="0">
              <a:defRPr/>
            </a:pPr>
            <a:endParaRPr lang="en-GB" sz="3200" kern="1200" dirty="0" smtClean="0">
              <a:solidFill>
                <a:schemeClr val="tx1"/>
              </a:solidFill>
            </a:endParaRPr>
          </a:p>
          <a:p>
            <a:pPr algn="just" defTabSz="1300393" rtl="0">
              <a:defRPr/>
            </a:pPr>
            <a:r>
              <a:rPr lang="en-GB" sz="3200" kern="1200" dirty="0" smtClean="0">
                <a:solidFill>
                  <a:schemeClr val="tx1"/>
                </a:solidFill>
              </a:rPr>
              <a:t>Michael Herrmann at herrmann@unfpa.org</a:t>
            </a:r>
          </a:p>
          <a:p>
            <a:pPr algn="just" defTabSz="1300393" rtl="0">
              <a:defRPr/>
            </a:pPr>
            <a:endParaRPr lang="en-GB" sz="2600" b="1" kern="1200" dirty="0" smtClean="0">
              <a:solidFill>
                <a:srgbClr val="1F497D"/>
              </a:solidFill>
            </a:endParaRPr>
          </a:p>
          <a:p>
            <a:pPr marL="487647" indent="-487647" algn="just" defTabSz="1300393" rtl="0">
              <a:buFont typeface="Wingdings" pitchFamily="2" charset="2"/>
              <a:buChar char="Ø"/>
              <a:defRPr/>
            </a:pPr>
            <a:endParaRPr lang="en-GB" sz="2600" b="1" kern="1200" dirty="0">
              <a:solidFill>
                <a:srgbClr val="1F497D"/>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8358787"/>
            <a:ext cx="4212470" cy="1394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p:nvCxnSpPr>
        <p:spPr>
          <a:xfrm>
            <a:off x="117405" y="7829128"/>
            <a:ext cx="130048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6736" y="8045152"/>
            <a:ext cx="3286125" cy="14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3908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sz="quarter" idx="10"/>
          </p:nvPr>
        </p:nvSpPr>
        <p:spPr>
          <a:prstGeom prst="rect">
            <a:avLst/>
          </a:prstGeom>
        </p:spPr>
        <p:txBody>
          <a:bodyPr>
            <a:normAutofit/>
          </a:bodyPr>
          <a:lstStyle/>
          <a:p>
            <a:pPr lvl="0">
              <a:defRPr sz="1800"/>
            </a:pPr>
            <a:r>
              <a:rPr lang="de-DE" sz="3200" b="1" dirty="0" err="1" smtClean="0"/>
              <a:t>Looking</a:t>
            </a:r>
            <a:r>
              <a:rPr lang="de-DE" sz="3200" b="1" dirty="0" smtClean="0"/>
              <a:t> back</a:t>
            </a:r>
            <a:endParaRPr lang="de-DE" sz="3200" b="1" dirty="0"/>
          </a:p>
          <a:p>
            <a:pPr lvl="1">
              <a:defRPr sz="1800"/>
            </a:pPr>
            <a:r>
              <a:rPr lang="de-DE" sz="3200" dirty="0" err="1" smtClean="0">
                <a:solidFill>
                  <a:schemeClr val="bg1">
                    <a:lumMod val="50000"/>
                  </a:schemeClr>
                </a:solidFill>
                <a:latin typeface="+mn-lt"/>
              </a:rPr>
              <a:t>How</a:t>
            </a:r>
            <a:r>
              <a:rPr lang="de-DE" sz="3200" dirty="0" smtClean="0">
                <a:solidFill>
                  <a:schemeClr val="bg1">
                    <a:lumMod val="50000"/>
                  </a:schemeClr>
                </a:solidFill>
                <a:latin typeface="+mn-lt"/>
              </a:rPr>
              <a:t> </a:t>
            </a:r>
            <a:r>
              <a:rPr lang="de-DE" sz="3200" dirty="0" err="1" smtClean="0">
                <a:solidFill>
                  <a:schemeClr val="bg1">
                    <a:lumMod val="50000"/>
                  </a:schemeClr>
                </a:solidFill>
                <a:latin typeface="+mn-lt"/>
              </a:rPr>
              <a:t>demographic</a:t>
            </a:r>
            <a:r>
              <a:rPr lang="de-DE" sz="3200" dirty="0" smtClean="0">
                <a:solidFill>
                  <a:schemeClr val="bg1">
                    <a:lumMod val="50000"/>
                  </a:schemeClr>
                </a:solidFill>
                <a:latin typeface="+mn-lt"/>
              </a:rPr>
              <a:t> </a:t>
            </a:r>
            <a:r>
              <a:rPr lang="de-DE" sz="3200" dirty="0" err="1" smtClean="0">
                <a:solidFill>
                  <a:schemeClr val="bg1">
                    <a:lumMod val="50000"/>
                  </a:schemeClr>
                </a:solidFill>
                <a:latin typeface="+mn-lt"/>
              </a:rPr>
              <a:t>change</a:t>
            </a:r>
            <a:r>
              <a:rPr lang="de-DE" sz="3200" dirty="0" smtClean="0">
                <a:solidFill>
                  <a:schemeClr val="bg1">
                    <a:lumMod val="50000"/>
                  </a:schemeClr>
                </a:solidFill>
                <a:latin typeface="+mn-lt"/>
              </a:rPr>
              <a:t> </a:t>
            </a:r>
            <a:r>
              <a:rPr lang="de-DE" sz="3200" dirty="0" err="1" smtClean="0">
                <a:solidFill>
                  <a:schemeClr val="bg1">
                    <a:lumMod val="50000"/>
                  </a:schemeClr>
                </a:solidFill>
                <a:latin typeface="+mn-lt"/>
              </a:rPr>
              <a:t>influenced</a:t>
            </a:r>
            <a:r>
              <a:rPr lang="de-DE" sz="3200" dirty="0" smtClean="0">
                <a:solidFill>
                  <a:schemeClr val="bg1">
                    <a:lumMod val="50000"/>
                  </a:schemeClr>
                </a:solidFill>
                <a:latin typeface="+mn-lt"/>
              </a:rPr>
              <a:t> </a:t>
            </a:r>
            <a:r>
              <a:rPr lang="de-DE" sz="3200" dirty="0" err="1" smtClean="0">
                <a:solidFill>
                  <a:schemeClr val="bg1">
                    <a:lumMod val="50000"/>
                  </a:schemeClr>
                </a:solidFill>
                <a:latin typeface="+mn-lt"/>
              </a:rPr>
              <a:t>progress</a:t>
            </a:r>
            <a:r>
              <a:rPr lang="de-DE" sz="3200" dirty="0" smtClean="0">
                <a:solidFill>
                  <a:schemeClr val="bg1">
                    <a:lumMod val="50000"/>
                  </a:schemeClr>
                </a:solidFill>
                <a:latin typeface="+mn-lt"/>
              </a:rPr>
              <a:t> </a:t>
            </a:r>
            <a:r>
              <a:rPr lang="de-DE" sz="3200" dirty="0" err="1" smtClean="0">
                <a:solidFill>
                  <a:schemeClr val="bg1">
                    <a:lumMod val="50000"/>
                  </a:schemeClr>
                </a:solidFill>
                <a:latin typeface="+mn-lt"/>
              </a:rPr>
              <a:t>to</a:t>
            </a:r>
            <a:r>
              <a:rPr lang="de-DE" sz="3200" dirty="0" smtClean="0">
                <a:solidFill>
                  <a:schemeClr val="bg1">
                    <a:lumMod val="50000"/>
                  </a:schemeClr>
                </a:solidFill>
                <a:latin typeface="+mn-lt"/>
              </a:rPr>
              <a:t> MDGs</a:t>
            </a:r>
            <a:endParaRPr sz="3200" dirty="0">
              <a:solidFill>
                <a:schemeClr val="bg1">
                  <a:lumMod val="50000"/>
                </a:schemeClr>
              </a:solidFill>
              <a:latin typeface="+mn-lt"/>
            </a:endParaRPr>
          </a:p>
          <a:p>
            <a:pPr lvl="0">
              <a:defRPr sz="1800"/>
            </a:pPr>
            <a:r>
              <a:rPr lang="de-DE" sz="3200" b="1" dirty="0" err="1" smtClean="0"/>
              <a:t>Looking</a:t>
            </a:r>
            <a:r>
              <a:rPr lang="de-DE" sz="3200" b="1" dirty="0" smtClean="0"/>
              <a:t> </a:t>
            </a:r>
            <a:r>
              <a:rPr lang="de-DE" sz="3200" b="1" dirty="0" err="1" smtClean="0"/>
              <a:t>forward</a:t>
            </a:r>
            <a:endParaRPr lang="de-DE" sz="3200" b="1" dirty="0" smtClean="0"/>
          </a:p>
          <a:p>
            <a:pPr lvl="1">
              <a:defRPr sz="1800"/>
            </a:pPr>
            <a:r>
              <a:rPr lang="de-DE" sz="3200" dirty="0" err="1" smtClean="0">
                <a:solidFill>
                  <a:schemeClr val="bg1">
                    <a:lumMod val="50000"/>
                  </a:schemeClr>
                </a:solidFill>
                <a:latin typeface="+mn-lt"/>
              </a:rPr>
              <a:t>How</a:t>
            </a:r>
            <a:r>
              <a:rPr lang="de-DE" sz="3200" dirty="0" smtClean="0">
                <a:solidFill>
                  <a:schemeClr val="bg1">
                    <a:lumMod val="50000"/>
                  </a:schemeClr>
                </a:solidFill>
                <a:latin typeface="+mn-lt"/>
              </a:rPr>
              <a:t> </a:t>
            </a:r>
            <a:r>
              <a:rPr lang="de-DE" sz="3200" dirty="0" err="1" smtClean="0">
                <a:solidFill>
                  <a:schemeClr val="bg1">
                    <a:lumMod val="50000"/>
                  </a:schemeClr>
                </a:solidFill>
                <a:latin typeface="+mn-lt"/>
              </a:rPr>
              <a:t>projected</a:t>
            </a:r>
            <a:r>
              <a:rPr lang="de-DE" sz="3200" dirty="0" smtClean="0">
                <a:solidFill>
                  <a:schemeClr val="bg1">
                    <a:lumMod val="50000"/>
                  </a:schemeClr>
                </a:solidFill>
                <a:latin typeface="+mn-lt"/>
              </a:rPr>
              <a:t> </a:t>
            </a:r>
            <a:r>
              <a:rPr lang="de-DE" sz="3200" dirty="0" err="1" smtClean="0">
                <a:solidFill>
                  <a:schemeClr val="bg1">
                    <a:lumMod val="50000"/>
                  </a:schemeClr>
                </a:solidFill>
                <a:latin typeface="+mn-lt"/>
              </a:rPr>
              <a:t>demographic</a:t>
            </a:r>
            <a:r>
              <a:rPr lang="de-DE" sz="3200" dirty="0" smtClean="0">
                <a:solidFill>
                  <a:schemeClr val="bg1">
                    <a:lumMod val="50000"/>
                  </a:schemeClr>
                </a:solidFill>
                <a:latin typeface="+mn-lt"/>
              </a:rPr>
              <a:t> </a:t>
            </a:r>
            <a:r>
              <a:rPr lang="de-DE" sz="3200" dirty="0" err="1" smtClean="0">
                <a:solidFill>
                  <a:schemeClr val="bg1">
                    <a:lumMod val="50000"/>
                  </a:schemeClr>
                </a:solidFill>
                <a:latin typeface="+mn-lt"/>
              </a:rPr>
              <a:t>changes</a:t>
            </a:r>
            <a:r>
              <a:rPr lang="de-DE" sz="3200" dirty="0" smtClean="0">
                <a:solidFill>
                  <a:schemeClr val="bg1">
                    <a:lumMod val="50000"/>
                  </a:schemeClr>
                </a:solidFill>
                <a:latin typeface="+mn-lt"/>
              </a:rPr>
              <a:t> </a:t>
            </a:r>
            <a:r>
              <a:rPr lang="de-DE" sz="3200" dirty="0" err="1" smtClean="0">
                <a:solidFill>
                  <a:schemeClr val="bg1">
                    <a:lumMod val="50000"/>
                  </a:schemeClr>
                </a:solidFill>
                <a:latin typeface="+mn-lt"/>
              </a:rPr>
              <a:t>are</a:t>
            </a:r>
            <a:r>
              <a:rPr lang="de-DE" sz="3200" dirty="0" smtClean="0">
                <a:solidFill>
                  <a:schemeClr val="bg1">
                    <a:lumMod val="50000"/>
                  </a:schemeClr>
                </a:solidFill>
                <a:latin typeface="+mn-lt"/>
              </a:rPr>
              <a:t> </a:t>
            </a:r>
            <a:r>
              <a:rPr lang="de-DE" sz="3200" dirty="0" err="1" smtClean="0">
                <a:solidFill>
                  <a:schemeClr val="bg1">
                    <a:lumMod val="50000"/>
                  </a:schemeClr>
                </a:solidFill>
                <a:latin typeface="+mn-lt"/>
              </a:rPr>
              <a:t>likely</a:t>
            </a:r>
            <a:r>
              <a:rPr lang="de-DE" sz="3200" dirty="0" smtClean="0">
                <a:solidFill>
                  <a:schemeClr val="bg1">
                    <a:lumMod val="50000"/>
                  </a:schemeClr>
                </a:solidFill>
                <a:latin typeface="+mn-lt"/>
              </a:rPr>
              <a:t> </a:t>
            </a:r>
            <a:r>
              <a:rPr lang="de-DE" sz="3200" dirty="0" err="1" smtClean="0">
                <a:solidFill>
                  <a:schemeClr val="bg1">
                    <a:lumMod val="50000"/>
                  </a:schemeClr>
                </a:solidFill>
                <a:latin typeface="+mn-lt"/>
              </a:rPr>
              <a:t>to</a:t>
            </a:r>
            <a:r>
              <a:rPr lang="de-DE" sz="3200" dirty="0" smtClean="0">
                <a:solidFill>
                  <a:schemeClr val="bg1">
                    <a:lumMod val="50000"/>
                  </a:schemeClr>
                </a:solidFill>
                <a:latin typeface="+mn-lt"/>
              </a:rPr>
              <a:t> </a:t>
            </a:r>
            <a:r>
              <a:rPr lang="de-DE" sz="3200" dirty="0" err="1" smtClean="0">
                <a:solidFill>
                  <a:schemeClr val="bg1">
                    <a:lumMod val="50000"/>
                  </a:schemeClr>
                </a:solidFill>
                <a:latin typeface="+mn-lt"/>
              </a:rPr>
              <a:t>affect</a:t>
            </a:r>
            <a:r>
              <a:rPr lang="de-DE" sz="3200" dirty="0" smtClean="0">
                <a:solidFill>
                  <a:schemeClr val="bg1">
                    <a:lumMod val="50000"/>
                  </a:schemeClr>
                </a:solidFill>
                <a:latin typeface="+mn-lt"/>
              </a:rPr>
              <a:t> </a:t>
            </a:r>
            <a:r>
              <a:rPr lang="de-DE" sz="3200" dirty="0" err="1" smtClean="0">
                <a:solidFill>
                  <a:schemeClr val="bg1">
                    <a:lumMod val="50000"/>
                  </a:schemeClr>
                </a:solidFill>
                <a:latin typeface="+mn-lt"/>
              </a:rPr>
              <a:t>progress</a:t>
            </a:r>
            <a:r>
              <a:rPr lang="de-DE" sz="3200" dirty="0" smtClean="0">
                <a:solidFill>
                  <a:schemeClr val="bg1">
                    <a:lumMod val="50000"/>
                  </a:schemeClr>
                </a:solidFill>
                <a:latin typeface="+mn-lt"/>
              </a:rPr>
              <a:t> </a:t>
            </a:r>
            <a:r>
              <a:rPr lang="de-DE" sz="3200" dirty="0" err="1" smtClean="0">
                <a:solidFill>
                  <a:schemeClr val="bg1">
                    <a:lumMod val="50000"/>
                  </a:schemeClr>
                </a:solidFill>
                <a:latin typeface="+mn-lt"/>
              </a:rPr>
              <a:t>to</a:t>
            </a:r>
            <a:r>
              <a:rPr lang="de-DE" sz="3200" dirty="0" smtClean="0">
                <a:solidFill>
                  <a:schemeClr val="bg1">
                    <a:lumMod val="50000"/>
                  </a:schemeClr>
                </a:solidFill>
                <a:latin typeface="+mn-lt"/>
              </a:rPr>
              <a:t> SDGs</a:t>
            </a:r>
            <a:endParaRPr sz="3200" dirty="0">
              <a:solidFill>
                <a:schemeClr val="bg1">
                  <a:lumMod val="50000"/>
                </a:schemeClr>
              </a:solidFill>
              <a:latin typeface="+mn-lt"/>
            </a:endParaRPr>
          </a:p>
          <a:p>
            <a:pPr lvl="0">
              <a:defRPr sz="1800"/>
            </a:pPr>
            <a:r>
              <a:rPr lang="de-DE" sz="3200" b="1" dirty="0" err="1" smtClean="0"/>
              <a:t>Implications</a:t>
            </a:r>
            <a:endParaRPr lang="de-DE" sz="3200" b="1" dirty="0" smtClean="0"/>
          </a:p>
          <a:p>
            <a:pPr lvl="1">
              <a:defRPr sz="1800"/>
            </a:pPr>
            <a:r>
              <a:rPr lang="de-DE" sz="3200" dirty="0" err="1" smtClean="0">
                <a:solidFill>
                  <a:schemeClr val="bg1">
                    <a:lumMod val="50000"/>
                  </a:schemeClr>
                </a:solidFill>
                <a:latin typeface="+mn-lt"/>
              </a:rPr>
              <a:t>How</a:t>
            </a:r>
            <a:r>
              <a:rPr lang="de-DE" sz="3200" dirty="0" smtClean="0">
                <a:solidFill>
                  <a:schemeClr val="bg1">
                    <a:lumMod val="50000"/>
                  </a:schemeClr>
                </a:solidFill>
                <a:latin typeface="+mn-lt"/>
              </a:rPr>
              <a:t> </a:t>
            </a:r>
            <a:r>
              <a:rPr lang="de-DE" sz="3200" dirty="0" err="1" smtClean="0">
                <a:solidFill>
                  <a:schemeClr val="bg1">
                    <a:lumMod val="50000"/>
                  </a:schemeClr>
                </a:solidFill>
                <a:latin typeface="+mn-lt"/>
              </a:rPr>
              <a:t>to</a:t>
            </a:r>
            <a:r>
              <a:rPr lang="de-DE" sz="3200" dirty="0" smtClean="0">
                <a:solidFill>
                  <a:schemeClr val="bg1">
                    <a:lumMod val="50000"/>
                  </a:schemeClr>
                </a:solidFill>
                <a:latin typeface="+mn-lt"/>
              </a:rPr>
              <a:t> </a:t>
            </a:r>
            <a:r>
              <a:rPr lang="de-DE" sz="3200" dirty="0" err="1" smtClean="0">
                <a:solidFill>
                  <a:schemeClr val="bg1">
                    <a:lumMod val="50000"/>
                  </a:schemeClr>
                </a:solidFill>
                <a:latin typeface="+mn-lt"/>
              </a:rPr>
              <a:t>shape</a:t>
            </a:r>
            <a:r>
              <a:rPr lang="de-DE" sz="3200" dirty="0" smtClean="0">
                <a:solidFill>
                  <a:schemeClr val="bg1">
                    <a:lumMod val="50000"/>
                  </a:schemeClr>
                </a:solidFill>
                <a:latin typeface="+mn-lt"/>
              </a:rPr>
              <a:t> </a:t>
            </a:r>
            <a:r>
              <a:rPr lang="de-DE" sz="3200" dirty="0" err="1" smtClean="0">
                <a:solidFill>
                  <a:schemeClr val="bg1">
                    <a:lumMod val="50000"/>
                  </a:schemeClr>
                </a:solidFill>
                <a:latin typeface="+mn-lt"/>
              </a:rPr>
              <a:t>and</a:t>
            </a:r>
            <a:r>
              <a:rPr lang="de-DE" sz="3200" dirty="0" smtClean="0">
                <a:solidFill>
                  <a:schemeClr val="bg1">
                    <a:lumMod val="50000"/>
                  </a:schemeClr>
                </a:solidFill>
                <a:latin typeface="+mn-lt"/>
              </a:rPr>
              <a:t> plan </a:t>
            </a:r>
            <a:r>
              <a:rPr lang="de-DE" sz="3200" dirty="0" err="1" smtClean="0">
                <a:solidFill>
                  <a:schemeClr val="bg1">
                    <a:lumMod val="50000"/>
                  </a:schemeClr>
                </a:solidFill>
                <a:latin typeface="+mn-lt"/>
              </a:rPr>
              <a:t>for</a:t>
            </a:r>
            <a:r>
              <a:rPr lang="de-DE" sz="3200" dirty="0" smtClean="0">
                <a:solidFill>
                  <a:schemeClr val="bg1">
                    <a:lumMod val="50000"/>
                  </a:schemeClr>
                </a:solidFill>
                <a:latin typeface="+mn-lt"/>
              </a:rPr>
              <a:t> </a:t>
            </a:r>
            <a:r>
              <a:rPr lang="de-DE" sz="3200" dirty="0" err="1" smtClean="0">
                <a:solidFill>
                  <a:schemeClr val="bg1">
                    <a:lumMod val="50000"/>
                  </a:schemeClr>
                </a:solidFill>
                <a:latin typeface="+mn-lt"/>
              </a:rPr>
              <a:t>demographic</a:t>
            </a:r>
            <a:r>
              <a:rPr lang="de-DE" sz="3200" dirty="0" smtClean="0">
                <a:solidFill>
                  <a:schemeClr val="bg1">
                    <a:lumMod val="50000"/>
                  </a:schemeClr>
                </a:solidFill>
                <a:latin typeface="+mn-lt"/>
              </a:rPr>
              <a:t> </a:t>
            </a:r>
            <a:r>
              <a:rPr lang="de-DE" sz="3200" dirty="0" err="1" smtClean="0">
                <a:solidFill>
                  <a:schemeClr val="bg1">
                    <a:lumMod val="50000"/>
                  </a:schemeClr>
                </a:solidFill>
                <a:latin typeface="+mn-lt"/>
              </a:rPr>
              <a:t>change</a:t>
            </a:r>
            <a:r>
              <a:rPr lang="de-DE" sz="3200" dirty="0" smtClean="0">
                <a:solidFill>
                  <a:schemeClr val="bg1">
                    <a:lumMod val="50000"/>
                  </a:schemeClr>
                </a:solidFill>
                <a:latin typeface="+mn-lt"/>
              </a:rPr>
              <a:t> </a:t>
            </a:r>
            <a:r>
              <a:rPr lang="de-DE" sz="3200" dirty="0" err="1" smtClean="0">
                <a:solidFill>
                  <a:schemeClr val="bg1">
                    <a:lumMod val="50000"/>
                  </a:schemeClr>
                </a:solidFill>
                <a:latin typeface="+mn-lt"/>
              </a:rPr>
              <a:t>and</a:t>
            </a:r>
            <a:r>
              <a:rPr lang="de-DE" sz="3200" dirty="0" smtClean="0">
                <a:solidFill>
                  <a:schemeClr val="bg1">
                    <a:lumMod val="50000"/>
                  </a:schemeClr>
                </a:solidFill>
                <a:latin typeface="+mn-lt"/>
              </a:rPr>
              <a:t> </a:t>
            </a:r>
            <a:r>
              <a:rPr lang="de-DE" sz="3200" dirty="0" err="1" smtClean="0">
                <a:solidFill>
                  <a:schemeClr val="bg1">
                    <a:lumMod val="50000"/>
                  </a:schemeClr>
                </a:solidFill>
                <a:latin typeface="+mn-lt"/>
              </a:rPr>
              <a:t>priorities</a:t>
            </a:r>
            <a:r>
              <a:rPr lang="de-DE" sz="3200" dirty="0" smtClean="0">
                <a:solidFill>
                  <a:schemeClr val="bg1">
                    <a:lumMod val="50000"/>
                  </a:schemeClr>
                </a:solidFill>
                <a:latin typeface="+mn-lt"/>
              </a:rPr>
              <a:t> </a:t>
            </a:r>
            <a:r>
              <a:rPr lang="de-DE" sz="3200" dirty="0" err="1" smtClean="0">
                <a:solidFill>
                  <a:schemeClr val="bg1">
                    <a:lumMod val="50000"/>
                  </a:schemeClr>
                </a:solidFill>
                <a:latin typeface="+mn-lt"/>
              </a:rPr>
              <a:t>for</a:t>
            </a:r>
            <a:r>
              <a:rPr lang="de-DE" sz="3200" dirty="0" smtClean="0">
                <a:solidFill>
                  <a:schemeClr val="bg1">
                    <a:lumMod val="50000"/>
                  </a:schemeClr>
                </a:solidFill>
                <a:latin typeface="+mn-lt"/>
              </a:rPr>
              <a:t> </a:t>
            </a:r>
            <a:r>
              <a:rPr lang="de-DE" sz="3200" dirty="0" err="1" smtClean="0">
                <a:solidFill>
                  <a:schemeClr val="bg1">
                    <a:lumMod val="50000"/>
                  </a:schemeClr>
                </a:solidFill>
                <a:latin typeface="+mn-lt"/>
              </a:rPr>
              <a:t>the</a:t>
            </a:r>
            <a:r>
              <a:rPr lang="de-DE" sz="3200" dirty="0" smtClean="0">
                <a:solidFill>
                  <a:schemeClr val="bg1">
                    <a:lumMod val="50000"/>
                  </a:schemeClr>
                </a:solidFill>
                <a:latin typeface="+mn-lt"/>
              </a:rPr>
              <a:t> SDGs</a:t>
            </a:r>
            <a:endParaRPr sz="3200" dirty="0">
              <a:solidFill>
                <a:schemeClr val="bg1">
                  <a:lumMod val="50000"/>
                </a:schemeClr>
              </a:solidFill>
              <a:latin typeface="+mn-lt"/>
            </a:endParaRPr>
          </a:p>
        </p:txBody>
      </p:sp>
      <p:sp>
        <p:nvSpPr>
          <p:cNvPr id="35" name="Shape 35"/>
          <p:cNvSpPr>
            <a:spLocks noGrp="1"/>
          </p:cNvSpPr>
          <p:nvPr>
            <p:ph type="title"/>
          </p:nvPr>
        </p:nvSpPr>
        <p:spPr>
          <a:prstGeom prst="rect">
            <a:avLst/>
          </a:prstGeom>
        </p:spPr>
        <p:txBody>
          <a:bodyPr>
            <a:normAutofit/>
          </a:bodyPr>
          <a:lstStyle/>
          <a:p>
            <a:pPr lvl="0">
              <a:defRPr sz="1800"/>
            </a:pPr>
            <a:r>
              <a:rPr lang="de-DE" sz="6600" b="1" dirty="0" smtClean="0"/>
              <a:t>This </a:t>
            </a:r>
            <a:r>
              <a:rPr lang="de-DE" sz="6600" b="1" dirty="0" err="1" smtClean="0"/>
              <a:t>Presentation</a:t>
            </a:r>
            <a:endParaRPr sz="6600" b="1" dirty="0"/>
          </a:p>
        </p:txBody>
      </p:sp>
    </p:spTree>
    <p:extLst>
      <p:ext uri="{BB962C8B-B14F-4D97-AF65-F5344CB8AC3E}">
        <p14:creationId xmlns:p14="http://schemas.microsoft.com/office/powerpoint/2010/main" val="73578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6600" b="1" dirty="0" smtClean="0">
                <a:solidFill>
                  <a:prstClr val="black"/>
                </a:solidFill>
              </a:rPr>
              <a:t>Looking back</a:t>
            </a:r>
            <a:endParaRPr lang="en-US" sz="6600" dirty="0"/>
          </a:p>
        </p:txBody>
      </p:sp>
    </p:spTree>
    <p:extLst>
      <p:ext uri="{BB962C8B-B14F-4D97-AF65-F5344CB8AC3E}">
        <p14:creationId xmlns:p14="http://schemas.microsoft.com/office/powerpoint/2010/main" val="160767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sz="quarter" idx="10"/>
          </p:nvPr>
        </p:nvSpPr>
        <p:spPr>
          <a:prstGeom prst="rect">
            <a:avLst/>
          </a:prstGeom>
        </p:spPr>
        <p:txBody>
          <a:bodyPr>
            <a:normAutofit/>
          </a:bodyPr>
          <a:lstStyle/>
          <a:p>
            <a:pPr lvl="0">
              <a:defRPr sz="1800"/>
            </a:pPr>
            <a:r>
              <a:rPr sz="3200" b="1" dirty="0" smtClean="0"/>
              <a:t>Relative targets</a:t>
            </a:r>
            <a:endParaRPr lang="de-DE" sz="3200" b="1" dirty="0" smtClean="0"/>
          </a:p>
          <a:p>
            <a:pPr lvl="1">
              <a:defRPr sz="1800"/>
            </a:pPr>
            <a:r>
              <a:rPr lang="de-DE" sz="3200" dirty="0" smtClean="0">
                <a:solidFill>
                  <a:schemeClr val="bg1">
                    <a:lumMod val="50000"/>
                  </a:schemeClr>
                </a:solidFill>
                <a:latin typeface="+mn-lt"/>
              </a:rPr>
              <a:t>1.A: Halve, between 1990 and 2015, the proportion of people whose income is less than one dollar a day.</a:t>
            </a:r>
            <a:endParaRPr sz="3200" dirty="0">
              <a:solidFill>
                <a:schemeClr val="bg1">
                  <a:lumMod val="50000"/>
                </a:schemeClr>
              </a:solidFill>
              <a:latin typeface="+mn-lt"/>
            </a:endParaRPr>
          </a:p>
        </p:txBody>
      </p:sp>
    </p:spTree>
    <p:extLst>
      <p:ext uri="{BB962C8B-B14F-4D97-AF65-F5344CB8AC3E}">
        <p14:creationId xmlns:p14="http://schemas.microsoft.com/office/powerpoint/2010/main" val="1963561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nhaltsplatzhalt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3004800" cy="9753600"/>
          </a:xfrm>
        </p:spPr>
      </p:pic>
    </p:spTree>
    <p:extLst>
      <p:ext uri="{BB962C8B-B14F-4D97-AF65-F5344CB8AC3E}">
        <p14:creationId xmlns:p14="http://schemas.microsoft.com/office/powerpoint/2010/main" val="3192140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3004800" cy="9753600"/>
          </a:xfrm>
        </p:spPr>
      </p:pic>
    </p:spTree>
    <p:extLst>
      <p:ext uri="{BB962C8B-B14F-4D97-AF65-F5344CB8AC3E}">
        <p14:creationId xmlns:p14="http://schemas.microsoft.com/office/powerpoint/2010/main" val="6014072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3004800" cy="9753600"/>
          </a:xfrm>
        </p:spPr>
      </p:pic>
    </p:spTree>
    <p:extLst>
      <p:ext uri="{BB962C8B-B14F-4D97-AF65-F5344CB8AC3E}">
        <p14:creationId xmlns:p14="http://schemas.microsoft.com/office/powerpoint/2010/main" val="1277756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3004800" cy="9753600"/>
          </a:xfrm>
        </p:spPr>
      </p:pic>
    </p:spTree>
    <p:extLst>
      <p:ext uri="{BB962C8B-B14F-4D97-AF65-F5344CB8AC3E}">
        <p14:creationId xmlns:p14="http://schemas.microsoft.com/office/powerpoint/2010/main" val="419593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sz="quarter" idx="10"/>
          </p:nvPr>
        </p:nvSpPr>
        <p:spPr>
          <a:xfrm>
            <a:off x="741760" y="3868688"/>
            <a:ext cx="11684001" cy="5884912"/>
          </a:xfrm>
          <a:prstGeom prst="rect">
            <a:avLst/>
          </a:prstGeom>
        </p:spPr>
        <p:txBody>
          <a:bodyPr>
            <a:normAutofit/>
          </a:bodyPr>
          <a:lstStyle/>
          <a:p>
            <a:pPr lvl="0">
              <a:defRPr sz="1800"/>
            </a:pPr>
            <a:r>
              <a:rPr sz="3200" b="1" dirty="0"/>
              <a:t>Relative </a:t>
            </a:r>
            <a:r>
              <a:rPr sz="3200" b="1" dirty="0" smtClean="0"/>
              <a:t>targets</a:t>
            </a:r>
            <a:endParaRPr lang="de-DE" sz="3200" b="1" dirty="0"/>
          </a:p>
          <a:p>
            <a:pPr lvl="1">
              <a:defRPr sz="1800"/>
            </a:pPr>
            <a:r>
              <a:rPr lang="de-DE" sz="3200" dirty="0" smtClean="0">
                <a:solidFill>
                  <a:schemeClr val="bg1">
                    <a:lumMod val="50000"/>
                  </a:schemeClr>
                </a:solidFill>
                <a:latin typeface="+mn-lt"/>
              </a:rPr>
              <a:t>1.A: </a:t>
            </a:r>
            <a:r>
              <a:rPr lang="de-DE" sz="3200" dirty="0" err="1" smtClean="0">
                <a:solidFill>
                  <a:schemeClr val="bg1">
                    <a:lumMod val="50000"/>
                  </a:schemeClr>
                </a:solidFill>
                <a:latin typeface="+mn-lt"/>
              </a:rPr>
              <a:t>Halve</a:t>
            </a:r>
            <a:r>
              <a:rPr lang="de-DE" sz="3200" dirty="0" smtClean="0">
                <a:solidFill>
                  <a:schemeClr val="bg1">
                    <a:lumMod val="50000"/>
                  </a:schemeClr>
                </a:solidFill>
                <a:latin typeface="+mn-lt"/>
              </a:rPr>
              <a:t>, </a:t>
            </a:r>
            <a:r>
              <a:rPr lang="de-DE" sz="3200" dirty="0" err="1" smtClean="0">
                <a:solidFill>
                  <a:schemeClr val="bg1">
                    <a:lumMod val="50000"/>
                  </a:schemeClr>
                </a:solidFill>
                <a:latin typeface="+mn-lt"/>
              </a:rPr>
              <a:t>between</a:t>
            </a:r>
            <a:r>
              <a:rPr lang="de-DE" sz="3200" dirty="0" smtClean="0">
                <a:solidFill>
                  <a:schemeClr val="bg1">
                    <a:lumMod val="50000"/>
                  </a:schemeClr>
                </a:solidFill>
                <a:latin typeface="+mn-lt"/>
              </a:rPr>
              <a:t> 1990 </a:t>
            </a:r>
            <a:r>
              <a:rPr lang="de-DE" sz="3200" dirty="0" err="1" smtClean="0">
                <a:solidFill>
                  <a:schemeClr val="bg1">
                    <a:lumMod val="50000"/>
                  </a:schemeClr>
                </a:solidFill>
                <a:latin typeface="+mn-lt"/>
              </a:rPr>
              <a:t>and</a:t>
            </a:r>
            <a:r>
              <a:rPr lang="de-DE" sz="3200" dirty="0" smtClean="0">
                <a:solidFill>
                  <a:schemeClr val="bg1">
                    <a:lumMod val="50000"/>
                  </a:schemeClr>
                </a:solidFill>
                <a:latin typeface="+mn-lt"/>
              </a:rPr>
              <a:t> 2015, </a:t>
            </a:r>
            <a:r>
              <a:rPr lang="de-DE" sz="3200" dirty="0" err="1" smtClean="0">
                <a:solidFill>
                  <a:schemeClr val="bg1">
                    <a:lumMod val="50000"/>
                  </a:schemeClr>
                </a:solidFill>
                <a:latin typeface="+mn-lt"/>
              </a:rPr>
              <a:t>the</a:t>
            </a:r>
            <a:r>
              <a:rPr lang="de-DE" sz="3200" dirty="0" smtClean="0">
                <a:solidFill>
                  <a:schemeClr val="bg1">
                    <a:lumMod val="50000"/>
                  </a:schemeClr>
                </a:solidFill>
                <a:latin typeface="+mn-lt"/>
              </a:rPr>
              <a:t> </a:t>
            </a:r>
            <a:r>
              <a:rPr lang="de-DE" sz="3200" dirty="0" err="1" smtClean="0">
                <a:solidFill>
                  <a:schemeClr val="bg1">
                    <a:lumMod val="50000"/>
                  </a:schemeClr>
                </a:solidFill>
                <a:latin typeface="+mn-lt"/>
              </a:rPr>
              <a:t>proportion</a:t>
            </a:r>
            <a:r>
              <a:rPr lang="de-DE" sz="3200" dirty="0" smtClean="0">
                <a:solidFill>
                  <a:schemeClr val="bg1">
                    <a:lumMod val="50000"/>
                  </a:schemeClr>
                </a:solidFill>
                <a:latin typeface="+mn-lt"/>
              </a:rPr>
              <a:t> </a:t>
            </a:r>
            <a:r>
              <a:rPr lang="de-DE" sz="3200" dirty="0" err="1" smtClean="0">
                <a:solidFill>
                  <a:schemeClr val="bg1">
                    <a:lumMod val="50000"/>
                  </a:schemeClr>
                </a:solidFill>
                <a:latin typeface="+mn-lt"/>
              </a:rPr>
              <a:t>of</a:t>
            </a:r>
            <a:r>
              <a:rPr lang="de-DE" sz="3200" dirty="0" smtClean="0">
                <a:solidFill>
                  <a:schemeClr val="bg1">
                    <a:lumMod val="50000"/>
                  </a:schemeClr>
                </a:solidFill>
                <a:latin typeface="+mn-lt"/>
              </a:rPr>
              <a:t> </a:t>
            </a:r>
            <a:r>
              <a:rPr lang="de-DE" sz="3200" dirty="0" err="1" smtClean="0">
                <a:solidFill>
                  <a:schemeClr val="bg1">
                    <a:lumMod val="50000"/>
                  </a:schemeClr>
                </a:solidFill>
                <a:latin typeface="+mn-lt"/>
              </a:rPr>
              <a:t>people</a:t>
            </a:r>
            <a:r>
              <a:rPr lang="de-DE" sz="3200" dirty="0" smtClean="0">
                <a:solidFill>
                  <a:schemeClr val="bg1">
                    <a:lumMod val="50000"/>
                  </a:schemeClr>
                </a:solidFill>
                <a:latin typeface="+mn-lt"/>
              </a:rPr>
              <a:t> </a:t>
            </a:r>
            <a:r>
              <a:rPr lang="de-DE" sz="3200" dirty="0" err="1" smtClean="0">
                <a:solidFill>
                  <a:schemeClr val="bg1">
                    <a:lumMod val="50000"/>
                  </a:schemeClr>
                </a:solidFill>
                <a:latin typeface="+mn-lt"/>
              </a:rPr>
              <a:t>whose</a:t>
            </a:r>
            <a:r>
              <a:rPr lang="de-DE" sz="3200" dirty="0" smtClean="0">
                <a:solidFill>
                  <a:schemeClr val="bg1">
                    <a:lumMod val="50000"/>
                  </a:schemeClr>
                </a:solidFill>
                <a:latin typeface="+mn-lt"/>
              </a:rPr>
              <a:t> </a:t>
            </a:r>
            <a:r>
              <a:rPr lang="de-DE" sz="3200" dirty="0" err="1" smtClean="0">
                <a:solidFill>
                  <a:schemeClr val="bg1">
                    <a:lumMod val="50000"/>
                  </a:schemeClr>
                </a:solidFill>
                <a:latin typeface="+mn-lt"/>
              </a:rPr>
              <a:t>income</a:t>
            </a:r>
            <a:r>
              <a:rPr lang="de-DE" sz="3200" dirty="0" smtClean="0">
                <a:solidFill>
                  <a:schemeClr val="bg1">
                    <a:lumMod val="50000"/>
                  </a:schemeClr>
                </a:solidFill>
                <a:latin typeface="+mn-lt"/>
              </a:rPr>
              <a:t> </a:t>
            </a:r>
            <a:r>
              <a:rPr lang="de-DE" sz="3200" dirty="0" err="1" smtClean="0">
                <a:solidFill>
                  <a:schemeClr val="bg1">
                    <a:lumMod val="50000"/>
                  </a:schemeClr>
                </a:solidFill>
                <a:latin typeface="+mn-lt"/>
              </a:rPr>
              <a:t>is</a:t>
            </a:r>
            <a:r>
              <a:rPr lang="de-DE" sz="3200" dirty="0" smtClean="0">
                <a:solidFill>
                  <a:schemeClr val="bg1">
                    <a:lumMod val="50000"/>
                  </a:schemeClr>
                </a:solidFill>
                <a:latin typeface="+mn-lt"/>
              </a:rPr>
              <a:t> </a:t>
            </a:r>
            <a:r>
              <a:rPr lang="de-DE" sz="3200" dirty="0" err="1" smtClean="0">
                <a:solidFill>
                  <a:schemeClr val="bg1">
                    <a:lumMod val="50000"/>
                  </a:schemeClr>
                </a:solidFill>
                <a:latin typeface="+mn-lt"/>
              </a:rPr>
              <a:t>less</a:t>
            </a:r>
            <a:r>
              <a:rPr lang="de-DE" sz="3200" dirty="0" smtClean="0">
                <a:solidFill>
                  <a:schemeClr val="bg1">
                    <a:lumMod val="50000"/>
                  </a:schemeClr>
                </a:solidFill>
                <a:latin typeface="+mn-lt"/>
              </a:rPr>
              <a:t> </a:t>
            </a:r>
            <a:r>
              <a:rPr lang="de-DE" sz="3200" dirty="0" err="1" smtClean="0">
                <a:solidFill>
                  <a:schemeClr val="bg1">
                    <a:lumMod val="50000"/>
                  </a:schemeClr>
                </a:solidFill>
                <a:latin typeface="+mn-lt"/>
              </a:rPr>
              <a:t>than</a:t>
            </a:r>
            <a:r>
              <a:rPr lang="de-DE" sz="3200" dirty="0" smtClean="0">
                <a:solidFill>
                  <a:schemeClr val="bg1">
                    <a:lumMod val="50000"/>
                  </a:schemeClr>
                </a:solidFill>
                <a:latin typeface="+mn-lt"/>
              </a:rPr>
              <a:t> </a:t>
            </a:r>
            <a:r>
              <a:rPr lang="de-DE" sz="3200" dirty="0" err="1" smtClean="0">
                <a:solidFill>
                  <a:schemeClr val="bg1">
                    <a:lumMod val="50000"/>
                  </a:schemeClr>
                </a:solidFill>
                <a:latin typeface="+mn-lt"/>
              </a:rPr>
              <a:t>one</a:t>
            </a:r>
            <a:r>
              <a:rPr lang="de-DE" sz="3200" dirty="0" smtClean="0">
                <a:solidFill>
                  <a:schemeClr val="bg1">
                    <a:lumMod val="50000"/>
                  </a:schemeClr>
                </a:solidFill>
                <a:latin typeface="+mn-lt"/>
              </a:rPr>
              <a:t> </a:t>
            </a:r>
            <a:r>
              <a:rPr lang="de-DE" sz="3200" dirty="0" err="1" smtClean="0">
                <a:solidFill>
                  <a:schemeClr val="bg1">
                    <a:lumMod val="50000"/>
                  </a:schemeClr>
                </a:solidFill>
                <a:latin typeface="+mn-lt"/>
              </a:rPr>
              <a:t>dollar</a:t>
            </a:r>
            <a:r>
              <a:rPr lang="de-DE" sz="3200" dirty="0" smtClean="0">
                <a:solidFill>
                  <a:schemeClr val="bg1">
                    <a:lumMod val="50000"/>
                  </a:schemeClr>
                </a:solidFill>
                <a:latin typeface="+mn-lt"/>
              </a:rPr>
              <a:t> a </a:t>
            </a:r>
            <a:r>
              <a:rPr lang="de-DE" sz="3200" dirty="0" err="1" smtClean="0">
                <a:solidFill>
                  <a:schemeClr val="bg1">
                    <a:lumMod val="50000"/>
                  </a:schemeClr>
                </a:solidFill>
                <a:latin typeface="+mn-lt"/>
              </a:rPr>
              <a:t>day</a:t>
            </a:r>
            <a:r>
              <a:rPr lang="de-DE" sz="3200" dirty="0" smtClean="0">
                <a:solidFill>
                  <a:schemeClr val="bg1">
                    <a:lumMod val="50000"/>
                  </a:schemeClr>
                </a:solidFill>
                <a:latin typeface="+mn-lt"/>
              </a:rPr>
              <a:t>.</a:t>
            </a:r>
            <a:endParaRPr sz="3200" dirty="0">
              <a:solidFill>
                <a:schemeClr val="bg1">
                  <a:lumMod val="50000"/>
                </a:schemeClr>
              </a:solidFill>
              <a:latin typeface="+mn-lt"/>
            </a:endParaRPr>
          </a:p>
          <a:p>
            <a:pPr lvl="0">
              <a:defRPr sz="1800"/>
            </a:pPr>
            <a:r>
              <a:rPr sz="3200" b="1" dirty="0"/>
              <a:t>Absolute </a:t>
            </a:r>
            <a:r>
              <a:rPr sz="3200" b="1" dirty="0" smtClean="0"/>
              <a:t>target</a:t>
            </a:r>
            <a:endParaRPr lang="de-DE" sz="3200" b="1" dirty="0" smtClean="0"/>
          </a:p>
          <a:p>
            <a:pPr lvl="1">
              <a:defRPr sz="1800"/>
            </a:pPr>
            <a:r>
              <a:rPr lang="de-DE" sz="3200" dirty="0" smtClean="0">
                <a:solidFill>
                  <a:schemeClr val="bg1">
                    <a:lumMod val="50000"/>
                  </a:schemeClr>
                </a:solidFill>
                <a:latin typeface="+mn-lt"/>
              </a:rPr>
              <a:t>7.D: </a:t>
            </a:r>
            <a:r>
              <a:rPr lang="de-DE" sz="3200" dirty="0" err="1" smtClean="0">
                <a:solidFill>
                  <a:schemeClr val="bg1">
                    <a:lumMod val="50000"/>
                  </a:schemeClr>
                </a:solidFill>
                <a:latin typeface="+mn-lt"/>
              </a:rPr>
              <a:t>By</a:t>
            </a:r>
            <a:r>
              <a:rPr lang="de-DE" sz="3200" dirty="0" smtClean="0">
                <a:solidFill>
                  <a:schemeClr val="bg1">
                    <a:lumMod val="50000"/>
                  </a:schemeClr>
                </a:solidFill>
                <a:latin typeface="+mn-lt"/>
              </a:rPr>
              <a:t> 2020, </a:t>
            </a:r>
            <a:r>
              <a:rPr lang="de-DE" sz="3200" dirty="0" err="1" smtClean="0">
                <a:solidFill>
                  <a:schemeClr val="bg1">
                    <a:lumMod val="50000"/>
                  </a:schemeClr>
                </a:solidFill>
                <a:latin typeface="+mn-lt"/>
              </a:rPr>
              <a:t>to</a:t>
            </a:r>
            <a:r>
              <a:rPr lang="de-DE" sz="3200" dirty="0" smtClean="0">
                <a:solidFill>
                  <a:schemeClr val="bg1">
                    <a:lumMod val="50000"/>
                  </a:schemeClr>
                </a:solidFill>
                <a:latin typeface="+mn-lt"/>
              </a:rPr>
              <a:t> </a:t>
            </a:r>
            <a:r>
              <a:rPr lang="de-DE" sz="3200" dirty="0" err="1" smtClean="0">
                <a:solidFill>
                  <a:schemeClr val="bg1">
                    <a:lumMod val="50000"/>
                  </a:schemeClr>
                </a:solidFill>
                <a:latin typeface="+mn-lt"/>
              </a:rPr>
              <a:t>have</a:t>
            </a:r>
            <a:r>
              <a:rPr lang="de-DE" sz="3200" dirty="0" smtClean="0">
                <a:solidFill>
                  <a:schemeClr val="bg1">
                    <a:lumMod val="50000"/>
                  </a:schemeClr>
                </a:solidFill>
                <a:latin typeface="+mn-lt"/>
              </a:rPr>
              <a:t> </a:t>
            </a:r>
            <a:r>
              <a:rPr lang="de-DE" sz="3200" dirty="0" err="1" smtClean="0">
                <a:solidFill>
                  <a:schemeClr val="bg1">
                    <a:lumMod val="50000"/>
                  </a:schemeClr>
                </a:solidFill>
                <a:latin typeface="+mn-lt"/>
              </a:rPr>
              <a:t>achieved</a:t>
            </a:r>
            <a:r>
              <a:rPr lang="de-DE" sz="3200" dirty="0" smtClean="0">
                <a:solidFill>
                  <a:schemeClr val="bg1">
                    <a:lumMod val="50000"/>
                  </a:schemeClr>
                </a:solidFill>
                <a:latin typeface="+mn-lt"/>
              </a:rPr>
              <a:t> a </a:t>
            </a:r>
            <a:r>
              <a:rPr lang="de-DE" sz="3200" dirty="0" err="1" smtClean="0">
                <a:solidFill>
                  <a:schemeClr val="bg1">
                    <a:lumMod val="50000"/>
                  </a:schemeClr>
                </a:solidFill>
                <a:latin typeface="+mn-lt"/>
              </a:rPr>
              <a:t>significant</a:t>
            </a:r>
            <a:r>
              <a:rPr lang="de-DE" sz="3200" dirty="0" smtClean="0">
                <a:solidFill>
                  <a:schemeClr val="bg1">
                    <a:lumMod val="50000"/>
                  </a:schemeClr>
                </a:solidFill>
                <a:latin typeface="+mn-lt"/>
              </a:rPr>
              <a:t> </a:t>
            </a:r>
            <a:r>
              <a:rPr lang="de-DE" sz="3200" dirty="0" err="1" smtClean="0">
                <a:solidFill>
                  <a:schemeClr val="bg1">
                    <a:lumMod val="50000"/>
                  </a:schemeClr>
                </a:solidFill>
                <a:latin typeface="+mn-lt"/>
              </a:rPr>
              <a:t>improvement</a:t>
            </a:r>
            <a:r>
              <a:rPr lang="de-DE" sz="3200" dirty="0" smtClean="0">
                <a:solidFill>
                  <a:schemeClr val="bg1">
                    <a:lumMod val="50000"/>
                  </a:schemeClr>
                </a:solidFill>
                <a:latin typeface="+mn-lt"/>
              </a:rPr>
              <a:t> in </a:t>
            </a:r>
            <a:r>
              <a:rPr lang="de-DE" sz="3200" dirty="0" err="1" smtClean="0">
                <a:solidFill>
                  <a:schemeClr val="bg1">
                    <a:lumMod val="50000"/>
                  </a:schemeClr>
                </a:solidFill>
                <a:latin typeface="+mn-lt"/>
              </a:rPr>
              <a:t>the</a:t>
            </a:r>
            <a:r>
              <a:rPr lang="de-DE" sz="3200" dirty="0" smtClean="0">
                <a:solidFill>
                  <a:schemeClr val="bg1">
                    <a:lumMod val="50000"/>
                  </a:schemeClr>
                </a:solidFill>
                <a:latin typeface="+mn-lt"/>
              </a:rPr>
              <a:t> </a:t>
            </a:r>
            <a:r>
              <a:rPr lang="de-DE" sz="3200" dirty="0" err="1" smtClean="0">
                <a:solidFill>
                  <a:schemeClr val="bg1">
                    <a:lumMod val="50000"/>
                  </a:schemeClr>
                </a:solidFill>
                <a:latin typeface="+mn-lt"/>
              </a:rPr>
              <a:t>lives</a:t>
            </a:r>
            <a:r>
              <a:rPr lang="de-DE" sz="3200" dirty="0" smtClean="0">
                <a:solidFill>
                  <a:schemeClr val="bg1">
                    <a:lumMod val="50000"/>
                  </a:schemeClr>
                </a:solidFill>
                <a:latin typeface="+mn-lt"/>
              </a:rPr>
              <a:t> </a:t>
            </a:r>
            <a:r>
              <a:rPr lang="de-DE" sz="3200" dirty="0" err="1" smtClean="0">
                <a:solidFill>
                  <a:schemeClr val="bg1">
                    <a:lumMod val="50000"/>
                  </a:schemeClr>
                </a:solidFill>
                <a:latin typeface="+mn-lt"/>
              </a:rPr>
              <a:t>of</a:t>
            </a:r>
            <a:r>
              <a:rPr lang="de-DE" sz="3200" dirty="0" smtClean="0">
                <a:solidFill>
                  <a:schemeClr val="bg1">
                    <a:lumMod val="50000"/>
                  </a:schemeClr>
                </a:solidFill>
                <a:latin typeface="+mn-lt"/>
              </a:rPr>
              <a:t> at least 100 </a:t>
            </a:r>
            <a:r>
              <a:rPr lang="de-DE" sz="3200" dirty="0" err="1" smtClean="0">
                <a:solidFill>
                  <a:schemeClr val="bg1">
                    <a:lumMod val="50000"/>
                  </a:schemeClr>
                </a:solidFill>
                <a:latin typeface="+mn-lt"/>
              </a:rPr>
              <a:t>million</a:t>
            </a:r>
            <a:r>
              <a:rPr lang="de-DE" sz="3200" dirty="0" smtClean="0">
                <a:solidFill>
                  <a:schemeClr val="bg1">
                    <a:lumMod val="50000"/>
                  </a:schemeClr>
                </a:solidFill>
                <a:latin typeface="+mn-lt"/>
              </a:rPr>
              <a:t> </a:t>
            </a:r>
            <a:r>
              <a:rPr lang="de-DE" sz="3200" dirty="0" err="1" smtClean="0">
                <a:solidFill>
                  <a:schemeClr val="bg1">
                    <a:lumMod val="50000"/>
                  </a:schemeClr>
                </a:solidFill>
                <a:latin typeface="+mn-lt"/>
              </a:rPr>
              <a:t>slum</a:t>
            </a:r>
            <a:r>
              <a:rPr lang="de-DE" sz="3200" dirty="0" smtClean="0">
                <a:solidFill>
                  <a:schemeClr val="bg1">
                    <a:lumMod val="50000"/>
                  </a:schemeClr>
                </a:solidFill>
                <a:latin typeface="+mn-lt"/>
              </a:rPr>
              <a:t> </a:t>
            </a:r>
            <a:r>
              <a:rPr lang="de-DE" sz="3200" dirty="0" err="1" smtClean="0">
                <a:solidFill>
                  <a:schemeClr val="bg1">
                    <a:lumMod val="50000"/>
                  </a:schemeClr>
                </a:solidFill>
                <a:latin typeface="+mn-lt"/>
              </a:rPr>
              <a:t>dwellers</a:t>
            </a:r>
            <a:r>
              <a:rPr lang="de-DE" sz="3200" dirty="0" smtClean="0">
                <a:solidFill>
                  <a:schemeClr val="bg1">
                    <a:lumMod val="50000"/>
                  </a:schemeClr>
                </a:solidFill>
                <a:latin typeface="+mn-lt"/>
              </a:rPr>
              <a:t>.</a:t>
            </a:r>
            <a:endParaRPr sz="3200" dirty="0">
              <a:solidFill>
                <a:schemeClr val="bg1">
                  <a:lumMod val="50000"/>
                </a:schemeClr>
              </a:solidFill>
              <a:latin typeface="+mn-lt"/>
            </a:endParaRPr>
          </a:p>
          <a:p>
            <a:pPr lvl="0">
              <a:defRPr sz="1800"/>
            </a:pPr>
            <a:r>
              <a:rPr sz="3200" b="1" dirty="0"/>
              <a:t>Universal </a:t>
            </a:r>
            <a:r>
              <a:rPr sz="3200" b="1" dirty="0" smtClean="0"/>
              <a:t>targets</a:t>
            </a:r>
            <a:endParaRPr lang="de-DE" sz="3200" b="1" dirty="0" smtClean="0"/>
          </a:p>
          <a:p>
            <a:pPr lvl="1">
              <a:defRPr sz="1800"/>
            </a:pPr>
            <a:r>
              <a:rPr lang="de-DE" sz="3200" dirty="0">
                <a:solidFill>
                  <a:schemeClr val="bg1">
                    <a:lumMod val="50000"/>
                  </a:schemeClr>
                </a:solidFill>
                <a:latin typeface="+mn-lt"/>
              </a:rPr>
              <a:t>2</a:t>
            </a:r>
            <a:r>
              <a:rPr lang="de-DE" sz="3200" dirty="0" smtClean="0">
                <a:solidFill>
                  <a:schemeClr val="bg1">
                    <a:lumMod val="50000"/>
                  </a:schemeClr>
                </a:solidFill>
                <a:latin typeface="+mn-lt"/>
              </a:rPr>
              <a:t>.A: </a:t>
            </a:r>
            <a:r>
              <a:rPr lang="de-DE" sz="3200" dirty="0" err="1" smtClean="0">
                <a:solidFill>
                  <a:schemeClr val="bg1">
                    <a:lumMod val="50000"/>
                  </a:schemeClr>
                </a:solidFill>
                <a:latin typeface="+mn-lt"/>
              </a:rPr>
              <a:t>Ensure</a:t>
            </a:r>
            <a:r>
              <a:rPr lang="de-DE" sz="3200" dirty="0" smtClean="0">
                <a:solidFill>
                  <a:schemeClr val="bg1">
                    <a:lumMod val="50000"/>
                  </a:schemeClr>
                </a:solidFill>
                <a:latin typeface="+mn-lt"/>
              </a:rPr>
              <a:t> </a:t>
            </a:r>
            <a:r>
              <a:rPr lang="de-DE" sz="3200" dirty="0" err="1" smtClean="0">
                <a:solidFill>
                  <a:schemeClr val="bg1">
                    <a:lumMod val="50000"/>
                  </a:schemeClr>
                </a:solidFill>
                <a:latin typeface="+mn-lt"/>
              </a:rPr>
              <a:t>that</a:t>
            </a:r>
            <a:r>
              <a:rPr lang="de-DE" sz="3200" dirty="0" smtClean="0">
                <a:solidFill>
                  <a:schemeClr val="bg1">
                    <a:lumMod val="50000"/>
                  </a:schemeClr>
                </a:solidFill>
                <a:latin typeface="+mn-lt"/>
              </a:rPr>
              <a:t>, </a:t>
            </a:r>
            <a:r>
              <a:rPr lang="de-DE" sz="3200" dirty="0" err="1" smtClean="0">
                <a:solidFill>
                  <a:schemeClr val="bg1">
                    <a:lumMod val="50000"/>
                  </a:schemeClr>
                </a:solidFill>
                <a:latin typeface="+mn-lt"/>
              </a:rPr>
              <a:t>by</a:t>
            </a:r>
            <a:r>
              <a:rPr lang="de-DE" sz="3200" dirty="0" smtClean="0">
                <a:solidFill>
                  <a:schemeClr val="bg1">
                    <a:lumMod val="50000"/>
                  </a:schemeClr>
                </a:solidFill>
                <a:latin typeface="+mn-lt"/>
              </a:rPr>
              <a:t> 2015, </a:t>
            </a:r>
            <a:r>
              <a:rPr lang="de-DE" sz="3200" dirty="0" err="1" smtClean="0">
                <a:solidFill>
                  <a:schemeClr val="bg1">
                    <a:lumMod val="50000"/>
                  </a:schemeClr>
                </a:solidFill>
                <a:latin typeface="+mn-lt"/>
              </a:rPr>
              <a:t>children</a:t>
            </a:r>
            <a:r>
              <a:rPr lang="de-DE" sz="3200" dirty="0" smtClean="0">
                <a:solidFill>
                  <a:schemeClr val="bg1">
                    <a:lumMod val="50000"/>
                  </a:schemeClr>
                </a:solidFill>
                <a:latin typeface="+mn-lt"/>
              </a:rPr>
              <a:t> </a:t>
            </a:r>
            <a:r>
              <a:rPr lang="de-DE" sz="3200" dirty="0" err="1" smtClean="0">
                <a:solidFill>
                  <a:schemeClr val="bg1">
                    <a:lumMod val="50000"/>
                  </a:schemeClr>
                </a:solidFill>
                <a:latin typeface="+mn-lt"/>
              </a:rPr>
              <a:t>everywhere</a:t>
            </a:r>
            <a:r>
              <a:rPr lang="de-DE" sz="3200" dirty="0" smtClean="0">
                <a:solidFill>
                  <a:schemeClr val="bg1">
                    <a:lumMod val="50000"/>
                  </a:schemeClr>
                </a:solidFill>
                <a:latin typeface="+mn-lt"/>
              </a:rPr>
              <a:t>, </a:t>
            </a:r>
            <a:r>
              <a:rPr lang="de-DE" sz="3200" dirty="0" err="1" smtClean="0">
                <a:solidFill>
                  <a:schemeClr val="bg1">
                    <a:lumMod val="50000"/>
                  </a:schemeClr>
                </a:solidFill>
                <a:latin typeface="+mn-lt"/>
              </a:rPr>
              <a:t>boys</a:t>
            </a:r>
            <a:r>
              <a:rPr lang="de-DE" sz="3200" dirty="0" smtClean="0">
                <a:solidFill>
                  <a:schemeClr val="bg1">
                    <a:lumMod val="50000"/>
                  </a:schemeClr>
                </a:solidFill>
                <a:latin typeface="+mn-lt"/>
              </a:rPr>
              <a:t> </a:t>
            </a:r>
            <a:r>
              <a:rPr lang="de-DE" sz="3200" dirty="0" err="1" smtClean="0">
                <a:solidFill>
                  <a:schemeClr val="bg1">
                    <a:lumMod val="50000"/>
                  </a:schemeClr>
                </a:solidFill>
                <a:latin typeface="+mn-lt"/>
              </a:rPr>
              <a:t>and</a:t>
            </a:r>
            <a:r>
              <a:rPr lang="de-DE" sz="3200" dirty="0" smtClean="0">
                <a:solidFill>
                  <a:schemeClr val="bg1">
                    <a:lumMod val="50000"/>
                  </a:schemeClr>
                </a:solidFill>
                <a:latin typeface="+mn-lt"/>
              </a:rPr>
              <a:t> </a:t>
            </a:r>
            <a:r>
              <a:rPr lang="de-DE" sz="3200" dirty="0" err="1" smtClean="0">
                <a:solidFill>
                  <a:schemeClr val="bg1">
                    <a:lumMod val="50000"/>
                  </a:schemeClr>
                </a:solidFill>
                <a:latin typeface="+mn-lt"/>
              </a:rPr>
              <a:t>girls</a:t>
            </a:r>
            <a:r>
              <a:rPr lang="de-DE" sz="3200" dirty="0" smtClean="0">
                <a:solidFill>
                  <a:schemeClr val="bg1">
                    <a:lumMod val="50000"/>
                  </a:schemeClr>
                </a:solidFill>
                <a:latin typeface="+mn-lt"/>
              </a:rPr>
              <a:t> </a:t>
            </a:r>
            <a:r>
              <a:rPr lang="de-DE" sz="3200" dirty="0" err="1" smtClean="0">
                <a:solidFill>
                  <a:schemeClr val="bg1">
                    <a:lumMod val="50000"/>
                  </a:schemeClr>
                </a:solidFill>
                <a:latin typeface="+mn-lt"/>
              </a:rPr>
              <a:t>alike</a:t>
            </a:r>
            <a:r>
              <a:rPr lang="de-DE" sz="3200" dirty="0" smtClean="0">
                <a:solidFill>
                  <a:schemeClr val="bg1">
                    <a:lumMod val="50000"/>
                  </a:schemeClr>
                </a:solidFill>
                <a:latin typeface="+mn-lt"/>
              </a:rPr>
              <a:t>, will </a:t>
            </a:r>
            <a:r>
              <a:rPr lang="de-DE" sz="3200" dirty="0" err="1" smtClean="0">
                <a:solidFill>
                  <a:schemeClr val="bg1">
                    <a:lumMod val="50000"/>
                  </a:schemeClr>
                </a:solidFill>
                <a:latin typeface="+mn-lt"/>
              </a:rPr>
              <a:t>be</a:t>
            </a:r>
            <a:r>
              <a:rPr lang="de-DE" sz="3200" dirty="0" smtClean="0">
                <a:solidFill>
                  <a:schemeClr val="bg1">
                    <a:lumMod val="50000"/>
                  </a:schemeClr>
                </a:solidFill>
                <a:latin typeface="+mn-lt"/>
              </a:rPr>
              <a:t> </a:t>
            </a:r>
            <a:r>
              <a:rPr lang="de-DE" sz="3200" dirty="0" err="1" smtClean="0">
                <a:solidFill>
                  <a:schemeClr val="bg1">
                    <a:lumMod val="50000"/>
                  </a:schemeClr>
                </a:solidFill>
                <a:latin typeface="+mn-lt"/>
              </a:rPr>
              <a:t>able</a:t>
            </a:r>
            <a:r>
              <a:rPr lang="de-DE" sz="3200" dirty="0" smtClean="0">
                <a:solidFill>
                  <a:schemeClr val="bg1">
                    <a:lumMod val="50000"/>
                  </a:schemeClr>
                </a:solidFill>
                <a:latin typeface="+mn-lt"/>
              </a:rPr>
              <a:t> </a:t>
            </a:r>
            <a:r>
              <a:rPr lang="de-DE" sz="3200" dirty="0" err="1" smtClean="0">
                <a:solidFill>
                  <a:schemeClr val="bg1">
                    <a:lumMod val="50000"/>
                  </a:schemeClr>
                </a:solidFill>
                <a:latin typeface="+mn-lt"/>
              </a:rPr>
              <a:t>to</a:t>
            </a:r>
            <a:r>
              <a:rPr lang="de-DE" sz="3200" dirty="0" smtClean="0">
                <a:solidFill>
                  <a:schemeClr val="bg1">
                    <a:lumMod val="50000"/>
                  </a:schemeClr>
                </a:solidFill>
                <a:latin typeface="+mn-lt"/>
              </a:rPr>
              <a:t> </a:t>
            </a:r>
            <a:r>
              <a:rPr lang="de-DE" sz="3200" dirty="0" err="1" smtClean="0">
                <a:solidFill>
                  <a:schemeClr val="bg1">
                    <a:lumMod val="50000"/>
                  </a:schemeClr>
                </a:solidFill>
                <a:latin typeface="+mn-lt"/>
              </a:rPr>
              <a:t>complete</a:t>
            </a:r>
            <a:r>
              <a:rPr lang="de-DE" sz="3200" dirty="0" smtClean="0">
                <a:solidFill>
                  <a:schemeClr val="bg1">
                    <a:lumMod val="50000"/>
                  </a:schemeClr>
                </a:solidFill>
                <a:latin typeface="+mn-lt"/>
              </a:rPr>
              <a:t> a </a:t>
            </a:r>
            <a:r>
              <a:rPr lang="de-DE" sz="3200" dirty="0" err="1" smtClean="0">
                <a:solidFill>
                  <a:schemeClr val="bg1">
                    <a:lumMod val="50000"/>
                  </a:schemeClr>
                </a:solidFill>
                <a:latin typeface="+mn-lt"/>
              </a:rPr>
              <a:t>full</a:t>
            </a:r>
            <a:r>
              <a:rPr lang="de-DE" sz="3200" dirty="0" smtClean="0">
                <a:solidFill>
                  <a:schemeClr val="bg1">
                    <a:lumMod val="50000"/>
                  </a:schemeClr>
                </a:solidFill>
                <a:latin typeface="+mn-lt"/>
              </a:rPr>
              <a:t> </a:t>
            </a:r>
            <a:r>
              <a:rPr lang="de-DE" sz="3200" dirty="0" err="1" smtClean="0">
                <a:solidFill>
                  <a:schemeClr val="bg1">
                    <a:lumMod val="50000"/>
                  </a:schemeClr>
                </a:solidFill>
                <a:latin typeface="+mn-lt"/>
              </a:rPr>
              <a:t>course</a:t>
            </a:r>
            <a:r>
              <a:rPr lang="de-DE" sz="3200" dirty="0" smtClean="0">
                <a:solidFill>
                  <a:schemeClr val="bg1">
                    <a:lumMod val="50000"/>
                  </a:schemeClr>
                </a:solidFill>
                <a:latin typeface="+mn-lt"/>
              </a:rPr>
              <a:t> </a:t>
            </a:r>
            <a:r>
              <a:rPr lang="de-DE" sz="3200" dirty="0" err="1" smtClean="0">
                <a:solidFill>
                  <a:schemeClr val="bg1">
                    <a:lumMod val="50000"/>
                  </a:schemeClr>
                </a:solidFill>
                <a:latin typeface="+mn-lt"/>
              </a:rPr>
              <a:t>of</a:t>
            </a:r>
            <a:r>
              <a:rPr lang="de-DE" sz="3200" dirty="0" smtClean="0">
                <a:solidFill>
                  <a:schemeClr val="bg1">
                    <a:lumMod val="50000"/>
                  </a:schemeClr>
                </a:solidFill>
                <a:latin typeface="+mn-lt"/>
              </a:rPr>
              <a:t> </a:t>
            </a:r>
            <a:r>
              <a:rPr lang="de-DE" sz="3200" dirty="0" err="1" smtClean="0">
                <a:solidFill>
                  <a:schemeClr val="bg1">
                    <a:lumMod val="50000"/>
                  </a:schemeClr>
                </a:solidFill>
                <a:latin typeface="+mn-lt"/>
              </a:rPr>
              <a:t>primary</a:t>
            </a:r>
            <a:r>
              <a:rPr lang="de-DE" sz="3200" dirty="0" smtClean="0">
                <a:solidFill>
                  <a:schemeClr val="bg1">
                    <a:lumMod val="50000"/>
                  </a:schemeClr>
                </a:solidFill>
                <a:latin typeface="+mn-lt"/>
              </a:rPr>
              <a:t> </a:t>
            </a:r>
            <a:r>
              <a:rPr lang="de-DE" sz="3200" dirty="0" err="1" smtClean="0">
                <a:solidFill>
                  <a:schemeClr val="bg1">
                    <a:lumMod val="50000"/>
                  </a:schemeClr>
                </a:solidFill>
                <a:latin typeface="+mn-lt"/>
              </a:rPr>
              <a:t>schooling</a:t>
            </a:r>
            <a:r>
              <a:rPr lang="de-DE" sz="3200" dirty="0" smtClean="0">
                <a:solidFill>
                  <a:schemeClr val="bg1">
                    <a:lumMod val="50000"/>
                  </a:schemeClr>
                </a:solidFill>
                <a:latin typeface="+mn-lt"/>
              </a:rPr>
              <a:t>.</a:t>
            </a:r>
            <a:endParaRPr sz="3200" dirty="0">
              <a:solidFill>
                <a:schemeClr val="bg1">
                  <a:lumMod val="50000"/>
                </a:schemeClr>
              </a:solidFill>
              <a:latin typeface="+mn-lt"/>
            </a:endParaRPr>
          </a:p>
        </p:txBody>
      </p:sp>
    </p:spTree>
    <p:extLst>
      <p:ext uri="{BB962C8B-B14F-4D97-AF65-F5344CB8AC3E}">
        <p14:creationId xmlns:p14="http://schemas.microsoft.com/office/powerpoint/2010/main" val="3092124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4.png"/></Relationships>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fontScale="92500" lnSpcReduction="20000"/>
      </a:bodyPr>
      <a:lstStyle>
        <a:defPPr marL="0" marR="0" indent="0" algn="l" defTabSz="914400" rtl="0" eaLnBrk="1" fontAlgn="auto" latinLnBrk="0" hangingPunct="1">
          <a:lnSpc>
            <a:spcPct val="100000"/>
          </a:lnSpc>
          <a:spcBef>
            <a:spcPct val="0"/>
          </a:spcBef>
          <a:spcAft>
            <a:spcPts val="0"/>
          </a:spcAft>
          <a:buClrTx/>
          <a:buSzTx/>
          <a:buFontTx/>
          <a:buNone/>
          <a:tabLst/>
          <a:defRPr kumimoji="0" sz="1600" b="0" i="0" u="none" strike="noStrike" kern="1200" cap="none" spc="0" normalizeH="0" baseline="0" noProof="0" dirty="0" smtClean="0">
            <a:ln>
              <a:noFill/>
            </a:ln>
            <a:solidFill>
              <a:schemeClr val="tx1"/>
            </a:solidFill>
            <a:effectLst/>
            <a:uLnTx/>
            <a:uFillTx/>
            <a:latin typeface="Unit-Light" pitchFamily="2"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vorlage_bi_folien_englisch</Template>
  <TotalTime>98</TotalTime>
  <Words>2356</Words>
  <Application>Microsoft Office PowerPoint</Application>
  <PresentationFormat>Custom</PresentationFormat>
  <Paragraphs>287</Paragraphs>
  <Slides>18</Slides>
  <Notes>15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Arial</vt:lpstr>
      <vt:lpstr>Helvetica Light</vt:lpstr>
      <vt:lpstr>Unit-Light</vt:lpstr>
      <vt:lpstr>Unit-Medium</vt:lpstr>
      <vt:lpstr>Calibri</vt:lpstr>
      <vt:lpstr>Wingdings</vt:lpstr>
      <vt:lpstr>Times New Roman</vt:lpstr>
      <vt:lpstr>Helvetica Neue</vt:lpstr>
      <vt:lpstr>Larissa-Design</vt:lpstr>
      <vt:lpstr>Office Theme</vt:lpstr>
      <vt:lpstr>Consequential Omissions How demography shapes development –  Lessons from the MDGs for the SDGs </vt:lpstr>
      <vt:lpstr>This Presentation</vt:lpstr>
      <vt:lpstr>Looking back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Looking forward</vt:lpstr>
      <vt:lpstr>PowerPoint Presentation</vt:lpstr>
      <vt:lpstr>PowerPoint Presentation</vt:lpstr>
      <vt:lpstr>Implications</vt:lpstr>
      <vt:lpstr>Three priorities for sustainable nexus</vt:lpstr>
      <vt:lpstr>Priorities in the Post-2015 Development Agenda</vt:lpstr>
      <vt:lpstr>Priorities for Implementation and Achievement</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Consequential Omissions</dc:title>
  <dc:creator>Ruth Müller</dc:creator>
  <cp:lastModifiedBy>Li Wang</cp:lastModifiedBy>
  <cp:revision>50</cp:revision>
  <cp:lastPrinted>2015-04-08T12:22:54Z</cp:lastPrinted>
  <dcterms:modified xsi:type="dcterms:W3CDTF">2015-08-07T14:10:21Z</dcterms:modified>
</cp:coreProperties>
</file>