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CCFF"/>
    <a:srgbClr val="D2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53559" autoAdjust="0"/>
  </p:normalViewPr>
  <p:slideViewPr>
    <p:cSldViewPr>
      <p:cViewPr varScale="1">
        <p:scale>
          <a:sx n="85" d="100"/>
          <a:sy n="85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0C3DD-FA06-42DE-85DC-CA6AC321B3E9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84E0A-CBBD-4219-97B0-536BCD29A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8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84E0A-CBBD-4219-97B0-536BCD29A0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47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10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2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3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4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5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6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7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8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F2F2838-3F90-41F6-B78E-1ED6E0EDDC03}" type="slidenum">
              <a:rPr lang="de-DE" sz="1200" smtClean="0"/>
              <a:pPr eaLnBrk="1" hangingPunct="1"/>
              <a:t>9</a:t>
            </a:fld>
            <a:endParaRPr lang="de-DE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1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5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4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20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4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1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1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6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7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63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9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1643-A256-490E-B256-73373950B3E7}" type="datetimeFigureOut">
              <a:rPr lang="en-GB" smtClean="0"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484D2-8E9F-46D7-97CE-D97268F7C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43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3" y="1700808"/>
            <a:ext cx="8929801" cy="936104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Fundamental Pillars </a:t>
            </a: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for a modern </a:t>
            </a:r>
            <a:r>
              <a:rPr lang="en-GB" sz="3600" dirty="0" smtClean="0">
                <a:solidFill>
                  <a:srgbClr val="002060"/>
                </a:solidFill>
              </a:rPr>
              <a:t/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Statistical System</a:t>
            </a:r>
            <a:endParaRPr lang="en-GB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504" y="5445224"/>
            <a:ext cx="8929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</a:rPr>
              <a:t>Steve </a:t>
            </a:r>
            <a:r>
              <a:rPr lang="en-GB" sz="2400" dirty="0" err="1" smtClean="0">
                <a:solidFill>
                  <a:srgbClr val="002060"/>
                </a:solidFill>
              </a:rPr>
              <a:t>MacFeely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United Nations Conference on Trade &amp; Development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STS 037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7576"/>
            <a:ext cx="2593097" cy="84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730" y="3356992"/>
            <a:ext cx="1844539" cy="187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9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558" y="856990"/>
            <a:ext cx="8920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2060848"/>
            <a:ext cx="4680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66"/>
                </a:solidFill>
              </a:rPr>
              <a:t>Thank you</a:t>
            </a:r>
          </a:p>
          <a:p>
            <a:pPr algn="ctr"/>
            <a:endParaRPr lang="en-US" sz="2800" b="1" dirty="0">
              <a:solidFill>
                <a:srgbClr val="003366"/>
              </a:solidFill>
            </a:endParaRPr>
          </a:p>
          <a:p>
            <a:pPr algn="ctr"/>
            <a:endParaRPr lang="en-US" sz="2800" b="1" dirty="0" smtClean="0">
              <a:solidFill>
                <a:srgbClr val="003366"/>
              </a:solidFill>
            </a:endParaRPr>
          </a:p>
          <a:p>
            <a:pPr algn="ctr"/>
            <a:r>
              <a:rPr lang="en-US" sz="2800" dirty="0">
                <a:solidFill>
                  <a:srgbClr val="003366"/>
                </a:solidFill>
              </a:rPr>
              <a:t>s</a:t>
            </a:r>
            <a:r>
              <a:rPr lang="en-US" sz="2800" dirty="0" smtClean="0">
                <a:solidFill>
                  <a:srgbClr val="003366"/>
                </a:solidFill>
              </a:rPr>
              <a:t>teve.macfeely@unctad.org</a:t>
            </a:r>
            <a:endParaRPr lang="en-US" sz="2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rgbClr val="003366"/>
                </a:solidFill>
              </a:rPr>
              <a:t>Key Question</a:t>
            </a:r>
            <a:endParaRPr lang="en-GB" sz="2400" b="1" dirty="0">
              <a:solidFill>
                <a:srgbClr val="00336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268760"/>
            <a:ext cx="86438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dirty="0" smtClean="0">
                <a:solidFill>
                  <a:srgbClr val="002060"/>
                </a:solidFill>
              </a:rPr>
              <a:t>ow best do we help countries develop 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</a:rPr>
              <a:t>flexible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b="1" dirty="0" smtClean="0">
                <a:solidFill>
                  <a:srgbClr val="002060"/>
                </a:solidFill>
              </a:rPr>
              <a:t>responsive statistical systems 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that allow SDG targets (but also other national priorities) 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to be measured and monitored?</a:t>
            </a:r>
          </a:p>
          <a:p>
            <a:endParaRPr lang="en-US" dirty="0" smtClean="0"/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An important reminder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268760"/>
            <a:ext cx="86438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 smtClean="0">
                <a:solidFill>
                  <a:srgbClr val="002060"/>
                </a:solidFill>
              </a:rPr>
              <a:t>'Economic </a:t>
            </a:r>
            <a:r>
              <a:rPr lang="en-US" sz="2000" i="1" dirty="0">
                <a:solidFill>
                  <a:srgbClr val="002060"/>
                </a:solidFill>
              </a:rPr>
              <a:t>analysis cherishes the illusion that one good reason should be enough, but the determinants of complex processes are invariably plural and inter-related. Mono causal explanations will not work</a:t>
            </a:r>
            <a:r>
              <a:rPr lang="en-US" sz="2000" i="1" dirty="0" smtClean="0">
                <a:solidFill>
                  <a:srgbClr val="002060"/>
                </a:solidFill>
              </a:rPr>
              <a:t>' </a:t>
            </a: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</a:rPr>
              <a:t>			            David </a:t>
            </a:r>
            <a:r>
              <a:rPr lang="en-US" sz="2000" dirty="0" err="1" smtClean="0">
                <a:solidFill>
                  <a:srgbClr val="002060"/>
                </a:solidFill>
              </a:rPr>
              <a:t>Landes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–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		            The </a:t>
            </a:r>
            <a:r>
              <a:rPr lang="en-US" sz="2000" dirty="0">
                <a:solidFill>
                  <a:srgbClr val="002060"/>
                </a:solidFill>
              </a:rPr>
              <a:t>Wealth and Poverty of Nations (1998: </a:t>
            </a:r>
            <a:r>
              <a:rPr lang="en-US" sz="2000" dirty="0" smtClean="0">
                <a:solidFill>
                  <a:srgbClr val="002060"/>
                </a:solidFill>
              </a:rPr>
              <a:t>p.517)</a:t>
            </a:r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 smtClean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3 Key Pillars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29" y="908720"/>
            <a:ext cx="69961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5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Pillar 1 – Legal Framework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83" y="908720"/>
            <a:ext cx="6813992" cy="455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8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Pillar 2 – Institutional Coordination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83" y="908720"/>
            <a:ext cx="6813992" cy="455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3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Pillar 3 – Data Infrastructure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83" y="918346"/>
            <a:ext cx="712879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385" y="260648"/>
            <a:ext cx="454368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32240" y="260648"/>
            <a:ext cx="21631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2564904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The 3 Pillars of a National Statistical System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988840"/>
            <a:ext cx="3389313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1196752"/>
            <a:ext cx="10302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49177"/>
            <a:ext cx="11096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74048"/>
            <a:ext cx="10858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852936"/>
            <a:ext cx="1030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574223"/>
            <a:ext cx="10302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84" y="3936403"/>
            <a:ext cx="10302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9286"/>
            <a:ext cx="10302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4" y="3568402"/>
            <a:ext cx="10239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6403"/>
            <a:ext cx="102393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5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7" y="188640"/>
            <a:ext cx="8797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Another Question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77272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72" y="5877272"/>
            <a:ext cx="2794036" cy="9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558" y="856990"/>
            <a:ext cx="892045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Do we need a more integrated approach across CCSA to statistical capacity building?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Opportunities –  SDG Targets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9.1 </a:t>
            </a:r>
            <a:endParaRPr lang="en-US" sz="800" dirty="0">
              <a:solidFill>
                <a:srgbClr val="002060"/>
              </a:solidFill>
            </a:endParaRPr>
          </a:p>
          <a:p>
            <a:pPr algn="just"/>
            <a:r>
              <a:rPr lang="en-US" sz="1900" dirty="0" smtClean="0">
                <a:solidFill>
                  <a:srgbClr val="002060"/>
                </a:solidFill>
              </a:rPr>
              <a:t>‘</a:t>
            </a:r>
            <a:r>
              <a:rPr lang="en-US" sz="1900" i="1" dirty="0" smtClean="0">
                <a:solidFill>
                  <a:srgbClr val="002060"/>
                </a:solidFill>
              </a:rPr>
              <a:t>Develop quality, reliable, sustainable and resilient </a:t>
            </a:r>
            <a:r>
              <a:rPr lang="en-US" sz="1900" b="1" i="1" dirty="0" smtClean="0">
                <a:solidFill>
                  <a:srgbClr val="002060"/>
                </a:solidFill>
              </a:rPr>
              <a:t>infrastructure</a:t>
            </a:r>
            <a:r>
              <a:rPr lang="en-US" sz="1900" i="1" dirty="0" smtClean="0">
                <a:solidFill>
                  <a:srgbClr val="002060"/>
                </a:solidFill>
              </a:rPr>
              <a:t>, including regional and trans-border infrastructure, to support economic development and human well-being, with a focus on affordable and equitable access for all’</a:t>
            </a:r>
          </a:p>
          <a:p>
            <a:endParaRPr lang="en-US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17.18</a:t>
            </a:r>
            <a:endParaRPr lang="en-US" sz="2000" b="1" i="1" dirty="0">
              <a:solidFill>
                <a:srgbClr val="002060"/>
              </a:solidFill>
            </a:endParaRPr>
          </a:p>
          <a:p>
            <a:pPr algn="just"/>
            <a:r>
              <a:rPr lang="en-US" sz="2000" i="1" dirty="0">
                <a:solidFill>
                  <a:srgbClr val="002060"/>
                </a:solidFill>
              </a:rPr>
              <a:t>‘</a:t>
            </a:r>
            <a:r>
              <a:rPr lang="en-US" sz="1900" i="1" dirty="0">
                <a:solidFill>
                  <a:srgbClr val="002060"/>
                </a:solidFill>
              </a:rPr>
              <a:t>By 2020, enhance capacity building support to developing countries, including for LDCs and SIDs, to increase significantly the availability of high-quality, timely and reliable data disaggregated by income, gender, age, race, ethnicity, migratory status, disability, geographic location and other characteristics relevant in national contexts’</a:t>
            </a:r>
          </a:p>
          <a:p>
            <a:endParaRPr lang="en-US" sz="2000" i="1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125</TotalTime>
  <Words>234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Fundamental Pillars  necessary for a modern  National Statistical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Central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Nymand-Andersen, Per</dc:creator>
  <cp:lastModifiedBy>Li Wang</cp:lastModifiedBy>
  <cp:revision>17</cp:revision>
  <dcterms:created xsi:type="dcterms:W3CDTF">2015-06-09T13:29:09Z</dcterms:created>
  <dcterms:modified xsi:type="dcterms:W3CDTF">2015-08-07T14:19:31Z</dcterms:modified>
</cp:coreProperties>
</file>