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5" r:id="rId3"/>
    <p:sldId id="264" r:id="rId4"/>
    <p:sldId id="257" r:id="rId5"/>
    <p:sldId id="258" r:id="rId6"/>
    <p:sldId id="259" r:id="rId7"/>
    <p:sldId id="260" r:id="rId8"/>
    <p:sldId id="262" r:id="rId9"/>
    <p:sldId id="263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33CCFF"/>
    <a:srgbClr val="D2ED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53559" autoAdjust="0"/>
  </p:normalViewPr>
  <p:slideViewPr>
    <p:cSldViewPr>
      <p:cViewPr varScale="1">
        <p:scale>
          <a:sx n="85" d="100"/>
          <a:sy n="85" d="100"/>
        </p:scale>
        <p:origin x="-1522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80C3DD-FA06-42DE-85DC-CA6AC321B3E9}" type="datetimeFigureOut">
              <a:rPr lang="en-GB" smtClean="0"/>
              <a:t>07/08/2015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C84E0A-CBBD-4219-97B0-536BCD29A0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188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84E0A-CBBD-4219-97B0-536BCD29A05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1474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dirty="0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AF2F2838-3F90-41F6-B78E-1ED6E0EDDC03}" type="slidenum">
              <a:rPr lang="de-DE" sz="1200" smtClean="0"/>
              <a:pPr eaLnBrk="1" hangingPunct="1"/>
              <a:t>10</a:t>
            </a:fld>
            <a:endParaRPr lang="de-DE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dirty="0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AF2F2838-3F90-41F6-B78E-1ED6E0EDDC03}" type="slidenum">
              <a:rPr lang="de-DE" sz="1200" smtClean="0"/>
              <a:pPr eaLnBrk="1" hangingPunct="1"/>
              <a:t>2</a:t>
            </a:fld>
            <a:endParaRPr lang="de-DE" sz="12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AF2F2838-3F90-41F6-B78E-1ED6E0EDDC03}" type="slidenum">
              <a:rPr lang="de-DE" sz="1200" smtClean="0"/>
              <a:pPr eaLnBrk="1" hangingPunct="1"/>
              <a:t>3</a:t>
            </a:fld>
            <a:endParaRPr lang="de-DE" sz="12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endParaRPr lang="en-GB" dirty="0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AF2F2838-3F90-41F6-B78E-1ED6E0EDDC03}" type="slidenum">
              <a:rPr lang="de-DE" sz="1200" smtClean="0"/>
              <a:pPr eaLnBrk="1" hangingPunct="1"/>
              <a:t>4</a:t>
            </a:fld>
            <a:endParaRPr lang="de-DE" sz="12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AF2F2838-3F90-41F6-B78E-1ED6E0EDDC03}" type="slidenum">
              <a:rPr lang="de-DE" sz="1200" smtClean="0"/>
              <a:pPr eaLnBrk="1" hangingPunct="1"/>
              <a:t>5</a:t>
            </a:fld>
            <a:endParaRPr lang="de-DE" sz="12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dirty="0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AF2F2838-3F90-41F6-B78E-1ED6E0EDDC03}" type="slidenum">
              <a:rPr lang="de-DE" sz="1200" smtClean="0"/>
              <a:pPr eaLnBrk="1" hangingPunct="1"/>
              <a:t>6</a:t>
            </a:fld>
            <a:endParaRPr lang="de-DE" sz="120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AF2F2838-3F90-41F6-B78E-1ED6E0EDDC03}" type="slidenum">
              <a:rPr lang="de-DE" sz="1200" smtClean="0"/>
              <a:pPr eaLnBrk="1" hangingPunct="1"/>
              <a:t>7</a:t>
            </a:fld>
            <a:endParaRPr lang="de-DE" sz="120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dirty="0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AF2F2838-3F90-41F6-B78E-1ED6E0EDDC03}" type="slidenum">
              <a:rPr lang="de-DE" sz="1200" smtClean="0"/>
              <a:pPr eaLnBrk="1" hangingPunct="1"/>
              <a:t>8</a:t>
            </a:fld>
            <a:endParaRPr lang="de-DE" sz="120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dirty="0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AF2F2838-3F90-41F6-B78E-1ED6E0EDDC03}" type="slidenum">
              <a:rPr lang="de-DE" sz="1200" smtClean="0"/>
              <a:pPr eaLnBrk="1" hangingPunct="1"/>
              <a:t>9</a:t>
            </a:fld>
            <a:endParaRPr lang="de-DE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21643-A256-490E-B256-73373950B3E7}" type="datetimeFigureOut">
              <a:rPr lang="en-GB" smtClean="0"/>
              <a:t>07/08/2015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84D2-8E9F-46D7-97CE-D97268F7C8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718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21643-A256-490E-B256-73373950B3E7}" type="datetimeFigureOut">
              <a:rPr lang="en-GB" smtClean="0"/>
              <a:t>07/08/2015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84D2-8E9F-46D7-97CE-D97268F7C8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155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21643-A256-490E-B256-73373950B3E7}" type="datetimeFigureOut">
              <a:rPr lang="en-GB" smtClean="0"/>
              <a:t>07/08/2015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84D2-8E9F-46D7-97CE-D97268F7C8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5446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21643-A256-490E-B256-73373950B3E7}" type="datetimeFigureOut">
              <a:rPr lang="en-GB" smtClean="0"/>
              <a:t>07/08/2015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84D2-8E9F-46D7-97CE-D97268F7C8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920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21643-A256-490E-B256-73373950B3E7}" type="datetimeFigureOut">
              <a:rPr lang="en-GB" smtClean="0"/>
              <a:t>07/08/2015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84D2-8E9F-46D7-97CE-D97268F7C8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448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21643-A256-490E-B256-73373950B3E7}" type="datetimeFigureOut">
              <a:rPr lang="en-GB" smtClean="0"/>
              <a:t>07/08/2015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84D2-8E9F-46D7-97CE-D97268F7C8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712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21643-A256-490E-B256-73373950B3E7}" type="datetimeFigureOut">
              <a:rPr lang="en-GB" smtClean="0"/>
              <a:t>07/08/2015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84D2-8E9F-46D7-97CE-D97268F7C8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917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21643-A256-490E-B256-73373950B3E7}" type="datetimeFigureOut">
              <a:rPr lang="en-GB" smtClean="0"/>
              <a:t>07/08/2015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84D2-8E9F-46D7-97CE-D97268F7C8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568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21643-A256-490E-B256-73373950B3E7}" type="datetimeFigureOut">
              <a:rPr lang="en-GB" smtClean="0"/>
              <a:t>07/08/2015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84D2-8E9F-46D7-97CE-D97268F7C8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774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21643-A256-490E-B256-73373950B3E7}" type="datetimeFigureOut">
              <a:rPr lang="en-GB" smtClean="0"/>
              <a:t>07/08/2015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84D2-8E9F-46D7-97CE-D97268F7C8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637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21643-A256-490E-B256-73373950B3E7}" type="datetimeFigureOut">
              <a:rPr lang="en-GB" smtClean="0"/>
              <a:t>07/08/2015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84D2-8E9F-46D7-97CE-D97268F7C8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794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21643-A256-490E-B256-73373950B3E7}" type="datetimeFigureOut">
              <a:rPr lang="en-GB" smtClean="0"/>
              <a:t>07/08/2015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484D2-8E9F-46D7-97CE-D97268F7C8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434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1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4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3" y="1700808"/>
            <a:ext cx="8929801" cy="936104"/>
          </a:xfrm>
        </p:spPr>
        <p:txBody>
          <a:bodyPr>
            <a:noAutofit/>
          </a:bodyPr>
          <a:lstStyle/>
          <a:p>
            <a:r>
              <a:rPr lang="en-GB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Fundamental Pillars </a:t>
            </a:r>
            <a:r>
              <a:rPr lang="en-GB" sz="3600" dirty="0" smtClean="0">
                <a:solidFill>
                  <a:srgbClr val="002060"/>
                </a:solidFill>
              </a:rPr>
              <a:t/>
            </a:r>
            <a:br>
              <a:rPr lang="en-GB" sz="3600" dirty="0" smtClean="0">
                <a:solidFill>
                  <a:srgbClr val="002060"/>
                </a:solidFill>
              </a:rPr>
            </a:br>
            <a:r>
              <a:rPr lang="en-GB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necessary for a modern </a:t>
            </a:r>
            <a:r>
              <a:rPr lang="en-GB" sz="3600" dirty="0" smtClean="0">
                <a:solidFill>
                  <a:srgbClr val="002060"/>
                </a:solidFill>
              </a:rPr>
              <a:t/>
            </a:r>
            <a:br>
              <a:rPr lang="en-GB" sz="3600" dirty="0" smtClean="0">
                <a:solidFill>
                  <a:srgbClr val="002060"/>
                </a:solidFill>
              </a:rPr>
            </a:br>
            <a:r>
              <a:rPr lang="en-GB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 Statistical System</a:t>
            </a:r>
            <a:endParaRPr lang="en-GB" sz="36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2961893" cy="980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0" y="980728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07504" y="5445224"/>
            <a:ext cx="89298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2060"/>
                </a:solidFill>
              </a:rPr>
              <a:t>Steve </a:t>
            </a:r>
            <a:r>
              <a:rPr lang="en-GB" sz="2400" dirty="0" err="1" smtClean="0">
                <a:solidFill>
                  <a:srgbClr val="002060"/>
                </a:solidFill>
              </a:rPr>
              <a:t>MacFeely</a:t>
            </a:r>
            <a:r>
              <a:rPr lang="en-GB" sz="2400" dirty="0" smtClean="0">
                <a:solidFill>
                  <a:srgbClr val="002060"/>
                </a:solidFill>
              </a:rPr>
              <a:t> </a:t>
            </a:r>
          </a:p>
          <a:p>
            <a:pPr algn="ctr"/>
            <a:r>
              <a:rPr lang="en-GB" dirty="0" smtClean="0">
                <a:solidFill>
                  <a:srgbClr val="002060"/>
                </a:solidFill>
              </a:rPr>
              <a:t>United Nations Conference on Trade &amp; Development</a:t>
            </a:r>
          </a:p>
          <a:p>
            <a:pPr algn="ctr"/>
            <a:r>
              <a:rPr lang="en-GB" dirty="0" smtClean="0">
                <a:solidFill>
                  <a:srgbClr val="002060"/>
                </a:solidFill>
              </a:rPr>
              <a:t>STS 037 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67576"/>
            <a:ext cx="2593097" cy="84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9730" y="3356992"/>
            <a:ext cx="1844539" cy="1877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291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877272"/>
            <a:ext cx="2961893" cy="980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0" y="5805264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972" y="5877272"/>
            <a:ext cx="2794036" cy="91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14558" y="856990"/>
            <a:ext cx="89204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i="1" dirty="0" smtClean="0">
              <a:solidFill>
                <a:srgbClr val="002060"/>
              </a:solidFill>
            </a:endParaRPr>
          </a:p>
          <a:p>
            <a:endParaRPr lang="en-US" sz="2400" dirty="0" smtClean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83768" y="2060848"/>
            <a:ext cx="46805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3366"/>
                </a:solidFill>
              </a:rPr>
              <a:t>Thank you</a:t>
            </a:r>
          </a:p>
          <a:p>
            <a:pPr algn="ctr"/>
            <a:endParaRPr lang="en-US" sz="2800" b="1" dirty="0">
              <a:solidFill>
                <a:srgbClr val="003366"/>
              </a:solidFill>
            </a:endParaRPr>
          </a:p>
          <a:p>
            <a:pPr algn="ctr"/>
            <a:endParaRPr lang="en-US" sz="2800" b="1" dirty="0" smtClean="0">
              <a:solidFill>
                <a:srgbClr val="003366"/>
              </a:solidFill>
            </a:endParaRPr>
          </a:p>
          <a:p>
            <a:pPr algn="ctr"/>
            <a:r>
              <a:rPr lang="en-US" sz="2800" dirty="0">
                <a:solidFill>
                  <a:srgbClr val="003366"/>
                </a:solidFill>
              </a:rPr>
              <a:t>s</a:t>
            </a:r>
            <a:r>
              <a:rPr lang="en-US" sz="2800" dirty="0" smtClean="0">
                <a:solidFill>
                  <a:srgbClr val="003366"/>
                </a:solidFill>
              </a:rPr>
              <a:t>teve.macfeely@unctad.org</a:t>
            </a:r>
            <a:endParaRPr lang="en-US" sz="2800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75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417" y="188640"/>
            <a:ext cx="8797925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n-GB" sz="2400" b="1" dirty="0" smtClean="0">
                <a:solidFill>
                  <a:srgbClr val="003366"/>
                </a:solidFill>
              </a:rPr>
              <a:t>Key Question</a:t>
            </a:r>
            <a:endParaRPr lang="en-GB" sz="2400" b="1" dirty="0">
              <a:solidFill>
                <a:srgbClr val="003366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877272"/>
            <a:ext cx="2961893" cy="980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0" y="5805264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972" y="5877272"/>
            <a:ext cx="2794036" cy="91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1520" y="1268760"/>
            <a:ext cx="864382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>
                <a:solidFill>
                  <a:srgbClr val="002060"/>
                </a:solidFill>
              </a:rPr>
              <a:t>H</a:t>
            </a:r>
            <a:r>
              <a:rPr lang="en-US" sz="2400" dirty="0" smtClean="0">
                <a:solidFill>
                  <a:srgbClr val="002060"/>
                </a:solidFill>
              </a:rPr>
              <a:t>ow best do we help countries develop </a:t>
            </a:r>
          </a:p>
          <a:p>
            <a:pPr algn="just"/>
            <a:r>
              <a:rPr lang="en-US" sz="2400" b="1" dirty="0" smtClean="0">
                <a:solidFill>
                  <a:srgbClr val="002060"/>
                </a:solidFill>
              </a:rPr>
              <a:t>flexible</a:t>
            </a:r>
            <a:r>
              <a:rPr lang="en-US" sz="2400" dirty="0" smtClean="0">
                <a:solidFill>
                  <a:srgbClr val="002060"/>
                </a:solidFill>
              </a:rPr>
              <a:t> and </a:t>
            </a:r>
            <a:r>
              <a:rPr lang="en-US" sz="2400" b="1" dirty="0" smtClean="0">
                <a:solidFill>
                  <a:srgbClr val="002060"/>
                </a:solidFill>
              </a:rPr>
              <a:t>responsive statistical systems </a:t>
            </a:r>
          </a:p>
          <a:p>
            <a:pPr algn="just"/>
            <a:r>
              <a:rPr lang="en-US" sz="2400" dirty="0" smtClean="0">
                <a:solidFill>
                  <a:srgbClr val="002060"/>
                </a:solidFill>
              </a:rPr>
              <a:t>that allow SDG targets (but also other national priorities) </a:t>
            </a:r>
          </a:p>
          <a:p>
            <a:pPr algn="just"/>
            <a:r>
              <a:rPr lang="en-US" sz="2400" dirty="0" smtClean="0">
                <a:solidFill>
                  <a:srgbClr val="002060"/>
                </a:solidFill>
              </a:rPr>
              <a:t>to be measured and monitored?</a:t>
            </a:r>
          </a:p>
          <a:p>
            <a:endParaRPr lang="en-US" dirty="0" smtClean="0"/>
          </a:p>
          <a:p>
            <a:endParaRPr lang="en-US" dirty="0">
              <a:solidFill>
                <a:srgbClr val="002060"/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20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417" y="188640"/>
            <a:ext cx="8797925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n-GB" sz="2400" b="1" dirty="0" smtClean="0">
                <a:solidFill>
                  <a:schemeClr val="tx2"/>
                </a:solidFill>
              </a:rPr>
              <a:t>An important reminder</a:t>
            </a:r>
            <a:endParaRPr lang="en-GB" sz="2400" b="1" dirty="0">
              <a:solidFill>
                <a:schemeClr val="tx2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877272"/>
            <a:ext cx="2961893" cy="980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0" y="5805264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972" y="5877272"/>
            <a:ext cx="2794036" cy="91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1520" y="1268760"/>
            <a:ext cx="864382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i="1" dirty="0" smtClean="0">
                <a:solidFill>
                  <a:srgbClr val="002060"/>
                </a:solidFill>
              </a:rPr>
              <a:t>'Economic </a:t>
            </a:r>
            <a:r>
              <a:rPr lang="en-US" sz="2000" i="1" dirty="0">
                <a:solidFill>
                  <a:srgbClr val="002060"/>
                </a:solidFill>
              </a:rPr>
              <a:t>analysis cherishes the illusion that one good reason should be enough, but the determinants of complex processes are invariably plural and inter-related. Mono causal explanations will not work</a:t>
            </a:r>
            <a:r>
              <a:rPr lang="en-US" sz="2000" i="1" dirty="0" smtClean="0">
                <a:solidFill>
                  <a:srgbClr val="002060"/>
                </a:solidFill>
              </a:rPr>
              <a:t>' </a:t>
            </a:r>
          </a:p>
          <a:p>
            <a:pPr algn="just"/>
            <a:endParaRPr lang="en-US" sz="2000" dirty="0">
              <a:solidFill>
                <a:srgbClr val="002060"/>
              </a:solidFill>
            </a:endParaRPr>
          </a:p>
          <a:p>
            <a:pPr algn="just"/>
            <a:r>
              <a:rPr lang="en-US" sz="2000" dirty="0" smtClean="0">
                <a:solidFill>
                  <a:srgbClr val="002060"/>
                </a:solidFill>
              </a:rPr>
              <a:t>			            David </a:t>
            </a:r>
            <a:r>
              <a:rPr lang="en-US" sz="2000" dirty="0" err="1" smtClean="0">
                <a:solidFill>
                  <a:srgbClr val="002060"/>
                </a:solidFill>
              </a:rPr>
              <a:t>Landes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>
                <a:solidFill>
                  <a:srgbClr val="002060"/>
                </a:solidFill>
              </a:rPr>
              <a:t>– </a:t>
            </a:r>
            <a:endParaRPr lang="en-US" sz="2000" dirty="0" smtClean="0">
              <a:solidFill>
                <a:srgbClr val="002060"/>
              </a:solidFill>
            </a:endParaRPr>
          </a:p>
          <a:p>
            <a:pPr algn="just"/>
            <a:r>
              <a:rPr lang="en-US" sz="2000" dirty="0">
                <a:solidFill>
                  <a:srgbClr val="002060"/>
                </a:solidFill>
              </a:rPr>
              <a:t>	</a:t>
            </a:r>
            <a:r>
              <a:rPr lang="en-US" sz="2000" dirty="0" smtClean="0">
                <a:solidFill>
                  <a:srgbClr val="002060"/>
                </a:solidFill>
              </a:rPr>
              <a:t>		            The </a:t>
            </a:r>
            <a:r>
              <a:rPr lang="en-US" sz="2000" dirty="0">
                <a:solidFill>
                  <a:srgbClr val="002060"/>
                </a:solidFill>
              </a:rPr>
              <a:t>Wealth and Poverty of Nations (1998: </a:t>
            </a:r>
            <a:r>
              <a:rPr lang="en-US" sz="2000" dirty="0" smtClean="0">
                <a:solidFill>
                  <a:srgbClr val="002060"/>
                </a:solidFill>
              </a:rPr>
              <a:t>p.517)</a:t>
            </a:r>
            <a:endParaRPr lang="en-US" sz="2000" dirty="0">
              <a:solidFill>
                <a:srgbClr val="002060"/>
              </a:solidFill>
            </a:endParaRPr>
          </a:p>
          <a:p>
            <a:pPr algn="just"/>
            <a:endParaRPr lang="en-US" sz="2000" dirty="0" smtClean="0">
              <a:solidFill>
                <a:srgbClr val="002060"/>
              </a:solidFill>
            </a:endParaRPr>
          </a:p>
          <a:p>
            <a:pPr algn="just"/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60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417" y="188640"/>
            <a:ext cx="8797925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n-GB" sz="2400" b="1" dirty="0" smtClean="0">
                <a:solidFill>
                  <a:schemeClr val="tx2"/>
                </a:solidFill>
              </a:rPr>
              <a:t>3 Key Pillars</a:t>
            </a:r>
            <a:endParaRPr lang="en-GB" sz="2400" b="1" dirty="0">
              <a:solidFill>
                <a:schemeClr val="tx2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877272"/>
            <a:ext cx="2961893" cy="980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0" y="5805264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972" y="5877272"/>
            <a:ext cx="2794036" cy="91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729" y="908720"/>
            <a:ext cx="6996184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256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417" y="188640"/>
            <a:ext cx="8797925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n-GB" sz="2400" b="1" dirty="0" smtClean="0">
                <a:solidFill>
                  <a:schemeClr val="tx2"/>
                </a:solidFill>
              </a:rPr>
              <a:t>Pillar 1 – Legal Framework</a:t>
            </a:r>
            <a:endParaRPr lang="en-GB" sz="2400" b="1" dirty="0">
              <a:solidFill>
                <a:schemeClr val="tx2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877272"/>
            <a:ext cx="2961893" cy="980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0" y="5805264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972" y="5877272"/>
            <a:ext cx="2794036" cy="91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383" y="908720"/>
            <a:ext cx="6813992" cy="4558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281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417" y="188640"/>
            <a:ext cx="8797925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n-GB" sz="2400" b="1" dirty="0" smtClean="0">
                <a:solidFill>
                  <a:schemeClr val="tx2"/>
                </a:solidFill>
              </a:rPr>
              <a:t>Pillar 2 – Institutional Coordination</a:t>
            </a:r>
            <a:endParaRPr lang="en-GB" sz="2400" b="1" dirty="0">
              <a:solidFill>
                <a:schemeClr val="tx2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877272"/>
            <a:ext cx="2961893" cy="980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0" y="5805264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972" y="5877272"/>
            <a:ext cx="2794036" cy="91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383" y="908720"/>
            <a:ext cx="6813992" cy="4558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239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417" y="188640"/>
            <a:ext cx="8797925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n-GB" sz="2400" b="1" dirty="0" smtClean="0">
                <a:solidFill>
                  <a:schemeClr val="tx2"/>
                </a:solidFill>
              </a:rPr>
              <a:t>Pillar 3 – Data Infrastructure</a:t>
            </a:r>
            <a:endParaRPr lang="en-GB" sz="2400" b="1" dirty="0">
              <a:solidFill>
                <a:schemeClr val="tx2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877272"/>
            <a:ext cx="2961893" cy="980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0" y="5805264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972" y="5877272"/>
            <a:ext cx="2794036" cy="91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983" y="918346"/>
            <a:ext cx="7128792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3385" y="260648"/>
            <a:ext cx="4543683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732240" y="260648"/>
            <a:ext cx="216310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732240" y="2564904"/>
            <a:ext cx="201622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139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417" y="188640"/>
            <a:ext cx="8797925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n-GB" sz="2400" b="1" dirty="0" smtClean="0">
                <a:solidFill>
                  <a:schemeClr val="tx2"/>
                </a:solidFill>
              </a:rPr>
              <a:t>The 3 Pillars of a National Statistical System</a:t>
            </a:r>
            <a:endParaRPr lang="en-GB" sz="2400" b="1" dirty="0">
              <a:solidFill>
                <a:schemeClr val="tx2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877272"/>
            <a:ext cx="2961893" cy="980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0" y="5805264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972" y="5877272"/>
            <a:ext cx="2794036" cy="91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6550" y="1988840"/>
            <a:ext cx="3389313" cy="2268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6063" y="1196752"/>
            <a:ext cx="1030287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549177"/>
            <a:ext cx="1109663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574048"/>
            <a:ext cx="1085850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852936"/>
            <a:ext cx="1030287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3" y="3574223"/>
            <a:ext cx="1030287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784" y="3936403"/>
            <a:ext cx="1030287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859286"/>
            <a:ext cx="1030287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8" name="Picture 1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094" y="3568402"/>
            <a:ext cx="1023937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9" name="Picture 1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936403"/>
            <a:ext cx="1023937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658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417" y="188640"/>
            <a:ext cx="8797925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n-GB" sz="2400" b="1" dirty="0" smtClean="0">
                <a:solidFill>
                  <a:schemeClr val="tx2"/>
                </a:solidFill>
              </a:rPr>
              <a:t>Another Question</a:t>
            </a:r>
            <a:endParaRPr lang="en-GB" sz="2400" b="1" dirty="0">
              <a:solidFill>
                <a:schemeClr val="tx2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877272"/>
            <a:ext cx="2961893" cy="980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0" y="5805264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972" y="5877272"/>
            <a:ext cx="2794036" cy="91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14558" y="856990"/>
            <a:ext cx="892045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Do we need a more integrated approach across CCSA to statistical capacity building?</a:t>
            </a:r>
          </a:p>
          <a:p>
            <a:endParaRPr lang="en-US" sz="2400" dirty="0">
              <a:solidFill>
                <a:srgbClr val="002060"/>
              </a:solidFill>
            </a:endParaRPr>
          </a:p>
          <a:p>
            <a:r>
              <a:rPr lang="en-US" sz="2400" dirty="0" smtClean="0">
                <a:solidFill>
                  <a:srgbClr val="002060"/>
                </a:solidFill>
              </a:rPr>
              <a:t>Opportunities –  SDG Targets</a:t>
            </a:r>
          </a:p>
          <a:p>
            <a:endParaRPr lang="en-US" dirty="0" smtClean="0">
              <a:solidFill>
                <a:srgbClr val="002060"/>
              </a:solidFill>
            </a:endParaRPr>
          </a:p>
          <a:p>
            <a:r>
              <a:rPr lang="en-US" sz="2000" b="1" dirty="0" smtClean="0">
                <a:solidFill>
                  <a:srgbClr val="002060"/>
                </a:solidFill>
              </a:rPr>
              <a:t>9.1 </a:t>
            </a:r>
            <a:endParaRPr lang="en-US" sz="800" dirty="0">
              <a:solidFill>
                <a:srgbClr val="002060"/>
              </a:solidFill>
            </a:endParaRPr>
          </a:p>
          <a:p>
            <a:pPr algn="just"/>
            <a:r>
              <a:rPr lang="en-US" sz="1900" dirty="0" smtClean="0">
                <a:solidFill>
                  <a:srgbClr val="002060"/>
                </a:solidFill>
              </a:rPr>
              <a:t>‘</a:t>
            </a:r>
            <a:r>
              <a:rPr lang="en-US" sz="1900" i="1" dirty="0" smtClean="0">
                <a:solidFill>
                  <a:srgbClr val="002060"/>
                </a:solidFill>
              </a:rPr>
              <a:t>Develop quality, reliable, sustainable and resilient </a:t>
            </a:r>
            <a:r>
              <a:rPr lang="en-US" sz="1900" b="1" i="1" dirty="0" smtClean="0">
                <a:solidFill>
                  <a:srgbClr val="002060"/>
                </a:solidFill>
              </a:rPr>
              <a:t>infrastructure</a:t>
            </a:r>
            <a:r>
              <a:rPr lang="en-US" sz="1900" i="1" dirty="0" smtClean="0">
                <a:solidFill>
                  <a:srgbClr val="002060"/>
                </a:solidFill>
              </a:rPr>
              <a:t>, including regional and trans-border infrastructure, to support economic development and human well-being, with a focus on affordable and equitable access for all’</a:t>
            </a:r>
          </a:p>
          <a:p>
            <a:endParaRPr lang="en-US" sz="2000" i="1" dirty="0" smtClean="0">
              <a:solidFill>
                <a:srgbClr val="002060"/>
              </a:solidFill>
            </a:endParaRPr>
          </a:p>
          <a:p>
            <a:r>
              <a:rPr lang="en-US" sz="2000" b="1" i="1" dirty="0" smtClean="0">
                <a:solidFill>
                  <a:srgbClr val="002060"/>
                </a:solidFill>
              </a:rPr>
              <a:t>17.18</a:t>
            </a:r>
            <a:endParaRPr lang="en-US" sz="2000" b="1" i="1" dirty="0">
              <a:solidFill>
                <a:srgbClr val="002060"/>
              </a:solidFill>
            </a:endParaRPr>
          </a:p>
          <a:p>
            <a:pPr algn="just"/>
            <a:r>
              <a:rPr lang="en-US" sz="2000" i="1" dirty="0">
                <a:solidFill>
                  <a:srgbClr val="002060"/>
                </a:solidFill>
              </a:rPr>
              <a:t>‘</a:t>
            </a:r>
            <a:r>
              <a:rPr lang="en-US" sz="1900" i="1" dirty="0">
                <a:solidFill>
                  <a:srgbClr val="002060"/>
                </a:solidFill>
              </a:rPr>
              <a:t>By 2020, enhance capacity building support to developing countries, including for LDCs and SIDs, to increase significantly the availability of high-quality, timely and reliable data disaggregated by income, gender, age, race, ethnicity, migratory status, disability, geographic location and other characteristics relevant in national contexts’</a:t>
            </a:r>
          </a:p>
          <a:p>
            <a:endParaRPr lang="en-US" sz="2000" i="1" dirty="0" smtClean="0">
              <a:solidFill>
                <a:srgbClr val="002060"/>
              </a:solidFill>
            </a:endParaRPr>
          </a:p>
          <a:p>
            <a:endParaRPr lang="en-US" sz="24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8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125</TotalTime>
  <Words>234</Words>
  <Application>Microsoft Office PowerPoint</Application>
  <PresentationFormat>On-screen Show (4:3)</PresentationFormat>
  <Paragraphs>48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The Fundamental Pillars  necessary for a modern  National Statistical System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European Central bank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Nymand-Andersen, Per</dc:creator>
  <cp:lastModifiedBy>Li Wang</cp:lastModifiedBy>
  <cp:revision>17</cp:revision>
  <dcterms:created xsi:type="dcterms:W3CDTF">2015-06-09T13:29:09Z</dcterms:created>
  <dcterms:modified xsi:type="dcterms:W3CDTF">2015-08-07T14:19:31Z</dcterms:modified>
</cp:coreProperties>
</file>