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58" r:id="rId3"/>
    <p:sldId id="265" r:id="rId4"/>
    <p:sldId id="275" r:id="rId5"/>
    <p:sldId id="276" r:id="rId6"/>
    <p:sldId id="278" r:id="rId7"/>
    <p:sldId id="268" r:id="rId8"/>
    <p:sldId id="269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D2E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026" autoAdjust="0"/>
    <p:restoredTop sz="79930" autoAdjust="0"/>
  </p:normalViewPr>
  <p:slideViewPr>
    <p:cSldViewPr>
      <p:cViewPr varScale="1">
        <p:scale>
          <a:sx n="85" d="100"/>
          <a:sy n="85" d="100"/>
        </p:scale>
        <p:origin x="-152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0C3DD-FA06-42DE-85DC-CA6AC321B3E9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84E0A-CBBD-4219-97B0-536BCD29A0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18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dirty="0" smtClean="0">
                <a:solidFill>
                  <a:schemeClr val="tx1"/>
                </a:solidFill>
              </a:rPr>
              <a:t>In the SD</a:t>
            </a:r>
            <a:r>
              <a:rPr lang="en-GB" sz="1200" b="0" baseline="0" dirty="0" smtClean="0">
                <a:solidFill>
                  <a:schemeClr val="tx1"/>
                </a:solidFill>
              </a:rPr>
              <a:t> Agenda, f</a:t>
            </a:r>
            <a:r>
              <a:rPr lang="en-GB" sz="1200" b="0" dirty="0" smtClean="0">
                <a:solidFill>
                  <a:schemeClr val="tx1"/>
                </a:solidFill>
              </a:rPr>
              <a:t>ood security is a stand alone goal, very ambitious.</a:t>
            </a:r>
            <a:endParaRPr lang="en-US" sz="1200" b="0" dirty="0" smtClean="0">
              <a:solidFill>
                <a:schemeClr val="tx1"/>
              </a:solidFill>
            </a:endParaRPr>
          </a:p>
          <a:p>
            <a:endParaRPr lang="en-US" sz="1200" b="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</a:rPr>
              <a:t>SDG2 covers include </a:t>
            </a:r>
            <a:r>
              <a:rPr lang="en-US" sz="2400" b="0" dirty="0" smtClean="0">
                <a:solidFill>
                  <a:schemeClr val="tx1"/>
                </a:solidFill>
              </a:rPr>
              <a:t>5 multidimensional targets and 3 Means of Implementation</a:t>
            </a:r>
          </a:p>
          <a:p>
            <a:r>
              <a:rPr lang="en-US" sz="1200" b="0" dirty="0" smtClean="0">
                <a:solidFill>
                  <a:schemeClr val="tx1"/>
                </a:solidFill>
              </a:rPr>
              <a:t>Which cover aspects related to: food access, nutrition, agricultural productivity,  sustainable food systems, genetic diversity, investment, trade and market information.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84E0A-CBBD-4219-97B0-536BCD29A05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rgbClr val="FF0000"/>
                </a:solidFill>
              </a:rPr>
              <a:t>Ultimate goal of providing higher quality and wider scope of global monitoring service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S</a:t>
            </a:r>
            <a:r>
              <a:rPr lang="en-US" sz="1200" dirty="0" smtClean="0">
                <a:solidFill>
                  <a:srgbClr val="FF0000"/>
                </a:solidFill>
              </a:rPr>
              <a:t>trengthened statistics governance </a:t>
            </a:r>
            <a:r>
              <a:rPr lang="en-US" sz="1200" dirty="0" smtClean="0"/>
              <a:t>systems where Members endorse the statistical </a:t>
            </a:r>
            <a:r>
              <a:rPr lang="en-US" sz="1200" dirty="0" err="1" smtClean="0"/>
              <a:t>programmes</a:t>
            </a:r>
            <a:r>
              <a:rPr lang="en-US" sz="1200" dirty="0" smtClean="0"/>
              <a:t> of IOs and peer-review data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solidFill>
                  <a:srgbClr val="FF0000"/>
                </a:solidFill>
              </a:rPr>
              <a:t>FAO</a:t>
            </a:r>
            <a:r>
              <a:rPr lang="en-US" sz="1200" dirty="0" smtClean="0"/>
              <a:t>: new QAF adopted; Global Commission on Statistics to be established in 2015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84E0A-CBBD-4219-97B0-536BCD29A05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275" y="-57221"/>
            <a:ext cx="2540725" cy="102600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1949"/>
            <a:ext cx="2961893" cy="98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6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71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5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44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7504" y="836712"/>
            <a:ext cx="8928992" cy="482453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>
                <a:solidFill>
                  <a:schemeClr val="tx2"/>
                </a:solidFill>
              </a:defRPr>
            </a:lvl1pPr>
            <a:lvl2pPr marL="742950" indent="-285750">
              <a:buFont typeface="Wingdings" panose="05000000000000000000" pitchFamily="2" charset="2"/>
              <a:buChar char="Ø"/>
              <a:defRPr sz="1800" b="1">
                <a:solidFill>
                  <a:schemeClr val="tx2"/>
                </a:solidFill>
              </a:defRPr>
            </a:lvl2pPr>
            <a:lvl3pPr marL="1143000" indent="-228600">
              <a:buFont typeface="Wingdings" panose="05000000000000000000" pitchFamily="2" charset="2"/>
              <a:buChar char="Ø"/>
              <a:defRPr sz="1800" b="1">
                <a:solidFill>
                  <a:schemeClr val="tx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grpSp>
        <p:nvGrpSpPr>
          <p:cNvPr id="7" name="Gruppo 6"/>
          <p:cNvGrpSpPr/>
          <p:nvPr userDrawn="1"/>
        </p:nvGrpSpPr>
        <p:grpSpPr>
          <a:xfrm>
            <a:off x="0" y="5805264"/>
            <a:ext cx="9144000" cy="1052736"/>
            <a:chOff x="0" y="5805264"/>
            <a:chExt cx="9144000" cy="1052736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3275" y="5832000"/>
              <a:ext cx="2540725" cy="1026000"/>
            </a:xfrm>
            <a:prstGeom prst="rect">
              <a:avLst/>
            </a:prstGeom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5877272"/>
              <a:ext cx="2961893" cy="980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Straight Connector 6"/>
            <p:cNvCxnSpPr/>
            <p:nvPr/>
          </p:nvCxnSpPr>
          <p:spPr>
            <a:xfrm>
              <a:off x="0" y="5805264"/>
              <a:ext cx="9144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20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44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1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91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6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77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63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79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836712"/>
            <a:ext cx="8856984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 smtClean="0"/>
              <a:t>Click to edit Master text styles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Second level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21643-A256-490E-B256-73373950B3E7}" type="datetimeFigureOut">
              <a:rPr lang="en-GB" smtClean="0"/>
              <a:pPr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484D2-8E9F-46D7-97CE-D97268F7C8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43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GB"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1800" b="1" kern="1200" dirty="0" smtClean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1800" b="1" kern="120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1800" b="1" kern="1200" dirty="0" smtClean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lang="en-US" sz="1800" b="1" kern="1200" dirty="0" smtClean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lang="en-GB" sz="1800" b="1" kern="1200" dirty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560840" cy="194421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International Organizations in monitoring food security</a:t>
            </a:r>
            <a:endParaRPr lang="en-GB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1490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Pietro Gennari, </a:t>
            </a:r>
          </a:p>
          <a:p>
            <a:pPr algn="ctr"/>
            <a:r>
              <a:rPr lang="en-GB" sz="2400" dirty="0" smtClean="0">
                <a:solidFill>
                  <a:schemeClr val="tx2"/>
                </a:solidFill>
              </a:rPr>
              <a:t>Food and Agriculture Organization of the United Nations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61249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</a:rPr>
              <a:t>60</a:t>
            </a:r>
            <a:r>
              <a:rPr lang="en-GB" sz="2000" b="1" baseline="30000" dirty="0" smtClean="0">
                <a:solidFill>
                  <a:srgbClr val="C00000"/>
                </a:solidFill>
              </a:rPr>
              <a:t>th</a:t>
            </a:r>
            <a:r>
              <a:rPr lang="en-GB" sz="2000" b="1" dirty="0" smtClean="0">
                <a:solidFill>
                  <a:srgbClr val="C00000"/>
                </a:solidFill>
              </a:rPr>
              <a:t> World Statistics Congress – ISI 015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STS037 - CCSA Session on International Statistics: STATISTICAL INDICATORS FOR MONITORING AND ACHIEVING THE SUSTAINABLE DEVELOPMENT GOALS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1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4726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Global Monitoring of development outcomes by International Organizations (IOs)  </a:t>
            </a:r>
            <a:r>
              <a:rPr lang="en-GB" sz="2400" dirty="0" smtClean="0"/>
              <a:t>mandated by member countries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Traditional </a:t>
            </a:r>
            <a:r>
              <a:rPr lang="en-GB" sz="2400" dirty="0" smtClean="0"/>
              <a:t>monitoring role </a:t>
            </a:r>
            <a:r>
              <a:rPr lang="en-GB" sz="2400" b="0" dirty="0" smtClean="0"/>
              <a:t>of IOs:</a:t>
            </a:r>
          </a:p>
          <a:p>
            <a:pPr marL="633413" lvl="1" indent="-2794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Contribute to </a:t>
            </a:r>
            <a:r>
              <a:rPr lang="en-GB" sz="2400" b="0" dirty="0" smtClean="0">
                <a:solidFill>
                  <a:srgbClr val="FF0000"/>
                </a:solidFill>
              </a:rPr>
              <a:t>define metrics/indicators</a:t>
            </a:r>
          </a:p>
          <a:p>
            <a:pPr marL="633413" lvl="1" indent="-2794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>
                <a:solidFill>
                  <a:srgbClr val="FF0000"/>
                </a:solidFill>
              </a:rPr>
              <a:t>Develop methods, standards and tools </a:t>
            </a:r>
            <a:r>
              <a:rPr lang="en-GB" sz="2400" b="0" dirty="0" smtClean="0"/>
              <a:t>for data collection</a:t>
            </a:r>
          </a:p>
          <a:p>
            <a:pPr marL="633413" lvl="1" indent="-2794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Provide </a:t>
            </a:r>
            <a:r>
              <a:rPr lang="en-GB" sz="2400" b="0" dirty="0" smtClean="0">
                <a:solidFill>
                  <a:srgbClr val="FF0000"/>
                </a:solidFill>
              </a:rPr>
              <a:t>technical support to countries </a:t>
            </a:r>
            <a:r>
              <a:rPr lang="en-GB" sz="2400" b="0" dirty="0" smtClean="0"/>
              <a:t>for their implementation</a:t>
            </a:r>
          </a:p>
          <a:p>
            <a:pPr marL="633413" lvl="1" indent="-2794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Disseminate  </a:t>
            </a:r>
            <a:r>
              <a:rPr lang="en-GB" sz="2400" b="0" dirty="0" smtClean="0">
                <a:solidFill>
                  <a:srgbClr val="FF0000"/>
                </a:solidFill>
              </a:rPr>
              <a:t>global databases</a:t>
            </a:r>
            <a:r>
              <a:rPr lang="en-GB" sz="2400" b="0" dirty="0" smtClean="0"/>
              <a:t>, ensuring </a:t>
            </a:r>
            <a:r>
              <a:rPr lang="en-GB" sz="2400" b="0" dirty="0" smtClean="0">
                <a:solidFill>
                  <a:srgbClr val="FF0000"/>
                </a:solidFill>
              </a:rPr>
              <a:t>international comparability </a:t>
            </a:r>
            <a:r>
              <a:rPr lang="en-GB" sz="2400" b="0" dirty="0" smtClean="0"/>
              <a:t>of indicators</a:t>
            </a:r>
            <a:endParaRPr lang="en-GB" sz="2400" b="0" dirty="0" smtClean="0">
              <a:solidFill>
                <a:srgbClr val="FF0000"/>
              </a:solidFill>
            </a:endParaRPr>
          </a:p>
          <a:p>
            <a:pPr marL="633413" lvl="1" indent="-2794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Produce annual </a:t>
            </a:r>
            <a:r>
              <a:rPr lang="en-GB" sz="2400" b="0" dirty="0" smtClean="0">
                <a:solidFill>
                  <a:srgbClr val="FF0000"/>
                </a:solidFill>
              </a:rPr>
              <a:t>report on progress</a:t>
            </a:r>
          </a:p>
          <a:p>
            <a:pPr marL="354013" indent="-354013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When  IOs cannot rely on official sources </a:t>
            </a:r>
            <a:r>
              <a:rPr lang="en-GB" sz="2400" dirty="0" smtClean="0"/>
              <a:t>may use non-official sources </a:t>
            </a:r>
            <a:r>
              <a:rPr lang="en-GB" sz="2400" b="0" dirty="0" smtClean="0"/>
              <a:t>to ensure data harmonization and to fill data gaps (</a:t>
            </a:r>
            <a:r>
              <a:rPr lang="en-GB" sz="2400" dirty="0" smtClean="0"/>
              <a:t>CCSA</a:t>
            </a:r>
            <a:r>
              <a:rPr lang="en-GB" sz="2400" b="0" dirty="0" smtClean="0"/>
              <a:t>)</a:t>
            </a:r>
          </a:p>
          <a:p>
            <a:pPr marL="354013" indent="-354013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sz="2400" b="0" dirty="0" smtClean="0"/>
              <a:t>IOs  may launch </a:t>
            </a:r>
            <a:r>
              <a:rPr lang="en-GB" sz="2400" dirty="0" smtClean="0"/>
              <a:t>direct data collections to produce indicators not yet covered by official statistics</a:t>
            </a:r>
            <a:r>
              <a:rPr lang="en-GB" sz="2400" b="0" dirty="0" smtClean="0"/>
              <a:t> (SQAF and proper governance needed)</a:t>
            </a:r>
          </a:p>
          <a:p>
            <a:pPr marL="354013" indent="-354013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GB" sz="2400" b="0" dirty="0" smtClean="0">
              <a:solidFill>
                <a:srgbClr val="C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Background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399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5256584"/>
          </a:xfrm>
        </p:spPr>
        <p:txBody>
          <a:bodyPr>
            <a:noAutofit/>
          </a:bodyPr>
          <a:lstStyle/>
          <a:p>
            <a:pPr marL="265113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0" dirty="0" smtClean="0"/>
              <a:t>Article 1 </a:t>
            </a:r>
            <a:r>
              <a:rPr lang="en-US" sz="2400" dirty="0" smtClean="0"/>
              <a:t>FAO Constitution</a:t>
            </a:r>
            <a:r>
              <a:rPr lang="en-US" sz="2400" b="0" dirty="0" smtClean="0"/>
              <a:t>: </a:t>
            </a:r>
            <a:r>
              <a:rPr lang="en-GB" sz="2200" b="0" i="1" dirty="0" smtClean="0"/>
              <a:t>The </a:t>
            </a:r>
            <a:r>
              <a:rPr lang="en-GB" sz="2200" b="0" i="1" dirty="0"/>
              <a:t>Organization shall </a:t>
            </a:r>
            <a:r>
              <a:rPr lang="en-GB" sz="2200" b="0" i="1" dirty="0">
                <a:solidFill>
                  <a:srgbClr val="FF0000"/>
                </a:solidFill>
              </a:rPr>
              <a:t>collect, analyse, interpret and disseminate </a:t>
            </a:r>
            <a:r>
              <a:rPr lang="en-GB" sz="2200" b="0" i="1" dirty="0" smtClean="0">
                <a:solidFill>
                  <a:srgbClr val="FF0000"/>
                </a:solidFill>
              </a:rPr>
              <a:t>information </a:t>
            </a:r>
            <a:r>
              <a:rPr lang="en-GB" sz="2200" b="0" i="1" dirty="0" smtClean="0"/>
              <a:t>relating </a:t>
            </a:r>
            <a:r>
              <a:rPr lang="en-GB" sz="2200" b="0" i="1" dirty="0"/>
              <a:t>to nutrition, food and </a:t>
            </a:r>
            <a:r>
              <a:rPr lang="en-GB" sz="2200" b="0" i="1" dirty="0" smtClean="0"/>
              <a:t>agriculture</a:t>
            </a:r>
            <a:endParaRPr lang="en-US" sz="2200" b="0" i="1" dirty="0"/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0" dirty="0" smtClean="0"/>
              <a:t>Six editions of the </a:t>
            </a:r>
            <a:r>
              <a:rPr lang="en-US" sz="2400" dirty="0" smtClean="0"/>
              <a:t>World Food Survey </a:t>
            </a:r>
            <a:r>
              <a:rPr lang="en-US" sz="2400" b="0" dirty="0" smtClean="0"/>
              <a:t>from 1946 to 1996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1996 FAO World Food Summit </a:t>
            </a:r>
            <a:r>
              <a:rPr lang="en-US" sz="2400" b="0" dirty="0" smtClean="0"/>
              <a:t>set the global target to halve the number of hungry people by 2015</a:t>
            </a:r>
          </a:p>
          <a:p>
            <a:pPr marL="665163" lvl="1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b="0" dirty="0" smtClean="0"/>
              <a:t>Indicator selected: Prevalence of Undernourishment (</a:t>
            </a:r>
            <a:r>
              <a:rPr lang="en-US" sz="2200" b="0" dirty="0" err="1" smtClean="0"/>
              <a:t>PoU</a:t>
            </a:r>
            <a:r>
              <a:rPr lang="en-US" sz="2200" b="0" dirty="0" smtClean="0"/>
              <a:t>)</a:t>
            </a:r>
          </a:p>
          <a:p>
            <a:pPr marL="665163" lvl="1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/>
              <a:t>State of Food Insecurity in the World </a:t>
            </a:r>
            <a:r>
              <a:rPr lang="en-US" sz="2200" b="0" dirty="0" smtClean="0"/>
              <a:t>(SOFI) published yearly since 1999</a:t>
            </a:r>
            <a:endParaRPr lang="en-US" sz="2200" b="0" dirty="0"/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MDGs - Target 1.C</a:t>
            </a:r>
            <a:r>
              <a:rPr lang="en-GB" sz="2400" b="0" dirty="0" smtClean="0"/>
              <a:t>: Halve, between 1990 and 2015, the proportion of people who suffer from hunger</a:t>
            </a:r>
          </a:p>
          <a:p>
            <a:pPr marL="665163" lvl="1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b="0" dirty="0" err="1" smtClean="0"/>
              <a:t>PoU</a:t>
            </a:r>
            <a:r>
              <a:rPr lang="en-US" sz="2200" b="0" dirty="0" smtClean="0"/>
              <a:t> one of the 2 official MDG Indicators to monitor 1.C</a:t>
            </a:r>
          </a:p>
          <a:p>
            <a:pPr marL="665163" lvl="1" indent="-265113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b="0" dirty="0" smtClean="0"/>
              <a:t>Progress at global, regional  and country level reported in SOFI and in the Global MDG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FAO mandate on Agriculture &amp; Food Security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979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112568"/>
          </a:xfrm>
        </p:spPr>
        <p:txBody>
          <a:bodyPr>
            <a:noAutofit/>
          </a:bodyPr>
          <a:lstStyle/>
          <a:p>
            <a:r>
              <a:rPr lang="en-GB" sz="2400" dirty="0" smtClean="0"/>
              <a:t>SDGs - Goal 2</a:t>
            </a:r>
            <a:r>
              <a:rPr lang="en-GB" sz="2400" b="0" dirty="0" smtClean="0"/>
              <a:t>: End hunger, achieve food security and improved nutrition, and promote sustainable agriculture. </a:t>
            </a:r>
          </a:p>
          <a:p>
            <a:pPr lvl="1"/>
            <a:r>
              <a:rPr lang="en-US" sz="2400" b="0" dirty="0" smtClean="0">
                <a:solidFill>
                  <a:srgbClr val="FF0000"/>
                </a:solidFill>
              </a:rPr>
              <a:t>5 multidimensional targets and 3 Means of Implementation</a:t>
            </a:r>
          </a:p>
          <a:p>
            <a:r>
              <a:rPr lang="en-US" sz="2400" b="0" dirty="0" smtClean="0"/>
              <a:t>On many SDG 2 targets there are no official statistics produced at country level: </a:t>
            </a:r>
            <a:r>
              <a:rPr lang="en-US" sz="2400" dirty="0" smtClean="0"/>
              <a:t>new indicators needed </a:t>
            </a:r>
          </a:p>
          <a:p>
            <a:r>
              <a:rPr lang="en-US" sz="2400" b="0" dirty="0" smtClean="0"/>
              <a:t>Need of </a:t>
            </a:r>
            <a:r>
              <a:rPr lang="en-GB" sz="2400" b="0" dirty="0" smtClean="0"/>
              <a:t>new indicators also to respond to </a:t>
            </a:r>
            <a:r>
              <a:rPr lang="en-GB" sz="2400" dirty="0" smtClean="0"/>
              <a:t>new data requirements</a:t>
            </a:r>
          </a:p>
          <a:p>
            <a:pPr marL="742950" lvl="2" indent="-342900"/>
            <a:r>
              <a:rPr lang="en-US" sz="2400" b="0" dirty="0" smtClean="0">
                <a:solidFill>
                  <a:srgbClr val="FF0000"/>
                </a:solidFill>
              </a:rPr>
              <a:t>E.g. target 2.1</a:t>
            </a:r>
            <a:r>
              <a:rPr lang="en-US" sz="2400" b="0" dirty="0" smtClean="0"/>
              <a:t>: replacing the </a:t>
            </a:r>
            <a:r>
              <a:rPr lang="en-US" sz="2400" b="0" dirty="0" err="1" smtClean="0"/>
              <a:t>PoU</a:t>
            </a:r>
            <a:r>
              <a:rPr lang="en-US" sz="2400" b="0" dirty="0" smtClean="0"/>
              <a:t> as the focus is on food access, not on hunger</a:t>
            </a:r>
            <a:endParaRPr lang="en-GB" sz="2400" b="0" dirty="0" smtClean="0"/>
          </a:p>
          <a:p>
            <a:pPr marL="342900" lvl="1" indent="-342900"/>
            <a:r>
              <a:rPr lang="en-GB" sz="2400" dirty="0" smtClean="0"/>
              <a:t>Some indicators produced outside of the national statistical system</a:t>
            </a:r>
          </a:p>
          <a:p>
            <a:pPr marL="342900" lvl="1" indent="-342900"/>
            <a:r>
              <a:rPr lang="en-GB" sz="2400" b="0" dirty="0" smtClean="0"/>
              <a:t>Need to bring back the ownership to countries (e.g. </a:t>
            </a:r>
            <a:r>
              <a:rPr lang="en-GB" sz="2400" dirty="0" smtClean="0"/>
              <a:t>NSO to validate the data</a:t>
            </a:r>
            <a:r>
              <a:rPr lang="en-GB" sz="2400" b="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From the MDGs to the SDGs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979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764704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Target 2.1: Limitations of the </a:t>
            </a:r>
            <a:r>
              <a:rPr lang="en-GB" sz="3600" dirty="0" err="1" smtClean="0"/>
              <a:t>PoU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036496" cy="531459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dirty="0" smtClean="0"/>
              <a:t>Target is universal</a:t>
            </a:r>
            <a:r>
              <a:rPr lang="en-US" sz="2400" b="0" dirty="0" smtClean="0"/>
              <a:t>, not limited to developing countries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b="0" dirty="0" err="1" smtClean="0"/>
              <a:t>PoU</a:t>
            </a:r>
            <a:r>
              <a:rPr lang="en-US" sz="2400" b="0" dirty="0" smtClean="0"/>
              <a:t> producing information only for developing countries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dirty="0" smtClean="0"/>
              <a:t>Target is ambitious</a:t>
            </a:r>
            <a:r>
              <a:rPr lang="en-US" sz="2400" b="0" dirty="0" smtClean="0"/>
              <a:t>: Eradicating, not halving hunger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b="0" dirty="0" smtClean="0"/>
              <a:t>5% </a:t>
            </a:r>
            <a:r>
              <a:rPr lang="en-US" sz="2400" b="0" dirty="0"/>
              <a:t>threshold </a:t>
            </a:r>
            <a:r>
              <a:rPr lang="en-US" sz="2400" b="0" dirty="0" smtClean="0"/>
              <a:t>for the </a:t>
            </a:r>
            <a:r>
              <a:rPr lang="en-US" sz="2400" b="0" dirty="0" err="1" smtClean="0"/>
              <a:t>PoU</a:t>
            </a:r>
            <a:r>
              <a:rPr lang="en-US" sz="2400" b="0" dirty="0" smtClean="0"/>
              <a:t> is  too high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dirty="0" smtClean="0"/>
              <a:t>Not only hunger, but food access for all 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b="0" dirty="0" smtClean="0"/>
              <a:t>Food availability is the main component of the </a:t>
            </a:r>
            <a:r>
              <a:rPr lang="en-US" sz="2400" b="0" dirty="0" err="1" smtClean="0"/>
              <a:t>PoU</a:t>
            </a:r>
            <a:endParaRPr lang="en-US" sz="2400" b="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dirty="0" smtClean="0"/>
              <a:t>Need to disaggregate </a:t>
            </a:r>
            <a:r>
              <a:rPr lang="en-US" sz="2400" b="0" dirty="0" smtClean="0"/>
              <a:t>at sub-national level (vulnerable groups and geographical areas)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b="0" dirty="0" err="1" smtClean="0"/>
              <a:t>PoU</a:t>
            </a:r>
            <a:r>
              <a:rPr lang="en-US" sz="2400" b="0" dirty="0" smtClean="0"/>
              <a:t> available only at the national level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dirty="0" smtClean="0"/>
              <a:t>Need for real-time assessment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400" b="0" dirty="0" err="1" smtClean="0"/>
              <a:t>PoU</a:t>
            </a:r>
            <a:r>
              <a:rPr lang="en-US" sz="2400" b="0" dirty="0" smtClean="0"/>
              <a:t> based on 2-3 year old data</a:t>
            </a:r>
          </a:p>
        </p:txBody>
      </p:sp>
    </p:spTree>
    <p:extLst>
      <p:ext uri="{BB962C8B-B14F-4D97-AF65-F5344CB8AC3E}">
        <p14:creationId xmlns:p14="http://schemas.microsoft.com/office/powerpoint/2010/main" val="139621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04056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New indicator of food access </a:t>
            </a:r>
            <a:r>
              <a:rPr lang="en-US" sz="2800" b="0" dirty="0" smtClean="0"/>
              <a:t>for global and national monitoring required by SDG Target 2.1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800" b="0" dirty="0" smtClean="0"/>
              <a:t>Existing only in few countries. </a:t>
            </a:r>
            <a:r>
              <a:rPr lang="en-US" sz="2800" dirty="0" smtClean="0"/>
              <a:t>Global Monitoring cannot be based on national sources in the short-term </a:t>
            </a:r>
          </a:p>
          <a:p>
            <a:pPr fontAlgn="auto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800" b="0" dirty="0" smtClean="0"/>
              <a:t>For the 1</a:t>
            </a:r>
            <a:r>
              <a:rPr lang="en-US" sz="2800" b="0" baseline="30000" dirty="0" smtClean="0"/>
              <a:t>st</a:t>
            </a:r>
            <a:r>
              <a:rPr lang="en-US" sz="2800" b="0" dirty="0" smtClean="0"/>
              <a:t> time FAO t</a:t>
            </a:r>
            <a:r>
              <a:rPr lang="en-GB" sz="2800" b="0" dirty="0" smtClean="0"/>
              <a:t>o produce a global food access indicator through </a:t>
            </a:r>
            <a:r>
              <a:rPr lang="en-GB" sz="2800" dirty="0" smtClean="0"/>
              <a:t>direct data collection </a:t>
            </a:r>
            <a:r>
              <a:rPr lang="en-GB" sz="2800" b="0" dirty="0" smtClean="0"/>
              <a:t>(</a:t>
            </a:r>
            <a:r>
              <a:rPr lang="en-US" sz="2800" b="0" dirty="0" smtClean="0"/>
              <a:t>Voices of the Hungry Project</a:t>
            </a:r>
            <a:r>
              <a:rPr lang="en-GB" sz="2800" b="0" dirty="0" smtClean="0"/>
              <a:t>)</a:t>
            </a:r>
            <a:r>
              <a:rPr lang="en-US" sz="2800" b="0" dirty="0" smtClean="0"/>
              <a:t> 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800" b="0" dirty="0" smtClean="0"/>
              <a:t>Established the </a:t>
            </a:r>
            <a:r>
              <a:rPr lang="en-US" sz="2800" b="0" dirty="0" smtClean="0">
                <a:solidFill>
                  <a:srgbClr val="FF0000"/>
                </a:solidFill>
              </a:rPr>
              <a:t>Food Insecurity Experience Scale </a:t>
            </a:r>
            <a:r>
              <a:rPr lang="en-US" sz="2800" b="0" dirty="0" smtClean="0"/>
              <a:t>(FIES), a metric for the severity of food insecurity </a:t>
            </a:r>
            <a:r>
              <a:rPr lang="en-US" sz="2800" dirty="0" smtClean="0"/>
              <a:t>for households or individuals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800" dirty="0" smtClean="0"/>
              <a:t>Since 2014 annual FIES estimates for about 150 countries</a:t>
            </a:r>
            <a:r>
              <a:rPr lang="en-US" sz="2800" b="0" dirty="0" smtClean="0"/>
              <a:t>, through the Gallup World Poll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2800" dirty="0" smtClean="0"/>
              <a:t>Technical assistance provided </a:t>
            </a:r>
            <a:r>
              <a:rPr lang="en-US" sz="2800" b="0" dirty="0" smtClean="0"/>
              <a:t>to countries to introduce the FIES in national household surveys and eventually take over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/>
              <a:t>The “Voices </a:t>
            </a:r>
            <a:r>
              <a:rPr lang="en-US" sz="3600" dirty="0"/>
              <a:t>of The Hungry</a:t>
            </a:r>
            <a:r>
              <a:rPr lang="en-US" sz="3600" dirty="0" smtClean="0"/>
              <a:t>” Project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AD31416-9FC7-446C-9134-2D898B660AC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0" dirty="0" smtClean="0"/>
              <a:t>It provides a </a:t>
            </a:r>
            <a:r>
              <a:rPr lang="en-US" sz="2400" dirty="0" smtClean="0"/>
              <a:t>direct measure of people’s ability to access food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0" dirty="0" smtClean="0"/>
              <a:t>Enables assessment of the depth of food insecurity (mild, moderate, or severe) =&gt; </a:t>
            </a:r>
            <a:r>
              <a:rPr lang="en-GB" sz="2400" dirty="0" smtClean="0"/>
              <a:t>can be used in developed countries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0" dirty="0" smtClean="0"/>
              <a:t>A sound methodology (</a:t>
            </a:r>
            <a:r>
              <a:rPr lang="en-GB" sz="2400" dirty="0" smtClean="0"/>
              <a:t>Item-Response Theory</a:t>
            </a:r>
            <a:r>
              <a:rPr lang="en-GB" sz="2400" b="0" dirty="0" smtClean="0"/>
              <a:t>) allows assessment of reliability and precision of the measures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0" dirty="0" smtClean="0"/>
              <a:t>A new metric for both households and individuals, thus proper </a:t>
            </a:r>
            <a:r>
              <a:rPr lang="en-GB" sz="2400" dirty="0" smtClean="0"/>
              <a:t>analysis of gender related food insecurity disparities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0" dirty="0" smtClean="0"/>
              <a:t>The </a:t>
            </a:r>
            <a:r>
              <a:rPr lang="en-US" sz="2400" dirty="0" smtClean="0"/>
              <a:t>short questionnaire </a:t>
            </a:r>
            <a:r>
              <a:rPr lang="en-US" sz="2400" b="0" dirty="0" smtClean="0"/>
              <a:t>(9 yes/no questions) can be easily applied in virtually any household or individual survey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0" dirty="0" smtClean="0">
                <a:solidFill>
                  <a:srgbClr val="FF0000"/>
                </a:solidFill>
              </a:rPr>
              <a:t>Rapid and low cost </a:t>
            </a:r>
            <a:r>
              <a:rPr lang="en-GB" sz="2400" b="0" dirty="0" smtClean="0"/>
              <a:t>– enables </a:t>
            </a:r>
            <a:r>
              <a:rPr lang="en-GB" sz="2400" dirty="0" smtClean="0"/>
              <a:t>timely global monitoring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0" dirty="0" smtClean="0"/>
              <a:t>Governments can use the indicator for targeted intervention, and </a:t>
            </a:r>
            <a:r>
              <a:rPr lang="en-GB" sz="2400" dirty="0" smtClean="0"/>
              <a:t>monitoring/measuring impact of policies/programmes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2068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The </a:t>
            </a:r>
            <a:r>
              <a:rPr lang="en-US" sz="3600" dirty="0" err="1" smtClean="0"/>
              <a:t>VoH</a:t>
            </a:r>
            <a:r>
              <a:rPr lang="en-US" sz="3600" dirty="0" smtClean="0"/>
              <a:t> project: main benefits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AD31416-9FC7-446C-9134-2D898B660AC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0" dirty="0" smtClean="0"/>
              <a:t>Recognized world experts as member of the </a:t>
            </a:r>
            <a:r>
              <a:rPr lang="en-US" sz="2400" dirty="0" smtClean="0"/>
              <a:t>Scientific Advisory Committee </a:t>
            </a:r>
            <a:r>
              <a:rPr lang="en-US" sz="2400" b="0" dirty="0" smtClean="0"/>
              <a:t>and external scientific </a:t>
            </a:r>
            <a:r>
              <a:rPr lang="en-US" sz="2400" dirty="0" smtClean="0"/>
              <a:t>peer-review</a:t>
            </a:r>
            <a:r>
              <a:rPr lang="en-US" sz="2400" b="0" dirty="0" smtClean="0"/>
              <a:t> of methods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Rigorous procurement rules </a:t>
            </a:r>
            <a:r>
              <a:rPr lang="en-US" sz="2400" b="0" dirty="0" smtClean="0"/>
              <a:t>adopted for the selection of the data supplier; Quality assurance </a:t>
            </a:r>
            <a:r>
              <a:rPr lang="en-US" sz="2400" dirty="0" smtClean="0"/>
              <a:t>procedures for the validation of results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0" dirty="0" smtClean="0"/>
              <a:t>Methodology and data collection vehicle </a:t>
            </a:r>
            <a:r>
              <a:rPr lang="en-US" sz="2400" dirty="0" smtClean="0"/>
              <a:t>field-tested in 4 African countries in 2013</a:t>
            </a:r>
            <a:r>
              <a:rPr lang="en-US" sz="2400" b="0" dirty="0" smtClean="0"/>
              <a:t> before application to a global scale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Open data policy</a:t>
            </a:r>
            <a:r>
              <a:rPr lang="en-US" sz="2400" b="0" dirty="0" smtClean="0"/>
              <a:t>: all micro-data and methodology publicly available, including open source software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Available national data </a:t>
            </a:r>
            <a:r>
              <a:rPr lang="en-US" sz="2400" b="0" dirty="0" smtClean="0"/>
              <a:t>on similar experience-based scales are calibrated against the global FIES (e.g., US, Canada, Brazil, Mexico, Guatemala) and </a:t>
            </a:r>
            <a:r>
              <a:rPr lang="en-US" sz="2400" dirty="0" smtClean="0"/>
              <a:t>replace the GWP data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0" dirty="0" smtClean="0"/>
              <a:t>A parallel system of annual data collection at global level &amp; periodic larger scale data collection at national level, using the same tool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The </a:t>
            </a:r>
            <a:r>
              <a:rPr lang="en-US" sz="3600" dirty="0" err="1" smtClean="0"/>
              <a:t>VoH</a:t>
            </a:r>
            <a:r>
              <a:rPr lang="en-US" sz="3600" dirty="0" smtClean="0"/>
              <a:t> project: Quality Assurance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AD31416-9FC7-446C-9134-2D898B660AC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166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2300" b="0" dirty="0" smtClean="0"/>
              <a:t>IOs are </a:t>
            </a:r>
            <a:r>
              <a:rPr lang="en-US" sz="2300" dirty="0" smtClean="0"/>
              <a:t>mandated by member countries to monitor development outcomes</a:t>
            </a:r>
            <a:r>
              <a:rPr lang="en-US" sz="2300" b="0" dirty="0" smtClean="0">
                <a:solidFill>
                  <a:srgbClr val="FF0000"/>
                </a:solidFill>
              </a:rPr>
              <a:t>. </a:t>
            </a:r>
            <a:r>
              <a:rPr lang="en-US" sz="2300" b="0" dirty="0" smtClean="0"/>
              <a:t>IOs support global monitoring in many ways (e.g. by providing  internationally comparable Global Public Goods)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2300" b="0" dirty="0" smtClean="0"/>
              <a:t>IOs </a:t>
            </a:r>
            <a:r>
              <a:rPr lang="en-US" sz="2300" dirty="0" smtClean="0"/>
              <a:t>may use of non-official data only for very compelling reasons</a:t>
            </a:r>
            <a:r>
              <a:rPr lang="en-US" sz="2300" b="0" dirty="0" smtClean="0"/>
              <a:t>, including to fill information gaps or meet emerging needs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2300" b="0" dirty="0" smtClean="0"/>
              <a:t>Monitoring </a:t>
            </a:r>
            <a:r>
              <a:rPr lang="en-US" sz="2300" dirty="0" smtClean="0"/>
              <a:t>SDG2 requires the development of new indicators</a:t>
            </a:r>
          </a:p>
          <a:p>
            <a:pPr fontAlgn="auto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300" b="0" dirty="0" smtClean="0"/>
              <a:t>For the 1</a:t>
            </a:r>
            <a:r>
              <a:rPr lang="en-US" sz="2300" b="0" baseline="30000" dirty="0" smtClean="0"/>
              <a:t>st</a:t>
            </a:r>
            <a:r>
              <a:rPr lang="en-US" sz="2300" b="0" dirty="0" smtClean="0"/>
              <a:t> time FAO relies on </a:t>
            </a:r>
            <a:r>
              <a:rPr lang="en-GB" sz="2300" b="0" dirty="0" smtClean="0">
                <a:solidFill>
                  <a:srgbClr val="FF0000"/>
                </a:solidFill>
              </a:rPr>
              <a:t>direct data collection </a:t>
            </a:r>
            <a:r>
              <a:rPr lang="en-US" sz="2300" b="0" dirty="0" smtClean="0"/>
              <a:t>t</a:t>
            </a:r>
            <a:r>
              <a:rPr lang="en-GB" sz="2300" b="0" dirty="0" smtClean="0"/>
              <a:t>o produce a global indicator: </a:t>
            </a:r>
            <a:r>
              <a:rPr lang="en-US" sz="2300" dirty="0" smtClean="0"/>
              <a:t>FIES estimates available in about 150 countries</a:t>
            </a:r>
            <a:r>
              <a:rPr lang="en-GB" sz="2300" dirty="0" smtClean="0"/>
              <a:t> for 2014 and 2015</a:t>
            </a:r>
            <a:r>
              <a:rPr lang="en-GB" sz="2300" b="0" dirty="0" smtClean="0">
                <a:solidFill>
                  <a:srgbClr val="FF0000"/>
                </a:solidFill>
              </a:rPr>
              <a:t> </a:t>
            </a:r>
            <a:r>
              <a:rPr lang="en-GB" sz="2300" b="0" dirty="0" smtClean="0"/>
              <a:t>(SDG baseline)</a:t>
            </a:r>
            <a:endParaRPr lang="en-US" sz="2300" b="0" dirty="0" smtClean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2300" b="0" dirty="0" smtClean="0"/>
              <a:t>Rigorous </a:t>
            </a:r>
            <a:r>
              <a:rPr lang="en-US" sz="2300" b="0" dirty="0" smtClean="0">
                <a:solidFill>
                  <a:srgbClr val="FF0000"/>
                </a:solidFill>
              </a:rPr>
              <a:t>quality assurance </a:t>
            </a:r>
            <a:r>
              <a:rPr lang="en-US" sz="2300" b="0" dirty="0" smtClean="0"/>
              <a:t>procedures and </a:t>
            </a:r>
            <a:r>
              <a:rPr lang="en-US" sz="2300" b="0" dirty="0" smtClean="0">
                <a:solidFill>
                  <a:srgbClr val="FF0000"/>
                </a:solidFill>
              </a:rPr>
              <a:t>country consultation </a:t>
            </a:r>
            <a:r>
              <a:rPr lang="en-US" sz="2300" b="0" dirty="0" smtClean="0"/>
              <a:t>applied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GB" sz="2300" b="0" dirty="0" smtClean="0"/>
              <a:t>Ensure </a:t>
            </a:r>
            <a:r>
              <a:rPr lang="en-GB" sz="2300" b="0" dirty="0" smtClean="0">
                <a:solidFill>
                  <a:srgbClr val="FF0000"/>
                </a:solidFill>
              </a:rPr>
              <a:t>data harmonization </a:t>
            </a:r>
            <a:r>
              <a:rPr lang="en-GB" sz="2300" b="0" dirty="0" smtClean="0"/>
              <a:t>&amp; </a:t>
            </a:r>
            <a:r>
              <a:rPr lang="en-GB" sz="2300" b="0" dirty="0" smtClean="0">
                <a:solidFill>
                  <a:srgbClr val="FF0000"/>
                </a:solidFill>
              </a:rPr>
              <a:t>comparability across countries </a:t>
            </a:r>
            <a:r>
              <a:rPr lang="en-GB" sz="2300" b="0" dirty="0" smtClean="0"/>
              <a:t>and regions</a:t>
            </a:r>
            <a:r>
              <a:rPr lang="en-US" sz="2300" b="0" dirty="0" smtClean="0"/>
              <a:t>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2300" b="0" dirty="0" smtClean="0">
                <a:solidFill>
                  <a:srgbClr val="FF0000"/>
                </a:solidFill>
              </a:rPr>
              <a:t>Methods, Software,</a:t>
            </a:r>
            <a:r>
              <a:rPr lang="en-GB" sz="2300" b="0" dirty="0" smtClean="0">
                <a:solidFill>
                  <a:srgbClr val="FF0000"/>
                </a:solidFill>
              </a:rPr>
              <a:t> linguistic and cultural adaptation of the questionnaire,</a:t>
            </a:r>
            <a:r>
              <a:rPr lang="en-US" sz="2300" b="0" dirty="0" smtClean="0">
                <a:solidFill>
                  <a:srgbClr val="FF0000"/>
                </a:solidFill>
              </a:rPr>
              <a:t> </a:t>
            </a:r>
            <a:r>
              <a:rPr lang="en-US" sz="2300" dirty="0" smtClean="0"/>
              <a:t>technical assistance provided to countries </a:t>
            </a:r>
            <a:r>
              <a:rPr lang="en-US" sz="2300" b="0" dirty="0" smtClean="0"/>
              <a:t>for eventual national handover and sustainability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2300" b="0" dirty="0" smtClean="0"/>
              <a:t>Long-term vision: </a:t>
            </a:r>
            <a:r>
              <a:rPr lang="en-US" sz="2300" dirty="0" smtClean="0">
                <a:solidFill>
                  <a:srgbClr val="FF0000"/>
                </a:solidFill>
              </a:rPr>
              <a:t>FIES included in national HH survey in every country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AD31416-9FC7-446C-9134-2D898B660AC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2047</TotalTime>
  <Words>1085</Words>
  <Application>Microsoft Office PowerPoint</Application>
  <PresentationFormat>On-screen Show (4:3)</PresentationFormat>
  <Paragraphs>87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role of International Organizations in monitoring food security</vt:lpstr>
      <vt:lpstr>Background</vt:lpstr>
      <vt:lpstr>FAO mandate on Agriculture &amp; Food Security</vt:lpstr>
      <vt:lpstr>From the MDGs to the SDGs</vt:lpstr>
      <vt:lpstr>Target 2.1: Limitations of the PoU</vt:lpstr>
      <vt:lpstr>The “Voices of The Hungry” Project</vt:lpstr>
      <vt:lpstr>The VoH project: main benefits</vt:lpstr>
      <vt:lpstr>The VoH project: Quality Assurance </vt:lpstr>
      <vt:lpstr>Conclusions</vt:lpstr>
    </vt:vector>
  </TitlesOfParts>
  <Company>European Central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Nymand-Andersen, Per</dc:creator>
  <cp:lastModifiedBy>Li Wang</cp:lastModifiedBy>
  <cp:revision>75</cp:revision>
  <dcterms:created xsi:type="dcterms:W3CDTF">2015-06-09T13:29:09Z</dcterms:created>
  <dcterms:modified xsi:type="dcterms:W3CDTF">2015-08-07T14:20:14Z</dcterms:modified>
</cp:coreProperties>
</file>