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6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5922" autoAdjust="0"/>
  </p:normalViewPr>
  <p:slideViewPr>
    <p:cSldViewPr snapToGrid="0">
      <p:cViewPr varScale="1">
        <p:scale>
          <a:sx n="73" d="100"/>
          <a:sy n="73" d="100"/>
        </p:scale>
        <p:origin x="-1051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E6132-EA27-4BBC-9A67-D67C3DF0226A}" type="datetimeFigureOut">
              <a:rPr lang="es-ES" smtClean="0"/>
              <a:t>07/07/2016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65EA1-C853-471E-9765-EFB58E881B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568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38EB5-C026-4A71-BE8B-5F02CF52E0A7}" type="datetimeFigureOut">
              <a:rPr lang="en-US" smtClean="0"/>
              <a:t>07/07/2016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B69BA-7197-45E1-B6B2-651D8F092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57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B69BA-7197-45E1-B6B2-651D8F0927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81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“the Organization shall collect, </a:t>
            </a:r>
            <a:r>
              <a:rPr lang="en-US" dirty="0" err="1" smtClean="0"/>
              <a:t>analyse</a:t>
            </a:r>
            <a:r>
              <a:rPr lang="en-US" dirty="0" smtClean="0"/>
              <a:t>, interpret and disseminate information relating to nutrition, food and agriculture”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B69BA-7197-45E1-B6B2-651D8F0927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74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376487" y="1972269"/>
            <a:ext cx="4810125" cy="461371"/>
          </a:xfrm>
        </p:spPr>
        <p:txBody>
          <a:bodyPr anchor="b">
            <a:normAutofit/>
          </a:bodyPr>
          <a:lstStyle>
            <a:lvl1pPr algn="ctr">
              <a:defRPr lang="en-US" sz="4000" b="1" smtClean="0"/>
            </a:lvl1pPr>
          </a:lstStyle>
          <a:p>
            <a:r>
              <a:rPr lang="en-US" sz="2400" b="1" dirty="0" smtClean="0">
                <a:latin typeface="+mn-lt"/>
              </a:rPr>
              <a:t>Title of your paper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285266" y="3036243"/>
            <a:ext cx="1963010" cy="782636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 dirty="0" smtClean="0"/>
              <a:t>Session number</a:t>
            </a:r>
          </a:p>
          <a:p>
            <a:r>
              <a:rPr lang="en-GB" dirty="0" smtClean="0"/>
              <a:t>Date </a:t>
            </a:r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87" y="377871"/>
            <a:ext cx="1885639" cy="106040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61890" y="5201242"/>
            <a:ext cx="1959764" cy="1432366"/>
          </a:xfrm>
          <a:prstGeom prst="rect">
            <a:avLst/>
          </a:prstGeom>
        </p:spPr>
      </p:pic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781050" y="4895849"/>
            <a:ext cx="3743326" cy="1152525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/>
            </a:lvl1pPr>
          </a:lstStyle>
          <a:p>
            <a:r>
              <a:rPr lang="es-ES" dirty="0" err="1" smtClean="0"/>
              <a:t>Authors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Affiliations</a:t>
            </a:r>
            <a:endParaRPr lang="es-ES" dirty="0" smtClean="0"/>
          </a:p>
          <a:p>
            <a:r>
              <a:rPr lang="es-ES" dirty="0" smtClean="0"/>
              <a:t>Email</a:t>
            </a:r>
          </a:p>
          <a:p>
            <a:endParaRPr lang="es-ES" dirty="0" smtClean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11" hasCustomPrompt="1"/>
          </p:nvPr>
        </p:nvSpPr>
        <p:spPr>
          <a:xfrm>
            <a:off x="7186612" y="495300"/>
            <a:ext cx="1390650" cy="9429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 dirty="0" err="1" smtClean="0"/>
              <a:t>Add</a:t>
            </a:r>
            <a:r>
              <a:rPr lang="es-ES" dirty="0" smtClean="0"/>
              <a:t> </a:t>
            </a:r>
            <a:r>
              <a:rPr lang="es-ES" dirty="0" err="1" smtClean="0"/>
              <a:t>here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logo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6515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43175" y="377871"/>
            <a:ext cx="6136904" cy="106040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dirty="0" err="1" smtClean="0"/>
              <a:t>Title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790576" y="1981201"/>
            <a:ext cx="6943725" cy="3914775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lang="es-ES" sz="2400" dirty="0" err="1" smtClean="0"/>
              <a:t>Presentation’s</a:t>
            </a:r>
            <a:r>
              <a:rPr lang="es-ES" sz="2400" dirty="0" smtClean="0"/>
              <a:t> </a:t>
            </a:r>
            <a:r>
              <a:rPr lang="es-ES" sz="2400" dirty="0" err="1" smtClean="0"/>
              <a:t>text</a:t>
            </a:r>
            <a:endParaRPr lang="es-ES" sz="2000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9656" y="5773479"/>
            <a:ext cx="1566648" cy="948042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87" y="377871"/>
            <a:ext cx="1885639" cy="106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511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6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1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" y="1771649"/>
            <a:ext cx="9144000" cy="14111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Statistics Governance and Quality Assurance: </a:t>
            </a:r>
            <a:br>
              <a:rPr lang="en-US" dirty="0" smtClean="0"/>
            </a:br>
            <a:r>
              <a:rPr lang="en-US" dirty="0" smtClean="0"/>
              <a:t>the Experience of FAO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03585" y="369277"/>
            <a:ext cx="6840415" cy="1248508"/>
          </a:xfr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39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- SPECIAL SESSION: Quality </a:t>
            </a:r>
            <a:r>
              <a:rPr lang="en-GB" sz="2400" dirty="0" smtClean="0">
                <a:solidFill>
                  <a:srgbClr val="C00000"/>
                </a:solidFill>
              </a:rPr>
              <a:t>of International </a:t>
            </a:r>
            <a:r>
              <a:rPr lang="en-GB" sz="2400" dirty="0">
                <a:solidFill>
                  <a:srgbClr val="C00000"/>
                </a:solidFill>
              </a:rPr>
              <a:t>Statistics. The Challenges </a:t>
            </a:r>
            <a:r>
              <a:rPr lang="en-GB" sz="2400" dirty="0" smtClean="0">
                <a:solidFill>
                  <a:srgbClr val="C00000"/>
                </a:solidFill>
              </a:rPr>
              <a:t>for International </a:t>
            </a:r>
            <a:r>
              <a:rPr lang="en-GB" sz="2400" dirty="0">
                <a:solidFill>
                  <a:srgbClr val="C00000"/>
                </a:solidFill>
              </a:rPr>
              <a:t>Statistics at Global, </a:t>
            </a:r>
            <a:r>
              <a:rPr lang="en-GB" sz="2400" dirty="0" smtClean="0">
                <a:solidFill>
                  <a:srgbClr val="C00000"/>
                </a:solidFill>
              </a:rPr>
              <a:t>National and </a:t>
            </a:r>
            <a:r>
              <a:rPr lang="en-GB" sz="2400" dirty="0">
                <a:solidFill>
                  <a:srgbClr val="C00000"/>
                </a:solidFill>
              </a:rPr>
              <a:t>Local </a:t>
            </a:r>
            <a:r>
              <a:rPr lang="en-GB" sz="2400" dirty="0" smtClean="0">
                <a:solidFill>
                  <a:srgbClr val="C00000"/>
                </a:solidFill>
              </a:rPr>
              <a:t>Levels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>
          <a:xfrm>
            <a:off x="819149" y="4895849"/>
            <a:ext cx="4262805" cy="895350"/>
          </a:xfrm>
        </p:spPr>
        <p:txBody>
          <a:bodyPr>
            <a:normAutofit/>
          </a:bodyPr>
          <a:lstStyle/>
          <a:p>
            <a:r>
              <a:rPr lang="es-ES" sz="2400" dirty="0" smtClean="0"/>
              <a:t>Stephen Katz, Pietro Gennari</a:t>
            </a:r>
          </a:p>
          <a:p>
            <a:r>
              <a:rPr lang="es-ES" sz="2400" dirty="0" smtClean="0"/>
              <a:t>FAO Statistics </a:t>
            </a:r>
            <a:r>
              <a:rPr lang="es-ES" sz="2400" dirty="0" err="1" smtClean="0"/>
              <a:t>Division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489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External Statistics Governance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" y="1670538"/>
            <a:ext cx="8563707" cy="481818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Limited progress made in this regard</a:t>
            </a:r>
          </a:p>
          <a:p>
            <a:pPr marL="857250" lvl="1" indent="-342900"/>
            <a:r>
              <a:rPr lang="en-US" sz="2200" dirty="0" smtClean="0"/>
              <a:t>no </a:t>
            </a:r>
            <a:r>
              <a:rPr lang="en-US" sz="2200" dirty="0"/>
              <a:t>international platform for country involvement and participation in strategic discussions on agricultural </a:t>
            </a:r>
            <a:r>
              <a:rPr lang="en-US" sz="2200" dirty="0" smtClean="0"/>
              <a:t>statistics</a:t>
            </a:r>
          </a:p>
          <a:p>
            <a:pPr marL="857250" lvl="1" indent="-342900"/>
            <a:r>
              <a:rPr lang="en-US" sz="2200" dirty="0" smtClean="0"/>
              <a:t>with </a:t>
            </a:r>
            <a:r>
              <a:rPr lang="en-US" sz="2200" dirty="0"/>
              <a:t>weak country engagement, FAO has limited possibilities to facilitate the adoption and implementation of statistical norms and </a:t>
            </a:r>
            <a:r>
              <a:rPr lang="en-US" sz="2200" dirty="0" smtClean="0"/>
              <a:t>standards</a:t>
            </a:r>
          </a:p>
          <a:p>
            <a:pPr marL="857250" lvl="1" indent="-342900"/>
            <a:r>
              <a:rPr lang="en-US" sz="2200" dirty="0"/>
              <a:t>priorities for statistical capacity development are </a:t>
            </a:r>
            <a:r>
              <a:rPr lang="en-US" sz="2200" dirty="0" smtClean="0"/>
              <a:t>not always </a:t>
            </a:r>
            <a:r>
              <a:rPr lang="en-US" sz="2200" dirty="0"/>
              <a:t>established in consultation with countries, inevitably resulting in gaps, overlaps and inconsistencies across </a:t>
            </a:r>
            <a:r>
              <a:rPr lang="en-US" sz="2200" dirty="0" smtClean="0"/>
              <a:t>initiatives</a:t>
            </a:r>
          </a:p>
          <a:p>
            <a:pPr marL="857250" lvl="1" indent="-342900"/>
            <a:r>
              <a:rPr lang="en-US" sz="2200" dirty="0"/>
              <a:t>matters relating to agricultural statistics cannot be strongly represented by FAO at the United Nations Statistical Commission</a:t>
            </a:r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89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Steps taken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938" y="1617785"/>
            <a:ext cx="8845062" cy="50292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International Advisory Group on FAO </a:t>
            </a:r>
            <a:r>
              <a:rPr lang="en-US" b="1" dirty="0" smtClean="0"/>
              <a:t>Statistics </a:t>
            </a:r>
            <a:r>
              <a:rPr lang="en-US" dirty="0" smtClean="0"/>
              <a:t>established in 2013</a:t>
            </a:r>
          </a:p>
          <a:p>
            <a:pPr marL="857250" lvl="1" indent="-342900"/>
            <a:r>
              <a:rPr lang="en-US" sz="2000" dirty="0"/>
              <a:t>informal body with purely advisory functions and is based on a very limited and incomplete </a:t>
            </a:r>
            <a:r>
              <a:rPr lang="en-US" sz="2000" dirty="0" smtClean="0"/>
              <a:t>membership</a:t>
            </a:r>
          </a:p>
          <a:p>
            <a:pPr marL="857250" lvl="1" indent="-342900"/>
            <a:r>
              <a:rPr lang="en-US" sz="2000" dirty="0"/>
              <a:t>interim platform for international involvement in FAO statistical </a:t>
            </a:r>
            <a:r>
              <a:rPr lang="en-US" sz="2000" dirty="0" smtClean="0"/>
              <a:t>matters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Proposal </a:t>
            </a:r>
            <a:r>
              <a:rPr lang="en-US" dirty="0"/>
              <a:t>to establish a </a:t>
            </a:r>
            <a:r>
              <a:rPr lang="en-US" b="1" dirty="0"/>
              <a:t>Global Commission on Statistics</a:t>
            </a:r>
            <a:r>
              <a:rPr lang="en-US" dirty="0"/>
              <a:t>  is currently being considered by FAO Member </a:t>
            </a:r>
            <a:r>
              <a:rPr lang="en-US" dirty="0" smtClean="0"/>
              <a:t>Countries</a:t>
            </a:r>
          </a:p>
          <a:p>
            <a:pPr marL="857250" lvl="1" indent="-342900"/>
            <a:r>
              <a:rPr lang="en-US" sz="2000" dirty="0"/>
              <a:t>forum for formal engagement of Members in the formulation, review and monitoring of FAO’s overall Statistical </a:t>
            </a:r>
            <a:r>
              <a:rPr lang="en-US" sz="2000" dirty="0" err="1"/>
              <a:t>Programme</a:t>
            </a:r>
            <a:r>
              <a:rPr lang="en-US" sz="2000" dirty="0"/>
              <a:t> of </a:t>
            </a:r>
            <a:r>
              <a:rPr lang="en-US" sz="2000" dirty="0" smtClean="0"/>
              <a:t>Work</a:t>
            </a:r>
          </a:p>
          <a:p>
            <a:pPr marL="857250" lvl="1" indent="-342900"/>
            <a:r>
              <a:rPr lang="en-US" sz="2000" dirty="0"/>
              <a:t>stronger ownership and commitment of countries in the application of agreed statistical norms and standards across regions </a:t>
            </a:r>
            <a:endParaRPr lang="en-US" sz="2000" dirty="0" smtClean="0"/>
          </a:p>
          <a:p>
            <a:pPr marL="857250" lvl="1" indent="-342900"/>
            <a:r>
              <a:rPr lang="en-US" sz="2000" dirty="0" smtClean="0"/>
              <a:t>to improve </a:t>
            </a:r>
            <a:r>
              <a:rPr lang="en-US" sz="2000" dirty="0"/>
              <a:t>the overall quality of data and statistics as a Global Public Good, and increase the opportunities for support from strategic development </a:t>
            </a:r>
            <a:r>
              <a:rPr lang="en-US" sz="2000" dirty="0" smtClean="0"/>
              <a:t>partners</a:t>
            </a:r>
          </a:p>
        </p:txBody>
      </p:sp>
    </p:spTree>
    <p:extLst>
      <p:ext uri="{BB962C8B-B14F-4D97-AF65-F5344CB8AC3E}">
        <p14:creationId xmlns:p14="http://schemas.microsoft.com/office/powerpoint/2010/main" val="20309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170" y="228600"/>
            <a:ext cx="6822830" cy="1209675"/>
          </a:xfrm>
        </p:spPr>
        <p:txBody>
          <a:bodyPr>
            <a:normAutofit/>
          </a:bodyPr>
          <a:lstStyle/>
          <a:p>
            <a:r>
              <a:rPr lang="en-US" b="1" dirty="0" smtClean="0"/>
              <a:t>FAO role in </a:t>
            </a:r>
            <a:r>
              <a:rPr lang="en-US" b="1" dirty="0"/>
              <a:t>Monitoring the </a:t>
            </a:r>
            <a:r>
              <a:rPr lang="en-US" b="1" dirty="0" smtClean="0"/>
              <a:t>SDGs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938" y="1438275"/>
            <a:ext cx="8662182" cy="522629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FAO is custodian for 20 </a:t>
            </a:r>
            <a:r>
              <a:rPr lang="en-US" dirty="0" smtClean="0"/>
              <a:t>SDG indicators</a:t>
            </a:r>
          </a:p>
          <a:p>
            <a:pPr marL="857250" lvl="1" indent="-342900"/>
            <a:r>
              <a:rPr lang="en-US" sz="2000" dirty="0" smtClean="0"/>
              <a:t>Compared to only </a:t>
            </a:r>
            <a:r>
              <a:rPr lang="en-US" sz="2000" dirty="0"/>
              <a:t>4 indicators </a:t>
            </a:r>
            <a:r>
              <a:rPr lang="en-US" sz="2000" dirty="0" smtClean="0"/>
              <a:t>MDG indicators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Global role</a:t>
            </a:r>
          </a:p>
          <a:p>
            <a:pPr marL="857250" lvl="1" indent="-342900"/>
            <a:r>
              <a:rPr lang="en-US" sz="2000" dirty="0"/>
              <a:t>collect and disseminate data; develop methods and survey </a:t>
            </a:r>
            <a:r>
              <a:rPr lang="en-US" sz="2000" dirty="0" smtClean="0"/>
              <a:t>tools; strengthen country statistical capacity; report </a:t>
            </a:r>
            <a:r>
              <a:rPr lang="en-US" sz="2000" dirty="0"/>
              <a:t>on progress in both FAO and UN </a:t>
            </a:r>
            <a:r>
              <a:rPr lang="en-US" sz="2000" dirty="0" smtClean="0"/>
              <a:t>publications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Regional role</a:t>
            </a:r>
          </a:p>
          <a:p>
            <a:pPr marL="857250" lvl="1" indent="-342900"/>
            <a:r>
              <a:rPr lang="en-US" sz="2000" dirty="0" smtClean="0"/>
              <a:t>interact </a:t>
            </a:r>
            <a:r>
              <a:rPr lang="en-US" sz="2000" dirty="0"/>
              <a:t>with Regional Bodies and provide advice and assistance in supporting additional regional indicators, and contribute to regional reports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National role</a:t>
            </a:r>
          </a:p>
          <a:p>
            <a:pPr marL="857250" lvl="1" indent="-342900"/>
            <a:r>
              <a:rPr lang="en-US" sz="2000" dirty="0"/>
              <a:t>provide direct support to countries to produce the required global indicators and offer technical assistance and advice to develop additional national indicators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Coordinated through Chief Statistician &amp; dedicated technical sub-group, in close collaboration with Regional Statisticians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21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Closing Remarks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7" y="1723292"/>
            <a:ext cx="8616461" cy="460716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Quality Assurance is at </a:t>
            </a:r>
            <a:r>
              <a:rPr lang="en-US" dirty="0"/>
              <a:t>the forefront </a:t>
            </a:r>
            <a:r>
              <a:rPr lang="en-US" dirty="0" smtClean="0"/>
              <a:t>of FAO’s Statistics </a:t>
            </a:r>
            <a:r>
              <a:rPr lang="en-US" dirty="0" err="1" smtClean="0"/>
              <a:t>Programme</a:t>
            </a:r>
            <a:r>
              <a:rPr lang="en-US" dirty="0" smtClean="0"/>
              <a:t> and central to the role of the Chief Statistician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Building blocks of FAO’s Statistics Governance system, progressively implemented over time, are robust, sustainable, flexible and re-usable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As a result, FAO is better prepared to meet new demands such is those required to support 2030 Sustainable Development Agenda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Lessons learned are hopefully useful and relevant to other organizations striving to improve and strengthen their own statistical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5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5662" y="377871"/>
            <a:ext cx="7069015" cy="1060404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Meeting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challenges</a:t>
            </a:r>
            <a:r>
              <a:rPr lang="es-ES" sz="3200" b="1" dirty="0" smtClean="0"/>
              <a:t> of 2030 Agenda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507" y="1652576"/>
            <a:ext cx="8615492" cy="457809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International sources complement national data</a:t>
            </a:r>
          </a:p>
          <a:p>
            <a:pPr marL="857250" lvl="1" indent="-342900"/>
            <a:r>
              <a:rPr lang="en-US" sz="2000" dirty="0" smtClean="0"/>
              <a:t>“Global Public Goods”, standardized and comparable across countries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IOs played a major role in global monitoring for the MDGs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Even more vital for the </a:t>
            </a:r>
            <a:r>
              <a:rPr lang="en-US" b="1" dirty="0" smtClean="0"/>
              <a:t>2030 </a:t>
            </a:r>
            <a:r>
              <a:rPr lang="en-US" b="1" dirty="0"/>
              <a:t>Sustainable Development </a:t>
            </a:r>
            <a:r>
              <a:rPr lang="en-US" b="1" dirty="0" smtClean="0"/>
              <a:t>Agenda</a:t>
            </a:r>
            <a:r>
              <a:rPr lang="en-US" dirty="0" smtClean="0"/>
              <a:t>:</a:t>
            </a:r>
          </a:p>
          <a:p>
            <a:pPr marL="971550" lvl="1" indent="-457200"/>
            <a:r>
              <a:rPr lang="en-US" sz="2000" dirty="0" smtClean="0"/>
              <a:t>Stronger </a:t>
            </a:r>
            <a:r>
              <a:rPr lang="en-US" sz="2000" dirty="0"/>
              <a:t>emphasis on national ownership </a:t>
            </a:r>
            <a:endParaRPr lang="en-US" sz="2000" dirty="0" smtClean="0"/>
          </a:p>
          <a:p>
            <a:pPr marL="971550" lvl="1" indent="-457200"/>
            <a:r>
              <a:rPr lang="en-US" sz="2000" dirty="0" smtClean="0"/>
              <a:t>Greater responsibilities </a:t>
            </a:r>
            <a:r>
              <a:rPr lang="en-US" sz="2000" dirty="0"/>
              <a:t>of countries to collect </a:t>
            </a:r>
            <a:r>
              <a:rPr lang="en-US" sz="2000" dirty="0" smtClean="0"/>
              <a:t>data</a:t>
            </a:r>
            <a:r>
              <a:rPr lang="en-US" sz="2000" dirty="0"/>
              <a:t>, validate </a:t>
            </a:r>
            <a:r>
              <a:rPr lang="en-US" sz="2000" dirty="0" smtClean="0"/>
              <a:t>indicators</a:t>
            </a:r>
            <a:r>
              <a:rPr lang="en-US" sz="2000" dirty="0"/>
              <a:t>, and </a:t>
            </a:r>
            <a:r>
              <a:rPr lang="en-US" sz="2000" dirty="0" smtClean="0"/>
              <a:t>monitor progress</a:t>
            </a:r>
            <a:endParaRPr lang="en-US" sz="2000" dirty="0"/>
          </a:p>
          <a:p>
            <a:pPr marL="971550" lvl="1" indent="-457200"/>
            <a:r>
              <a:rPr lang="en-US" sz="2000" dirty="0" smtClean="0"/>
              <a:t>More </a:t>
            </a:r>
            <a:r>
              <a:rPr lang="en-US" sz="2000" dirty="0"/>
              <a:t>pressure on International Organizations to demonstrate their commitment to quality and </a:t>
            </a:r>
            <a:r>
              <a:rPr lang="en-US" sz="2000" dirty="0" smtClean="0"/>
              <a:t>transparency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Calls for a strong/robust </a:t>
            </a:r>
            <a:r>
              <a:rPr lang="en-GB" dirty="0"/>
              <a:t>statistical governance system </a:t>
            </a:r>
            <a:r>
              <a:rPr lang="en-GB" dirty="0" smtClean="0"/>
              <a:t>u</a:t>
            </a:r>
            <a:r>
              <a:rPr lang="en-GB" sz="2400" dirty="0" smtClean="0"/>
              <a:t>nderpinned </a:t>
            </a:r>
            <a:r>
              <a:rPr lang="en-GB" sz="2400" dirty="0"/>
              <a:t>by a transparent </a:t>
            </a:r>
            <a:r>
              <a:rPr lang="en-GB" sz="2400" dirty="0" smtClean="0"/>
              <a:t>Quality </a:t>
            </a:r>
            <a:r>
              <a:rPr lang="en-GB" sz="2400" dirty="0"/>
              <a:t>Assurance </a:t>
            </a:r>
            <a:r>
              <a:rPr lang="en-GB" sz="2400" dirty="0" smtClean="0"/>
              <a:t>Framework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Experience of FAO as a Case Study in this regard</a:t>
            </a:r>
            <a:endParaRPr lang="en-GB" sz="2400" dirty="0" smtClean="0"/>
          </a:p>
          <a:p>
            <a:pPr marL="342900" indent="-342900"/>
            <a:endParaRPr lang="en-GB" sz="3000" dirty="0"/>
          </a:p>
          <a:p>
            <a:pPr marL="342900" indent="-342900"/>
            <a:endParaRPr lang="en-US" sz="2900" dirty="0" smtClean="0"/>
          </a:p>
        </p:txBody>
      </p:sp>
    </p:spTree>
    <p:extLst>
      <p:ext uri="{BB962C8B-B14F-4D97-AF65-F5344CB8AC3E}">
        <p14:creationId xmlns:p14="http://schemas.microsoft.com/office/powerpoint/2010/main" val="15832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/>
              <a:t>Statistics</a:t>
            </a:r>
            <a:r>
              <a:rPr lang="es-ES" b="1" dirty="0"/>
              <a:t> at FAO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1" y="1635369"/>
            <a:ext cx="8581293" cy="436611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Statistics is a core function, central to FAO’s mandate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The FAO Statistics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:</a:t>
            </a:r>
          </a:p>
          <a:p>
            <a:pPr marL="857250" lvl="1" indent="-342900"/>
            <a:r>
              <a:rPr lang="en-US" sz="2800" dirty="0" smtClean="0"/>
              <a:t>Provides access </a:t>
            </a:r>
            <a:r>
              <a:rPr lang="en-US" sz="2800" dirty="0"/>
              <a:t>to harmonized, internationally comparable food and agriculture statistics</a:t>
            </a:r>
          </a:p>
          <a:p>
            <a:pPr marL="857250" lvl="1" indent="-342900"/>
            <a:r>
              <a:rPr lang="en-US" sz="2800" dirty="0" smtClean="0"/>
              <a:t>Develops, promotes </a:t>
            </a:r>
            <a:r>
              <a:rPr lang="en-US" sz="2800" dirty="0"/>
              <a:t>and </a:t>
            </a:r>
            <a:r>
              <a:rPr lang="en-US" sz="2800" dirty="0" smtClean="0"/>
              <a:t>implements statistical methods </a:t>
            </a:r>
            <a:r>
              <a:rPr lang="en-US" sz="2800" dirty="0"/>
              <a:t>and standards </a:t>
            </a:r>
            <a:endParaRPr lang="en-US" sz="2800" dirty="0" smtClean="0"/>
          </a:p>
          <a:p>
            <a:pPr marL="857250" lvl="1" indent="-342900"/>
            <a:r>
              <a:rPr lang="en-US" sz="2800" dirty="0" smtClean="0"/>
              <a:t>Provides technical </a:t>
            </a:r>
            <a:r>
              <a:rPr lang="en-US" sz="2800" dirty="0"/>
              <a:t>assistance services to improve statistical capacities at national and regional </a:t>
            </a:r>
            <a:r>
              <a:rPr lang="en-US" sz="2800" dirty="0" smtClean="0"/>
              <a:t>level</a:t>
            </a:r>
          </a:p>
          <a:p>
            <a:r>
              <a:rPr lang="en-US" sz="2800" dirty="0" smtClean="0"/>
              <a:t>With the ultimate </a:t>
            </a:r>
            <a:r>
              <a:rPr lang="en-US" sz="2800" dirty="0"/>
              <a:t>goal </a:t>
            </a:r>
            <a:r>
              <a:rPr lang="en-US" sz="2800" dirty="0" smtClean="0"/>
              <a:t>of reducing </a:t>
            </a:r>
            <a:r>
              <a:rPr lang="en-US" sz="2800" dirty="0"/>
              <a:t>hunger and poverty through informed decisions based the best and highest quality data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1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3586" y="377871"/>
            <a:ext cx="6840414" cy="1060404"/>
          </a:xfrm>
        </p:spPr>
        <p:txBody>
          <a:bodyPr>
            <a:noAutofit/>
          </a:bodyPr>
          <a:lstStyle/>
          <a:p>
            <a:r>
              <a:rPr lang="es-ES" b="1" dirty="0" smtClean="0"/>
              <a:t>Statistics at FAO: </a:t>
            </a:r>
            <a:r>
              <a:rPr lang="es-ES" b="1" dirty="0" err="1" smtClean="0"/>
              <a:t>Governance</a:t>
            </a:r>
            <a:r>
              <a:rPr lang="es-ES" b="1" dirty="0" smtClean="0"/>
              <a:t> </a:t>
            </a:r>
            <a:r>
              <a:rPr lang="es-ES" b="1" dirty="0" err="1" smtClean="0"/>
              <a:t>issues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861" y="1793631"/>
            <a:ext cx="8510953" cy="4695092"/>
          </a:xfrm>
        </p:spPr>
        <p:txBody>
          <a:bodyPr>
            <a:normAutofit/>
          </a:bodyPr>
          <a:lstStyle/>
          <a:p>
            <a:r>
              <a:rPr lang="en-US" dirty="0" smtClean="0"/>
              <a:t>Decentralized </a:t>
            </a:r>
            <a:r>
              <a:rPr lang="en-US" dirty="0"/>
              <a:t>statistical </a:t>
            </a:r>
            <a:r>
              <a:rPr lang="en-US" dirty="0" smtClean="0"/>
              <a:t>system: Governance situation (2008):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Challenges in </a:t>
            </a:r>
            <a:r>
              <a:rPr lang="en-US" dirty="0"/>
              <a:t>efficiency, effectiveness and quality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Limited </a:t>
            </a:r>
            <a:r>
              <a:rPr lang="en-US" dirty="0"/>
              <a:t>statistical </a:t>
            </a:r>
            <a:r>
              <a:rPr lang="en-US" dirty="0" smtClean="0"/>
              <a:t>coordination, lack of strategic approach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formal quality assurance procedures at corporate </a:t>
            </a:r>
            <a:r>
              <a:rPr lang="en-US" dirty="0" smtClean="0"/>
              <a:t>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Duplication of efforts &amp; risk of </a:t>
            </a:r>
            <a:r>
              <a:rPr lang="en-US" dirty="0"/>
              <a:t>inconsistent/conflicting </a:t>
            </a:r>
            <a:r>
              <a:rPr lang="en-US" dirty="0" smtClean="0"/>
              <a:t>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Lack </a:t>
            </a:r>
            <a:r>
              <a:rPr lang="en-US" dirty="0"/>
              <a:t>of an official mechanism for the endorsement of </a:t>
            </a:r>
            <a:r>
              <a:rPr lang="en-US" dirty="0" smtClean="0"/>
              <a:t>corporate </a:t>
            </a:r>
            <a:r>
              <a:rPr lang="en-US" dirty="0"/>
              <a:t>statistical standards and methodologies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Lack of coordination with other International Organizations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FAO not speaking with one consistent voice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460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3246" y="377871"/>
            <a:ext cx="6910754" cy="10604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Improving Statistical Governance at FAO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1" y="1981201"/>
            <a:ext cx="8546123" cy="461303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Evaluation of FAO’s Statistical </a:t>
            </a:r>
            <a:r>
              <a:rPr lang="en-US" dirty="0" err="1"/>
              <a:t>Programme</a:t>
            </a:r>
            <a:r>
              <a:rPr lang="en-US" dirty="0"/>
              <a:t> conducted in </a:t>
            </a:r>
            <a:r>
              <a:rPr lang="en-US" dirty="0" smtClean="0"/>
              <a:t>2008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Key recommendations made for improving statistical governance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Actions taken: </a:t>
            </a:r>
          </a:p>
          <a:p>
            <a:pPr marL="857250" lvl="1" indent="-342900"/>
            <a:r>
              <a:rPr lang="en-US" sz="2400" dirty="0" smtClean="0"/>
              <a:t>In 2012, role of </a:t>
            </a:r>
            <a:r>
              <a:rPr lang="en-US" sz="2400" b="1" dirty="0"/>
              <a:t>Chief </a:t>
            </a:r>
            <a:r>
              <a:rPr lang="en-US" sz="2400" b="1" dirty="0" smtClean="0"/>
              <a:t>Statistician </a:t>
            </a:r>
            <a:r>
              <a:rPr lang="en-US" sz="2400" dirty="0" smtClean="0"/>
              <a:t>established in addition to the creation of two</a:t>
            </a:r>
            <a:r>
              <a:rPr lang="en-US" sz="2400" b="1" dirty="0" smtClean="0"/>
              <a:t> </a:t>
            </a:r>
            <a:r>
              <a:rPr lang="en-US" sz="2400" b="1" dirty="0"/>
              <a:t>internal coordinating </a:t>
            </a:r>
            <a:r>
              <a:rPr lang="en-US" sz="2400" b="1" dirty="0" smtClean="0"/>
              <a:t>bodies </a:t>
            </a:r>
            <a:r>
              <a:rPr lang="en-US" sz="2400" dirty="0" smtClean="0"/>
              <a:t>and</a:t>
            </a:r>
            <a:r>
              <a:rPr lang="en-US" sz="2400" b="1" dirty="0" smtClean="0"/>
              <a:t> focused technical groups </a:t>
            </a:r>
          </a:p>
          <a:p>
            <a:pPr marL="1543050" lvl="3" indent="-342900"/>
            <a:r>
              <a:rPr lang="en-US" sz="2200" dirty="0" smtClean="0"/>
              <a:t>one </a:t>
            </a:r>
            <a:r>
              <a:rPr lang="en-US" sz="2200" dirty="0"/>
              <a:t>at a Director-level for policy and decision making on statistical matters </a:t>
            </a:r>
            <a:endParaRPr lang="en-US" sz="2200" dirty="0" smtClean="0"/>
          </a:p>
          <a:p>
            <a:pPr marL="1543050" lvl="3" indent="-342900"/>
            <a:r>
              <a:rPr lang="en-US" sz="2200" dirty="0" smtClean="0"/>
              <a:t>one </a:t>
            </a:r>
            <a:r>
              <a:rPr lang="en-US" sz="2200" dirty="0"/>
              <a:t>at a technical level for technical </a:t>
            </a:r>
            <a:r>
              <a:rPr lang="en-US" sz="2200" dirty="0" smtClean="0"/>
              <a:t>discussions on </a:t>
            </a:r>
            <a:r>
              <a:rPr lang="en-US" sz="2200" dirty="0"/>
              <a:t>of </a:t>
            </a:r>
            <a:r>
              <a:rPr lang="en-US" sz="2200" dirty="0" smtClean="0"/>
              <a:t>internal </a:t>
            </a:r>
            <a:r>
              <a:rPr lang="en-US" sz="2200" dirty="0"/>
              <a:t>coordinating bodies within the </a:t>
            </a:r>
            <a:r>
              <a:rPr lang="en-US" sz="2200" dirty="0" smtClean="0"/>
              <a:t>organization</a:t>
            </a:r>
          </a:p>
          <a:p>
            <a:pPr marL="1543050" lvl="3" indent="-342900"/>
            <a:r>
              <a:rPr lang="en-US" sz="2200" dirty="0" smtClean="0"/>
              <a:t>focused sub-groups for </a:t>
            </a:r>
            <a:r>
              <a:rPr lang="en-US" sz="2200" dirty="0"/>
              <a:t>specific technical issues and </a:t>
            </a:r>
            <a:r>
              <a:rPr lang="en-US" sz="2200" dirty="0" smtClean="0"/>
              <a:t>challenges (e.g. FAO related SDG indicators)</a:t>
            </a:r>
          </a:p>
        </p:txBody>
      </p:sp>
    </p:spTree>
    <p:extLst>
      <p:ext uri="{BB962C8B-B14F-4D97-AF65-F5344CB8AC3E}">
        <p14:creationId xmlns:p14="http://schemas.microsoft.com/office/powerpoint/2010/main" val="34540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0491" y="377871"/>
            <a:ext cx="7156939" cy="106040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Improving Statistical Governance at </a:t>
            </a:r>
            <a:r>
              <a:rPr lang="en-US" b="1" dirty="0" smtClean="0"/>
              <a:t>FAO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" y="1438274"/>
            <a:ext cx="8634046" cy="5191125"/>
          </a:xfrm>
        </p:spPr>
        <p:txBody>
          <a:bodyPr>
            <a:normAutofit fontScale="92500" lnSpcReduction="20000"/>
          </a:bodyPr>
          <a:lstStyle/>
          <a:p>
            <a:pPr marL="342900" lvl="2" indent="-342900">
              <a:spcBef>
                <a:spcPts val="750"/>
              </a:spcBef>
            </a:pPr>
            <a:r>
              <a:rPr lang="en-US" sz="2400" b="1" dirty="0"/>
              <a:t>Statistical </a:t>
            </a:r>
            <a:r>
              <a:rPr lang="en-US" sz="2400" b="1" dirty="0" err="1"/>
              <a:t>Programe</a:t>
            </a:r>
            <a:r>
              <a:rPr lang="en-US" sz="2400" b="1" dirty="0"/>
              <a:t> of Work </a:t>
            </a:r>
            <a:r>
              <a:rPr lang="en-US" sz="2400" dirty="0"/>
              <a:t>produced each biennium</a:t>
            </a:r>
          </a:p>
          <a:p>
            <a:pPr marL="685800" lvl="3" indent="-342900">
              <a:spcBef>
                <a:spcPts val="750"/>
              </a:spcBef>
            </a:pPr>
            <a:r>
              <a:rPr lang="en-US" sz="2400" dirty="0"/>
              <a:t>provides an overview and a detailed description of the statistical activities carried </a:t>
            </a:r>
            <a:r>
              <a:rPr lang="en-US" sz="2400" dirty="0" smtClean="0"/>
              <a:t>at FAO </a:t>
            </a:r>
          </a:p>
          <a:p>
            <a:pPr marL="685800" lvl="3" indent="-342900">
              <a:spcBef>
                <a:spcPts val="750"/>
              </a:spcBef>
            </a:pPr>
            <a:r>
              <a:rPr lang="en-US" sz="2400" dirty="0" smtClean="0"/>
              <a:t>also </a:t>
            </a:r>
            <a:r>
              <a:rPr lang="en-US" sz="2400" dirty="0"/>
              <a:t>allows in depth analysis of ongoing activities, gaps and areas for development, as well as potential </a:t>
            </a:r>
            <a:r>
              <a:rPr lang="en-US" sz="2400" dirty="0" smtClean="0"/>
              <a:t>ways of reducing duplication</a:t>
            </a:r>
          </a:p>
          <a:p>
            <a:pPr marL="685800" lvl="3" indent="-342900">
              <a:spcBef>
                <a:spcPts val="750"/>
              </a:spcBef>
            </a:pPr>
            <a:r>
              <a:rPr lang="en-US" sz="2400" dirty="0" smtClean="0"/>
              <a:t>externally</a:t>
            </a:r>
            <a:r>
              <a:rPr lang="en-US" sz="2400" dirty="0"/>
              <a:t>, </a:t>
            </a:r>
            <a:r>
              <a:rPr lang="en-US" sz="2400" dirty="0" smtClean="0"/>
              <a:t>can </a:t>
            </a:r>
            <a:r>
              <a:rPr lang="en-US" sz="2400" dirty="0"/>
              <a:t>be used as a guide to learn more about the substantial and complex FAO Statistical </a:t>
            </a:r>
            <a:r>
              <a:rPr lang="en-US" sz="2400" dirty="0" smtClean="0"/>
              <a:t>System</a:t>
            </a:r>
          </a:p>
          <a:p>
            <a:pPr marL="342900" lvl="3" indent="0">
              <a:spcBef>
                <a:spcPts val="750"/>
              </a:spcBef>
              <a:buNone/>
            </a:pPr>
            <a:endParaRPr lang="en-US" sz="2400" dirty="0"/>
          </a:p>
          <a:p>
            <a:pPr marL="342900" lvl="2" indent="-342900">
              <a:spcBef>
                <a:spcPts val="750"/>
              </a:spcBef>
            </a:pPr>
            <a:r>
              <a:rPr lang="en-US" sz="2400" b="1" dirty="0" smtClean="0"/>
              <a:t>Statistical </a:t>
            </a:r>
            <a:r>
              <a:rPr lang="en-US" sz="2400" b="1" dirty="0"/>
              <a:t>Quality Assurance </a:t>
            </a:r>
            <a:r>
              <a:rPr lang="en-US" sz="2400" b="1" dirty="0" smtClean="0"/>
              <a:t>Framework </a:t>
            </a:r>
            <a:r>
              <a:rPr lang="en-US" sz="2400" dirty="0" smtClean="0"/>
              <a:t>developed</a:t>
            </a:r>
          </a:p>
          <a:p>
            <a:pPr marL="685800" lvl="3" indent="-342900">
              <a:spcBef>
                <a:spcPts val="750"/>
              </a:spcBef>
            </a:pPr>
            <a:r>
              <a:rPr lang="en-US" sz="2400" dirty="0"/>
              <a:t>based largely on recognized quality initiatives  already available at national and international levels</a:t>
            </a:r>
          </a:p>
          <a:p>
            <a:pPr marL="685800" lvl="3" indent="-342900">
              <a:spcBef>
                <a:spcPts val="750"/>
              </a:spcBef>
            </a:pPr>
            <a:r>
              <a:rPr lang="en-US" sz="2400" dirty="0"/>
              <a:t>provides a set of “Principles”, which are each associated with a number of “good practices”, giving practical guidance on how to assure compliance</a:t>
            </a:r>
          </a:p>
          <a:p>
            <a:pPr marL="685800" lvl="3" indent="-342900">
              <a:spcBef>
                <a:spcPts val="750"/>
              </a:spcBef>
            </a:pPr>
            <a:r>
              <a:rPr lang="en-US" sz="2400" dirty="0"/>
              <a:t>a number of tools are provided to assist in measuring the degree of compliance </a:t>
            </a:r>
          </a:p>
        </p:txBody>
      </p:sp>
    </p:spTree>
    <p:extLst>
      <p:ext uri="{BB962C8B-B14F-4D97-AF65-F5344CB8AC3E}">
        <p14:creationId xmlns:p14="http://schemas.microsoft.com/office/powerpoint/2010/main" val="9634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Remaining internal issues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8" y="1705709"/>
            <a:ext cx="8590436" cy="483576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Despite good progress having been made in strengthening statistics governance, as of 2015 challenges remained: </a:t>
            </a:r>
          </a:p>
          <a:p>
            <a:pPr marL="857250" lvl="1" indent="-342900"/>
            <a:r>
              <a:rPr lang="en-US" sz="2000" dirty="0" smtClean="0"/>
              <a:t>Chief Statistician given insufficient </a:t>
            </a:r>
            <a:r>
              <a:rPr lang="en-US" sz="2000" dirty="0"/>
              <a:t>means to exercise </a:t>
            </a:r>
            <a:r>
              <a:rPr lang="en-US" sz="2000" dirty="0" smtClean="0"/>
              <a:t>authority </a:t>
            </a:r>
            <a:r>
              <a:rPr lang="en-US" sz="2000" dirty="0"/>
              <a:t>and insufficient resources to carry out </a:t>
            </a:r>
            <a:r>
              <a:rPr lang="en-US" sz="2000" dirty="0" smtClean="0"/>
              <a:t>work</a:t>
            </a:r>
          </a:p>
          <a:p>
            <a:pPr marL="857250" lvl="1" indent="-342900"/>
            <a:r>
              <a:rPr lang="en-US" sz="2000" dirty="0" smtClean="0"/>
              <a:t>Voluntary nature of participation in coordination bodies &amp; Quality Assurance Assessments</a:t>
            </a:r>
          </a:p>
          <a:p>
            <a:pPr marL="857250" lvl="1" indent="-342900"/>
            <a:r>
              <a:rPr lang="en-US" sz="2000" dirty="0" smtClean="0"/>
              <a:t>Limited commitment to quality improvement plans</a:t>
            </a:r>
          </a:p>
          <a:p>
            <a:pPr marL="857250" lvl="1" indent="-342900"/>
            <a:r>
              <a:rPr lang="en-US" sz="2000" dirty="0" smtClean="0"/>
              <a:t>Many statistical activities not reported in the statistical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of work with negative impact on overall effectiveness and efficiency</a:t>
            </a:r>
          </a:p>
          <a:p>
            <a:pPr marL="857250" lvl="1" indent="-342900"/>
            <a:r>
              <a:rPr lang="en-US" sz="2000" dirty="0" smtClean="0"/>
              <a:t>Lack of involvement of Chief Statistician in key strategic planning bodies &amp; resource mobilization processes</a:t>
            </a:r>
          </a:p>
          <a:p>
            <a:pPr marL="857250" lvl="1" indent="-342900"/>
            <a:r>
              <a:rPr lang="en-US" sz="2000" dirty="0" smtClean="0"/>
              <a:t>Dual role of Chief Statistician and Director, Statistics Division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215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174" y="377871"/>
            <a:ext cx="6491097" cy="1060404"/>
          </a:xfrm>
        </p:spPr>
        <p:txBody>
          <a:bodyPr>
            <a:normAutofit/>
          </a:bodyPr>
          <a:lstStyle/>
          <a:p>
            <a:r>
              <a:rPr lang="en-US" b="1" dirty="0"/>
              <a:t>Further </a:t>
            </a:r>
            <a:r>
              <a:rPr lang="en-US" b="1" dirty="0" smtClean="0"/>
              <a:t>steps taken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8" y="1705708"/>
            <a:ext cx="8590436" cy="497644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New accountability framework </a:t>
            </a:r>
            <a:r>
              <a:rPr lang="en-US" dirty="0" smtClean="0"/>
              <a:t>for statistics strengthening </a:t>
            </a:r>
            <a:r>
              <a:rPr lang="en-US" dirty="0"/>
              <a:t>of the role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b="1" dirty="0"/>
              <a:t>Chief </a:t>
            </a:r>
            <a:r>
              <a:rPr lang="en-US" b="1" dirty="0" smtClean="0"/>
              <a:t>Statistician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Overall </a:t>
            </a:r>
            <a:r>
              <a:rPr lang="en-US" b="1" dirty="0"/>
              <a:t>authority </a:t>
            </a:r>
            <a:r>
              <a:rPr lang="en-US" b="1" dirty="0" smtClean="0"/>
              <a:t>for </a:t>
            </a:r>
            <a:r>
              <a:rPr lang="en-US" b="1" dirty="0"/>
              <a:t>FAO’s statistical </a:t>
            </a:r>
            <a:r>
              <a:rPr lang="en-US" b="1" dirty="0" smtClean="0"/>
              <a:t>work</a:t>
            </a:r>
            <a:r>
              <a:rPr lang="en-US" dirty="0" smtClean="0"/>
              <a:t> including the review and approval of:</a:t>
            </a:r>
          </a:p>
          <a:p>
            <a:pPr lvl="1"/>
            <a:r>
              <a:rPr lang="en-US" sz="2400" dirty="0" smtClean="0"/>
              <a:t>data </a:t>
            </a:r>
            <a:r>
              <a:rPr lang="en-US" sz="2400" dirty="0"/>
              <a:t>collection activities and data </a:t>
            </a:r>
            <a:r>
              <a:rPr lang="en-US" sz="2400" dirty="0" smtClean="0"/>
              <a:t>requests</a:t>
            </a:r>
          </a:p>
          <a:p>
            <a:pPr lvl="1"/>
            <a:r>
              <a:rPr lang="en-US" sz="2400" dirty="0" smtClean="0"/>
              <a:t>dissemination </a:t>
            </a:r>
            <a:r>
              <a:rPr lang="en-US" sz="2400" dirty="0"/>
              <a:t>of all statistical indicators and new </a:t>
            </a:r>
            <a:r>
              <a:rPr lang="en-US" sz="2400" dirty="0" smtClean="0"/>
              <a:t>datasets</a:t>
            </a:r>
          </a:p>
          <a:p>
            <a:pPr lvl="1"/>
            <a:r>
              <a:rPr lang="en-US" sz="2400" dirty="0" smtClean="0"/>
              <a:t>statistical </a:t>
            </a:r>
            <a:r>
              <a:rPr lang="en-US" sz="2400" dirty="0"/>
              <a:t>capacity development projects and </a:t>
            </a:r>
            <a:r>
              <a:rPr lang="en-US" sz="2400" dirty="0" smtClean="0"/>
              <a:t>initiatives</a:t>
            </a:r>
          </a:p>
          <a:p>
            <a:pPr lvl="1"/>
            <a:r>
              <a:rPr lang="en-US" sz="2400" dirty="0" smtClean="0"/>
              <a:t>new </a:t>
            </a:r>
            <a:r>
              <a:rPr lang="en-US" sz="2400" dirty="0"/>
              <a:t>statistical methods, standards and </a:t>
            </a:r>
            <a:r>
              <a:rPr lang="en-US" sz="2400" dirty="0" smtClean="0"/>
              <a:t>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Responsible </a:t>
            </a:r>
            <a:r>
              <a:rPr lang="en-US" dirty="0"/>
              <a:t>for the </a:t>
            </a:r>
            <a:r>
              <a:rPr lang="en-US" b="1" dirty="0"/>
              <a:t>functional supervision of all staff and consultants </a:t>
            </a:r>
            <a:r>
              <a:rPr lang="en-US" dirty="0"/>
              <a:t>carrying out statistical work </a:t>
            </a:r>
            <a:r>
              <a:rPr lang="en-US" dirty="0" smtClean="0"/>
              <a:t>at FAO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174" y="377871"/>
            <a:ext cx="6454521" cy="10604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Implementing the new accountability framework for statistics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" y="1645920"/>
            <a:ext cx="8681173" cy="503623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Creation </a:t>
            </a:r>
            <a:r>
              <a:rPr lang="en-US" dirty="0"/>
              <a:t>of a </a:t>
            </a:r>
            <a:r>
              <a:rPr lang="en-US" b="1" dirty="0"/>
              <a:t>new team</a:t>
            </a:r>
            <a:r>
              <a:rPr lang="en-US" dirty="0"/>
              <a:t> exclusively </a:t>
            </a:r>
            <a:r>
              <a:rPr lang="en-US" b="1" dirty="0"/>
              <a:t>dedicated to supporting </a:t>
            </a:r>
            <a:r>
              <a:rPr lang="en-US" dirty="0"/>
              <a:t>the corporate level functions of </a:t>
            </a:r>
            <a:r>
              <a:rPr lang="en-US" b="1" dirty="0"/>
              <a:t>the Chief Statistician </a:t>
            </a:r>
            <a:endParaRPr lang="en-US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Full Integration of the Quality Assurance Framework with the Planning </a:t>
            </a:r>
            <a:r>
              <a:rPr lang="en-US" dirty="0" smtClean="0"/>
              <a:t>Process</a:t>
            </a:r>
          </a:p>
          <a:p>
            <a:pPr marL="857250" lvl="1" indent="-342900"/>
            <a:r>
              <a:rPr lang="en-US" sz="2000" b="1" dirty="0" smtClean="0"/>
              <a:t>Quality </a:t>
            </a:r>
            <a:r>
              <a:rPr lang="en-US" sz="2000" b="1" dirty="0"/>
              <a:t>Assessment and Planning </a:t>
            </a:r>
            <a:r>
              <a:rPr lang="en-US" sz="2000" b="1" dirty="0" smtClean="0"/>
              <a:t>Survey</a:t>
            </a:r>
          </a:p>
          <a:p>
            <a:pPr marL="857250" lvl="1" indent="-342900"/>
            <a:r>
              <a:rPr lang="en-US" sz="2000" dirty="0"/>
              <a:t>on-line questionnaire, </a:t>
            </a:r>
            <a:r>
              <a:rPr lang="en-US" sz="2000" dirty="0" smtClean="0"/>
              <a:t>to </a:t>
            </a:r>
            <a:r>
              <a:rPr lang="en-US" sz="2000" dirty="0"/>
              <a:t>provide details about </a:t>
            </a:r>
            <a:r>
              <a:rPr lang="en-US" sz="2000" dirty="0" smtClean="0"/>
              <a:t>current </a:t>
            </a:r>
            <a:r>
              <a:rPr lang="en-US" sz="2000" dirty="0"/>
              <a:t>and new statistical activities </a:t>
            </a:r>
            <a:r>
              <a:rPr lang="en-US" sz="2000" dirty="0" smtClean="0"/>
              <a:t>&amp; </a:t>
            </a:r>
            <a:r>
              <a:rPr lang="en-US" sz="2000" dirty="0"/>
              <a:t>an indication of how these activities comply with FAO’s Statistical Quality Assurance </a:t>
            </a:r>
            <a:r>
              <a:rPr lang="en-US" sz="2000" dirty="0" smtClean="0"/>
              <a:t>Framework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Results </a:t>
            </a:r>
            <a:r>
              <a:rPr lang="en-US" dirty="0"/>
              <a:t>of the survey will be analyzed by the various sub-groups of the internal statistical coordination </a:t>
            </a:r>
            <a:r>
              <a:rPr lang="en-US" dirty="0" smtClean="0"/>
              <a:t>bodies &amp; used to produce </a:t>
            </a:r>
            <a:r>
              <a:rPr lang="en-US" b="1" dirty="0" smtClean="0"/>
              <a:t>Statistical </a:t>
            </a:r>
            <a:r>
              <a:rPr lang="en-US" b="1" dirty="0" err="1"/>
              <a:t>Programme</a:t>
            </a:r>
            <a:r>
              <a:rPr lang="en-US" b="1" dirty="0"/>
              <a:t> of Work for 2016-2017 </a:t>
            </a:r>
            <a:endParaRPr lang="en-US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Processes </a:t>
            </a:r>
            <a:r>
              <a:rPr lang="en-US" dirty="0"/>
              <a:t>that fall short in complying with the quality </a:t>
            </a:r>
            <a:r>
              <a:rPr lang="en-US" dirty="0" smtClean="0"/>
              <a:t>framework </a:t>
            </a:r>
            <a:r>
              <a:rPr lang="en-US" b="1" dirty="0" smtClean="0"/>
              <a:t>improvement plans will be </a:t>
            </a:r>
            <a:r>
              <a:rPr lang="en-US" b="1" dirty="0"/>
              <a:t>formulated</a:t>
            </a:r>
            <a:endParaRPr lang="en-US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433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1179</Words>
  <Application>Microsoft Office PowerPoint</Application>
  <PresentationFormat>On-screen Show (4:3)</PresentationFormat>
  <Paragraphs>103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de Office</vt:lpstr>
      <vt:lpstr>     Statistics Governance and Quality Assurance:  the Experience of FAO</vt:lpstr>
      <vt:lpstr>Meeting the challenges of 2030 Agenda</vt:lpstr>
      <vt:lpstr>Statistics at FAO</vt:lpstr>
      <vt:lpstr>Statistics at FAO: Governance issues</vt:lpstr>
      <vt:lpstr>Improving Statistical Governance at FAO</vt:lpstr>
      <vt:lpstr>Improving Statistical Governance at FAO (2)</vt:lpstr>
      <vt:lpstr>Remaining internal issues</vt:lpstr>
      <vt:lpstr>Further steps taken</vt:lpstr>
      <vt:lpstr>Implementing the new accountability framework for statistics</vt:lpstr>
      <vt:lpstr>External Statistics Governance</vt:lpstr>
      <vt:lpstr>Steps taken</vt:lpstr>
      <vt:lpstr>FAO role in Monitoring the SDGs</vt:lpstr>
      <vt:lpstr>Closing Remarks</vt:lpstr>
    </vt:vector>
  </TitlesOfParts>
  <Company>INSTITUTO NACIONAL DE ESTADISTICA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ine</dc:creator>
  <cp:lastModifiedBy>Li Wang</cp:lastModifiedBy>
  <cp:revision>34</cp:revision>
  <dcterms:created xsi:type="dcterms:W3CDTF">2016-04-29T10:44:57Z</dcterms:created>
  <dcterms:modified xsi:type="dcterms:W3CDTF">2016-07-07T13:42:33Z</dcterms:modified>
</cp:coreProperties>
</file>