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280" r:id="rId3"/>
    <p:sldId id="281" r:id="rId4"/>
    <p:sldId id="282" r:id="rId5"/>
    <p:sldId id="279" r:id="rId6"/>
    <p:sldId id="273" r:id="rId7"/>
    <p:sldId id="277" r:id="rId8"/>
    <p:sldId id="274" r:id="rId9"/>
    <p:sldId id="284" r:id="rId10"/>
    <p:sldId id="283" r:id="rId11"/>
    <p:sldId id="275" r:id="rId12"/>
    <p:sldId id="276" r:id="rId13"/>
    <p:sldId id="259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6237" autoAdjust="0"/>
  </p:normalViewPr>
  <p:slideViewPr>
    <p:cSldViewPr snapToGrid="0">
      <p:cViewPr varScale="1">
        <p:scale>
          <a:sx n="82" d="100"/>
          <a:sy n="82" d="100"/>
        </p:scale>
        <p:origin x="-811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533514-70AF-4DC0-B8E7-DA66653541AF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3C973-E95D-43B6-9CE4-2C6B86BCA1F3}">
      <dgm:prSet phldrT="[Text]" custT="1"/>
      <dgm:spPr/>
      <dgm:t>
        <a:bodyPr/>
        <a:lstStyle/>
        <a:p>
          <a:r>
            <a:rPr lang="de-CH" sz="1400" b="1" dirty="0" smtClean="0">
              <a:solidFill>
                <a:srgbClr val="002060"/>
              </a:solidFill>
            </a:rPr>
            <a:t>Agenda </a:t>
          </a:r>
          <a:r>
            <a:rPr lang="de-CH" sz="1400" b="1" dirty="0" err="1" smtClean="0">
              <a:solidFill>
                <a:srgbClr val="002060"/>
              </a:solidFill>
            </a:rPr>
            <a:t>setting</a:t>
          </a:r>
          <a:endParaRPr lang="de-DE" sz="1400" b="1" dirty="0">
            <a:solidFill>
              <a:srgbClr val="002060"/>
            </a:solidFill>
          </a:endParaRPr>
        </a:p>
      </dgm:t>
    </dgm:pt>
    <dgm:pt modelId="{3519ABED-A69E-4C3B-829B-FEF03E721BF9}" type="parTrans" cxnId="{E0FA0CEE-4F02-4EE6-9B26-18B34D93086C}">
      <dgm:prSet/>
      <dgm:spPr/>
      <dgm:t>
        <a:bodyPr/>
        <a:lstStyle/>
        <a:p>
          <a:endParaRPr lang="de-DE"/>
        </a:p>
      </dgm:t>
    </dgm:pt>
    <dgm:pt modelId="{0C8346DD-37E5-49C3-95E1-C47623851F66}" type="sibTrans" cxnId="{E0FA0CEE-4F02-4EE6-9B26-18B34D93086C}">
      <dgm:prSet/>
      <dgm:spPr/>
      <dgm:t>
        <a:bodyPr/>
        <a:lstStyle/>
        <a:p>
          <a:endParaRPr lang="de-DE"/>
        </a:p>
      </dgm:t>
    </dgm:pt>
    <dgm:pt modelId="{C85BAB62-A5BB-4E64-A0B5-509622ACEB7B}">
      <dgm:prSet phldrT="[Text]" custT="1"/>
      <dgm:spPr/>
      <dgm:t>
        <a:bodyPr/>
        <a:lstStyle/>
        <a:p>
          <a:r>
            <a:rPr lang="de-CH" sz="1400" b="1" dirty="0" smtClean="0">
              <a:solidFill>
                <a:srgbClr val="002060"/>
              </a:solidFill>
            </a:rPr>
            <a:t>Research &amp; </a:t>
          </a:r>
          <a:r>
            <a:rPr lang="de-CH" sz="1400" b="1" dirty="0" err="1" smtClean="0">
              <a:solidFill>
                <a:srgbClr val="002060"/>
              </a:solidFill>
            </a:rPr>
            <a:t>negotiation</a:t>
          </a:r>
          <a:endParaRPr lang="de-DE" sz="1400" b="1" dirty="0">
            <a:solidFill>
              <a:srgbClr val="002060"/>
            </a:solidFill>
          </a:endParaRPr>
        </a:p>
      </dgm:t>
    </dgm:pt>
    <dgm:pt modelId="{776CA60C-75C7-4574-B672-41607E9FA502}" type="parTrans" cxnId="{48E6DBBC-0F5B-4C8C-91B6-4AEDF6EE7BF6}">
      <dgm:prSet/>
      <dgm:spPr/>
      <dgm:t>
        <a:bodyPr/>
        <a:lstStyle/>
        <a:p>
          <a:endParaRPr lang="de-DE"/>
        </a:p>
      </dgm:t>
    </dgm:pt>
    <dgm:pt modelId="{2D8B866C-A076-46AB-8325-07AFED61A52E}" type="sibTrans" cxnId="{48E6DBBC-0F5B-4C8C-91B6-4AEDF6EE7BF6}">
      <dgm:prSet/>
      <dgm:spPr/>
      <dgm:t>
        <a:bodyPr/>
        <a:lstStyle/>
        <a:p>
          <a:endParaRPr lang="de-DE"/>
        </a:p>
      </dgm:t>
    </dgm:pt>
    <dgm:pt modelId="{4215266A-AAC7-4EAA-B229-4DA16B0840B9}">
      <dgm:prSet phldrT="[Text]" custT="1"/>
      <dgm:spPr/>
      <dgm:t>
        <a:bodyPr/>
        <a:lstStyle/>
        <a:p>
          <a:r>
            <a:rPr lang="de-CH" sz="1400" b="1" dirty="0" err="1" smtClean="0">
              <a:solidFill>
                <a:srgbClr val="002060"/>
              </a:solidFill>
            </a:rPr>
            <a:t>Decision</a:t>
          </a:r>
          <a:endParaRPr lang="de-DE" sz="1400" b="1" dirty="0">
            <a:solidFill>
              <a:srgbClr val="002060"/>
            </a:solidFill>
          </a:endParaRPr>
        </a:p>
      </dgm:t>
    </dgm:pt>
    <dgm:pt modelId="{68F6DD0F-7499-45CA-9643-99160D651B61}" type="parTrans" cxnId="{2BEF9635-13E6-4E25-B4A0-D39592AB753C}">
      <dgm:prSet/>
      <dgm:spPr/>
      <dgm:t>
        <a:bodyPr/>
        <a:lstStyle/>
        <a:p>
          <a:endParaRPr lang="de-DE"/>
        </a:p>
      </dgm:t>
    </dgm:pt>
    <dgm:pt modelId="{BEB0560B-2601-4269-9485-6331C735C92A}" type="sibTrans" cxnId="{2BEF9635-13E6-4E25-B4A0-D39592AB753C}">
      <dgm:prSet/>
      <dgm:spPr/>
      <dgm:t>
        <a:bodyPr/>
        <a:lstStyle/>
        <a:p>
          <a:endParaRPr lang="de-DE"/>
        </a:p>
      </dgm:t>
    </dgm:pt>
    <dgm:pt modelId="{95F813DB-093C-4062-A1DC-1265C974D8CA}">
      <dgm:prSet phldrT="[Text]" custT="1"/>
      <dgm:spPr/>
      <dgm:t>
        <a:bodyPr/>
        <a:lstStyle/>
        <a:p>
          <a:r>
            <a:rPr lang="de-CH" sz="1400" b="1" dirty="0" smtClean="0">
              <a:solidFill>
                <a:srgbClr val="002060"/>
              </a:solidFill>
            </a:rPr>
            <a:t>Implementation</a:t>
          </a:r>
          <a:endParaRPr lang="de-DE" sz="1400" b="1" dirty="0">
            <a:solidFill>
              <a:srgbClr val="002060"/>
            </a:solidFill>
          </a:endParaRPr>
        </a:p>
      </dgm:t>
    </dgm:pt>
    <dgm:pt modelId="{1E9B704C-F412-4451-97DC-5F31DAA2D0C9}" type="parTrans" cxnId="{685F9CA0-AEC8-414C-B1F1-AE8257262400}">
      <dgm:prSet/>
      <dgm:spPr/>
      <dgm:t>
        <a:bodyPr/>
        <a:lstStyle/>
        <a:p>
          <a:endParaRPr lang="de-DE"/>
        </a:p>
      </dgm:t>
    </dgm:pt>
    <dgm:pt modelId="{B3ACA005-09DC-4A3B-9DAF-E364A3DD018D}" type="sibTrans" cxnId="{685F9CA0-AEC8-414C-B1F1-AE8257262400}">
      <dgm:prSet/>
      <dgm:spPr/>
      <dgm:t>
        <a:bodyPr/>
        <a:lstStyle/>
        <a:p>
          <a:endParaRPr lang="de-DE"/>
        </a:p>
      </dgm:t>
    </dgm:pt>
    <dgm:pt modelId="{8203F61D-66F4-4E17-9054-139384498EBD}">
      <dgm:prSet phldrT="[Text]" custT="1"/>
      <dgm:spPr/>
      <dgm:t>
        <a:bodyPr/>
        <a:lstStyle/>
        <a:p>
          <a:r>
            <a:rPr lang="de-CH" sz="1400" b="1" dirty="0" err="1" smtClean="0">
              <a:solidFill>
                <a:srgbClr val="FF0000"/>
              </a:solidFill>
            </a:rPr>
            <a:t>Policy</a:t>
          </a:r>
          <a:r>
            <a:rPr lang="de-CH" sz="1400" b="1" dirty="0" smtClean="0">
              <a:solidFill>
                <a:srgbClr val="FF0000"/>
              </a:solidFill>
            </a:rPr>
            <a:t> </a:t>
          </a:r>
          <a:r>
            <a:rPr lang="de-CH" sz="1400" b="1" dirty="0" err="1" smtClean="0">
              <a:solidFill>
                <a:srgbClr val="FF0000"/>
              </a:solidFill>
            </a:rPr>
            <a:t>monitoring</a:t>
          </a:r>
          <a:endParaRPr lang="de-DE" sz="1400" b="1" dirty="0">
            <a:solidFill>
              <a:srgbClr val="FF0000"/>
            </a:solidFill>
          </a:endParaRPr>
        </a:p>
      </dgm:t>
    </dgm:pt>
    <dgm:pt modelId="{7FEE92D6-AF4E-4223-9A53-C7128A1F2D01}" type="parTrans" cxnId="{916DEF15-2350-47FD-AE4A-0475EFBB16CB}">
      <dgm:prSet/>
      <dgm:spPr/>
      <dgm:t>
        <a:bodyPr/>
        <a:lstStyle/>
        <a:p>
          <a:endParaRPr lang="de-DE"/>
        </a:p>
      </dgm:t>
    </dgm:pt>
    <dgm:pt modelId="{132ED9C7-10F0-4929-964B-E1265B33E496}" type="sibTrans" cxnId="{916DEF15-2350-47FD-AE4A-0475EFBB16CB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98E30CF0-2332-47A9-B8A4-7A5BD560BEC6}">
      <dgm:prSet phldrT="[Text]" custT="1"/>
      <dgm:spPr/>
      <dgm:t>
        <a:bodyPr/>
        <a:lstStyle/>
        <a:p>
          <a:r>
            <a:rPr lang="de-CH" sz="1400" b="1" dirty="0" err="1" smtClean="0">
              <a:solidFill>
                <a:srgbClr val="002060"/>
              </a:solidFill>
            </a:rPr>
            <a:t>Reformulation</a:t>
          </a:r>
          <a:endParaRPr lang="de-DE" sz="1400" b="1" dirty="0">
            <a:solidFill>
              <a:srgbClr val="002060"/>
            </a:solidFill>
          </a:endParaRPr>
        </a:p>
      </dgm:t>
    </dgm:pt>
    <dgm:pt modelId="{46EC197F-A4C9-455D-BFC1-FC5933DC266C}" type="parTrans" cxnId="{71E49E12-C0FB-47C5-A290-0106575951A4}">
      <dgm:prSet/>
      <dgm:spPr/>
      <dgm:t>
        <a:bodyPr/>
        <a:lstStyle/>
        <a:p>
          <a:endParaRPr lang="de-DE"/>
        </a:p>
      </dgm:t>
    </dgm:pt>
    <dgm:pt modelId="{893021E6-018F-4265-8AAD-F456E700D89B}" type="sibTrans" cxnId="{71E49E12-C0FB-47C5-A290-0106575951A4}">
      <dgm:prSet/>
      <dgm:spPr/>
      <dgm:t>
        <a:bodyPr/>
        <a:lstStyle/>
        <a:p>
          <a:endParaRPr lang="de-DE"/>
        </a:p>
      </dgm:t>
    </dgm:pt>
    <dgm:pt modelId="{1BB59542-1B74-4029-A839-750736F9B359}" type="pres">
      <dgm:prSet presAssocID="{16533514-70AF-4DC0-B8E7-DA66653541A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AF6A621-1DE5-4699-8320-ECDAA2D967EB}" type="pres">
      <dgm:prSet presAssocID="{8623C973-E95D-43B6-9CE4-2C6B86BCA1F3}" presName="dummy" presStyleCnt="0"/>
      <dgm:spPr/>
    </dgm:pt>
    <dgm:pt modelId="{8B98FDD4-0F90-4AEE-9CAB-FCC7ECE84856}" type="pres">
      <dgm:prSet presAssocID="{8623C973-E95D-43B6-9CE4-2C6B86BCA1F3}" presName="node" presStyleLbl="revTx" presStyleIdx="0" presStyleCnt="6" custScaleX="198547" custScaleY="5048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FC7549F-5DEE-43BD-8E01-38ADD2E68ED0}" type="pres">
      <dgm:prSet presAssocID="{0C8346DD-37E5-49C3-95E1-C47623851F66}" presName="sibTrans" presStyleLbl="node1" presStyleIdx="0" presStyleCnt="6"/>
      <dgm:spPr/>
      <dgm:t>
        <a:bodyPr/>
        <a:lstStyle/>
        <a:p>
          <a:endParaRPr lang="de-DE"/>
        </a:p>
      </dgm:t>
    </dgm:pt>
    <dgm:pt modelId="{70E6E5E9-86AA-4FB9-92C8-B0DE35A98159}" type="pres">
      <dgm:prSet presAssocID="{C85BAB62-A5BB-4E64-A0B5-509622ACEB7B}" presName="dummy" presStyleCnt="0"/>
      <dgm:spPr/>
    </dgm:pt>
    <dgm:pt modelId="{34530021-F2FA-4C01-874D-46D505BD8CB5}" type="pres">
      <dgm:prSet presAssocID="{C85BAB62-A5BB-4E64-A0B5-509622ACEB7B}" presName="node" presStyleLbl="revTx" presStyleIdx="1" presStyleCnt="6" custScaleX="198547" custScaleY="5048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625A04D-72C1-4D11-A15D-0351483A2B62}" type="pres">
      <dgm:prSet presAssocID="{2D8B866C-A076-46AB-8325-07AFED61A52E}" presName="sibTrans" presStyleLbl="node1" presStyleIdx="1" presStyleCnt="6"/>
      <dgm:spPr/>
      <dgm:t>
        <a:bodyPr/>
        <a:lstStyle/>
        <a:p>
          <a:endParaRPr lang="de-DE"/>
        </a:p>
      </dgm:t>
    </dgm:pt>
    <dgm:pt modelId="{918F4FD5-CE0F-4E01-89EC-FF55B7AF6F91}" type="pres">
      <dgm:prSet presAssocID="{4215266A-AAC7-4EAA-B229-4DA16B0840B9}" presName="dummy" presStyleCnt="0"/>
      <dgm:spPr/>
    </dgm:pt>
    <dgm:pt modelId="{D350F12E-E425-47CB-88A0-AA44930F49F6}" type="pres">
      <dgm:prSet presAssocID="{4215266A-AAC7-4EAA-B229-4DA16B0840B9}" presName="node" presStyleLbl="revTx" presStyleIdx="2" presStyleCnt="6" custScaleX="198547" custScaleY="5048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04DF7E8-6E9D-4C18-8E1E-CACD33C1DEC1}" type="pres">
      <dgm:prSet presAssocID="{BEB0560B-2601-4269-9485-6331C735C92A}" presName="sibTrans" presStyleLbl="node1" presStyleIdx="2" presStyleCnt="6"/>
      <dgm:spPr/>
      <dgm:t>
        <a:bodyPr/>
        <a:lstStyle/>
        <a:p>
          <a:endParaRPr lang="de-DE"/>
        </a:p>
      </dgm:t>
    </dgm:pt>
    <dgm:pt modelId="{F1B61FBD-7BDA-437A-8F3B-4523DFE43528}" type="pres">
      <dgm:prSet presAssocID="{95F813DB-093C-4062-A1DC-1265C974D8CA}" presName="dummy" presStyleCnt="0"/>
      <dgm:spPr/>
    </dgm:pt>
    <dgm:pt modelId="{EF396634-9A31-42FC-8931-632E99025054}" type="pres">
      <dgm:prSet presAssocID="{95F813DB-093C-4062-A1DC-1265C974D8CA}" presName="node" presStyleLbl="revTx" presStyleIdx="3" presStyleCnt="6" custScaleX="198547" custScaleY="5048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A1C6BA1-767F-4E7A-B4EC-3E6DEB736638}" type="pres">
      <dgm:prSet presAssocID="{B3ACA005-09DC-4A3B-9DAF-E364A3DD018D}" presName="sibTrans" presStyleLbl="node1" presStyleIdx="3" presStyleCnt="6"/>
      <dgm:spPr/>
      <dgm:t>
        <a:bodyPr/>
        <a:lstStyle/>
        <a:p>
          <a:endParaRPr lang="de-DE"/>
        </a:p>
      </dgm:t>
    </dgm:pt>
    <dgm:pt modelId="{8AE481BE-3396-4B57-96C9-F77922D18A2B}" type="pres">
      <dgm:prSet presAssocID="{8203F61D-66F4-4E17-9054-139384498EBD}" presName="dummy" presStyleCnt="0"/>
      <dgm:spPr/>
    </dgm:pt>
    <dgm:pt modelId="{6A41A888-F01D-49CD-B165-D6EA2FFC391A}" type="pres">
      <dgm:prSet presAssocID="{8203F61D-66F4-4E17-9054-139384498EBD}" presName="node" presStyleLbl="revTx" presStyleIdx="4" presStyleCnt="6" custScaleX="198547" custScaleY="5048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CA86F57-35CA-44B1-8F9D-EDC7E2E9D964}" type="pres">
      <dgm:prSet presAssocID="{132ED9C7-10F0-4929-964B-E1265B33E496}" presName="sibTrans" presStyleLbl="node1" presStyleIdx="4" presStyleCnt="6"/>
      <dgm:spPr/>
      <dgm:t>
        <a:bodyPr/>
        <a:lstStyle/>
        <a:p>
          <a:endParaRPr lang="de-DE"/>
        </a:p>
      </dgm:t>
    </dgm:pt>
    <dgm:pt modelId="{D03374A1-5437-444D-84BF-58083346787C}" type="pres">
      <dgm:prSet presAssocID="{98E30CF0-2332-47A9-B8A4-7A5BD560BEC6}" presName="dummy" presStyleCnt="0"/>
      <dgm:spPr/>
    </dgm:pt>
    <dgm:pt modelId="{642F08CA-C238-4EC6-800E-F25B991FEA4C}" type="pres">
      <dgm:prSet presAssocID="{98E30CF0-2332-47A9-B8A4-7A5BD560BEC6}" presName="node" presStyleLbl="revTx" presStyleIdx="5" presStyleCnt="6" custScaleX="198547" custScaleY="5048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67699B5-A8D7-4B7E-82DB-000304B5631C}" type="pres">
      <dgm:prSet presAssocID="{893021E6-018F-4265-8AAD-F456E700D89B}" presName="sibTrans" presStyleLbl="node1" presStyleIdx="5" presStyleCnt="6"/>
      <dgm:spPr/>
      <dgm:t>
        <a:bodyPr/>
        <a:lstStyle/>
        <a:p>
          <a:endParaRPr lang="de-DE"/>
        </a:p>
      </dgm:t>
    </dgm:pt>
  </dgm:ptLst>
  <dgm:cxnLst>
    <dgm:cxn modelId="{2D2E33C0-9672-4AF0-9A05-3918A4450952}" type="presOf" srcId="{4215266A-AAC7-4EAA-B229-4DA16B0840B9}" destId="{D350F12E-E425-47CB-88A0-AA44930F49F6}" srcOrd="0" destOrd="0" presId="urn:microsoft.com/office/officeart/2005/8/layout/cycle1"/>
    <dgm:cxn modelId="{FDC95794-0900-4619-AF2D-EEFCF7D03964}" type="presOf" srcId="{16533514-70AF-4DC0-B8E7-DA66653541AF}" destId="{1BB59542-1B74-4029-A839-750736F9B359}" srcOrd="0" destOrd="0" presId="urn:microsoft.com/office/officeart/2005/8/layout/cycle1"/>
    <dgm:cxn modelId="{A531C030-2127-4B2D-80D2-9659E09D2F9F}" type="presOf" srcId="{C85BAB62-A5BB-4E64-A0B5-509622ACEB7B}" destId="{34530021-F2FA-4C01-874D-46D505BD8CB5}" srcOrd="0" destOrd="0" presId="urn:microsoft.com/office/officeart/2005/8/layout/cycle1"/>
    <dgm:cxn modelId="{067C83FA-E192-40E9-9446-E19DD4D2C241}" type="presOf" srcId="{B3ACA005-09DC-4A3B-9DAF-E364A3DD018D}" destId="{3A1C6BA1-767F-4E7A-B4EC-3E6DEB736638}" srcOrd="0" destOrd="0" presId="urn:microsoft.com/office/officeart/2005/8/layout/cycle1"/>
    <dgm:cxn modelId="{04B712F5-E5C2-43F3-8FED-5FCE64EDA919}" type="presOf" srcId="{95F813DB-093C-4062-A1DC-1265C974D8CA}" destId="{EF396634-9A31-42FC-8931-632E99025054}" srcOrd="0" destOrd="0" presId="urn:microsoft.com/office/officeart/2005/8/layout/cycle1"/>
    <dgm:cxn modelId="{48E6DBBC-0F5B-4C8C-91B6-4AEDF6EE7BF6}" srcId="{16533514-70AF-4DC0-B8E7-DA66653541AF}" destId="{C85BAB62-A5BB-4E64-A0B5-509622ACEB7B}" srcOrd="1" destOrd="0" parTransId="{776CA60C-75C7-4574-B672-41607E9FA502}" sibTransId="{2D8B866C-A076-46AB-8325-07AFED61A52E}"/>
    <dgm:cxn modelId="{04F21E7B-730A-4BFC-AC2C-FF862786DBE1}" type="presOf" srcId="{8203F61D-66F4-4E17-9054-139384498EBD}" destId="{6A41A888-F01D-49CD-B165-D6EA2FFC391A}" srcOrd="0" destOrd="0" presId="urn:microsoft.com/office/officeart/2005/8/layout/cycle1"/>
    <dgm:cxn modelId="{71E49E12-C0FB-47C5-A290-0106575951A4}" srcId="{16533514-70AF-4DC0-B8E7-DA66653541AF}" destId="{98E30CF0-2332-47A9-B8A4-7A5BD560BEC6}" srcOrd="5" destOrd="0" parTransId="{46EC197F-A4C9-455D-BFC1-FC5933DC266C}" sibTransId="{893021E6-018F-4265-8AAD-F456E700D89B}"/>
    <dgm:cxn modelId="{96C54B67-FA8D-4CE6-8053-F6EC6E4A1D89}" type="presOf" srcId="{132ED9C7-10F0-4929-964B-E1265B33E496}" destId="{CCA86F57-35CA-44B1-8F9D-EDC7E2E9D964}" srcOrd="0" destOrd="0" presId="urn:microsoft.com/office/officeart/2005/8/layout/cycle1"/>
    <dgm:cxn modelId="{F1F48B28-7F33-4805-AC3E-18ED81BD5AD8}" type="presOf" srcId="{8623C973-E95D-43B6-9CE4-2C6B86BCA1F3}" destId="{8B98FDD4-0F90-4AEE-9CAB-FCC7ECE84856}" srcOrd="0" destOrd="0" presId="urn:microsoft.com/office/officeart/2005/8/layout/cycle1"/>
    <dgm:cxn modelId="{52526B57-ED57-4D46-A06F-9BCF0298B105}" type="presOf" srcId="{893021E6-018F-4265-8AAD-F456E700D89B}" destId="{B67699B5-A8D7-4B7E-82DB-000304B5631C}" srcOrd="0" destOrd="0" presId="urn:microsoft.com/office/officeart/2005/8/layout/cycle1"/>
    <dgm:cxn modelId="{21602FA6-3017-482D-BF72-4639E1D2BEBD}" type="presOf" srcId="{98E30CF0-2332-47A9-B8A4-7A5BD560BEC6}" destId="{642F08CA-C238-4EC6-800E-F25B991FEA4C}" srcOrd="0" destOrd="0" presId="urn:microsoft.com/office/officeart/2005/8/layout/cycle1"/>
    <dgm:cxn modelId="{2BEF9635-13E6-4E25-B4A0-D39592AB753C}" srcId="{16533514-70AF-4DC0-B8E7-DA66653541AF}" destId="{4215266A-AAC7-4EAA-B229-4DA16B0840B9}" srcOrd="2" destOrd="0" parTransId="{68F6DD0F-7499-45CA-9643-99160D651B61}" sibTransId="{BEB0560B-2601-4269-9485-6331C735C92A}"/>
    <dgm:cxn modelId="{916DEF15-2350-47FD-AE4A-0475EFBB16CB}" srcId="{16533514-70AF-4DC0-B8E7-DA66653541AF}" destId="{8203F61D-66F4-4E17-9054-139384498EBD}" srcOrd="4" destOrd="0" parTransId="{7FEE92D6-AF4E-4223-9A53-C7128A1F2D01}" sibTransId="{132ED9C7-10F0-4929-964B-E1265B33E496}"/>
    <dgm:cxn modelId="{E0FA0CEE-4F02-4EE6-9B26-18B34D93086C}" srcId="{16533514-70AF-4DC0-B8E7-DA66653541AF}" destId="{8623C973-E95D-43B6-9CE4-2C6B86BCA1F3}" srcOrd="0" destOrd="0" parTransId="{3519ABED-A69E-4C3B-829B-FEF03E721BF9}" sibTransId="{0C8346DD-37E5-49C3-95E1-C47623851F66}"/>
    <dgm:cxn modelId="{1E63D423-CA45-4875-98D5-D7B31A61D48B}" type="presOf" srcId="{2D8B866C-A076-46AB-8325-07AFED61A52E}" destId="{8625A04D-72C1-4D11-A15D-0351483A2B62}" srcOrd="0" destOrd="0" presId="urn:microsoft.com/office/officeart/2005/8/layout/cycle1"/>
    <dgm:cxn modelId="{D386B3D1-0111-4BFF-B72F-A7A11D6D4064}" type="presOf" srcId="{BEB0560B-2601-4269-9485-6331C735C92A}" destId="{E04DF7E8-6E9D-4C18-8E1E-CACD33C1DEC1}" srcOrd="0" destOrd="0" presId="urn:microsoft.com/office/officeart/2005/8/layout/cycle1"/>
    <dgm:cxn modelId="{48296A66-B27C-4D53-8A91-84FB04F944AC}" type="presOf" srcId="{0C8346DD-37E5-49C3-95E1-C47623851F66}" destId="{8FC7549F-5DEE-43BD-8E01-38ADD2E68ED0}" srcOrd="0" destOrd="0" presId="urn:microsoft.com/office/officeart/2005/8/layout/cycle1"/>
    <dgm:cxn modelId="{685F9CA0-AEC8-414C-B1F1-AE8257262400}" srcId="{16533514-70AF-4DC0-B8E7-DA66653541AF}" destId="{95F813DB-093C-4062-A1DC-1265C974D8CA}" srcOrd="3" destOrd="0" parTransId="{1E9B704C-F412-4451-97DC-5F31DAA2D0C9}" sibTransId="{B3ACA005-09DC-4A3B-9DAF-E364A3DD018D}"/>
    <dgm:cxn modelId="{BC526A81-6F1C-483D-946A-805C6B16CD4C}" type="presParOf" srcId="{1BB59542-1B74-4029-A839-750736F9B359}" destId="{2AF6A621-1DE5-4699-8320-ECDAA2D967EB}" srcOrd="0" destOrd="0" presId="urn:microsoft.com/office/officeart/2005/8/layout/cycle1"/>
    <dgm:cxn modelId="{7E91783B-A013-40B8-9D8D-21E6DE323A3E}" type="presParOf" srcId="{1BB59542-1B74-4029-A839-750736F9B359}" destId="{8B98FDD4-0F90-4AEE-9CAB-FCC7ECE84856}" srcOrd="1" destOrd="0" presId="urn:microsoft.com/office/officeart/2005/8/layout/cycle1"/>
    <dgm:cxn modelId="{9C78A474-58D1-4E1C-8A91-B20BBF30F494}" type="presParOf" srcId="{1BB59542-1B74-4029-A839-750736F9B359}" destId="{8FC7549F-5DEE-43BD-8E01-38ADD2E68ED0}" srcOrd="2" destOrd="0" presId="urn:microsoft.com/office/officeart/2005/8/layout/cycle1"/>
    <dgm:cxn modelId="{1E1A0A23-65FD-4121-B756-0E7A23835908}" type="presParOf" srcId="{1BB59542-1B74-4029-A839-750736F9B359}" destId="{70E6E5E9-86AA-4FB9-92C8-B0DE35A98159}" srcOrd="3" destOrd="0" presId="urn:microsoft.com/office/officeart/2005/8/layout/cycle1"/>
    <dgm:cxn modelId="{60EA31B9-CFA7-4497-8D6B-521746EA99AE}" type="presParOf" srcId="{1BB59542-1B74-4029-A839-750736F9B359}" destId="{34530021-F2FA-4C01-874D-46D505BD8CB5}" srcOrd="4" destOrd="0" presId="urn:microsoft.com/office/officeart/2005/8/layout/cycle1"/>
    <dgm:cxn modelId="{E651B6A8-5839-4D4D-B64C-7FDAE29BC0E9}" type="presParOf" srcId="{1BB59542-1B74-4029-A839-750736F9B359}" destId="{8625A04D-72C1-4D11-A15D-0351483A2B62}" srcOrd="5" destOrd="0" presId="urn:microsoft.com/office/officeart/2005/8/layout/cycle1"/>
    <dgm:cxn modelId="{CDE0EFEA-BC64-4B2B-8212-AF105AB58CB2}" type="presParOf" srcId="{1BB59542-1B74-4029-A839-750736F9B359}" destId="{918F4FD5-CE0F-4E01-89EC-FF55B7AF6F91}" srcOrd="6" destOrd="0" presId="urn:microsoft.com/office/officeart/2005/8/layout/cycle1"/>
    <dgm:cxn modelId="{4D82B4BB-40D4-466E-9D94-98B1EBF9CCFE}" type="presParOf" srcId="{1BB59542-1B74-4029-A839-750736F9B359}" destId="{D350F12E-E425-47CB-88A0-AA44930F49F6}" srcOrd="7" destOrd="0" presId="urn:microsoft.com/office/officeart/2005/8/layout/cycle1"/>
    <dgm:cxn modelId="{925D9538-ABF1-4364-B493-26A2D890F2AE}" type="presParOf" srcId="{1BB59542-1B74-4029-A839-750736F9B359}" destId="{E04DF7E8-6E9D-4C18-8E1E-CACD33C1DEC1}" srcOrd="8" destOrd="0" presId="urn:microsoft.com/office/officeart/2005/8/layout/cycle1"/>
    <dgm:cxn modelId="{BACA5171-CC84-4499-88B6-0688FC8B768A}" type="presParOf" srcId="{1BB59542-1B74-4029-A839-750736F9B359}" destId="{F1B61FBD-7BDA-437A-8F3B-4523DFE43528}" srcOrd="9" destOrd="0" presId="urn:microsoft.com/office/officeart/2005/8/layout/cycle1"/>
    <dgm:cxn modelId="{C18EC734-8F6B-4AE2-B309-536B133F503A}" type="presParOf" srcId="{1BB59542-1B74-4029-A839-750736F9B359}" destId="{EF396634-9A31-42FC-8931-632E99025054}" srcOrd="10" destOrd="0" presId="urn:microsoft.com/office/officeart/2005/8/layout/cycle1"/>
    <dgm:cxn modelId="{44DD0A3B-6820-4A6F-8C83-AFF1C49C326D}" type="presParOf" srcId="{1BB59542-1B74-4029-A839-750736F9B359}" destId="{3A1C6BA1-767F-4E7A-B4EC-3E6DEB736638}" srcOrd="11" destOrd="0" presId="urn:microsoft.com/office/officeart/2005/8/layout/cycle1"/>
    <dgm:cxn modelId="{2801A9BB-E143-4CD6-ABD5-103C4D8E7A12}" type="presParOf" srcId="{1BB59542-1B74-4029-A839-750736F9B359}" destId="{8AE481BE-3396-4B57-96C9-F77922D18A2B}" srcOrd="12" destOrd="0" presId="urn:microsoft.com/office/officeart/2005/8/layout/cycle1"/>
    <dgm:cxn modelId="{1E771280-996A-4177-8051-C1B85DFC634D}" type="presParOf" srcId="{1BB59542-1B74-4029-A839-750736F9B359}" destId="{6A41A888-F01D-49CD-B165-D6EA2FFC391A}" srcOrd="13" destOrd="0" presId="urn:microsoft.com/office/officeart/2005/8/layout/cycle1"/>
    <dgm:cxn modelId="{628E1EC5-D718-4BB5-BEBE-07A9D3580B48}" type="presParOf" srcId="{1BB59542-1B74-4029-A839-750736F9B359}" destId="{CCA86F57-35CA-44B1-8F9D-EDC7E2E9D964}" srcOrd="14" destOrd="0" presId="urn:microsoft.com/office/officeart/2005/8/layout/cycle1"/>
    <dgm:cxn modelId="{1625A7E4-5833-4EDC-AAB1-FD0A88ED625B}" type="presParOf" srcId="{1BB59542-1B74-4029-A839-750736F9B359}" destId="{D03374A1-5437-444D-84BF-58083346787C}" srcOrd="15" destOrd="0" presId="urn:microsoft.com/office/officeart/2005/8/layout/cycle1"/>
    <dgm:cxn modelId="{2AA7CB78-B5B8-40D2-A877-BA18110972AC}" type="presParOf" srcId="{1BB59542-1B74-4029-A839-750736F9B359}" destId="{642F08CA-C238-4EC6-800E-F25B991FEA4C}" srcOrd="16" destOrd="0" presId="urn:microsoft.com/office/officeart/2005/8/layout/cycle1"/>
    <dgm:cxn modelId="{96397755-1F49-4707-8CE0-81DF960DE0AD}" type="presParOf" srcId="{1BB59542-1B74-4029-A839-750736F9B359}" destId="{B67699B5-A8D7-4B7E-82DB-000304B5631C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8FDD4-0F90-4AEE-9CAB-FCC7ECE84856}">
      <dsp:nvSpPr>
        <dsp:cNvPr id="0" name=""/>
        <dsp:cNvSpPr/>
      </dsp:nvSpPr>
      <dsp:spPr>
        <a:xfrm>
          <a:off x="3158389" y="234792"/>
          <a:ext cx="1787737" cy="454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b="1" kern="1200" dirty="0" smtClean="0">
              <a:solidFill>
                <a:srgbClr val="002060"/>
              </a:solidFill>
            </a:rPr>
            <a:t>Agenda </a:t>
          </a:r>
          <a:r>
            <a:rPr lang="de-CH" sz="1400" b="1" kern="1200" dirty="0" err="1" smtClean="0">
              <a:solidFill>
                <a:srgbClr val="002060"/>
              </a:solidFill>
            </a:rPr>
            <a:t>setting</a:t>
          </a:r>
          <a:endParaRPr lang="de-DE" sz="1400" b="1" kern="1200" dirty="0">
            <a:solidFill>
              <a:srgbClr val="002060"/>
            </a:solidFill>
          </a:endParaRPr>
        </a:p>
      </dsp:txBody>
      <dsp:txXfrm>
        <a:off x="3158389" y="234792"/>
        <a:ext cx="1787737" cy="454554"/>
      </dsp:txXfrm>
    </dsp:sp>
    <dsp:sp modelId="{8FC7549F-5DEE-43BD-8E01-38ADD2E68ED0}">
      <dsp:nvSpPr>
        <dsp:cNvPr id="0" name=""/>
        <dsp:cNvSpPr/>
      </dsp:nvSpPr>
      <dsp:spPr>
        <a:xfrm>
          <a:off x="849271" y="2767"/>
          <a:ext cx="4397456" cy="4397456"/>
        </a:xfrm>
        <a:prstGeom prst="circularArrow">
          <a:avLst>
            <a:gd name="adj1" fmla="val 3993"/>
            <a:gd name="adj2" fmla="val 250489"/>
            <a:gd name="adj3" fmla="val 20959672"/>
            <a:gd name="adj4" fmla="val 18669631"/>
            <a:gd name="adj5" fmla="val 465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530021-F2FA-4C01-874D-46D505BD8CB5}">
      <dsp:nvSpPr>
        <dsp:cNvPr id="0" name=""/>
        <dsp:cNvSpPr/>
      </dsp:nvSpPr>
      <dsp:spPr>
        <a:xfrm>
          <a:off x="4162647" y="1974218"/>
          <a:ext cx="1787737" cy="454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b="1" kern="1200" dirty="0" smtClean="0">
              <a:solidFill>
                <a:srgbClr val="002060"/>
              </a:solidFill>
            </a:rPr>
            <a:t>Research &amp; </a:t>
          </a:r>
          <a:r>
            <a:rPr lang="de-CH" sz="1400" b="1" kern="1200" dirty="0" err="1" smtClean="0">
              <a:solidFill>
                <a:srgbClr val="002060"/>
              </a:solidFill>
            </a:rPr>
            <a:t>negotiation</a:t>
          </a:r>
          <a:endParaRPr lang="de-DE" sz="1400" b="1" kern="1200" dirty="0">
            <a:solidFill>
              <a:srgbClr val="002060"/>
            </a:solidFill>
          </a:endParaRPr>
        </a:p>
      </dsp:txBody>
      <dsp:txXfrm>
        <a:off x="4162647" y="1974218"/>
        <a:ext cx="1787737" cy="454554"/>
      </dsp:txXfrm>
    </dsp:sp>
    <dsp:sp modelId="{8625A04D-72C1-4D11-A15D-0351483A2B62}">
      <dsp:nvSpPr>
        <dsp:cNvPr id="0" name=""/>
        <dsp:cNvSpPr/>
      </dsp:nvSpPr>
      <dsp:spPr>
        <a:xfrm>
          <a:off x="849271" y="2767"/>
          <a:ext cx="4397456" cy="4397456"/>
        </a:xfrm>
        <a:prstGeom prst="circularArrow">
          <a:avLst>
            <a:gd name="adj1" fmla="val 3993"/>
            <a:gd name="adj2" fmla="val 250489"/>
            <a:gd name="adj3" fmla="val 2679881"/>
            <a:gd name="adj4" fmla="val 389839"/>
            <a:gd name="adj5" fmla="val 465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50F12E-E425-47CB-88A0-AA44930F49F6}">
      <dsp:nvSpPr>
        <dsp:cNvPr id="0" name=""/>
        <dsp:cNvSpPr/>
      </dsp:nvSpPr>
      <dsp:spPr>
        <a:xfrm>
          <a:off x="3158389" y="3713645"/>
          <a:ext cx="1787737" cy="454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b="1" kern="1200" dirty="0" err="1" smtClean="0">
              <a:solidFill>
                <a:srgbClr val="002060"/>
              </a:solidFill>
            </a:rPr>
            <a:t>Decision</a:t>
          </a:r>
          <a:endParaRPr lang="de-DE" sz="1400" b="1" kern="1200" dirty="0">
            <a:solidFill>
              <a:srgbClr val="002060"/>
            </a:solidFill>
          </a:endParaRPr>
        </a:p>
      </dsp:txBody>
      <dsp:txXfrm>
        <a:off x="3158389" y="3713645"/>
        <a:ext cx="1787737" cy="454554"/>
      </dsp:txXfrm>
    </dsp:sp>
    <dsp:sp modelId="{E04DF7E8-6E9D-4C18-8E1E-CACD33C1DEC1}">
      <dsp:nvSpPr>
        <dsp:cNvPr id="0" name=""/>
        <dsp:cNvSpPr/>
      </dsp:nvSpPr>
      <dsp:spPr>
        <a:xfrm>
          <a:off x="849271" y="2767"/>
          <a:ext cx="4397456" cy="4397456"/>
        </a:xfrm>
        <a:prstGeom prst="circularArrow">
          <a:avLst>
            <a:gd name="adj1" fmla="val 3993"/>
            <a:gd name="adj2" fmla="val 250489"/>
            <a:gd name="adj3" fmla="val 5852201"/>
            <a:gd name="adj4" fmla="val 4697310"/>
            <a:gd name="adj5" fmla="val 465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396634-9A31-42FC-8931-632E99025054}">
      <dsp:nvSpPr>
        <dsp:cNvPr id="0" name=""/>
        <dsp:cNvSpPr/>
      </dsp:nvSpPr>
      <dsp:spPr>
        <a:xfrm>
          <a:off x="1149873" y="3713645"/>
          <a:ext cx="1787737" cy="454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b="1" kern="1200" dirty="0" smtClean="0">
              <a:solidFill>
                <a:srgbClr val="002060"/>
              </a:solidFill>
            </a:rPr>
            <a:t>Implementation</a:t>
          </a:r>
          <a:endParaRPr lang="de-DE" sz="1400" b="1" kern="1200" dirty="0">
            <a:solidFill>
              <a:srgbClr val="002060"/>
            </a:solidFill>
          </a:endParaRPr>
        </a:p>
      </dsp:txBody>
      <dsp:txXfrm>
        <a:off x="1149873" y="3713645"/>
        <a:ext cx="1787737" cy="454554"/>
      </dsp:txXfrm>
    </dsp:sp>
    <dsp:sp modelId="{3A1C6BA1-767F-4E7A-B4EC-3E6DEB736638}">
      <dsp:nvSpPr>
        <dsp:cNvPr id="0" name=""/>
        <dsp:cNvSpPr/>
      </dsp:nvSpPr>
      <dsp:spPr>
        <a:xfrm>
          <a:off x="849271" y="2767"/>
          <a:ext cx="4397456" cy="4397456"/>
        </a:xfrm>
        <a:prstGeom prst="circularArrow">
          <a:avLst>
            <a:gd name="adj1" fmla="val 3993"/>
            <a:gd name="adj2" fmla="val 250489"/>
            <a:gd name="adj3" fmla="val 10159672"/>
            <a:gd name="adj4" fmla="val 7869631"/>
            <a:gd name="adj5" fmla="val 465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41A888-F01D-49CD-B165-D6EA2FFC391A}">
      <dsp:nvSpPr>
        <dsp:cNvPr id="0" name=""/>
        <dsp:cNvSpPr/>
      </dsp:nvSpPr>
      <dsp:spPr>
        <a:xfrm>
          <a:off x="145614" y="1974218"/>
          <a:ext cx="1787737" cy="454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b="1" kern="1200" dirty="0" err="1" smtClean="0">
              <a:solidFill>
                <a:srgbClr val="FF0000"/>
              </a:solidFill>
            </a:rPr>
            <a:t>Policy</a:t>
          </a:r>
          <a:r>
            <a:rPr lang="de-CH" sz="1400" b="1" kern="1200" dirty="0" smtClean="0">
              <a:solidFill>
                <a:srgbClr val="FF0000"/>
              </a:solidFill>
            </a:rPr>
            <a:t> </a:t>
          </a:r>
          <a:r>
            <a:rPr lang="de-CH" sz="1400" b="1" kern="1200" dirty="0" err="1" smtClean="0">
              <a:solidFill>
                <a:srgbClr val="FF0000"/>
              </a:solidFill>
            </a:rPr>
            <a:t>monitoring</a:t>
          </a:r>
          <a:endParaRPr lang="de-DE" sz="1400" b="1" kern="1200" dirty="0">
            <a:solidFill>
              <a:srgbClr val="FF0000"/>
            </a:solidFill>
          </a:endParaRPr>
        </a:p>
      </dsp:txBody>
      <dsp:txXfrm>
        <a:off x="145614" y="1974218"/>
        <a:ext cx="1787737" cy="454554"/>
      </dsp:txXfrm>
    </dsp:sp>
    <dsp:sp modelId="{CCA86F57-35CA-44B1-8F9D-EDC7E2E9D964}">
      <dsp:nvSpPr>
        <dsp:cNvPr id="0" name=""/>
        <dsp:cNvSpPr/>
      </dsp:nvSpPr>
      <dsp:spPr>
        <a:xfrm>
          <a:off x="849271" y="2767"/>
          <a:ext cx="4397456" cy="4397456"/>
        </a:xfrm>
        <a:prstGeom prst="circularArrow">
          <a:avLst>
            <a:gd name="adj1" fmla="val 3993"/>
            <a:gd name="adj2" fmla="val 250489"/>
            <a:gd name="adj3" fmla="val 13479881"/>
            <a:gd name="adj4" fmla="val 11189839"/>
            <a:gd name="adj5" fmla="val 465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2F08CA-C238-4EC6-800E-F25B991FEA4C}">
      <dsp:nvSpPr>
        <dsp:cNvPr id="0" name=""/>
        <dsp:cNvSpPr/>
      </dsp:nvSpPr>
      <dsp:spPr>
        <a:xfrm>
          <a:off x="1149873" y="234792"/>
          <a:ext cx="1787737" cy="454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b="1" kern="1200" dirty="0" err="1" smtClean="0">
              <a:solidFill>
                <a:srgbClr val="002060"/>
              </a:solidFill>
            </a:rPr>
            <a:t>Reformulation</a:t>
          </a:r>
          <a:endParaRPr lang="de-DE" sz="1400" b="1" kern="1200" dirty="0">
            <a:solidFill>
              <a:srgbClr val="002060"/>
            </a:solidFill>
          </a:endParaRPr>
        </a:p>
      </dsp:txBody>
      <dsp:txXfrm>
        <a:off x="1149873" y="234792"/>
        <a:ext cx="1787737" cy="454554"/>
      </dsp:txXfrm>
    </dsp:sp>
    <dsp:sp modelId="{B67699B5-A8D7-4B7E-82DB-000304B5631C}">
      <dsp:nvSpPr>
        <dsp:cNvPr id="0" name=""/>
        <dsp:cNvSpPr/>
      </dsp:nvSpPr>
      <dsp:spPr>
        <a:xfrm>
          <a:off x="849271" y="2767"/>
          <a:ext cx="4397456" cy="4397456"/>
        </a:xfrm>
        <a:prstGeom prst="circularArrow">
          <a:avLst>
            <a:gd name="adj1" fmla="val 3993"/>
            <a:gd name="adj2" fmla="val 250489"/>
            <a:gd name="adj3" fmla="val 16652201"/>
            <a:gd name="adj4" fmla="val 15497310"/>
            <a:gd name="adj5" fmla="val 465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5/15/2016</a:t>
            </a:r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smtClean="0"/>
              <a:t>Pieter Everaers, Madrid 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65EA1-C853-471E-9765-EFB58E881BA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68840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5/15/2016</a:t>
            </a:r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Pieter Everaers, Madrid </a:t>
            </a: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F0B69-7EAA-409C-A616-CB8B939540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4584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F0B69-7EAA-409C-A616-CB8B9395402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5/15/2016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Pieter Everaers, Madrid 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376487" y="1972269"/>
            <a:ext cx="4810125" cy="461371"/>
          </a:xfrm>
        </p:spPr>
        <p:txBody>
          <a:bodyPr anchor="b">
            <a:normAutofit/>
          </a:bodyPr>
          <a:lstStyle>
            <a:lvl1pPr algn="ctr">
              <a:defRPr lang="en-US" sz="4000" b="1" smtClean="0"/>
            </a:lvl1pPr>
          </a:lstStyle>
          <a:p>
            <a:r>
              <a:rPr lang="en-US" sz="2400" b="1" dirty="0" smtClean="0">
                <a:latin typeface="+mn-lt"/>
              </a:rPr>
              <a:t>Title of your paper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285266" y="3036243"/>
            <a:ext cx="1731234" cy="710257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 smtClean="0"/>
              <a:t>Session number Date </a:t>
            </a: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587" y="377871"/>
            <a:ext cx="1885639" cy="10604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3" cstate="print"/>
          <a:srcRect l="61150"/>
          <a:stretch/>
        </p:blipFill>
        <p:spPr>
          <a:xfrm>
            <a:off x="6761890" y="5201242"/>
            <a:ext cx="1959764" cy="1432366"/>
          </a:xfrm>
          <a:prstGeom prst="rect">
            <a:avLst/>
          </a:prstGeom>
        </p:spPr>
      </p:pic>
      <p:sp>
        <p:nvSpPr>
          <p:cNvPr id="12" name="Marcador de tex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781050" y="4895849"/>
            <a:ext cx="1409176" cy="742951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r>
              <a:rPr lang="es-ES" dirty="0" err="1" smtClean="0"/>
              <a:t>Authors</a:t>
            </a:r>
            <a:r>
              <a:rPr lang="es-ES" dirty="0" smtClean="0"/>
              <a:t> </a:t>
            </a:r>
            <a:r>
              <a:rPr lang="es-ES" dirty="0" err="1" smtClean="0"/>
              <a:t>Affiliations</a:t>
            </a:r>
            <a:r>
              <a:rPr lang="es-ES" dirty="0" smtClean="0"/>
              <a:t>     Email</a:t>
            </a:r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086515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543175" y="377871"/>
            <a:ext cx="6136904" cy="106040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dirty="0" err="1" smtClean="0"/>
              <a:t>Title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790576" y="1981201"/>
            <a:ext cx="6943725" cy="3914775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es-ES" sz="2400" dirty="0" err="1" smtClean="0"/>
              <a:t>Presentation’s</a:t>
            </a:r>
            <a:r>
              <a:rPr lang="es-ES" sz="2400" dirty="0" smtClean="0"/>
              <a:t> </a:t>
            </a:r>
            <a:r>
              <a:rPr lang="es-ES" sz="2400" dirty="0" err="1" smtClean="0"/>
              <a:t>text</a:t>
            </a:r>
            <a:endParaRPr lang="es-ES" sz="2000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89656" y="5773479"/>
            <a:ext cx="1566648" cy="948042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4587" y="377871"/>
            <a:ext cx="1885639" cy="106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11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26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31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hyperlink" Target="http://unstats.un.org/unsd/statcom/doc15/2015-2-BroaderMeasures-E.pdf" TargetMode="External"/><Relationship Id="rId12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422" y="1771649"/>
            <a:ext cx="8748214" cy="1503813"/>
          </a:xfrm>
        </p:spPr>
        <p:txBody>
          <a:bodyPr>
            <a:normAutofit fontScale="90000"/>
          </a:bodyPr>
          <a:lstStyle/>
          <a:p>
            <a:r>
              <a:rPr lang="en-US" dirty="0"/>
              <a:t>The role of international </a:t>
            </a:r>
            <a:r>
              <a:rPr lang="en-US" dirty="0" err="1"/>
              <a:t>organisations</a:t>
            </a:r>
            <a:r>
              <a:rPr lang="en-US" dirty="0"/>
              <a:t> in defining standards that follow the quality requirements and ensure comparability of data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85266" y="3493827"/>
            <a:ext cx="1731234" cy="750627"/>
          </a:xfrm>
        </p:spPr>
        <p:txBody>
          <a:bodyPr>
            <a:normAutofit/>
          </a:bodyPr>
          <a:lstStyle/>
          <a:p>
            <a:pPr algn="ctr"/>
            <a:r>
              <a:rPr lang="es-ES" sz="2000" dirty="0" smtClean="0"/>
              <a:t>Session 39</a:t>
            </a:r>
          </a:p>
          <a:p>
            <a:pPr algn="ctr"/>
            <a:r>
              <a:rPr lang="es-ES" sz="2000" dirty="0" smtClean="0"/>
              <a:t>Friday 3 June</a:t>
            </a:r>
            <a:endParaRPr lang="es-ES" sz="200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600500" y="5268036"/>
            <a:ext cx="3070747" cy="900752"/>
          </a:xfrm>
        </p:spPr>
        <p:txBody>
          <a:bodyPr>
            <a:normAutofit fontScale="70000" lnSpcReduction="20000"/>
          </a:bodyPr>
          <a:lstStyle/>
          <a:p>
            <a:r>
              <a:rPr lang="en-GB" sz="2600" dirty="0" smtClean="0"/>
              <a:t>Pieter Everaers</a:t>
            </a:r>
          </a:p>
          <a:p>
            <a:r>
              <a:rPr lang="en-GB" sz="2600" dirty="0" err="1" smtClean="0"/>
              <a:t>Eurostat</a:t>
            </a:r>
            <a:endParaRPr lang="en-GB" sz="2600" dirty="0" smtClean="0"/>
          </a:p>
          <a:p>
            <a:r>
              <a:rPr lang="en-GB" sz="2600" dirty="0" smtClean="0"/>
              <a:t>Pieter.everaers@ec.europa.eu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894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"/>
          <a:stretch/>
        </p:blipFill>
        <p:spPr bwMode="auto">
          <a:xfrm>
            <a:off x="245660" y="1528549"/>
            <a:ext cx="8557145" cy="498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400" b="1" dirty="0" smtClean="0"/>
              <a:t>A country-lead process - what are the risks?</a:t>
            </a:r>
            <a:endParaRPr lang="en-US" sz="44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90576" y="1981201"/>
            <a:ext cx="7807514" cy="4119348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it-IT" sz="3000" dirty="0" smtClean="0"/>
              <a:t> Weak role of international organisations in reporting and monitoring</a:t>
            </a:r>
          </a:p>
          <a:p>
            <a:pPr>
              <a:buFont typeface="Arial" pitchFamily="34" charset="0"/>
              <a:buChar char="•"/>
            </a:pPr>
            <a:r>
              <a:rPr lang="it-IT" sz="3000" dirty="0" smtClean="0"/>
              <a:t> Heterogeneous quality + conflict </a:t>
            </a:r>
            <a:r>
              <a:rPr lang="en-US" sz="3000" dirty="0" smtClean="0"/>
              <a:t>between agencies and countries' perceptions of quality</a:t>
            </a:r>
            <a:endParaRPr lang="it-IT" sz="3000" dirty="0" smtClean="0"/>
          </a:p>
          <a:p>
            <a:pPr>
              <a:buFont typeface="Arial" pitchFamily="34" charset="0"/>
              <a:buChar char="•"/>
            </a:pPr>
            <a:r>
              <a:rPr lang="it-IT" sz="3000" dirty="0" smtClean="0"/>
              <a:t> Uneven methodological development</a:t>
            </a:r>
          </a:p>
          <a:p>
            <a:pPr>
              <a:buFont typeface="Arial" pitchFamily="34" charset="0"/>
              <a:buChar char="•"/>
            </a:pPr>
            <a:r>
              <a:rPr lang="it-IT" sz="3000" dirty="0" smtClean="0"/>
              <a:t> Too many different channels (countries directly to "custodians", ONGs, etc.)</a:t>
            </a:r>
            <a:endParaRPr lang="en-GB" sz="3000" dirty="0" smtClean="0"/>
          </a:p>
          <a:p>
            <a:pPr>
              <a:buFont typeface="Arial" pitchFamily="34" charset="0"/>
              <a:buChar char="•"/>
            </a:pPr>
            <a:r>
              <a:rPr lang="it-IT" sz="3000" dirty="0" smtClean="0"/>
              <a:t> Reporting burden for countries</a:t>
            </a:r>
          </a:p>
          <a:p>
            <a:pPr>
              <a:buFont typeface="Arial" pitchFamily="34" charset="0"/>
              <a:buChar char="•"/>
            </a:pPr>
            <a:r>
              <a:rPr lang="it-IT" sz="3000" dirty="0" smtClean="0"/>
              <a:t> Lack of coordination among supranational, national   and regional levels</a:t>
            </a:r>
          </a:p>
          <a:p>
            <a:pPr>
              <a:buFont typeface="Arial" pitchFamily="34" charset="0"/>
              <a:buChar char="•"/>
            </a:pPr>
            <a:r>
              <a:rPr lang="it-IT" sz="3000" dirty="0" smtClean="0"/>
              <a:t> Diverse availability of basic data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b="1" dirty="0" smtClean="0"/>
              <a:t>What are the solutions?</a:t>
            </a:r>
            <a:endParaRPr lang="en-US" sz="44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it-IT" sz="2800" dirty="0" smtClean="0"/>
              <a:t> Strengthening quality frameworks</a:t>
            </a:r>
          </a:p>
          <a:p>
            <a:pPr lvl="1"/>
            <a:endParaRPr lang="en-GB" sz="2800" dirty="0" smtClean="0"/>
          </a:p>
          <a:p>
            <a:pPr>
              <a:buFont typeface="Arial" pitchFamily="34" charset="0"/>
              <a:buChar char="•"/>
            </a:pPr>
            <a:r>
              <a:rPr lang="it-IT" sz="2800" dirty="0" smtClean="0"/>
              <a:t> Specialised UN agencies as quality assessors</a:t>
            </a:r>
          </a:p>
          <a:p>
            <a:endParaRPr lang="it-IT" sz="2800" dirty="0" smtClean="0"/>
          </a:p>
          <a:p>
            <a:pPr>
              <a:buFont typeface="Arial" pitchFamily="34" charset="0"/>
              <a:buChar char="•"/>
            </a:pPr>
            <a:r>
              <a:rPr lang="it-IT" sz="2800" dirty="0" smtClean="0"/>
              <a:t> Improve supervision by supranational bodies such as WorldStat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b="1" dirty="0" smtClean="0"/>
              <a:t>Role for the CCSA</a:t>
            </a:r>
            <a:endParaRPr lang="es-ES" sz="4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0576" y="1981201"/>
            <a:ext cx="7643740" cy="391477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it-IT" sz="2800" dirty="0" smtClean="0"/>
              <a:t> Reinforce implementation of FPOS to increase institutional quality (trust in the institutions)</a:t>
            </a:r>
          </a:p>
          <a:p>
            <a:pPr>
              <a:buFont typeface="Arial" pitchFamily="34" charset="0"/>
              <a:buChar char="•"/>
            </a:pPr>
            <a:r>
              <a:rPr lang="it-IT" sz="2800" dirty="0" smtClean="0"/>
              <a:t> Ensure coordination</a:t>
            </a:r>
          </a:p>
          <a:p>
            <a:pPr>
              <a:buFont typeface="Arial" pitchFamily="34" charset="0"/>
              <a:buChar char="•"/>
            </a:pPr>
            <a:r>
              <a:rPr lang="it-IT" sz="2800" dirty="0" smtClean="0"/>
              <a:t> P</a:t>
            </a:r>
            <a:r>
              <a:rPr lang="en-GB" sz="2800" dirty="0" err="1" smtClean="0"/>
              <a:t>romote</a:t>
            </a:r>
            <a:r>
              <a:rPr lang="en-GB" sz="2800" dirty="0" smtClean="0"/>
              <a:t> and support the required quality levels 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Enhance work on internationally comparable procedures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Build consensus on a Quality Management System</a:t>
            </a:r>
            <a:endParaRPr lang="it-IT" sz="2800" b="1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323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3174" y="377871"/>
            <a:ext cx="6600825" cy="1060404"/>
          </a:xfrm>
        </p:spPr>
        <p:txBody>
          <a:bodyPr>
            <a:noAutofit/>
          </a:bodyPr>
          <a:lstStyle/>
          <a:p>
            <a:r>
              <a:rPr lang="de-CH" sz="4400" b="1" dirty="0" err="1" smtClean="0"/>
              <a:t>Role</a:t>
            </a:r>
            <a:r>
              <a:rPr lang="de-CH" sz="4400" b="1" dirty="0" smtClean="0"/>
              <a:t> </a:t>
            </a:r>
            <a:r>
              <a:rPr lang="de-CH" sz="4400" b="1" dirty="0" err="1" smtClean="0"/>
              <a:t>of</a:t>
            </a:r>
            <a:r>
              <a:rPr lang="de-CH" sz="4400" b="1" dirty="0" smtClean="0"/>
              <a:t> </a:t>
            </a:r>
            <a:r>
              <a:rPr lang="de-CH" sz="4400" b="1" dirty="0" err="1" smtClean="0"/>
              <a:t>statisticians</a:t>
            </a:r>
            <a:r>
              <a:rPr lang="de-CH" sz="4400" b="1" dirty="0" smtClean="0"/>
              <a:t> - </a:t>
            </a:r>
            <a:r>
              <a:rPr lang="de-CH" sz="4400" b="1" dirty="0" err="1" smtClean="0"/>
              <a:t>indicators</a:t>
            </a:r>
            <a:r>
              <a:rPr lang="de-CH" sz="4400" b="1" dirty="0" smtClean="0"/>
              <a:t> </a:t>
            </a:r>
            <a:r>
              <a:rPr lang="de-CH" sz="4400" b="1" dirty="0" err="1" smtClean="0"/>
              <a:t>for</a:t>
            </a:r>
            <a:r>
              <a:rPr lang="de-CH" sz="4400" b="1" dirty="0" smtClean="0"/>
              <a:t> </a:t>
            </a:r>
            <a:r>
              <a:rPr lang="de-CH" sz="4400" b="1" dirty="0" err="1" smtClean="0"/>
              <a:t>policy</a:t>
            </a:r>
            <a:r>
              <a:rPr lang="de-CH" sz="4400" b="1" dirty="0" smtClean="0"/>
              <a:t> </a:t>
            </a:r>
            <a:r>
              <a:rPr lang="de-CH" sz="4400" b="1" dirty="0" err="1" smtClean="0"/>
              <a:t>making</a:t>
            </a:r>
            <a:endParaRPr lang="en-US" sz="44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74487151"/>
              </p:ext>
            </p:extLst>
          </p:nvPr>
        </p:nvGraphicFramePr>
        <p:xfrm>
          <a:off x="1266508" y="1847683"/>
          <a:ext cx="6096000" cy="4402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5"/>
          <p:cNvSpPr/>
          <p:nvPr/>
        </p:nvSpPr>
        <p:spPr>
          <a:xfrm>
            <a:off x="1472654" y="3694934"/>
            <a:ext cx="1800200" cy="85815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srgbClr val="FF0000"/>
              </a:solidFill>
            </a:endParaRPr>
          </a:p>
        </p:txBody>
      </p:sp>
      <p:pic>
        <p:nvPicPr>
          <p:cNvPr id="6" name="Picture 2">
            <a:hlinkClick r:id="rId7"/>
          </p:cNvPr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26383" y="3613250"/>
            <a:ext cx="648000" cy="936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190" y="5207102"/>
            <a:ext cx="648000" cy="936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https://sustainabledevelopment.un.org/content/images/image18_20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3190" y="2345566"/>
            <a:ext cx="1296000" cy="60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126" y="5324991"/>
            <a:ext cx="1296000" cy="68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62" y="5348780"/>
            <a:ext cx="1046988" cy="62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9"/>
          <p:cNvSpPr txBox="1"/>
          <p:nvPr/>
        </p:nvSpPr>
        <p:spPr>
          <a:xfrm>
            <a:off x="6441206" y="1996559"/>
            <a:ext cx="1927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i="1" dirty="0" smtClean="0">
                <a:solidFill>
                  <a:srgbClr val="CC3300"/>
                </a:solidFill>
              </a:rPr>
              <a:t>e.g. global 2030 Agenda</a:t>
            </a:r>
            <a:endParaRPr lang="de-DE" sz="1000" i="1" dirty="0" err="1" smtClean="0">
              <a:solidFill>
                <a:srgbClr val="CC3300"/>
              </a:solidFill>
            </a:endParaRPr>
          </a:p>
        </p:txBody>
      </p:sp>
      <p:pic>
        <p:nvPicPr>
          <p:cNvPr id="12" name="Picture 1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2" b="16859"/>
          <a:stretch/>
        </p:blipFill>
        <p:spPr>
          <a:xfrm>
            <a:off x="3416870" y="3653277"/>
            <a:ext cx="1852209" cy="991408"/>
          </a:xfrm>
          <a:prstGeom prst="rect">
            <a:avLst/>
          </a:prstGeom>
        </p:spPr>
      </p:pic>
      <p:sp>
        <p:nvSpPr>
          <p:cNvPr id="13" name="TextBox 16"/>
          <p:cNvSpPr txBox="1"/>
          <p:nvPr/>
        </p:nvSpPr>
        <p:spPr>
          <a:xfrm>
            <a:off x="3306290" y="3571824"/>
            <a:ext cx="846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000" dirty="0" err="1" smtClean="0">
                <a:solidFill>
                  <a:srgbClr val="0070C0"/>
                </a:solidFill>
              </a:rPr>
              <a:t>Statistics</a:t>
            </a:r>
            <a:endParaRPr lang="de-DE" sz="1000" dirty="0" err="1" smtClean="0">
              <a:solidFill>
                <a:srgbClr val="0070C0"/>
              </a:solidFill>
            </a:endParaRPr>
          </a:p>
        </p:txBody>
      </p:sp>
      <p:sp>
        <p:nvSpPr>
          <p:cNvPr id="14" name="TextBox 17"/>
          <p:cNvSpPr txBox="1"/>
          <p:nvPr/>
        </p:nvSpPr>
        <p:spPr>
          <a:xfrm>
            <a:off x="4655444" y="3571824"/>
            <a:ext cx="7056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000" dirty="0" smtClean="0">
                <a:solidFill>
                  <a:srgbClr val="FF9933"/>
                </a:solidFill>
              </a:rPr>
              <a:t>Politics</a:t>
            </a:r>
            <a:endParaRPr lang="de-DE" sz="1000" dirty="0" err="1" smtClean="0">
              <a:solidFill>
                <a:srgbClr val="FF9933"/>
              </a:solidFill>
            </a:endParaRPr>
          </a:p>
        </p:txBody>
      </p:sp>
      <p:sp>
        <p:nvSpPr>
          <p:cNvPr id="15" name="TextBox 18"/>
          <p:cNvSpPr txBox="1"/>
          <p:nvPr/>
        </p:nvSpPr>
        <p:spPr>
          <a:xfrm>
            <a:off x="3977329" y="4473705"/>
            <a:ext cx="7312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000" dirty="0" smtClean="0">
                <a:solidFill>
                  <a:schemeClr val="bg2">
                    <a:lumMod val="75000"/>
                  </a:schemeClr>
                </a:solidFill>
              </a:rPr>
              <a:t>Science</a:t>
            </a:r>
            <a:endParaRPr lang="de-DE" sz="1000" dirty="0" err="1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TextBox 10"/>
          <p:cNvSpPr txBox="1"/>
          <p:nvPr/>
        </p:nvSpPr>
        <p:spPr>
          <a:xfrm>
            <a:off x="0" y="2226568"/>
            <a:ext cx="1728192" cy="290848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CH" sz="1400" b="0" dirty="0" err="1" smtClean="0">
                <a:solidFill>
                  <a:srgbClr val="FF0000"/>
                </a:solidFill>
              </a:rPr>
              <a:t>Role</a:t>
            </a:r>
            <a:r>
              <a:rPr lang="de-CH" sz="1400" b="0" dirty="0" smtClean="0">
                <a:solidFill>
                  <a:srgbClr val="FF0000"/>
                </a:solidFill>
              </a:rPr>
              <a:t> </a:t>
            </a:r>
            <a:r>
              <a:rPr lang="de-CH" sz="1400" b="0" dirty="0" err="1" smtClean="0">
                <a:solidFill>
                  <a:srgbClr val="FF0000"/>
                </a:solidFill>
              </a:rPr>
              <a:t>of</a:t>
            </a:r>
            <a:r>
              <a:rPr lang="de-CH" sz="1400" b="0" dirty="0" smtClean="0">
                <a:solidFill>
                  <a:srgbClr val="FF0000"/>
                </a:solidFill>
              </a:rPr>
              <a:t> </a:t>
            </a:r>
            <a:r>
              <a:rPr lang="de-CH" sz="1400" b="0" dirty="0" err="1" smtClean="0">
                <a:solidFill>
                  <a:srgbClr val="FF0000"/>
                </a:solidFill>
              </a:rPr>
              <a:t>statistical</a:t>
            </a:r>
            <a:r>
              <a:rPr lang="de-CH" sz="1400" b="0" dirty="0" smtClean="0">
                <a:solidFill>
                  <a:srgbClr val="FF0000"/>
                </a:solidFill>
              </a:rPr>
              <a:t> </a:t>
            </a:r>
            <a:r>
              <a:rPr lang="de-CH" sz="1400" b="0" dirty="0" err="1" smtClean="0">
                <a:solidFill>
                  <a:srgbClr val="FF0000"/>
                </a:solidFill>
              </a:rPr>
              <a:t>community</a:t>
            </a:r>
            <a:r>
              <a:rPr lang="de-CH" sz="1400" b="0" dirty="0" smtClean="0">
                <a:solidFill>
                  <a:srgbClr val="FF0000"/>
                </a:solidFill>
              </a:rPr>
              <a:t>:</a:t>
            </a:r>
          </a:p>
          <a:p>
            <a:pPr marL="171450" indent="-1714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CH" sz="1400" b="0" dirty="0" smtClean="0">
                <a:solidFill>
                  <a:srgbClr val="FF0000"/>
                </a:solidFill>
              </a:rPr>
              <a:t>(Help) </a:t>
            </a:r>
            <a:r>
              <a:rPr lang="de-CH" sz="1400" b="0" dirty="0" err="1" smtClean="0">
                <a:solidFill>
                  <a:srgbClr val="FF0000"/>
                </a:solidFill>
              </a:rPr>
              <a:t>select</a:t>
            </a:r>
            <a:r>
              <a:rPr lang="de-CH" sz="1400" b="0" dirty="0" smtClean="0">
                <a:solidFill>
                  <a:srgbClr val="FF0000"/>
                </a:solidFill>
              </a:rPr>
              <a:t> </a:t>
            </a:r>
            <a:r>
              <a:rPr lang="de-CH" sz="1400" b="0" dirty="0" err="1" smtClean="0">
                <a:solidFill>
                  <a:srgbClr val="FF0000"/>
                </a:solidFill>
              </a:rPr>
              <a:t>appropriate</a:t>
            </a:r>
            <a:r>
              <a:rPr lang="de-CH" sz="1400" b="0" dirty="0" smtClean="0">
                <a:solidFill>
                  <a:srgbClr val="FF0000"/>
                </a:solidFill>
              </a:rPr>
              <a:t> </a:t>
            </a:r>
            <a:r>
              <a:rPr lang="de-CH" sz="1400" b="0" dirty="0" err="1" smtClean="0">
                <a:solidFill>
                  <a:srgbClr val="FF0000"/>
                </a:solidFill>
              </a:rPr>
              <a:t>indicators</a:t>
            </a:r>
            <a:endParaRPr lang="de-CH" sz="1400" b="0" dirty="0" smtClean="0">
              <a:solidFill>
                <a:srgbClr val="FF0000"/>
              </a:solidFill>
            </a:endParaRPr>
          </a:p>
          <a:p>
            <a:pPr marL="171450" indent="-1714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CH" sz="1400" b="0" dirty="0" err="1" smtClean="0">
                <a:solidFill>
                  <a:srgbClr val="FF0000"/>
                </a:solidFill>
              </a:rPr>
              <a:t>Define</a:t>
            </a:r>
            <a:r>
              <a:rPr lang="de-CH" sz="1400" b="0" dirty="0" smtClean="0">
                <a:solidFill>
                  <a:srgbClr val="FF0000"/>
                </a:solidFill>
              </a:rPr>
              <a:t> international </a:t>
            </a:r>
            <a:r>
              <a:rPr lang="de-CH" sz="1400" b="0" dirty="0" err="1" smtClean="0">
                <a:solidFill>
                  <a:srgbClr val="FF0000"/>
                </a:solidFill>
              </a:rPr>
              <a:t>standards</a:t>
            </a:r>
            <a:r>
              <a:rPr lang="de-CH" sz="1400" b="0" dirty="0" smtClean="0">
                <a:solidFill>
                  <a:srgbClr val="FF0000"/>
                </a:solidFill>
              </a:rPr>
              <a:t> and </a:t>
            </a:r>
            <a:r>
              <a:rPr lang="de-CH" sz="1400" b="0" dirty="0" err="1" smtClean="0">
                <a:solidFill>
                  <a:srgbClr val="FF0000"/>
                </a:solidFill>
              </a:rPr>
              <a:t>ensure</a:t>
            </a:r>
            <a:r>
              <a:rPr lang="de-CH" sz="1400" b="0" dirty="0" smtClean="0">
                <a:solidFill>
                  <a:srgbClr val="FF0000"/>
                </a:solidFill>
              </a:rPr>
              <a:t> </a:t>
            </a:r>
            <a:r>
              <a:rPr lang="de-CH" sz="1400" b="0" dirty="0" err="1" smtClean="0">
                <a:solidFill>
                  <a:srgbClr val="FF0000"/>
                </a:solidFill>
              </a:rPr>
              <a:t>quality</a:t>
            </a:r>
            <a:endParaRPr lang="de-CH" sz="1400" b="0" dirty="0" smtClean="0">
              <a:solidFill>
                <a:srgbClr val="FF0000"/>
              </a:solidFill>
            </a:endParaRPr>
          </a:p>
          <a:p>
            <a:pPr marL="171450" indent="-1714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CH" sz="1400" b="0" dirty="0" err="1" smtClean="0">
                <a:solidFill>
                  <a:srgbClr val="FF0000"/>
                </a:solidFill>
              </a:rPr>
              <a:t>Ensure</a:t>
            </a:r>
            <a:r>
              <a:rPr lang="de-CH" sz="1400" b="0" dirty="0" smtClean="0">
                <a:solidFill>
                  <a:srgbClr val="FF0000"/>
                </a:solidFill>
              </a:rPr>
              <a:t> </a:t>
            </a:r>
            <a:r>
              <a:rPr lang="de-CH" sz="1400" b="0" dirty="0" err="1" smtClean="0">
                <a:solidFill>
                  <a:srgbClr val="FF0000"/>
                </a:solidFill>
              </a:rPr>
              <a:t>independent</a:t>
            </a:r>
            <a:r>
              <a:rPr lang="de-CH" sz="1400" b="0" dirty="0" smtClean="0">
                <a:solidFill>
                  <a:srgbClr val="FF0000"/>
                </a:solidFill>
              </a:rPr>
              <a:t> </a:t>
            </a:r>
            <a:r>
              <a:rPr lang="de-CH" sz="1400" b="0" dirty="0" err="1" smtClean="0">
                <a:solidFill>
                  <a:srgbClr val="FF0000"/>
                </a:solidFill>
              </a:rPr>
              <a:t>monitoring</a:t>
            </a:r>
            <a:endParaRPr lang="de-DE" sz="1400" b="0" dirty="0" err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24586" y="377871"/>
            <a:ext cx="6919414" cy="1060404"/>
          </a:xfrm>
        </p:spPr>
        <p:txBody>
          <a:bodyPr>
            <a:noAutofit/>
          </a:bodyPr>
          <a:lstStyle/>
          <a:p>
            <a:r>
              <a:rPr lang="de-DE" sz="4000" b="1" dirty="0" err="1" smtClean="0"/>
              <a:t>Developing</a:t>
            </a:r>
            <a:r>
              <a:rPr lang="de-DE" sz="4000" b="1" dirty="0" smtClean="0"/>
              <a:t> global SDG </a:t>
            </a:r>
            <a:r>
              <a:rPr lang="de-DE" sz="4000" b="1" dirty="0" err="1" smtClean="0"/>
              <a:t>indicator</a:t>
            </a:r>
            <a:r>
              <a:rPr lang="de-DE" sz="4000" b="1" dirty="0" smtClean="0"/>
              <a:t> </a:t>
            </a:r>
            <a:r>
              <a:rPr lang="de-DE" sz="4000" b="1" dirty="0" err="1" smtClean="0"/>
              <a:t>list</a:t>
            </a:r>
            <a:r>
              <a:rPr lang="de-DE" sz="4000" b="1" dirty="0" smtClean="0"/>
              <a:t> </a:t>
            </a:r>
            <a:r>
              <a:rPr lang="de-DE" sz="4000" b="1" dirty="0" err="1" smtClean="0"/>
              <a:t>and</a:t>
            </a:r>
            <a:r>
              <a:rPr lang="de-DE" sz="4000" b="1" dirty="0" smtClean="0"/>
              <a:t> SDG </a:t>
            </a:r>
            <a:r>
              <a:rPr lang="de-DE" sz="4000" b="1" dirty="0" err="1" smtClean="0"/>
              <a:t>monitoring</a:t>
            </a:r>
            <a:endParaRPr lang="en-US" sz="4000" b="1" dirty="0"/>
          </a:p>
        </p:txBody>
      </p:sp>
      <p:sp>
        <p:nvSpPr>
          <p:cNvPr id="4" name="Pentagon 3"/>
          <p:cNvSpPr>
            <a:spLocks/>
          </p:cNvSpPr>
          <p:nvPr/>
        </p:nvSpPr>
        <p:spPr bwMode="auto">
          <a:xfrm>
            <a:off x="1038213" y="1856096"/>
            <a:ext cx="2813707" cy="3916907"/>
          </a:xfrm>
          <a:prstGeom prst="homePlate">
            <a:avLst>
              <a:gd name="adj" fmla="val 25812"/>
            </a:avLst>
          </a:prstGeom>
          <a:solidFill>
            <a:srgbClr val="3399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6800" rIns="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100" dirty="0" smtClean="0">
                <a:solidFill>
                  <a:srgbClr val="0F5494"/>
                </a:solidFill>
                <a:cs typeface="Arial" charset="0"/>
              </a:rPr>
              <a:t>March 2015: Technical </a:t>
            </a:r>
            <a:br>
              <a:rPr lang="en-GB" sz="1100" dirty="0" smtClean="0">
                <a:solidFill>
                  <a:srgbClr val="0F5494"/>
                </a:solidFill>
                <a:cs typeface="Arial" charset="0"/>
              </a:rPr>
            </a:br>
            <a:r>
              <a:rPr lang="en-GB" sz="1100" dirty="0" smtClean="0">
                <a:solidFill>
                  <a:srgbClr val="0F5494"/>
                </a:solidFill>
                <a:cs typeface="Arial" charset="0"/>
              </a:rPr>
              <a:t>report to IGN session</a:t>
            </a:r>
          </a:p>
          <a:p>
            <a:pPr marL="3175"/>
            <a:endParaRPr lang="en-GB" sz="1100" dirty="0" smtClean="0">
              <a:solidFill>
                <a:srgbClr val="0F5494"/>
              </a:solidFill>
              <a:cs typeface="Arial" charset="0"/>
            </a:endParaRPr>
          </a:p>
          <a:p>
            <a:pPr marL="3175"/>
            <a:r>
              <a:rPr lang="en-GB" sz="1100" b="0" dirty="0" smtClean="0">
                <a:solidFill>
                  <a:srgbClr val="0F5494"/>
                </a:solidFill>
                <a:cs typeface="Arial" charset="0"/>
              </a:rPr>
              <a:t>List of preliminarily proposed </a:t>
            </a:r>
            <a:br>
              <a:rPr lang="en-GB" sz="1100" b="0" dirty="0" smtClean="0">
                <a:solidFill>
                  <a:srgbClr val="0F5494"/>
                </a:solidFill>
                <a:cs typeface="Arial" charset="0"/>
              </a:rPr>
            </a:br>
            <a:r>
              <a:rPr lang="en-GB" sz="1100" b="0" dirty="0" smtClean="0">
                <a:solidFill>
                  <a:srgbClr val="0F5494"/>
                </a:solidFill>
                <a:cs typeface="Arial" charset="0"/>
              </a:rPr>
              <a:t>SDG indicators</a:t>
            </a:r>
            <a:endParaRPr lang="en-GB" sz="1100" b="0" dirty="0">
              <a:solidFill>
                <a:srgbClr val="0F5494"/>
              </a:solidFill>
              <a:cs typeface="Arial" charset="0"/>
            </a:endParaRPr>
          </a:p>
          <a:p>
            <a:pPr marL="3175"/>
            <a:endParaRPr lang="en-GB" sz="1100" dirty="0" smtClean="0">
              <a:solidFill>
                <a:srgbClr val="0F5494"/>
              </a:solidFill>
              <a:cs typeface="Arial" charset="0"/>
            </a:endParaRPr>
          </a:p>
          <a:p>
            <a:pPr marL="3175"/>
            <a:r>
              <a:rPr lang="en-GB" sz="1100" dirty="0" smtClean="0">
                <a:solidFill>
                  <a:srgbClr val="0F5494"/>
                </a:solidFill>
                <a:cs typeface="Arial" charset="0"/>
              </a:rPr>
              <a:t>June 2015: 1</a:t>
            </a:r>
            <a:r>
              <a:rPr lang="en-GB" sz="1100" baseline="30000" dirty="0" smtClean="0">
                <a:solidFill>
                  <a:srgbClr val="0F5494"/>
                </a:solidFill>
                <a:cs typeface="Arial" charset="0"/>
              </a:rPr>
              <a:t>st</a:t>
            </a:r>
            <a:r>
              <a:rPr lang="en-GB" sz="1100" dirty="0" smtClean="0">
                <a:solidFill>
                  <a:srgbClr val="0F5494"/>
                </a:solidFill>
                <a:cs typeface="Arial" charset="0"/>
              </a:rPr>
              <a:t> IAEG-SDGs meeting in New York</a:t>
            </a:r>
          </a:p>
          <a:p>
            <a:pPr marL="3175"/>
            <a:endParaRPr lang="en-GB" sz="1100" dirty="0" smtClean="0">
              <a:solidFill>
                <a:srgbClr val="0F5494"/>
              </a:solidFill>
              <a:cs typeface="Arial" charset="0"/>
            </a:endParaRPr>
          </a:p>
          <a:p>
            <a:pPr marL="3175"/>
            <a:r>
              <a:rPr lang="en-GB" sz="1100" b="0" dirty="0" smtClean="0">
                <a:solidFill>
                  <a:srgbClr val="0F5494"/>
                </a:solidFill>
                <a:cs typeface="Arial" charset="0"/>
              </a:rPr>
              <a:t>Consultation rounds on SDG indicator proposals</a:t>
            </a:r>
            <a:endParaRPr lang="en-GB" sz="1100" b="0" dirty="0">
              <a:solidFill>
                <a:srgbClr val="0F5494"/>
              </a:solidFill>
              <a:cs typeface="Arial" charset="0"/>
            </a:endParaRPr>
          </a:p>
          <a:p>
            <a:pPr marL="3175"/>
            <a:endParaRPr lang="en-GB" sz="1100" dirty="0">
              <a:solidFill>
                <a:srgbClr val="0F5494"/>
              </a:solidFill>
              <a:cs typeface="Arial" charset="0"/>
            </a:endParaRPr>
          </a:p>
          <a:p>
            <a:pPr marL="3175"/>
            <a:r>
              <a:rPr lang="en-GB" sz="1100" dirty="0" smtClean="0">
                <a:solidFill>
                  <a:srgbClr val="0F5494"/>
                </a:solidFill>
                <a:cs typeface="Arial" charset="0"/>
              </a:rPr>
              <a:t>October 2015: 2</a:t>
            </a:r>
            <a:r>
              <a:rPr lang="en-GB" sz="1100" baseline="30000" dirty="0" smtClean="0">
                <a:solidFill>
                  <a:srgbClr val="0F5494"/>
                </a:solidFill>
                <a:cs typeface="Arial" charset="0"/>
              </a:rPr>
              <a:t>nd</a:t>
            </a:r>
            <a:r>
              <a:rPr lang="en-GB" sz="1100" dirty="0" smtClean="0">
                <a:solidFill>
                  <a:srgbClr val="0F5494"/>
                </a:solidFill>
                <a:cs typeface="Arial" charset="0"/>
              </a:rPr>
              <a:t> IAEG-SDGs meeting in Bangkok</a:t>
            </a:r>
          </a:p>
          <a:p>
            <a:pPr marL="3175"/>
            <a:endParaRPr lang="en-GB" sz="1100" dirty="0" smtClean="0">
              <a:solidFill>
                <a:srgbClr val="0F5494"/>
              </a:solidFill>
              <a:cs typeface="Arial" charset="0"/>
            </a:endParaRPr>
          </a:p>
          <a:p>
            <a:pPr marL="3175"/>
            <a:r>
              <a:rPr lang="en-GB" sz="1100" b="0" dirty="0" smtClean="0">
                <a:solidFill>
                  <a:srgbClr val="0F5494"/>
                </a:solidFill>
                <a:cs typeface="Arial" charset="0"/>
              </a:rPr>
              <a:t>Consultation rounds on </a:t>
            </a:r>
            <a:br>
              <a:rPr lang="en-GB" sz="1100" b="0" dirty="0" smtClean="0">
                <a:solidFill>
                  <a:srgbClr val="0F5494"/>
                </a:solidFill>
                <a:cs typeface="Arial" charset="0"/>
              </a:rPr>
            </a:br>
            <a:r>
              <a:rPr lang="en-GB" sz="1100" b="0" dirty="0" smtClean="0">
                <a:solidFill>
                  <a:srgbClr val="0F5494"/>
                </a:solidFill>
                <a:cs typeface="Arial" charset="0"/>
              </a:rPr>
              <a:t>GREEN &amp; GREY indicators</a:t>
            </a:r>
            <a:endParaRPr lang="en-GB" sz="1100" b="0" dirty="0">
              <a:solidFill>
                <a:srgbClr val="0F5494"/>
              </a:solidFill>
              <a:cs typeface="Arial" charset="0"/>
            </a:endParaRPr>
          </a:p>
          <a:p>
            <a:pPr marL="3175"/>
            <a:endParaRPr lang="en-GB" sz="1100" dirty="0">
              <a:solidFill>
                <a:srgbClr val="0F5494"/>
              </a:solidFill>
              <a:cs typeface="Arial" charset="0"/>
            </a:endParaRPr>
          </a:p>
          <a:p>
            <a:pPr marL="3175"/>
            <a:r>
              <a:rPr lang="en-GB" sz="1100" dirty="0" smtClean="0">
                <a:solidFill>
                  <a:srgbClr val="0F5494"/>
                </a:solidFill>
                <a:cs typeface="Arial" charset="0"/>
              </a:rPr>
              <a:t>IAEG-SDG report</a:t>
            </a:r>
          </a:p>
          <a:p>
            <a:pPr marL="3175"/>
            <a:r>
              <a:rPr lang="en-GB" sz="1100" dirty="0" smtClean="0">
                <a:solidFill>
                  <a:srgbClr val="0F5494"/>
                </a:solidFill>
                <a:cs typeface="Arial" charset="0"/>
              </a:rPr>
              <a:t>including final list of 241</a:t>
            </a:r>
          </a:p>
          <a:p>
            <a:pPr marL="3175"/>
            <a:r>
              <a:rPr lang="en-GB" sz="1100" dirty="0" smtClean="0">
                <a:solidFill>
                  <a:srgbClr val="0F5494"/>
                </a:solidFill>
                <a:cs typeface="Arial" charset="0"/>
              </a:rPr>
              <a:t>proposed SDG indicators (Annex IV) </a:t>
            </a:r>
          </a:p>
        </p:txBody>
      </p:sp>
      <p:sp>
        <p:nvSpPr>
          <p:cNvPr id="5" name="Pentagon 4"/>
          <p:cNvSpPr>
            <a:spLocks/>
          </p:cNvSpPr>
          <p:nvPr/>
        </p:nvSpPr>
        <p:spPr bwMode="auto">
          <a:xfrm>
            <a:off x="5048960" y="1837804"/>
            <a:ext cx="1800000" cy="3888000"/>
          </a:xfrm>
          <a:prstGeom prst="homePlate">
            <a:avLst>
              <a:gd name="adj" fmla="val 25457"/>
            </a:avLst>
          </a:prstGeom>
          <a:solidFill>
            <a:srgbClr val="3399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100" dirty="0" smtClean="0">
                <a:solidFill>
                  <a:srgbClr val="0F5494"/>
                </a:solidFill>
                <a:cs typeface="Arial" charset="0"/>
              </a:rPr>
              <a:t>June/July 2016</a:t>
            </a:r>
          </a:p>
          <a:p>
            <a:endParaRPr lang="en-GB" sz="1100" b="0" dirty="0" smtClean="0">
              <a:solidFill>
                <a:srgbClr val="0F5494"/>
              </a:solidFill>
              <a:cs typeface="Arial" charset="0"/>
            </a:endParaRPr>
          </a:p>
          <a:p>
            <a:r>
              <a:rPr lang="en-GB" sz="1100" dirty="0" smtClean="0">
                <a:solidFill>
                  <a:srgbClr val="0F5494"/>
                </a:solidFill>
                <a:cs typeface="Arial" charset="0"/>
              </a:rPr>
              <a:t>Release </a:t>
            </a:r>
            <a:r>
              <a:rPr lang="en-GB" sz="1100" dirty="0">
                <a:solidFill>
                  <a:srgbClr val="0F5494"/>
                </a:solidFill>
                <a:cs typeface="Arial" charset="0"/>
              </a:rPr>
              <a:t>of </a:t>
            </a:r>
            <a:r>
              <a:rPr lang="en-GB" sz="1100" dirty="0" smtClean="0">
                <a:solidFill>
                  <a:srgbClr val="0F5494"/>
                </a:solidFill>
                <a:cs typeface="Arial" charset="0"/>
              </a:rPr>
              <a:t>a global SDG report to be submitted to the 1</a:t>
            </a:r>
            <a:r>
              <a:rPr lang="en-GB" sz="1100" baseline="30000" dirty="0" smtClean="0">
                <a:solidFill>
                  <a:srgbClr val="0F5494"/>
                </a:solidFill>
                <a:cs typeface="Arial" charset="0"/>
              </a:rPr>
              <a:t>st</a:t>
            </a:r>
            <a:r>
              <a:rPr lang="en-GB" sz="1100" dirty="0" smtClean="0">
                <a:solidFill>
                  <a:srgbClr val="0F5494"/>
                </a:solidFill>
                <a:cs typeface="Arial" charset="0"/>
              </a:rPr>
              <a:t> HLPF on July</a:t>
            </a:r>
          </a:p>
          <a:p>
            <a:endParaRPr lang="en-GB" sz="1100" b="0" dirty="0">
              <a:solidFill>
                <a:srgbClr val="0F5494"/>
              </a:solidFill>
              <a:cs typeface="Arial" charset="0"/>
            </a:endParaRPr>
          </a:p>
          <a:p>
            <a:endParaRPr lang="en-GB" sz="1100" b="0" dirty="0" smtClean="0">
              <a:solidFill>
                <a:srgbClr val="0F5494"/>
              </a:solidFill>
              <a:cs typeface="Arial" charset="0"/>
            </a:endParaRPr>
          </a:p>
          <a:p>
            <a:r>
              <a:rPr lang="en-GB" sz="1100" b="0" dirty="0" smtClean="0">
                <a:solidFill>
                  <a:srgbClr val="0F5494"/>
                </a:solidFill>
                <a:cs typeface="Arial" charset="0"/>
              </a:rPr>
              <a:t>March-Dec 2016</a:t>
            </a:r>
          </a:p>
          <a:p>
            <a:endParaRPr lang="en-GB" sz="1100" b="0" dirty="0">
              <a:solidFill>
                <a:srgbClr val="0F5494"/>
              </a:solidFill>
              <a:cs typeface="Arial" charset="0"/>
            </a:endParaRPr>
          </a:p>
          <a:p>
            <a:r>
              <a:rPr lang="en-GB" sz="1100" b="0" dirty="0">
                <a:solidFill>
                  <a:srgbClr val="0F5494"/>
                </a:solidFill>
                <a:cs typeface="Arial" charset="0"/>
              </a:rPr>
              <a:t>Possible release of </a:t>
            </a:r>
          </a:p>
          <a:p>
            <a:r>
              <a:rPr lang="en-GB" sz="1100" b="0" dirty="0">
                <a:solidFill>
                  <a:srgbClr val="0F5494"/>
                </a:solidFill>
                <a:cs typeface="Arial" charset="0"/>
              </a:rPr>
              <a:t>national and regional </a:t>
            </a:r>
          </a:p>
          <a:p>
            <a:r>
              <a:rPr lang="en-GB" sz="1100" b="0" dirty="0" smtClean="0">
                <a:solidFill>
                  <a:srgbClr val="0F5494"/>
                </a:solidFill>
                <a:cs typeface="Arial" charset="0"/>
              </a:rPr>
              <a:t>SDG reports</a:t>
            </a:r>
            <a:endParaRPr lang="en-GB" sz="1100" b="0" dirty="0">
              <a:solidFill>
                <a:srgbClr val="0F5494"/>
              </a:solidFill>
              <a:cs typeface="Arial" charset="0"/>
            </a:endParaRPr>
          </a:p>
        </p:txBody>
      </p:sp>
      <p:sp>
        <p:nvSpPr>
          <p:cNvPr id="6" name="Pentagon 5"/>
          <p:cNvSpPr>
            <a:spLocks/>
          </p:cNvSpPr>
          <p:nvPr/>
        </p:nvSpPr>
        <p:spPr bwMode="auto">
          <a:xfrm>
            <a:off x="7034119" y="1810508"/>
            <a:ext cx="1800000" cy="3888000"/>
          </a:xfrm>
          <a:prstGeom prst="homePlate">
            <a:avLst>
              <a:gd name="adj" fmla="val 24389"/>
            </a:avLst>
          </a:prstGeom>
          <a:solidFill>
            <a:srgbClr val="3399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100" dirty="0" smtClean="0">
                <a:solidFill>
                  <a:srgbClr val="0F5494"/>
                </a:solidFill>
                <a:cs typeface="Arial" charset="0"/>
              </a:rPr>
              <a:t>2016 – 2020</a:t>
            </a:r>
          </a:p>
          <a:p>
            <a:pPr marL="3175"/>
            <a:endParaRPr lang="en-GB" sz="1100" b="0" dirty="0">
              <a:solidFill>
                <a:srgbClr val="0F5494"/>
              </a:solidFill>
              <a:cs typeface="Arial" charset="0"/>
            </a:endParaRPr>
          </a:p>
          <a:p>
            <a:pPr marL="3175"/>
            <a:r>
              <a:rPr lang="en-GB" sz="1100" b="0" dirty="0">
                <a:solidFill>
                  <a:srgbClr val="0F5494"/>
                </a:solidFill>
                <a:cs typeface="Arial" charset="0"/>
              </a:rPr>
              <a:t>Scaling-up of </a:t>
            </a:r>
            <a:r>
              <a:rPr lang="en-GB" sz="1100" b="0" dirty="0" smtClean="0">
                <a:solidFill>
                  <a:srgbClr val="0F5494"/>
                </a:solidFill>
                <a:cs typeface="Arial" charset="0"/>
              </a:rPr>
              <a:t>national, regional </a:t>
            </a:r>
            <a:r>
              <a:rPr lang="en-GB" sz="1100" b="0" dirty="0">
                <a:solidFill>
                  <a:srgbClr val="0F5494"/>
                </a:solidFill>
                <a:cs typeface="Arial" charset="0"/>
              </a:rPr>
              <a:t>and global </a:t>
            </a:r>
            <a:r>
              <a:rPr lang="en-GB" sz="1100" b="0" dirty="0" smtClean="0">
                <a:solidFill>
                  <a:srgbClr val="0F5494"/>
                </a:solidFill>
                <a:cs typeface="Arial" charset="0"/>
              </a:rPr>
              <a:t>capacities </a:t>
            </a:r>
            <a:r>
              <a:rPr lang="en-GB" sz="1100" b="0" dirty="0">
                <a:solidFill>
                  <a:srgbClr val="0F5494"/>
                </a:solidFill>
                <a:cs typeface="Arial" charset="0"/>
              </a:rPr>
              <a:t>to monitor the </a:t>
            </a:r>
            <a:r>
              <a:rPr lang="en-GB" sz="1100" b="0" dirty="0" smtClean="0">
                <a:solidFill>
                  <a:srgbClr val="0F5494"/>
                </a:solidFill>
                <a:cs typeface="Arial" charset="0"/>
              </a:rPr>
              <a:t>2030 Agenda</a:t>
            </a:r>
            <a:endParaRPr lang="en-GB" sz="1100" b="0" dirty="0">
              <a:solidFill>
                <a:srgbClr val="0F5494"/>
              </a:solidFill>
              <a:cs typeface="Arial" charset="0"/>
            </a:endParaRPr>
          </a:p>
          <a:p>
            <a:pPr marL="3175"/>
            <a:endParaRPr lang="en-GB" sz="1100" b="0" dirty="0" smtClean="0">
              <a:solidFill>
                <a:srgbClr val="0F5494"/>
              </a:solidFill>
              <a:cs typeface="Arial" charset="0"/>
            </a:endParaRPr>
          </a:p>
        </p:txBody>
      </p:sp>
      <p:sp>
        <p:nvSpPr>
          <p:cNvPr id="7" name="Inhaltsplatzhalter 5"/>
          <p:cNvSpPr txBox="1">
            <a:spLocks/>
          </p:cNvSpPr>
          <p:nvPr/>
        </p:nvSpPr>
        <p:spPr bwMode="auto">
          <a:xfrm rot="16200000">
            <a:off x="2571174" y="3662995"/>
            <a:ext cx="342558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Clr>
                <a:srgbClr val="FFFFFF"/>
              </a:buClr>
              <a:buFontTx/>
              <a:buNone/>
            </a:pPr>
            <a:r>
              <a:rPr lang="de-DE" sz="1200" i="0" kern="0" dirty="0" smtClean="0"/>
              <a:t>47th UNSC </a:t>
            </a:r>
            <a:r>
              <a:rPr lang="de-DE" sz="1200" i="0" kern="0" dirty="0" err="1" smtClean="0"/>
              <a:t>session</a:t>
            </a:r>
            <a:r>
              <a:rPr lang="de-DE" sz="1200" i="0" kern="0" dirty="0" smtClean="0"/>
              <a:t>; March 2016 </a:t>
            </a:r>
            <a:r>
              <a:rPr lang="de-DE" sz="1200" i="0" kern="0" dirty="0" err="1" smtClean="0"/>
              <a:t>adopts</a:t>
            </a:r>
            <a:r>
              <a:rPr lang="de-DE" sz="1200" i="0" kern="0" dirty="0" smtClean="0"/>
              <a:t> </a:t>
            </a:r>
            <a:r>
              <a:rPr lang="de-DE" sz="1200" i="0" kern="0" dirty="0" err="1" smtClean="0"/>
              <a:t>list</a:t>
            </a:r>
            <a:r>
              <a:rPr lang="de-DE" sz="1200" i="0" kern="0" dirty="0" smtClean="0"/>
              <a:t> </a:t>
            </a:r>
            <a:r>
              <a:rPr lang="de-DE" sz="1200" i="0" kern="0" dirty="0" err="1" smtClean="0"/>
              <a:t>of</a:t>
            </a:r>
            <a:r>
              <a:rPr lang="de-DE" sz="1200" i="0" kern="0" dirty="0" smtClean="0"/>
              <a:t> 241 </a:t>
            </a:r>
            <a:r>
              <a:rPr lang="de-DE" sz="1200" i="0" kern="0" dirty="0" err="1" smtClean="0"/>
              <a:t>indicators</a:t>
            </a:r>
            <a:endParaRPr lang="de-DE" sz="1200" i="0" kern="0" dirty="0"/>
          </a:p>
        </p:txBody>
      </p:sp>
      <p:sp>
        <p:nvSpPr>
          <p:cNvPr id="8" name="Inhaltsplatzhalter 5"/>
          <p:cNvSpPr txBox="1">
            <a:spLocks/>
          </p:cNvSpPr>
          <p:nvPr/>
        </p:nvSpPr>
        <p:spPr bwMode="auto">
          <a:xfrm rot="16200000">
            <a:off x="3061391" y="3640282"/>
            <a:ext cx="3357349" cy="49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Clr>
                <a:srgbClr val="FFFFFF"/>
              </a:buClr>
              <a:buFontTx/>
              <a:buNone/>
            </a:pPr>
            <a:r>
              <a:rPr lang="de-DE" sz="1200" i="0" kern="0" dirty="0" smtClean="0">
                <a:solidFill>
                  <a:srgbClr val="FF0000"/>
                </a:solidFill>
              </a:rPr>
              <a:t>Adoption </a:t>
            </a:r>
            <a:r>
              <a:rPr lang="de-DE" sz="1200" i="0" kern="0" dirty="0" err="1" smtClean="0">
                <a:solidFill>
                  <a:srgbClr val="FF0000"/>
                </a:solidFill>
              </a:rPr>
              <a:t>of</a:t>
            </a:r>
            <a:r>
              <a:rPr lang="de-DE" sz="1200" i="0" kern="0" dirty="0" smtClean="0">
                <a:solidFill>
                  <a:srgbClr val="FF0000"/>
                </a:solidFill>
              </a:rPr>
              <a:t> </a:t>
            </a:r>
            <a:r>
              <a:rPr lang="de-DE" sz="1200" i="0" kern="0" dirty="0" err="1" smtClean="0">
                <a:solidFill>
                  <a:srgbClr val="FF0000"/>
                </a:solidFill>
              </a:rPr>
              <a:t>indicator</a:t>
            </a:r>
            <a:r>
              <a:rPr lang="de-DE" sz="1200" i="0" kern="0" dirty="0" smtClean="0">
                <a:solidFill>
                  <a:srgbClr val="FF0000"/>
                </a:solidFill>
              </a:rPr>
              <a:t> </a:t>
            </a:r>
            <a:r>
              <a:rPr lang="de-DE" sz="1200" i="0" kern="0" dirty="0" err="1" smtClean="0">
                <a:solidFill>
                  <a:srgbClr val="FF0000"/>
                </a:solidFill>
              </a:rPr>
              <a:t>set</a:t>
            </a:r>
            <a:r>
              <a:rPr lang="de-DE" sz="1200" i="0" kern="0" dirty="0" smtClean="0">
                <a:solidFill>
                  <a:srgbClr val="FF0000"/>
                </a:solidFill>
              </a:rPr>
              <a:t> </a:t>
            </a:r>
            <a:br>
              <a:rPr lang="de-DE" sz="1200" i="0" kern="0" dirty="0" smtClean="0">
                <a:solidFill>
                  <a:srgbClr val="FF0000"/>
                </a:solidFill>
              </a:rPr>
            </a:br>
            <a:r>
              <a:rPr lang="de-DE" sz="1200" i="0" kern="0" dirty="0" err="1" smtClean="0">
                <a:solidFill>
                  <a:srgbClr val="FF0000"/>
                </a:solidFill>
              </a:rPr>
              <a:t>by</a:t>
            </a:r>
            <a:r>
              <a:rPr lang="de-DE" sz="1200" i="0" kern="0" dirty="0" smtClean="0">
                <a:solidFill>
                  <a:srgbClr val="FF0000"/>
                </a:solidFill>
              </a:rPr>
              <a:t> ECOSOC &amp; UN-GA </a:t>
            </a:r>
            <a:r>
              <a:rPr lang="de-DE" sz="1200" i="0" kern="0" dirty="0" err="1" smtClean="0">
                <a:solidFill>
                  <a:srgbClr val="FF0000"/>
                </a:solidFill>
              </a:rPr>
              <a:t>during</a:t>
            </a:r>
            <a:r>
              <a:rPr lang="de-DE" sz="1200" i="0" kern="0" dirty="0" smtClean="0">
                <a:solidFill>
                  <a:srgbClr val="FF0000"/>
                </a:solidFill>
              </a:rPr>
              <a:t> 2016</a:t>
            </a:r>
            <a:endParaRPr lang="de-DE" sz="1200" i="0" kern="0" dirty="0">
              <a:solidFill>
                <a:srgbClr val="FF0000"/>
              </a:solidFill>
            </a:endParaRPr>
          </a:p>
        </p:txBody>
      </p:sp>
      <p:sp>
        <p:nvSpPr>
          <p:cNvPr id="9" name="Inhaltsplatzhalter 5"/>
          <p:cNvSpPr txBox="1">
            <a:spLocks/>
          </p:cNvSpPr>
          <p:nvPr/>
        </p:nvSpPr>
        <p:spPr bwMode="auto">
          <a:xfrm rot="16200000">
            <a:off x="-876145" y="3653930"/>
            <a:ext cx="3330054" cy="49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Clr>
                <a:srgbClr val="FFFFFF"/>
              </a:buClr>
              <a:buFontTx/>
              <a:buNone/>
            </a:pPr>
            <a:r>
              <a:rPr lang="de-DE" sz="1200" i="0" kern="0" dirty="0" smtClean="0"/>
              <a:t>46th UNSC </a:t>
            </a:r>
            <a:r>
              <a:rPr lang="de-DE" sz="1200" i="0" kern="0" dirty="0" err="1" smtClean="0"/>
              <a:t>session</a:t>
            </a:r>
            <a:r>
              <a:rPr lang="de-DE" sz="1200" i="0" kern="0" dirty="0" smtClean="0"/>
              <a:t>; March 2015</a:t>
            </a:r>
            <a:endParaRPr lang="de-DE" sz="1200" i="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9302" y="377871"/>
            <a:ext cx="6482686" cy="1060404"/>
          </a:xfrm>
        </p:spPr>
        <p:txBody>
          <a:bodyPr>
            <a:noAutofit/>
          </a:bodyPr>
          <a:lstStyle/>
          <a:p>
            <a:r>
              <a:rPr lang="en-GB" sz="4400" b="1" dirty="0" smtClean="0"/>
              <a:t>Different levels of SDG monitoring</a:t>
            </a:r>
            <a:endParaRPr lang="en-US" sz="4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13268"/>
            <a:ext cx="5006340" cy="320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5063318" y="2320120"/>
            <a:ext cx="408068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solidFill>
                  <a:srgbClr val="0F5494"/>
                </a:solidFill>
                <a:cs typeface="Arial" charset="0"/>
              </a:rPr>
              <a:t>But also different dimensions: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F5494"/>
                </a:solidFill>
                <a:cs typeface="Arial" charset="0"/>
              </a:rPr>
              <a:t>Geographic/regional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F5494"/>
                </a:solidFill>
                <a:cs typeface="Arial" charset="0"/>
              </a:rPr>
              <a:t>Tier system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F5494"/>
                </a:solidFill>
                <a:cs typeface="Arial" charset="0"/>
              </a:rPr>
              <a:t>Official </a:t>
            </a:r>
            <a:r>
              <a:rPr lang="en-GB" sz="2400" dirty="0" err="1" smtClean="0">
                <a:solidFill>
                  <a:srgbClr val="0F5494"/>
                </a:solidFill>
                <a:cs typeface="Arial" charset="0"/>
              </a:rPr>
              <a:t>vs</a:t>
            </a:r>
            <a:r>
              <a:rPr lang="en-GB" sz="2400" dirty="0" smtClean="0">
                <a:solidFill>
                  <a:srgbClr val="0F5494"/>
                </a:solidFill>
                <a:cs typeface="Arial" charset="0"/>
              </a:rPr>
              <a:t> non-official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F5494"/>
                </a:solidFill>
                <a:cs typeface="Arial" charset="0"/>
              </a:rPr>
              <a:t>Institutional and contextual quality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400" b="1" dirty="0" smtClean="0"/>
              <a:t>17 </a:t>
            </a:r>
            <a:r>
              <a:rPr lang="de-CH" sz="4400" b="1" dirty="0" err="1" smtClean="0"/>
              <a:t>goals</a:t>
            </a:r>
            <a:r>
              <a:rPr lang="de-CH" sz="4400" b="1" dirty="0" smtClean="0"/>
              <a:t>, 169 </a:t>
            </a:r>
            <a:r>
              <a:rPr lang="de-CH" sz="4400" b="1" dirty="0" err="1" smtClean="0"/>
              <a:t>targets</a:t>
            </a:r>
            <a:r>
              <a:rPr lang="de-CH" sz="4400" b="1" dirty="0" smtClean="0"/>
              <a:t> …</a:t>
            </a:r>
            <a:endParaRPr lang="en-US" sz="44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7" y="1528549"/>
            <a:ext cx="7956645" cy="443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79176" y="377871"/>
            <a:ext cx="6864824" cy="1060404"/>
          </a:xfrm>
        </p:spPr>
        <p:txBody>
          <a:bodyPr>
            <a:noAutofit/>
          </a:bodyPr>
          <a:lstStyle/>
          <a:p>
            <a:r>
              <a:rPr lang="de-CH" sz="4400" b="1" dirty="0" smtClean="0"/>
              <a:t>… </a:t>
            </a:r>
            <a:r>
              <a:rPr lang="de-CH" sz="4400" b="1" dirty="0" err="1" smtClean="0"/>
              <a:t>and</a:t>
            </a:r>
            <a:r>
              <a:rPr lang="de-CH" sz="4400" b="1" dirty="0" smtClean="0"/>
              <a:t> 241 (global) </a:t>
            </a:r>
            <a:r>
              <a:rPr lang="de-CH" sz="4400" b="1" dirty="0" err="1" smtClean="0"/>
              <a:t>indicators</a:t>
            </a:r>
            <a:r>
              <a:rPr lang="de-CH" sz="4400" b="1" dirty="0" smtClean="0"/>
              <a:t>!</a:t>
            </a:r>
            <a:endParaRPr lang="en-US" sz="4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528549"/>
            <a:ext cx="8565636" cy="438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400" b="1" dirty="0" smtClean="0"/>
              <a:t>Quality </a:t>
            </a:r>
            <a:r>
              <a:rPr lang="de-CH" sz="4400" b="1" dirty="0" err="1" smtClean="0"/>
              <a:t>dimensions</a:t>
            </a:r>
            <a:endParaRPr lang="en-US" sz="44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786" y="1705971"/>
            <a:ext cx="8215952" cy="419000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de-CH" sz="2800" dirty="0" err="1" smtClean="0"/>
              <a:t>Readiness</a:t>
            </a:r>
            <a:r>
              <a:rPr lang="de-CH" sz="2800" dirty="0" smtClean="0"/>
              <a:t> </a:t>
            </a:r>
            <a:r>
              <a:rPr lang="de-CH" sz="2800" dirty="0" err="1" smtClean="0"/>
              <a:t>of</a:t>
            </a:r>
            <a:r>
              <a:rPr lang="de-CH" sz="2800" dirty="0" smtClean="0"/>
              <a:t> </a:t>
            </a:r>
            <a:r>
              <a:rPr lang="de-CH" sz="2800" dirty="0" err="1" smtClean="0"/>
              <a:t>the</a:t>
            </a:r>
            <a:r>
              <a:rPr lang="de-CH" sz="2800" dirty="0" smtClean="0"/>
              <a:t> </a:t>
            </a:r>
            <a:r>
              <a:rPr lang="de-CH" sz="2800" dirty="0" err="1" smtClean="0"/>
              <a:t>indicator</a:t>
            </a:r>
            <a:r>
              <a:rPr lang="de-CH" sz="2800" dirty="0" smtClean="0"/>
              <a:t> (</a:t>
            </a:r>
            <a:r>
              <a:rPr lang="de-CH" sz="2800" dirty="0" err="1" smtClean="0"/>
              <a:t>tier</a:t>
            </a:r>
            <a:r>
              <a:rPr lang="de-CH" sz="2800" dirty="0" smtClean="0"/>
              <a:t> </a:t>
            </a:r>
            <a:r>
              <a:rPr lang="de-CH" sz="2800" dirty="0" err="1" smtClean="0"/>
              <a:t>system</a:t>
            </a:r>
            <a:r>
              <a:rPr lang="de-CH" sz="2800" dirty="0" smtClean="0"/>
              <a:t>)</a:t>
            </a:r>
          </a:p>
          <a:p>
            <a:pPr marL="457200" indent="-457200">
              <a:buFont typeface="+mj-lt"/>
              <a:buAutoNum type="alphaLcParenR"/>
            </a:pPr>
            <a:r>
              <a:rPr lang="de-CH" sz="2800" dirty="0" err="1" smtClean="0"/>
              <a:t>Geographical</a:t>
            </a:r>
            <a:r>
              <a:rPr lang="de-CH" sz="2800" dirty="0" smtClean="0"/>
              <a:t> </a:t>
            </a:r>
            <a:r>
              <a:rPr lang="de-CH" sz="2800" dirty="0" err="1" smtClean="0"/>
              <a:t>availability</a:t>
            </a:r>
            <a:r>
              <a:rPr lang="de-CH" sz="2800" dirty="0" smtClean="0"/>
              <a:t> (</a:t>
            </a:r>
            <a:r>
              <a:rPr lang="en-GB" sz="2800" dirty="0" smtClean="0"/>
              <a:t>UN regions are differently advanced in statistics)</a:t>
            </a:r>
            <a:endParaRPr lang="de-CH" sz="2800" dirty="0" smtClean="0"/>
          </a:p>
          <a:p>
            <a:pPr marL="457200" indent="-457200">
              <a:buFont typeface="+mj-lt"/>
              <a:buAutoNum type="alphaLcParenR"/>
            </a:pPr>
            <a:r>
              <a:rPr lang="de-CH" sz="2800" dirty="0" err="1" smtClean="0"/>
              <a:t>Thematic</a:t>
            </a:r>
            <a:r>
              <a:rPr lang="de-CH" sz="2800" dirty="0" smtClean="0"/>
              <a:t> </a:t>
            </a:r>
            <a:r>
              <a:rPr lang="de-CH" sz="2800" dirty="0" err="1" smtClean="0"/>
              <a:t>dimension</a:t>
            </a:r>
            <a:r>
              <a:rPr lang="de-CH" sz="2800" dirty="0" smtClean="0"/>
              <a:t> (</a:t>
            </a:r>
            <a:r>
              <a:rPr lang="en-GB" sz="2800" dirty="0" smtClean="0"/>
              <a:t>UN thematic agencies have different statistical skills)</a:t>
            </a:r>
            <a:endParaRPr lang="de-CH" sz="2800" dirty="0" smtClean="0"/>
          </a:p>
          <a:p>
            <a:pPr>
              <a:spcBef>
                <a:spcPts val="0"/>
              </a:spcBef>
            </a:pPr>
            <a:endParaRPr lang="de-CH" sz="2800" dirty="0" smtClean="0"/>
          </a:p>
          <a:p>
            <a:r>
              <a:rPr lang="de-CH" sz="2800" dirty="0" err="1" smtClean="0"/>
              <a:t>Example</a:t>
            </a:r>
            <a:r>
              <a:rPr lang="de-CH" sz="2800" dirty="0" smtClean="0"/>
              <a:t> </a:t>
            </a:r>
            <a:r>
              <a:rPr lang="de-CH" sz="2800" dirty="0" err="1" smtClean="0"/>
              <a:t>of</a:t>
            </a:r>
            <a:r>
              <a:rPr lang="de-CH" sz="2800" dirty="0" smtClean="0"/>
              <a:t> </a:t>
            </a:r>
            <a:r>
              <a:rPr lang="de-CH" sz="2800" dirty="0" err="1" smtClean="0"/>
              <a:t>dimension</a:t>
            </a:r>
            <a:r>
              <a:rPr lang="de-CH" sz="2800" dirty="0" smtClean="0"/>
              <a:t> </a:t>
            </a:r>
            <a:r>
              <a:rPr lang="de-CH" sz="2800" dirty="0" err="1" smtClean="0"/>
              <a:t>overlap</a:t>
            </a:r>
            <a:r>
              <a:rPr lang="de-CH" sz="2800" dirty="0" smtClean="0"/>
              <a:t>: </a:t>
            </a:r>
            <a:r>
              <a:rPr lang="en-GB" sz="2800" dirty="0" smtClean="0"/>
              <a:t>employment rate (a) under the supervision of the ILO (c) in Europe (b) is of high quality, but in another region may be of lower quality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9427" y="377871"/>
            <a:ext cx="6400800" cy="1060404"/>
          </a:xfrm>
        </p:spPr>
        <p:txBody>
          <a:bodyPr>
            <a:noAutofit/>
          </a:bodyPr>
          <a:lstStyle/>
          <a:p>
            <a:r>
              <a:rPr lang="de-CH" sz="4400" b="1" dirty="0" smtClean="0"/>
              <a:t>Tier </a:t>
            </a:r>
            <a:r>
              <a:rPr lang="de-CH" sz="4400" b="1" dirty="0" err="1" smtClean="0"/>
              <a:t>system</a:t>
            </a:r>
            <a:r>
              <a:rPr lang="de-CH" sz="4400" b="1" dirty="0" smtClean="0"/>
              <a:t> </a:t>
            </a:r>
            <a:r>
              <a:rPr lang="de-CH" sz="4400" b="1" dirty="0" err="1" smtClean="0"/>
              <a:t>for</a:t>
            </a:r>
            <a:r>
              <a:rPr lang="de-CH" sz="4400" b="1" dirty="0" smtClean="0"/>
              <a:t> SDG </a:t>
            </a:r>
            <a:r>
              <a:rPr lang="de-CH" sz="4400" b="1" dirty="0" err="1" smtClean="0"/>
              <a:t>indicators</a:t>
            </a:r>
            <a:endParaRPr lang="en-US" sz="44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800" dirty="0" smtClean="0"/>
              <a:t>Level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methodological</a:t>
            </a:r>
            <a:r>
              <a:rPr lang="de-DE" sz="2800" dirty="0" smtClean="0"/>
              <a:t> </a:t>
            </a:r>
            <a:r>
              <a:rPr lang="de-DE" sz="2800" dirty="0" err="1" smtClean="0"/>
              <a:t>development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overall</a:t>
            </a:r>
            <a:r>
              <a:rPr lang="de-DE" sz="2800" dirty="0" smtClean="0"/>
              <a:t> </a:t>
            </a:r>
            <a:r>
              <a:rPr lang="de-DE" sz="2800" dirty="0" err="1" smtClean="0"/>
              <a:t>data</a:t>
            </a:r>
            <a:r>
              <a:rPr lang="de-DE" sz="2800" dirty="0" smtClean="0"/>
              <a:t> </a:t>
            </a:r>
            <a:r>
              <a:rPr lang="de-DE" sz="2800" dirty="0" err="1" smtClean="0"/>
              <a:t>availability</a:t>
            </a:r>
            <a:r>
              <a:rPr lang="de-DE" sz="2800" dirty="0" smtClean="0"/>
              <a:t>:</a:t>
            </a:r>
          </a:p>
          <a:p>
            <a:endParaRPr lang="de-DE" sz="2800" dirty="0" smtClean="0"/>
          </a:p>
          <a:p>
            <a:pPr marL="457200" indent="-457200">
              <a:buFont typeface="+mj-lt"/>
              <a:buAutoNum type="alphaLcParenR"/>
            </a:pPr>
            <a:r>
              <a:rPr lang="de-CH" sz="2800" dirty="0" err="1" smtClean="0"/>
              <a:t>Methodology</a:t>
            </a:r>
            <a:r>
              <a:rPr lang="de-CH" sz="2800" dirty="0" smtClean="0"/>
              <a:t> </a:t>
            </a:r>
            <a:r>
              <a:rPr lang="de-CH" sz="2800" dirty="0" err="1" smtClean="0"/>
              <a:t>exists</a:t>
            </a:r>
            <a:r>
              <a:rPr lang="de-CH" sz="2800" dirty="0" smtClean="0"/>
              <a:t> </a:t>
            </a:r>
            <a:r>
              <a:rPr lang="de-CH" sz="2800" dirty="0" err="1" smtClean="0"/>
              <a:t>and</a:t>
            </a:r>
            <a:r>
              <a:rPr lang="de-CH" sz="2800" dirty="0" smtClean="0"/>
              <a:t> </a:t>
            </a:r>
            <a:r>
              <a:rPr lang="de-CH" sz="2800" dirty="0" err="1" smtClean="0"/>
              <a:t>data</a:t>
            </a:r>
            <a:r>
              <a:rPr lang="de-CH" sz="2800" dirty="0" smtClean="0"/>
              <a:t> </a:t>
            </a:r>
            <a:r>
              <a:rPr lang="de-CH" sz="2800" dirty="0" err="1" smtClean="0"/>
              <a:t>are</a:t>
            </a:r>
            <a:r>
              <a:rPr lang="de-CH" sz="2800" dirty="0" smtClean="0"/>
              <a:t> </a:t>
            </a:r>
            <a:r>
              <a:rPr lang="de-CH" sz="2800" dirty="0" err="1" smtClean="0"/>
              <a:t>widely</a:t>
            </a:r>
            <a:r>
              <a:rPr lang="de-CH" sz="2800" dirty="0" smtClean="0"/>
              <a:t> </a:t>
            </a:r>
            <a:r>
              <a:rPr lang="de-CH" sz="2800" dirty="0" err="1" smtClean="0"/>
              <a:t>available</a:t>
            </a:r>
            <a:r>
              <a:rPr lang="de-CH" sz="2800" dirty="0" smtClean="0"/>
              <a:t>  </a:t>
            </a:r>
            <a:r>
              <a:rPr lang="de-CH" sz="2800" dirty="0" smtClean="0">
                <a:latin typeface="Arial"/>
                <a:cs typeface="Arial"/>
              </a:rPr>
              <a:t>→ </a:t>
            </a:r>
            <a:r>
              <a:rPr lang="de-CH" sz="2800" dirty="0" err="1" smtClean="0"/>
              <a:t>tier</a:t>
            </a:r>
            <a:r>
              <a:rPr lang="de-CH" sz="2800" dirty="0" smtClean="0"/>
              <a:t> I</a:t>
            </a:r>
          </a:p>
          <a:p>
            <a:pPr marL="457200" indent="-457200">
              <a:buFont typeface="+mj-lt"/>
              <a:buAutoNum type="alphaLcParenR"/>
            </a:pPr>
            <a:r>
              <a:rPr lang="de-CH" sz="2800" dirty="0" err="1" smtClean="0"/>
              <a:t>Methodology</a:t>
            </a:r>
            <a:r>
              <a:rPr lang="de-CH" sz="2800" dirty="0" smtClean="0"/>
              <a:t> </a:t>
            </a:r>
            <a:r>
              <a:rPr lang="de-CH" sz="2800" dirty="0" err="1" smtClean="0"/>
              <a:t>has</a:t>
            </a:r>
            <a:r>
              <a:rPr lang="de-CH" sz="2800" dirty="0" smtClean="0"/>
              <a:t> </a:t>
            </a:r>
            <a:r>
              <a:rPr lang="de-CH" sz="2800" dirty="0" err="1" smtClean="0"/>
              <a:t>been</a:t>
            </a:r>
            <a:r>
              <a:rPr lang="de-CH" sz="2800" dirty="0" smtClean="0"/>
              <a:t> </a:t>
            </a:r>
            <a:r>
              <a:rPr lang="de-CH" sz="2800" dirty="0" err="1" smtClean="0"/>
              <a:t>established</a:t>
            </a:r>
            <a:r>
              <a:rPr lang="de-CH" sz="2800" dirty="0" smtClean="0"/>
              <a:t> but </a:t>
            </a:r>
            <a:r>
              <a:rPr lang="de-CH" sz="2800" dirty="0" err="1" smtClean="0"/>
              <a:t>data</a:t>
            </a:r>
            <a:r>
              <a:rPr lang="de-CH" sz="2800" dirty="0" smtClean="0"/>
              <a:t> </a:t>
            </a:r>
            <a:r>
              <a:rPr lang="de-CH" sz="2800" dirty="0" err="1" smtClean="0"/>
              <a:t>are</a:t>
            </a:r>
            <a:r>
              <a:rPr lang="de-CH" sz="2800" dirty="0" smtClean="0"/>
              <a:t> not </a:t>
            </a:r>
            <a:r>
              <a:rPr lang="de-CH" sz="2800" dirty="0" err="1" smtClean="0"/>
              <a:t>easily</a:t>
            </a:r>
            <a:r>
              <a:rPr lang="de-CH" sz="2800" dirty="0" smtClean="0"/>
              <a:t> </a:t>
            </a:r>
            <a:r>
              <a:rPr lang="de-CH" sz="2800" dirty="0" err="1" smtClean="0"/>
              <a:t>available</a:t>
            </a:r>
            <a:r>
              <a:rPr lang="de-CH" sz="2800" dirty="0" smtClean="0"/>
              <a:t> </a:t>
            </a:r>
            <a:r>
              <a:rPr lang="de-CH" sz="2800" dirty="0" smtClean="0">
                <a:latin typeface="Arial"/>
                <a:cs typeface="Arial"/>
              </a:rPr>
              <a:t>→ </a:t>
            </a:r>
            <a:r>
              <a:rPr lang="de-CH" sz="2800" dirty="0" err="1" smtClean="0"/>
              <a:t>tier</a:t>
            </a:r>
            <a:r>
              <a:rPr lang="de-CH" sz="2800" dirty="0" smtClean="0"/>
              <a:t> II</a:t>
            </a:r>
          </a:p>
          <a:p>
            <a:pPr marL="457200" indent="-457200">
              <a:buFont typeface="+mj-lt"/>
              <a:buAutoNum type="alphaLcParenR"/>
            </a:pPr>
            <a:r>
              <a:rPr lang="de-CH" sz="2800" dirty="0" err="1" smtClean="0"/>
              <a:t>Internationally</a:t>
            </a:r>
            <a:r>
              <a:rPr lang="de-CH" sz="2800" dirty="0" smtClean="0"/>
              <a:t> </a:t>
            </a:r>
            <a:r>
              <a:rPr lang="de-CH" sz="2800" dirty="0" err="1" smtClean="0"/>
              <a:t>agreed</a:t>
            </a:r>
            <a:r>
              <a:rPr lang="de-CH" sz="2800" dirty="0" smtClean="0"/>
              <a:t> </a:t>
            </a:r>
            <a:r>
              <a:rPr lang="de-CH" sz="2800" dirty="0" err="1" smtClean="0"/>
              <a:t>methodology</a:t>
            </a:r>
            <a:r>
              <a:rPr lang="de-CH" sz="2800" dirty="0" smtClean="0"/>
              <a:t> </a:t>
            </a:r>
            <a:r>
              <a:rPr lang="de-CH" sz="2800" dirty="0" err="1" smtClean="0"/>
              <a:t>has</a:t>
            </a:r>
            <a:r>
              <a:rPr lang="de-CH" sz="2800" dirty="0" smtClean="0"/>
              <a:t> not </a:t>
            </a:r>
            <a:r>
              <a:rPr lang="de-CH" sz="2800" dirty="0" err="1" smtClean="0"/>
              <a:t>yet</a:t>
            </a:r>
            <a:r>
              <a:rPr lang="de-CH" sz="2800" dirty="0" smtClean="0"/>
              <a:t> </a:t>
            </a:r>
            <a:r>
              <a:rPr lang="de-CH" sz="2800" dirty="0" err="1" smtClean="0"/>
              <a:t>been</a:t>
            </a:r>
            <a:r>
              <a:rPr lang="de-CH" sz="2800" dirty="0" smtClean="0"/>
              <a:t> </a:t>
            </a:r>
            <a:r>
              <a:rPr lang="de-CH" sz="2800" dirty="0" err="1" smtClean="0"/>
              <a:t>developed</a:t>
            </a:r>
            <a:r>
              <a:rPr lang="de-CH" sz="2800" dirty="0" smtClean="0"/>
              <a:t> </a:t>
            </a:r>
            <a:r>
              <a:rPr lang="de-CH" sz="2800" dirty="0" smtClean="0">
                <a:latin typeface="Arial"/>
                <a:cs typeface="Arial"/>
              </a:rPr>
              <a:t>→ </a:t>
            </a:r>
            <a:r>
              <a:rPr lang="de-CH" sz="2800" dirty="0" err="1" smtClean="0"/>
              <a:t>tier</a:t>
            </a:r>
            <a:r>
              <a:rPr lang="de-CH" sz="2800" dirty="0" smtClean="0"/>
              <a:t> III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 dirty="0" smtClean="0"/>
              <a:t>Quality levels</a:t>
            </a:r>
            <a:endParaRPr lang="en-US" sz="4400" b="1" dirty="0"/>
          </a:p>
        </p:txBody>
      </p:sp>
      <p:sp>
        <p:nvSpPr>
          <p:cNvPr id="5" name="Oval 7"/>
          <p:cNvSpPr/>
          <p:nvPr/>
        </p:nvSpPr>
        <p:spPr bwMode="auto">
          <a:xfrm>
            <a:off x="5857884" y="3786190"/>
            <a:ext cx="928694" cy="914400"/>
          </a:xfrm>
          <a:prstGeom prst="ellipse">
            <a:avLst/>
          </a:prstGeom>
          <a:noFill/>
          <a:ln w="5715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" name="Oval 8"/>
          <p:cNvSpPr/>
          <p:nvPr/>
        </p:nvSpPr>
        <p:spPr bwMode="auto">
          <a:xfrm>
            <a:off x="5357818" y="3214686"/>
            <a:ext cx="1838340" cy="2071702"/>
          </a:xfrm>
          <a:prstGeom prst="ellipse">
            <a:avLst/>
          </a:prstGeom>
          <a:noFill/>
          <a:ln w="57150">
            <a:solidFill>
              <a:srgbClr val="0F5494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786314" y="2786058"/>
            <a:ext cx="2571768" cy="2857520"/>
          </a:xfrm>
          <a:prstGeom prst="ellipse">
            <a:avLst/>
          </a:prstGeom>
          <a:noFill/>
          <a:ln w="57150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" name="Oval 9"/>
          <p:cNvSpPr/>
          <p:nvPr/>
        </p:nvSpPr>
        <p:spPr bwMode="auto">
          <a:xfrm>
            <a:off x="4286248" y="2571744"/>
            <a:ext cx="3286148" cy="3500462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9" name="Oval 10"/>
          <p:cNvSpPr/>
          <p:nvPr/>
        </p:nvSpPr>
        <p:spPr bwMode="auto">
          <a:xfrm flipH="1">
            <a:off x="3857620" y="2285992"/>
            <a:ext cx="4110062" cy="4143404"/>
          </a:xfrm>
          <a:prstGeom prst="ellipse">
            <a:avLst/>
          </a:prstGeom>
          <a:noFill/>
          <a:ln w="5715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cxnSp>
        <p:nvCxnSpPr>
          <p:cNvPr id="10" name="Straight Arrow Connector 19"/>
          <p:cNvCxnSpPr/>
          <p:nvPr/>
        </p:nvCxnSpPr>
        <p:spPr bwMode="auto">
          <a:xfrm flipV="1">
            <a:off x="2019869" y="3090246"/>
            <a:ext cx="3296155" cy="7796"/>
          </a:xfrm>
          <a:prstGeom prst="straightConnector1">
            <a:avLst/>
          </a:prstGeom>
          <a:noFill/>
          <a:ln w="28575">
            <a:solidFill>
              <a:srgbClr val="00B050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20"/>
          <p:cNvCxnSpPr/>
          <p:nvPr/>
        </p:nvCxnSpPr>
        <p:spPr bwMode="auto">
          <a:xfrm>
            <a:off x="2331907" y="3683363"/>
            <a:ext cx="3203048" cy="20224"/>
          </a:xfrm>
          <a:prstGeom prst="straightConnector1">
            <a:avLst/>
          </a:prstGeom>
          <a:noFill/>
          <a:ln w="28575">
            <a:solidFill>
              <a:srgbClr val="0F5494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21"/>
          <p:cNvCxnSpPr/>
          <p:nvPr/>
        </p:nvCxnSpPr>
        <p:spPr bwMode="auto">
          <a:xfrm>
            <a:off x="2333767" y="4217158"/>
            <a:ext cx="3563359" cy="9697"/>
          </a:xfrm>
          <a:prstGeom prst="straightConnector1">
            <a:avLst/>
          </a:prstGeom>
          <a:noFill/>
          <a:ln w="28575">
            <a:solidFill>
              <a:srgbClr val="C00000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8"/>
          <p:cNvCxnSpPr>
            <a:stCxn id="23" idx="3"/>
          </p:cNvCxnSpPr>
          <p:nvPr/>
        </p:nvCxnSpPr>
        <p:spPr bwMode="auto">
          <a:xfrm flipV="1">
            <a:off x="2129051" y="4640239"/>
            <a:ext cx="2129051" cy="19726"/>
          </a:xfrm>
          <a:prstGeom prst="straightConnector1">
            <a:avLst/>
          </a:prstGeom>
          <a:noFill/>
          <a:ln w="28575">
            <a:solidFill>
              <a:srgbClr val="7030A0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6"/>
          <p:cNvCxnSpPr/>
          <p:nvPr/>
        </p:nvCxnSpPr>
        <p:spPr bwMode="auto">
          <a:xfrm flipV="1">
            <a:off x="1856096" y="5216538"/>
            <a:ext cx="2255931" cy="24202"/>
          </a:xfrm>
          <a:prstGeom prst="straightConnector1">
            <a:avLst/>
          </a:prstGeom>
          <a:noFill/>
          <a:ln w="28575"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29"/>
          <p:cNvSpPr txBox="1"/>
          <p:nvPr/>
        </p:nvSpPr>
        <p:spPr>
          <a:xfrm>
            <a:off x="300251" y="2928934"/>
            <a:ext cx="191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Conceptua</a:t>
            </a:r>
            <a:r>
              <a:rPr lang="en-GB" sz="2400" b="1" dirty="0"/>
              <a:t>l</a:t>
            </a:r>
            <a:endParaRPr lang="hr-HR" sz="2400" b="1" dirty="0"/>
          </a:p>
        </p:txBody>
      </p:sp>
      <p:sp>
        <p:nvSpPr>
          <p:cNvPr id="21" name="TextBox 31"/>
          <p:cNvSpPr txBox="1"/>
          <p:nvPr/>
        </p:nvSpPr>
        <p:spPr>
          <a:xfrm>
            <a:off x="232012" y="3500438"/>
            <a:ext cx="226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Methodological</a:t>
            </a:r>
            <a:endParaRPr lang="hr-HR" sz="2400" b="1" dirty="0"/>
          </a:p>
        </p:txBody>
      </p:sp>
      <p:sp>
        <p:nvSpPr>
          <p:cNvPr id="22" name="TextBox 30"/>
          <p:cNvSpPr txBox="1"/>
          <p:nvPr/>
        </p:nvSpPr>
        <p:spPr>
          <a:xfrm>
            <a:off x="232012" y="3929066"/>
            <a:ext cx="2115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Mathematical</a:t>
            </a:r>
            <a:endParaRPr lang="hr-HR" sz="2400" b="1" dirty="0"/>
          </a:p>
        </p:txBody>
      </p:sp>
      <p:sp>
        <p:nvSpPr>
          <p:cNvPr id="23" name="TextBox 28"/>
          <p:cNvSpPr txBox="1"/>
          <p:nvPr/>
        </p:nvSpPr>
        <p:spPr>
          <a:xfrm>
            <a:off x="232012" y="4429132"/>
            <a:ext cx="1897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Institutional</a:t>
            </a:r>
            <a:endParaRPr lang="hr-HR" sz="2400" b="1" dirty="0"/>
          </a:p>
        </p:txBody>
      </p:sp>
      <p:sp>
        <p:nvSpPr>
          <p:cNvPr id="24" name="TextBox 27"/>
          <p:cNvSpPr txBox="1"/>
          <p:nvPr/>
        </p:nvSpPr>
        <p:spPr>
          <a:xfrm>
            <a:off x="177421" y="4929198"/>
            <a:ext cx="1822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Contextual</a:t>
            </a:r>
            <a:endParaRPr lang="hr-H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459</Words>
  <Application>Microsoft Office PowerPoint</Application>
  <PresentationFormat>On-screen Show (4:3)</PresentationFormat>
  <Paragraphs>102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de Office</vt:lpstr>
      <vt:lpstr>The role of international organisations in defining standards that follow the quality requirements and ensure comparability of data</vt:lpstr>
      <vt:lpstr>Role of statisticians - indicators for policy making</vt:lpstr>
      <vt:lpstr>Developing global SDG indicator list and SDG monitoring</vt:lpstr>
      <vt:lpstr>Different levels of SDG monitoring</vt:lpstr>
      <vt:lpstr>17 goals, 169 targets …</vt:lpstr>
      <vt:lpstr>… and 241 (global) indicators!</vt:lpstr>
      <vt:lpstr>Quality dimensions</vt:lpstr>
      <vt:lpstr>Tier system for SDG indicators</vt:lpstr>
      <vt:lpstr>Quality levels</vt:lpstr>
      <vt:lpstr>PowerPoint Presentation</vt:lpstr>
      <vt:lpstr>A country-lead process - what are the risks?</vt:lpstr>
      <vt:lpstr>What are the solutions?</vt:lpstr>
      <vt:lpstr>Role for the CCSA</vt:lpstr>
    </vt:vector>
  </TitlesOfParts>
  <Company>INSTITUTO NACIONAL DE ESTADISTICA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ine</dc:creator>
  <cp:lastModifiedBy>Li Wang</cp:lastModifiedBy>
  <cp:revision>13</cp:revision>
  <dcterms:created xsi:type="dcterms:W3CDTF">2016-04-29T10:44:57Z</dcterms:created>
  <dcterms:modified xsi:type="dcterms:W3CDTF">2016-07-07T13:44:50Z</dcterms:modified>
</cp:coreProperties>
</file>