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70" r:id="rId4"/>
    <p:sldId id="267" r:id="rId5"/>
    <p:sldId id="268" r:id="rId6"/>
    <p:sldId id="269" r:id="rId7"/>
    <p:sldId id="259" r:id="rId8"/>
    <p:sldId id="260" r:id="rId9"/>
    <p:sldId id="271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D603E-2623-47F1-B960-31B6829831F6}" type="datetimeFigureOut">
              <a:rPr lang="hu-HU" smtClean="0"/>
              <a:pPr/>
              <a:t>2013.12.17.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1EC585-CFB8-481E-A9CE-50C7ED3959B8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1EC585-CFB8-481E-A9CE-50C7ED3959B8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F4AC9-8B7B-4305-9524-DC891CF9ABF1}" type="datetimeFigureOut">
              <a:rPr lang="hu-HU" smtClean="0"/>
              <a:pPr/>
              <a:t>2013.12.17.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96E5-BCFC-448B-933C-99BD85C1FBE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F4AC9-8B7B-4305-9524-DC891CF9ABF1}" type="datetimeFigureOut">
              <a:rPr lang="hu-HU" smtClean="0"/>
              <a:pPr/>
              <a:t>2013.12.17.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96E5-BCFC-448B-933C-99BD85C1FBE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F4AC9-8B7B-4305-9524-DC891CF9ABF1}" type="datetimeFigureOut">
              <a:rPr lang="hu-HU" smtClean="0"/>
              <a:pPr/>
              <a:t>2013.12.17.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96E5-BCFC-448B-933C-99BD85C1FBE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F4AC9-8B7B-4305-9524-DC891CF9ABF1}" type="datetimeFigureOut">
              <a:rPr lang="hu-HU" smtClean="0"/>
              <a:pPr/>
              <a:t>2013.12.17.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96E5-BCFC-448B-933C-99BD85C1FBE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F4AC9-8B7B-4305-9524-DC891CF9ABF1}" type="datetimeFigureOut">
              <a:rPr lang="hu-HU" smtClean="0"/>
              <a:pPr/>
              <a:t>2013.12.17.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96E5-BCFC-448B-933C-99BD85C1FBE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F4AC9-8B7B-4305-9524-DC891CF9ABF1}" type="datetimeFigureOut">
              <a:rPr lang="hu-HU" smtClean="0"/>
              <a:pPr/>
              <a:t>2013.12.17.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96E5-BCFC-448B-933C-99BD85C1FBE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F4AC9-8B7B-4305-9524-DC891CF9ABF1}" type="datetimeFigureOut">
              <a:rPr lang="hu-HU" smtClean="0"/>
              <a:pPr/>
              <a:t>2013.12.17.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96E5-BCFC-448B-933C-99BD85C1FBE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F4AC9-8B7B-4305-9524-DC891CF9ABF1}" type="datetimeFigureOut">
              <a:rPr lang="hu-HU" smtClean="0"/>
              <a:pPr/>
              <a:t>2013.12.17.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96E5-BCFC-448B-933C-99BD85C1FBE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F4AC9-8B7B-4305-9524-DC891CF9ABF1}" type="datetimeFigureOut">
              <a:rPr lang="hu-HU" smtClean="0"/>
              <a:pPr/>
              <a:t>2013.12.17.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96E5-BCFC-448B-933C-99BD85C1FBE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F4AC9-8B7B-4305-9524-DC891CF9ABF1}" type="datetimeFigureOut">
              <a:rPr lang="hu-HU" smtClean="0"/>
              <a:pPr/>
              <a:t>2013.12.17.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96E5-BCFC-448B-933C-99BD85C1FBE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F4AC9-8B7B-4305-9524-DC891CF9ABF1}" type="datetimeFigureOut">
              <a:rPr lang="hu-HU" smtClean="0"/>
              <a:pPr/>
              <a:t>2013.12.17.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96E5-BCFC-448B-933C-99BD85C1FBE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F4AC9-8B7B-4305-9524-DC891CF9ABF1}" type="datetimeFigureOut">
              <a:rPr lang="hu-HU" smtClean="0"/>
              <a:pPr/>
              <a:t>2013.12.17.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496E5-BCFC-448B-933C-99BD85C1FBE2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79512" y="1628800"/>
            <a:ext cx="8784976" cy="216024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hu-HU" sz="4000" b="1" smtClean="0">
                <a:solidFill>
                  <a:srgbClr val="002060"/>
                </a:solidFill>
              </a:rPr>
              <a:t>Roadmap for a monitoring framework for the post-2015 development agenda</a:t>
            </a:r>
            <a:endParaRPr lang="hu-HU" sz="4000" b="1">
              <a:solidFill>
                <a:srgbClr val="002060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03648" y="4581128"/>
            <a:ext cx="7488832" cy="1656184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hu-HU" sz="2800" b="1" smtClean="0"/>
              <a:t>OWG on Sustainable Development Goals</a:t>
            </a:r>
          </a:p>
          <a:p>
            <a:pPr algn="r"/>
            <a:r>
              <a:rPr lang="hu-HU" sz="2800" b="1" smtClean="0"/>
              <a:t>Informal meeting on measuring progress (17 December 2013)</a:t>
            </a:r>
          </a:p>
          <a:p>
            <a:pPr algn="r"/>
            <a:r>
              <a:rPr lang="hu-HU" sz="2800" b="1" smtClean="0"/>
              <a:t>Gabriella Vukovich, Chair, UN Statistical Commission</a:t>
            </a:r>
          </a:p>
          <a:p>
            <a:pPr algn="r"/>
            <a:r>
              <a:rPr lang="hu-HU" sz="2800" b="1" smtClean="0"/>
              <a:t>President, Hungarain Central Statisticla Office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hu-HU" b="1" smtClean="0">
                <a:solidFill>
                  <a:schemeClr val="bg1"/>
                </a:solidFill>
              </a:rPr>
              <a:t>How can the statistical community contribute?</a:t>
            </a:r>
            <a:endParaRPr lang="hu-HU" b="1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2276872"/>
            <a:ext cx="8964488" cy="432048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mtClean="0">
                <a:solidFill>
                  <a:srgbClr val="002060"/>
                </a:solidFill>
              </a:rPr>
              <a:t>Assist decision-making based on (certified) evidence at the global, regional and national level</a:t>
            </a:r>
          </a:p>
          <a:p>
            <a:pPr>
              <a:lnSpc>
                <a:spcPct val="90000"/>
              </a:lnSpc>
            </a:pPr>
            <a:r>
              <a:rPr lang="hu-HU" smtClean="0">
                <a:solidFill>
                  <a:srgbClr val="002060"/>
                </a:solidFill>
              </a:rPr>
              <a:t>Advise on measurement issues</a:t>
            </a:r>
          </a:p>
          <a:p>
            <a:pPr lvl="1">
              <a:lnSpc>
                <a:spcPct val="90000"/>
              </a:lnSpc>
            </a:pPr>
            <a:r>
              <a:rPr lang="hu-HU">
                <a:solidFill>
                  <a:srgbClr val="002060"/>
                </a:solidFill>
              </a:rPr>
              <a:t>o</a:t>
            </a:r>
            <a:r>
              <a:rPr lang="hu-HU" smtClean="0">
                <a:solidFill>
                  <a:srgbClr val="002060"/>
                </a:solidFill>
              </a:rPr>
              <a:t>n the measurability of the proposed targets (</a:t>
            </a:r>
            <a:r>
              <a:rPr lang="hu-HU" sz="2800" smtClean="0">
                <a:solidFill>
                  <a:srgbClr val="002060"/>
                </a:solidFill>
              </a:rPr>
              <a:t>no measurability, no accountability)</a:t>
            </a:r>
          </a:p>
          <a:p>
            <a:pPr lvl="1">
              <a:lnSpc>
                <a:spcPct val="90000"/>
              </a:lnSpc>
            </a:pPr>
            <a:r>
              <a:rPr lang="hu-HU">
                <a:solidFill>
                  <a:srgbClr val="002060"/>
                </a:solidFill>
              </a:rPr>
              <a:t>o</a:t>
            </a:r>
            <a:r>
              <a:rPr lang="hu-HU" smtClean="0">
                <a:solidFill>
                  <a:srgbClr val="002060"/>
                </a:solidFill>
              </a:rPr>
              <a:t>n monitoring frameworks</a:t>
            </a:r>
            <a:endParaRPr lang="hu-HU" sz="2800" smtClean="0">
              <a:solidFill>
                <a:srgbClr val="002060"/>
              </a:solidFill>
            </a:endParaRPr>
          </a:p>
          <a:p>
            <a:pPr marL="719138" lvl="2" indent="-269875">
              <a:lnSpc>
                <a:spcPct val="90000"/>
              </a:lnSpc>
              <a:buFont typeface="Calibri" pitchFamily="34" charset="0"/>
              <a:buChar char="–"/>
            </a:pPr>
            <a:r>
              <a:rPr lang="hu-HU" sz="2800">
                <a:solidFill>
                  <a:srgbClr val="002060"/>
                </a:solidFill>
              </a:rPr>
              <a:t>o</a:t>
            </a:r>
            <a:r>
              <a:rPr lang="hu-HU" sz="2800" smtClean="0">
                <a:solidFill>
                  <a:srgbClr val="002060"/>
                </a:solidFill>
              </a:rPr>
              <a:t>n the selection of sound targets and the appropriate indicators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hu-HU" sz="4000" b="1" smtClean="0">
                <a:solidFill>
                  <a:schemeClr val="bg1"/>
                </a:solidFill>
              </a:rPr>
              <a:t>Prerequisits of successful monitoring</a:t>
            </a:r>
            <a:endParaRPr lang="hu-HU" sz="4000" b="1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916832"/>
            <a:ext cx="8892480" cy="4752528"/>
          </a:xfrm>
        </p:spPr>
        <p:txBody>
          <a:bodyPr>
            <a:noAutofit/>
          </a:bodyPr>
          <a:lstStyle/>
          <a:p>
            <a:r>
              <a:rPr lang="hu-HU" smtClean="0">
                <a:solidFill>
                  <a:srgbClr val="002060"/>
                </a:solidFill>
              </a:rPr>
              <a:t>Country ownership, national capacity building</a:t>
            </a:r>
          </a:p>
          <a:p>
            <a:pPr lvl="1">
              <a:lnSpc>
                <a:spcPct val="90000"/>
              </a:lnSpc>
            </a:pPr>
            <a:r>
              <a:rPr lang="hu-HU" smtClean="0">
                <a:solidFill>
                  <a:srgbClr val="002060"/>
                </a:solidFill>
              </a:rPr>
              <a:t>needed for the successful implementation of the development agenda as well as for the monitoring of the implementation</a:t>
            </a:r>
          </a:p>
          <a:p>
            <a:pPr lvl="1">
              <a:lnSpc>
                <a:spcPct val="90000"/>
              </a:lnSpc>
            </a:pPr>
            <a:r>
              <a:rPr lang="hu-HU" smtClean="0">
                <a:solidFill>
                  <a:srgbClr val="002060"/>
                </a:solidFill>
              </a:rPr>
              <a:t>measurement and monitoring needs to be (progressively) integrated into the </a:t>
            </a:r>
            <a:r>
              <a:rPr lang="hu-HU" b="1" smtClean="0">
                <a:solidFill>
                  <a:srgbClr val="002060"/>
                </a:solidFill>
              </a:rPr>
              <a:t>national official statistical systems</a:t>
            </a:r>
          </a:p>
          <a:p>
            <a:pPr lvl="1">
              <a:lnSpc>
                <a:spcPct val="90000"/>
              </a:lnSpc>
            </a:pPr>
            <a:r>
              <a:rPr lang="hu-HU" smtClean="0">
                <a:solidFill>
                  <a:srgbClr val="002060"/>
                </a:solidFill>
              </a:rPr>
              <a:t>sustainable development requires sustainable statistics</a:t>
            </a:r>
          </a:p>
          <a:p>
            <a:pPr lvl="1">
              <a:lnSpc>
                <a:spcPct val="90000"/>
              </a:lnSpc>
            </a:pPr>
            <a:r>
              <a:rPr lang="hu-HU" smtClean="0">
                <a:solidFill>
                  <a:srgbClr val="002060"/>
                </a:solidFill>
              </a:rPr>
              <a:t>standard methodologies, standard production procedures, quality assurance, international comparabilty</a:t>
            </a:r>
            <a:endParaRPr lang="hu-HU" sz="240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2060"/>
          </a:solidFill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hu-HU" sz="3600" b="1" smtClean="0">
                <a:solidFill>
                  <a:schemeClr val="bg1"/>
                </a:solidFill>
              </a:rPr>
              <a:t>Build on lessons learned from the current MDG monitoring process from a measurement perspective (IAEG-MDG Task Team)</a:t>
            </a:r>
            <a:endParaRPr lang="hu-HU" sz="3600" b="1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257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hu-HU" sz="2800" smtClean="0">
                <a:solidFill>
                  <a:srgbClr val="000066"/>
                </a:solidFill>
              </a:rPr>
              <a:t>Strengths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hu-HU" sz="2700" smtClean="0">
                <a:solidFill>
                  <a:srgbClr val="000066"/>
                </a:solidFill>
              </a:rPr>
              <a:t>concept of </a:t>
            </a:r>
            <a:r>
              <a:rPr lang="en-US" sz="2700" smtClean="0">
                <a:solidFill>
                  <a:srgbClr val="000066"/>
                </a:solidFill>
              </a:rPr>
              <a:t>monitoring concrete goals with statistically robust indicators</a:t>
            </a:r>
            <a:endParaRPr lang="hu-HU" sz="2700" smtClean="0">
              <a:solidFill>
                <a:srgbClr val="000066"/>
              </a:solidFill>
            </a:endParaRP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hu-HU" sz="2700" smtClean="0">
                <a:solidFill>
                  <a:srgbClr val="000066"/>
                </a:solidFill>
              </a:rPr>
              <a:t>i</a:t>
            </a:r>
            <a:r>
              <a:rPr lang="en-US" sz="2700" smtClean="0">
                <a:solidFill>
                  <a:srgbClr val="000066"/>
                </a:solidFill>
              </a:rPr>
              <a:t>mprovement of statistical capacity and data availability</a:t>
            </a:r>
            <a:endParaRPr lang="hu-HU" sz="2700" smtClean="0">
              <a:solidFill>
                <a:srgbClr val="000066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hu-HU" sz="2800" smtClean="0">
                <a:solidFill>
                  <a:srgbClr val="000066"/>
                </a:solidFill>
              </a:rPr>
              <a:t>Weaknesses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hu-HU" sz="2700" smtClean="0">
                <a:solidFill>
                  <a:srgbClr val="000066"/>
                </a:solidFill>
              </a:rPr>
              <a:t>targets and indicators perceived in many countries as an internationally driven top-down initiative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hu-HU" sz="2700" smtClean="0">
                <a:solidFill>
                  <a:srgbClr val="000066"/>
                </a:solidFill>
              </a:rPr>
              <a:t>some inconsistencies between goals, targets and indicators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hu-HU" sz="2700" smtClean="0">
                <a:solidFill>
                  <a:srgbClr val="000066"/>
                </a:solidFill>
              </a:rPr>
              <a:t>some targets too ambitious or not adequately specified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hu-HU" sz="2700" smtClean="0">
                <a:solidFill>
                  <a:srgbClr val="000066"/>
                </a:solidFill>
              </a:rPr>
              <a:t>distinction between global, regional and national targets not always emphasized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hu-HU" sz="2700" smtClean="0">
                <a:solidFill>
                  <a:srgbClr val="000066"/>
                </a:solidFill>
              </a:rPr>
              <a:t>baseline year sometimes too early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hu-HU" sz="2700" smtClean="0">
                <a:solidFill>
                  <a:srgbClr val="000066"/>
                </a:solidFill>
              </a:rPr>
              <a:t>national statistical capacities still limited in some countries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endParaRPr lang="hu-HU" sz="240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002060"/>
          </a:solidFill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hu-HU" sz="3600" b="1" smtClean="0">
                <a:solidFill>
                  <a:schemeClr val="bg1"/>
                </a:solidFill>
              </a:rPr>
              <a:t>M</a:t>
            </a:r>
            <a:r>
              <a:rPr lang="en-US" sz="3600" b="1" smtClean="0">
                <a:solidFill>
                  <a:schemeClr val="bg1"/>
                </a:solidFill>
              </a:rPr>
              <a:t>any concerns about the current MDG</a:t>
            </a:r>
            <a:r>
              <a:rPr lang="hu-HU" sz="3600" b="1" smtClean="0">
                <a:solidFill>
                  <a:schemeClr val="bg1"/>
                </a:solidFill>
              </a:rPr>
              <a:t> </a:t>
            </a:r>
            <a:r>
              <a:rPr lang="en-US" sz="3600" b="1" smtClean="0">
                <a:solidFill>
                  <a:schemeClr val="bg1"/>
                </a:solidFill>
              </a:rPr>
              <a:t>framework are related to target</a:t>
            </a:r>
            <a:r>
              <a:rPr lang="hu-HU" sz="3600" b="1" smtClean="0">
                <a:solidFill>
                  <a:schemeClr val="bg1"/>
                </a:solidFill>
              </a:rPr>
              <a:t> </a:t>
            </a:r>
            <a:r>
              <a:rPr lang="en-US" sz="3600" b="1" smtClean="0">
                <a:solidFill>
                  <a:schemeClr val="bg1"/>
                </a:solidFill>
              </a:rPr>
              <a:t>setting</a:t>
            </a:r>
            <a:r>
              <a:rPr lang="hu-HU" sz="3600" b="1" smtClean="0">
                <a:solidFill>
                  <a:schemeClr val="bg1"/>
                </a:solidFill>
              </a:rPr>
              <a:t> …</a:t>
            </a:r>
            <a:endParaRPr lang="hu-HU" sz="3600" b="1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916832"/>
            <a:ext cx="8640960" cy="4752528"/>
          </a:xfrm>
        </p:spPr>
        <p:txBody>
          <a:bodyPr>
            <a:noAutofit/>
          </a:bodyPr>
          <a:lstStyle/>
          <a:p>
            <a:r>
              <a:rPr lang="hu-HU" sz="2800" smtClean="0">
                <a:solidFill>
                  <a:srgbClr val="002060"/>
                </a:solidFill>
              </a:rPr>
              <a:t>From a monitoring perspective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hu-HU" sz="2600" smtClean="0">
                <a:solidFill>
                  <a:srgbClr val="002060"/>
                </a:solidFill>
              </a:rPr>
              <a:t>t</a:t>
            </a:r>
            <a:r>
              <a:rPr lang="en-US" sz="2600" smtClean="0">
                <a:solidFill>
                  <a:srgbClr val="002060"/>
                </a:solidFill>
              </a:rPr>
              <a:t>argets should have a clear connection with the goals and </a:t>
            </a:r>
            <a:r>
              <a:rPr lang="hu-HU" sz="2600" smtClean="0">
                <a:solidFill>
                  <a:srgbClr val="002060"/>
                </a:solidFill>
              </a:rPr>
              <a:t>be easy to understand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hu-HU" sz="2600" smtClean="0">
                <a:solidFill>
                  <a:srgbClr val="002060"/>
                </a:solidFill>
              </a:rPr>
              <a:t>t</a:t>
            </a:r>
            <a:r>
              <a:rPr lang="en-US" sz="2600" smtClean="0">
                <a:solidFill>
                  <a:srgbClr val="002060"/>
                </a:solidFill>
              </a:rPr>
              <a:t>argets should be consistent and coherent with existing targets or commitments</a:t>
            </a:r>
            <a:endParaRPr lang="hu-HU" sz="2600" smtClean="0">
              <a:solidFill>
                <a:srgbClr val="002060"/>
              </a:solidFill>
            </a:endParaRP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hu-HU" sz="2600" smtClean="0">
                <a:solidFill>
                  <a:srgbClr val="002060"/>
                </a:solidFill>
              </a:rPr>
              <a:t>t</a:t>
            </a:r>
            <a:r>
              <a:rPr lang="en-US" sz="2600" smtClean="0">
                <a:solidFill>
                  <a:srgbClr val="002060"/>
                </a:solidFill>
              </a:rPr>
              <a:t>o the extent possible, targets </a:t>
            </a:r>
            <a:r>
              <a:rPr lang="hu-HU" sz="2600" smtClean="0">
                <a:solidFill>
                  <a:srgbClr val="002060"/>
                </a:solidFill>
              </a:rPr>
              <a:t>should</a:t>
            </a:r>
            <a:r>
              <a:rPr lang="en-US" sz="2600" smtClean="0">
                <a:solidFill>
                  <a:srgbClr val="002060"/>
                </a:solidFill>
              </a:rPr>
              <a:t> be quantifiable and time-bound</a:t>
            </a:r>
            <a:endParaRPr lang="hu-HU" sz="2600" smtClean="0">
              <a:solidFill>
                <a:srgbClr val="002060"/>
              </a:solidFill>
            </a:endParaRP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hu-HU" sz="2600" smtClean="0">
                <a:solidFill>
                  <a:srgbClr val="002060"/>
                </a:solidFill>
              </a:rPr>
              <a:t>n</a:t>
            </a:r>
            <a:r>
              <a:rPr lang="en-US" sz="2600" smtClean="0">
                <a:solidFill>
                  <a:srgbClr val="002060"/>
                </a:solidFill>
              </a:rPr>
              <a:t>umerical targets should be realistically set</a:t>
            </a:r>
            <a:r>
              <a:rPr lang="hu-HU" sz="2600" smtClean="0">
                <a:solidFill>
                  <a:srgbClr val="002060"/>
                </a:solidFill>
              </a:rPr>
              <a:t> and be based on </a:t>
            </a:r>
            <a:r>
              <a:rPr lang="en-US" sz="2600" smtClean="0">
                <a:solidFill>
                  <a:srgbClr val="002060"/>
                </a:solidFill>
              </a:rPr>
              <a:t>assessments of </a:t>
            </a:r>
            <a:r>
              <a:rPr lang="hu-HU" sz="2600" smtClean="0">
                <a:solidFill>
                  <a:srgbClr val="002060"/>
                </a:solidFill>
              </a:rPr>
              <a:t>global, regional and national </a:t>
            </a:r>
            <a:r>
              <a:rPr lang="en-US" sz="2600" smtClean="0">
                <a:solidFill>
                  <a:srgbClr val="002060"/>
                </a:solidFill>
              </a:rPr>
              <a:t>historical and current trends</a:t>
            </a:r>
            <a:endParaRPr lang="hu-HU" sz="2600" smtClean="0">
              <a:solidFill>
                <a:srgbClr val="002060"/>
              </a:solidFill>
            </a:endParaRP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hu-HU" sz="2600" smtClean="0">
                <a:solidFill>
                  <a:srgbClr val="002060"/>
                </a:solidFill>
              </a:rPr>
              <a:t>n</a:t>
            </a:r>
            <a:r>
              <a:rPr lang="en-US" sz="2600" smtClean="0">
                <a:solidFill>
                  <a:srgbClr val="002060"/>
                </a:solidFill>
              </a:rPr>
              <a:t>ational statistical capacities, data quality and availability should be </a:t>
            </a:r>
            <a:r>
              <a:rPr lang="hu-HU" sz="2600" smtClean="0">
                <a:solidFill>
                  <a:srgbClr val="002060"/>
                </a:solidFill>
              </a:rPr>
              <a:t>taken into account</a:t>
            </a:r>
            <a:r>
              <a:rPr lang="en-US" sz="2600" smtClean="0">
                <a:solidFill>
                  <a:srgbClr val="002060"/>
                </a:solidFill>
              </a:rPr>
              <a:t> in the new development framework</a:t>
            </a:r>
            <a:endParaRPr lang="hu-HU" sz="260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hu-HU" sz="3600" b="1" smtClean="0">
                <a:solidFill>
                  <a:schemeClr val="bg1"/>
                </a:solidFill>
              </a:rPr>
              <a:t>… and to the selection of indicators</a:t>
            </a:r>
            <a:endParaRPr lang="hu-HU" sz="3600" b="1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916832"/>
            <a:ext cx="8686800" cy="494116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mtClean="0">
                <a:solidFill>
                  <a:srgbClr val="002060"/>
                </a:solidFill>
              </a:rPr>
              <a:t>Relevance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smtClean="0">
                <a:solidFill>
                  <a:srgbClr val="002060"/>
                </a:solidFill>
              </a:rPr>
              <a:t>linked to the target and provide a robust</a:t>
            </a:r>
            <a:r>
              <a:rPr lang="hu-HU" smtClean="0">
                <a:solidFill>
                  <a:srgbClr val="002060"/>
                </a:solidFill>
              </a:rPr>
              <a:t> </a:t>
            </a:r>
            <a:r>
              <a:rPr lang="en-US" smtClean="0">
                <a:solidFill>
                  <a:srgbClr val="002060"/>
                </a:solidFill>
              </a:rPr>
              <a:t>measure of progress towards the target</a:t>
            </a:r>
            <a:endParaRPr lang="hu-HU" smtClean="0">
              <a:solidFill>
                <a:srgbClr val="002060"/>
              </a:solidFill>
            </a:endParaRP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hu-HU" smtClean="0">
                <a:solidFill>
                  <a:srgbClr val="002060"/>
                </a:solidFill>
              </a:rPr>
              <a:t>sensitive to policy intervention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hu-HU" smtClean="0">
                <a:solidFill>
                  <a:srgbClr val="002060"/>
                </a:solidFill>
              </a:rPr>
              <a:t>Conceptually sound, methodologically documented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hu-HU" smtClean="0">
                <a:solidFill>
                  <a:srgbClr val="002060"/>
                </a:solidFill>
              </a:rPr>
              <a:t>b</a:t>
            </a:r>
            <a:r>
              <a:rPr lang="en-US" smtClean="0">
                <a:solidFill>
                  <a:srgbClr val="002060"/>
                </a:solidFill>
              </a:rPr>
              <a:t>ased on</a:t>
            </a:r>
            <a:r>
              <a:rPr lang="hu-HU" smtClean="0">
                <a:solidFill>
                  <a:srgbClr val="002060"/>
                </a:solidFill>
              </a:rPr>
              <a:t> </a:t>
            </a:r>
            <a:r>
              <a:rPr lang="en-US" smtClean="0">
                <a:solidFill>
                  <a:srgbClr val="002060"/>
                </a:solidFill>
              </a:rPr>
              <a:t>internationally agreed definitions, standards,</a:t>
            </a:r>
            <a:r>
              <a:rPr lang="hu-HU" smtClean="0">
                <a:solidFill>
                  <a:srgbClr val="002060"/>
                </a:solidFill>
              </a:rPr>
              <a:t> recommendations, best practices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hu-HU" smtClean="0">
                <a:solidFill>
                  <a:srgbClr val="002060"/>
                </a:solidFill>
              </a:rPr>
              <a:t>Measurable</a:t>
            </a:r>
          </a:p>
          <a:p>
            <a:pPr lvl="1"/>
            <a:r>
              <a:rPr lang="hu-HU" smtClean="0">
                <a:solidFill>
                  <a:srgbClr val="002060"/>
                </a:solidFill>
              </a:rPr>
              <a:t>the </a:t>
            </a:r>
            <a:r>
              <a:rPr lang="en-US" smtClean="0">
                <a:solidFill>
                  <a:srgbClr val="002060"/>
                </a:solidFill>
              </a:rPr>
              <a:t>indicator </a:t>
            </a:r>
            <a:r>
              <a:rPr lang="hu-HU" smtClean="0">
                <a:solidFill>
                  <a:srgbClr val="002060"/>
                </a:solidFill>
              </a:rPr>
              <a:t>has to </a:t>
            </a:r>
            <a:r>
              <a:rPr lang="en-US" smtClean="0">
                <a:solidFill>
                  <a:srgbClr val="002060"/>
                </a:solidFill>
              </a:rPr>
              <a:t>be measured in a cost-effective and practical manner</a:t>
            </a:r>
            <a:r>
              <a:rPr lang="hu-HU" smtClean="0">
                <a:solidFill>
                  <a:srgbClr val="002060"/>
                </a:solidFill>
              </a:rPr>
              <a:t> (r</a:t>
            </a:r>
            <a:r>
              <a:rPr lang="en-US" smtClean="0">
                <a:solidFill>
                  <a:srgbClr val="002060"/>
                </a:solidFill>
              </a:rPr>
              <a:t>egular data collection mechanism</a:t>
            </a:r>
            <a:r>
              <a:rPr lang="hu-HU" smtClean="0">
                <a:solidFill>
                  <a:srgbClr val="002060"/>
                </a:solidFill>
              </a:rPr>
              <a:t> </a:t>
            </a:r>
            <a:r>
              <a:rPr lang="en-US" smtClean="0">
                <a:solidFill>
                  <a:srgbClr val="002060"/>
                </a:solidFill>
              </a:rPr>
              <a:t>involving the official statistical</a:t>
            </a:r>
            <a:r>
              <a:rPr lang="hu-HU" smtClean="0">
                <a:solidFill>
                  <a:srgbClr val="002060"/>
                </a:solidFill>
              </a:rPr>
              <a:t> system)</a:t>
            </a:r>
          </a:p>
          <a:p>
            <a:pPr marL="360363" lvl="1" indent="-360363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hu-HU" sz="3200" smtClean="0">
                <a:solidFill>
                  <a:srgbClr val="002060"/>
                </a:solidFill>
              </a:rPr>
              <a:t>Easy to understand</a:t>
            </a:r>
          </a:p>
          <a:p>
            <a:pPr marL="760413" lvl="2" indent="-360363">
              <a:lnSpc>
                <a:spcPct val="90000"/>
              </a:lnSpc>
              <a:spcBef>
                <a:spcPts val="0"/>
              </a:spcBef>
            </a:pPr>
            <a:r>
              <a:rPr lang="hu-HU" sz="2800" smtClean="0">
                <a:solidFill>
                  <a:srgbClr val="002060"/>
                </a:solidFill>
              </a:rPr>
              <a:t>policy-makers, general public, all other stakeholders</a:t>
            </a:r>
          </a:p>
          <a:p>
            <a:pPr marL="360363" lvl="1" indent="-360363"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hu-HU" sz="320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hu-HU" sz="4000" b="1" smtClean="0">
                <a:solidFill>
                  <a:schemeClr val="bg1"/>
                </a:solidFill>
              </a:rPr>
              <a:t>What could be the role of the international statistical community?</a:t>
            </a:r>
            <a:endParaRPr lang="hu-HU" sz="4000" b="1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844824"/>
            <a:ext cx="8784976" cy="4824536"/>
          </a:xfrm>
        </p:spPr>
        <p:txBody>
          <a:bodyPr>
            <a:normAutofit fontScale="85000" lnSpcReduction="20000"/>
          </a:bodyPr>
          <a:lstStyle/>
          <a:p>
            <a:r>
              <a:rPr lang="hu-HU" smtClean="0">
                <a:solidFill>
                  <a:srgbClr val="002060"/>
                </a:solidFill>
              </a:rPr>
              <a:t>Statistics is part of the governance related to the implementation of the development agenda; part of the background mechanisms supporting the implementation of the development agenda</a:t>
            </a:r>
          </a:p>
          <a:p>
            <a:r>
              <a:rPr lang="hu-HU" smtClean="0">
                <a:solidFill>
                  <a:srgbClr val="002060"/>
                </a:solidFill>
              </a:rPr>
              <a:t>Build on experience in cooperation between statistics and policy at the national and international level</a:t>
            </a:r>
          </a:p>
          <a:p>
            <a:r>
              <a:rPr lang="hu-HU" smtClean="0">
                <a:solidFill>
                  <a:srgbClr val="002060"/>
                </a:solidFill>
              </a:rPr>
              <a:t>UN Statistical Commission: focal point for statistics in the UN system</a:t>
            </a:r>
          </a:p>
          <a:p>
            <a:pPr lvl="1"/>
            <a:r>
              <a:rPr lang="hu-HU" smtClean="0">
                <a:solidFill>
                  <a:srgbClr val="002060"/>
                </a:solidFill>
              </a:rPr>
              <a:t>has been providing guidance in monitoring  progress in MDGs</a:t>
            </a:r>
          </a:p>
          <a:p>
            <a:pPr lvl="1"/>
            <a:r>
              <a:rPr lang="hu-HU" smtClean="0">
                <a:solidFill>
                  <a:srgbClr val="002060"/>
                </a:solidFill>
              </a:rPr>
              <a:t>elaboration of methodologies, standards, guidelines</a:t>
            </a:r>
          </a:p>
          <a:p>
            <a:pPr lvl="1"/>
            <a:r>
              <a:rPr lang="hu-HU" smtClean="0">
                <a:solidFill>
                  <a:srgbClr val="002060"/>
                </a:solidFill>
              </a:rPr>
              <a:t>focuses on the implemetnation of statistical standards</a:t>
            </a:r>
          </a:p>
          <a:p>
            <a:pPr lvl="1"/>
            <a:r>
              <a:rPr lang="hu-HU" smtClean="0">
                <a:solidFill>
                  <a:srgbClr val="002060"/>
                </a:solidFill>
              </a:rPr>
              <a:t>contributes to national statistical capacity building, together with other UN bodies and agencies and member countries</a:t>
            </a:r>
          </a:p>
          <a:p>
            <a:endParaRPr lang="hu-HU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hu-HU" sz="3800" b="1" smtClean="0">
                <a:solidFill>
                  <a:schemeClr val="bg1"/>
                </a:solidFill>
              </a:rPr>
              <a:t>Possible interaction between the OWG and the statistical community in the coming months</a:t>
            </a:r>
            <a:endParaRPr lang="hu-HU" sz="3800" b="1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844824"/>
            <a:ext cx="8892480" cy="475252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hu-HU" sz="3000" smtClean="0">
                <a:solidFill>
                  <a:srgbClr val="002060"/>
                </a:solidFill>
              </a:rPr>
              <a:t>We propose a participative process (Columbia: how can we keep statisticians in the room?)</a:t>
            </a:r>
          </a:p>
          <a:p>
            <a:pPr>
              <a:lnSpc>
                <a:spcPct val="90000"/>
              </a:lnSpc>
            </a:pPr>
            <a:r>
              <a:rPr lang="hu-HU" sz="3000" smtClean="0">
                <a:solidFill>
                  <a:srgbClr val="002060"/>
                </a:solidFill>
              </a:rPr>
              <a:t>Statistical  notes related to the issue briefs of the OWG:  complete the series; provide higher visibility for statistical notes</a:t>
            </a:r>
          </a:p>
          <a:p>
            <a:pPr>
              <a:lnSpc>
                <a:spcPct val="90000"/>
              </a:lnSpc>
            </a:pPr>
            <a:r>
              <a:rPr lang="hu-HU" sz="3000" smtClean="0">
                <a:solidFill>
                  <a:srgbClr val="002060"/>
                </a:solidFill>
              </a:rPr>
              <a:t>Rapid response corps of the UN Statistical Commission in cooperating with the OWG: Friends of the Chair on measuring progress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hu-HU" sz="3000" smtClean="0">
                <a:solidFill>
                  <a:srgbClr val="002060"/>
                </a:solidFill>
              </a:rPr>
              <a:t>45th Session of the UN Statistical Commission, 4-7 March 2014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hu-HU" sz="3000" smtClean="0">
                <a:solidFill>
                  <a:srgbClr val="002060"/>
                </a:solidFill>
              </a:rPr>
              <a:t>„Friday Seminar” (28 February 2014)? Other event?</a:t>
            </a:r>
            <a:endParaRPr lang="hu-HU" sz="300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hu-HU" sz="4000" b="1" smtClean="0">
                <a:solidFill>
                  <a:schemeClr val="bg1"/>
                </a:solidFill>
              </a:rPr>
              <a:t>Goals, targets, indicators:</a:t>
            </a:r>
            <a:br>
              <a:rPr lang="hu-HU" sz="4000" b="1" smtClean="0">
                <a:solidFill>
                  <a:schemeClr val="bg1"/>
                </a:solidFill>
              </a:rPr>
            </a:br>
            <a:r>
              <a:rPr lang="hu-HU" sz="4000" b="1" smtClean="0">
                <a:solidFill>
                  <a:schemeClr val="bg1"/>
                </a:solidFill>
              </a:rPr>
              <a:t>a hierarchy from general to specific</a:t>
            </a:r>
            <a:endParaRPr lang="hu-HU" sz="4000" b="1">
              <a:solidFill>
                <a:schemeClr val="bg1"/>
              </a:solidFill>
            </a:endParaRPr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251520" y="1659592"/>
          <a:ext cx="8712969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3240360"/>
                <a:gridCol w="345638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hu-HU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smtClean="0"/>
                        <a:t>Description</a:t>
                      </a:r>
                      <a:endParaRPr lang="hu-H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smtClean="0"/>
                        <a:t>MDG</a:t>
                      </a:r>
                      <a:r>
                        <a:rPr lang="hu-HU" sz="2000" baseline="0" smtClean="0"/>
                        <a:t> example</a:t>
                      </a:r>
                      <a:endParaRPr lang="hu-H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400" b="1" smtClean="0"/>
                        <a:t>Goals</a:t>
                      </a:r>
                      <a:endParaRPr lang="hu-HU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0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Expresses an ambitious, but specific commitment</a:t>
                      </a:r>
                      <a:endParaRPr lang="hu-H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0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Reduce child mortality</a:t>
                      </a:r>
                      <a:endParaRPr lang="hu-H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400" b="1" smtClean="0"/>
                        <a:t>Targets</a:t>
                      </a:r>
                      <a:endParaRPr lang="hu-HU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0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Quantified sub-components that </a:t>
                      </a:r>
                      <a:r>
                        <a:rPr lang="en-US" sz="20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will contribute in a major way to</a:t>
                      </a:r>
                      <a:r>
                        <a:rPr lang="hu-HU" sz="20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the </a:t>
                      </a:r>
                      <a:r>
                        <a:rPr lang="en-US" sz="20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achievement of goal</a:t>
                      </a:r>
                      <a:endParaRPr lang="hu-H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0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Reduce by two-thirds, between </a:t>
                      </a:r>
                      <a:r>
                        <a:rPr lang="en-US" sz="20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1990 and 2015, the under-five</a:t>
                      </a:r>
                      <a:r>
                        <a:rPr lang="hu-HU" sz="20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mortality rate</a:t>
                      </a:r>
                      <a:endParaRPr lang="hu-H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400" b="1" smtClean="0"/>
                        <a:t>Indicators</a:t>
                      </a:r>
                      <a:endParaRPr lang="hu-HU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0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Precise metric from identified </a:t>
                      </a:r>
                      <a:r>
                        <a:rPr lang="en-US" sz="20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databases to assess if target</a:t>
                      </a:r>
                      <a:r>
                        <a:rPr lang="hu-HU" sz="20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 being met (often multiple</a:t>
                      </a:r>
                      <a:r>
                        <a:rPr lang="hu-HU" sz="20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indicators are used)</a:t>
                      </a:r>
                      <a:endParaRPr lang="hu-H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0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Under-5 mortality rate</a:t>
                      </a:r>
                    </a:p>
                    <a:p>
                      <a:endParaRPr lang="hu-HU" sz="2000" kern="1200" baseline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hu-HU" sz="20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Infant mortality rate</a:t>
                      </a:r>
                    </a:p>
                    <a:p>
                      <a:endParaRPr lang="hu-HU" sz="2000" kern="1200" baseline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hu-HU" sz="20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Proportion of 1-year olds</a:t>
                      </a:r>
                    </a:p>
                    <a:p>
                      <a:r>
                        <a:rPr lang="hu-HU" sz="20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immunised against measles</a:t>
                      </a:r>
                      <a:endParaRPr lang="hu-H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705</Words>
  <Application>Microsoft Office PowerPoint</Application>
  <PresentationFormat>Diavetítés a képernyőre (4:3 oldalarány)</PresentationFormat>
  <Paragraphs>77</Paragraphs>
  <Slides>9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Office-téma</vt:lpstr>
      <vt:lpstr>Roadmap for a monitoring framework for the post-2015 development agenda</vt:lpstr>
      <vt:lpstr>How can the statistical community contribute?</vt:lpstr>
      <vt:lpstr>Prerequisits of successful monitoring</vt:lpstr>
      <vt:lpstr>Build on lessons learned from the current MDG monitoring process from a measurement perspective (IAEG-MDG Task Team)</vt:lpstr>
      <vt:lpstr>Many concerns about the current MDG framework are related to target setting …</vt:lpstr>
      <vt:lpstr>… and to the selection of indicators</vt:lpstr>
      <vt:lpstr>What could be the role of the international statistical community?</vt:lpstr>
      <vt:lpstr>Possible interaction between the OWG and the statistical community in the coming months</vt:lpstr>
      <vt:lpstr>Goals, targets, indicators: a hierarchy from general to specific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Roadmap for a monitoring framework for the post-2015 development agenda</dc:title>
  <dc:creator>user</dc:creator>
  <cp:lastModifiedBy>user</cp:lastModifiedBy>
  <cp:revision>57</cp:revision>
  <dcterms:created xsi:type="dcterms:W3CDTF">2013-12-16T21:02:39Z</dcterms:created>
  <dcterms:modified xsi:type="dcterms:W3CDTF">2013-12-17T20:16:21Z</dcterms:modified>
</cp:coreProperties>
</file>