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8" r:id="rId1"/>
    <p:sldMasterId id="2147483924" r:id="rId2"/>
  </p:sldMasterIdLst>
  <p:notesMasterIdLst>
    <p:notesMasterId r:id="rId14"/>
  </p:notesMasterIdLst>
  <p:handoutMasterIdLst>
    <p:handoutMasterId r:id="rId15"/>
  </p:handoutMasterIdLst>
  <p:sldIdLst>
    <p:sldId id="519" r:id="rId3"/>
    <p:sldId id="520" r:id="rId4"/>
    <p:sldId id="528" r:id="rId5"/>
    <p:sldId id="529" r:id="rId6"/>
    <p:sldId id="473" r:id="rId7"/>
    <p:sldId id="525" r:id="rId8"/>
    <p:sldId id="527" r:id="rId9"/>
    <p:sldId id="531" r:id="rId10"/>
    <p:sldId id="518" r:id="rId11"/>
    <p:sldId id="530" r:id="rId12"/>
    <p:sldId id="513" r:id="rId13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ÜTTING Johannes Pau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6633"/>
    <a:srgbClr val="C2D3DC"/>
    <a:srgbClr val="7099AF"/>
    <a:srgbClr val="663300"/>
    <a:srgbClr val="FFCC00"/>
    <a:srgbClr val="8EAE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010" autoAdjust="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6268-AA9E-4606-B510-342E321498CA}" type="datetimeFigureOut">
              <a:rPr lang="en-GB" smtClean="0"/>
              <a:pPr/>
              <a:t>17/12/2013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FB197-9084-480E-9AE6-3C3BC7805B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00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303EF-02F5-4ED9-820E-F5F7897037E1}" type="datetimeFigureOut">
              <a:rPr lang="en-US"/>
              <a:pPr>
                <a:defRPr/>
              </a:pPr>
              <a:t>17-Dec-2013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437456-7090-4099-A101-53B1ABA5E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27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Today, less than 6% of IDA and LMIC countries don’t have an NSDS. But this tool isn’t yet adapted to Po-st-2015 goals.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A36C5C-1BA0-4A4B-B381-32F8E3AC4DEB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0291" indent="-270291" algn="just">
              <a:spcBef>
                <a:spcPts val="568"/>
              </a:spcBef>
              <a:buFontTx/>
              <a:buChar char="-"/>
            </a:pPr>
            <a:r>
              <a:rPr lang="en-GB" sz="1700" dirty="0">
                <a:latin typeface="Trebuchet MS" pitchFamily="34" charset="0"/>
              </a:rPr>
              <a:t>Important to make the most of existing efforts instead of reinventing the wheel</a:t>
            </a:r>
          </a:p>
          <a:p>
            <a:pPr marL="270291" indent="-270291" algn="just">
              <a:spcBef>
                <a:spcPts val="568"/>
              </a:spcBef>
              <a:buFontTx/>
              <a:buChar char="-"/>
            </a:pPr>
            <a:r>
              <a:rPr lang="en-GB" sz="1700" dirty="0">
                <a:latin typeface="Trebuchet MS" pitchFamily="34" charset="0"/>
              </a:rPr>
              <a:t>“imitation is the highest form of flattery” – this shows that we’re on the right track. But 2015 is a tight deadline, so concerted action is needed. 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B7B84-624A-4055-A646-4EC5993CF431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57164" y="4705984"/>
            <a:ext cx="6480175" cy="50590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en-US" sz="1400" dirty="0" smtClean="0"/>
              <a:t>Internet development is also on the cusp of a much larger </a:t>
            </a:r>
            <a:r>
              <a:rPr lang="en-GB" altLang="en-US" sz="1400" b="1" dirty="0" smtClean="0"/>
              <a:t>expansion to “big data”</a:t>
            </a:r>
            <a:r>
              <a:rPr lang="en-GB" altLang="en-US" sz="1400" dirty="0" smtClean="0"/>
              <a:t>, whereby: </a:t>
            </a:r>
          </a:p>
          <a:p>
            <a:pPr lvl="1">
              <a:lnSpc>
                <a:spcPct val="90000"/>
              </a:lnSpc>
            </a:pPr>
            <a:r>
              <a:rPr lang="fr-FR" altLang="en-US" sz="1400" b="1" dirty="0" smtClean="0"/>
              <a:t>Technologies </a:t>
            </a:r>
            <a:r>
              <a:rPr lang="fr-FR" altLang="en-US" sz="1400" dirty="0" err="1" smtClean="0"/>
              <a:t>such</a:t>
            </a:r>
            <a:r>
              <a:rPr lang="fr-FR" altLang="en-US" sz="1400" dirty="0" smtClean="0"/>
              <a:t> as  RFID tags, </a:t>
            </a:r>
            <a:r>
              <a:rPr lang="fr-FR" altLang="en-US" sz="1400" dirty="0" err="1" smtClean="0"/>
              <a:t>sensors</a:t>
            </a:r>
            <a:r>
              <a:rPr lang="fr-FR" altLang="en-US" sz="1400" dirty="0" smtClean="0"/>
              <a:t>, </a:t>
            </a:r>
            <a:r>
              <a:rPr lang="fr-FR" altLang="en-US" sz="1400" dirty="0" err="1" smtClean="0"/>
              <a:t>cloud</a:t>
            </a:r>
            <a:r>
              <a:rPr lang="fr-FR" altLang="en-US" sz="1400" dirty="0" smtClean="0"/>
              <a:t> </a:t>
            </a:r>
            <a:r>
              <a:rPr lang="fr-FR" altLang="en-US" sz="1400" dirty="0" err="1" smtClean="0"/>
              <a:t>computing</a:t>
            </a:r>
            <a:r>
              <a:rPr lang="fr-FR" altLang="en-US" sz="1400" dirty="0" smtClean="0"/>
              <a:t>,  and </a:t>
            </a:r>
            <a:r>
              <a:rPr lang="fr-FR" altLang="en-US" sz="1400" dirty="0" err="1" smtClean="0"/>
              <a:t>ubiquitous</a:t>
            </a:r>
            <a:r>
              <a:rPr lang="fr-FR" altLang="en-US" sz="1400" dirty="0" smtClean="0"/>
              <a:t> smart mobile </a:t>
            </a:r>
            <a:r>
              <a:rPr lang="fr-FR" altLang="en-US" sz="1400" dirty="0" err="1" smtClean="0"/>
              <a:t>devices</a:t>
            </a:r>
            <a:r>
              <a:rPr lang="fr-FR" altLang="en-US" sz="1400" dirty="0" smtClean="0"/>
              <a:t> </a:t>
            </a:r>
            <a:r>
              <a:rPr lang="fr-FR" altLang="en-US" sz="1400" dirty="0" err="1" smtClean="0"/>
              <a:t>that</a:t>
            </a:r>
            <a:r>
              <a:rPr lang="fr-FR" altLang="en-US" sz="1400" dirty="0" smtClean="0"/>
              <a:t> </a:t>
            </a:r>
            <a:r>
              <a:rPr lang="fr-FR" altLang="en-US" sz="1400" dirty="0" err="1" smtClean="0"/>
              <a:t>enable</a:t>
            </a:r>
            <a:endParaRPr lang="fr-FR" altLang="en-US" sz="1400" dirty="0" smtClean="0"/>
          </a:p>
          <a:p>
            <a:pPr lvl="1">
              <a:lnSpc>
                <a:spcPct val="90000"/>
              </a:lnSpc>
            </a:pPr>
            <a:r>
              <a:rPr lang="en-GB" altLang="en-US" sz="1400" b="1" dirty="0" smtClean="0"/>
              <a:t>both People and Objects/Machines </a:t>
            </a:r>
            <a:r>
              <a:rPr lang="en-GB" altLang="en-US" sz="1400" dirty="0" smtClean="0"/>
              <a:t>that typically did not have communication capabilities (from electricity plugs, GPS devices, automobiles and even light bulbs and water levees) </a:t>
            </a:r>
          </a:p>
          <a:p>
            <a:pPr lvl="1">
              <a:lnSpc>
                <a:spcPct val="90000"/>
              </a:lnSpc>
            </a:pPr>
            <a:r>
              <a:rPr lang="en-GB" altLang="en-US" sz="1400" dirty="0" smtClean="0"/>
              <a:t>to be increasingly connected to the Internet as a way to introduce new functionality. </a:t>
            </a:r>
          </a:p>
          <a:p>
            <a:pPr>
              <a:lnSpc>
                <a:spcPct val="90000"/>
              </a:lnSpc>
            </a:pPr>
            <a:endParaRPr lang="en-GB" altLang="en-US" sz="1400" dirty="0" smtClean="0"/>
          </a:p>
          <a:p>
            <a:pPr>
              <a:lnSpc>
                <a:spcPct val="90000"/>
              </a:lnSpc>
            </a:pPr>
            <a:r>
              <a:rPr lang="en-GB" altLang="en-US" sz="1400" dirty="0" smtClean="0"/>
              <a:t>At the same time, </a:t>
            </a:r>
            <a:r>
              <a:rPr lang="fr-FR" altLang="en-US" sz="1400" dirty="0" err="1" smtClean="0"/>
              <a:t>individual</a:t>
            </a:r>
            <a:r>
              <a:rPr lang="fr-FR" altLang="en-US" sz="1400" dirty="0" smtClean="0"/>
              <a:t> </a:t>
            </a:r>
            <a:r>
              <a:rPr lang="fr-FR" altLang="en-US" sz="1400" dirty="0" err="1" smtClean="0"/>
              <a:t>behaviour</a:t>
            </a:r>
            <a:r>
              <a:rPr lang="fr-FR" altLang="en-US" sz="1400" dirty="0" smtClean="0"/>
              <a:t> social networks, e-commerce and Internet </a:t>
            </a:r>
            <a:r>
              <a:rPr lang="fr-FR" altLang="en-US" sz="1400" dirty="0" err="1" smtClean="0"/>
              <a:t>apps</a:t>
            </a:r>
            <a:r>
              <a:rPr lang="fr-FR" altLang="en-US" sz="1400" dirty="0" smtClean="0"/>
              <a:t> continues to </a:t>
            </a:r>
            <a:r>
              <a:rPr lang="fr-FR" altLang="en-US" sz="1400" dirty="0" err="1" smtClean="0"/>
              <a:t>adapt</a:t>
            </a:r>
            <a:r>
              <a:rPr lang="fr-FR" altLang="en-US" sz="1400" dirty="0" smtClean="0"/>
              <a:t> and </a:t>
            </a:r>
            <a:r>
              <a:rPr lang="fr-FR" altLang="en-US" sz="1400" dirty="0" err="1" smtClean="0"/>
              <a:t>embrace</a:t>
            </a:r>
            <a:r>
              <a:rPr lang="fr-FR" altLang="en-US" sz="1400" dirty="0" smtClean="0"/>
              <a:t> a mobile, </a:t>
            </a:r>
            <a:r>
              <a:rPr lang="fr-FR" altLang="en-US" sz="1400" dirty="0" err="1" smtClean="0"/>
              <a:t>ubiqutous</a:t>
            </a:r>
            <a:r>
              <a:rPr lang="fr-FR" altLang="en-US" sz="1400" dirty="0" smtClean="0"/>
              <a:t> on-line </a:t>
            </a:r>
            <a:r>
              <a:rPr lang="fr-FR" altLang="en-US" sz="1400" dirty="0" err="1" smtClean="0"/>
              <a:t>environment</a:t>
            </a:r>
            <a:endParaRPr lang="en-GB" altLang="en-US" sz="1400" dirty="0" smtClean="0"/>
          </a:p>
          <a:p>
            <a:pPr>
              <a:lnSpc>
                <a:spcPct val="90000"/>
              </a:lnSpc>
            </a:pPr>
            <a:endParaRPr lang="en-GB" altLang="en-US" sz="1400" dirty="0" smtClean="0"/>
          </a:p>
          <a:p>
            <a:pPr>
              <a:lnSpc>
                <a:spcPct val="90000"/>
              </a:lnSpc>
            </a:pPr>
            <a:r>
              <a:rPr lang="en-GB" altLang="en-US" sz="1400" dirty="0" smtClean="0"/>
              <a:t>Unsung hero of this transformation  -- storage --  increasingly means that people and companies do not delete data anymore.</a:t>
            </a:r>
          </a:p>
          <a:p>
            <a:pPr>
              <a:lnSpc>
                <a:spcPct val="90000"/>
              </a:lnSpc>
            </a:pPr>
            <a:endParaRPr lang="en-GB" altLang="en-US" sz="1400" dirty="0" smtClean="0"/>
          </a:p>
          <a:p>
            <a:pPr>
              <a:lnSpc>
                <a:spcPct val="90000"/>
              </a:lnSpc>
            </a:pPr>
            <a:r>
              <a:rPr lang="en-GB" altLang="en-US" sz="1400" dirty="0" smtClean="0"/>
              <a:t>This is the </a:t>
            </a:r>
            <a:r>
              <a:rPr lang="en-GB" altLang="en-US" sz="1400" b="1" dirty="0" smtClean="0"/>
              <a:t>third wave of Internet connectivity </a:t>
            </a:r>
            <a:r>
              <a:rPr lang="en-GB" altLang="en-US" sz="1400" dirty="0" smtClean="0"/>
              <a:t>that we are starting to see :</a:t>
            </a:r>
          </a:p>
          <a:p>
            <a:pPr>
              <a:lnSpc>
                <a:spcPct val="90000"/>
              </a:lnSpc>
            </a:pPr>
            <a:endParaRPr lang="en-GB" altLang="en-US" sz="1400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en-US" sz="1400" dirty="0" smtClean="0"/>
              <a:t> Ericsson estimates that there will be </a:t>
            </a:r>
            <a:r>
              <a:rPr lang="en-GB" altLang="en-US" sz="1400" b="1" dirty="0" smtClean="0"/>
              <a:t>50 billion mobile wireless devices</a:t>
            </a:r>
            <a:r>
              <a:rPr lang="en-GB" altLang="en-US" sz="1400" dirty="0" smtClean="0"/>
              <a:t> connected to the Internet across the globe by 2020 and </a:t>
            </a:r>
            <a:r>
              <a:rPr lang="en-GB" altLang="en-US" sz="1400" b="1" dirty="0" smtClean="0"/>
              <a:t>the total number of devices connected to the Internet in some way could reach 500 billion</a:t>
            </a:r>
            <a:r>
              <a:rPr lang="en-GB" altLang="en-US" sz="1400" dirty="0" smtClean="0"/>
              <a:t>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AB4A3E-BB8D-4614-90DA-D66897CDBCD3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136DB-9AAC-4CC9-936F-C3138E07523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37456-7090-4099-A101-53B1ABA5E04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8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37433-A043-4B12-BBEC-1552B6623C60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aris21.org/" TargetMode="External"/><Relationship Id="rId5" Type="http://schemas.openxmlformats.org/officeDocument/2006/relationships/hyperlink" Target="mailto:contact@paris21.org" TargetMode="External"/><Relationship Id="rId4" Type="http://schemas.openxmlformats.org/officeDocument/2006/relationships/image" Target="../media/image1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780" y="9807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580" y="27365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2" name="Freeform 51"/>
          <p:cNvSpPr/>
          <p:nvPr/>
        </p:nvSpPr>
        <p:spPr>
          <a:xfrm>
            <a:off x="-108519" y="4580642"/>
            <a:ext cx="8404722" cy="1481007"/>
          </a:xfrm>
          <a:custGeom>
            <a:avLst/>
            <a:gdLst>
              <a:gd name="connsiteX0" fmla="*/ 444447 w 8404727"/>
              <a:gd name="connsiteY0" fmla="*/ 821 h 1510553"/>
              <a:gd name="connsiteX1" fmla="*/ 640953 w 8404727"/>
              <a:gd name="connsiteY1" fmla="*/ 10192 h 1510553"/>
              <a:gd name="connsiteX2" fmla="*/ 5654081 w 8404727"/>
              <a:gd name="connsiteY2" fmla="*/ 1199893 h 1510553"/>
              <a:gd name="connsiteX3" fmla="*/ 8404695 w 8404727"/>
              <a:gd name="connsiteY3" fmla="*/ 418348 h 1510553"/>
              <a:gd name="connsiteX4" fmla="*/ 5625492 w 8404727"/>
              <a:gd name="connsiteY4" fmla="*/ 1466208 h 1510553"/>
              <a:gd name="connsiteX5" fmla="*/ 3321276 w 8404727"/>
              <a:gd name="connsiteY5" fmla="*/ 1276461 h 1510553"/>
              <a:gd name="connsiteX6" fmla="*/ 1243403 w 8404727"/>
              <a:gd name="connsiteY6" fmla="*/ 913762 h 1510553"/>
              <a:gd name="connsiteX7" fmla="*/ 0 w 8404727"/>
              <a:gd name="connsiteY7" fmla="*/ 904317 h 1510553"/>
              <a:gd name="connsiteX8" fmla="*/ 0 w 8404727"/>
              <a:gd name="connsiteY8" fmla="*/ 18625 h 1510553"/>
              <a:gd name="connsiteX9" fmla="*/ 444447 w 8404727"/>
              <a:gd name="connsiteY9" fmla="*/ 821 h 1510553"/>
              <a:gd name="connsiteX0" fmla="*/ 444447 w 8404722"/>
              <a:gd name="connsiteY0" fmla="*/ 821 h 1479567"/>
              <a:gd name="connsiteX1" fmla="*/ 640953 w 8404722"/>
              <a:gd name="connsiteY1" fmla="*/ 10192 h 1479567"/>
              <a:gd name="connsiteX2" fmla="*/ 5654081 w 8404722"/>
              <a:gd name="connsiteY2" fmla="*/ 1199893 h 1479567"/>
              <a:gd name="connsiteX3" fmla="*/ 8404695 w 8404722"/>
              <a:gd name="connsiteY3" fmla="*/ 418348 h 1479567"/>
              <a:gd name="connsiteX4" fmla="*/ 5625492 w 8404722"/>
              <a:gd name="connsiteY4" fmla="*/ 1466208 h 1479567"/>
              <a:gd name="connsiteX5" fmla="*/ 3197708 w 8404722"/>
              <a:gd name="connsiteY5" fmla="*/ 1004612 h 1479567"/>
              <a:gd name="connsiteX6" fmla="*/ 1243403 w 8404722"/>
              <a:gd name="connsiteY6" fmla="*/ 913762 h 1479567"/>
              <a:gd name="connsiteX7" fmla="*/ 0 w 8404722"/>
              <a:gd name="connsiteY7" fmla="*/ 904317 h 1479567"/>
              <a:gd name="connsiteX8" fmla="*/ 0 w 8404722"/>
              <a:gd name="connsiteY8" fmla="*/ 18625 h 1479567"/>
              <a:gd name="connsiteX9" fmla="*/ 444447 w 8404722"/>
              <a:gd name="connsiteY9" fmla="*/ 821 h 1479567"/>
              <a:gd name="connsiteX0" fmla="*/ 444447 w 8404722"/>
              <a:gd name="connsiteY0" fmla="*/ 821 h 1480858"/>
              <a:gd name="connsiteX1" fmla="*/ 640953 w 8404722"/>
              <a:gd name="connsiteY1" fmla="*/ 10192 h 1480858"/>
              <a:gd name="connsiteX2" fmla="*/ 5654081 w 8404722"/>
              <a:gd name="connsiteY2" fmla="*/ 1199893 h 1480858"/>
              <a:gd name="connsiteX3" fmla="*/ 8404695 w 8404722"/>
              <a:gd name="connsiteY3" fmla="*/ 418348 h 1480858"/>
              <a:gd name="connsiteX4" fmla="*/ 5625492 w 8404722"/>
              <a:gd name="connsiteY4" fmla="*/ 1466208 h 1480858"/>
              <a:gd name="connsiteX5" fmla="*/ 3197708 w 8404722"/>
              <a:gd name="connsiteY5" fmla="*/ 1004612 h 1480858"/>
              <a:gd name="connsiteX6" fmla="*/ 1243403 w 8404722"/>
              <a:gd name="connsiteY6" fmla="*/ 913762 h 1480858"/>
              <a:gd name="connsiteX7" fmla="*/ 0 w 8404722"/>
              <a:gd name="connsiteY7" fmla="*/ 904317 h 1480858"/>
              <a:gd name="connsiteX8" fmla="*/ 0 w 8404722"/>
              <a:gd name="connsiteY8" fmla="*/ 18625 h 1480858"/>
              <a:gd name="connsiteX9" fmla="*/ 444447 w 8404722"/>
              <a:gd name="connsiteY9" fmla="*/ 821 h 1480858"/>
              <a:gd name="connsiteX0" fmla="*/ 444447 w 8404722"/>
              <a:gd name="connsiteY0" fmla="*/ 821 h 1479567"/>
              <a:gd name="connsiteX1" fmla="*/ 640953 w 8404722"/>
              <a:gd name="connsiteY1" fmla="*/ 10192 h 1479567"/>
              <a:gd name="connsiteX2" fmla="*/ 5654081 w 8404722"/>
              <a:gd name="connsiteY2" fmla="*/ 1199893 h 1479567"/>
              <a:gd name="connsiteX3" fmla="*/ 8404695 w 8404722"/>
              <a:gd name="connsiteY3" fmla="*/ 418348 h 1479567"/>
              <a:gd name="connsiteX4" fmla="*/ 5625492 w 8404722"/>
              <a:gd name="connsiteY4" fmla="*/ 1466208 h 1479567"/>
              <a:gd name="connsiteX5" fmla="*/ 3197708 w 8404722"/>
              <a:gd name="connsiteY5" fmla="*/ 1004612 h 1479567"/>
              <a:gd name="connsiteX6" fmla="*/ 1243403 w 8404722"/>
              <a:gd name="connsiteY6" fmla="*/ 913762 h 1479567"/>
              <a:gd name="connsiteX7" fmla="*/ 0 w 8404722"/>
              <a:gd name="connsiteY7" fmla="*/ 904317 h 1479567"/>
              <a:gd name="connsiteX8" fmla="*/ 0 w 8404722"/>
              <a:gd name="connsiteY8" fmla="*/ 18625 h 1479567"/>
              <a:gd name="connsiteX9" fmla="*/ 444447 w 8404722"/>
              <a:gd name="connsiteY9" fmla="*/ 821 h 1479567"/>
              <a:gd name="connsiteX0" fmla="*/ 444447 w 8404722"/>
              <a:gd name="connsiteY0" fmla="*/ 821 h 1484289"/>
              <a:gd name="connsiteX1" fmla="*/ 640953 w 8404722"/>
              <a:gd name="connsiteY1" fmla="*/ 10192 h 1484289"/>
              <a:gd name="connsiteX2" fmla="*/ 5654081 w 8404722"/>
              <a:gd name="connsiteY2" fmla="*/ 1199893 h 1484289"/>
              <a:gd name="connsiteX3" fmla="*/ 8404695 w 8404722"/>
              <a:gd name="connsiteY3" fmla="*/ 418348 h 1484289"/>
              <a:gd name="connsiteX4" fmla="*/ 5625492 w 8404722"/>
              <a:gd name="connsiteY4" fmla="*/ 1466208 h 1484289"/>
              <a:gd name="connsiteX5" fmla="*/ 3197708 w 8404722"/>
              <a:gd name="connsiteY5" fmla="*/ 1004612 h 1484289"/>
              <a:gd name="connsiteX6" fmla="*/ 1243403 w 8404722"/>
              <a:gd name="connsiteY6" fmla="*/ 913762 h 1484289"/>
              <a:gd name="connsiteX7" fmla="*/ 0 w 8404722"/>
              <a:gd name="connsiteY7" fmla="*/ 904317 h 1484289"/>
              <a:gd name="connsiteX8" fmla="*/ 0 w 8404722"/>
              <a:gd name="connsiteY8" fmla="*/ 18625 h 1484289"/>
              <a:gd name="connsiteX9" fmla="*/ 444447 w 8404722"/>
              <a:gd name="connsiteY9" fmla="*/ 821 h 1484289"/>
              <a:gd name="connsiteX0" fmla="*/ 444447 w 8404722"/>
              <a:gd name="connsiteY0" fmla="*/ 821 h 1484289"/>
              <a:gd name="connsiteX1" fmla="*/ 640953 w 8404722"/>
              <a:gd name="connsiteY1" fmla="*/ 10192 h 1484289"/>
              <a:gd name="connsiteX2" fmla="*/ 5654081 w 8404722"/>
              <a:gd name="connsiteY2" fmla="*/ 1199893 h 1484289"/>
              <a:gd name="connsiteX3" fmla="*/ 8404695 w 8404722"/>
              <a:gd name="connsiteY3" fmla="*/ 418348 h 1484289"/>
              <a:gd name="connsiteX4" fmla="*/ 5625492 w 8404722"/>
              <a:gd name="connsiteY4" fmla="*/ 1466208 h 1484289"/>
              <a:gd name="connsiteX5" fmla="*/ 3197708 w 8404722"/>
              <a:gd name="connsiteY5" fmla="*/ 1004612 h 1484289"/>
              <a:gd name="connsiteX6" fmla="*/ 1243403 w 8404722"/>
              <a:gd name="connsiteY6" fmla="*/ 913762 h 1484289"/>
              <a:gd name="connsiteX7" fmla="*/ 0 w 8404722"/>
              <a:gd name="connsiteY7" fmla="*/ 904317 h 1484289"/>
              <a:gd name="connsiteX8" fmla="*/ 0 w 8404722"/>
              <a:gd name="connsiteY8" fmla="*/ 18625 h 1484289"/>
              <a:gd name="connsiteX9" fmla="*/ 444447 w 8404722"/>
              <a:gd name="connsiteY9" fmla="*/ 821 h 1484289"/>
              <a:gd name="connsiteX0" fmla="*/ 444447 w 8404722"/>
              <a:gd name="connsiteY0" fmla="*/ 821 h 1479767"/>
              <a:gd name="connsiteX1" fmla="*/ 640953 w 8404722"/>
              <a:gd name="connsiteY1" fmla="*/ 10192 h 1479767"/>
              <a:gd name="connsiteX2" fmla="*/ 5654081 w 8404722"/>
              <a:gd name="connsiteY2" fmla="*/ 1199893 h 1479767"/>
              <a:gd name="connsiteX3" fmla="*/ 8404695 w 8404722"/>
              <a:gd name="connsiteY3" fmla="*/ 418348 h 1479767"/>
              <a:gd name="connsiteX4" fmla="*/ 5625492 w 8404722"/>
              <a:gd name="connsiteY4" fmla="*/ 1466208 h 1479767"/>
              <a:gd name="connsiteX5" fmla="*/ 3197708 w 8404722"/>
              <a:gd name="connsiteY5" fmla="*/ 1004612 h 1479767"/>
              <a:gd name="connsiteX6" fmla="*/ 1231046 w 8404722"/>
              <a:gd name="connsiteY6" fmla="*/ 864335 h 1479767"/>
              <a:gd name="connsiteX7" fmla="*/ 0 w 8404722"/>
              <a:gd name="connsiteY7" fmla="*/ 904317 h 1479767"/>
              <a:gd name="connsiteX8" fmla="*/ 0 w 8404722"/>
              <a:gd name="connsiteY8" fmla="*/ 18625 h 1479767"/>
              <a:gd name="connsiteX9" fmla="*/ 444447 w 8404722"/>
              <a:gd name="connsiteY9" fmla="*/ 821 h 1479767"/>
              <a:gd name="connsiteX0" fmla="*/ 444447 w 8404722"/>
              <a:gd name="connsiteY0" fmla="*/ 821 h 1479767"/>
              <a:gd name="connsiteX1" fmla="*/ 640953 w 8404722"/>
              <a:gd name="connsiteY1" fmla="*/ 10192 h 1479767"/>
              <a:gd name="connsiteX2" fmla="*/ 5654081 w 8404722"/>
              <a:gd name="connsiteY2" fmla="*/ 1199893 h 1479767"/>
              <a:gd name="connsiteX3" fmla="*/ 8404695 w 8404722"/>
              <a:gd name="connsiteY3" fmla="*/ 418348 h 1479767"/>
              <a:gd name="connsiteX4" fmla="*/ 5625492 w 8404722"/>
              <a:gd name="connsiteY4" fmla="*/ 1466208 h 1479767"/>
              <a:gd name="connsiteX5" fmla="*/ 3197708 w 8404722"/>
              <a:gd name="connsiteY5" fmla="*/ 1004612 h 1479767"/>
              <a:gd name="connsiteX6" fmla="*/ 1231046 w 8404722"/>
              <a:gd name="connsiteY6" fmla="*/ 864335 h 1479767"/>
              <a:gd name="connsiteX7" fmla="*/ 0 w 8404722"/>
              <a:gd name="connsiteY7" fmla="*/ 904317 h 1479767"/>
              <a:gd name="connsiteX8" fmla="*/ 0 w 8404722"/>
              <a:gd name="connsiteY8" fmla="*/ 18625 h 1479767"/>
              <a:gd name="connsiteX9" fmla="*/ 444447 w 8404722"/>
              <a:gd name="connsiteY9" fmla="*/ 821 h 1479767"/>
              <a:gd name="connsiteX0" fmla="*/ 444447 w 8404722"/>
              <a:gd name="connsiteY0" fmla="*/ 821 h 1479617"/>
              <a:gd name="connsiteX1" fmla="*/ 640953 w 8404722"/>
              <a:gd name="connsiteY1" fmla="*/ 10192 h 1479617"/>
              <a:gd name="connsiteX2" fmla="*/ 5654081 w 8404722"/>
              <a:gd name="connsiteY2" fmla="*/ 1199893 h 1479617"/>
              <a:gd name="connsiteX3" fmla="*/ 8404695 w 8404722"/>
              <a:gd name="connsiteY3" fmla="*/ 418348 h 1479617"/>
              <a:gd name="connsiteX4" fmla="*/ 5625492 w 8404722"/>
              <a:gd name="connsiteY4" fmla="*/ 1466208 h 1479617"/>
              <a:gd name="connsiteX5" fmla="*/ 3197708 w 8404722"/>
              <a:gd name="connsiteY5" fmla="*/ 1004612 h 1479617"/>
              <a:gd name="connsiteX6" fmla="*/ 1231046 w 8404722"/>
              <a:gd name="connsiteY6" fmla="*/ 901405 h 1479617"/>
              <a:gd name="connsiteX7" fmla="*/ 0 w 8404722"/>
              <a:gd name="connsiteY7" fmla="*/ 904317 h 1479617"/>
              <a:gd name="connsiteX8" fmla="*/ 0 w 8404722"/>
              <a:gd name="connsiteY8" fmla="*/ 18625 h 1479617"/>
              <a:gd name="connsiteX9" fmla="*/ 444447 w 8404722"/>
              <a:gd name="connsiteY9" fmla="*/ 821 h 1479617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265"/>
              <a:gd name="connsiteX1" fmla="*/ 640953 w 8404722"/>
              <a:gd name="connsiteY1" fmla="*/ 10192 h 1481265"/>
              <a:gd name="connsiteX2" fmla="*/ 5654081 w 8404722"/>
              <a:gd name="connsiteY2" fmla="*/ 1199893 h 1481265"/>
              <a:gd name="connsiteX3" fmla="*/ 8404695 w 8404722"/>
              <a:gd name="connsiteY3" fmla="*/ 418348 h 1481265"/>
              <a:gd name="connsiteX4" fmla="*/ 5625492 w 8404722"/>
              <a:gd name="connsiteY4" fmla="*/ 1466208 h 1481265"/>
              <a:gd name="connsiteX5" fmla="*/ 3172995 w 8404722"/>
              <a:gd name="connsiteY5" fmla="*/ 1029325 h 1481265"/>
              <a:gd name="connsiteX6" fmla="*/ 1231046 w 8404722"/>
              <a:gd name="connsiteY6" fmla="*/ 901405 h 1481265"/>
              <a:gd name="connsiteX7" fmla="*/ 0 w 8404722"/>
              <a:gd name="connsiteY7" fmla="*/ 904317 h 1481265"/>
              <a:gd name="connsiteX8" fmla="*/ 0 w 8404722"/>
              <a:gd name="connsiteY8" fmla="*/ 18625 h 1481265"/>
              <a:gd name="connsiteX9" fmla="*/ 444447 w 8404722"/>
              <a:gd name="connsiteY9" fmla="*/ 821 h 1481265"/>
              <a:gd name="connsiteX0" fmla="*/ 444447 w 8404722"/>
              <a:gd name="connsiteY0" fmla="*/ 821 h 1481397"/>
              <a:gd name="connsiteX1" fmla="*/ 640953 w 8404722"/>
              <a:gd name="connsiteY1" fmla="*/ 10192 h 1481397"/>
              <a:gd name="connsiteX2" fmla="*/ 5654081 w 8404722"/>
              <a:gd name="connsiteY2" fmla="*/ 1199893 h 1481397"/>
              <a:gd name="connsiteX3" fmla="*/ 8404695 w 8404722"/>
              <a:gd name="connsiteY3" fmla="*/ 418348 h 1481397"/>
              <a:gd name="connsiteX4" fmla="*/ 5625492 w 8404722"/>
              <a:gd name="connsiteY4" fmla="*/ 1466208 h 1481397"/>
              <a:gd name="connsiteX5" fmla="*/ 3172995 w 8404722"/>
              <a:gd name="connsiteY5" fmla="*/ 1029325 h 1481397"/>
              <a:gd name="connsiteX6" fmla="*/ 1297034 w 8404722"/>
              <a:gd name="connsiteY6" fmla="*/ 873124 h 1481397"/>
              <a:gd name="connsiteX7" fmla="*/ 0 w 8404722"/>
              <a:gd name="connsiteY7" fmla="*/ 904317 h 1481397"/>
              <a:gd name="connsiteX8" fmla="*/ 0 w 8404722"/>
              <a:gd name="connsiteY8" fmla="*/ 18625 h 1481397"/>
              <a:gd name="connsiteX9" fmla="*/ 444447 w 8404722"/>
              <a:gd name="connsiteY9" fmla="*/ 821 h 1481397"/>
              <a:gd name="connsiteX0" fmla="*/ 444447 w 8404722"/>
              <a:gd name="connsiteY0" fmla="*/ 821 h 1481397"/>
              <a:gd name="connsiteX1" fmla="*/ 640953 w 8404722"/>
              <a:gd name="connsiteY1" fmla="*/ 10192 h 1481397"/>
              <a:gd name="connsiteX2" fmla="*/ 5654081 w 8404722"/>
              <a:gd name="connsiteY2" fmla="*/ 1199893 h 1481397"/>
              <a:gd name="connsiteX3" fmla="*/ 8404695 w 8404722"/>
              <a:gd name="connsiteY3" fmla="*/ 418348 h 1481397"/>
              <a:gd name="connsiteX4" fmla="*/ 5625492 w 8404722"/>
              <a:gd name="connsiteY4" fmla="*/ 1466208 h 1481397"/>
              <a:gd name="connsiteX5" fmla="*/ 3172995 w 8404722"/>
              <a:gd name="connsiteY5" fmla="*/ 1029325 h 1481397"/>
              <a:gd name="connsiteX6" fmla="*/ 1297034 w 8404722"/>
              <a:gd name="connsiteY6" fmla="*/ 873124 h 1481397"/>
              <a:gd name="connsiteX7" fmla="*/ 0 w 8404722"/>
              <a:gd name="connsiteY7" fmla="*/ 904317 h 1481397"/>
              <a:gd name="connsiteX8" fmla="*/ 0 w 8404722"/>
              <a:gd name="connsiteY8" fmla="*/ 18625 h 1481397"/>
              <a:gd name="connsiteX9" fmla="*/ 444447 w 8404722"/>
              <a:gd name="connsiteY9" fmla="*/ 821 h 1481397"/>
              <a:gd name="connsiteX0" fmla="*/ 444447 w 8404722"/>
              <a:gd name="connsiteY0" fmla="*/ 821 h 1481007"/>
              <a:gd name="connsiteX1" fmla="*/ 640953 w 8404722"/>
              <a:gd name="connsiteY1" fmla="*/ 10192 h 1481007"/>
              <a:gd name="connsiteX2" fmla="*/ 5654081 w 8404722"/>
              <a:gd name="connsiteY2" fmla="*/ 1199893 h 1481007"/>
              <a:gd name="connsiteX3" fmla="*/ 8404695 w 8404722"/>
              <a:gd name="connsiteY3" fmla="*/ 418348 h 1481007"/>
              <a:gd name="connsiteX4" fmla="*/ 5625492 w 8404722"/>
              <a:gd name="connsiteY4" fmla="*/ 1466208 h 1481007"/>
              <a:gd name="connsiteX5" fmla="*/ 3172995 w 8404722"/>
              <a:gd name="connsiteY5" fmla="*/ 1029325 h 1481007"/>
              <a:gd name="connsiteX6" fmla="*/ 1297034 w 8404722"/>
              <a:gd name="connsiteY6" fmla="*/ 873124 h 1481007"/>
              <a:gd name="connsiteX7" fmla="*/ 0 w 8404722"/>
              <a:gd name="connsiteY7" fmla="*/ 904317 h 1481007"/>
              <a:gd name="connsiteX8" fmla="*/ 0 w 8404722"/>
              <a:gd name="connsiteY8" fmla="*/ 18625 h 1481007"/>
              <a:gd name="connsiteX9" fmla="*/ 444447 w 8404722"/>
              <a:gd name="connsiteY9" fmla="*/ 821 h 1481007"/>
              <a:gd name="connsiteX0" fmla="*/ 444447 w 8404722"/>
              <a:gd name="connsiteY0" fmla="*/ 821 h 1481007"/>
              <a:gd name="connsiteX1" fmla="*/ 640953 w 8404722"/>
              <a:gd name="connsiteY1" fmla="*/ 10192 h 1481007"/>
              <a:gd name="connsiteX2" fmla="*/ 5654081 w 8404722"/>
              <a:gd name="connsiteY2" fmla="*/ 1199893 h 1481007"/>
              <a:gd name="connsiteX3" fmla="*/ 8404695 w 8404722"/>
              <a:gd name="connsiteY3" fmla="*/ 418348 h 1481007"/>
              <a:gd name="connsiteX4" fmla="*/ 5625492 w 8404722"/>
              <a:gd name="connsiteY4" fmla="*/ 1466208 h 1481007"/>
              <a:gd name="connsiteX5" fmla="*/ 3172995 w 8404722"/>
              <a:gd name="connsiteY5" fmla="*/ 1029325 h 1481007"/>
              <a:gd name="connsiteX6" fmla="*/ 1297034 w 8404722"/>
              <a:gd name="connsiteY6" fmla="*/ 873124 h 1481007"/>
              <a:gd name="connsiteX7" fmla="*/ 0 w 8404722"/>
              <a:gd name="connsiteY7" fmla="*/ 904317 h 1481007"/>
              <a:gd name="connsiteX8" fmla="*/ 0 w 8404722"/>
              <a:gd name="connsiteY8" fmla="*/ 18625 h 1481007"/>
              <a:gd name="connsiteX9" fmla="*/ 444447 w 8404722"/>
              <a:gd name="connsiteY9" fmla="*/ 821 h 148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4722" h="1481007">
                <a:moveTo>
                  <a:pt x="444447" y="821"/>
                </a:moveTo>
                <a:cubicBezTo>
                  <a:pt x="509878" y="2191"/>
                  <a:pt x="575550" y="5278"/>
                  <a:pt x="640953" y="10192"/>
                </a:cubicBezTo>
                <a:cubicBezTo>
                  <a:pt x="1687405" y="88822"/>
                  <a:pt x="4360124" y="1131867"/>
                  <a:pt x="5654081" y="1199893"/>
                </a:cubicBezTo>
                <a:cubicBezTo>
                  <a:pt x="6948038" y="1267919"/>
                  <a:pt x="7971140" y="629770"/>
                  <a:pt x="8404695" y="418348"/>
                </a:cubicBezTo>
                <a:cubicBezTo>
                  <a:pt x="8413031" y="703636"/>
                  <a:pt x="6497442" y="1364379"/>
                  <a:pt x="5625492" y="1466208"/>
                </a:cubicBezTo>
                <a:cubicBezTo>
                  <a:pt x="4753542" y="1568038"/>
                  <a:pt x="4031094" y="1114032"/>
                  <a:pt x="3172995" y="1029325"/>
                </a:cubicBezTo>
                <a:cubicBezTo>
                  <a:pt x="2314896" y="944618"/>
                  <a:pt x="2684003" y="851618"/>
                  <a:pt x="1297034" y="873124"/>
                </a:cubicBezTo>
                <a:cubicBezTo>
                  <a:pt x="-89935" y="894630"/>
                  <a:pt x="410349" y="903346"/>
                  <a:pt x="0" y="904317"/>
                </a:cubicBezTo>
                <a:lnTo>
                  <a:pt x="0" y="18625"/>
                </a:lnTo>
                <a:cubicBezTo>
                  <a:pt x="142589" y="3695"/>
                  <a:pt x="292875" y="-2351"/>
                  <a:pt x="444447" y="821"/>
                </a:cubicBezTo>
                <a:close/>
              </a:path>
            </a:pathLst>
          </a:custGeom>
          <a:gradFill>
            <a:gsLst>
              <a:gs pos="7000">
                <a:schemeClr val="bg1">
                  <a:alpha val="0"/>
                </a:schemeClr>
              </a:gs>
              <a:gs pos="29000">
                <a:schemeClr val="accent3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 rot="20993287">
            <a:off x="-195428" y="4805476"/>
            <a:ext cx="9554563" cy="1797726"/>
          </a:xfrm>
          <a:custGeom>
            <a:avLst/>
            <a:gdLst/>
            <a:ahLst/>
            <a:cxnLst/>
            <a:rect l="l" t="t" r="r" b="b"/>
            <a:pathLst>
              <a:path w="9554563" h="1797726">
                <a:moveTo>
                  <a:pt x="9554563" y="96173"/>
                </a:moveTo>
                <a:lnTo>
                  <a:pt x="9443876" y="716825"/>
                </a:lnTo>
                <a:cubicBezTo>
                  <a:pt x="9063881" y="767729"/>
                  <a:pt x="8680427" y="823648"/>
                  <a:pt x="8458596" y="922958"/>
                </a:cubicBezTo>
                <a:cubicBezTo>
                  <a:pt x="7959689" y="1146310"/>
                  <a:pt x="7304906" y="1801018"/>
                  <a:pt x="6057097" y="1797714"/>
                </a:cubicBezTo>
                <a:cubicBezTo>
                  <a:pt x="4809289" y="1794410"/>
                  <a:pt x="2884734" y="798597"/>
                  <a:pt x="971747" y="903132"/>
                </a:cubicBezTo>
                <a:cubicBezTo>
                  <a:pt x="557977" y="925742"/>
                  <a:pt x="242423" y="950221"/>
                  <a:pt x="0" y="971209"/>
                </a:cubicBezTo>
                <a:lnTo>
                  <a:pt x="167236" y="33479"/>
                </a:lnTo>
                <a:cubicBezTo>
                  <a:pt x="738887" y="-45859"/>
                  <a:pt x="1541621" y="12008"/>
                  <a:pt x="2505790" y="247966"/>
                </a:cubicBezTo>
                <a:cubicBezTo>
                  <a:pt x="3511539" y="494100"/>
                  <a:pt x="5137859" y="1410884"/>
                  <a:pt x="6128785" y="1519238"/>
                </a:cubicBezTo>
                <a:cubicBezTo>
                  <a:pt x="7119712" y="1627592"/>
                  <a:pt x="7722314" y="1125134"/>
                  <a:pt x="8451350" y="898089"/>
                </a:cubicBezTo>
                <a:cubicBezTo>
                  <a:pt x="8846698" y="720799"/>
                  <a:pt x="9233358" y="367020"/>
                  <a:pt x="9554563" y="96173"/>
                </a:cubicBezTo>
                <a:close/>
              </a:path>
            </a:pathLst>
          </a:custGeom>
          <a:gradFill>
            <a:gsLst>
              <a:gs pos="7000">
                <a:schemeClr val="bg1">
                  <a:alpha val="0"/>
                </a:schemeClr>
              </a:gs>
              <a:gs pos="24000">
                <a:schemeClr val="accent1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5640215" y="5147159"/>
            <a:ext cx="2595744" cy="1710841"/>
          </a:xfrm>
          <a:custGeom>
            <a:avLst/>
            <a:gdLst/>
            <a:ahLst/>
            <a:cxnLst/>
            <a:rect l="l" t="t" r="r" b="b"/>
            <a:pathLst>
              <a:path w="2595744" h="1710841">
                <a:moveTo>
                  <a:pt x="2595744" y="0"/>
                </a:moveTo>
                <a:cubicBezTo>
                  <a:pt x="1888149" y="432959"/>
                  <a:pt x="1613342" y="1216865"/>
                  <a:pt x="855755" y="1710841"/>
                </a:cubicBezTo>
                <a:lnTo>
                  <a:pt x="0" y="1710841"/>
                </a:lnTo>
                <a:cubicBezTo>
                  <a:pt x="1092084" y="1434325"/>
                  <a:pt x="1774717" y="362621"/>
                  <a:pt x="2595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Freeform 57"/>
          <p:cNvSpPr/>
          <p:nvPr/>
        </p:nvSpPr>
        <p:spPr>
          <a:xfrm rot="20376920">
            <a:off x="6876535" y="5377313"/>
            <a:ext cx="1629313" cy="1352689"/>
          </a:xfrm>
          <a:custGeom>
            <a:avLst/>
            <a:gdLst/>
            <a:ahLst/>
            <a:cxnLst/>
            <a:rect l="l" t="t" r="r" b="b"/>
            <a:pathLst>
              <a:path w="1629313" h="1352689">
                <a:moveTo>
                  <a:pt x="1629313" y="0"/>
                </a:moveTo>
                <a:cubicBezTo>
                  <a:pt x="1076123" y="338483"/>
                  <a:pt x="787451" y="891462"/>
                  <a:pt x="325581" y="1352689"/>
                </a:cubicBezTo>
                <a:lnTo>
                  <a:pt x="0" y="1231706"/>
                </a:lnTo>
                <a:cubicBezTo>
                  <a:pt x="591087" y="804422"/>
                  <a:pt x="1079127" y="243000"/>
                  <a:pt x="1629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Freeform 58"/>
          <p:cNvSpPr/>
          <p:nvPr/>
        </p:nvSpPr>
        <p:spPr>
          <a:xfrm rot="16794567" flipH="1">
            <a:off x="8191198" y="4278877"/>
            <a:ext cx="1020957" cy="796786"/>
          </a:xfrm>
          <a:custGeom>
            <a:avLst/>
            <a:gdLst/>
            <a:ahLst/>
            <a:cxnLst/>
            <a:rect l="l" t="t" r="r" b="b"/>
            <a:pathLst>
              <a:path w="1020957" h="796786">
                <a:moveTo>
                  <a:pt x="0" y="758237"/>
                </a:moveTo>
                <a:lnTo>
                  <a:pt x="220663" y="796786"/>
                </a:lnTo>
                <a:cubicBezTo>
                  <a:pt x="452511" y="496290"/>
                  <a:pt x="683835" y="206275"/>
                  <a:pt x="1020957" y="0"/>
                </a:cubicBezTo>
                <a:cubicBezTo>
                  <a:pt x="664467" y="157450"/>
                  <a:pt x="341775" y="452741"/>
                  <a:pt x="0" y="7582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Freeform 52"/>
          <p:cNvSpPr/>
          <p:nvPr/>
        </p:nvSpPr>
        <p:spPr>
          <a:xfrm rot="19578799" flipH="1">
            <a:off x="8108315" y="4690371"/>
            <a:ext cx="1190824" cy="232046"/>
          </a:xfrm>
          <a:custGeom>
            <a:avLst/>
            <a:gdLst/>
            <a:ahLst/>
            <a:cxnLst/>
            <a:rect l="l" t="t" r="r" b="b"/>
            <a:pathLst>
              <a:path w="1190824" h="232046">
                <a:moveTo>
                  <a:pt x="0" y="16574"/>
                </a:moveTo>
                <a:lnTo>
                  <a:pt x="143629" y="232046"/>
                </a:lnTo>
                <a:cubicBezTo>
                  <a:pt x="612851" y="117699"/>
                  <a:pt x="985722" y="53297"/>
                  <a:pt x="1190824" y="82057"/>
                </a:cubicBezTo>
                <a:cubicBezTo>
                  <a:pt x="730428" y="-46123"/>
                  <a:pt x="447091" y="13316"/>
                  <a:pt x="0" y="165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rot="17744700" flipH="1">
            <a:off x="8261128" y="4500536"/>
            <a:ext cx="885696" cy="693503"/>
          </a:xfrm>
          <a:custGeom>
            <a:avLst/>
            <a:gdLst/>
            <a:ahLst/>
            <a:cxnLst/>
            <a:rect l="l" t="t" r="r" b="b"/>
            <a:pathLst>
              <a:path w="885696" h="693503">
                <a:moveTo>
                  <a:pt x="0" y="621711"/>
                </a:moveTo>
                <a:lnTo>
                  <a:pt x="148872" y="693503"/>
                </a:lnTo>
                <a:cubicBezTo>
                  <a:pt x="362548" y="431252"/>
                  <a:pt x="585059" y="183950"/>
                  <a:pt x="885696" y="0"/>
                </a:cubicBezTo>
                <a:cubicBezTo>
                  <a:pt x="580532" y="134780"/>
                  <a:pt x="294487" y="367522"/>
                  <a:pt x="0" y="621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323528" y="5398967"/>
            <a:ext cx="4464496" cy="1267103"/>
            <a:chOff x="323528" y="5133389"/>
            <a:chExt cx="4464496" cy="1267103"/>
          </a:xfrm>
        </p:grpSpPr>
        <p:sp>
          <p:nvSpPr>
            <p:cNvPr id="62" name="TextBox 61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spc="-3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spc="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spc="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  <a:endParaRPr lang="en-GB" sz="5400" b="1" spc="0" dirty="0">
                <a:ln w="3175">
                  <a:solidFill>
                    <a:schemeClr val="accent5">
                      <a:lumMod val="50000"/>
                      <a:alpha val="72000"/>
                    </a:schemeClr>
                  </a:solidFill>
                </a:ln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Partnership in Statistics</a:t>
              </a:r>
              <a:r>
                <a:rPr lang="en-GB" sz="1400" b="1" baseline="0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 for Development in the 21</a:t>
              </a:r>
              <a:r>
                <a:rPr lang="en-GB" sz="1400" b="1" baseline="30000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st</a:t>
              </a:r>
              <a:r>
                <a:rPr lang="en-GB" sz="1400" b="1" baseline="0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 Century</a:t>
              </a:r>
              <a:endParaRPr lang="en-GB" sz="1400" b="1" dirty="0">
                <a:ln w="3175">
                  <a:solidFill>
                    <a:schemeClr val="accent5">
                      <a:lumMod val="40000"/>
                      <a:lumOff val="60000"/>
                      <a:alpha val="48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282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14938" y="4651200"/>
            <a:ext cx="3315009" cy="2319397"/>
            <a:chOff x="6414938" y="4651200"/>
            <a:chExt cx="3315009" cy="2319397"/>
          </a:xfrm>
        </p:grpSpPr>
        <p:sp>
          <p:nvSpPr>
            <p:cNvPr id="6" name="Freeform 5"/>
            <p:cNvSpPr/>
            <p:nvPr userDrawn="1"/>
          </p:nvSpPr>
          <p:spPr>
            <a:xfrm rot="20905490">
              <a:off x="6414938" y="5991356"/>
              <a:ext cx="2190503" cy="914521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 userDrawn="1"/>
          </p:nvSpPr>
          <p:spPr>
            <a:xfrm rot="20298777">
              <a:off x="6764496" y="4902970"/>
              <a:ext cx="2965451" cy="1750533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 userDrawn="1"/>
          </p:nvSpPr>
          <p:spPr>
            <a:xfrm rot="20905490">
              <a:off x="7384079" y="6066246"/>
              <a:ext cx="1177167" cy="904351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Freeform 8"/>
            <p:cNvSpPr/>
            <p:nvPr userDrawn="1"/>
          </p:nvSpPr>
          <p:spPr>
            <a:xfrm rot="19682410">
              <a:off x="7786518" y="6135192"/>
              <a:ext cx="907383" cy="708429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 9"/>
            <p:cNvSpPr/>
            <p:nvPr userDrawn="1"/>
          </p:nvSpPr>
          <p:spPr>
            <a:xfrm rot="16100057" flipH="1">
              <a:off x="8286871" y="4780364"/>
              <a:ext cx="1256067" cy="997739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Freeform 10"/>
            <p:cNvSpPr/>
            <p:nvPr userDrawn="1"/>
          </p:nvSpPr>
          <p:spPr>
            <a:xfrm rot="18884289" flipH="1">
              <a:off x="8217724" y="5293558"/>
              <a:ext cx="1475425" cy="289501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 userDrawn="1"/>
          </p:nvSpPr>
          <p:spPr>
            <a:xfrm rot="17050190" flipH="1">
              <a:off x="8416815" y="5051732"/>
              <a:ext cx="1090244" cy="870242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7010400" y="6381328"/>
            <a:ext cx="20260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3894-09AD-47E8-8542-9429EAE653E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50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14938" y="4651200"/>
            <a:ext cx="3315009" cy="2319397"/>
            <a:chOff x="6414938" y="4651200"/>
            <a:chExt cx="3315009" cy="2319397"/>
          </a:xfrm>
        </p:grpSpPr>
        <p:sp>
          <p:nvSpPr>
            <p:cNvPr id="9" name="Freeform 8"/>
            <p:cNvSpPr/>
            <p:nvPr userDrawn="1"/>
          </p:nvSpPr>
          <p:spPr>
            <a:xfrm rot="20905490">
              <a:off x="6414938" y="5991356"/>
              <a:ext cx="2190503" cy="914521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 userDrawn="1"/>
          </p:nvSpPr>
          <p:spPr>
            <a:xfrm rot="20298777">
              <a:off x="6764496" y="4902970"/>
              <a:ext cx="2965451" cy="1750533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 userDrawn="1"/>
          </p:nvSpPr>
          <p:spPr>
            <a:xfrm rot="20905490">
              <a:off x="7384079" y="6066246"/>
              <a:ext cx="1177167" cy="904351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 11"/>
            <p:cNvSpPr/>
            <p:nvPr userDrawn="1"/>
          </p:nvSpPr>
          <p:spPr>
            <a:xfrm rot="19682410">
              <a:off x="7786518" y="6135192"/>
              <a:ext cx="907383" cy="708429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 12"/>
            <p:cNvSpPr/>
            <p:nvPr userDrawn="1"/>
          </p:nvSpPr>
          <p:spPr>
            <a:xfrm rot="16100057" flipH="1">
              <a:off x="8286871" y="4780364"/>
              <a:ext cx="1256067" cy="997739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 13"/>
            <p:cNvSpPr/>
            <p:nvPr userDrawn="1"/>
          </p:nvSpPr>
          <p:spPr>
            <a:xfrm rot="18884289" flipH="1">
              <a:off x="8217724" y="5293558"/>
              <a:ext cx="1475425" cy="289501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 userDrawn="1"/>
          </p:nvSpPr>
          <p:spPr>
            <a:xfrm rot="17050190" flipH="1">
              <a:off x="8416815" y="5051732"/>
              <a:ext cx="1090244" cy="870242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>
          <a:xfrm>
            <a:off x="7010400" y="6381328"/>
            <a:ext cx="20260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3894-09AD-47E8-8542-9429EAE653E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29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14938" y="4651200"/>
            <a:ext cx="3315009" cy="2319397"/>
            <a:chOff x="6414938" y="4651200"/>
            <a:chExt cx="3315009" cy="2319397"/>
          </a:xfrm>
        </p:grpSpPr>
        <p:sp>
          <p:nvSpPr>
            <p:cNvPr id="9" name="Freeform 8"/>
            <p:cNvSpPr/>
            <p:nvPr userDrawn="1"/>
          </p:nvSpPr>
          <p:spPr>
            <a:xfrm rot="20905490">
              <a:off x="6414938" y="5991356"/>
              <a:ext cx="2190503" cy="914521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 userDrawn="1"/>
          </p:nvSpPr>
          <p:spPr>
            <a:xfrm rot="20298777">
              <a:off x="6764496" y="4902970"/>
              <a:ext cx="2965451" cy="1750533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 userDrawn="1"/>
          </p:nvSpPr>
          <p:spPr>
            <a:xfrm rot="20905490">
              <a:off x="7384079" y="6066246"/>
              <a:ext cx="1177167" cy="904351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 11"/>
            <p:cNvSpPr/>
            <p:nvPr userDrawn="1"/>
          </p:nvSpPr>
          <p:spPr>
            <a:xfrm rot="19682410">
              <a:off x="7786518" y="6135192"/>
              <a:ext cx="907383" cy="708429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 12"/>
            <p:cNvSpPr/>
            <p:nvPr userDrawn="1"/>
          </p:nvSpPr>
          <p:spPr>
            <a:xfrm rot="16100057" flipH="1">
              <a:off x="8286871" y="4780364"/>
              <a:ext cx="1256067" cy="997739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 13"/>
            <p:cNvSpPr/>
            <p:nvPr userDrawn="1"/>
          </p:nvSpPr>
          <p:spPr>
            <a:xfrm rot="18884289" flipH="1">
              <a:off x="8217724" y="5293558"/>
              <a:ext cx="1475425" cy="289501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 userDrawn="1"/>
          </p:nvSpPr>
          <p:spPr>
            <a:xfrm rot="17050190" flipH="1">
              <a:off x="8416815" y="5051732"/>
              <a:ext cx="1090244" cy="870242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>
          <a:xfrm>
            <a:off x="7010400" y="6381328"/>
            <a:ext cx="20260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3894-09AD-47E8-8542-9429EAE653E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24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8381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414938" y="4651200"/>
            <a:ext cx="3315009" cy="2319397"/>
            <a:chOff x="6414938" y="4651200"/>
            <a:chExt cx="3315009" cy="2319397"/>
          </a:xfrm>
        </p:grpSpPr>
        <p:sp>
          <p:nvSpPr>
            <p:cNvPr id="8" name="Freeform 7"/>
            <p:cNvSpPr/>
            <p:nvPr userDrawn="1"/>
          </p:nvSpPr>
          <p:spPr>
            <a:xfrm rot="20905490">
              <a:off x="6414938" y="5991356"/>
              <a:ext cx="2190503" cy="914521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 userDrawn="1"/>
          </p:nvSpPr>
          <p:spPr>
            <a:xfrm rot="20298777">
              <a:off x="6764496" y="4902970"/>
              <a:ext cx="2965451" cy="1750533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 userDrawn="1"/>
          </p:nvSpPr>
          <p:spPr>
            <a:xfrm rot="20905490">
              <a:off x="7384079" y="6066246"/>
              <a:ext cx="1177167" cy="904351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Freeform 10"/>
            <p:cNvSpPr/>
            <p:nvPr userDrawn="1"/>
          </p:nvSpPr>
          <p:spPr>
            <a:xfrm rot="19682410">
              <a:off x="7786518" y="6135192"/>
              <a:ext cx="907383" cy="708429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 11"/>
            <p:cNvSpPr/>
            <p:nvPr userDrawn="1"/>
          </p:nvSpPr>
          <p:spPr>
            <a:xfrm rot="16100057" flipH="1">
              <a:off x="8286871" y="4780364"/>
              <a:ext cx="1256067" cy="997739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 12"/>
            <p:cNvSpPr/>
            <p:nvPr userDrawn="1"/>
          </p:nvSpPr>
          <p:spPr>
            <a:xfrm rot="18884289" flipH="1">
              <a:off x="8217724" y="5293558"/>
              <a:ext cx="1475425" cy="289501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 userDrawn="1"/>
          </p:nvSpPr>
          <p:spPr>
            <a:xfrm rot="17050190" flipH="1">
              <a:off x="8416815" y="5051732"/>
              <a:ext cx="1090244" cy="870242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7010400" y="6381328"/>
            <a:ext cx="20260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3894-09AD-47E8-8542-9429EAE653E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49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22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22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414938" y="4651200"/>
            <a:ext cx="3315009" cy="2319397"/>
            <a:chOff x="6414938" y="4651200"/>
            <a:chExt cx="3315009" cy="2319397"/>
          </a:xfrm>
        </p:grpSpPr>
        <p:sp>
          <p:nvSpPr>
            <p:cNvPr id="8" name="Freeform 7"/>
            <p:cNvSpPr/>
            <p:nvPr userDrawn="1"/>
          </p:nvSpPr>
          <p:spPr>
            <a:xfrm rot="20905490">
              <a:off x="6414938" y="5991356"/>
              <a:ext cx="2190503" cy="914521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 userDrawn="1"/>
          </p:nvSpPr>
          <p:spPr>
            <a:xfrm rot="20298777">
              <a:off x="6764496" y="4902970"/>
              <a:ext cx="2965451" cy="1750533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 userDrawn="1"/>
          </p:nvSpPr>
          <p:spPr>
            <a:xfrm rot="20905490">
              <a:off x="7384079" y="6066246"/>
              <a:ext cx="1177167" cy="904351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Freeform 10"/>
            <p:cNvSpPr/>
            <p:nvPr userDrawn="1"/>
          </p:nvSpPr>
          <p:spPr>
            <a:xfrm rot="19682410">
              <a:off x="7786518" y="6135192"/>
              <a:ext cx="907383" cy="708429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 11"/>
            <p:cNvSpPr/>
            <p:nvPr userDrawn="1"/>
          </p:nvSpPr>
          <p:spPr>
            <a:xfrm rot="16100057" flipH="1">
              <a:off x="8286871" y="4780364"/>
              <a:ext cx="1256067" cy="997739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 12"/>
            <p:cNvSpPr/>
            <p:nvPr userDrawn="1"/>
          </p:nvSpPr>
          <p:spPr>
            <a:xfrm rot="18884289" flipH="1">
              <a:off x="8217724" y="5293558"/>
              <a:ext cx="1475425" cy="289501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 userDrawn="1"/>
          </p:nvSpPr>
          <p:spPr>
            <a:xfrm rot="17050190" flipH="1">
              <a:off x="8416815" y="5051732"/>
              <a:ext cx="1090244" cy="870242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7010400" y="6381328"/>
            <a:ext cx="20260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3894-09AD-47E8-8542-9429EAE653E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05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708755" y="1942873"/>
            <a:ext cx="7418651" cy="4821268"/>
            <a:chOff x="2708755" y="1942873"/>
            <a:chExt cx="7418651" cy="4821268"/>
          </a:xfrm>
        </p:grpSpPr>
        <p:sp>
          <p:nvSpPr>
            <p:cNvPr id="6" name="Freeform 5"/>
            <p:cNvSpPr/>
            <p:nvPr userDrawn="1"/>
          </p:nvSpPr>
          <p:spPr>
            <a:xfrm rot="20905490">
              <a:off x="2708755" y="4665511"/>
              <a:ext cx="4612898" cy="1934114"/>
            </a:xfrm>
            <a:custGeom>
              <a:avLst/>
              <a:gdLst/>
              <a:ahLst/>
              <a:cxnLst/>
              <a:rect l="l" t="t" r="r" b="b"/>
              <a:pathLst>
                <a:path w="4612898" h="1934114">
                  <a:moveTo>
                    <a:pt x="4612898" y="0"/>
                  </a:moveTo>
                  <a:cubicBezTo>
                    <a:pt x="4471153" y="631508"/>
                    <a:pt x="3026525" y="1288311"/>
                    <a:pt x="920761" y="1934114"/>
                  </a:cubicBezTo>
                  <a:lnTo>
                    <a:pt x="0" y="1745525"/>
                  </a:lnTo>
                  <a:cubicBezTo>
                    <a:pt x="2218770" y="1311355"/>
                    <a:pt x="3806955" y="547091"/>
                    <a:pt x="4612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 userDrawn="1"/>
          </p:nvSpPr>
          <p:spPr>
            <a:xfrm rot="20298777">
              <a:off x="3319802" y="1942873"/>
              <a:ext cx="6807604" cy="4050863"/>
            </a:xfrm>
            <a:custGeom>
              <a:avLst/>
              <a:gdLst/>
              <a:ahLst/>
              <a:cxnLst/>
              <a:rect l="l" t="t" r="r" b="b"/>
              <a:pathLst>
                <a:path w="6807604" h="4050863">
                  <a:moveTo>
                    <a:pt x="6807604" y="0"/>
                  </a:moveTo>
                  <a:lnTo>
                    <a:pt x="6445805" y="909760"/>
                  </a:lnTo>
                  <a:cubicBezTo>
                    <a:pt x="5504152" y="1280980"/>
                    <a:pt x="4501723" y="1967179"/>
                    <a:pt x="3620478" y="2413270"/>
                  </a:cubicBezTo>
                  <a:cubicBezTo>
                    <a:pt x="2551768" y="2954257"/>
                    <a:pt x="1889175" y="3508835"/>
                    <a:pt x="677057" y="4050863"/>
                  </a:cubicBezTo>
                  <a:lnTo>
                    <a:pt x="0" y="3781606"/>
                  </a:lnTo>
                  <a:cubicBezTo>
                    <a:pt x="1279027" y="3381413"/>
                    <a:pt x="2376245" y="2724439"/>
                    <a:pt x="3600088" y="2343294"/>
                  </a:cubicBezTo>
                  <a:cubicBezTo>
                    <a:pt x="4755266" y="1825268"/>
                    <a:pt x="5884083" y="771732"/>
                    <a:pt x="68076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 userDrawn="1"/>
          </p:nvSpPr>
          <p:spPr>
            <a:xfrm rot="20905490">
              <a:off x="4969901" y="4481164"/>
              <a:ext cx="2343018" cy="2282977"/>
            </a:xfrm>
            <a:custGeom>
              <a:avLst/>
              <a:gdLst/>
              <a:ahLst/>
              <a:cxnLst/>
              <a:rect l="l" t="t" r="r" b="b"/>
              <a:pathLst>
                <a:path w="2343018" h="2282977">
                  <a:moveTo>
                    <a:pt x="2343018" y="0"/>
                  </a:moveTo>
                  <a:cubicBezTo>
                    <a:pt x="1490377" y="553923"/>
                    <a:pt x="1163474" y="1478519"/>
                    <a:pt x="588039" y="2282977"/>
                  </a:cubicBezTo>
                  <a:lnTo>
                    <a:pt x="0" y="2162536"/>
                  </a:lnTo>
                  <a:cubicBezTo>
                    <a:pt x="860888" y="1346680"/>
                    <a:pt x="1407171" y="413330"/>
                    <a:pt x="2343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Freeform 8"/>
            <p:cNvSpPr/>
            <p:nvPr userDrawn="1"/>
          </p:nvSpPr>
          <p:spPr>
            <a:xfrm rot="19682410">
              <a:off x="5484630" y="4710332"/>
              <a:ext cx="2243186" cy="1873174"/>
            </a:xfrm>
            <a:custGeom>
              <a:avLst/>
              <a:gdLst/>
              <a:ahLst/>
              <a:cxnLst/>
              <a:rect l="l" t="t" r="r" b="b"/>
              <a:pathLst>
                <a:path w="2243186" h="1873174">
                  <a:moveTo>
                    <a:pt x="2243186" y="0"/>
                  </a:moveTo>
                  <a:cubicBezTo>
                    <a:pt x="1483350" y="464923"/>
                    <a:pt x="883054" y="1213103"/>
                    <a:pt x="334813" y="1873174"/>
                  </a:cubicBezTo>
                  <a:lnTo>
                    <a:pt x="0" y="1664285"/>
                  </a:lnTo>
                  <a:cubicBezTo>
                    <a:pt x="736908" y="1035373"/>
                    <a:pt x="1477611" y="338127"/>
                    <a:pt x="2243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 9"/>
            <p:cNvSpPr/>
            <p:nvPr userDrawn="1"/>
          </p:nvSpPr>
          <p:spPr>
            <a:xfrm rot="16100057" flipH="1">
              <a:off x="7018071" y="2081507"/>
              <a:ext cx="2169303" cy="2146521"/>
            </a:xfrm>
            <a:custGeom>
              <a:avLst/>
              <a:gdLst/>
              <a:ahLst/>
              <a:cxnLst/>
              <a:rect l="l" t="t" r="r" b="b"/>
              <a:pathLst>
                <a:path w="2169303" h="2146521">
                  <a:moveTo>
                    <a:pt x="0" y="2146521"/>
                  </a:moveTo>
                  <a:lnTo>
                    <a:pt x="294387" y="2137960"/>
                  </a:lnTo>
                  <a:cubicBezTo>
                    <a:pt x="829312" y="1345591"/>
                    <a:pt x="1359124" y="495728"/>
                    <a:pt x="2169303" y="0"/>
                  </a:cubicBezTo>
                  <a:cubicBezTo>
                    <a:pt x="1361693" y="356695"/>
                    <a:pt x="711630" y="1298128"/>
                    <a:pt x="0" y="214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Freeform 10"/>
            <p:cNvSpPr/>
            <p:nvPr userDrawn="1"/>
          </p:nvSpPr>
          <p:spPr>
            <a:xfrm rot="18884289" flipH="1">
              <a:off x="6796670" y="3167957"/>
              <a:ext cx="2753198" cy="729256"/>
            </a:xfrm>
            <a:custGeom>
              <a:avLst/>
              <a:gdLst/>
              <a:ahLst/>
              <a:cxnLst/>
              <a:rect l="l" t="t" r="r" b="b"/>
              <a:pathLst>
                <a:path w="2753198" h="729256">
                  <a:moveTo>
                    <a:pt x="0" y="367145"/>
                  </a:moveTo>
                  <a:lnTo>
                    <a:pt x="365436" y="729256"/>
                  </a:lnTo>
                  <a:cubicBezTo>
                    <a:pt x="1424220" y="398577"/>
                    <a:pt x="2258941" y="44386"/>
                    <a:pt x="2753198" y="113692"/>
                  </a:cubicBezTo>
                  <a:cubicBezTo>
                    <a:pt x="1664059" y="-189538"/>
                    <a:pt x="946190" y="190170"/>
                    <a:pt x="0" y="367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 userDrawn="1"/>
          </p:nvSpPr>
          <p:spPr>
            <a:xfrm rot="17050190" flipH="1">
              <a:off x="7343020" y="2807525"/>
              <a:ext cx="1609950" cy="1866808"/>
            </a:xfrm>
            <a:custGeom>
              <a:avLst/>
              <a:gdLst/>
              <a:ahLst/>
              <a:cxnLst/>
              <a:rect l="l" t="t" r="r" b="b"/>
              <a:pathLst>
                <a:path w="1609950" h="1866808">
                  <a:moveTo>
                    <a:pt x="0" y="1757425"/>
                  </a:moveTo>
                  <a:lnTo>
                    <a:pt x="433237" y="1866808"/>
                  </a:lnTo>
                  <a:cubicBezTo>
                    <a:pt x="756201" y="1176317"/>
                    <a:pt x="895711" y="437023"/>
                    <a:pt x="1609950" y="0"/>
                  </a:cubicBezTo>
                  <a:cubicBezTo>
                    <a:pt x="885948" y="319769"/>
                    <a:pt x="538913" y="1068496"/>
                    <a:pt x="0" y="17574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13176"/>
            <a:ext cx="368300" cy="368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77098"/>
            <a:ext cx="368300" cy="368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" y="5941020"/>
            <a:ext cx="368300" cy="3683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1293" y="50131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twitter.com/ContactPARIS21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71292" y="5476066"/>
            <a:ext cx="375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facebook.com/ContactPARIS21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71293" y="59410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youtube.com/PARIS21OECD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07504" y="3012750"/>
            <a:ext cx="3516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PARIS21</a:t>
            </a:r>
            <a:r>
              <a:rPr lang="en-GB" b="1" baseline="0" dirty="0" smtClean="0"/>
              <a:t> Secretariat</a:t>
            </a:r>
          </a:p>
          <a:p>
            <a:r>
              <a:rPr lang="en-GB" baseline="0" dirty="0" smtClean="0"/>
              <a:t>OECD/DCD</a:t>
            </a:r>
          </a:p>
          <a:p>
            <a:r>
              <a:rPr lang="en-GB" baseline="0" dirty="0" smtClean="0"/>
              <a:t>4 Quai du Point du Jour</a:t>
            </a:r>
          </a:p>
          <a:p>
            <a:r>
              <a:rPr lang="en-GB" baseline="0" dirty="0" smtClean="0"/>
              <a:t>92100 Boulogne-Billancourt, France</a:t>
            </a:r>
          </a:p>
          <a:p>
            <a:r>
              <a:rPr lang="en-GB" baseline="0" dirty="0" smtClean="0">
                <a:hlinkClick r:id="rId5"/>
              </a:rPr>
              <a:t>contact@paris21.org</a:t>
            </a:r>
            <a:endParaRPr lang="en-GB" baseline="0" dirty="0" smtClean="0"/>
          </a:p>
          <a:p>
            <a:r>
              <a:rPr lang="en-GB" baseline="0" dirty="0" smtClean="0">
                <a:hlinkClick r:id="rId6"/>
              </a:rPr>
              <a:t>www.paris21.org</a:t>
            </a: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6652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8A6E9-99C7-4CDC-84FB-58161D7114FE}" type="datetimeFigureOut">
              <a:rPr lang="en-US"/>
              <a:pPr>
                <a:defRPr/>
              </a:pPr>
              <a:t>17-Dec-2013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CDE90-56E6-453A-A367-AF0D2679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99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8B70B-0AEC-4350-A0BA-03C6EC9726F2}" type="datetimeFigureOut">
              <a:rPr lang="en-US"/>
              <a:pPr>
                <a:defRPr/>
              </a:pPr>
              <a:t>17-Dec-2013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361E7-B1DC-4A4C-A054-DE351AB5F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46BEB-ADA8-404A-9956-D884FD5D6B1B}" type="datetimeFigureOut">
              <a:rPr lang="en-US"/>
              <a:pPr>
                <a:defRPr/>
              </a:pPr>
              <a:t>17-Dec-2013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EFB99-6ED9-443E-BB2D-00A49F35F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24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7CCD4-8AEA-4551-A313-3D987854F4F8}" type="datetimeFigureOut">
              <a:rPr lang="en-US"/>
              <a:pPr>
                <a:defRPr/>
              </a:pPr>
              <a:t>17-Dec-2013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448E-234C-4A14-90F5-7A1ECA8BF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767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780" y="980728"/>
            <a:ext cx="7772400" cy="1470025"/>
          </a:xfrm>
        </p:spPr>
        <p:txBody>
          <a:bodyPr/>
          <a:lstStyle>
            <a:lvl1pPr>
              <a:defRPr>
                <a:ln w="3175">
                  <a:solidFill>
                    <a:schemeClr val="accent1">
                      <a:alpha val="30000"/>
                    </a:schemeClr>
                  </a:solidFill>
                </a:ln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580" y="27365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2" name="Freeform 51"/>
          <p:cNvSpPr/>
          <p:nvPr/>
        </p:nvSpPr>
        <p:spPr>
          <a:xfrm>
            <a:off x="-33228" y="4580656"/>
            <a:ext cx="8329436" cy="1475155"/>
          </a:xfrm>
          <a:custGeom>
            <a:avLst/>
            <a:gdLst/>
            <a:ahLst/>
            <a:cxnLst/>
            <a:rect l="l" t="t" r="r" b="b"/>
            <a:pathLst>
              <a:path w="8329436" h="1475155">
                <a:moveTo>
                  <a:pt x="369156" y="807"/>
                </a:moveTo>
                <a:cubicBezTo>
                  <a:pt x="434587" y="2177"/>
                  <a:pt x="500259" y="5264"/>
                  <a:pt x="565662" y="10178"/>
                </a:cubicBezTo>
                <a:cubicBezTo>
                  <a:pt x="1612114" y="88808"/>
                  <a:pt x="4284833" y="1131853"/>
                  <a:pt x="5578790" y="1199879"/>
                </a:cubicBezTo>
                <a:cubicBezTo>
                  <a:pt x="6872747" y="1267905"/>
                  <a:pt x="7895849" y="629756"/>
                  <a:pt x="8329404" y="418334"/>
                </a:cubicBezTo>
                <a:cubicBezTo>
                  <a:pt x="8337740" y="703622"/>
                  <a:pt x="6743750" y="1383625"/>
                  <a:pt x="5550201" y="1466194"/>
                </a:cubicBezTo>
                <a:cubicBezTo>
                  <a:pt x="4356652" y="1548763"/>
                  <a:pt x="2209800" y="1036764"/>
                  <a:pt x="1168112" y="913748"/>
                </a:cubicBezTo>
                <a:cubicBezTo>
                  <a:pt x="692613" y="857596"/>
                  <a:pt x="302258" y="886211"/>
                  <a:pt x="0" y="900771"/>
                </a:cubicBezTo>
                <a:lnTo>
                  <a:pt x="0" y="13213"/>
                </a:lnTo>
                <a:cubicBezTo>
                  <a:pt x="119681" y="1855"/>
                  <a:pt x="243980" y="-1813"/>
                  <a:pt x="369156" y="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 rot="20993287">
            <a:off x="-118333" y="4799400"/>
            <a:ext cx="9476932" cy="1796983"/>
          </a:xfrm>
          <a:custGeom>
            <a:avLst/>
            <a:gdLst/>
            <a:ahLst/>
            <a:cxnLst/>
            <a:rect l="l" t="t" r="r" b="b"/>
            <a:pathLst>
              <a:path w="9476932" h="1796983">
                <a:moveTo>
                  <a:pt x="9476932" y="95430"/>
                </a:moveTo>
                <a:lnTo>
                  <a:pt x="9366244" y="716082"/>
                </a:lnTo>
                <a:cubicBezTo>
                  <a:pt x="8986249" y="766986"/>
                  <a:pt x="8602795" y="822905"/>
                  <a:pt x="8380964" y="922215"/>
                </a:cubicBezTo>
                <a:cubicBezTo>
                  <a:pt x="7882057" y="1145567"/>
                  <a:pt x="7227274" y="1800275"/>
                  <a:pt x="5979465" y="1796971"/>
                </a:cubicBezTo>
                <a:cubicBezTo>
                  <a:pt x="4731657" y="1793667"/>
                  <a:pt x="2807102" y="797854"/>
                  <a:pt x="894115" y="902389"/>
                </a:cubicBezTo>
                <a:cubicBezTo>
                  <a:pt x="523154" y="922660"/>
                  <a:pt x="231136" y="944433"/>
                  <a:pt x="0" y="964003"/>
                </a:cubicBezTo>
                <a:lnTo>
                  <a:pt x="167518" y="24690"/>
                </a:lnTo>
                <a:cubicBezTo>
                  <a:pt x="733051" y="-41096"/>
                  <a:pt x="1506914" y="21770"/>
                  <a:pt x="2428158" y="247223"/>
                </a:cubicBezTo>
                <a:cubicBezTo>
                  <a:pt x="3433907" y="493357"/>
                  <a:pt x="5060227" y="1410141"/>
                  <a:pt x="6051153" y="1518495"/>
                </a:cubicBezTo>
                <a:cubicBezTo>
                  <a:pt x="7042080" y="1626849"/>
                  <a:pt x="7644682" y="1124391"/>
                  <a:pt x="8373718" y="897346"/>
                </a:cubicBezTo>
                <a:cubicBezTo>
                  <a:pt x="8769066" y="720056"/>
                  <a:pt x="9155726" y="366277"/>
                  <a:pt x="9476932" y="95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5568338" y="5147159"/>
            <a:ext cx="2667621" cy="1729576"/>
          </a:xfrm>
          <a:custGeom>
            <a:avLst/>
            <a:gdLst/>
            <a:ahLst/>
            <a:cxnLst/>
            <a:rect l="l" t="t" r="r" b="b"/>
            <a:pathLst>
              <a:path w="2667621" h="1729576">
                <a:moveTo>
                  <a:pt x="2667621" y="0"/>
                </a:moveTo>
                <a:cubicBezTo>
                  <a:pt x="1951377" y="438251"/>
                  <a:pt x="1678566" y="1236079"/>
                  <a:pt x="900141" y="1729576"/>
                </a:cubicBezTo>
                <a:lnTo>
                  <a:pt x="0" y="1729576"/>
                </a:lnTo>
                <a:cubicBezTo>
                  <a:pt x="1134118" y="1481623"/>
                  <a:pt x="1828607" y="370565"/>
                  <a:pt x="26676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Freeform 57"/>
          <p:cNvSpPr/>
          <p:nvPr/>
        </p:nvSpPr>
        <p:spPr>
          <a:xfrm rot="20376920">
            <a:off x="6863994" y="5379567"/>
            <a:ext cx="1644489" cy="1365087"/>
          </a:xfrm>
          <a:custGeom>
            <a:avLst/>
            <a:gdLst/>
            <a:ahLst/>
            <a:cxnLst/>
            <a:rect l="l" t="t" r="r" b="b"/>
            <a:pathLst>
              <a:path w="1644489" h="1365087">
                <a:moveTo>
                  <a:pt x="1644489" y="0"/>
                </a:moveTo>
                <a:cubicBezTo>
                  <a:pt x="1086410" y="341474"/>
                  <a:pt x="797545" y="901253"/>
                  <a:pt x="328666" y="1365087"/>
                </a:cubicBezTo>
                <a:lnTo>
                  <a:pt x="0" y="1242957"/>
                </a:lnTo>
                <a:cubicBezTo>
                  <a:pt x="597839" y="814141"/>
                  <a:pt x="1089552" y="245098"/>
                  <a:pt x="1644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Freeform 58"/>
          <p:cNvSpPr/>
          <p:nvPr/>
        </p:nvSpPr>
        <p:spPr>
          <a:xfrm rot="16794567" flipH="1">
            <a:off x="8191198" y="4278877"/>
            <a:ext cx="1020957" cy="796786"/>
          </a:xfrm>
          <a:custGeom>
            <a:avLst/>
            <a:gdLst/>
            <a:ahLst/>
            <a:cxnLst/>
            <a:rect l="l" t="t" r="r" b="b"/>
            <a:pathLst>
              <a:path w="1020957" h="796786">
                <a:moveTo>
                  <a:pt x="0" y="758237"/>
                </a:moveTo>
                <a:lnTo>
                  <a:pt x="220663" y="796786"/>
                </a:lnTo>
                <a:cubicBezTo>
                  <a:pt x="452511" y="496290"/>
                  <a:pt x="683835" y="206275"/>
                  <a:pt x="1020957" y="0"/>
                </a:cubicBezTo>
                <a:cubicBezTo>
                  <a:pt x="664467" y="157450"/>
                  <a:pt x="341775" y="452741"/>
                  <a:pt x="0" y="7582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Freeform 52"/>
          <p:cNvSpPr/>
          <p:nvPr/>
        </p:nvSpPr>
        <p:spPr>
          <a:xfrm rot="19578799" flipH="1">
            <a:off x="8108315" y="4690371"/>
            <a:ext cx="1190824" cy="232046"/>
          </a:xfrm>
          <a:custGeom>
            <a:avLst/>
            <a:gdLst/>
            <a:ahLst/>
            <a:cxnLst/>
            <a:rect l="l" t="t" r="r" b="b"/>
            <a:pathLst>
              <a:path w="1190824" h="232046">
                <a:moveTo>
                  <a:pt x="0" y="16574"/>
                </a:moveTo>
                <a:lnTo>
                  <a:pt x="143629" y="232046"/>
                </a:lnTo>
                <a:cubicBezTo>
                  <a:pt x="612851" y="117699"/>
                  <a:pt x="985722" y="53297"/>
                  <a:pt x="1190824" y="82057"/>
                </a:cubicBezTo>
                <a:cubicBezTo>
                  <a:pt x="730428" y="-46123"/>
                  <a:pt x="447091" y="13316"/>
                  <a:pt x="0" y="165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rot="17744700" flipH="1">
            <a:off x="8261127" y="4500536"/>
            <a:ext cx="885696" cy="693503"/>
          </a:xfrm>
          <a:custGeom>
            <a:avLst/>
            <a:gdLst/>
            <a:ahLst/>
            <a:cxnLst/>
            <a:rect l="l" t="t" r="r" b="b"/>
            <a:pathLst>
              <a:path w="885696" h="693503">
                <a:moveTo>
                  <a:pt x="0" y="621712"/>
                </a:moveTo>
                <a:lnTo>
                  <a:pt x="148872" y="693503"/>
                </a:lnTo>
                <a:cubicBezTo>
                  <a:pt x="362548" y="431253"/>
                  <a:pt x="585059" y="183951"/>
                  <a:pt x="885696" y="0"/>
                </a:cubicBezTo>
                <a:cubicBezTo>
                  <a:pt x="580532" y="134781"/>
                  <a:pt x="294487" y="367522"/>
                  <a:pt x="0" y="621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323528" y="5398967"/>
            <a:ext cx="4464496" cy="1267103"/>
            <a:chOff x="323528" y="5133389"/>
            <a:chExt cx="4464496" cy="1267103"/>
          </a:xfrm>
        </p:grpSpPr>
        <p:sp>
          <p:nvSpPr>
            <p:cNvPr id="62" name="TextBox 61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spc="-3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spc="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spc="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  <a:endParaRPr lang="en-GB" sz="5400" b="1" spc="0" dirty="0">
                <a:ln w="3175">
                  <a:solidFill>
                    <a:schemeClr val="accent5">
                      <a:lumMod val="50000"/>
                      <a:alpha val="72000"/>
                    </a:schemeClr>
                  </a:solidFill>
                </a:ln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n w="1270">
                    <a:solidFill>
                      <a:schemeClr val="accent4">
                        <a:alpha val="29000"/>
                      </a:schemeClr>
                    </a:solidFill>
                  </a:ln>
                  <a:solidFill>
                    <a:schemeClr val="accent2"/>
                  </a:solidFill>
                  <a:latin typeface="+mj-lt"/>
                </a:rPr>
                <a:t>Partnership in Statistics</a:t>
              </a:r>
              <a:r>
                <a:rPr lang="en-GB" sz="1400" b="1" baseline="0" dirty="0" smtClean="0">
                  <a:ln w="1270">
                    <a:solidFill>
                      <a:schemeClr val="accent4">
                        <a:alpha val="29000"/>
                      </a:schemeClr>
                    </a:solidFill>
                  </a:ln>
                  <a:solidFill>
                    <a:schemeClr val="accent2"/>
                  </a:solidFill>
                  <a:latin typeface="+mj-lt"/>
                </a:rPr>
                <a:t> for Development in the 21</a:t>
              </a:r>
              <a:r>
                <a:rPr lang="en-GB" sz="1400" b="1" baseline="30000" dirty="0" smtClean="0">
                  <a:ln w="1270">
                    <a:solidFill>
                      <a:schemeClr val="accent4">
                        <a:alpha val="29000"/>
                      </a:schemeClr>
                    </a:solidFill>
                  </a:ln>
                  <a:solidFill>
                    <a:schemeClr val="accent2"/>
                  </a:solidFill>
                  <a:latin typeface="+mj-lt"/>
                </a:rPr>
                <a:t>st</a:t>
              </a:r>
              <a:r>
                <a:rPr lang="en-GB" sz="1400" b="1" baseline="0" dirty="0" smtClean="0">
                  <a:ln w="1270">
                    <a:solidFill>
                      <a:schemeClr val="accent4">
                        <a:alpha val="29000"/>
                      </a:schemeClr>
                    </a:solidFill>
                  </a:ln>
                  <a:solidFill>
                    <a:schemeClr val="accent2"/>
                  </a:solidFill>
                  <a:latin typeface="+mj-lt"/>
                </a:rPr>
                <a:t> Century</a:t>
              </a:r>
              <a:endParaRPr lang="en-GB" sz="1400" b="1" dirty="0">
                <a:ln w="1270">
                  <a:solidFill>
                    <a:schemeClr val="accent4">
                      <a:alpha val="29000"/>
                    </a:schemeClr>
                  </a:solidFill>
                </a:ln>
                <a:solidFill>
                  <a:schemeClr val="accent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9080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AF9F-E9F8-43FB-8215-7CFE759EECBA}" type="datetimeFigureOut">
              <a:rPr lang="en-US"/>
              <a:pPr>
                <a:defRPr/>
              </a:pPr>
              <a:t>17-Dec-2013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086DC-56D4-4282-BD83-1D2D3F30B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67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88C2C-2C63-4DBE-B38B-D3B8EAB29B88}" type="datetimeFigureOut">
              <a:rPr lang="en-US"/>
              <a:pPr>
                <a:defRPr/>
              </a:pPr>
              <a:t>17-Dec-2013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71A1-4DA8-432C-A6F6-B66739D50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03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BEBA2-7428-48E9-BC71-630F5D755622}" type="datetimeFigureOut">
              <a:rPr lang="en-US"/>
              <a:pPr>
                <a:defRPr/>
              </a:pPr>
              <a:t>17-Dec-2013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8E25-9112-4D2E-9EA2-33FD98592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78C9-74C7-4951-879A-C1BD83B4D55A}" type="datetimeFigureOut">
              <a:rPr lang="en-US"/>
              <a:pPr>
                <a:defRPr/>
              </a:pPr>
              <a:t>17-Dec-2013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376E2-CC7E-46FA-B9C8-416B1D662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6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DF400-A89B-4322-9682-2E5D3FB66777}" type="datetimeFigureOut">
              <a:rPr lang="en-US"/>
              <a:pPr>
                <a:defRPr/>
              </a:pPr>
              <a:t>17-Dec-2013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EB2A-C84E-4B71-86DE-904B3E00A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99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DD66-63E7-4E7D-90CE-86AFC0948858}" type="datetimeFigureOut">
              <a:rPr lang="en-US"/>
              <a:pPr>
                <a:defRPr/>
              </a:pPr>
              <a:t>17-Dec-2013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E40E7-4415-456C-8699-4731B9678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54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30667-563A-45CE-B2B4-1231626AF4EE}" type="datetimeFigureOut">
              <a:rPr lang="en-US"/>
              <a:pPr>
                <a:defRPr/>
              </a:pPr>
              <a:t>17-Dec-2013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BC9A-9AB6-4D16-91B0-BF44C2D99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3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0" y="3295375"/>
            <a:ext cx="7088788" cy="1725189"/>
          </a:xfrm>
          <a:custGeom>
            <a:avLst/>
            <a:gdLst/>
            <a:ahLst/>
            <a:cxnLst/>
            <a:rect l="l" t="t" r="r" b="b"/>
            <a:pathLst>
              <a:path w="7088788" h="1725189">
                <a:moveTo>
                  <a:pt x="0" y="0"/>
                </a:moveTo>
                <a:cubicBezTo>
                  <a:pt x="764530" y="201841"/>
                  <a:pt x="1908543" y="670858"/>
                  <a:pt x="2594920" y="819425"/>
                </a:cubicBezTo>
                <a:cubicBezTo>
                  <a:pt x="3546390" y="1025371"/>
                  <a:pt x="4322807" y="1173652"/>
                  <a:pt x="5041558" y="1153057"/>
                </a:cubicBezTo>
                <a:cubicBezTo>
                  <a:pt x="5760309" y="1132462"/>
                  <a:pt x="6600568" y="747343"/>
                  <a:pt x="6907428" y="695857"/>
                </a:cubicBezTo>
                <a:cubicBezTo>
                  <a:pt x="7214288" y="644371"/>
                  <a:pt x="7080423" y="720571"/>
                  <a:pt x="6882715" y="844139"/>
                </a:cubicBezTo>
                <a:cubicBezTo>
                  <a:pt x="6685007" y="967707"/>
                  <a:pt x="6254579" y="1291041"/>
                  <a:pt x="5721179" y="1437263"/>
                </a:cubicBezTo>
                <a:cubicBezTo>
                  <a:pt x="5187779" y="1583485"/>
                  <a:pt x="4469029" y="1694695"/>
                  <a:pt x="3682315" y="1721468"/>
                </a:cubicBezTo>
                <a:cubicBezTo>
                  <a:pt x="2895602" y="1748241"/>
                  <a:pt x="1661984" y="1622614"/>
                  <a:pt x="1000898" y="1597901"/>
                </a:cubicBezTo>
                <a:cubicBezTo>
                  <a:pt x="545977" y="1580895"/>
                  <a:pt x="236365" y="1708224"/>
                  <a:pt x="0" y="1695251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4222" b="-104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574284" y="2861310"/>
            <a:ext cx="3567318" cy="4160716"/>
          </a:xfrm>
          <a:custGeom>
            <a:avLst/>
            <a:gdLst/>
            <a:ahLst/>
            <a:cxnLst/>
            <a:rect l="l" t="t" r="r" b="b"/>
            <a:pathLst>
              <a:path w="3567318" h="4160716">
                <a:moveTo>
                  <a:pt x="3567318" y="0"/>
                </a:moveTo>
                <a:lnTo>
                  <a:pt x="3567318" y="4160716"/>
                </a:lnTo>
                <a:lnTo>
                  <a:pt x="0" y="4160716"/>
                </a:lnTo>
                <a:cubicBezTo>
                  <a:pt x="319535" y="3816916"/>
                  <a:pt x="1046533" y="3390611"/>
                  <a:pt x="1307461" y="3009683"/>
                </a:cubicBezTo>
                <a:cubicBezTo>
                  <a:pt x="1692580" y="2447450"/>
                  <a:pt x="1978845" y="1638082"/>
                  <a:pt x="2221861" y="1205596"/>
                </a:cubicBezTo>
                <a:cubicBezTo>
                  <a:pt x="2464877" y="773109"/>
                  <a:pt x="2483412" y="635126"/>
                  <a:pt x="2765558" y="414764"/>
                </a:cubicBezTo>
                <a:cubicBezTo>
                  <a:pt x="2959280" y="263464"/>
                  <a:pt x="3283099" y="108279"/>
                  <a:pt x="3567318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658" r="-13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439407" y="3368878"/>
            <a:ext cx="5866345" cy="3660522"/>
          </a:xfrm>
          <a:custGeom>
            <a:avLst/>
            <a:gdLst/>
            <a:ahLst/>
            <a:cxnLst/>
            <a:rect l="l" t="t" r="r" b="b"/>
            <a:pathLst>
              <a:path w="5866345" h="3660522">
                <a:moveTo>
                  <a:pt x="5866345" y="0"/>
                </a:moveTo>
                <a:cubicBezTo>
                  <a:pt x="5679431" y="235288"/>
                  <a:pt x="5606418" y="409528"/>
                  <a:pt x="5327485" y="883634"/>
                </a:cubicBezTo>
                <a:cubicBezTo>
                  <a:pt x="5048552" y="1357740"/>
                  <a:pt x="4607716" y="2302973"/>
                  <a:pt x="4192747" y="2844636"/>
                </a:cubicBezTo>
                <a:cubicBezTo>
                  <a:pt x="3971074" y="3133988"/>
                  <a:pt x="3806514" y="3423864"/>
                  <a:pt x="3588890" y="3660522"/>
                </a:cubicBezTo>
                <a:lnTo>
                  <a:pt x="0" y="3660522"/>
                </a:lnTo>
                <a:cubicBezTo>
                  <a:pt x="319281" y="3380716"/>
                  <a:pt x="896072" y="3042405"/>
                  <a:pt x="1251244" y="2855653"/>
                </a:cubicBezTo>
                <a:cubicBezTo>
                  <a:pt x="1820449" y="2556361"/>
                  <a:pt x="2532551" y="2682133"/>
                  <a:pt x="3223263" y="2260742"/>
                </a:cubicBezTo>
                <a:cubicBezTo>
                  <a:pt x="3913975" y="1839351"/>
                  <a:pt x="4955001" y="704097"/>
                  <a:pt x="5395515" y="327307"/>
                </a:cubicBezTo>
                <a:cubicBezTo>
                  <a:pt x="5836029" y="-49483"/>
                  <a:pt x="5509677" y="169239"/>
                  <a:pt x="5866345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97" b="-100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0" y="3671650"/>
            <a:ext cx="7733947" cy="3357751"/>
          </a:xfrm>
          <a:custGeom>
            <a:avLst/>
            <a:gdLst/>
            <a:ahLst/>
            <a:cxnLst/>
            <a:rect l="l" t="t" r="r" b="b"/>
            <a:pathLst>
              <a:path w="7733947" h="3357751">
                <a:moveTo>
                  <a:pt x="7715322" y="277"/>
                </a:moveTo>
                <a:cubicBezTo>
                  <a:pt x="7726525" y="1595"/>
                  <a:pt x="7732808" y="7641"/>
                  <a:pt x="7733841" y="19002"/>
                </a:cubicBezTo>
                <a:cubicBezTo>
                  <a:pt x="7750366" y="200780"/>
                  <a:pt x="5835268" y="1811079"/>
                  <a:pt x="5100810" y="2244409"/>
                </a:cubicBezTo>
                <a:cubicBezTo>
                  <a:pt x="4366352" y="2677739"/>
                  <a:pt x="3865085" y="2319691"/>
                  <a:pt x="3327094" y="2618982"/>
                </a:cubicBezTo>
                <a:cubicBezTo>
                  <a:pt x="3069474" y="2762300"/>
                  <a:pt x="2873746" y="3066453"/>
                  <a:pt x="2668398" y="3357751"/>
                </a:cubicBezTo>
                <a:lnTo>
                  <a:pt x="0" y="3357751"/>
                </a:lnTo>
                <a:lnTo>
                  <a:pt x="0" y="763760"/>
                </a:lnTo>
                <a:cubicBezTo>
                  <a:pt x="1218072" y="652547"/>
                  <a:pt x="3801033" y="1275754"/>
                  <a:pt x="5001658" y="1153739"/>
                </a:cubicBezTo>
                <a:cubicBezTo>
                  <a:pt x="6272041" y="1024635"/>
                  <a:pt x="7547264" y="-19492"/>
                  <a:pt x="7715322" y="277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563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574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0" y="3065000"/>
            <a:ext cx="8434357" cy="1564759"/>
          </a:xfrm>
          <a:custGeom>
            <a:avLst/>
            <a:gdLst/>
            <a:ahLst/>
            <a:cxnLst/>
            <a:rect l="l" t="t" r="r" b="b"/>
            <a:pathLst>
              <a:path w="8434357" h="1564759">
                <a:moveTo>
                  <a:pt x="0" y="0"/>
                </a:moveTo>
                <a:cubicBezTo>
                  <a:pt x="1607545" y="453828"/>
                  <a:pt x="3571672" y="1088195"/>
                  <a:pt x="4724446" y="1148799"/>
                </a:cubicBezTo>
                <a:cubicBezTo>
                  <a:pt x="6469660" y="1240549"/>
                  <a:pt x="7849560" y="379850"/>
                  <a:pt x="8434314" y="94697"/>
                </a:cubicBezTo>
                <a:cubicBezTo>
                  <a:pt x="8445557" y="479477"/>
                  <a:pt x="6283319" y="1462529"/>
                  <a:pt x="4871238" y="1557417"/>
                </a:cubicBezTo>
                <a:cubicBezTo>
                  <a:pt x="3472968" y="1651378"/>
                  <a:pt x="1300271" y="815183"/>
                  <a:pt x="0" y="669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20993287">
            <a:off x="-171854" y="3259487"/>
            <a:ext cx="9554877" cy="1877463"/>
          </a:xfrm>
          <a:custGeom>
            <a:avLst/>
            <a:gdLst/>
            <a:ahLst/>
            <a:cxnLst/>
            <a:rect l="l" t="t" r="r" b="b"/>
            <a:pathLst>
              <a:path w="9554877" h="1877463">
                <a:moveTo>
                  <a:pt x="9554877" y="0"/>
                </a:moveTo>
                <a:lnTo>
                  <a:pt x="9472054" y="464415"/>
                </a:lnTo>
                <a:cubicBezTo>
                  <a:pt x="9123642" y="518667"/>
                  <a:pt x="8805614" y="583904"/>
                  <a:pt x="8595302" y="678057"/>
                </a:cubicBezTo>
                <a:cubicBezTo>
                  <a:pt x="7922405" y="979301"/>
                  <a:pt x="6518148" y="1738187"/>
                  <a:pt x="5356302" y="1857877"/>
                </a:cubicBezTo>
                <a:cubicBezTo>
                  <a:pt x="4194455" y="1977567"/>
                  <a:pt x="3064022" y="1514397"/>
                  <a:pt x="1624222" y="1396200"/>
                </a:cubicBezTo>
                <a:cubicBezTo>
                  <a:pt x="953664" y="1341152"/>
                  <a:pt x="414342" y="1419059"/>
                  <a:pt x="0" y="1494890"/>
                </a:cubicBezTo>
                <a:lnTo>
                  <a:pt x="210392" y="315173"/>
                </a:lnTo>
                <a:cubicBezTo>
                  <a:pt x="237680" y="315275"/>
                  <a:pt x="264826" y="318113"/>
                  <a:pt x="292064" y="321204"/>
                </a:cubicBezTo>
                <a:cubicBezTo>
                  <a:pt x="1536833" y="462463"/>
                  <a:pt x="3356227" y="1376283"/>
                  <a:pt x="4692733" y="1522424"/>
                </a:cubicBezTo>
                <a:cubicBezTo>
                  <a:pt x="6029236" y="1668566"/>
                  <a:pt x="7602248" y="950740"/>
                  <a:pt x="8585529" y="644515"/>
                </a:cubicBezTo>
                <a:cubicBezTo>
                  <a:pt x="8919695" y="494662"/>
                  <a:pt x="9249259" y="251320"/>
                  <a:pt x="95548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778998" y="3359538"/>
            <a:ext cx="6574097" cy="3669863"/>
          </a:xfrm>
          <a:custGeom>
            <a:avLst/>
            <a:gdLst/>
            <a:ahLst/>
            <a:cxnLst/>
            <a:rect l="l" t="t" r="r" b="b"/>
            <a:pathLst>
              <a:path w="6574097" h="3669863">
                <a:moveTo>
                  <a:pt x="6574097" y="0"/>
                </a:moveTo>
                <a:cubicBezTo>
                  <a:pt x="5462614" y="680087"/>
                  <a:pt x="5142872" y="2002194"/>
                  <a:pt x="3665970" y="2603614"/>
                </a:cubicBezTo>
                <a:cubicBezTo>
                  <a:pt x="2973368" y="2885653"/>
                  <a:pt x="2310903" y="3280424"/>
                  <a:pt x="1733869" y="3669863"/>
                </a:cubicBezTo>
                <a:lnTo>
                  <a:pt x="0" y="3669863"/>
                </a:lnTo>
                <a:cubicBezTo>
                  <a:pt x="709339" y="3080781"/>
                  <a:pt x="1645174" y="2477755"/>
                  <a:pt x="2615389" y="2390449"/>
                </a:cubicBezTo>
                <a:cubicBezTo>
                  <a:pt x="4363819" y="2233116"/>
                  <a:pt x="5356034" y="537978"/>
                  <a:pt x="65740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rot="20376920">
            <a:off x="4834730" y="3972874"/>
            <a:ext cx="4101123" cy="2738194"/>
          </a:xfrm>
          <a:custGeom>
            <a:avLst/>
            <a:gdLst/>
            <a:ahLst/>
            <a:cxnLst/>
            <a:rect l="l" t="t" r="r" b="b"/>
            <a:pathLst>
              <a:path w="4101123" h="2738194">
                <a:moveTo>
                  <a:pt x="4101123" y="0"/>
                </a:moveTo>
                <a:cubicBezTo>
                  <a:pt x="2989640" y="680087"/>
                  <a:pt x="2669897" y="2002194"/>
                  <a:pt x="1192996" y="2603613"/>
                </a:cubicBezTo>
                <a:lnTo>
                  <a:pt x="890508" y="2738194"/>
                </a:lnTo>
                <a:lnTo>
                  <a:pt x="0" y="2407289"/>
                </a:lnTo>
                <a:cubicBezTo>
                  <a:pt x="47336" y="2400253"/>
                  <a:pt x="94834" y="2394731"/>
                  <a:pt x="142415" y="2390449"/>
                </a:cubicBezTo>
                <a:cubicBezTo>
                  <a:pt x="1890844" y="2233115"/>
                  <a:pt x="2883061" y="537978"/>
                  <a:pt x="41011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 rot="16794567" flipH="1">
            <a:off x="8274701" y="2553395"/>
            <a:ext cx="960801" cy="688270"/>
          </a:xfrm>
          <a:custGeom>
            <a:avLst/>
            <a:gdLst/>
            <a:ahLst/>
            <a:cxnLst/>
            <a:rect l="l" t="t" r="r" b="b"/>
            <a:pathLst>
              <a:path w="960801" h="688270">
                <a:moveTo>
                  <a:pt x="0" y="654999"/>
                </a:moveTo>
                <a:lnTo>
                  <a:pt x="190450" y="688270"/>
                </a:lnTo>
                <a:cubicBezTo>
                  <a:pt x="411499" y="427528"/>
                  <a:pt x="653577" y="187982"/>
                  <a:pt x="960801" y="0"/>
                </a:cubicBezTo>
                <a:cubicBezTo>
                  <a:pt x="626442" y="147675"/>
                  <a:pt x="314127" y="385256"/>
                  <a:pt x="0" y="654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/>
        </p:nvSpPr>
        <p:spPr>
          <a:xfrm rot="19578799" flipH="1">
            <a:off x="8195757" y="2896805"/>
            <a:ext cx="1085184" cy="208427"/>
          </a:xfrm>
          <a:custGeom>
            <a:avLst/>
            <a:gdLst/>
            <a:ahLst/>
            <a:cxnLst/>
            <a:rect l="l" t="t" r="r" b="b"/>
            <a:pathLst>
              <a:path w="1085184" h="208427">
                <a:moveTo>
                  <a:pt x="0" y="6023"/>
                </a:moveTo>
                <a:lnTo>
                  <a:pt x="134919" y="208427"/>
                </a:lnTo>
                <a:cubicBezTo>
                  <a:pt x="549986" y="122164"/>
                  <a:pt x="879894" y="81749"/>
                  <a:pt x="1085184" y="110536"/>
                </a:cubicBezTo>
                <a:cubicBezTo>
                  <a:pt x="660830" y="-7609"/>
                  <a:pt x="348003" y="-7575"/>
                  <a:pt x="0" y="60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17744700" flipH="1">
            <a:off x="8337936" y="2746380"/>
            <a:ext cx="831283" cy="598190"/>
          </a:xfrm>
          <a:custGeom>
            <a:avLst/>
            <a:gdLst/>
            <a:ahLst/>
            <a:cxnLst/>
            <a:rect l="l" t="t" r="r" b="b"/>
            <a:pathLst>
              <a:path w="831283" h="598190">
                <a:moveTo>
                  <a:pt x="0" y="537279"/>
                </a:moveTo>
                <a:lnTo>
                  <a:pt x="126309" y="598190"/>
                </a:lnTo>
                <a:cubicBezTo>
                  <a:pt x="332521" y="373295"/>
                  <a:pt x="557964" y="167236"/>
                  <a:pt x="831283" y="0"/>
                </a:cubicBezTo>
                <a:cubicBezTo>
                  <a:pt x="545410" y="126262"/>
                  <a:pt x="271976" y="316261"/>
                  <a:pt x="0" y="5372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7504" y="188640"/>
            <a:ext cx="4464496" cy="1267103"/>
            <a:chOff x="323528" y="5133389"/>
            <a:chExt cx="4464496" cy="1267103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spc="-3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spc="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spc="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  <a:endParaRPr lang="en-GB" sz="5400" b="1" spc="0" dirty="0">
                <a:ln w="3175">
                  <a:solidFill>
                    <a:schemeClr val="accent5">
                      <a:lumMod val="50000"/>
                      <a:alpha val="72000"/>
                    </a:schemeClr>
                  </a:solidFill>
                </a:ln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Partnership in Statistics</a:t>
              </a:r>
              <a:r>
                <a:rPr lang="en-GB" sz="1400" b="1" baseline="0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 for Development in the 21</a:t>
              </a:r>
              <a:r>
                <a:rPr lang="en-GB" sz="1400" b="1" baseline="30000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st</a:t>
              </a:r>
              <a:r>
                <a:rPr lang="en-GB" sz="1400" b="1" baseline="0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 Century</a:t>
              </a:r>
              <a:endParaRPr lang="en-GB" sz="1400" b="1" dirty="0">
                <a:ln w="3175">
                  <a:solidFill>
                    <a:schemeClr val="accent5">
                      <a:lumMod val="40000"/>
                      <a:lumOff val="60000"/>
                      <a:alpha val="48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1439652" y="2673476"/>
            <a:ext cx="64008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677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-22590" y="3289530"/>
            <a:ext cx="7111378" cy="1731034"/>
          </a:xfrm>
          <a:custGeom>
            <a:avLst/>
            <a:gdLst/>
            <a:ahLst/>
            <a:cxnLst/>
            <a:rect l="l" t="t" r="r" b="b"/>
            <a:pathLst>
              <a:path w="7111378" h="1731034">
                <a:moveTo>
                  <a:pt x="0" y="0"/>
                </a:moveTo>
                <a:cubicBezTo>
                  <a:pt x="764443" y="198376"/>
                  <a:pt x="1924343" y="675234"/>
                  <a:pt x="2617510" y="825270"/>
                </a:cubicBezTo>
                <a:cubicBezTo>
                  <a:pt x="3568980" y="1031216"/>
                  <a:pt x="4345397" y="1179497"/>
                  <a:pt x="5064148" y="1158902"/>
                </a:cubicBezTo>
                <a:cubicBezTo>
                  <a:pt x="5782899" y="1138307"/>
                  <a:pt x="6623158" y="753188"/>
                  <a:pt x="6930018" y="701702"/>
                </a:cubicBezTo>
                <a:cubicBezTo>
                  <a:pt x="7236878" y="650216"/>
                  <a:pt x="7103013" y="726416"/>
                  <a:pt x="6905305" y="849984"/>
                </a:cubicBezTo>
                <a:cubicBezTo>
                  <a:pt x="6707597" y="973552"/>
                  <a:pt x="6277169" y="1296886"/>
                  <a:pt x="5743769" y="1443108"/>
                </a:cubicBezTo>
                <a:cubicBezTo>
                  <a:pt x="5210369" y="1589330"/>
                  <a:pt x="4491619" y="1700540"/>
                  <a:pt x="3704905" y="1727313"/>
                </a:cubicBezTo>
                <a:cubicBezTo>
                  <a:pt x="2918192" y="1754086"/>
                  <a:pt x="1684574" y="1628459"/>
                  <a:pt x="1023488" y="1603746"/>
                </a:cubicBezTo>
                <a:cubicBezTo>
                  <a:pt x="553948" y="1586194"/>
                  <a:pt x="239207" y="1722401"/>
                  <a:pt x="0" y="1700997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3" t="-54222" r="-233" b="-154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>
            <a:off x="5747328" y="2860378"/>
            <a:ext cx="3396672" cy="3997623"/>
          </a:xfrm>
          <a:custGeom>
            <a:avLst/>
            <a:gdLst/>
            <a:ahLst/>
            <a:cxnLst/>
            <a:rect l="l" t="t" r="r" b="b"/>
            <a:pathLst>
              <a:path w="3396672" h="3997623">
                <a:moveTo>
                  <a:pt x="3396672" y="0"/>
                </a:moveTo>
                <a:lnTo>
                  <a:pt x="3396672" y="3997623"/>
                </a:lnTo>
                <a:lnTo>
                  <a:pt x="0" y="3997623"/>
                </a:lnTo>
                <a:cubicBezTo>
                  <a:pt x="359070" y="3687802"/>
                  <a:pt x="913613" y="3332962"/>
                  <a:pt x="1134414" y="3010615"/>
                </a:cubicBezTo>
                <a:cubicBezTo>
                  <a:pt x="1519533" y="2448382"/>
                  <a:pt x="1805798" y="1639014"/>
                  <a:pt x="2048814" y="1206528"/>
                </a:cubicBezTo>
                <a:cubicBezTo>
                  <a:pt x="2291830" y="774041"/>
                  <a:pt x="2310365" y="636058"/>
                  <a:pt x="2592511" y="415696"/>
                </a:cubicBezTo>
                <a:cubicBezTo>
                  <a:pt x="2786780" y="263968"/>
                  <a:pt x="3111882" y="108334"/>
                  <a:pt x="3396672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18" t="347" r="-23590" b="-3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651063" y="3368878"/>
            <a:ext cx="5654689" cy="3493622"/>
          </a:xfrm>
          <a:custGeom>
            <a:avLst/>
            <a:gdLst/>
            <a:ahLst/>
            <a:cxnLst/>
            <a:rect l="l" t="t" r="r" b="b"/>
            <a:pathLst>
              <a:path w="5654689" h="3493622">
                <a:moveTo>
                  <a:pt x="5654689" y="0"/>
                </a:moveTo>
                <a:cubicBezTo>
                  <a:pt x="5467775" y="235288"/>
                  <a:pt x="5394762" y="409528"/>
                  <a:pt x="5115829" y="883634"/>
                </a:cubicBezTo>
                <a:cubicBezTo>
                  <a:pt x="4836896" y="1357740"/>
                  <a:pt x="4396060" y="2302973"/>
                  <a:pt x="3981091" y="2844636"/>
                </a:cubicBezTo>
                <a:cubicBezTo>
                  <a:pt x="3809032" y="3069227"/>
                  <a:pt x="3671381" y="3294134"/>
                  <a:pt x="3515838" y="3493622"/>
                </a:cubicBezTo>
                <a:lnTo>
                  <a:pt x="0" y="3493622"/>
                </a:lnTo>
                <a:cubicBezTo>
                  <a:pt x="322797" y="3255319"/>
                  <a:pt x="753225" y="3006225"/>
                  <a:pt x="1039588" y="2855653"/>
                </a:cubicBezTo>
                <a:cubicBezTo>
                  <a:pt x="1608793" y="2556361"/>
                  <a:pt x="2320895" y="2682133"/>
                  <a:pt x="3011607" y="2260742"/>
                </a:cubicBezTo>
                <a:cubicBezTo>
                  <a:pt x="3702319" y="1839351"/>
                  <a:pt x="4743345" y="704097"/>
                  <a:pt x="5183859" y="327307"/>
                </a:cubicBezTo>
                <a:cubicBezTo>
                  <a:pt x="5624373" y="-49483"/>
                  <a:pt x="5298021" y="169239"/>
                  <a:pt x="5654689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587" b="-35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>
            <a:spLocks noChangeAspect="1"/>
          </p:cNvSpPr>
          <p:nvPr/>
        </p:nvSpPr>
        <p:spPr>
          <a:xfrm>
            <a:off x="-16099" y="3687047"/>
            <a:ext cx="7842467" cy="3170953"/>
          </a:xfrm>
          <a:custGeom>
            <a:avLst/>
            <a:gdLst/>
            <a:ahLst/>
            <a:cxnLst/>
            <a:rect l="l" t="t" r="r" b="b"/>
            <a:pathLst>
              <a:path w="7842467" h="3170953">
                <a:moveTo>
                  <a:pt x="7823842" y="277"/>
                </a:moveTo>
                <a:cubicBezTo>
                  <a:pt x="7835045" y="1595"/>
                  <a:pt x="7841328" y="7641"/>
                  <a:pt x="7842361" y="19002"/>
                </a:cubicBezTo>
                <a:cubicBezTo>
                  <a:pt x="7858886" y="200780"/>
                  <a:pt x="5943788" y="1811079"/>
                  <a:pt x="5209330" y="2244409"/>
                </a:cubicBezTo>
                <a:cubicBezTo>
                  <a:pt x="4474872" y="2677739"/>
                  <a:pt x="3973605" y="2319691"/>
                  <a:pt x="3435614" y="2618982"/>
                </a:cubicBezTo>
                <a:cubicBezTo>
                  <a:pt x="3233079" y="2731656"/>
                  <a:pt x="3068797" y="2943738"/>
                  <a:pt x="2908195" y="3170953"/>
                </a:cubicBezTo>
                <a:lnTo>
                  <a:pt x="0" y="3170953"/>
                </a:lnTo>
                <a:lnTo>
                  <a:pt x="0" y="776028"/>
                </a:lnTo>
                <a:cubicBezTo>
                  <a:pt x="1166289" y="613480"/>
                  <a:pt x="3872601" y="1279509"/>
                  <a:pt x="5110178" y="1153739"/>
                </a:cubicBezTo>
                <a:cubicBezTo>
                  <a:pt x="6380561" y="1024635"/>
                  <a:pt x="7655784" y="-19492"/>
                  <a:pt x="7823842" y="27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969" b="-512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-22590" y="3058670"/>
            <a:ext cx="8456947" cy="1571089"/>
          </a:xfrm>
          <a:custGeom>
            <a:avLst/>
            <a:gdLst/>
            <a:ahLst/>
            <a:cxnLst/>
            <a:rect l="l" t="t" r="r" b="b"/>
            <a:pathLst>
              <a:path w="8456947" h="1571089">
                <a:moveTo>
                  <a:pt x="0" y="0"/>
                </a:moveTo>
                <a:cubicBezTo>
                  <a:pt x="1611706" y="454199"/>
                  <a:pt x="3588859" y="1094241"/>
                  <a:pt x="4747036" y="1155129"/>
                </a:cubicBezTo>
                <a:cubicBezTo>
                  <a:pt x="6492250" y="1246879"/>
                  <a:pt x="7872150" y="386180"/>
                  <a:pt x="8456904" y="101027"/>
                </a:cubicBezTo>
                <a:cubicBezTo>
                  <a:pt x="8468147" y="485807"/>
                  <a:pt x="6305909" y="1468859"/>
                  <a:pt x="4893828" y="1563747"/>
                </a:cubicBezTo>
                <a:cubicBezTo>
                  <a:pt x="3487408" y="1658256"/>
                  <a:pt x="1297507" y="811734"/>
                  <a:pt x="0" y="6724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988069" y="3359538"/>
            <a:ext cx="6365026" cy="3502962"/>
          </a:xfrm>
          <a:custGeom>
            <a:avLst/>
            <a:gdLst/>
            <a:ahLst/>
            <a:cxnLst/>
            <a:rect l="l" t="t" r="r" b="b"/>
            <a:pathLst>
              <a:path w="6365026" h="3502962">
                <a:moveTo>
                  <a:pt x="6365026" y="0"/>
                </a:moveTo>
                <a:cubicBezTo>
                  <a:pt x="5253543" y="680087"/>
                  <a:pt x="4933801" y="2002194"/>
                  <a:pt x="3456899" y="2603614"/>
                </a:cubicBezTo>
                <a:cubicBezTo>
                  <a:pt x="2863405" y="2845295"/>
                  <a:pt x="2292040" y="3169753"/>
                  <a:pt x="1777764" y="3502962"/>
                </a:cubicBezTo>
                <a:lnTo>
                  <a:pt x="0" y="3502962"/>
                </a:lnTo>
                <a:cubicBezTo>
                  <a:pt x="678506" y="2970791"/>
                  <a:pt x="1528335" y="2469456"/>
                  <a:pt x="2406318" y="2390449"/>
                </a:cubicBezTo>
                <a:cubicBezTo>
                  <a:pt x="4154748" y="2233116"/>
                  <a:pt x="5146963" y="537978"/>
                  <a:pt x="63650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rot="20376920">
            <a:off x="5158140" y="3914728"/>
            <a:ext cx="3749816" cy="2641175"/>
          </a:xfrm>
          <a:custGeom>
            <a:avLst/>
            <a:gdLst/>
            <a:ahLst/>
            <a:cxnLst/>
            <a:rect l="l" t="t" r="r" b="b"/>
            <a:pathLst>
              <a:path w="3749816" h="2641175">
                <a:moveTo>
                  <a:pt x="3749816" y="0"/>
                </a:moveTo>
                <a:cubicBezTo>
                  <a:pt x="2638333" y="680087"/>
                  <a:pt x="2318590" y="2002194"/>
                  <a:pt x="841689" y="2603613"/>
                </a:cubicBezTo>
                <a:lnTo>
                  <a:pt x="757264" y="2641175"/>
                </a:lnTo>
                <a:lnTo>
                  <a:pt x="0" y="2359781"/>
                </a:lnTo>
                <a:cubicBezTo>
                  <a:pt x="1620585" y="2097201"/>
                  <a:pt x="2581273" y="516107"/>
                  <a:pt x="37498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reeform 16"/>
          <p:cNvSpPr/>
          <p:nvPr/>
        </p:nvSpPr>
        <p:spPr>
          <a:xfrm rot="20993287">
            <a:off x="-195382" y="3261568"/>
            <a:ext cx="9578590" cy="1877463"/>
          </a:xfrm>
          <a:custGeom>
            <a:avLst/>
            <a:gdLst/>
            <a:ahLst/>
            <a:cxnLst/>
            <a:rect l="l" t="t" r="r" b="b"/>
            <a:pathLst>
              <a:path w="9578590" h="1877463">
                <a:moveTo>
                  <a:pt x="9578590" y="0"/>
                </a:moveTo>
                <a:lnTo>
                  <a:pt x="9495765" y="464415"/>
                </a:lnTo>
                <a:cubicBezTo>
                  <a:pt x="9147353" y="518668"/>
                  <a:pt x="8829327" y="583903"/>
                  <a:pt x="8619014" y="678057"/>
                </a:cubicBezTo>
                <a:cubicBezTo>
                  <a:pt x="7946118" y="979301"/>
                  <a:pt x="6541860" y="1738187"/>
                  <a:pt x="5380014" y="1857877"/>
                </a:cubicBezTo>
                <a:cubicBezTo>
                  <a:pt x="4218168" y="1977567"/>
                  <a:pt x="3087734" y="1514397"/>
                  <a:pt x="1647934" y="1396200"/>
                </a:cubicBezTo>
                <a:cubicBezTo>
                  <a:pt x="964515" y="1340096"/>
                  <a:pt x="417416" y="1422097"/>
                  <a:pt x="0" y="1499191"/>
                </a:cubicBezTo>
                <a:lnTo>
                  <a:pt x="211457" y="313501"/>
                </a:lnTo>
                <a:cubicBezTo>
                  <a:pt x="246252" y="313712"/>
                  <a:pt x="280939" y="317251"/>
                  <a:pt x="315776" y="321204"/>
                </a:cubicBezTo>
                <a:cubicBezTo>
                  <a:pt x="1560545" y="462463"/>
                  <a:pt x="3379939" y="1376283"/>
                  <a:pt x="4716444" y="1522424"/>
                </a:cubicBezTo>
                <a:cubicBezTo>
                  <a:pt x="6052948" y="1668566"/>
                  <a:pt x="7625960" y="950740"/>
                  <a:pt x="8609241" y="644515"/>
                </a:cubicBezTo>
                <a:cubicBezTo>
                  <a:pt x="8943406" y="494662"/>
                  <a:pt x="9272971" y="251320"/>
                  <a:pt x="95785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07504" y="188640"/>
            <a:ext cx="4464496" cy="1267103"/>
            <a:chOff x="323528" y="5133389"/>
            <a:chExt cx="4464496" cy="1267103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23528" y="5133389"/>
              <a:ext cx="44644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spc="-3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</a:t>
              </a:r>
              <a:r>
                <a:rPr lang="en-GB" sz="5400" b="1" spc="-15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5400" b="1" spc="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RI</a:t>
              </a:r>
              <a:r>
                <a:rPr lang="en-GB" sz="5400" b="1" spc="6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5400" b="1" spc="-30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5400" b="1" spc="0" dirty="0" smtClean="0">
                  <a:ln w="3175">
                    <a:solidFill>
                      <a:schemeClr val="accent5">
                        <a:lumMod val="50000"/>
                        <a:alpha val="72000"/>
                      </a:schemeClr>
                    </a:solidFill>
                  </a:ln>
                  <a:solidFill>
                    <a:schemeClr val="accent5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</a:t>
              </a:r>
              <a:endParaRPr lang="en-GB" sz="5400" b="1" spc="0" dirty="0">
                <a:ln w="3175">
                  <a:solidFill>
                    <a:schemeClr val="accent5">
                      <a:lumMod val="50000"/>
                      <a:alpha val="72000"/>
                    </a:schemeClr>
                  </a:solidFill>
                </a:ln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323528" y="5877272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Partnership in Statistics</a:t>
              </a:r>
              <a:r>
                <a:rPr lang="en-GB" sz="1400" b="1" baseline="0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 for Development in the 21</a:t>
              </a:r>
              <a:r>
                <a:rPr lang="en-GB" sz="1400" b="1" baseline="30000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st</a:t>
              </a:r>
              <a:r>
                <a:rPr lang="en-GB" sz="1400" b="1" baseline="0" dirty="0" smtClean="0">
                  <a:ln w="3175">
                    <a:solidFill>
                      <a:schemeClr val="accent5">
                        <a:lumMod val="40000"/>
                        <a:lumOff val="60000"/>
                        <a:alpha val="48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 Century</a:t>
              </a:r>
              <a:endParaRPr lang="en-GB" sz="1400" b="1" dirty="0">
                <a:ln w="3175">
                  <a:solidFill>
                    <a:schemeClr val="accent5">
                      <a:lumMod val="40000"/>
                      <a:lumOff val="60000"/>
                      <a:alpha val="48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6794567" flipH="1">
            <a:off x="8274701" y="2553395"/>
            <a:ext cx="960801" cy="688270"/>
          </a:xfrm>
          <a:custGeom>
            <a:avLst/>
            <a:gdLst/>
            <a:ahLst/>
            <a:cxnLst/>
            <a:rect l="l" t="t" r="r" b="b"/>
            <a:pathLst>
              <a:path w="960801" h="688270">
                <a:moveTo>
                  <a:pt x="0" y="654999"/>
                </a:moveTo>
                <a:lnTo>
                  <a:pt x="190450" y="688270"/>
                </a:lnTo>
                <a:cubicBezTo>
                  <a:pt x="411499" y="427528"/>
                  <a:pt x="653577" y="187982"/>
                  <a:pt x="960801" y="0"/>
                </a:cubicBezTo>
                <a:cubicBezTo>
                  <a:pt x="626442" y="147675"/>
                  <a:pt x="314127" y="385256"/>
                  <a:pt x="0" y="654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/>
        </p:nvSpPr>
        <p:spPr>
          <a:xfrm rot="19578799" flipH="1">
            <a:off x="8195432" y="2893859"/>
            <a:ext cx="1095276" cy="210291"/>
          </a:xfrm>
          <a:custGeom>
            <a:avLst/>
            <a:gdLst/>
            <a:ahLst/>
            <a:cxnLst/>
            <a:rect l="l" t="t" r="r" b="b"/>
            <a:pathLst>
              <a:path w="1095276" h="210291">
                <a:moveTo>
                  <a:pt x="0" y="6434"/>
                </a:moveTo>
                <a:lnTo>
                  <a:pt x="135887" y="210291"/>
                </a:lnTo>
                <a:cubicBezTo>
                  <a:pt x="555246" y="122749"/>
                  <a:pt x="888484" y="81529"/>
                  <a:pt x="1095276" y="110526"/>
                </a:cubicBezTo>
                <a:cubicBezTo>
                  <a:pt x="666824" y="-8761"/>
                  <a:pt x="352063" y="-7573"/>
                  <a:pt x="0" y="64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17744700" flipH="1">
            <a:off x="8337482" y="2749209"/>
            <a:ext cx="827233" cy="594638"/>
          </a:xfrm>
          <a:custGeom>
            <a:avLst/>
            <a:gdLst/>
            <a:ahLst/>
            <a:cxnLst/>
            <a:rect l="l" t="t" r="r" b="b"/>
            <a:pathLst>
              <a:path w="827233" h="594638">
                <a:moveTo>
                  <a:pt x="0" y="534059"/>
                </a:moveTo>
                <a:lnTo>
                  <a:pt x="125622" y="594638"/>
                </a:lnTo>
                <a:cubicBezTo>
                  <a:pt x="330882" y="371093"/>
                  <a:pt x="555375" y="166342"/>
                  <a:pt x="827233" y="0"/>
                </a:cubicBezTo>
                <a:cubicBezTo>
                  <a:pt x="542768" y="125640"/>
                  <a:pt x="270619" y="314392"/>
                  <a:pt x="0" y="5340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145574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8" name="Subtitle 2"/>
          <p:cNvSpPr>
            <a:spLocks noGrp="1"/>
          </p:cNvSpPr>
          <p:nvPr>
            <p:ph type="subTitle" idx="1"/>
          </p:nvPr>
        </p:nvSpPr>
        <p:spPr>
          <a:xfrm>
            <a:off x="1439652" y="2673476"/>
            <a:ext cx="6400800" cy="874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262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 marL="742950" indent="-285750">
              <a:buClr>
                <a:schemeClr val="accent3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5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14938" y="4651200"/>
            <a:ext cx="3315009" cy="2319397"/>
            <a:chOff x="6414938" y="4651200"/>
            <a:chExt cx="3315009" cy="2319397"/>
          </a:xfrm>
        </p:grpSpPr>
        <p:sp>
          <p:nvSpPr>
            <p:cNvPr id="8" name="Freeform 7"/>
            <p:cNvSpPr/>
            <p:nvPr userDrawn="1"/>
          </p:nvSpPr>
          <p:spPr>
            <a:xfrm rot="20905490">
              <a:off x="6414938" y="5991356"/>
              <a:ext cx="2190503" cy="914521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 userDrawn="1"/>
          </p:nvSpPr>
          <p:spPr>
            <a:xfrm rot="20298777">
              <a:off x="6764496" y="4902970"/>
              <a:ext cx="2965451" cy="1750533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 userDrawn="1"/>
          </p:nvSpPr>
          <p:spPr>
            <a:xfrm rot="20905490">
              <a:off x="7384079" y="6066246"/>
              <a:ext cx="1177167" cy="904351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Freeform 10"/>
            <p:cNvSpPr/>
            <p:nvPr userDrawn="1"/>
          </p:nvSpPr>
          <p:spPr>
            <a:xfrm rot="19682410">
              <a:off x="7786518" y="6135192"/>
              <a:ext cx="907383" cy="708429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 11"/>
            <p:cNvSpPr/>
            <p:nvPr userDrawn="1"/>
          </p:nvSpPr>
          <p:spPr>
            <a:xfrm rot="16100057" flipH="1">
              <a:off x="8286871" y="4780364"/>
              <a:ext cx="1256067" cy="997739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 12"/>
            <p:cNvSpPr/>
            <p:nvPr userDrawn="1"/>
          </p:nvSpPr>
          <p:spPr>
            <a:xfrm rot="18884289" flipH="1">
              <a:off x="8217724" y="5293558"/>
              <a:ext cx="1475425" cy="289501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 userDrawn="1"/>
          </p:nvSpPr>
          <p:spPr>
            <a:xfrm rot="17050190" flipH="1">
              <a:off x="8416815" y="5051732"/>
              <a:ext cx="1090244" cy="870242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Slide Number Placeholder 5"/>
          <p:cNvSpPr txBox="1">
            <a:spLocks/>
          </p:cNvSpPr>
          <p:nvPr/>
        </p:nvSpPr>
        <p:spPr>
          <a:xfrm>
            <a:off x="7010400" y="6381328"/>
            <a:ext cx="20260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3894-09AD-47E8-8542-9429EAE653E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49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14938" y="4651200"/>
            <a:ext cx="3315009" cy="2319397"/>
            <a:chOff x="6414938" y="4651200"/>
            <a:chExt cx="3315009" cy="2319397"/>
          </a:xfrm>
        </p:grpSpPr>
        <p:sp>
          <p:nvSpPr>
            <p:cNvPr id="8" name="Freeform 7"/>
            <p:cNvSpPr/>
            <p:nvPr userDrawn="1"/>
          </p:nvSpPr>
          <p:spPr>
            <a:xfrm rot="20905490">
              <a:off x="6414938" y="5991356"/>
              <a:ext cx="2190503" cy="914521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 userDrawn="1"/>
          </p:nvSpPr>
          <p:spPr>
            <a:xfrm rot="20298777">
              <a:off x="6764496" y="4902970"/>
              <a:ext cx="2965451" cy="1750533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 userDrawn="1"/>
          </p:nvSpPr>
          <p:spPr>
            <a:xfrm rot="20905490">
              <a:off x="7384079" y="6066246"/>
              <a:ext cx="1177167" cy="904351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Freeform 10"/>
            <p:cNvSpPr/>
            <p:nvPr userDrawn="1"/>
          </p:nvSpPr>
          <p:spPr>
            <a:xfrm rot="19682410">
              <a:off x="7786518" y="6135192"/>
              <a:ext cx="907383" cy="708429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 11"/>
            <p:cNvSpPr/>
            <p:nvPr userDrawn="1"/>
          </p:nvSpPr>
          <p:spPr>
            <a:xfrm rot="16100057" flipH="1">
              <a:off x="8286871" y="4780364"/>
              <a:ext cx="1256067" cy="997739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 12"/>
            <p:cNvSpPr/>
            <p:nvPr userDrawn="1"/>
          </p:nvSpPr>
          <p:spPr>
            <a:xfrm rot="18884289" flipH="1">
              <a:off x="8217724" y="5293558"/>
              <a:ext cx="1475425" cy="289501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 userDrawn="1"/>
          </p:nvSpPr>
          <p:spPr>
            <a:xfrm rot="17050190" flipH="1">
              <a:off x="8416815" y="5051732"/>
              <a:ext cx="1090244" cy="870242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7010400" y="6381328"/>
            <a:ext cx="20260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3894-09AD-47E8-8542-9429EAE653E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23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6414938" y="4651200"/>
            <a:ext cx="3315009" cy="2319397"/>
            <a:chOff x="6414938" y="4651200"/>
            <a:chExt cx="3315009" cy="2319397"/>
          </a:xfrm>
        </p:grpSpPr>
        <p:sp>
          <p:nvSpPr>
            <p:cNvPr id="9" name="Freeform 8"/>
            <p:cNvSpPr/>
            <p:nvPr userDrawn="1"/>
          </p:nvSpPr>
          <p:spPr>
            <a:xfrm rot="20905490">
              <a:off x="6414938" y="5991356"/>
              <a:ext cx="2190503" cy="914521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 userDrawn="1"/>
          </p:nvSpPr>
          <p:spPr>
            <a:xfrm rot="20298777">
              <a:off x="6764496" y="4902970"/>
              <a:ext cx="2965451" cy="1750533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 userDrawn="1"/>
          </p:nvSpPr>
          <p:spPr>
            <a:xfrm rot="20905490">
              <a:off x="7384079" y="6066246"/>
              <a:ext cx="1177167" cy="904351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 11"/>
            <p:cNvSpPr/>
            <p:nvPr userDrawn="1"/>
          </p:nvSpPr>
          <p:spPr>
            <a:xfrm rot="19682410">
              <a:off x="7786518" y="6135192"/>
              <a:ext cx="907383" cy="708429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Freeform 12"/>
            <p:cNvSpPr/>
            <p:nvPr userDrawn="1"/>
          </p:nvSpPr>
          <p:spPr>
            <a:xfrm rot="16100057" flipH="1">
              <a:off x="8286871" y="4780364"/>
              <a:ext cx="1256067" cy="997739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 13"/>
            <p:cNvSpPr/>
            <p:nvPr userDrawn="1"/>
          </p:nvSpPr>
          <p:spPr>
            <a:xfrm rot="18884289" flipH="1">
              <a:off x="8217724" y="5293558"/>
              <a:ext cx="1475425" cy="289501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 userDrawn="1"/>
          </p:nvSpPr>
          <p:spPr>
            <a:xfrm rot="17050190" flipH="1">
              <a:off x="8416815" y="5051732"/>
              <a:ext cx="1090244" cy="870242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>
          <a:xfrm>
            <a:off x="7010400" y="6381328"/>
            <a:ext cx="20260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3894-09AD-47E8-8542-9429EAE653E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3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6414938" y="4651200"/>
            <a:ext cx="3315009" cy="2319397"/>
            <a:chOff x="6414938" y="4651200"/>
            <a:chExt cx="3315009" cy="2319397"/>
          </a:xfrm>
        </p:grpSpPr>
        <p:sp>
          <p:nvSpPr>
            <p:cNvPr id="11" name="Freeform 10"/>
            <p:cNvSpPr/>
            <p:nvPr userDrawn="1"/>
          </p:nvSpPr>
          <p:spPr>
            <a:xfrm rot="20905490">
              <a:off x="6414938" y="5991356"/>
              <a:ext cx="2190503" cy="914521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 userDrawn="1"/>
          </p:nvSpPr>
          <p:spPr>
            <a:xfrm rot="20298777">
              <a:off x="6764496" y="4902970"/>
              <a:ext cx="2965451" cy="1750533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 userDrawn="1"/>
          </p:nvSpPr>
          <p:spPr>
            <a:xfrm rot="20905490">
              <a:off x="7384079" y="6066246"/>
              <a:ext cx="1177167" cy="904351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 13"/>
            <p:cNvSpPr/>
            <p:nvPr userDrawn="1"/>
          </p:nvSpPr>
          <p:spPr>
            <a:xfrm rot="19682410">
              <a:off x="7786518" y="6135192"/>
              <a:ext cx="907383" cy="708429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reeform 14"/>
            <p:cNvSpPr/>
            <p:nvPr userDrawn="1"/>
          </p:nvSpPr>
          <p:spPr>
            <a:xfrm rot="16100057" flipH="1">
              <a:off x="8286871" y="4780364"/>
              <a:ext cx="1256067" cy="997739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Freeform 15"/>
            <p:cNvSpPr/>
            <p:nvPr userDrawn="1"/>
          </p:nvSpPr>
          <p:spPr>
            <a:xfrm rot="18884289" flipH="1">
              <a:off x="8217724" y="5293558"/>
              <a:ext cx="1475425" cy="289501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 userDrawn="1"/>
          </p:nvSpPr>
          <p:spPr>
            <a:xfrm rot="17050190" flipH="1">
              <a:off x="8416815" y="5051732"/>
              <a:ext cx="1090244" cy="870242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Slide Number Placeholder 5"/>
          <p:cNvSpPr txBox="1">
            <a:spLocks/>
          </p:cNvSpPr>
          <p:nvPr/>
        </p:nvSpPr>
        <p:spPr>
          <a:xfrm>
            <a:off x="7010400" y="6381328"/>
            <a:ext cx="20260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3894-09AD-47E8-8542-9429EAE653E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0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414938" y="4651200"/>
            <a:ext cx="3315009" cy="2319397"/>
            <a:chOff x="6414938" y="4651200"/>
            <a:chExt cx="3315009" cy="2319397"/>
          </a:xfrm>
        </p:grpSpPr>
        <p:sp>
          <p:nvSpPr>
            <p:cNvPr id="7" name="Freeform 6"/>
            <p:cNvSpPr/>
            <p:nvPr userDrawn="1"/>
          </p:nvSpPr>
          <p:spPr>
            <a:xfrm rot="20905490">
              <a:off x="6414938" y="5991356"/>
              <a:ext cx="2190503" cy="914521"/>
            </a:xfrm>
            <a:custGeom>
              <a:avLst/>
              <a:gdLst/>
              <a:ahLst/>
              <a:cxnLst/>
              <a:rect l="l" t="t" r="r" b="b"/>
              <a:pathLst>
                <a:path w="2190503" h="914521">
                  <a:moveTo>
                    <a:pt x="2190467" y="0"/>
                  </a:moveTo>
                  <a:cubicBezTo>
                    <a:pt x="2196810" y="217071"/>
                    <a:pt x="1376465" y="637786"/>
                    <a:pt x="429915" y="914521"/>
                  </a:cubicBezTo>
                  <a:lnTo>
                    <a:pt x="0" y="826467"/>
                  </a:lnTo>
                  <a:cubicBezTo>
                    <a:pt x="1021823" y="665820"/>
                    <a:pt x="1809245" y="185902"/>
                    <a:pt x="2190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 userDrawn="1"/>
          </p:nvSpPr>
          <p:spPr>
            <a:xfrm rot="20298777">
              <a:off x="6764496" y="4902970"/>
              <a:ext cx="2965451" cy="1750533"/>
            </a:xfrm>
            <a:custGeom>
              <a:avLst/>
              <a:gdLst/>
              <a:ahLst/>
              <a:cxnLst/>
              <a:rect l="l" t="t" r="r" b="b"/>
              <a:pathLst>
                <a:path w="2965451" h="1750533">
                  <a:moveTo>
                    <a:pt x="2965451" y="0"/>
                  </a:moveTo>
                  <a:lnTo>
                    <a:pt x="2823745" y="794577"/>
                  </a:lnTo>
                  <a:cubicBezTo>
                    <a:pt x="2359657" y="856801"/>
                    <a:pt x="1869845" y="920443"/>
                    <a:pt x="1597360" y="1042431"/>
                  </a:cubicBezTo>
                  <a:cubicBezTo>
                    <a:pt x="1261785" y="1192662"/>
                    <a:pt x="863365" y="1516805"/>
                    <a:pt x="296015" y="1750533"/>
                  </a:cubicBezTo>
                  <a:lnTo>
                    <a:pt x="0" y="1632811"/>
                  </a:lnTo>
                  <a:cubicBezTo>
                    <a:pt x="577483" y="1481459"/>
                    <a:pt x="1052862" y="1181567"/>
                    <a:pt x="1589228" y="1014525"/>
                  </a:cubicBezTo>
                  <a:cubicBezTo>
                    <a:pt x="2091265" y="789392"/>
                    <a:pt x="2580817" y="310636"/>
                    <a:pt x="29654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 userDrawn="1"/>
          </p:nvSpPr>
          <p:spPr>
            <a:xfrm rot="20905490">
              <a:off x="7384079" y="6066246"/>
              <a:ext cx="1177167" cy="904351"/>
            </a:xfrm>
            <a:custGeom>
              <a:avLst/>
              <a:gdLst/>
              <a:ahLst/>
              <a:cxnLst/>
              <a:rect l="l" t="t" r="r" b="b"/>
              <a:pathLst>
                <a:path w="1177167" h="904351">
                  <a:moveTo>
                    <a:pt x="1177167" y="0"/>
                  </a:moveTo>
                  <a:cubicBezTo>
                    <a:pt x="791521" y="235966"/>
                    <a:pt x="520436" y="564831"/>
                    <a:pt x="246296" y="904351"/>
                  </a:cubicBezTo>
                  <a:lnTo>
                    <a:pt x="0" y="853905"/>
                  </a:lnTo>
                  <a:cubicBezTo>
                    <a:pt x="397439" y="511280"/>
                    <a:pt x="772308" y="178812"/>
                    <a:pt x="1177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 9"/>
            <p:cNvSpPr/>
            <p:nvPr userDrawn="1"/>
          </p:nvSpPr>
          <p:spPr>
            <a:xfrm rot="19682410">
              <a:off x="7786518" y="6135192"/>
              <a:ext cx="907383" cy="708429"/>
            </a:xfrm>
            <a:custGeom>
              <a:avLst/>
              <a:gdLst/>
              <a:ahLst/>
              <a:cxnLst/>
              <a:rect l="l" t="t" r="r" b="b"/>
              <a:pathLst>
                <a:path w="907383" h="708429">
                  <a:moveTo>
                    <a:pt x="907383" y="0"/>
                  </a:moveTo>
                  <a:cubicBezTo>
                    <a:pt x="596722" y="190085"/>
                    <a:pt x="360404" y="440454"/>
                    <a:pt x="137320" y="708429"/>
                  </a:cubicBezTo>
                  <a:lnTo>
                    <a:pt x="0" y="622756"/>
                  </a:lnTo>
                  <a:cubicBezTo>
                    <a:pt x="300494" y="367397"/>
                    <a:pt x="595012" y="137963"/>
                    <a:pt x="907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Freeform 10"/>
            <p:cNvSpPr/>
            <p:nvPr userDrawn="1"/>
          </p:nvSpPr>
          <p:spPr>
            <a:xfrm rot="16100057" flipH="1">
              <a:off x="8286871" y="4780364"/>
              <a:ext cx="1256067" cy="997739"/>
            </a:xfrm>
            <a:custGeom>
              <a:avLst/>
              <a:gdLst/>
              <a:ahLst/>
              <a:cxnLst/>
              <a:rect l="l" t="t" r="r" b="b"/>
              <a:pathLst>
                <a:path w="1119358" h="889146">
                  <a:moveTo>
                    <a:pt x="0" y="845980"/>
                  </a:moveTo>
                  <a:lnTo>
                    <a:pt x="247090" y="889146"/>
                  </a:lnTo>
                  <a:cubicBezTo>
                    <a:pt x="504563" y="556678"/>
                    <a:pt x="747651" y="227438"/>
                    <a:pt x="1119358" y="0"/>
                  </a:cubicBezTo>
                  <a:cubicBezTo>
                    <a:pt x="728831" y="172483"/>
                    <a:pt x="378864" y="510386"/>
                    <a:pt x="0" y="845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 11"/>
            <p:cNvSpPr/>
            <p:nvPr userDrawn="1"/>
          </p:nvSpPr>
          <p:spPr>
            <a:xfrm rot="18884289" flipH="1">
              <a:off x="8217724" y="5293558"/>
              <a:ext cx="1475425" cy="289501"/>
            </a:xfrm>
            <a:custGeom>
              <a:avLst/>
              <a:gdLst/>
              <a:ahLst/>
              <a:cxnLst/>
              <a:rect l="l" t="t" r="r" b="b"/>
              <a:pathLst>
                <a:path w="1314842" h="257992">
                  <a:moveTo>
                    <a:pt x="0" y="16791"/>
                  </a:moveTo>
                  <a:lnTo>
                    <a:pt x="160781" y="257992"/>
                  </a:lnTo>
                  <a:cubicBezTo>
                    <a:pt x="680210" y="127745"/>
                    <a:pt x="1094414" y="51049"/>
                    <a:pt x="1314842" y="81958"/>
                  </a:cubicBezTo>
                  <a:cubicBezTo>
                    <a:pt x="813305" y="-57676"/>
                    <a:pt x="521883" y="25339"/>
                    <a:pt x="0" y="16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 userDrawn="1"/>
          </p:nvSpPr>
          <p:spPr>
            <a:xfrm rot="17050190" flipH="1">
              <a:off x="8416815" y="5051732"/>
              <a:ext cx="1090244" cy="870242"/>
            </a:xfrm>
            <a:custGeom>
              <a:avLst/>
              <a:gdLst/>
              <a:ahLst/>
              <a:cxnLst/>
              <a:rect l="l" t="t" r="r" b="b"/>
              <a:pathLst>
                <a:path w="971583" h="775526">
                  <a:moveTo>
                    <a:pt x="0" y="695053"/>
                  </a:moveTo>
                  <a:lnTo>
                    <a:pt x="166874" y="775526"/>
                  </a:lnTo>
                  <a:cubicBezTo>
                    <a:pt x="402692" y="483739"/>
                    <a:pt x="639466" y="203213"/>
                    <a:pt x="971583" y="0"/>
                  </a:cubicBezTo>
                  <a:cubicBezTo>
                    <a:pt x="637029" y="147762"/>
                    <a:pt x="325454" y="413261"/>
                    <a:pt x="0" y="6950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Slide Number Placeholder 5"/>
          <p:cNvSpPr txBox="1">
            <a:spLocks/>
          </p:cNvSpPr>
          <p:nvPr/>
        </p:nvSpPr>
        <p:spPr>
          <a:xfrm>
            <a:off x="7010400" y="6381328"/>
            <a:ext cx="20260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3894-09AD-47E8-8542-9429EAE653E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27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66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 w="3175">
            <a:solidFill>
              <a:schemeClr val="accent5">
                <a:lumMod val="50000"/>
                <a:alpha val="30000"/>
              </a:schemeClr>
            </a:solidFill>
          </a:ln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PPT_fondslid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C29FA66B-184C-4FEC-B7D3-AE56240A9D84}" type="datetimeFigureOut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17-Dec-2013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30B46AF6-8479-4420-96CF-0B4D5A92D9AD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11" descr="OECD_10c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32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Measuring Development Progress: Looking forward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sz="2800" dirty="0" smtClean="0"/>
              <a:t>17 December 2013</a:t>
            </a:r>
          </a:p>
          <a:p>
            <a:pPr algn="l"/>
            <a:endParaRPr lang="en-GB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28184" y="4365104"/>
            <a:ext cx="2093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tint val="75000"/>
                  </a:schemeClr>
                </a:solidFill>
              </a:rPr>
              <a:t>Johannes Jütting</a:t>
            </a:r>
          </a:p>
          <a:p>
            <a:r>
              <a:rPr lang="en-GB" dirty="0">
                <a:solidFill>
                  <a:schemeClr val="tx1">
                    <a:tint val="75000"/>
                  </a:schemeClr>
                </a:solidFill>
              </a:rPr>
              <a:t>Secretariat Manager</a:t>
            </a:r>
          </a:p>
        </p:txBody>
      </p:sp>
    </p:spTree>
    <p:extLst>
      <p:ext uri="{BB962C8B-B14F-4D97-AF65-F5344CB8AC3E}">
        <p14:creationId xmlns:p14="http://schemas.microsoft.com/office/powerpoint/2010/main" val="19267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Applic\PARIS21\7 - Communication\7.10. - Visual Identity\Logos\GlobalPartnersh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t="9157" r="12012" b="10575"/>
          <a:stretch/>
        </p:blipFill>
        <p:spPr bwMode="auto">
          <a:xfrm>
            <a:off x="1927952" y="1079653"/>
            <a:ext cx="5596376" cy="54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4469"/>
            <a:ext cx="9144000" cy="93640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A new global partnership? </a:t>
            </a:r>
            <a:endParaRPr lang="en-GB" sz="3200" dirty="0">
              <a:solidFill>
                <a:srgbClr val="E46C0A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5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/>
        </p:nvSpPr>
        <p:spPr>
          <a:xfrm rot="16200000">
            <a:off x="7951788" y="5665788"/>
            <a:ext cx="1270000" cy="1403350"/>
          </a:xfrm>
          <a:prstGeom prst="rtTriangl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1138" name="TextBox 1"/>
          <p:cNvSpPr txBox="1">
            <a:spLocks noChangeArrowheads="1"/>
          </p:cNvSpPr>
          <p:nvPr/>
        </p:nvSpPr>
        <p:spPr bwMode="auto">
          <a:xfrm>
            <a:off x="169687" y="1830473"/>
            <a:ext cx="8496300" cy="726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3288" lvl="1" indent="-547688">
              <a:spcBef>
                <a:spcPts val="0"/>
              </a:spcBef>
            </a:pPr>
            <a:endParaRPr lang="en-GB" sz="2400" dirty="0" smtClean="0">
              <a:latin typeface="Trebuchet MS" pitchFamily="34" charset="0"/>
              <a:cs typeface="Tahoma" pitchFamily="34" charset="0"/>
            </a:endParaRP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endParaRPr lang="en-GB" sz="2400" dirty="0" smtClean="0">
              <a:latin typeface="Trebuchet MS" pitchFamily="34" charset="0"/>
              <a:cs typeface="Tahoma" pitchFamily="34" charset="0"/>
            </a:endParaRP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r>
              <a:rPr lang="en-GB" sz="2400" dirty="0" smtClean="0">
                <a:latin typeface="Trebuchet MS" pitchFamily="34" charset="0"/>
                <a:cs typeface="Tahoma" pitchFamily="34" charset="0"/>
              </a:rPr>
              <a:t>Data revolution: yes, but …..</a:t>
            </a: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endParaRPr lang="en-GB" sz="2400" dirty="0">
              <a:latin typeface="Trebuchet MS" pitchFamily="34" charset="0"/>
              <a:cs typeface="Tahoma" pitchFamily="34" charset="0"/>
            </a:endParaRP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endParaRPr lang="en-GB" sz="2400" dirty="0" smtClean="0">
              <a:latin typeface="Trebuchet MS" pitchFamily="34" charset="0"/>
              <a:cs typeface="Tahoma" pitchFamily="34" charset="0"/>
            </a:endParaRP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r>
              <a:rPr lang="en-GB" sz="2400" dirty="0" smtClean="0">
                <a:latin typeface="Trebuchet MS" pitchFamily="34" charset="0"/>
                <a:cs typeface="Tahoma" pitchFamily="34" charset="0"/>
              </a:rPr>
              <a:t>Capacity development and sustainable statistics is key</a:t>
            </a: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endParaRPr lang="en-GB" sz="2400" dirty="0" smtClean="0">
              <a:latin typeface="Trebuchet MS" pitchFamily="34" charset="0"/>
              <a:cs typeface="Tahoma" pitchFamily="34" charset="0"/>
            </a:endParaRP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endParaRPr lang="en-GB" sz="2400" dirty="0">
              <a:latin typeface="Trebuchet MS" pitchFamily="34" charset="0"/>
              <a:cs typeface="Tahoma" pitchFamily="34" charset="0"/>
            </a:endParaRP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r>
              <a:rPr lang="en-GB" sz="2400" smtClean="0">
                <a:latin typeface="Trebuchet MS" pitchFamily="34" charset="0"/>
                <a:cs typeface="Tahoma" pitchFamily="34" charset="0"/>
              </a:rPr>
              <a:t>PARIS21 stands </a:t>
            </a:r>
            <a:r>
              <a:rPr lang="en-GB" sz="2400" dirty="0" smtClean="0">
                <a:latin typeface="Trebuchet MS" pitchFamily="34" charset="0"/>
                <a:cs typeface="Tahoma" pitchFamily="34" charset="0"/>
              </a:rPr>
              <a:t>ready to support this process</a:t>
            </a:r>
          </a:p>
          <a:p>
            <a:pPr marL="355600" lvl="1">
              <a:spcBef>
                <a:spcPts val="0"/>
              </a:spcBef>
            </a:pPr>
            <a:endParaRPr lang="en-GB" sz="2400" dirty="0" smtClean="0">
              <a:latin typeface="Trebuchet MS" pitchFamily="34" charset="0"/>
              <a:cs typeface="Tahoma" pitchFamily="34" charset="0"/>
            </a:endParaRP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endParaRPr lang="en-GB" sz="2400" dirty="0" smtClean="0">
              <a:latin typeface="Trebuchet MS" pitchFamily="34" charset="0"/>
              <a:cs typeface="Tahoma" pitchFamily="34" charset="0"/>
            </a:endParaRP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endParaRPr lang="en-GB" sz="2400" dirty="0">
              <a:latin typeface="Trebuchet MS" pitchFamily="34" charset="0"/>
              <a:cs typeface="Tahoma" pitchFamily="34" charset="0"/>
            </a:endParaRP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endParaRPr lang="en-GB" sz="2400" dirty="0" smtClean="0">
              <a:latin typeface="Trebuchet MS" pitchFamily="34" charset="0"/>
              <a:cs typeface="Tahoma" pitchFamily="34" charset="0"/>
            </a:endParaRP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endParaRPr lang="en-GB" sz="2400" dirty="0">
              <a:latin typeface="Trebuchet MS" pitchFamily="34" charset="0"/>
              <a:cs typeface="Tahoma" pitchFamily="34" charset="0"/>
            </a:endParaRPr>
          </a:p>
          <a:p>
            <a:pPr marL="903288" lvl="1" indent="-547688">
              <a:spcBef>
                <a:spcPts val="0"/>
              </a:spcBef>
              <a:buFont typeface="Wingdings" pitchFamily="2" charset="2"/>
              <a:buChar char="§"/>
            </a:pPr>
            <a:endParaRPr lang="en-GB" sz="2400" dirty="0" smtClean="0">
              <a:latin typeface="Trebuchet MS" pitchFamily="34" charset="0"/>
              <a:cs typeface="Tahoma" pitchFamily="34" charset="0"/>
            </a:endParaRPr>
          </a:p>
          <a:p>
            <a:pPr marL="355600" lvl="1">
              <a:lnSpc>
                <a:spcPct val="150000"/>
              </a:lnSpc>
              <a:spcBef>
                <a:spcPct val="20000"/>
              </a:spcBef>
            </a:pPr>
            <a:endParaRPr lang="en-GB" sz="1400" dirty="0">
              <a:latin typeface="Trebuchet MS" pitchFamily="34" charset="0"/>
              <a:cs typeface="Tahoma" pitchFamily="34" charset="0"/>
            </a:endParaRPr>
          </a:p>
          <a:p>
            <a:pPr marL="1360488" lvl="2" indent="-547688">
              <a:lnSpc>
                <a:spcPct val="150000"/>
              </a:lnSpc>
              <a:spcBef>
                <a:spcPct val="20000"/>
              </a:spcBef>
            </a:pPr>
            <a:endParaRPr lang="en-GB" sz="2000" dirty="0">
              <a:latin typeface="Trebuchet MS" pitchFamily="34" charset="0"/>
              <a:cs typeface="Tahoma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endParaRPr lang="en-GB" sz="2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1139" name="Picture 10" descr="Banner FINAL web.jpg"/>
          <p:cNvPicPr>
            <a:picLocks noChangeAspect="1"/>
          </p:cNvPicPr>
          <p:nvPr/>
        </p:nvPicPr>
        <p:blipFill>
          <a:blip r:embed="rId3"/>
          <a:srcRect r="74413" b="43639"/>
          <a:stretch>
            <a:fillRect/>
          </a:stretch>
        </p:blipFill>
        <p:spPr bwMode="auto">
          <a:xfrm>
            <a:off x="0" y="-1"/>
            <a:ext cx="23399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002" b="14723"/>
          <a:stretch>
            <a:fillRect/>
          </a:stretch>
        </p:blipFill>
        <p:spPr bwMode="auto">
          <a:xfrm>
            <a:off x="-9610" y="6104731"/>
            <a:ext cx="212407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Box 16"/>
          <p:cNvSpPr txBox="1">
            <a:spLocks noChangeArrowheads="1"/>
          </p:cNvSpPr>
          <p:nvPr/>
        </p:nvSpPr>
        <p:spPr bwMode="auto">
          <a:xfrm>
            <a:off x="8640763" y="6237288"/>
            <a:ext cx="611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 smtClean="0">
                <a:solidFill>
                  <a:srgbClr val="FFFFFF"/>
                </a:solidFill>
                <a:latin typeface="Century Gothic" pitchFamily="34" charset="0"/>
              </a:rPr>
              <a:t>(</a:t>
            </a:r>
            <a:r>
              <a:rPr lang="fr-FR" dirty="0" smtClean="0">
                <a:solidFill>
                  <a:srgbClr val="FFFFFF"/>
                </a:solidFill>
                <a:latin typeface="Century Gothic" pitchFamily="34" charset="0"/>
              </a:rPr>
              <a:t>19</a:t>
            </a:r>
            <a:endParaRPr lang="en-U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91142" name="Title 6"/>
          <p:cNvSpPr>
            <a:spLocks noGrp="1"/>
          </p:cNvSpPr>
          <p:nvPr>
            <p:ph type="title"/>
          </p:nvPr>
        </p:nvSpPr>
        <p:spPr>
          <a:xfrm>
            <a:off x="1062037" y="260350"/>
            <a:ext cx="7635876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DD7E0E"/>
                </a:solidFill>
                <a:latin typeface="Tahoma" pitchFamily="34" charset="0"/>
                <a:cs typeface="Tahoma" pitchFamily="34" charset="0"/>
              </a:rPr>
              <a:t>Conclusion</a:t>
            </a:r>
            <a:endParaRPr lang="en-US" sz="3200" dirty="0" smtClean="0">
              <a:solidFill>
                <a:srgbClr val="DD7E0E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60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A measurement framework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101" y="1392537"/>
            <a:ext cx="555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5"/>
                </a:solidFill>
              </a:rPr>
              <a:t>should not…</a:t>
            </a:r>
            <a:endParaRPr lang="en-GB" sz="32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4102" y="2260843"/>
            <a:ext cx="7026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Simply increase the number of global surveys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Ignore lessons learnt from the MDG measurement exercise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Rely solely on technology innovations while ignoring the reality of poor countries </a:t>
            </a:r>
            <a:endParaRPr lang="en-GB" sz="2400" dirty="0"/>
          </a:p>
        </p:txBody>
      </p:sp>
      <p:sp>
        <p:nvSpPr>
          <p:cNvPr id="14" name="Multiply 13"/>
          <p:cNvSpPr/>
          <p:nvPr/>
        </p:nvSpPr>
        <p:spPr>
          <a:xfrm>
            <a:off x="661195" y="3992172"/>
            <a:ext cx="1021004" cy="10210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y 16"/>
          <p:cNvSpPr/>
          <p:nvPr/>
        </p:nvSpPr>
        <p:spPr>
          <a:xfrm>
            <a:off x="661195" y="2918498"/>
            <a:ext cx="1021004" cy="10210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ultiply 17"/>
          <p:cNvSpPr/>
          <p:nvPr/>
        </p:nvSpPr>
        <p:spPr>
          <a:xfrm>
            <a:off x="661195" y="1988840"/>
            <a:ext cx="1021004" cy="10210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A measurement framework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101" y="1392537"/>
            <a:ext cx="555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5"/>
                </a:solidFill>
              </a:rPr>
              <a:t>s</a:t>
            </a:r>
            <a:r>
              <a:rPr lang="en-GB" sz="3200" b="1" dirty="0" smtClean="0">
                <a:solidFill>
                  <a:schemeClr val="accent5"/>
                </a:solidFill>
              </a:rPr>
              <a:t>hould </a:t>
            </a:r>
            <a:endParaRPr lang="en-GB" sz="32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100" y="2260040"/>
            <a:ext cx="6666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Link National Strategies of Development of Statistics to Development Plans</a:t>
            </a:r>
          </a:p>
          <a:p>
            <a:endParaRPr lang="en-GB" sz="2400" dirty="0"/>
          </a:p>
          <a:p>
            <a:r>
              <a:rPr lang="en-GB" sz="2400" dirty="0" smtClean="0"/>
              <a:t>Do a proper costing </a:t>
            </a:r>
            <a:r>
              <a:rPr lang="en-GB" sz="2400" smtClean="0"/>
              <a:t>exercise and adapt </a:t>
            </a:r>
            <a:r>
              <a:rPr lang="en-GB" sz="2400" dirty="0" smtClean="0"/>
              <a:t>funding structures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Do promote user – producer dialogues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3" name="Plus 2"/>
          <p:cNvSpPr/>
          <p:nvPr/>
        </p:nvSpPr>
        <p:spPr>
          <a:xfrm>
            <a:off x="674087" y="1955501"/>
            <a:ext cx="1008112" cy="1070742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lus 14"/>
          <p:cNvSpPr/>
          <p:nvPr/>
        </p:nvSpPr>
        <p:spPr>
          <a:xfrm>
            <a:off x="674087" y="3078338"/>
            <a:ext cx="1008112" cy="1070742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lus 15"/>
          <p:cNvSpPr/>
          <p:nvPr/>
        </p:nvSpPr>
        <p:spPr>
          <a:xfrm>
            <a:off x="674087" y="4319101"/>
            <a:ext cx="1008112" cy="1070742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619671" y="1772816"/>
            <a:ext cx="6875041" cy="388843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+mj-lt"/>
              </a:rPr>
              <a:t>Why</a:t>
            </a:r>
            <a:r>
              <a:rPr lang="en-US" sz="28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do we need a data revolution?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Old </a:t>
            </a:r>
            <a:r>
              <a:rPr lang="en-US" sz="2800" dirty="0" smtClean="0">
                <a:latin typeface="+mj-lt"/>
              </a:rPr>
              <a:t>problems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Emerging priorities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+mj-lt"/>
              </a:rPr>
              <a:t>New opportunities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600" dirty="0" smtClean="0">
              <a:latin typeface="+mj-lt"/>
            </a:endParaRP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US" sz="2600" dirty="0" smtClean="0">
                <a:latin typeface="+mj-lt"/>
              </a:rPr>
              <a:t> </a:t>
            </a:r>
            <a:endParaRPr lang="en-US" sz="2600" dirty="0"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latin typeface="+mj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9" y="1484784"/>
            <a:ext cx="1157497" cy="115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9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aseline="30000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GB" dirty="0" smtClean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 Old problem: what’s a data gap? </a:t>
            </a:r>
            <a:endParaRPr lang="en-GB" dirty="0">
              <a:solidFill>
                <a:schemeClr val="accent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2707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/>
          <a:lstStyle/>
          <a:p>
            <a:pPr marL="514350" indent="-4572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 dirty="0" smtClean="0">
                <a:latin typeface="+mj-lt"/>
                <a:cs typeface="Tahoma" pitchFamily="34" charset="0"/>
              </a:rPr>
              <a:t>Data does not exist</a:t>
            </a:r>
          </a:p>
          <a:p>
            <a:pPr marL="514350" indent="-4572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sz="2000" dirty="0" smtClean="0">
              <a:latin typeface="+mj-lt"/>
              <a:cs typeface="Tahoma" pitchFamily="34" charset="0"/>
            </a:endParaRPr>
          </a:p>
          <a:p>
            <a:pPr marL="51435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 dirty="0">
                <a:cs typeface="Tahoma" pitchFamily="34" charset="0"/>
              </a:rPr>
              <a:t>Data exists, but </a:t>
            </a:r>
            <a:r>
              <a:rPr lang="en-GB" sz="2000" dirty="0" smtClean="0">
                <a:cs typeface="Tahoma" pitchFamily="34" charset="0"/>
              </a:rPr>
              <a:t>not in a useable forms for users</a:t>
            </a:r>
            <a:endParaRPr lang="en-GB" sz="2000" dirty="0">
              <a:cs typeface="Tahoma" pitchFamily="34" charset="0"/>
            </a:endParaRPr>
          </a:p>
          <a:p>
            <a:pPr marL="514350" indent="-4572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sz="2000" dirty="0" smtClean="0">
              <a:latin typeface="+mj-lt"/>
              <a:cs typeface="Tahoma" pitchFamily="34" charset="0"/>
            </a:endParaRPr>
          </a:p>
          <a:p>
            <a:pPr marL="514350" indent="-4572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 dirty="0" smtClean="0">
                <a:latin typeface="+mj-lt"/>
                <a:cs typeface="Tahoma" pitchFamily="34" charset="0"/>
              </a:rPr>
              <a:t>Data exists, in useable forms, but nobody knows</a:t>
            </a:r>
          </a:p>
          <a:p>
            <a:pPr marL="57150" indent="0" eaLnBrk="1" hangingPunct="1">
              <a:lnSpc>
                <a:spcPct val="90000"/>
              </a:lnSpc>
              <a:buNone/>
            </a:pPr>
            <a:endParaRPr lang="en-GB" sz="2000" dirty="0" smtClean="0">
              <a:latin typeface="+mj-lt"/>
              <a:cs typeface="Tahoma" pitchFamily="34" charset="0"/>
            </a:endParaRPr>
          </a:p>
          <a:p>
            <a:pPr marL="514350" indent="-4572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 dirty="0" smtClean="0">
                <a:latin typeface="+mj-lt"/>
                <a:cs typeface="Tahoma" pitchFamily="34" charset="0"/>
              </a:rPr>
              <a:t>Data exists, in useable forms, people know, but nobody knows how to use it</a:t>
            </a:r>
          </a:p>
          <a:p>
            <a:pPr marL="514350" indent="-4572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sz="2000" dirty="0">
              <a:latin typeface="+mj-lt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88840"/>
            <a:ext cx="1901263" cy="18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Box 5"/>
          <p:cNvSpPr txBox="1">
            <a:spLocks noChangeArrowheads="1"/>
          </p:cNvSpPr>
          <p:nvPr/>
        </p:nvSpPr>
        <p:spPr bwMode="auto">
          <a:xfrm>
            <a:off x="8675688" y="6237288"/>
            <a:ext cx="468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  <a:latin typeface="Century Gothic" pitchFamily="34" charset="0"/>
              </a:rPr>
              <a:t>1</a:t>
            </a:r>
            <a:endParaRPr lang="en-US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870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4087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Unpacking the data revolution</a:t>
            </a:r>
            <a:endParaRPr lang="en-GB" sz="3200" baseline="30000" dirty="0" smtClean="0">
              <a:solidFill>
                <a:srgbClr val="E46C0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It should …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build </a:t>
            </a:r>
            <a:r>
              <a:rPr lang="en-GB" sz="2800" dirty="0"/>
              <a:t>upon past </a:t>
            </a:r>
            <a:r>
              <a:rPr lang="en-GB" sz="2800" dirty="0" smtClean="0"/>
              <a:t>successes</a:t>
            </a: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c</a:t>
            </a:r>
            <a:r>
              <a:rPr lang="en-GB" sz="2800" dirty="0" smtClean="0"/>
              <a:t>atalyse the </a:t>
            </a:r>
            <a:r>
              <a:rPr lang="en-GB" sz="2800" dirty="0"/>
              <a:t>expansion of more relevant and reliable data </a:t>
            </a:r>
            <a:r>
              <a:rPr lang="en-GB" sz="2800" dirty="0" smtClean="0"/>
              <a:t>production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support </a:t>
            </a:r>
            <a:r>
              <a:rPr lang="en-GB" sz="2800" dirty="0"/>
              <a:t>decision makers, including politicians, business and citizens, to make informed decision for better lives</a:t>
            </a:r>
            <a:r>
              <a:rPr lang="en-GB" sz="2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be implemented via new </a:t>
            </a:r>
            <a:r>
              <a:rPr lang="en-GB" sz="2800" dirty="0"/>
              <a:t>ways to support statistical capacity and data </a:t>
            </a:r>
            <a:r>
              <a:rPr lang="en-GB" sz="2800" dirty="0" smtClean="0"/>
              <a:t>production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87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New opportunities</a:t>
            </a:r>
            <a:endParaRPr lang="en-US" altLang="en-US" b="1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60800"/>
            <a:ext cx="160496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688975" y="5500688"/>
            <a:ext cx="22844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latin typeface="Arial" pitchFamily="34" charset="0"/>
              </a:rPr>
              <a:t>Internet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smtClean="0">
                <a:solidFill>
                  <a:srgbClr val="000000"/>
                </a:solidFill>
                <a:latin typeface="Arial" pitchFamily="34" charset="0"/>
              </a:rPr>
              <a:t>(Wave3)</a:t>
            </a:r>
            <a:endParaRPr lang="en-US" alt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5605" name="Straight Arrow Connector 7"/>
          <p:cNvCxnSpPr>
            <a:cxnSpLocks noChangeShapeType="1"/>
          </p:cNvCxnSpPr>
          <p:nvPr/>
        </p:nvCxnSpPr>
        <p:spPr bwMode="auto">
          <a:xfrm>
            <a:off x="2700338" y="4508500"/>
            <a:ext cx="936625" cy="0"/>
          </a:xfrm>
          <a:prstGeom prst="straightConnector1">
            <a:avLst/>
          </a:prstGeom>
          <a:noFill/>
          <a:ln w="730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6" name="Picture 2" descr="http://shanghaiist.com/attachments/shang_kenneth/Toyota_Pri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13100"/>
            <a:ext cx="1884363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http://www.gpslodge.com/pictures/tomtomgo920frontmain-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508500"/>
            <a:ext cx="965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 descr="http://upload.wikimedia.org/wikipedia/commons/thumb/9/9a/Intelligenter_zaehler-_Smart_meter.jpg/220px-Intelligenter_zaehler-_Smart_me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57563"/>
            <a:ext cx="76835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4" descr="http://thedoublethink.com/wp-content/uploads/2010/03/Economist-Data-Delu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57563"/>
            <a:ext cx="2336800" cy="3022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0" name="Rounded Rectangular Callout 21"/>
          <p:cNvSpPr>
            <a:spLocks noChangeArrowheads="1"/>
          </p:cNvSpPr>
          <p:nvPr/>
        </p:nvSpPr>
        <p:spPr bwMode="auto">
          <a:xfrm>
            <a:off x="395288" y="908050"/>
            <a:ext cx="8424862" cy="1873250"/>
          </a:xfrm>
          <a:prstGeom prst="wedgeRoundRectCallout">
            <a:avLst>
              <a:gd name="adj1" fmla="val 10454"/>
              <a:gd name="adj2" fmla="val 6567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88900" indent="-88900" eaLnBrk="0" hangingPunct="0">
              <a:spcBef>
                <a:spcPct val="20000"/>
              </a:spcBef>
              <a:buChar char="•"/>
              <a:defRPr sz="32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B78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Arial" pitchFamily="34" charset="0"/>
              </a:rPr>
              <a:t> “</a:t>
            </a:r>
            <a:r>
              <a:rPr lang="en-GB" altLang="en-US" sz="2000" smtClean="0">
                <a:solidFill>
                  <a:srgbClr val="000000"/>
                </a:solidFill>
                <a:latin typeface="Arial" pitchFamily="34" charset="0"/>
              </a:rPr>
              <a:t>Big data”, cloud computing, and “machine-to-machine” combined.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000" smtClean="0">
                <a:solidFill>
                  <a:srgbClr val="000000"/>
                </a:solidFill>
                <a:latin typeface="Arial" pitchFamily="34" charset="0"/>
              </a:rPr>
              <a:t> By 2020, 50 billion mobile wireless devices will be connected to the Internet (Ericsson) </a:t>
            </a:r>
          </a:p>
          <a:p>
            <a:pPr algn="just" eaLnBrk="1" hangingPunct="1">
              <a:spcBef>
                <a:spcPct val="0"/>
              </a:spcBef>
            </a:pPr>
            <a:r>
              <a:rPr lang="fr-FR" altLang="en-US" sz="2000" smtClean="0">
                <a:solidFill>
                  <a:srgbClr val="000000"/>
                </a:solidFill>
                <a:latin typeface="Arial" pitchFamily="34" charset="0"/>
              </a:rPr>
              <a:t> The Internet as a general purpose technology with applications in energy, health, transportation, education etc.</a:t>
            </a:r>
            <a:endParaRPr lang="en-US" altLang="en-US" sz="2000" smtClean="0">
              <a:solidFill>
                <a:srgbClr val="000000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000" smtClean="0">
              <a:solidFill>
                <a:srgbClr val="000000"/>
              </a:solidFill>
              <a:latin typeface="Helvetica 65 Medium"/>
            </a:endParaRPr>
          </a:p>
        </p:txBody>
      </p:sp>
      <p:pic>
        <p:nvPicPr>
          <p:cNvPr id="256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11414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589588"/>
            <a:ext cx="11604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1656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168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Big data and development </a:t>
            </a:r>
            <a:endParaRPr lang="en-GB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84" y="2564903"/>
            <a:ext cx="6624736" cy="2931195"/>
          </a:xfrm>
          <a:prstGeom prst="rect">
            <a:avLst/>
          </a:prstGeom>
          <a:noFill/>
          <a:ln w="47625">
            <a:solidFill>
              <a:schemeClr val="accent5"/>
            </a:solidFill>
            <a:miter lim="800000"/>
            <a:headEnd/>
            <a:tailEnd/>
          </a:ln>
          <a:effectLst>
            <a:outerShdw blurRad="1143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508177"/>
            <a:ext cx="5832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/>
              <a:t>Source: </a:t>
            </a:r>
            <a:r>
              <a:rPr lang="en-US" sz="900" i="1" dirty="0" smtClean="0"/>
              <a:t>Using ICT’s to shape the post-2015 framework, European Development Days 2013, Orange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17201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7719"/>
            <a:ext cx="6961147" cy="5649861"/>
          </a:xfrm>
          <a:prstGeom prst="rect">
            <a:avLst/>
          </a:prstGeom>
        </p:spPr>
      </p:pic>
      <p:sp>
        <p:nvSpPr>
          <p:cNvPr id="84997" name="Title 6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Striking a balance</a:t>
            </a:r>
            <a:endParaRPr lang="en-US" sz="3200" dirty="0">
              <a:solidFill>
                <a:srgbClr val="E46C0A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11711"/>
              </p:ext>
            </p:extLst>
          </p:nvPr>
        </p:nvGraphicFramePr>
        <p:xfrm>
          <a:off x="617778" y="3212976"/>
          <a:ext cx="8274702" cy="198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005"/>
                <a:gridCol w="889652"/>
                <a:gridCol w="36270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International comparison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1938" indent="0" algn="ctr"/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National monitoring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Official/non-official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spcBef>
                          <a:spcPts val="3000"/>
                        </a:spcBef>
                      </a:pP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High-</a:t>
                      </a:r>
                      <a:r>
                        <a:rPr lang="en-GB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/ low-quality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235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Real-time data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/>
                      <a:endParaRPr lang="en-GB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Vetted stats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Innovative</a:t>
                      </a:r>
                      <a:r>
                        <a:rPr lang="en-GB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approaches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Global</a:t>
                      </a:r>
                      <a:r>
                        <a:rPr lang="en-GB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standards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Open </a:t>
                      </a:r>
                      <a:r>
                        <a:rPr lang="en-GB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data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Privacy protection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0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IS21-PPT-Template-Nov2013">
  <a:themeElements>
    <a:clrScheme name="PARIS21">
      <a:dk1>
        <a:sysClr val="windowText" lastClr="000000"/>
      </a:dk1>
      <a:lt1>
        <a:srgbClr val="FFFFFF"/>
      </a:lt1>
      <a:dk2>
        <a:srgbClr val="C7D6DF"/>
      </a:dk2>
      <a:lt2>
        <a:srgbClr val="EEECE1"/>
      </a:lt2>
      <a:accent1>
        <a:srgbClr val="ED7D27"/>
      </a:accent1>
      <a:accent2>
        <a:srgbClr val="B7D28B"/>
      </a:accent2>
      <a:accent3>
        <a:srgbClr val="9E7346"/>
      </a:accent3>
      <a:accent4>
        <a:srgbClr val="F8CF58"/>
      </a:accent4>
      <a:accent5>
        <a:srgbClr val="7099AF"/>
      </a:accent5>
      <a:accent6>
        <a:srgbClr val="ED7D27"/>
      </a:accent6>
      <a:hlink>
        <a:srgbClr val="ED7D27"/>
      </a:hlink>
      <a:folHlink>
        <a:srgbClr val="9E73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4593</TotalTime>
  <Words>579</Words>
  <Application>Microsoft Office PowerPoint</Application>
  <PresentationFormat>On-screen Show (4:3)</PresentationFormat>
  <Paragraphs>101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PARIS21-PPT-Template-Nov2013</vt:lpstr>
      <vt:lpstr>1_oecd_Eng_BD</vt:lpstr>
      <vt:lpstr>Measuring Development Progress: Looking forward </vt:lpstr>
      <vt:lpstr>A measurement framework</vt:lpstr>
      <vt:lpstr>A measurement framework</vt:lpstr>
      <vt:lpstr>PowerPoint Presentation</vt:lpstr>
      <vt:lpstr>  Old problem: what’s a data gap? </vt:lpstr>
      <vt:lpstr>Unpacking the data revolution</vt:lpstr>
      <vt:lpstr>New opportunities</vt:lpstr>
      <vt:lpstr>PowerPoint Presentation</vt:lpstr>
      <vt:lpstr>Striking a balance</vt:lpstr>
      <vt:lpstr>A new global partnership? </vt:lpstr>
      <vt:lpstr>Conclusion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maclachlan_s</dc:creator>
  <cp:lastModifiedBy>JÜTTING Johannes Paul</cp:lastModifiedBy>
  <cp:revision>924</cp:revision>
  <cp:lastPrinted>2013-10-11T09:40:52Z</cp:lastPrinted>
  <dcterms:created xsi:type="dcterms:W3CDTF">2013-03-18T08:30:41Z</dcterms:created>
  <dcterms:modified xsi:type="dcterms:W3CDTF">2013-12-17T20:41:46Z</dcterms:modified>
</cp:coreProperties>
</file>