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64" r:id="rId4"/>
    <p:sldId id="262" r:id="rId5"/>
    <p:sldId id="267" r:id="rId6"/>
    <p:sldId id="266" r:id="rId7"/>
    <p:sldId id="268" r:id="rId8"/>
    <p:sldId id="269" r:id="rId9"/>
    <p:sldId id="275" r:id="rId10"/>
    <p:sldId id="276" r:id="rId11"/>
    <p:sldId id="271" r:id="rId12"/>
    <p:sldId id="265" r:id="rId13"/>
    <p:sldId id="263" r:id="rId14"/>
    <p:sldId id="274" r:id="rId15"/>
    <p:sldId id="273" r:id="rId16"/>
    <p:sldId id="259" r:id="rId17"/>
    <p:sldId id="272" r:id="rId18"/>
    <p:sldId id="277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42578-85B5-4BDA-BC8B-7EC6FC128366}" type="datetimeFigureOut">
              <a:rPr lang="en-GB" smtClean="0"/>
              <a:t>09/09/2013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A0D96-E808-459F-BB42-7148FC078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94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B8A1-8DE8-4AC0-8B7C-37235DB46D8F}" type="datetime1">
              <a:rPr lang="en-GB" smtClean="0"/>
              <a:t>09/09/2013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78F-B621-472E-BA18-556176F7B179}" type="datetime1">
              <a:rPr lang="en-GB" smtClean="0"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F012-C4D1-4B4A-9944-2067C794BDB6}" type="datetime1">
              <a:rPr lang="en-GB" smtClean="0"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18BC-8593-4FB7-90F4-F660614F68E1}" type="datetime1">
              <a:rPr lang="en-GB" smtClean="0"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5F2-9F25-407B-84C4-EB521FBFDDCA}" type="datetime1">
              <a:rPr lang="en-GB" smtClean="0"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E3E7-D5D5-44C3-BB79-9BC0081673E4}" type="datetime1">
              <a:rPr lang="en-GB" smtClean="0"/>
              <a:t>09/09/2013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1598-9EF6-4FCB-9313-63B6DD7F15BB}" type="datetime1">
              <a:rPr lang="en-GB" smtClean="0"/>
              <a:t>09/09/2013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C969-F6AD-4E82-965C-2A4350FFB0BF}" type="datetime1">
              <a:rPr lang="en-GB" smtClean="0"/>
              <a:t>09/09/2013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2F07-C98C-4104-A70B-DE7E9175D15D}" type="datetime1">
              <a:rPr lang="en-GB" smtClean="0"/>
              <a:t>09/09/2013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09EF-26EC-444B-AC25-9A6D86D8A917}" type="datetime1">
              <a:rPr lang="en-GB" smtClean="0"/>
              <a:t>09/09/2013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AAF-0267-476B-ABFF-1A8D99216E86}" type="datetime1">
              <a:rPr lang="en-GB" smtClean="0"/>
              <a:t>09/09/2013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660209-0303-47DF-8590-BA5711120E8F}" type="datetime1">
              <a:rPr lang="en-GB" smtClean="0"/>
              <a:t>09/09/2013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B6B079-FFA2-41ED-B321-D6B9C83209A3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amstats.gov.zm/report/Monthly/Vol%20119%202013%20The%20Monthly%20February.pdf" TargetMode="External"/><Relationship Id="rId13" Type="http://schemas.openxmlformats.org/officeDocument/2006/relationships/hyperlink" Target="http://www.zamstats.gov.zm/report/Monthly/Vol%20114%202012%20The%20Monthly%20September.pdf" TargetMode="External"/><Relationship Id="rId18" Type="http://schemas.openxmlformats.org/officeDocument/2006/relationships/hyperlink" Target="http://www.zamstats.gov.zm/report/monthly/vol%20109%202012%20the%20monthly%20april.pdf" TargetMode="External"/><Relationship Id="rId3" Type="http://schemas.openxmlformats.org/officeDocument/2006/relationships/hyperlink" Target="http://www.zamstats.gov.zm/report/Monthly/Vol%20123%202013%20The%20Monthly%20July.pdf" TargetMode="External"/><Relationship Id="rId21" Type="http://schemas.openxmlformats.org/officeDocument/2006/relationships/hyperlink" Target="http://www.zamstats.gov.zm/report/monthly/vol%20106%202012%20the%20monthly%20january.pdf" TargetMode="External"/><Relationship Id="rId7" Type="http://schemas.openxmlformats.org/officeDocument/2006/relationships/hyperlink" Target="http://www.zamstats.gov.zm/report/Monthly/Vol%20120%202013%20The%20Monthly%20March.pdf" TargetMode="External"/><Relationship Id="rId12" Type="http://schemas.openxmlformats.org/officeDocument/2006/relationships/hyperlink" Target="http://www.zamstats.gov.zm/report/Monthly/Vol%20115%202012%20The%20Monthly%20October%2024-10-2012.pdf" TargetMode="External"/><Relationship Id="rId17" Type="http://schemas.openxmlformats.org/officeDocument/2006/relationships/hyperlink" Target="http://www.zamstats.gov.zm/report/Monthly/Vol%20110%202012%20The%20Monthly%20May.pdf" TargetMode="External"/><Relationship Id="rId2" Type="http://schemas.openxmlformats.org/officeDocument/2006/relationships/hyperlink" Target="http://www.zamstats.gov.zm/report/Monthly/Vol%20124%202013%20The%20Monthly%20August.pdf" TargetMode="External"/><Relationship Id="rId16" Type="http://schemas.openxmlformats.org/officeDocument/2006/relationships/hyperlink" Target="http://www.zamstats.gov.zm/report/Monthly/Vol%20111%202012%20The%20Monthly%20June.pdf" TargetMode="External"/><Relationship Id="rId20" Type="http://schemas.openxmlformats.org/officeDocument/2006/relationships/hyperlink" Target="http://www.zamstats.gov.zm/report/monthly/vol%20107%202012%20the%20monthly%20februar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amstats.gov.zm/report/Monthly/Vol%20121%202013%20The%20Monthly%20April.pdf" TargetMode="External"/><Relationship Id="rId11" Type="http://schemas.openxmlformats.org/officeDocument/2006/relationships/hyperlink" Target="http://www.zamstats.gov.zm/report/Monthly/Vol%20116%202012%20The%20Monthly%20November.pdf" TargetMode="External"/><Relationship Id="rId5" Type="http://schemas.openxmlformats.org/officeDocument/2006/relationships/hyperlink" Target="http://www.zamstats.gov.zm/report/Monthly/Vol%20121%202013%20The%20Monthly%20May%20Final.pdf" TargetMode="External"/><Relationship Id="rId15" Type="http://schemas.openxmlformats.org/officeDocument/2006/relationships/hyperlink" Target="http://www.zamstats.gov.zm/report/Monthly/Vol%20112%202012%20The%20Monthly%20July.pdf" TargetMode="External"/><Relationship Id="rId10" Type="http://schemas.openxmlformats.org/officeDocument/2006/relationships/hyperlink" Target="http://www.zamstats.gov.zm/report/Monthly/Vol%20117%202012%20The%20Monthly%20December.pdf" TargetMode="External"/><Relationship Id="rId19" Type="http://schemas.openxmlformats.org/officeDocument/2006/relationships/hyperlink" Target="http://www.zamstats.gov.zm/report/monthly/vol%20108%202012%20the%20monthly%20march.pdf" TargetMode="External"/><Relationship Id="rId4" Type="http://schemas.openxmlformats.org/officeDocument/2006/relationships/hyperlink" Target="http://www.zamstats.gov.zm/report/Monthly/Vol%20122%20June%202013%20Monthly%20Bulletin.pdf" TargetMode="External"/><Relationship Id="rId9" Type="http://schemas.openxmlformats.org/officeDocument/2006/relationships/hyperlink" Target="http://www.zamstats.gov.zm/report/Monthly/Vol%20118%202013%20The%20Monthly%20January%202013.pdf" TargetMode="External"/><Relationship Id="rId14" Type="http://schemas.openxmlformats.org/officeDocument/2006/relationships/hyperlink" Target="http://www.zamstats.gov.zm/report/Monthly/Vol%20113%202012%20The%20Monthly%20August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mstats.gov.z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4664"/>
            <a:ext cx="8668072" cy="3668571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Emerging </a:t>
            </a:r>
            <a:r>
              <a:rPr lang="en-GB" dirty="0"/>
              <a:t>Trends in </a:t>
            </a:r>
            <a:r>
              <a:rPr lang="en-GB" dirty="0" smtClean="0"/>
              <a:t>Data Dissemination:</a:t>
            </a:r>
            <a:br>
              <a:rPr lang="en-GB" dirty="0" smtClean="0"/>
            </a:br>
            <a:r>
              <a:rPr lang="en-US" sz="3600" i="1" dirty="0" smtClean="0">
                <a:latin typeface="Century Gothic" pitchFamily="34" charset="0"/>
              </a:rPr>
              <a:t>A New Dawn Of Data Dissemination in Zambia</a:t>
            </a:r>
            <a:endParaRPr lang="en-GB" sz="3600" i="1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365104"/>
            <a:ext cx="8640960" cy="223224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Presentation  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</a:p>
          <a:p>
            <a:pPr algn="ctr"/>
            <a:r>
              <a:rPr lang="en-US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Etambuyu Lukonga</a:t>
            </a:r>
          </a:p>
          <a:p>
            <a:pPr algn="ctr"/>
            <a:r>
              <a:rPr lang="en-US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Head of Dissemination</a:t>
            </a:r>
            <a:endParaRPr lang="en-US" sz="1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Data Dissemination and Communication Workshop: by United Nation Statistics Division (UNSD)</a:t>
            </a:r>
          </a:p>
          <a:p>
            <a:pPr algn="ctr"/>
            <a:r>
              <a:rPr lang="en-US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800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-12</a:t>
            </a:r>
            <a:r>
              <a:rPr lang="en-US" sz="1800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September 2013</a:t>
            </a:r>
          </a:p>
          <a:p>
            <a:pPr algn="ctr"/>
            <a:r>
              <a:rPr lang="en-US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Amman, Jordan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r>
              <a:rPr lang="en-US" dirty="0" smtClean="0"/>
              <a:t> The monthly on the website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429506"/>
              </p:ext>
            </p:extLst>
          </p:nvPr>
        </p:nvGraphicFramePr>
        <p:xfrm>
          <a:off x="0" y="1916832"/>
          <a:ext cx="9144000" cy="4401785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224875">
                <a:tc gridSpan="3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301" marR="7301" marT="7301" marB="73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0363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301" marR="7301" marT="7301" marB="73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0091" marR="70091" marT="35045" marB="35045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0091" marR="70091" marT="35045" marB="35045">
                    <a:lnT>
                      <a:noFill/>
                    </a:lnT>
                  </a:tcPr>
                </a:tc>
              </a:tr>
              <a:tr h="280363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301" marR="7301" marT="7301" marB="73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0091" marR="70091" marT="35045" marB="35045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0091" marR="70091" marT="35045" marB="35045"/>
                </a:tc>
              </a:tr>
              <a:tr h="224875"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effectLst/>
                        </a:rPr>
                        <a:t>2013</a:t>
                      </a:r>
                      <a:endParaRPr lang="en-GB" sz="1400">
                        <a:effectLst/>
                      </a:endParaRPr>
                    </a:p>
                  </a:txBody>
                  <a:tcPr marL="7301" marR="7301" marT="7301" marB="73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7301" marR="7301" marT="7301" marB="7301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effectLst/>
                        </a:rPr>
                        <a:t>2012</a:t>
                      </a:r>
                      <a:endParaRPr lang="en-GB" sz="1400">
                        <a:effectLst/>
                      </a:endParaRPr>
                    </a:p>
                  </a:txBody>
                  <a:tcPr marL="7301" marR="7301" marT="7301" marB="7301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78961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en-GB" sz="1400">
                          <a:effectLst/>
                          <a:hlinkClick r:id="rId2"/>
                        </a:rPr>
                        <a:t>Vol 124 2013 The Monthly August</a:t>
                      </a:r>
                      <a:endParaRPr lang="en-GB" sz="1400">
                        <a:effectLst/>
                      </a:endParaRP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n-GB" sz="1400">
                          <a:effectLst/>
                          <a:hlinkClick r:id="rId3"/>
                        </a:rPr>
                        <a:t>Vol 124 2013 The Monthly July</a:t>
                      </a:r>
                      <a:endParaRPr lang="en-GB" sz="1400">
                        <a:effectLst/>
                      </a:endParaRP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n-GB" sz="1400">
                          <a:effectLst/>
                          <a:hlinkClick r:id="rId4"/>
                        </a:rPr>
                        <a:t>Vol 123 2013 The Monthly June</a:t>
                      </a:r>
                      <a:endParaRPr lang="en-GB" sz="1400">
                        <a:effectLst/>
                      </a:endParaRP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n-GB" sz="1400">
                          <a:effectLst/>
                          <a:hlinkClick r:id="rId5"/>
                        </a:rPr>
                        <a:t>Vol 122 2013 The Monthly May</a:t>
                      </a:r>
                      <a:endParaRPr lang="en-GB" sz="1400">
                        <a:effectLst/>
                      </a:endParaRP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n-GB" sz="1400">
                          <a:effectLst/>
                          <a:hlinkClick r:id="rId6"/>
                        </a:rPr>
                        <a:t>Vol 121 2013 The Monthly April</a:t>
                      </a:r>
                      <a:endParaRPr lang="en-GB" sz="1400">
                        <a:effectLst/>
                      </a:endParaRP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n-GB" sz="1400">
                          <a:effectLst/>
                          <a:hlinkClick r:id="rId7"/>
                        </a:rPr>
                        <a:t>Vol 120 2013 The Monthly March</a:t>
                      </a:r>
                      <a:endParaRPr lang="en-GB" sz="1400">
                        <a:effectLst/>
                      </a:endParaRP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n-GB" sz="1400">
                          <a:effectLst/>
                          <a:hlinkClick r:id="rId8"/>
                        </a:rPr>
                        <a:t>Vol 119 2013 The Monthly February</a:t>
                      </a:r>
                      <a:endParaRPr lang="en-GB" sz="1400">
                        <a:effectLst/>
                      </a:endParaRP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n-GB" sz="1400">
                          <a:effectLst/>
                          <a:hlinkClick r:id="rId9"/>
                        </a:rPr>
                        <a:t>Vol 118 2013 The Monthly January</a:t>
                      </a:r>
                      <a:endParaRPr lang="en-GB" sz="1400">
                        <a:effectLst/>
                      </a:endParaRPr>
                    </a:p>
                  </a:txBody>
                  <a:tcPr marL="7301" marR="7301" marT="7301" marB="73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0091" marR="70091" marT="35045" marB="35045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effectLst/>
                          <a:hlinkClick r:id="rId10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10"/>
                        </a:rPr>
                        <a:t> 117 2012 The Monthly December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11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11"/>
                        </a:rPr>
                        <a:t> 116 2012 The Monthly November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12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12"/>
                        </a:rPr>
                        <a:t> 115 2012 The Monthly October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13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13"/>
                        </a:rPr>
                        <a:t> 114 2012 The Monthly September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14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14"/>
                        </a:rPr>
                        <a:t> 113 2012 The Monthly August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15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15"/>
                        </a:rPr>
                        <a:t> 112 2012 The Monthly July 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16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16"/>
                        </a:rPr>
                        <a:t> 111 2012 The Monthly June 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17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17"/>
                        </a:rPr>
                        <a:t> 110 2012 The Monthly May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18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18"/>
                        </a:rPr>
                        <a:t> 109 2012 The Monthly April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19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19"/>
                        </a:rPr>
                        <a:t> 108 2012 The Monthly March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20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20"/>
                        </a:rPr>
                        <a:t> 107 2012 The Monthly February</a:t>
                      </a:r>
                      <a:endParaRPr lang="en-GB" sz="1400" dirty="0" smtClean="0">
                        <a:effectLst/>
                      </a:endParaRPr>
                    </a:p>
                    <a:p>
                      <a:r>
                        <a:rPr lang="en-GB" sz="1400" dirty="0" err="1" smtClean="0">
                          <a:effectLst/>
                          <a:hlinkClick r:id="rId21"/>
                        </a:rPr>
                        <a:t>Vol</a:t>
                      </a:r>
                      <a:r>
                        <a:rPr lang="en-GB" sz="1400" dirty="0" smtClean="0">
                          <a:effectLst/>
                          <a:hlinkClick r:id="rId21"/>
                        </a:rPr>
                        <a:t> 106 2012 The Monthly January</a:t>
                      </a:r>
                      <a:endParaRPr lang="en-GB" sz="1400" dirty="0" smtClean="0">
                        <a:effectLst/>
                      </a:endParaRPr>
                    </a:p>
                    <a:p>
                      <a:endParaRPr lang="en-GB" sz="1400" dirty="0"/>
                    </a:p>
                  </a:txBody>
                  <a:tcPr marL="70091" marR="70091" marT="35045" marB="35045"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7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68490"/>
            <a:ext cx="8712968" cy="1044286"/>
          </a:xfrm>
        </p:spPr>
        <p:txBody>
          <a:bodyPr/>
          <a:lstStyle/>
          <a:p>
            <a:r>
              <a:rPr lang="en-US" dirty="0" smtClean="0"/>
              <a:t>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Thirdly, When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results of a survey/census are produced,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dissemination workshops are held and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media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engaged to cover the presentations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 stakeholders and users are invited to attend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Reports are distributed to users and stakeholders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Posters and brochures showing results  are distributed and also put in strategic places where users can easily access them.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CDs are produced and distributed to the users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9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008112"/>
          </a:xfrm>
        </p:spPr>
        <p:txBody>
          <a:bodyPr/>
          <a:lstStyle/>
          <a:p>
            <a:r>
              <a:rPr lang="en-US" dirty="0" smtClean="0"/>
              <a:t>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media is invited to cover this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media are instrumental to the office especially that the office wants to build confidence and trust in the statistics it produces.</a:t>
            </a:r>
          </a:p>
          <a:p>
            <a:pPr marL="0" indent="0" algn="just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Fourth, the office has a Data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Portal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which provides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many advanced features for analyzing, visualizing, and reporting statistical data for Zambia, its provinces as well as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districts. </a:t>
            </a:r>
          </a:p>
          <a:p>
            <a:pPr marL="0" indent="0" algn="just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Users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produce individual tailored statistical trends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936104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/>
              <a:t>Cont’d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Fifth, the office has the NATIONAL DATA ARCHIVE (NADA)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web-based cataloguing system that serves as a portal for researchers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Users are able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browse, search, and apply for access as well as downloading the relevant survey information such as questionnaires, manuals, reports and datasets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Fifth,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redatam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also being used to disseminate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microdata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trieval</a:t>
            </a:r>
            <a:r>
              <a:rPr lang="en-US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of census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8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for small 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reas by </a:t>
            </a:r>
            <a:r>
              <a:rPr lang="en-US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Microcomputers)</a:t>
            </a:r>
            <a:endParaRPr lang="en-US" sz="2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6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smtClean="0"/>
              <a:t>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40560"/>
          </a:xfrm>
        </p:spPr>
        <p:txBody>
          <a:bodyPr/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It’s a database management tool that administrates large volumes of census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microdata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with hierarchical (geographical) structure down to the smallest area of the census exercise (city blocks)</a:t>
            </a:r>
          </a:p>
          <a:p>
            <a:pPr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Facilitates the data processing for small areas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4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Hierarchical Database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39552" y="1682750"/>
            <a:ext cx="7385248" cy="3888303"/>
            <a:chOff x="912" y="960"/>
            <a:chExt cx="4172" cy="311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912" y="960"/>
              <a:ext cx="664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488" y="1343"/>
              <a:ext cx="760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954" y="1780"/>
              <a:ext cx="891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Constituency</a:t>
              </a:r>
              <a:endParaRPr lang="en-GB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399" y="2160"/>
              <a:ext cx="568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Ward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844" y="3412"/>
              <a:ext cx="712" cy="2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 wrap="none" lIns="92075" tIns="46037" rIns="92075" bIns="46037" anchor="ctr"/>
            <a:lstStyle/>
            <a:p>
              <a:pPr algn="ctr" eaLnBrk="0" hangingPunct="0"/>
              <a:r>
                <a:rPr lang="es-ES_tradnl" b="1">
                  <a:latin typeface="Times New Roman" pitchFamily="18" charset="0"/>
                </a:rPr>
                <a:t>Household</a:t>
              </a:r>
              <a:endParaRPr lang="es-ES_tradnl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047" y="974"/>
              <a:ext cx="551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r>
                <a:rPr lang="es-ES_tradnl" sz="1400" b="1">
                  <a:latin typeface="Times New Roman" pitchFamily="18" charset="0"/>
                </a:rPr>
                <a:t>Country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622" y="1358"/>
              <a:ext cx="571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r>
                <a:rPr lang="es-ES_tradnl" sz="1400" b="1" dirty="0" err="1">
                  <a:latin typeface="Times New Roman" pitchFamily="18" charset="0"/>
                </a:rPr>
                <a:t>Province</a:t>
              </a:r>
              <a:endParaRPr lang="es-ES_tradnl" sz="1400" b="1" dirty="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958" y="1790"/>
              <a:ext cx="130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r>
                <a:rPr lang="es-ES_tradnl" sz="1400" b="1" dirty="0" smtClean="0">
                  <a:latin typeface="Times New Roman" pitchFamily="18" charset="0"/>
                </a:rPr>
                <a:t> </a:t>
              </a:r>
              <a:endParaRPr lang="es-ES_tradnl" sz="1400" b="1" dirty="0">
                <a:latin typeface="Times New Roman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86" y="2102"/>
              <a:ext cx="105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endParaRPr lang="es-ES_tradnl" sz="2400" b="1" dirty="0">
                <a:latin typeface="Times New Roman" pitchFamily="18" charset="0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152" y="12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152" y="14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680" y="158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680" y="187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160" y="201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160" y="230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2640" y="240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3120" y="307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3600" y="316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600" y="345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324" y="3844"/>
              <a:ext cx="760" cy="2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 wrap="none" lIns="92075" tIns="46037" rIns="92075" bIns="46037" anchor="ctr"/>
            <a:lstStyle/>
            <a:p>
              <a:pPr algn="ctr" eaLnBrk="0" hangingPunct="0"/>
              <a:r>
                <a:rPr lang="es-ES_tradnl" b="1">
                  <a:solidFill>
                    <a:srgbClr val="000000"/>
                  </a:solidFill>
                  <a:latin typeface="Times New Roman" pitchFamily="18" charset="0"/>
                </a:rPr>
                <a:t>Person</a:t>
              </a: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4128" y="369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4128" y="39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364" y="2980"/>
              <a:ext cx="1048" cy="28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 wrap="none" lIns="92075" tIns="46037" rIns="92075" bIns="46037" anchor="ctr"/>
            <a:lstStyle/>
            <a:p>
              <a:pPr algn="ctr" eaLnBrk="0" hangingPunct="0"/>
              <a:r>
                <a:rPr lang="es-ES_tradnl" b="1" dirty="0" err="1" smtClean="0">
                  <a:latin typeface="Times New Roman" pitchFamily="18" charset="0"/>
                </a:rPr>
                <a:t>Enumeration</a:t>
              </a:r>
              <a:r>
                <a:rPr lang="es-ES_tradnl" b="1" dirty="0" smtClean="0">
                  <a:latin typeface="Times New Roman" pitchFamily="18" charset="0"/>
                </a:rPr>
                <a:t> </a:t>
              </a:r>
              <a:r>
                <a:rPr lang="es-ES_tradnl" b="1" dirty="0" err="1" smtClean="0">
                  <a:latin typeface="Times New Roman" pitchFamily="18" charset="0"/>
                </a:rPr>
                <a:t>Area</a:t>
              </a:r>
              <a:endParaRPr lang="es-ES_tradnl" b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788" y="2596"/>
              <a:ext cx="856" cy="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 eaLnBrk="0" hangingPunct="0"/>
              <a:r>
                <a:rPr lang="es-ES_tradnl" sz="1400" b="1" dirty="0" smtClean="0">
                  <a:latin typeface="Times New Roman" pitchFamily="18" charset="0"/>
                </a:rPr>
                <a:t>CSA</a:t>
              </a:r>
              <a:endParaRPr lang="es-ES_tradnl" sz="1400" b="1" dirty="0">
                <a:latin typeface="Times New Roman" pitchFamily="18" charset="0"/>
              </a:endParaRPr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2640" y="268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3120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9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008112"/>
          </a:xfrm>
        </p:spPr>
        <p:txBody>
          <a:bodyPr/>
          <a:lstStyle/>
          <a:p>
            <a:r>
              <a:rPr lang="en-US" dirty="0" smtClean="0"/>
              <a:t>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50405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public is able to access statistics using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CSO website</a:t>
            </a:r>
          </a:p>
          <a:p>
            <a:pPr marL="0" indent="0"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Both the Zambia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Data Portal and National Data Archive (NADA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can be accessed through the website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CSO Website- this is an official website which can be accessed by going to: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  <a:hlinkClick r:id="rId2"/>
              </a:rPr>
              <a:t>www.zamstats.gov.zm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GB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1152128"/>
          </a:xfrm>
        </p:spPr>
        <p:txBody>
          <a:bodyPr>
            <a:normAutofit/>
          </a:bodyPr>
          <a:lstStyle/>
          <a:p>
            <a:r>
              <a:rPr lang="en-US" b="1" i="1" dirty="0"/>
              <a:t> Y</a:t>
            </a:r>
            <a:r>
              <a:rPr lang="en-US" b="1" i="1" dirty="0" smtClean="0"/>
              <a:t>et to be Done!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4805888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Currently, the office is working on another mode of data dissemination which is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Retrieval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System (TRS) on the census data.</a:t>
            </a:r>
          </a:p>
          <a:p>
            <a:pPr algn="just"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office is also planning to open a Facebook page where results of all sorts of statistics will be posted and allow for opinion polls that will enable us see how people perceive the statistics we produce.</a:t>
            </a:r>
          </a:p>
          <a:p>
            <a:pPr algn="just"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CSO is yet to implement a dissemination policy which is currently in draft form.</a:t>
            </a:r>
          </a:p>
          <a:p>
            <a:pPr marL="0" indent="0" algn="just"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23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2010 Census Atlas has been finalized and yet to be disseminated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700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Thank you for Listening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8640"/>
            <a:ext cx="8740080" cy="1152128"/>
          </a:xfrm>
        </p:spPr>
        <p:txBody>
          <a:bodyPr/>
          <a:lstStyle/>
          <a:p>
            <a:pPr algn="ctr"/>
            <a:r>
              <a:rPr lang="en-US" b="1" i="1" dirty="0">
                <a:latin typeface="Century Gothic" pitchFamily="34" charset="0"/>
              </a:rPr>
              <a:t> </a:t>
            </a:r>
            <a:r>
              <a:rPr lang="en-US" b="1" i="1" dirty="0" smtClean="0">
                <a:latin typeface="Century Gothic" pitchFamily="34" charset="0"/>
              </a:rPr>
              <a:t>Introduction</a:t>
            </a:r>
            <a:endParaRPr lang="en-GB" b="1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7127"/>
            <a:ext cx="8784976" cy="5062233"/>
          </a:xfrm>
        </p:spPr>
        <p:txBody>
          <a:bodyPr>
            <a:normAutofit fontScale="92500"/>
          </a:bodyPr>
          <a:lstStyle/>
          <a:p>
            <a:pPr algn="just"/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Central Statistical Office’s (CSO) mission statement is 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“To coordinate and provide timely, quality and credible official statistics for use by Stakeholders and clients for Sustainable Development”.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Goals</a:t>
            </a:r>
            <a:endParaRPr lang="en-GB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To achieve an effective, efficient and coordinated National Statistical System (NSS) that will ensure sustainable production and disseminating of demand driven official statistics for national development</a:t>
            </a:r>
          </a:p>
          <a:p>
            <a:endParaRPr lang="en-GB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080120"/>
          </a:xfrm>
        </p:spPr>
        <p:txBody>
          <a:bodyPr/>
          <a:lstStyle/>
          <a:p>
            <a:r>
              <a:rPr lang="en-US" b="1" dirty="0" smtClean="0"/>
              <a:t>Introduction Cont’d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en-GB" sz="3200" i="1" dirty="0" smtClean="0"/>
          </a:p>
          <a:p>
            <a:pPr algn="just"/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In order to do this. </a:t>
            </a:r>
            <a:r>
              <a:rPr lang="en-GB" sz="5800" dirty="0" smtClean="0">
                <a:latin typeface="Times New Roman" pitchFamily="18" charset="0"/>
                <a:cs typeface="Times New Roman" pitchFamily="18" charset="0"/>
              </a:rPr>
              <a:t>CSO </a:t>
            </a:r>
            <a:r>
              <a:rPr lang="en-GB" sz="5800" dirty="0">
                <a:latin typeface="Times New Roman" pitchFamily="18" charset="0"/>
                <a:cs typeface="Times New Roman" pitchFamily="18" charset="0"/>
              </a:rPr>
              <a:t>conducts C</a:t>
            </a:r>
            <a:r>
              <a:rPr lang="en-GB" sz="5800" b="1" dirty="0">
                <a:latin typeface="Times New Roman" pitchFamily="18" charset="0"/>
                <a:cs typeface="Times New Roman" pitchFamily="18" charset="0"/>
              </a:rPr>
              <a:t>ensuses</a:t>
            </a:r>
            <a:r>
              <a:rPr lang="en-GB" sz="5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5800" b="1" dirty="0">
                <a:latin typeface="Times New Roman" pitchFamily="18" charset="0"/>
                <a:cs typeface="Times New Roman" pitchFamily="18" charset="0"/>
              </a:rPr>
              <a:t>Surveys</a:t>
            </a:r>
            <a:r>
              <a:rPr lang="en-GB" sz="5800" dirty="0">
                <a:latin typeface="Times New Roman" pitchFamily="18" charset="0"/>
                <a:cs typeface="Times New Roman" pitchFamily="18" charset="0"/>
              </a:rPr>
              <a:t> in order to respond to the statistical needs of the nation.</a:t>
            </a:r>
          </a:p>
          <a:p>
            <a:pPr marL="0" indent="0" algn="just">
              <a:buNone/>
            </a:pPr>
            <a:endParaRPr lang="en-GB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5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800" dirty="0">
                <a:latin typeface="Times New Roman" pitchFamily="18" charset="0"/>
                <a:cs typeface="Times New Roman" pitchFamily="18" charset="0"/>
              </a:rPr>
              <a:t>In the collection and compilation of all statistics (i.e. population, labour, agriculture, </a:t>
            </a:r>
            <a:r>
              <a:rPr lang="en-GB" sz="5800" dirty="0" smtClean="0">
                <a:latin typeface="Times New Roman" pitchFamily="18" charset="0"/>
                <a:cs typeface="Times New Roman" pitchFamily="18" charset="0"/>
              </a:rPr>
              <a:t>economic etc. ) </a:t>
            </a:r>
            <a:r>
              <a:rPr lang="en-GB" sz="5800" dirty="0">
                <a:latin typeface="Times New Roman" pitchFamily="18" charset="0"/>
                <a:cs typeface="Times New Roman" pitchFamily="18" charset="0"/>
              </a:rPr>
              <a:t>CSO complies with internationally accepted </a:t>
            </a:r>
            <a:r>
              <a:rPr lang="en-GB" sz="5800" dirty="0" smtClean="0">
                <a:latin typeface="Times New Roman" pitchFamily="18" charset="0"/>
                <a:cs typeface="Times New Roman" pitchFamily="18" charset="0"/>
              </a:rPr>
              <a:t>standards.</a:t>
            </a:r>
            <a:endParaRPr lang="en-GB" sz="5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40960" cy="115212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i="1" dirty="0" smtClean="0"/>
              <a:t>Importance of Statistics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824536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Statistics are a common good for every nation and its citizens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any nation to prosper, development has to be sustainable i.e. it should be manageable and interdependent.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For every  sound decision that is made, facts of what is obtaining on the ground should be availed.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Hence the reason statistics play a role in Development.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1296144"/>
          </a:xfrm>
        </p:spPr>
        <p:txBody>
          <a:bodyPr/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Presentation of Statistics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661872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very cardinal that statistics are presented in such a manner that the findings are understood by everyone without the expert knowhow of statistics.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 CSO provides statistics to its users in a more effective, coherent and accessible way.</a:t>
            </a:r>
          </a:p>
          <a:p>
            <a:pPr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1" y="260648"/>
            <a:ext cx="8742815" cy="1008112"/>
          </a:xfrm>
        </p:spPr>
        <p:txBody>
          <a:bodyPr/>
          <a:lstStyle/>
          <a:p>
            <a:pPr algn="ctr"/>
            <a:r>
              <a:rPr lang="en-US" i="1" dirty="0" smtClean="0"/>
              <a:t>“The </a:t>
            </a:r>
            <a:r>
              <a:rPr lang="en-US" i="1" dirty="0"/>
              <a:t>New </a:t>
            </a:r>
            <a:r>
              <a:rPr lang="en-US" i="1" dirty="0" smtClean="0"/>
              <a:t>Dawn”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021912"/>
          </a:xfrm>
        </p:spPr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CSO’s dissemination of data has evolved overtime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Previously, 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CSO used to disseminate data through printed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publications only.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Currently, the CSO has a number of ways in which it disseminates its data.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Firstly, the CSO has a dissemination office which is open during the working hours from Monday to Friday and accessible by the public.</a:t>
            </a:r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080120"/>
          </a:xfrm>
        </p:spPr>
        <p:txBody>
          <a:bodyPr/>
          <a:lstStyle/>
          <a:p>
            <a:pPr algn="ctr"/>
            <a:r>
              <a:rPr lang="en-US" i="1" dirty="0" smtClean="0"/>
              <a:t>Cont’d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1628800"/>
            <a:ext cx="8742355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Within this office, materials of  all hard  copies of available reports are displayed and also has a database of all data available.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 users are given data either in soft or hard copy upon request depending on the availability and sometimes preference.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Datasets are provided after authorization by the Director of the CSO and these are anonymized to ensure confidentiality.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Dissemination office also has library unit with a capacity of 20 people open to members of the public.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52128"/>
          </a:xfrm>
        </p:spPr>
        <p:txBody>
          <a:bodyPr/>
          <a:lstStyle/>
          <a:p>
            <a:pPr algn="ctr"/>
            <a:r>
              <a:rPr lang="en-US" i="1" dirty="0" smtClean="0"/>
              <a:t>Cont’d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Secondly, every month the office disseminates  a bulletin of statistics  called “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Monthly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e.g. inflation rate and trade statistics data are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produed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etc.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'Monthly’ is, but one of the many ways that the office has employed to inform and serve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user needs better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name implies it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is produced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monthly and circulated free, in order to provide information to our users of statistics on the current and up-coming activities and products available at the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CSO.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bulletin can be accessed from our website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6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507288" cy="473388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this information to flow to the public fully, the CSO holds Press briefing and invites media personnel from different Print medias, radio and TV stations for coverage.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media helps to raise a high degree of public awareness and interest.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B079-FFA2-41ED-B321-D6B9C83209A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1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2342</TotalTime>
  <Words>1124</Words>
  <Application>Microsoft Office PowerPoint</Application>
  <PresentationFormat>On-screen Show (4:3)</PresentationFormat>
  <Paragraphs>141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Emerging Trends in Data Dissemination: A New Dawn Of Data Dissemination in Zambia</vt:lpstr>
      <vt:lpstr> Introduction</vt:lpstr>
      <vt:lpstr>Introduction Cont’d</vt:lpstr>
      <vt:lpstr> Importance of Statistics</vt:lpstr>
      <vt:lpstr>Presentation of Statistics</vt:lpstr>
      <vt:lpstr>“The New Dawn”</vt:lpstr>
      <vt:lpstr>Cont’d</vt:lpstr>
      <vt:lpstr>Cont’d</vt:lpstr>
      <vt:lpstr>Cont’d</vt:lpstr>
      <vt:lpstr> The monthly on the website</vt:lpstr>
      <vt:lpstr>Cont’d</vt:lpstr>
      <vt:lpstr>Cont’d</vt:lpstr>
      <vt:lpstr>Cont’d</vt:lpstr>
      <vt:lpstr>Cont’d</vt:lpstr>
      <vt:lpstr>Hierarchical Database Structure</vt:lpstr>
      <vt:lpstr>Cont’d</vt:lpstr>
      <vt:lpstr> Yet to be Done!</vt:lpstr>
      <vt:lpstr>PowerPoint Presentation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Dawn Of Data Dissemination in Zambia</dc:title>
  <dc:creator>ETAMBUYU</dc:creator>
  <cp:lastModifiedBy>ETAMBUYU</cp:lastModifiedBy>
  <cp:revision>44</cp:revision>
  <dcterms:created xsi:type="dcterms:W3CDTF">2013-09-07T18:49:15Z</dcterms:created>
  <dcterms:modified xsi:type="dcterms:W3CDTF">2013-09-09T09:52:03Z</dcterms:modified>
</cp:coreProperties>
</file>