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Default Extension="gif" ContentType="image/gif"/>
  <Override PartName="/ppt/diagrams/layout1.xml" ContentType="application/vnd.openxmlformats-officedocument.drawingml.diagramLayout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20"/>
  </p:notesMasterIdLst>
  <p:sldIdLst>
    <p:sldId id="256" r:id="rId2"/>
    <p:sldId id="280" r:id="rId3"/>
    <p:sldId id="281" r:id="rId4"/>
    <p:sldId id="283" r:id="rId5"/>
    <p:sldId id="286" r:id="rId6"/>
    <p:sldId id="287" r:id="rId7"/>
    <p:sldId id="288" r:id="rId8"/>
    <p:sldId id="289" r:id="rId9"/>
    <p:sldId id="276" r:id="rId10"/>
    <p:sldId id="263" r:id="rId11"/>
    <p:sldId id="291" r:id="rId12"/>
    <p:sldId id="293" r:id="rId13"/>
    <p:sldId id="292" r:id="rId14"/>
    <p:sldId id="294" r:id="rId15"/>
    <p:sldId id="295" r:id="rId16"/>
    <p:sldId id="296" r:id="rId17"/>
    <p:sldId id="297" r:id="rId18"/>
    <p:sldId id="269" r:id="rId19"/>
  </p:sldIdLst>
  <p:sldSz cx="9144000" cy="6858000" type="screen4x3"/>
  <p:notesSz cx="7559675" cy="10691813"/>
  <p:defaultTextStyle>
    <a:defPPr>
      <a:defRPr lang="en-GB"/>
    </a:defPPr>
    <a:lvl1pPr algn="l" defTabSz="449263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742950" indent="-285750" algn="l" defTabSz="449263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1143000" indent="-228600" algn="l" defTabSz="449263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600200" indent="-228600" algn="l" defTabSz="449263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2057400" indent="-228600" algn="l" defTabSz="449263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</p:showPr>
  <p:clrMru>
    <a:srgbClr val="2E6CB8"/>
    <a:srgbClr val="669900"/>
    <a:srgbClr val="0066CC"/>
    <a:srgbClr val="006600"/>
    <a:srgbClr val="004182"/>
    <a:srgbClr val="008000"/>
    <a:srgbClr val="FF6600"/>
    <a:srgbClr val="FF33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80" d="100"/>
          <a:sy n="80" d="100"/>
        </p:scale>
        <p:origin x="-797" y="341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28EF719-2CDF-470D-80E5-388C913F4872}" type="doc">
      <dgm:prSet loTypeId="urn:microsoft.com/office/officeart/2005/8/layout/radial4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fr-FR"/>
        </a:p>
      </dgm:t>
    </dgm:pt>
    <dgm:pt modelId="{8CDEEA78-D335-4339-AD1A-571D20E1E8F3}">
      <dgm:prSet phldrT="[Texte]" custT="1">
        <dgm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dgm:style>
      </dgm:prSet>
      <dgm:spPr>
        <a:solidFill>
          <a:schemeClr val="accent1">
            <a:lumMod val="75000"/>
          </a:schemeClr>
        </a:solidFill>
        <a:ln>
          <a:solidFill>
            <a:schemeClr val="bg1">
              <a:lumMod val="85000"/>
            </a:schemeClr>
          </a:solidFill>
        </a:ln>
      </dgm:spPr>
      <dgm:t>
        <a:bodyPr/>
        <a:lstStyle/>
        <a:p>
          <a:r>
            <a:rPr lang="ar-SA" sz="2000" b="1" dirty="0" smtClean="0"/>
            <a:t>المعهد الوطني للإحصاء</a:t>
          </a:r>
          <a:endParaRPr lang="ar-TN" sz="2000" b="1" dirty="0" smtClean="0"/>
        </a:p>
        <a:p>
          <a:r>
            <a:rPr lang="fr-FR" sz="2000" b="1" dirty="0" smtClean="0"/>
            <a:t>NIS</a:t>
          </a:r>
          <a:endParaRPr lang="fr-FR" sz="2000" b="1" dirty="0"/>
        </a:p>
      </dgm:t>
    </dgm:pt>
    <dgm:pt modelId="{C4EF653B-0EC3-46FA-8CD3-5F455CCF5AC2}" type="parTrans" cxnId="{8CC88C97-C12E-41CF-BD6D-D6CEC105C765}">
      <dgm:prSet/>
      <dgm:spPr/>
      <dgm:t>
        <a:bodyPr/>
        <a:lstStyle/>
        <a:p>
          <a:endParaRPr lang="fr-FR"/>
        </a:p>
      </dgm:t>
    </dgm:pt>
    <dgm:pt modelId="{553BDABE-5B5D-4CB9-8253-99E5DA0CD9BA}" type="sibTrans" cxnId="{8CC88C97-C12E-41CF-BD6D-D6CEC105C765}">
      <dgm:prSet/>
      <dgm:spPr/>
      <dgm:t>
        <a:bodyPr/>
        <a:lstStyle/>
        <a:p>
          <a:endParaRPr lang="fr-FR"/>
        </a:p>
      </dgm:t>
    </dgm:pt>
    <dgm:pt modelId="{41B40023-0F6E-43BF-AAA9-6A515C0D4430}">
      <dgm:prSet phldrT="[Texte]" custT="1">
        <dgm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dgm:style>
      </dgm:prSet>
      <dgm:spPr/>
      <dgm:t>
        <a:bodyPr/>
        <a:lstStyle/>
        <a:p>
          <a:pPr algn="ctr" rtl="1"/>
          <a:r>
            <a:rPr lang="ar-SA" sz="2000" b="1" dirty="0" smtClean="0">
              <a:solidFill>
                <a:schemeClr val="accent1">
                  <a:lumMod val="50000"/>
                </a:schemeClr>
              </a:solidFill>
            </a:rPr>
            <a:t> </a:t>
          </a:r>
          <a:r>
            <a:rPr lang="ar-SA" sz="1600" b="1" dirty="0" smtClean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rPr>
            <a:t>التنسيق مع الهياكل الإحصائية </a:t>
          </a:r>
          <a:endParaRPr lang="ar-TN" sz="1600" b="1" dirty="0" smtClean="0">
            <a:solidFill>
              <a:schemeClr val="accent1">
                <a:lumMod val="50000"/>
              </a:schemeClr>
            </a:solidFill>
            <a:latin typeface="Arial" pitchFamily="34" charset="0"/>
            <a:cs typeface="Arial" pitchFamily="34" charset="0"/>
          </a:endParaRPr>
        </a:p>
        <a:p>
          <a:pPr algn="ctr" rtl="1"/>
          <a:r>
            <a:rPr lang="en-US" sz="1600" b="1" dirty="0" smtClean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rPr>
            <a:t>Coordination with data structures</a:t>
          </a:r>
          <a:endParaRPr lang="fr-FR" sz="1600" b="1" dirty="0">
            <a:solidFill>
              <a:schemeClr val="accent1">
                <a:lumMod val="50000"/>
              </a:schemeClr>
            </a:solidFill>
            <a:latin typeface="Arial" pitchFamily="34" charset="0"/>
            <a:cs typeface="Arial" pitchFamily="34" charset="0"/>
          </a:endParaRPr>
        </a:p>
      </dgm:t>
    </dgm:pt>
    <dgm:pt modelId="{C27CCE4E-1AB4-41D7-AF0F-4B7C0454C174}" type="parTrans" cxnId="{B207E031-68BD-4444-AC76-440DCD1BDB94}">
      <dgm:prSet>
        <dgm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dgm:style>
      </dgm:prSet>
      <dgm:spPr/>
      <dgm:t>
        <a:bodyPr/>
        <a:lstStyle/>
        <a:p>
          <a:endParaRPr lang="fr-FR"/>
        </a:p>
      </dgm:t>
    </dgm:pt>
    <dgm:pt modelId="{1A83C9F6-CA8C-4A86-BC33-61B15779DD2F}" type="sibTrans" cxnId="{B207E031-68BD-4444-AC76-440DCD1BDB94}">
      <dgm:prSet/>
      <dgm:spPr/>
      <dgm:t>
        <a:bodyPr/>
        <a:lstStyle/>
        <a:p>
          <a:endParaRPr lang="fr-FR"/>
        </a:p>
      </dgm:t>
    </dgm:pt>
    <dgm:pt modelId="{C27592A2-1D77-4CC1-98EA-F5E24B9EF62F}">
      <dgm:prSet phldrT="[Texte]" custT="1">
        <dgm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pPr rtl="0"/>
          <a:r>
            <a:rPr lang="ar-SA" sz="1600" b="1" dirty="0" smtClean="0">
              <a:latin typeface="Arial" pitchFamily="34" charset="0"/>
              <a:cs typeface="Arial" pitchFamily="34" charset="0"/>
            </a:rPr>
            <a:t> التعدادات </a:t>
          </a:r>
          <a:r>
            <a:rPr lang="ar-SA" sz="1600" b="1" dirty="0" err="1" smtClean="0">
              <a:latin typeface="Arial" pitchFamily="34" charset="0"/>
              <a:cs typeface="Arial" pitchFamily="34" charset="0"/>
            </a:rPr>
            <a:t>و</a:t>
          </a:r>
          <a:r>
            <a:rPr lang="ar-SA" sz="1600" b="1" dirty="0" smtClean="0">
              <a:latin typeface="Arial" pitchFamily="34" charset="0"/>
              <a:cs typeface="Arial" pitchFamily="34" charset="0"/>
            </a:rPr>
            <a:t> المسوح </a:t>
          </a:r>
        </a:p>
        <a:p>
          <a:pPr rtl="0"/>
          <a:r>
            <a:rPr lang="ar-SA" sz="1600" b="1" dirty="0" smtClean="0">
              <a:latin typeface="Arial" pitchFamily="34" charset="0"/>
              <a:cs typeface="Arial" pitchFamily="34" charset="0"/>
            </a:rPr>
            <a:t>الاجتماعية </a:t>
          </a:r>
          <a:r>
            <a:rPr lang="ar-SA" sz="1600" b="1" dirty="0" smtClean="0">
              <a:latin typeface="Arial" pitchFamily="34" charset="0"/>
              <a:cs typeface="Arial" pitchFamily="34" charset="0"/>
            </a:rPr>
            <a:t>و </a:t>
          </a:r>
          <a:r>
            <a:rPr lang="ar-SA" sz="1600" b="1" dirty="0" smtClean="0"/>
            <a:t>الاقتصادية</a:t>
          </a:r>
          <a:endParaRPr lang="ar-TN" sz="1600" b="1" dirty="0" smtClean="0">
            <a:latin typeface="Arial" pitchFamily="34" charset="0"/>
            <a:cs typeface="Arial" pitchFamily="34" charset="0"/>
          </a:endParaRPr>
        </a:p>
        <a:p>
          <a:r>
            <a:rPr lang="en-US" sz="1600" dirty="0" smtClean="0">
              <a:latin typeface="Arial" pitchFamily="34" charset="0"/>
              <a:cs typeface="Arial" pitchFamily="34" charset="0"/>
            </a:rPr>
            <a:t>Censuses, demographic, social and economic surveys</a:t>
          </a:r>
          <a:endParaRPr lang="fr-FR" sz="2000" b="1" dirty="0"/>
        </a:p>
      </dgm:t>
    </dgm:pt>
    <dgm:pt modelId="{1737B293-B51F-4ECD-AFF6-39986A43BAF2}" type="parTrans" cxnId="{46ED77BE-9466-4B23-B5DB-B1F1D913A235}">
      <dgm:prSet>
        <dgm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endParaRPr lang="fr-FR"/>
        </a:p>
      </dgm:t>
    </dgm:pt>
    <dgm:pt modelId="{22F3D0A8-771A-4A3E-AF70-21026D5FDB49}" type="sibTrans" cxnId="{46ED77BE-9466-4B23-B5DB-B1F1D913A235}">
      <dgm:prSet/>
      <dgm:spPr/>
      <dgm:t>
        <a:bodyPr/>
        <a:lstStyle/>
        <a:p>
          <a:endParaRPr lang="fr-FR"/>
        </a:p>
      </dgm:t>
    </dgm:pt>
    <dgm:pt modelId="{2E844081-B5CD-435E-91D7-A4D15EA822E5}">
      <dgm:prSet custT="1">
        <dgm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ar-SA" sz="1600" b="1" dirty="0" smtClean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rPr>
            <a:t>التعاون الدولي في مجال الإحصاء</a:t>
          </a:r>
          <a:endParaRPr lang="ar-TN" sz="1600" b="1" dirty="0" smtClean="0">
            <a:solidFill>
              <a:schemeClr val="accent1">
                <a:lumMod val="50000"/>
              </a:schemeClr>
            </a:solidFill>
            <a:latin typeface="Arial" pitchFamily="34" charset="0"/>
            <a:cs typeface="Arial" pitchFamily="34" charset="0"/>
          </a:endParaRPr>
        </a:p>
        <a:p>
          <a:r>
            <a:rPr lang="en-US" sz="1600" b="1" dirty="0" smtClean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rPr>
            <a:t>International cooperation on statistics</a:t>
          </a:r>
          <a:endParaRPr lang="fr-FR" sz="1600" b="1" dirty="0">
            <a:solidFill>
              <a:schemeClr val="accent1">
                <a:lumMod val="50000"/>
              </a:schemeClr>
            </a:solidFill>
            <a:latin typeface="Arial" pitchFamily="34" charset="0"/>
            <a:cs typeface="Arial" pitchFamily="34" charset="0"/>
          </a:endParaRPr>
        </a:p>
      </dgm:t>
    </dgm:pt>
    <dgm:pt modelId="{4F333395-A504-4399-933E-B931E0CF035A}" type="parTrans" cxnId="{9EB166A1-0749-4555-8805-F696571BA2B8}">
      <dgm:prSet>
        <dgm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dgm:style>
      </dgm:prSet>
      <dgm:spPr/>
      <dgm:t>
        <a:bodyPr/>
        <a:lstStyle/>
        <a:p>
          <a:endParaRPr lang="fr-FR"/>
        </a:p>
      </dgm:t>
    </dgm:pt>
    <dgm:pt modelId="{55B8738F-9B74-4917-A792-7E9CD883D2D2}" type="sibTrans" cxnId="{9EB166A1-0749-4555-8805-F696571BA2B8}">
      <dgm:prSet/>
      <dgm:spPr/>
      <dgm:t>
        <a:bodyPr/>
        <a:lstStyle/>
        <a:p>
          <a:endParaRPr lang="fr-FR"/>
        </a:p>
      </dgm:t>
    </dgm:pt>
    <dgm:pt modelId="{139DDF48-BF5A-4670-A656-645178422FC9}">
      <dgm:prSet custT="1">
        <dgm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ar-SA" sz="1600" b="1" dirty="0" smtClean="0">
              <a:solidFill>
                <a:schemeClr val="tx2">
                  <a:lumMod val="50000"/>
                </a:schemeClr>
              </a:solidFill>
              <a:latin typeface="Arial" pitchFamily="34" charset="0"/>
              <a:cs typeface="Arial" pitchFamily="34" charset="0"/>
            </a:rPr>
            <a:t>الحسابات القومية ومؤشرات الظرف الاقتصادي</a:t>
          </a:r>
          <a:endParaRPr lang="fr-FR" sz="1600" b="1" dirty="0" smtClean="0">
            <a:solidFill>
              <a:schemeClr val="tx2">
                <a:lumMod val="50000"/>
              </a:schemeClr>
            </a:solidFill>
            <a:latin typeface="Arial" pitchFamily="34" charset="0"/>
            <a:cs typeface="Arial" pitchFamily="34" charset="0"/>
          </a:endParaRPr>
        </a:p>
        <a:p>
          <a:r>
            <a:rPr lang="en-US" sz="1600" b="1" dirty="0" smtClean="0">
              <a:solidFill>
                <a:schemeClr val="tx2">
                  <a:lumMod val="50000"/>
                </a:schemeClr>
              </a:solidFill>
              <a:latin typeface="Arial" pitchFamily="34" charset="0"/>
              <a:cs typeface="Arial" pitchFamily="34" charset="0"/>
            </a:rPr>
            <a:t>Economic indicators  national accounts</a:t>
          </a:r>
          <a:endParaRPr lang="fr-FR" sz="1600" b="1" dirty="0">
            <a:solidFill>
              <a:schemeClr val="tx2">
                <a:lumMod val="50000"/>
              </a:schemeClr>
            </a:solidFill>
            <a:latin typeface="Arial" pitchFamily="34" charset="0"/>
            <a:cs typeface="Arial" pitchFamily="34" charset="0"/>
          </a:endParaRPr>
        </a:p>
      </dgm:t>
    </dgm:pt>
    <dgm:pt modelId="{2503D0DB-65E0-4F1A-B887-74642B3F585A}" type="parTrans" cxnId="{399849CA-BE0C-40DA-B37C-717893483826}">
      <dgm:prSet>
        <dgm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dgm:style>
      </dgm:prSet>
      <dgm:spPr/>
      <dgm:t>
        <a:bodyPr/>
        <a:lstStyle/>
        <a:p>
          <a:endParaRPr lang="fr-FR"/>
        </a:p>
      </dgm:t>
    </dgm:pt>
    <dgm:pt modelId="{4A22138F-4588-4804-BC3C-41A3A2AC5882}" type="sibTrans" cxnId="{399849CA-BE0C-40DA-B37C-717893483826}">
      <dgm:prSet/>
      <dgm:spPr/>
      <dgm:t>
        <a:bodyPr/>
        <a:lstStyle/>
        <a:p>
          <a:endParaRPr lang="fr-FR"/>
        </a:p>
      </dgm:t>
    </dgm:pt>
    <dgm:pt modelId="{C278B46D-FDBC-47D2-B3DA-F7E9A42D5C33}">
      <dgm:prSet custT="1">
        <dgm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ar-SA" sz="1600" b="1" dirty="0" smtClean="0">
              <a:solidFill>
                <a:schemeClr val="tx2">
                  <a:lumMod val="50000"/>
                </a:schemeClr>
              </a:solidFill>
              <a:latin typeface="Arial" pitchFamily="34" charset="0"/>
              <a:cs typeface="Arial" pitchFamily="34" charset="0"/>
            </a:rPr>
            <a:t>التوثيق الإحصائي</a:t>
          </a:r>
          <a:endParaRPr lang="ar-TN" sz="1600" b="1" dirty="0" smtClean="0">
            <a:solidFill>
              <a:schemeClr val="tx2">
                <a:lumMod val="50000"/>
              </a:schemeClr>
            </a:solidFill>
            <a:latin typeface="Arial" pitchFamily="34" charset="0"/>
            <a:cs typeface="Arial" pitchFamily="34" charset="0"/>
          </a:endParaRPr>
        </a:p>
        <a:p>
          <a:r>
            <a:rPr lang="fr-FR" sz="1600" b="1" dirty="0" err="1" smtClean="0">
              <a:solidFill>
                <a:schemeClr val="tx2">
                  <a:lumMod val="50000"/>
                </a:schemeClr>
              </a:solidFill>
              <a:latin typeface="Arial" pitchFamily="34" charset="0"/>
              <a:cs typeface="Arial" pitchFamily="34" charset="0"/>
            </a:rPr>
            <a:t>Statistical</a:t>
          </a:r>
          <a:r>
            <a:rPr lang="fr-FR" sz="1600" b="1" dirty="0" smtClean="0">
              <a:solidFill>
                <a:schemeClr val="tx2">
                  <a:lumMod val="50000"/>
                </a:schemeClr>
              </a:solidFill>
              <a:latin typeface="Arial" pitchFamily="34" charset="0"/>
              <a:cs typeface="Arial" pitchFamily="34" charset="0"/>
            </a:rPr>
            <a:t> documentation</a:t>
          </a:r>
          <a:endParaRPr lang="fr-FR" sz="1600" b="1" dirty="0">
            <a:solidFill>
              <a:schemeClr val="tx2">
                <a:lumMod val="50000"/>
              </a:schemeClr>
            </a:solidFill>
            <a:latin typeface="Arial" pitchFamily="34" charset="0"/>
            <a:cs typeface="Arial" pitchFamily="34" charset="0"/>
          </a:endParaRPr>
        </a:p>
      </dgm:t>
    </dgm:pt>
    <dgm:pt modelId="{88E8F85F-3352-48BE-A12B-4DAD08F6888D}" type="parTrans" cxnId="{6C2B2CDD-3E9E-4813-97C0-D7759C69A198}">
      <dgm:prSet>
        <dgm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dgm:style>
      </dgm:prSet>
      <dgm:spPr/>
      <dgm:t>
        <a:bodyPr/>
        <a:lstStyle/>
        <a:p>
          <a:endParaRPr lang="fr-FR"/>
        </a:p>
      </dgm:t>
    </dgm:pt>
    <dgm:pt modelId="{B84E814E-7492-40C5-B21C-E96205BE8ED4}" type="sibTrans" cxnId="{6C2B2CDD-3E9E-4813-97C0-D7759C69A198}">
      <dgm:prSet/>
      <dgm:spPr/>
      <dgm:t>
        <a:bodyPr/>
        <a:lstStyle/>
        <a:p>
          <a:endParaRPr lang="fr-FR"/>
        </a:p>
      </dgm:t>
    </dgm:pt>
    <dgm:pt modelId="{79E34CA7-E6E9-4548-969A-321E705179AD}">
      <dgm:prSet custT="1">
        <dgm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ar-SA" sz="1600" b="1" dirty="0" smtClean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rPr>
            <a:t>التنسيق الفني للأنشطة  الإحصائية</a:t>
          </a:r>
          <a:endParaRPr lang="ar-TN" sz="1600" b="1" dirty="0" smtClean="0">
            <a:solidFill>
              <a:schemeClr val="accent1">
                <a:lumMod val="50000"/>
              </a:schemeClr>
            </a:solidFill>
            <a:latin typeface="Arial" pitchFamily="34" charset="0"/>
            <a:cs typeface="Arial" pitchFamily="34" charset="0"/>
          </a:endParaRPr>
        </a:p>
        <a:p>
          <a:r>
            <a:rPr lang="en-US" sz="1600" b="1" dirty="0" smtClean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rPr>
            <a:t>Technical coordination of government statistical activities</a:t>
          </a:r>
          <a:r>
            <a:rPr lang="ar-SA" sz="1600" b="1" dirty="0" smtClean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rPr>
            <a:t> </a:t>
          </a:r>
          <a:endParaRPr lang="fr-FR" sz="1600" b="1" dirty="0">
            <a:solidFill>
              <a:schemeClr val="accent1">
                <a:lumMod val="50000"/>
              </a:schemeClr>
            </a:solidFill>
            <a:latin typeface="Arial" pitchFamily="34" charset="0"/>
            <a:cs typeface="Arial" pitchFamily="34" charset="0"/>
          </a:endParaRPr>
        </a:p>
      </dgm:t>
    </dgm:pt>
    <dgm:pt modelId="{F280F002-3A6B-4BED-A779-6FC39E3D23F5}" type="parTrans" cxnId="{01F64A0F-E25D-455E-A86F-AED538B7E4BD}">
      <dgm:prSet>
        <dgm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dgm:style>
      </dgm:prSet>
      <dgm:spPr/>
      <dgm:t>
        <a:bodyPr/>
        <a:lstStyle/>
        <a:p>
          <a:endParaRPr lang="fr-FR"/>
        </a:p>
      </dgm:t>
    </dgm:pt>
    <dgm:pt modelId="{2B493F7C-D44D-4945-98F6-F866D29E1739}" type="sibTrans" cxnId="{01F64A0F-E25D-455E-A86F-AED538B7E4BD}">
      <dgm:prSet/>
      <dgm:spPr/>
      <dgm:t>
        <a:bodyPr/>
        <a:lstStyle/>
        <a:p>
          <a:endParaRPr lang="fr-FR"/>
        </a:p>
      </dgm:t>
    </dgm:pt>
    <dgm:pt modelId="{304B031D-44DB-4750-AE01-0283E0D4AE72}">
      <dgm:prSet custT="1">
        <dgm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ar-SA" sz="1600" b="1" dirty="0" smtClean="0">
              <a:solidFill>
                <a:schemeClr val="tx2">
                  <a:lumMod val="50000"/>
                </a:schemeClr>
              </a:solidFill>
              <a:latin typeface="Arial" pitchFamily="34" charset="0"/>
              <a:cs typeface="Arial" pitchFamily="34" charset="0"/>
            </a:rPr>
            <a:t>الكتابة القارة للمجلس الوطني للإحصاء</a:t>
          </a:r>
          <a:endParaRPr lang="fr-FR" sz="1600" b="1" dirty="0" smtClean="0">
            <a:solidFill>
              <a:schemeClr val="tx2">
                <a:lumMod val="50000"/>
              </a:schemeClr>
            </a:solidFill>
            <a:latin typeface="Arial" pitchFamily="34" charset="0"/>
            <a:cs typeface="Arial" pitchFamily="34" charset="0"/>
          </a:endParaRPr>
        </a:p>
        <a:p>
          <a:r>
            <a:rPr lang="en-US" sz="1400" b="1" dirty="0" smtClean="0">
              <a:solidFill>
                <a:schemeClr val="tx2">
                  <a:lumMod val="50000"/>
                </a:schemeClr>
              </a:solidFill>
              <a:latin typeface="Arial" pitchFamily="34" charset="0"/>
              <a:cs typeface="Arial" pitchFamily="34" charset="0"/>
            </a:rPr>
            <a:t>Permanent Secretariat of National Council of Statistics</a:t>
          </a:r>
          <a:endParaRPr lang="fr-FR" sz="1400" b="1" dirty="0">
            <a:solidFill>
              <a:schemeClr val="tx2">
                <a:lumMod val="50000"/>
              </a:schemeClr>
            </a:solidFill>
            <a:latin typeface="Arial" pitchFamily="34" charset="0"/>
            <a:cs typeface="Arial" pitchFamily="34" charset="0"/>
          </a:endParaRPr>
        </a:p>
      </dgm:t>
    </dgm:pt>
    <dgm:pt modelId="{AB91BC71-006A-47D3-A7DB-21CBB473C26D}" type="parTrans" cxnId="{3D7082B6-3115-4DD5-AFC4-113661C91626}">
      <dgm:prSet>
        <dgm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dgm:style>
      </dgm:prSet>
      <dgm:spPr/>
      <dgm:t>
        <a:bodyPr/>
        <a:lstStyle/>
        <a:p>
          <a:endParaRPr lang="fr-FR"/>
        </a:p>
      </dgm:t>
    </dgm:pt>
    <dgm:pt modelId="{5CCD1402-2047-4E4C-901B-DC212CDFDAC2}" type="sibTrans" cxnId="{3D7082B6-3115-4DD5-AFC4-113661C91626}">
      <dgm:prSet/>
      <dgm:spPr/>
      <dgm:t>
        <a:bodyPr/>
        <a:lstStyle/>
        <a:p>
          <a:endParaRPr lang="fr-FR"/>
        </a:p>
      </dgm:t>
    </dgm:pt>
    <dgm:pt modelId="{FDB5363B-DEC4-48E0-9751-A0530A08C2A3}">
      <dgm:prSet phldrT="[Texte]" custT="1">
        <dgm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ar-SA" sz="1600" b="1" dirty="0" smtClean="0">
              <a:latin typeface="Arial" pitchFamily="34" charset="0"/>
              <a:cs typeface="Arial" pitchFamily="34" charset="0"/>
            </a:rPr>
            <a:t>تجميع  البيانات الإحصائية ومعالجتها </a:t>
          </a:r>
          <a:r>
            <a:rPr lang="ar-SA" sz="1600" b="1" dirty="0" err="1" smtClean="0">
              <a:latin typeface="Arial" pitchFamily="34" charset="0"/>
              <a:cs typeface="Arial" pitchFamily="34" charset="0"/>
            </a:rPr>
            <a:t>و</a:t>
          </a:r>
          <a:r>
            <a:rPr lang="ar-SA" sz="1600" b="1" dirty="0" smtClean="0">
              <a:latin typeface="Arial" pitchFamily="34" charset="0"/>
              <a:cs typeface="Arial" pitchFamily="34" charset="0"/>
            </a:rPr>
            <a:t> تحليلها  ونشرها</a:t>
          </a:r>
          <a:endParaRPr lang="ar-TN" sz="1600" b="1" dirty="0" smtClean="0">
            <a:latin typeface="Arial" pitchFamily="34" charset="0"/>
            <a:cs typeface="Arial" pitchFamily="34" charset="0"/>
          </a:endParaRPr>
        </a:p>
        <a:p>
          <a:r>
            <a:rPr lang="en-US" sz="1600" b="0" dirty="0" smtClean="0"/>
            <a:t>Collection, processing, analysis and dissemination of statistical information</a:t>
          </a:r>
          <a:endParaRPr lang="fr-FR" sz="1600" b="1" dirty="0">
            <a:latin typeface="Arial" pitchFamily="34" charset="0"/>
            <a:cs typeface="Arial" pitchFamily="34" charset="0"/>
          </a:endParaRPr>
        </a:p>
      </dgm:t>
    </dgm:pt>
    <dgm:pt modelId="{1652ABAA-C44C-48CB-9C3A-140796961F20}" type="sibTrans" cxnId="{D1163BFB-EEA8-42F0-8F34-5F350BE43635}">
      <dgm:prSet/>
      <dgm:spPr/>
      <dgm:t>
        <a:bodyPr/>
        <a:lstStyle/>
        <a:p>
          <a:endParaRPr lang="fr-FR"/>
        </a:p>
      </dgm:t>
    </dgm:pt>
    <dgm:pt modelId="{24D40C32-B684-4016-A0EB-EF8A382A9BF4}" type="parTrans" cxnId="{D1163BFB-EEA8-42F0-8F34-5F350BE43635}">
      <dgm:prSet>
        <dgm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endParaRPr lang="fr-FR"/>
        </a:p>
      </dgm:t>
    </dgm:pt>
    <dgm:pt modelId="{A6AECFB1-A5C6-44E5-8DA7-10549491AEEC}" type="pres">
      <dgm:prSet presAssocID="{C28EF719-2CDF-470D-80E5-388C913F4872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fr-FR"/>
        </a:p>
      </dgm:t>
    </dgm:pt>
    <dgm:pt modelId="{B85A5A9D-64A6-4694-9793-BEA00B7903A7}" type="pres">
      <dgm:prSet presAssocID="{8CDEEA78-D335-4339-AD1A-571D20E1E8F3}" presName="centerShape" presStyleLbl="node0" presStyleIdx="0" presStyleCnt="1" custLinFactNeighborX="-1780"/>
      <dgm:spPr/>
      <dgm:t>
        <a:bodyPr/>
        <a:lstStyle/>
        <a:p>
          <a:endParaRPr lang="fr-FR"/>
        </a:p>
      </dgm:t>
    </dgm:pt>
    <dgm:pt modelId="{A8504D93-584F-4EB2-95C3-094389221296}" type="pres">
      <dgm:prSet presAssocID="{C27CCE4E-1AB4-41D7-AF0F-4B7C0454C174}" presName="parTrans" presStyleLbl="bgSibTrans2D1" presStyleIdx="0" presStyleCnt="8" custScaleX="31147" custLinFactNeighborX="31338" custLinFactNeighborY="54091"/>
      <dgm:spPr>
        <a:prstGeom prst="leftRightArrow">
          <a:avLst/>
        </a:prstGeom>
      </dgm:spPr>
      <dgm:t>
        <a:bodyPr/>
        <a:lstStyle/>
        <a:p>
          <a:endParaRPr lang="fr-FR"/>
        </a:p>
      </dgm:t>
    </dgm:pt>
    <dgm:pt modelId="{D9F2BCAD-937C-4336-82B3-4852A544027A}" type="pres">
      <dgm:prSet presAssocID="{41B40023-0F6E-43BF-AAA9-6A515C0D4430}" presName="node" presStyleLbl="node1" presStyleIdx="0" presStyleCnt="8" custScaleX="176872" custScaleY="142698" custRadScaleRad="127040" custRadScaleInc="216192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2370B459-0E8D-49BC-A4DE-6065D9B3B4B8}" type="pres">
      <dgm:prSet presAssocID="{24D40C32-B684-4016-A0EB-EF8A382A9BF4}" presName="parTrans" presStyleLbl="bgSibTrans2D1" presStyleIdx="1" presStyleCnt="8" custScaleX="20872" custLinFactNeighborX="40217" custLinFactNeighborY="15582"/>
      <dgm:spPr/>
      <dgm:t>
        <a:bodyPr/>
        <a:lstStyle/>
        <a:p>
          <a:endParaRPr lang="fr-FR"/>
        </a:p>
      </dgm:t>
    </dgm:pt>
    <dgm:pt modelId="{C04EE942-400B-475A-A5D9-9A346F3ECE52}" type="pres">
      <dgm:prSet presAssocID="{FDB5363B-DEC4-48E0-9751-A0530A08C2A3}" presName="node" presStyleLbl="node1" presStyleIdx="1" presStyleCnt="8" custScaleX="178806" custScaleY="148291" custRadScaleRad="80077" custRadScaleInc="-123594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36426192-C996-4B08-9B38-126F8572ACB8}" type="pres">
      <dgm:prSet presAssocID="{1737B293-B51F-4ECD-AFF6-39986A43BAF2}" presName="parTrans" presStyleLbl="bgSibTrans2D1" presStyleIdx="2" presStyleCnt="8" custScaleX="21893" custLinFactNeighborX="34842" custLinFactNeighborY="41336"/>
      <dgm:spPr/>
      <dgm:t>
        <a:bodyPr/>
        <a:lstStyle/>
        <a:p>
          <a:endParaRPr lang="fr-FR"/>
        </a:p>
      </dgm:t>
    </dgm:pt>
    <dgm:pt modelId="{5ECEED06-4767-4B76-B369-610A9AA99200}" type="pres">
      <dgm:prSet presAssocID="{C27592A2-1D77-4CC1-98EA-F5E24B9EF62F}" presName="node" presStyleLbl="node1" presStyleIdx="2" presStyleCnt="8" custScaleX="182751" custScaleY="159534" custRadScaleRad="93349" custRadScaleInc="-94723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A62C7E1A-C1CA-47F1-B419-E8ACAC7A359F}" type="pres">
      <dgm:prSet presAssocID="{2503D0DB-65E0-4F1A-B887-74642B3F585A}" presName="parTrans" presStyleLbl="bgSibTrans2D1" presStyleIdx="3" presStyleCnt="8" custAng="11185640" custScaleX="46901" custLinFactNeighborX="-30756" custLinFactNeighborY="5489"/>
      <dgm:spPr/>
      <dgm:t>
        <a:bodyPr/>
        <a:lstStyle/>
        <a:p>
          <a:endParaRPr lang="fr-FR"/>
        </a:p>
      </dgm:t>
    </dgm:pt>
    <dgm:pt modelId="{577B9D3C-D01C-4A60-91C9-E709AB313FF1}" type="pres">
      <dgm:prSet presAssocID="{139DDF48-BF5A-4670-A656-645178422FC9}" presName="node" presStyleLbl="node1" presStyleIdx="3" presStyleCnt="8" custScaleX="180508" custScaleY="111054" custRadScaleRad="90446" custRadScaleInc="379286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210C999C-A5BA-4EF3-9FD6-D3BE160A27F5}" type="pres">
      <dgm:prSet presAssocID="{88E8F85F-3352-48BE-A12B-4DAD08F6888D}" presName="parTrans" presStyleLbl="bgSibTrans2D1" presStyleIdx="4" presStyleCnt="8" custAng="10762280" custScaleX="33653" custScaleY="69941" custLinFactNeighborX="-27244" custLinFactNeighborY="-11105"/>
      <dgm:spPr/>
      <dgm:t>
        <a:bodyPr/>
        <a:lstStyle/>
        <a:p>
          <a:endParaRPr lang="fr-FR"/>
        </a:p>
      </dgm:t>
    </dgm:pt>
    <dgm:pt modelId="{34BF5AFF-AC3E-44C5-9055-76D55528AE74}" type="pres">
      <dgm:prSet presAssocID="{C278B46D-FDBC-47D2-B3DA-F7E9A42D5C33}" presName="node" presStyleLbl="node1" presStyleIdx="4" presStyleCnt="8" custScaleX="173681" custScaleY="102120" custRadScaleRad="104847" custRadScaleInc="185633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ABB9DE24-B234-47A6-A329-0A4498B4C664}" type="pres">
      <dgm:prSet presAssocID="{F280F002-3A6B-4BED-A779-6FC39E3D23F5}" presName="parTrans" presStyleLbl="bgSibTrans2D1" presStyleIdx="5" presStyleCnt="8" custAng="36514" custScaleX="49004" custLinFactNeighborX="5473" custLinFactNeighborY="52905"/>
      <dgm:spPr>
        <a:prstGeom prst="leftRightArrow">
          <a:avLst/>
        </a:prstGeom>
      </dgm:spPr>
      <dgm:t>
        <a:bodyPr/>
        <a:lstStyle/>
        <a:p>
          <a:endParaRPr lang="fr-FR"/>
        </a:p>
      </dgm:t>
    </dgm:pt>
    <dgm:pt modelId="{945AAA59-8945-4E04-9AEB-D8E2EB7A2528}" type="pres">
      <dgm:prSet presAssocID="{79E34CA7-E6E9-4548-969A-321E705179AD}" presName="node" presStyleLbl="node1" presStyleIdx="5" presStyleCnt="8" custScaleX="200139" custScaleY="130826" custRadScaleRad="98125" custRadScaleInc="-197411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901F10D5-411A-4596-863C-A8D1B81E65C8}" type="pres">
      <dgm:prSet presAssocID="{AB91BC71-006A-47D3-A7DB-21CBB473C26D}" presName="parTrans" presStyleLbl="bgSibTrans2D1" presStyleIdx="6" presStyleCnt="8" custAng="10661163" custScaleX="48704" custLinFactNeighborX="-28011" custLinFactNeighborY="27420"/>
      <dgm:spPr/>
      <dgm:t>
        <a:bodyPr/>
        <a:lstStyle/>
        <a:p>
          <a:endParaRPr lang="fr-FR"/>
        </a:p>
      </dgm:t>
    </dgm:pt>
    <dgm:pt modelId="{F3E55723-7ACD-427F-88BF-7CA21E136D55}" type="pres">
      <dgm:prSet presAssocID="{304B031D-44DB-4750-AE01-0283E0D4AE72}" presName="node" presStyleLbl="node1" presStyleIdx="6" presStyleCnt="8" custScaleX="176890" custScaleY="119491" custRadScaleRad="88988" custRadScaleInc="149551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AC12911F-5186-44CC-A24E-1AD7C6D9BEA2}" type="pres">
      <dgm:prSet presAssocID="{4F333395-A504-4399-933E-B931E0CF035A}" presName="parTrans" presStyleLbl="bgSibTrans2D1" presStyleIdx="7" presStyleCnt="8" custAng="10617008" custScaleX="38711" custLinFactNeighborX="-28760" custLinFactNeighborY="50912"/>
      <dgm:spPr>
        <a:prstGeom prst="leftRightArrow">
          <a:avLst/>
        </a:prstGeom>
      </dgm:spPr>
      <dgm:t>
        <a:bodyPr/>
        <a:lstStyle/>
        <a:p>
          <a:endParaRPr lang="fr-FR"/>
        </a:p>
      </dgm:t>
    </dgm:pt>
    <dgm:pt modelId="{E7B4DC8A-3A95-473D-BC46-8A9DF002B6BC}" type="pres">
      <dgm:prSet presAssocID="{2E844081-B5CD-435E-91D7-A4D15EA822E5}" presName="node" presStyleLbl="node1" presStyleIdx="7" presStyleCnt="8" custScaleX="200565" custScaleY="135571" custRadScaleRad="117114" custRadScaleInc="-248210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46ED77BE-9466-4B23-B5DB-B1F1D913A235}" srcId="{8CDEEA78-D335-4339-AD1A-571D20E1E8F3}" destId="{C27592A2-1D77-4CC1-98EA-F5E24B9EF62F}" srcOrd="2" destOrd="0" parTransId="{1737B293-B51F-4ECD-AFF6-39986A43BAF2}" sibTransId="{22F3D0A8-771A-4A3E-AF70-21026D5FDB49}"/>
    <dgm:cxn modelId="{A0AE7E3E-2264-42AC-854F-642F3C882E17}" type="presOf" srcId="{2E844081-B5CD-435E-91D7-A4D15EA822E5}" destId="{E7B4DC8A-3A95-473D-BC46-8A9DF002B6BC}" srcOrd="0" destOrd="0" presId="urn:microsoft.com/office/officeart/2005/8/layout/radial4"/>
    <dgm:cxn modelId="{89E9E53C-8C82-4373-ADA3-8204D60682B4}" type="presOf" srcId="{C27592A2-1D77-4CC1-98EA-F5E24B9EF62F}" destId="{5ECEED06-4767-4B76-B369-610A9AA99200}" srcOrd="0" destOrd="0" presId="urn:microsoft.com/office/officeart/2005/8/layout/radial4"/>
    <dgm:cxn modelId="{3D7082B6-3115-4DD5-AFC4-113661C91626}" srcId="{8CDEEA78-D335-4339-AD1A-571D20E1E8F3}" destId="{304B031D-44DB-4750-AE01-0283E0D4AE72}" srcOrd="6" destOrd="0" parTransId="{AB91BC71-006A-47D3-A7DB-21CBB473C26D}" sibTransId="{5CCD1402-2047-4E4C-901B-DC212CDFDAC2}"/>
    <dgm:cxn modelId="{6C2B2CDD-3E9E-4813-97C0-D7759C69A198}" srcId="{8CDEEA78-D335-4339-AD1A-571D20E1E8F3}" destId="{C278B46D-FDBC-47D2-B3DA-F7E9A42D5C33}" srcOrd="4" destOrd="0" parTransId="{88E8F85F-3352-48BE-A12B-4DAD08F6888D}" sibTransId="{B84E814E-7492-40C5-B21C-E96205BE8ED4}"/>
    <dgm:cxn modelId="{9EB166A1-0749-4555-8805-F696571BA2B8}" srcId="{8CDEEA78-D335-4339-AD1A-571D20E1E8F3}" destId="{2E844081-B5CD-435E-91D7-A4D15EA822E5}" srcOrd="7" destOrd="0" parTransId="{4F333395-A504-4399-933E-B931E0CF035A}" sibTransId="{55B8738F-9B74-4917-A792-7E9CD883D2D2}"/>
    <dgm:cxn modelId="{AF284FA7-8C85-45E4-9A6F-07F2CFA90984}" type="presOf" srcId="{C278B46D-FDBC-47D2-B3DA-F7E9A42D5C33}" destId="{34BF5AFF-AC3E-44C5-9055-76D55528AE74}" srcOrd="0" destOrd="0" presId="urn:microsoft.com/office/officeart/2005/8/layout/radial4"/>
    <dgm:cxn modelId="{9FA09021-25BB-4EA2-B385-98189D07B248}" type="presOf" srcId="{C28EF719-2CDF-470D-80E5-388C913F4872}" destId="{A6AECFB1-A5C6-44E5-8DA7-10549491AEEC}" srcOrd="0" destOrd="0" presId="urn:microsoft.com/office/officeart/2005/8/layout/radial4"/>
    <dgm:cxn modelId="{F6FA48CA-A789-404D-A72F-561AAAF81BFB}" type="presOf" srcId="{F280F002-3A6B-4BED-A779-6FC39E3D23F5}" destId="{ABB9DE24-B234-47A6-A329-0A4498B4C664}" srcOrd="0" destOrd="0" presId="urn:microsoft.com/office/officeart/2005/8/layout/radial4"/>
    <dgm:cxn modelId="{8CC88C97-C12E-41CF-BD6D-D6CEC105C765}" srcId="{C28EF719-2CDF-470D-80E5-388C913F4872}" destId="{8CDEEA78-D335-4339-AD1A-571D20E1E8F3}" srcOrd="0" destOrd="0" parTransId="{C4EF653B-0EC3-46FA-8CD3-5F455CCF5AC2}" sibTransId="{553BDABE-5B5D-4CB9-8253-99E5DA0CD9BA}"/>
    <dgm:cxn modelId="{52E1003E-8618-481F-BBCB-A74208F2A07B}" type="presOf" srcId="{2503D0DB-65E0-4F1A-B887-74642B3F585A}" destId="{A62C7E1A-C1CA-47F1-B419-E8ACAC7A359F}" srcOrd="0" destOrd="0" presId="urn:microsoft.com/office/officeart/2005/8/layout/radial4"/>
    <dgm:cxn modelId="{B207E031-68BD-4444-AC76-440DCD1BDB94}" srcId="{8CDEEA78-D335-4339-AD1A-571D20E1E8F3}" destId="{41B40023-0F6E-43BF-AAA9-6A515C0D4430}" srcOrd="0" destOrd="0" parTransId="{C27CCE4E-1AB4-41D7-AF0F-4B7C0454C174}" sibTransId="{1A83C9F6-CA8C-4A86-BC33-61B15779DD2F}"/>
    <dgm:cxn modelId="{78E3FD32-BF52-4379-8A91-4D5098F6E5DD}" type="presOf" srcId="{24D40C32-B684-4016-A0EB-EF8A382A9BF4}" destId="{2370B459-0E8D-49BC-A4DE-6065D9B3B4B8}" srcOrd="0" destOrd="0" presId="urn:microsoft.com/office/officeart/2005/8/layout/radial4"/>
    <dgm:cxn modelId="{FE5146C1-6A15-44D7-ABD1-E81AF2243CE1}" type="presOf" srcId="{AB91BC71-006A-47D3-A7DB-21CBB473C26D}" destId="{901F10D5-411A-4596-863C-A8D1B81E65C8}" srcOrd="0" destOrd="0" presId="urn:microsoft.com/office/officeart/2005/8/layout/radial4"/>
    <dgm:cxn modelId="{9667B287-BD64-408D-953D-8A1001A50711}" type="presOf" srcId="{4F333395-A504-4399-933E-B931E0CF035A}" destId="{AC12911F-5186-44CC-A24E-1AD7C6D9BEA2}" srcOrd="0" destOrd="0" presId="urn:microsoft.com/office/officeart/2005/8/layout/radial4"/>
    <dgm:cxn modelId="{F7A0B830-8BB3-4377-AB77-8F965AC46A05}" type="presOf" srcId="{41B40023-0F6E-43BF-AAA9-6A515C0D4430}" destId="{D9F2BCAD-937C-4336-82B3-4852A544027A}" srcOrd="0" destOrd="0" presId="urn:microsoft.com/office/officeart/2005/8/layout/radial4"/>
    <dgm:cxn modelId="{399849CA-BE0C-40DA-B37C-717893483826}" srcId="{8CDEEA78-D335-4339-AD1A-571D20E1E8F3}" destId="{139DDF48-BF5A-4670-A656-645178422FC9}" srcOrd="3" destOrd="0" parTransId="{2503D0DB-65E0-4F1A-B887-74642B3F585A}" sibTransId="{4A22138F-4588-4804-BC3C-41A3A2AC5882}"/>
    <dgm:cxn modelId="{D1163BFB-EEA8-42F0-8F34-5F350BE43635}" srcId="{8CDEEA78-D335-4339-AD1A-571D20E1E8F3}" destId="{FDB5363B-DEC4-48E0-9751-A0530A08C2A3}" srcOrd="1" destOrd="0" parTransId="{24D40C32-B684-4016-A0EB-EF8A382A9BF4}" sibTransId="{1652ABAA-C44C-48CB-9C3A-140796961F20}"/>
    <dgm:cxn modelId="{BBFE5A36-3D1D-467F-847C-9CB119C86936}" type="presOf" srcId="{79E34CA7-E6E9-4548-969A-321E705179AD}" destId="{945AAA59-8945-4E04-9AEB-D8E2EB7A2528}" srcOrd="0" destOrd="0" presId="urn:microsoft.com/office/officeart/2005/8/layout/radial4"/>
    <dgm:cxn modelId="{46CB052F-17D2-4E98-A44A-13B9C2D858F1}" type="presOf" srcId="{88E8F85F-3352-48BE-A12B-4DAD08F6888D}" destId="{210C999C-A5BA-4EF3-9FD6-D3BE160A27F5}" srcOrd="0" destOrd="0" presId="urn:microsoft.com/office/officeart/2005/8/layout/radial4"/>
    <dgm:cxn modelId="{01F64A0F-E25D-455E-A86F-AED538B7E4BD}" srcId="{8CDEEA78-D335-4339-AD1A-571D20E1E8F3}" destId="{79E34CA7-E6E9-4548-969A-321E705179AD}" srcOrd="5" destOrd="0" parTransId="{F280F002-3A6B-4BED-A779-6FC39E3D23F5}" sibTransId="{2B493F7C-D44D-4945-98F6-F866D29E1739}"/>
    <dgm:cxn modelId="{8CF08C1B-D35F-472B-85AD-1B54C6274C2C}" type="presOf" srcId="{FDB5363B-DEC4-48E0-9751-A0530A08C2A3}" destId="{C04EE942-400B-475A-A5D9-9A346F3ECE52}" srcOrd="0" destOrd="0" presId="urn:microsoft.com/office/officeart/2005/8/layout/radial4"/>
    <dgm:cxn modelId="{6E9C5196-35C9-4F87-99A7-750C288D4F1E}" type="presOf" srcId="{139DDF48-BF5A-4670-A656-645178422FC9}" destId="{577B9D3C-D01C-4A60-91C9-E709AB313FF1}" srcOrd="0" destOrd="0" presId="urn:microsoft.com/office/officeart/2005/8/layout/radial4"/>
    <dgm:cxn modelId="{7B2F7E66-0BEB-434B-A7DF-5E647EBE2665}" type="presOf" srcId="{304B031D-44DB-4750-AE01-0283E0D4AE72}" destId="{F3E55723-7ACD-427F-88BF-7CA21E136D55}" srcOrd="0" destOrd="0" presId="urn:microsoft.com/office/officeart/2005/8/layout/radial4"/>
    <dgm:cxn modelId="{433DFBC4-3A79-4132-9ECA-D90B30D710FC}" type="presOf" srcId="{C27CCE4E-1AB4-41D7-AF0F-4B7C0454C174}" destId="{A8504D93-584F-4EB2-95C3-094389221296}" srcOrd="0" destOrd="0" presId="urn:microsoft.com/office/officeart/2005/8/layout/radial4"/>
    <dgm:cxn modelId="{84177F8A-5DDB-4714-955D-EA06745A073F}" type="presOf" srcId="{1737B293-B51F-4ECD-AFF6-39986A43BAF2}" destId="{36426192-C996-4B08-9B38-126F8572ACB8}" srcOrd="0" destOrd="0" presId="urn:microsoft.com/office/officeart/2005/8/layout/radial4"/>
    <dgm:cxn modelId="{01B04752-0B09-4B38-98C4-4C65738C3542}" type="presOf" srcId="{8CDEEA78-D335-4339-AD1A-571D20E1E8F3}" destId="{B85A5A9D-64A6-4694-9793-BEA00B7903A7}" srcOrd="0" destOrd="0" presId="urn:microsoft.com/office/officeart/2005/8/layout/radial4"/>
    <dgm:cxn modelId="{9FCAA493-9757-4DA0-B188-8F4BC42D0E68}" type="presParOf" srcId="{A6AECFB1-A5C6-44E5-8DA7-10549491AEEC}" destId="{B85A5A9D-64A6-4694-9793-BEA00B7903A7}" srcOrd="0" destOrd="0" presId="urn:microsoft.com/office/officeart/2005/8/layout/radial4"/>
    <dgm:cxn modelId="{DAB0B681-321E-4375-B96F-C9A3620B8F8D}" type="presParOf" srcId="{A6AECFB1-A5C6-44E5-8DA7-10549491AEEC}" destId="{A8504D93-584F-4EB2-95C3-094389221296}" srcOrd="1" destOrd="0" presId="urn:microsoft.com/office/officeart/2005/8/layout/radial4"/>
    <dgm:cxn modelId="{E39846F7-A1EB-4180-AC95-80A3ADC945C8}" type="presParOf" srcId="{A6AECFB1-A5C6-44E5-8DA7-10549491AEEC}" destId="{D9F2BCAD-937C-4336-82B3-4852A544027A}" srcOrd="2" destOrd="0" presId="urn:microsoft.com/office/officeart/2005/8/layout/radial4"/>
    <dgm:cxn modelId="{9DEC594F-7600-4280-A66C-E0CD88963103}" type="presParOf" srcId="{A6AECFB1-A5C6-44E5-8DA7-10549491AEEC}" destId="{2370B459-0E8D-49BC-A4DE-6065D9B3B4B8}" srcOrd="3" destOrd="0" presId="urn:microsoft.com/office/officeart/2005/8/layout/radial4"/>
    <dgm:cxn modelId="{1769A696-DA31-49FB-94DD-A970FF11FD3B}" type="presParOf" srcId="{A6AECFB1-A5C6-44E5-8DA7-10549491AEEC}" destId="{C04EE942-400B-475A-A5D9-9A346F3ECE52}" srcOrd="4" destOrd="0" presId="urn:microsoft.com/office/officeart/2005/8/layout/radial4"/>
    <dgm:cxn modelId="{E48FD3F0-0C17-4169-A599-356917CA3A06}" type="presParOf" srcId="{A6AECFB1-A5C6-44E5-8DA7-10549491AEEC}" destId="{36426192-C996-4B08-9B38-126F8572ACB8}" srcOrd="5" destOrd="0" presId="urn:microsoft.com/office/officeart/2005/8/layout/radial4"/>
    <dgm:cxn modelId="{745C597B-9246-4027-9413-DF8804281C1C}" type="presParOf" srcId="{A6AECFB1-A5C6-44E5-8DA7-10549491AEEC}" destId="{5ECEED06-4767-4B76-B369-610A9AA99200}" srcOrd="6" destOrd="0" presId="urn:microsoft.com/office/officeart/2005/8/layout/radial4"/>
    <dgm:cxn modelId="{54675DC6-6944-4BF3-8E61-EFBF35307595}" type="presParOf" srcId="{A6AECFB1-A5C6-44E5-8DA7-10549491AEEC}" destId="{A62C7E1A-C1CA-47F1-B419-E8ACAC7A359F}" srcOrd="7" destOrd="0" presId="urn:microsoft.com/office/officeart/2005/8/layout/radial4"/>
    <dgm:cxn modelId="{38F17F2C-6731-4A28-98C9-AA696D7373B3}" type="presParOf" srcId="{A6AECFB1-A5C6-44E5-8DA7-10549491AEEC}" destId="{577B9D3C-D01C-4A60-91C9-E709AB313FF1}" srcOrd="8" destOrd="0" presId="urn:microsoft.com/office/officeart/2005/8/layout/radial4"/>
    <dgm:cxn modelId="{43EA809F-2FE7-49D2-9CFC-13D92D0870CF}" type="presParOf" srcId="{A6AECFB1-A5C6-44E5-8DA7-10549491AEEC}" destId="{210C999C-A5BA-4EF3-9FD6-D3BE160A27F5}" srcOrd="9" destOrd="0" presId="urn:microsoft.com/office/officeart/2005/8/layout/radial4"/>
    <dgm:cxn modelId="{04EE6EDA-5E30-4723-8F07-5C091398EB24}" type="presParOf" srcId="{A6AECFB1-A5C6-44E5-8DA7-10549491AEEC}" destId="{34BF5AFF-AC3E-44C5-9055-76D55528AE74}" srcOrd="10" destOrd="0" presId="urn:microsoft.com/office/officeart/2005/8/layout/radial4"/>
    <dgm:cxn modelId="{02FDCE77-B299-441D-AE53-FA1E2753C01E}" type="presParOf" srcId="{A6AECFB1-A5C6-44E5-8DA7-10549491AEEC}" destId="{ABB9DE24-B234-47A6-A329-0A4498B4C664}" srcOrd="11" destOrd="0" presId="urn:microsoft.com/office/officeart/2005/8/layout/radial4"/>
    <dgm:cxn modelId="{36B273E8-999A-4E58-A5D0-0BE5C90ECFCF}" type="presParOf" srcId="{A6AECFB1-A5C6-44E5-8DA7-10549491AEEC}" destId="{945AAA59-8945-4E04-9AEB-D8E2EB7A2528}" srcOrd="12" destOrd="0" presId="urn:microsoft.com/office/officeart/2005/8/layout/radial4"/>
    <dgm:cxn modelId="{4004CB85-F3F8-4F89-92EB-01F05EA455FD}" type="presParOf" srcId="{A6AECFB1-A5C6-44E5-8DA7-10549491AEEC}" destId="{901F10D5-411A-4596-863C-A8D1B81E65C8}" srcOrd="13" destOrd="0" presId="urn:microsoft.com/office/officeart/2005/8/layout/radial4"/>
    <dgm:cxn modelId="{DE36B70C-E1D7-4108-8E96-B70A815E5AAB}" type="presParOf" srcId="{A6AECFB1-A5C6-44E5-8DA7-10549491AEEC}" destId="{F3E55723-7ACD-427F-88BF-7CA21E136D55}" srcOrd="14" destOrd="0" presId="urn:microsoft.com/office/officeart/2005/8/layout/radial4"/>
    <dgm:cxn modelId="{8C5DD9FE-FD53-4968-B0C1-5673F7601E8B}" type="presParOf" srcId="{A6AECFB1-A5C6-44E5-8DA7-10549491AEEC}" destId="{AC12911F-5186-44CC-A24E-1AD7C6D9BEA2}" srcOrd="15" destOrd="0" presId="urn:microsoft.com/office/officeart/2005/8/layout/radial4"/>
    <dgm:cxn modelId="{A8868141-07ED-491E-A9E2-D0BD3859BB1E}" type="presParOf" srcId="{A6AECFB1-A5C6-44E5-8DA7-10549491AEEC}" destId="{E7B4DC8A-3A95-473D-BC46-8A9DF002B6BC}" srcOrd="16" destOrd="0" presId="urn:microsoft.com/office/officeart/2005/8/layout/radial4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1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06488" y="812800"/>
            <a:ext cx="5343525" cy="40068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sp>
      <p:sp>
        <p:nvSpPr>
          <p:cNvPr id="2050" name="Rectangle 2"/>
          <p:cNvSpPr>
            <a:spLocks noGrp="1" noChangeArrowheads="1"/>
          </p:cNvSpPr>
          <p:nvPr>
            <p:ph type="body"/>
          </p:nvPr>
        </p:nvSpPr>
        <p:spPr bwMode="auto">
          <a:xfrm>
            <a:off x="755650" y="5078413"/>
            <a:ext cx="6046788" cy="48101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endParaRPr lang="fr-FR" noProof="0" smtClean="0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hdr"/>
          </p:nvPr>
        </p:nvSpPr>
        <p:spPr bwMode="auto">
          <a:xfrm>
            <a:off x="0" y="0"/>
            <a:ext cx="3278188" cy="5334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buFont typeface="Times New Roman" pitchFamily="16" charset="0"/>
              <a:buNone/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rgbClr val="000000"/>
                </a:solidFill>
                <a:latin typeface="Times New Roman" pitchFamily="16" charset="0"/>
                <a:ea typeface="DejaVu Sans" charset="0"/>
                <a:cs typeface="DejaVu Sans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2052" name="Rectangle 4"/>
          <p:cNvSpPr>
            <a:spLocks noGrp="1" noChangeArrowheads="1"/>
          </p:cNvSpPr>
          <p:nvPr>
            <p:ph type="dt"/>
          </p:nvPr>
        </p:nvSpPr>
        <p:spPr bwMode="auto">
          <a:xfrm>
            <a:off x="4279900" y="0"/>
            <a:ext cx="3278188" cy="5334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buFont typeface="Times New Roman" pitchFamily="16" charset="0"/>
              <a:buNone/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rgbClr val="000000"/>
                </a:solidFill>
                <a:latin typeface="Times New Roman" pitchFamily="16" charset="0"/>
                <a:ea typeface="DejaVu Sans" charset="0"/>
                <a:cs typeface="DejaVu Sans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2053" name="Rectangle 5"/>
          <p:cNvSpPr>
            <a:spLocks noGrp="1" noChangeArrowheads="1"/>
          </p:cNvSpPr>
          <p:nvPr>
            <p:ph type="ftr"/>
          </p:nvPr>
        </p:nvSpPr>
        <p:spPr bwMode="auto">
          <a:xfrm>
            <a:off x="0" y="10156825"/>
            <a:ext cx="3278188" cy="5334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buFont typeface="Times New Roman" pitchFamily="16" charset="0"/>
              <a:buNone/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rgbClr val="000000"/>
                </a:solidFill>
                <a:latin typeface="Times New Roman" pitchFamily="16" charset="0"/>
                <a:ea typeface="DejaVu Sans" charset="0"/>
                <a:cs typeface="DejaVu Sans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sldNum"/>
          </p:nvPr>
        </p:nvSpPr>
        <p:spPr bwMode="auto">
          <a:xfrm>
            <a:off x="4279900" y="10156825"/>
            <a:ext cx="3278188" cy="5334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>
              <a:buFont typeface="Times New Roman" pitchFamily="16" charset="0"/>
              <a:buNone/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rgbClr val="000000"/>
                </a:solidFill>
                <a:latin typeface="Times New Roman" pitchFamily="16" charset="0"/>
                <a:ea typeface="DejaVu Sans" charset="0"/>
                <a:cs typeface="DejaVu Sans" charset="0"/>
              </a:defRPr>
            </a:lvl1pPr>
          </a:lstStyle>
          <a:p>
            <a:pPr>
              <a:defRPr/>
            </a:pPr>
            <a:fld id="{8C14B8FC-29FC-4EF0-9EC7-F3ABD59A5DE4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1pPr>
    <a:lvl2pPr marL="742950" indent="-28575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2pPr>
    <a:lvl3pPr marL="11430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3pPr>
    <a:lvl4pPr marL="16002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4pPr>
    <a:lvl5pPr marL="20574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135660CA-4468-4809-AAB4-3946D233B529}" type="slidenum">
              <a:rPr lang="fr-FR" smtClean="0"/>
              <a:pPr/>
              <a:t>1</a:t>
            </a:fld>
            <a:endParaRPr lang="fr-FR" smtClean="0"/>
          </a:p>
        </p:txBody>
      </p:sp>
      <p:sp>
        <p:nvSpPr>
          <p:cNvPr id="14339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1434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ln/>
        </p:spPr>
        <p:txBody>
          <a:bodyPr wrap="none" anchor="ctr"/>
          <a:lstStyle/>
          <a:p>
            <a:endParaRPr lang="fr-FR" dirty="0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F2A93D-8AAA-449B-A4F0-FB263ED605C7}" type="slidenum">
              <a:rPr lang="fr-FR" smtClean="0"/>
              <a:pPr/>
              <a:t>2</a:t>
            </a:fld>
            <a:endParaRPr lang="fr-FR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AE3B26DF-8DD1-4EE6-87B8-8F4520542A7A}" type="slidenum">
              <a:rPr lang="fr-FR" smtClean="0"/>
              <a:pPr/>
              <a:t>10</a:t>
            </a:fld>
            <a:endParaRPr lang="fr-FR" smtClean="0"/>
          </a:p>
        </p:txBody>
      </p:sp>
      <p:sp>
        <p:nvSpPr>
          <p:cNvPr id="17411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1741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ln/>
        </p:spPr>
        <p:txBody>
          <a:bodyPr wrap="none" anchor="ctr"/>
          <a:lstStyle/>
          <a:p>
            <a:endParaRPr lang="fr-FR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AD3F1D3A-B875-4117-B345-FAAD46DF7A6E}" type="slidenum">
              <a:rPr lang="fr-FR" smtClean="0"/>
              <a:pPr/>
              <a:t>14</a:t>
            </a:fld>
            <a:endParaRPr lang="fr-FR" smtClean="0"/>
          </a:p>
        </p:txBody>
      </p:sp>
      <p:sp>
        <p:nvSpPr>
          <p:cNvPr id="19459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1946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ln/>
        </p:spPr>
        <p:txBody>
          <a:bodyPr wrap="none" anchor="ctr"/>
          <a:lstStyle/>
          <a:p>
            <a:endParaRPr lang="fr-FR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AD3F1D3A-B875-4117-B345-FAAD46DF7A6E}" type="slidenum">
              <a:rPr lang="fr-FR" smtClean="0"/>
              <a:pPr/>
              <a:t>15</a:t>
            </a:fld>
            <a:endParaRPr lang="fr-FR" smtClean="0"/>
          </a:p>
        </p:txBody>
      </p:sp>
      <p:sp>
        <p:nvSpPr>
          <p:cNvPr id="19459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1946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ln/>
        </p:spPr>
        <p:txBody>
          <a:bodyPr wrap="none" anchor="ctr"/>
          <a:lstStyle/>
          <a:p>
            <a:endParaRPr lang="fr-FR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FB21D095-83FD-4BE8-8AE8-780EB8DD5C13}" type="slidenum">
              <a:rPr lang="fr-FR" smtClean="0"/>
              <a:pPr/>
              <a:t>16</a:t>
            </a:fld>
            <a:endParaRPr lang="fr-FR" smtClean="0"/>
          </a:p>
        </p:txBody>
      </p:sp>
      <p:sp>
        <p:nvSpPr>
          <p:cNvPr id="2048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2048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ln/>
        </p:spPr>
        <p:txBody>
          <a:bodyPr wrap="none" anchor="ctr"/>
          <a:lstStyle/>
          <a:p>
            <a:endParaRPr lang="fr-FR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1FC10EE1-8FDB-4009-878A-DF0998F5D851}" type="slidenum">
              <a:rPr lang="fr-FR" smtClean="0"/>
              <a:pPr/>
              <a:t>17</a:t>
            </a:fld>
            <a:endParaRPr lang="fr-FR" smtClean="0"/>
          </a:p>
        </p:txBody>
      </p:sp>
      <p:sp>
        <p:nvSpPr>
          <p:cNvPr id="21507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2150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ln/>
        </p:spPr>
        <p:txBody>
          <a:bodyPr wrap="none" anchor="ctr"/>
          <a:lstStyle/>
          <a:p>
            <a:endParaRPr lang="fr-FR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1403A253-6C1E-4F12-ABCC-45BCF841041B}" type="slidenum">
              <a:rPr lang="fr-FR" smtClean="0"/>
              <a:pPr/>
              <a:t>18</a:t>
            </a:fld>
            <a:endParaRPr lang="fr-FR" smtClean="0"/>
          </a:p>
        </p:txBody>
      </p:sp>
      <p:sp>
        <p:nvSpPr>
          <p:cNvPr id="22531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2253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ln/>
        </p:spPr>
        <p:txBody>
          <a:bodyPr wrap="none" anchor="ctr"/>
          <a:lstStyle/>
          <a:p>
            <a:endParaRPr lang="fr-FR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3050"/>
            <a:ext cx="2055813" cy="5307013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3050"/>
            <a:ext cx="6019800" cy="5307013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4963"/>
            <a:ext cx="3946525" cy="39751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56125" y="1604963"/>
            <a:ext cx="3946525" cy="39751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r-FR" noProof="0" smtClean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3050"/>
            <a:ext cx="8228013" cy="1143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Cliquez pour éditer le format du texte-titre</a:t>
            </a:r>
          </a:p>
        </p:txBody>
      </p:sp>
      <p:sp>
        <p:nvSpPr>
          <p:cNvPr id="1027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4963"/>
            <a:ext cx="8045450" cy="39751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0" tIns="28224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Cliquez pour éditer le format du plan de texte</a:t>
            </a:r>
          </a:p>
          <a:p>
            <a:pPr lvl="1"/>
            <a:r>
              <a:rPr lang="en-GB" smtClean="0"/>
              <a:t>Second niveau de plan</a:t>
            </a:r>
          </a:p>
          <a:p>
            <a:pPr lvl="2"/>
            <a:r>
              <a:rPr lang="en-GB" smtClean="0"/>
              <a:t>Troisième niveau de plan</a:t>
            </a:r>
          </a:p>
          <a:p>
            <a:pPr lvl="3"/>
            <a:r>
              <a:rPr lang="en-GB" smtClean="0"/>
              <a:t>Quatrième niveau de plan</a:t>
            </a:r>
          </a:p>
          <a:p>
            <a:pPr lvl="4"/>
            <a:r>
              <a:rPr lang="en-GB" smtClean="0"/>
              <a:t>Cinquième niveau de plan</a:t>
            </a:r>
          </a:p>
          <a:p>
            <a:pPr lvl="4"/>
            <a:r>
              <a:rPr lang="en-GB" smtClean="0"/>
              <a:t>Sixième niveau de plan</a:t>
            </a:r>
          </a:p>
          <a:p>
            <a:pPr lvl="4"/>
            <a:r>
              <a:rPr lang="en-GB" smtClean="0"/>
              <a:t>Septième niveau de plan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+mj-lt"/>
          <a:ea typeface="+mj-ea"/>
          <a:cs typeface="+mj-cs"/>
        </a:defRPr>
      </a:lvl1pPr>
      <a:lvl2pPr algn="ctr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Droid Sans" charset="0"/>
          <a:cs typeface="Droid Sans" charset="0"/>
        </a:defRPr>
      </a:lvl2pPr>
      <a:lvl3pPr algn="ctr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Droid Sans" charset="0"/>
          <a:cs typeface="Droid Sans" charset="0"/>
        </a:defRPr>
      </a:lvl3pPr>
      <a:lvl4pPr algn="ctr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Droid Sans" charset="0"/>
          <a:cs typeface="Droid Sans" charset="0"/>
        </a:defRPr>
      </a:lvl4pPr>
      <a:lvl5pPr algn="ctr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Droid Sans" charset="0"/>
          <a:cs typeface="Droid Sans" charset="0"/>
        </a:defRPr>
      </a:lvl5pPr>
      <a:lvl6pPr marL="25146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Droid Sans" charset="0"/>
          <a:cs typeface="Droid Sans" charset="0"/>
        </a:defRPr>
      </a:lvl6pPr>
      <a:lvl7pPr marL="29718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Droid Sans" charset="0"/>
          <a:cs typeface="Droid Sans" charset="0"/>
        </a:defRPr>
      </a:lvl7pPr>
      <a:lvl8pPr marL="34290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Droid Sans" charset="0"/>
          <a:cs typeface="Droid Sans" charset="0"/>
        </a:defRPr>
      </a:lvl8pPr>
      <a:lvl9pPr marL="38862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Droid Sans" charset="0"/>
          <a:cs typeface="Droid Sans" charset="0"/>
        </a:defRPr>
      </a:lvl9pPr>
    </p:titleStyle>
    <p:bodyStyle>
      <a:lvl1pPr marL="342900" indent="-342900" algn="l" defTabSz="449263" rtl="0" eaLnBrk="0" fontAlgn="base" hangingPunct="0">
        <a:lnSpc>
          <a:spcPct val="93000"/>
        </a:lnSpc>
        <a:spcBef>
          <a:spcPct val="0"/>
        </a:spcBef>
        <a:spcAft>
          <a:spcPts val="1425"/>
        </a:spcAft>
        <a:buClr>
          <a:srgbClr val="000000"/>
        </a:buClr>
        <a:buSzPct val="100000"/>
        <a:buFont typeface="Times New Roman" pitchFamily="16" charset="0"/>
        <a:buChar char="•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eaLnBrk="0" fontAlgn="base" hangingPunct="0">
        <a:lnSpc>
          <a:spcPct val="93000"/>
        </a:lnSpc>
        <a:spcBef>
          <a:spcPct val="0"/>
        </a:spcBef>
        <a:spcAft>
          <a:spcPts val="1138"/>
        </a:spcAft>
        <a:buClr>
          <a:srgbClr val="000000"/>
        </a:buClr>
        <a:buSzPct val="100000"/>
        <a:buFont typeface="Times New Roman" pitchFamily="16" charset="0"/>
        <a:buChar char="–"/>
        <a:defRPr sz="28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449263" rtl="0" eaLnBrk="0" fontAlgn="base" hangingPunct="0">
        <a:lnSpc>
          <a:spcPct val="93000"/>
        </a:lnSpc>
        <a:spcBef>
          <a:spcPct val="0"/>
        </a:spcBef>
        <a:spcAft>
          <a:spcPts val="850"/>
        </a:spcAft>
        <a:buClr>
          <a:srgbClr val="000000"/>
        </a:buClr>
        <a:buSzPct val="100000"/>
        <a:buFont typeface="Times New Roman" pitchFamily="16" charset="0"/>
        <a:buChar char="•"/>
        <a:defRPr sz="24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449263" rtl="0" eaLnBrk="0" fontAlgn="base" hangingPunct="0">
        <a:lnSpc>
          <a:spcPct val="93000"/>
        </a:lnSpc>
        <a:spcBef>
          <a:spcPct val="0"/>
        </a:spcBef>
        <a:spcAft>
          <a:spcPts val="575"/>
        </a:spcAft>
        <a:buClr>
          <a:srgbClr val="000000"/>
        </a:buClr>
        <a:buSzPct val="100000"/>
        <a:buFont typeface="Times New Roman" pitchFamily="16" charset="0"/>
        <a:buChar char="–"/>
        <a:defRPr sz="20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449263" rtl="0" eaLnBrk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buChar char="»"/>
        <a:defRPr sz="20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449263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6pPr>
      <a:lvl7pPr marL="2971800" indent="-228600" algn="l" defTabSz="449263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7pPr>
      <a:lvl8pPr marL="3429000" indent="-228600" algn="l" defTabSz="449263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8pPr>
      <a:lvl9pPr marL="3886200" indent="-228600" algn="l" defTabSz="449263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image" Target="../media/image17.png"/><Relationship Id="rId18" Type="http://schemas.openxmlformats.org/officeDocument/2006/relationships/image" Target="../media/image22.png"/><Relationship Id="rId3" Type="http://schemas.openxmlformats.org/officeDocument/2006/relationships/image" Target="../media/image4.png"/><Relationship Id="rId21" Type="http://schemas.openxmlformats.org/officeDocument/2006/relationships/image" Target="../media/image25.png"/><Relationship Id="rId7" Type="http://schemas.openxmlformats.org/officeDocument/2006/relationships/image" Target="../media/image9.jpeg"/><Relationship Id="rId12" Type="http://schemas.openxmlformats.org/officeDocument/2006/relationships/image" Target="../media/image16.png"/><Relationship Id="rId17" Type="http://schemas.openxmlformats.org/officeDocument/2006/relationships/image" Target="../media/image21.png"/><Relationship Id="rId2" Type="http://schemas.openxmlformats.org/officeDocument/2006/relationships/notesSlide" Target="../notesSlides/notesSlide3.xml"/><Relationship Id="rId16" Type="http://schemas.openxmlformats.org/officeDocument/2006/relationships/image" Target="../media/image20.png"/><Relationship Id="rId20" Type="http://schemas.openxmlformats.org/officeDocument/2006/relationships/image" Target="../media/image2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jpeg"/><Relationship Id="rId11" Type="http://schemas.openxmlformats.org/officeDocument/2006/relationships/image" Target="../media/image15.png"/><Relationship Id="rId5" Type="http://schemas.openxmlformats.org/officeDocument/2006/relationships/image" Target="../media/image6.png"/><Relationship Id="rId15" Type="http://schemas.openxmlformats.org/officeDocument/2006/relationships/image" Target="../media/image19.png"/><Relationship Id="rId10" Type="http://schemas.openxmlformats.org/officeDocument/2006/relationships/image" Target="../media/image14.png"/><Relationship Id="rId19" Type="http://schemas.openxmlformats.org/officeDocument/2006/relationships/image" Target="../media/image23.png"/><Relationship Id="rId4" Type="http://schemas.openxmlformats.org/officeDocument/2006/relationships/image" Target="../media/image5.png"/><Relationship Id="rId9" Type="http://schemas.openxmlformats.org/officeDocument/2006/relationships/image" Target="../media/image13.png"/><Relationship Id="rId14" Type="http://schemas.openxmlformats.org/officeDocument/2006/relationships/image" Target="../media/image18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8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7" Type="http://schemas.openxmlformats.org/officeDocument/2006/relationships/image" Target="../media/image3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png"/><Relationship Id="rId5" Type="http://schemas.openxmlformats.org/officeDocument/2006/relationships/image" Target="../media/image3.png"/><Relationship Id="rId4" Type="http://schemas.openxmlformats.org/officeDocument/2006/relationships/image" Target="../media/image30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3" Type="http://schemas.openxmlformats.org/officeDocument/2006/relationships/image" Target="../media/image33.png"/><Relationship Id="rId7" Type="http://schemas.openxmlformats.org/officeDocument/2006/relationships/image" Target="../media/image3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5" Type="http://schemas.openxmlformats.org/officeDocument/2006/relationships/image" Target="../media/image16.png"/><Relationship Id="rId4" Type="http://schemas.openxmlformats.org/officeDocument/2006/relationships/image" Target="../media/image1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7" Type="http://schemas.openxmlformats.org/officeDocument/2006/relationships/image" Target="../media/image40.gi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9.gif"/><Relationship Id="rId5" Type="http://schemas.openxmlformats.org/officeDocument/2006/relationships/image" Target="../media/image38.gif"/><Relationship Id="rId4" Type="http://schemas.openxmlformats.org/officeDocument/2006/relationships/image" Target="../media/image37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4.png"/><Relationship Id="rId7" Type="http://schemas.openxmlformats.org/officeDocument/2006/relationships/image" Target="../media/image8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Relationship Id="rId9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AutoShape 1"/>
          <p:cNvSpPr>
            <a:spLocks noChangeArrowheads="1"/>
          </p:cNvSpPr>
          <p:nvPr/>
        </p:nvSpPr>
        <p:spPr bwMode="auto">
          <a:xfrm>
            <a:off x="1214414" y="3714752"/>
            <a:ext cx="6429401" cy="1714511"/>
          </a:xfrm>
          <a:custGeom>
            <a:avLst/>
            <a:gdLst>
              <a:gd name="T0" fmla="*/ 6037576 w 4141787"/>
              <a:gd name="T1" fmla="*/ 1873250 h 3746500"/>
              <a:gd name="T2" fmla="*/ 3018791 w 4141787"/>
              <a:gd name="T3" fmla="*/ 3746500 h 3746500"/>
              <a:gd name="T4" fmla="*/ 0 w 4141787"/>
              <a:gd name="T5" fmla="*/ 1873250 h 3746500"/>
              <a:gd name="T6" fmla="*/ 3018791 w 4141787"/>
              <a:gd name="T7" fmla="*/ 0 h 3746500"/>
              <a:gd name="T8" fmla="*/ 0 60000 65536"/>
              <a:gd name="T9" fmla="*/ 5898240 60000 65536"/>
              <a:gd name="T10" fmla="*/ 11796480 60000 65536"/>
              <a:gd name="T11" fmla="*/ 17694720 60000 65536"/>
              <a:gd name="T12" fmla="*/ 0 w 4141787"/>
              <a:gd name="T13" fmla="*/ 0 h 3746500"/>
              <a:gd name="T14" fmla="*/ 4141787 w 4141787"/>
              <a:gd name="T15" fmla="*/ 3746500 h 37465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4141787" h="3746500">
                <a:moveTo>
                  <a:pt x="0" y="0"/>
                </a:moveTo>
                <a:lnTo>
                  <a:pt x="11507" y="0"/>
                </a:lnTo>
                <a:lnTo>
                  <a:pt x="11507" y="10408"/>
                </a:lnTo>
                <a:lnTo>
                  <a:pt x="0" y="10408"/>
                </a:lnTo>
                <a:close/>
              </a:path>
            </a:pathLst>
          </a:custGeom>
          <a:noFill/>
          <a:ln w="9525">
            <a:noFill/>
            <a:round/>
            <a:headEnd/>
            <a:tailEnd/>
          </a:ln>
        </p:spPr>
        <p:txBody>
          <a:bodyPr lIns="90000" tIns="45000" rIns="90000" bIns="45000"/>
          <a:lstStyle/>
          <a:p>
            <a:pPr algn="ctr">
              <a:lnSpc>
                <a:spcPct val="100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</a:pPr>
            <a:r>
              <a:rPr lang="ar-SA" sz="5400" b="1" dirty="0" smtClean="0">
                <a:solidFill>
                  <a:schemeClr val="bg1">
                    <a:lumMod val="95000"/>
                  </a:schemeClr>
                </a:solidFill>
              </a:rPr>
              <a:t>إستراتيجية </a:t>
            </a:r>
            <a:r>
              <a:rPr lang="ar-TN" sz="5000" b="1" dirty="0" smtClean="0">
                <a:solidFill>
                  <a:schemeClr val="bg1">
                    <a:lumMod val="95000"/>
                  </a:schemeClr>
                </a:solidFill>
              </a:rPr>
              <a:t>النشر</a:t>
            </a:r>
            <a:endParaRPr lang="fr-FR" sz="5000" b="1" dirty="0" smtClean="0">
              <a:solidFill>
                <a:schemeClr val="bg1">
                  <a:lumMod val="95000"/>
                </a:schemeClr>
              </a:solidFill>
            </a:endParaRPr>
          </a:p>
          <a:p>
            <a:pPr algn="ctr">
              <a:lnSpc>
                <a:spcPct val="100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</a:pPr>
            <a:r>
              <a:rPr lang="fr-FR" sz="3200" b="1" dirty="0" err="1" smtClean="0">
                <a:solidFill>
                  <a:schemeClr val="bg1">
                    <a:lumMod val="95000"/>
                  </a:schemeClr>
                </a:solidFill>
              </a:rPr>
              <a:t>Dissemination</a:t>
            </a:r>
            <a:r>
              <a:rPr lang="fr-FR" sz="3200" b="1" dirty="0" smtClean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fr-FR" sz="3200" b="1" dirty="0" err="1" smtClean="0">
                <a:solidFill>
                  <a:schemeClr val="bg1">
                    <a:lumMod val="95000"/>
                  </a:schemeClr>
                </a:solidFill>
              </a:rPr>
              <a:t>Strategy</a:t>
            </a:r>
            <a:endParaRPr lang="fr-FR" sz="3200" b="1" dirty="0" smtClean="0">
              <a:solidFill>
                <a:schemeClr val="bg1">
                  <a:lumMod val="95000"/>
                </a:schemeClr>
              </a:solidFill>
            </a:endParaRPr>
          </a:p>
          <a:p>
            <a:pPr algn="ctr" rtl="1"/>
            <a:r>
              <a:rPr lang="ar-SA" sz="4000" b="1" dirty="0" err="1" smtClean="0">
                <a:solidFill>
                  <a:schemeClr val="bg1">
                    <a:lumMod val="95000"/>
                  </a:schemeClr>
                </a:solidFill>
              </a:rPr>
              <a:t>ال</a:t>
            </a:r>
            <a:r>
              <a:rPr lang="ar-TN" sz="4000" b="1" dirty="0" smtClean="0">
                <a:solidFill>
                  <a:schemeClr val="bg1">
                    <a:lumMod val="95000"/>
                  </a:schemeClr>
                </a:solidFill>
              </a:rPr>
              <a:t>واقع</a:t>
            </a:r>
            <a:r>
              <a:rPr lang="ar-SA" sz="4000" b="1" dirty="0" smtClean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ar-TN" sz="4000" b="1" dirty="0" smtClean="0">
                <a:solidFill>
                  <a:schemeClr val="bg1">
                    <a:lumMod val="95000"/>
                  </a:schemeClr>
                </a:solidFill>
              </a:rPr>
              <a:t>و</a:t>
            </a:r>
            <a:r>
              <a:rPr lang="ar-SA" sz="4000" b="1" dirty="0" err="1" smtClean="0">
                <a:solidFill>
                  <a:schemeClr val="bg1">
                    <a:lumMod val="95000"/>
                  </a:schemeClr>
                </a:solidFill>
              </a:rPr>
              <a:t>ال</a:t>
            </a:r>
            <a:r>
              <a:rPr lang="ar-TN" sz="4000" b="1" dirty="0" smtClean="0">
                <a:solidFill>
                  <a:schemeClr val="bg1">
                    <a:lumMod val="95000"/>
                  </a:schemeClr>
                </a:solidFill>
              </a:rPr>
              <a:t>آفاق</a:t>
            </a:r>
            <a:endParaRPr lang="fr-FR" sz="4000" b="1" dirty="0" smtClean="0">
              <a:solidFill>
                <a:schemeClr val="bg1">
                  <a:lumMod val="95000"/>
                </a:schemeClr>
              </a:solidFill>
            </a:endParaRPr>
          </a:p>
          <a:p>
            <a:pPr algn="r">
              <a:lnSpc>
                <a:spcPct val="100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</a:pPr>
            <a:endParaRPr lang="fr-FR" sz="4000" b="1" dirty="0">
              <a:solidFill>
                <a:srgbClr val="F2F2F2"/>
              </a:solidFill>
              <a:latin typeface="Calibri" charset="0"/>
            </a:endParaRPr>
          </a:p>
        </p:txBody>
      </p:sp>
      <p:sp>
        <p:nvSpPr>
          <p:cNvPr id="2051" name="AutoShape 2"/>
          <p:cNvSpPr>
            <a:spLocks noChangeArrowheads="1"/>
          </p:cNvSpPr>
          <p:nvPr/>
        </p:nvSpPr>
        <p:spPr bwMode="auto">
          <a:xfrm>
            <a:off x="7429521" y="6357938"/>
            <a:ext cx="1428730" cy="361950"/>
          </a:xfrm>
          <a:custGeom>
            <a:avLst/>
            <a:gdLst>
              <a:gd name="T0" fmla="*/ 368817 w 3998913"/>
              <a:gd name="T1" fmla="*/ 82861 h 790575"/>
              <a:gd name="T2" fmla="*/ 184409 w 3998913"/>
              <a:gd name="T3" fmla="*/ 165722 h 790575"/>
              <a:gd name="T4" fmla="*/ 0 w 3998913"/>
              <a:gd name="T5" fmla="*/ 82861 h 790575"/>
              <a:gd name="T6" fmla="*/ 184409 w 3998913"/>
              <a:gd name="T7" fmla="*/ 0 h 790575"/>
              <a:gd name="T8" fmla="*/ 0 60000 65536"/>
              <a:gd name="T9" fmla="*/ 5898240 60000 65536"/>
              <a:gd name="T10" fmla="*/ 11796480 60000 65536"/>
              <a:gd name="T11" fmla="*/ 17694720 60000 65536"/>
              <a:gd name="T12" fmla="*/ 0 w 3998913"/>
              <a:gd name="T13" fmla="*/ 0 h 790575"/>
              <a:gd name="T14" fmla="*/ 3998913 w 3998913"/>
              <a:gd name="T15" fmla="*/ 790575 h 79057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3998913" h="790575">
                <a:moveTo>
                  <a:pt x="0" y="0"/>
                </a:moveTo>
                <a:lnTo>
                  <a:pt x="11110" y="0"/>
                </a:lnTo>
                <a:lnTo>
                  <a:pt x="11110" y="2196"/>
                </a:lnTo>
                <a:lnTo>
                  <a:pt x="0" y="2196"/>
                </a:lnTo>
                <a:close/>
              </a:path>
            </a:pathLst>
          </a:custGeom>
          <a:noFill/>
          <a:ln w="9525">
            <a:noFill/>
            <a:round/>
            <a:headEnd/>
            <a:tailEnd/>
          </a:ln>
        </p:spPr>
        <p:txBody>
          <a:bodyPr lIns="90000" tIns="45000" rIns="90000" bIns="45000"/>
          <a:lstStyle/>
          <a:p>
            <a:pPr>
              <a:lnSpc>
                <a:spcPct val="100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</a:pPr>
            <a:endParaRPr lang="fr-FR" sz="1400" i="1" dirty="0">
              <a:solidFill>
                <a:srgbClr val="F2F2F2"/>
              </a:solidFill>
              <a:latin typeface="Calibri" charset="0"/>
            </a:endParaRPr>
          </a:p>
        </p:txBody>
      </p:sp>
      <p:sp>
        <p:nvSpPr>
          <p:cNvPr id="4" name="ZoneTexte 3"/>
          <p:cNvSpPr txBox="1"/>
          <p:nvPr/>
        </p:nvSpPr>
        <p:spPr>
          <a:xfrm>
            <a:off x="-142876" y="6178744"/>
            <a:ext cx="2786050" cy="7507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rtl="1"/>
            <a:r>
              <a:rPr lang="ar-SA" b="1" dirty="0" smtClean="0">
                <a:solidFill>
                  <a:schemeClr val="bg1"/>
                </a:solidFill>
                <a:latin typeface="Adobe Myungjo Std M" pitchFamily="18" charset="-128"/>
                <a:ea typeface="Adobe Myungjo Std M" pitchFamily="18" charset="-128"/>
              </a:rPr>
              <a:t>السيدة منى </a:t>
            </a:r>
            <a:r>
              <a:rPr lang="ar-SA" b="1" dirty="0" err="1" smtClean="0">
                <a:solidFill>
                  <a:schemeClr val="bg1"/>
                </a:solidFill>
                <a:latin typeface="Adobe Myungjo Std M" pitchFamily="18" charset="-128"/>
                <a:ea typeface="Adobe Myungjo Std M" pitchFamily="18" charset="-128"/>
              </a:rPr>
              <a:t>الزقلي</a:t>
            </a:r>
            <a:r>
              <a:rPr lang="ar-TN" b="1" dirty="0" smtClean="0">
                <a:solidFill>
                  <a:schemeClr val="bg1"/>
                </a:solidFill>
                <a:latin typeface="Adobe Myungjo Std M" pitchFamily="18" charset="-128"/>
                <a:ea typeface="Adobe Myungjo Std M" pitchFamily="18" charset="-128"/>
              </a:rPr>
              <a:t>   </a:t>
            </a:r>
            <a:endParaRPr lang="fr-FR" b="1" dirty="0" smtClean="0">
              <a:solidFill>
                <a:schemeClr val="bg1"/>
              </a:solidFill>
              <a:latin typeface="Adobe Myungjo Std M" pitchFamily="18" charset="-128"/>
              <a:ea typeface="Adobe Myungjo Std M" pitchFamily="18" charset="-128"/>
            </a:endParaRPr>
          </a:p>
          <a:p>
            <a:pPr algn="r" rtl="1"/>
            <a:r>
              <a:rPr lang="ar-SA" sz="1400" b="1" dirty="0" smtClean="0">
                <a:solidFill>
                  <a:schemeClr val="bg1"/>
                </a:solidFill>
                <a:latin typeface="Adobe Myungjo Std M" pitchFamily="18" charset="-128"/>
                <a:ea typeface="Adobe Myungjo Std M" pitchFamily="18" charset="-128"/>
              </a:rPr>
              <a:t>المديرة المركزية للنشر والإعلامية والتنسيق</a:t>
            </a:r>
            <a:r>
              <a:rPr lang="ar-TN" sz="1400" b="1" dirty="0" smtClean="0">
                <a:solidFill>
                  <a:schemeClr val="bg1"/>
                </a:solidFill>
                <a:latin typeface="Adobe Myungjo Std M" pitchFamily="18" charset="-128"/>
                <a:ea typeface="Adobe Myungjo Std M" pitchFamily="18" charset="-128"/>
              </a:rPr>
              <a:t>   </a:t>
            </a:r>
            <a:r>
              <a:rPr lang="ar-SA" sz="1400" b="1" dirty="0" smtClean="0">
                <a:solidFill>
                  <a:schemeClr val="bg1"/>
                </a:solidFill>
                <a:latin typeface="Adobe Myungjo Std M" pitchFamily="18" charset="-128"/>
                <a:ea typeface="Adobe Myungjo Std M" pitchFamily="18" charset="-128"/>
              </a:rPr>
              <a:t>المعهد الوطني للإحصاء </a:t>
            </a:r>
            <a:r>
              <a:rPr lang="ar-TN" sz="1400" b="1" dirty="0" smtClean="0">
                <a:solidFill>
                  <a:schemeClr val="bg1"/>
                </a:solidFill>
                <a:latin typeface="Adobe Myungjo Std M" pitchFamily="18" charset="-128"/>
                <a:ea typeface="Adobe Myungjo Std M" pitchFamily="18" charset="-128"/>
              </a:rPr>
              <a:t>- تونس</a:t>
            </a:r>
            <a:r>
              <a:rPr lang="ar-SA" sz="1400" b="1" dirty="0" smtClean="0">
                <a:solidFill>
                  <a:schemeClr val="bg1"/>
                </a:solidFill>
                <a:latin typeface="Adobe Myungjo Std M" pitchFamily="18" charset="-128"/>
                <a:ea typeface="Adobe Myungjo Std M" pitchFamily="18" charset="-128"/>
              </a:rPr>
              <a:t>  </a:t>
            </a:r>
            <a:endParaRPr lang="fr-FR" sz="1400" dirty="0" smtClean="0">
              <a:solidFill>
                <a:schemeClr val="bg1"/>
              </a:solidFill>
              <a:latin typeface="Adobe Myungjo Std M" pitchFamily="18" charset="-128"/>
              <a:ea typeface="Adobe Myungjo Std M" pitchFamily="18" charset="-128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Rectangle à coins arrondis 44"/>
          <p:cNvSpPr/>
          <p:nvPr/>
        </p:nvSpPr>
        <p:spPr bwMode="auto">
          <a:xfrm>
            <a:off x="6786563" y="2786063"/>
            <a:ext cx="2214562" cy="2214562"/>
          </a:xfrm>
          <a:prstGeom prst="roundRect">
            <a:avLst/>
          </a:prstGeom>
          <a:ln>
            <a:solidFill>
              <a:srgbClr val="004182"/>
            </a:solidFill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44" name="Rectangle à coins arrondis 43"/>
          <p:cNvSpPr/>
          <p:nvPr/>
        </p:nvSpPr>
        <p:spPr bwMode="auto">
          <a:xfrm>
            <a:off x="6286500" y="5214938"/>
            <a:ext cx="2643218" cy="1571625"/>
          </a:xfrm>
          <a:prstGeom prst="roundRect">
            <a:avLst/>
          </a:prstGeom>
          <a:ln>
            <a:solidFill>
              <a:srgbClr val="004182"/>
            </a:solidFill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43" name="Rectangle à coins arrondis 42"/>
          <p:cNvSpPr/>
          <p:nvPr/>
        </p:nvSpPr>
        <p:spPr bwMode="auto">
          <a:xfrm>
            <a:off x="3643313" y="2571750"/>
            <a:ext cx="2143125" cy="1571625"/>
          </a:xfrm>
          <a:prstGeom prst="roundRect">
            <a:avLst/>
          </a:prstGeom>
          <a:ln w="57150">
            <a:solidFill>
              <a:srgbClr val="004182"/>
            </a:solidFill>
            <a:prstDash val="sysDash"/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42" name="Rectangle à coins arrondis 41"/>
          <p:cNvSpPr/>
          <p:nvPr/>
        </p:nvSpPr>
        <p:spPr bwMode="auto">
          <a:xfrm>
            <a:off x="3500438" y="5500688"/>
            <a:ext cx="2214562" cy="1285875"/>
          </a:xfrm>
          <a:prstGeom prst="roundRect">
            <a:avLst/>
          </a:prstGeom>
          <a:ln>
            <a:solidFill>
              <a:srgbClr val="004182"/>
            </a:solidFill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41" name="Rectangle à coins arrondis 40"/>
          <p:cNvSpPr/>
          <p:nvPr/>
        </p:nvSpPr>
        <p:spPr bwMode="auto">
          <a:xfrm>
            <a:off x="142875" y="2214563"/>
            <a:ext cx="2500313" cy="4143375"/>
          </a:xfrm>
          <a:prstGeom prst="roundRect">
            <a:avLst/>
          </a:prstGeom>
          <a:ln>
            <a:solidFill>
              <a:srgbClr val="004182"/>
            </a:solidFill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7175" name="AutoShape 1"/>
          <p:cNvSpPr>
            <a:spLocks noChangeArrowheads="1"/>
          </p:cNvSpPr>
          <p:nvPr/>
        </p:nvSpPr>
        <p:spPr bwMode="auto">
          <a:xfrm>
            <a:off x="6840538" y="1836738"/>
            <a:ext cx="2159000" cy="2771775"/>
          </a:xfrm>
          <a:custGeom>
            <a:avLst/>
            <a:gdLst>
              <a:gd name="T0" fmla="*/ 2159000 w 2159000"/>
              <a:gd name="T1" fmla="*/ 1385891 h 2771775"/>
              <a:gd name="T2" fmla="*/ 1079500 w 2159000"/>
              <a:gd name="T3" fmla="*/ 2771775 h 2771775"/>
              <a:gd name="T4" fmla="*/ 0 w 2159000"/>
              <a:gd name="T5" fmla="*/ 1385891 h 2771775"/>
              <a:gd name="T6" fmla="*/ 1079500 w 2159000"/>
              <a:gd name="T7" fmla="*/ 0 h 2771775"/>
              <a:gd name="T8" fmla="*/ 0 60000 65536"/>
              <a:gd name="T9" fmla="*/ 5898240 60000 65536"/>
              <a:gd name="T10" fmla="*/ 11796480 60000 65536"/>
              <a:gd name="T11" fmla="*/ 17694720 60000 65536"/>
              <a:gd name="T12" fmla="*/ 0 w 2159000"/>
              <a:gd name="T13" fmla="*/ 0 h 2771775"/>
              <a:gd name="T14" fmla="*/ 2159000 w 2159000"/>
              <a:gd name="T15" fmla="*/ 2771775 h 277177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59000" h="2771775">
                <a:moveTo>
                  <a:pt x="0" y="0"/>
                </a:moveTo>
                <a:lnTo>
                  <a:pt x="5999" y="0"/>
                </a:lnTo>
                <a:lnTo>
                  <a:pt x="5999" y="7699"/>
                </a:lnTo>
                <a:lnTo>
                  <a:pt x="0" y="7699"/>
                </a:lnTo>
                <a:close/>
              </a:path>
            </a:pathLst>
          </a:custGeom>
          <a:solidFill>
            <a:srgbClr val="FFFFFF"/>
          </a:solidFill>
          <a:ln w="36000">
            <a:solidFill>
              <a:srgbClr val="808080"/>
            </a:solidFill>
            <a:round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7177" name="AutoShape 3"/>
          <p:cNvSpPr>
            <a:spLocks noChangeArrowheads="1"/>
          </p:cNvSpPr>
          <p:nvPr/>
        </p:nvSpPr>
        <p:spPr bwMode="auto">
          <a:xfrm>
            <a:off x="155575" y="-144463"/>
            <a:ext cx="303213" cy="303213"/>
          </a:xfrm>
          <a:custGeom>
            <a:avLst/>
            <a:gdLst>
              <a:gd name="T0" fmla="*/ 303213 w 303213"/>
              <a:gd name="T1" fmla="*/ 151607 h 303213"/>
              <a:gd name="T2" fmla="*/ 151607 w 303213"/>
              <a:gd name="T3" fmla="*/ 303213 h 303213"/>
              <a:gd name="T4" fmla="*/ 0 w 303213"/>
              <a:gd name="T5" fmla="*/ 151607 h 303213"/>
              <a:gd name="T6" fmla="*/ 151607 w 303213"/>
              <a:gd name="T7" fmla="*/ 0 h 303213"/>
              <a:gd name="T8" fmla="*/ 0 60000 65536"/>
              <a:gd name="T9" fmla="*/ 5898240 60000 65536"/>
              <a:gd name="T10" fmla="*/ 11796480 60000 65536"/>
              <a:gd name="T11" fmla="*/ 17694720 60000 65536"/>
              <a:gd name="T12" fmla="*/ 0 w 303213"/>
              <a:gd name="T13" fmla="*/ 0 h 303213"/>
              <a:gd name="T14" fmla="*/ 303213 w 303213"/>
              <a:gd name="T15" fmla="*/ 303213 h 303213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303213" h="303213">
                <a:moveTo>
                  <a:pt x="0" y="0"/>
                </a:moveTo>
                <a:lnTo>
                  <a:pt x="845" y="0"/>
                </a:lnTo>
                <a:lnTo>
                  <a:pt x="845" y="845"/>
                </a:lnTo>
                <a:lnTo>
                  <a:pt x="0" y="845"/>
                </a:lnTo>
                <a:close/>
              </a:path>
            </a:pathLst>
          </a:cu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7178" name="AutoShape 4"/>
          <p:cNvSpPr>
            <a:spLocks noChangeArrowheads="1"/>
          </p:cNvSpPr>
          <p:nvPr/>
        </p:nvSpPr>
        <p:spPr bwMode="auto">
          <a:xfrm>
            <a:off x="3214688" y="1857375"/>
            <a:ext cx="2232025" cy="2159000"/>
          </a:xfrm>
          <a:custGeom>
            <a:avLst/>
            <a:gdLst>
              <a:gd name="T0" fmla="*/ 2232025 w 2232025"/>
              <a:gd name="T1" fmla="*/ 1079500 h 2159000"/>
              <a:gd name="T2" fmla="*/ 1116016 w 2232025"/>
              <a:gd name="T3" fmla="*/ 2159000 h 2159000"/>
              <a:gd name="T4" fmla="*/ 0 w 2232025"/>
              <a:gd name="T5" fmla="*/ 1079500 h 2159000"/>
              <a:gd name="T6" fmla="*/ 1116016 w 2232025"/>
              <a:gd name="T7" fmla="*/ 0 h 2159000"/>
              <a:gd name="T8" fmla="*/ 0 60000 65536"/>
              <a:gd name="T9" fmla="*/ 5898240 60000 65536"/>
              <a:gd name="T10" fmla="*/ 11796480 60000 65536"/>
              <a:gd name="T11" fmla="*/ 17694720 60000 65536"/>
              <a:gd name="T12" fmla="*/ 0 w 2232025"/>
              <a:gd name="T13" fmla="*/ 0 h 2159000"/>
              <a:gd name="T14" fmla="*/ 2232025 w 2232025"/>
              <a:gd name="T15" fmla="*/ 2159000 h 21590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232025" h="2159000">
                <a:moveTo>
                  <a:pt x="0" y="0"/>
                </a:moveTo>
                <a:lnTo>
                  <a:pt x="6199" y="0"/>
                </a:lnTo>
                <a:lnTo>
                  <a:pt x="6199" y="5999"/>
                </a:lnTo>
                <a:lnTo>
                  <a:pt x="0" y="5999"/>
                </a:lnTo>
                <a:close/>
              </a:path>
            </a:pathLst>
          </a:custGeom>
          <a:noFill/>
          <a:ln w="72000" cap="rnd">
            <a:solidFill>
              <a:srgbClr val="808080"/>
            </a:solidFill>
            <a:prstDash val="lgDash"/>
            <a:round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pic>
        <p:nvPicPr>
          <p:cNvPr id="7179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983413" y="3868738"/>
            <a:ext cx="1830387" cy="40163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7180" name="Picture 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953250" y="2843213"/>
            <a:ext cx="1830388" cy="36671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7181" name="Picture 7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019925" y="3216275"/>
            <a:ext cx="719138" cy="68738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7182" name="Picture 8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061200" y="4319588"/>
            <a:ext cx="642938" cy="6096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7183" name="Picture 9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7956550" y="3275013"/>
            <a:ext cx="750888" cy="5556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7184" name="AutoShape 10"/>
          <p:cNvSpPr>
            <a:spLocks noChangeArrowheads="1"/>
          </p:cNvSpPr>
          <p:nvPr/>
        </p:nvSpPr>
        <p:spPr bwMode="auto">
          <a:xfrm>
            <a:off x="3635375" y="5075238"/>
            <a:ext cx="1979613" cy="1690687"/>
          </a:xfrm>
          <a:custGeom>
            <a:avLst/>
            <a:gdLst>
              <a:gd name="T0" fmla="*/ 1979613 w 1979613"/>
              <a:gd name="T1" fmla="*/ 845344 h 1690687"/>
              <a:gd name="T2" fmla="*/ 989807 w 1979613"/>
              <a:gd name="T3" fmla="*/ 1690687 h 1690687"/>
              <a:gd name="T4" fmla="*/ 0 w 1979613"/>
              <a:gd name="T5" fmla="*/ 845344 h 1690687"/>
              <a:gd name="T6" fmla="*/ 989807 w 1979613"/>
              <a:gd name="T7" fmla="*/ 0 h 1690687"/>
              <a:gd name="T8" fmla="*/ 0 60000 65536"/>
              <a:gd name="T9" fmla="*/ 5898240 60000 65536"/>
              <a:gd name="T10" fmla="*/ 11796480 60000 65536"/>
              <a:gd name="T11" fmla="*/ 17694720 60000 65536"/>
              <a:gd name="T12" fmla="*/ 0 w 1979613"/>
              <a:gd name="T13" fmla="*/ 0 h 1690687"/>
              <a:gd name="T14" fmla="*/ 1979613 w 1979613"/>
              <a:gd name="T15" fmla="*/ 1690687 h 1690687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979613" h="1690687">
                <a:moveTo>
                  <a:pt x="0" y="0"/>
                </a:moveTo>
                <a:lnTo>
                  <a:pt x="5499" y="0"/>
                </a:lnTo>
                <a:lnTo>
                  <a:pt x="5499" y="4699"/>
                </a:lnTo>
                <a:lnTo>
                  <a:pt x="0" y="4699"/>
                </a:lnTo>
                <a:close/>
              </a:path>
            </a:pathLst>
          </a:custGeom>
          <a:noFill/>
          <a:ln w="36000">
            <a:solidFill>
              <a:srgbClr val="808080"/>
            </a:solidFill>
            <a:round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pic>
        <p:nvPicPr>
          <p:cNvPr id="7185" name="Picture 11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7666038" y="4246563"/>
            <a:ext cx="1117600" cy="67151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7186" name="Picture 12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4071938" y="2714625"/>
            <a:ext cx="1257300" cy="10699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7187" name="Picture 13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3743325" y="5527675"/>
            <a:ext cx="1727200" cy="125888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7188" name="AutoShape 14"/>
          <p:cNvSpPr>
            <a:spLocks noChangeArrowheads="1"/>
          </p:cNvSpPr>
          <p:nvPr/>
        </p:nvSpPr>
        <p:spPr bwMode="auto">
          <a:xfrm>
            <a:off x="179388" y="1728788"/>
            <a:ext cx="2482850" cy="4679950"/>
          </a:xfrm>
          <a:custGeom>
            <a:avLst/>
            <a:gdLst>
              <a:gd name="T0" fmla="*/ 2482850 w 2482850"/>
              <a:gd name="T1" fmla="*/ 2339975 h 4679950"/>
              <a:gd name="T2" fmla="*/ 1241425 w 2482850"/>
              <a:gd name="T3" fmla="*/ 4679950 h 4679950"/>
              <a:gd name="T4" fmla="*/ 0 w 2482850"/>
              <a:gd name="T5" fmla="*/ 2339975 h 4679950"/>
              <a:gd name="T6" fmla="*/ 1241425 w 2482850"/>
              <a:gd name="T7" fmla="*/ 0 h 4679950"/>
              <a:gd name="T8" fmla="*/ 0 60000 65536"/>
              <a:gd name="T9" fmla="*/ 5898240 60000 65536"/>
              <a:gd name="T10" fmla="*/ 11796480 60000 65536"/>
              <a:gd name="T11" fmla="*/ 17694720 60000 65536"/>
              <a:gd name="T12" fmla="*/ 0 w 2482850"/>
              <a:gd name="T13" fmla="*/ 0 h 4679950"/>
              <a:gd name="T14" fmla="*/ 2482850 w 2482850"/>
              <a:gd name="T15" fmla="*/ 4679950 h 467995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482850" h="4679950">
                <a:moveTo>
                  <a:pt x="0" y="0"/>
                </a:moveTo>
                <a:lnTo>
                  <a:pt x="6899" y="0"/>
                </a:lnTo>
                <a:lnTo>
                  <a:pt x="6899" y="12999"/>
                </a:lnTo>
                <a:lnTo>
                  <a:pt x="0" y="12999"/>
                </a:lnTo>
                <a:close/>
              </a:path>
            </a:pathLst>
          </a:custGeom>
          <a:noFill/>
          <a:ln w="36000">
            <a:solidFill>
              <a:srgbClr val="808080"/>
            </a:solidFill>
            <a:round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pic>
        <p:nvPicPr>
          <p:cNvPr id="7189" name="Picture 15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503238" y="3348038"/>
            <a:ext cx="574675" cy="5746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7190" name="Picture 16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1368425" y="2447925"/>
            <a:ext cx="1223963" cy="7905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7191" name="Picture 17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328613" y="4556125"/>
            <a:ext cx="677862" cy="84296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7192" name="Picture 18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1260475" y="4608513"/>
            <a:ext cx="1366838" cy="7905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7193" name="AutoShape 19"/>
          <p:cNvSpPr>
            <a:spLocks noChangeArrowheads="1"/>
          </p:cNvSpPr>
          <p:nvPr/>
        </p:nvSpPr>
        <p:spPr bwMode="auto">
          <a:xfrm>
            <a:off x="323850" y="1643050"/>
            <a:ext cx="2146300" cy="509600"/>
          </a:xfrm>
          <a:custGeom>
            <a:avLst/>
            <a:gdLst>
              <a:gd name="T0" fmla="*/ 2146300 w 2146300"/>
              <a:gd name="T1" fmla="*/ 150813 h 301625"/>
              <a:gd name="T2" fmla="*/ 1073150 w 2146300"/>
              <a:gd name="T3" fmla="*/ 301625 h 301625"/>
              <a:gd name="T4" fmla="*/ 0 w 2146300"/>
              <a:gd name="T5" fmla="*/ 150813 h 301625"/>
              <a:gd name="T6" fmla="*/ 1073150 w 2146300"/>
              <a:gd name="T7" fmla="*/ 0 h 301625"/>
              <a:gd name="T8" fmla="*/ 0 60000 65536"/>
              <a:gd name="T9" fmla="*/ 5898240 60000 65536"/>
              <a:gd name="T10" fmla="*/ 11796480 60000 65536"/>
              <a:gd name="T11" fmla="*/ 17694720 60000 65536"/>
              <a:gd name="T12" fmla="*/ 0 w 2146300"/>
              <a:gd name="T13" fmla="*/ 0 h 301625"/>
              <a:gd name="T14" fmla="*/ 2146300 w 2146300"/>
              <a:gd name="T15" fmla="*/ 301625 h 30162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46300" h="301625">
                <a:moveTo>
                  <a:pt x="0" y="0"/>
                </a:moveTo>
                <a:lnTo>
                  <a:pt x="5962" y="0"/>
                </a:lnTo>
                <a:lnTo>
                  <a:pt x="5962" y="838"/>
                </a:lnTo>
                <a:lnTo>
                  <a:pt x="0" y="838"/>
                </a:lnTo>
                <a:close/>
              </a:path>
            </a:pathLst>
          </a:custGeom>
          <a:noFill/>
          <a:ln w="9525">
            <a:noFill/>
            <a:round/>
            <a:headEnd/>
            <a:tailEnd/>
          </a:ln>
        </p:spPr>
        <p:txBody>
          <a:bodyPr wrap="none" lIns="90000" tIns="45000" rIns="90000" bIns="45000"/>
          <a:lstStyle/>
          <a:p>
            <a:pPr algn="ctr">
              <a:lnSpc>
                <a:spcPct val="100000"/>
              </a:lnSpc>
              <a:tabLst>
                <a:tab pos="723900" algn="l"/>
                <a:tab pos="1447800" algn="l"/>
              </a:tabLst>
            </a:pPr>
            <a:r>
              <a:rPr lang="ar-TN" sz="1600" b="1" dirty="0" smtClean="0">
                <a:solidFill>
                  <a:srgbClr val="000000"/>
                </a:solidFill>
              </a:rPr>
              <a:t>التطبيقات / الخدمات</a:t>
            </a:r>
          </a:p>
          <a:p>
            <a:pPr>
              <a:lnSpc>
                <a:spcPct val="100000"/>
              </a:lnSpc>
              <a:tabLst>
                <a:tab pos="723900" algn="l"/>
                <a:tab pos="1447800" algn="l"/>
              </a:tabLst>
            </a:pPr>
            <a:r>
              <a:rPr lang="fr-FR" sz="1500" b="1" dirty="0" smtClean="0">
                <a:solidFill>
                  <a:srgbClr val="000000"/>
                </a:solidFill>
              </a:rPr>
              <a:t>Applications/services</a:t>
            </a:r>
            <a:endParaRPr lang="fr-FR" sz="1500" b="1" dirty="0">
              <a:solidFill>
                <a:srgbClr val="000000"/>
              </a:solidFill>
            </a:endParaRPr>
          </a:p>
        </p:txBody>
      </p:sp>
      <p:pic>
        <p:nvPicPr>
          <p:cNvPr id="7194" name="Picture 20"/>
          <p:cNvPicPr>
            <a:picLocks noChangeAspect="1" noChangeArrowheads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>
            <a:off x="546100" y="2484438"/>
            <a:ext cx="604838" cy="59213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2" name="AutoShape 21"/>
          <p:cNvSpPr>
            <a:spLocks noChangeArrowheads="1"/>
          </p:cNvSpPr>
          <p:nvPr/>
        </p:nvSpPr>
        <p:spPr bwMode="auto">
          <a:xfrm>
            <a:off x="889000" y="4895850"/>
            <a:ext cx="569913" cy="260350"/>
          </a:xfrm>
          <a:custGeom>
            <a:avLst/>
            <a:gdLst>
              <a:gd name="T0" fmla="*/ 569913 w 569913"/>
              <a:gd name="T1" fmla="*/ 130175 h 260350"/>
              <a:gd name="T2" fmla="*/ 284957 w 569913"/>
              <a:gd name="T3" fmla="*/ 260350 h 260350"/>
              <a:gd name="T4" fmla="*/ 0 w 569913"/>
              <a:gd name="T5" fmla="*/ 130175 h 260350"/>
              <a:gd name="T6" fmla="*/ 284957 w 569913"/>
              <a:gd name="T7" fmla="*/ 0 h 260350"/>
              <a:gd name="T8" fmla="*/ 0 60000 65536"/>
              <a:gd name="T9" fmla="*/ 5898240 60000 65536"/>
              <a:gd name="T10" fmla="*/ 11796480 60000 65536"/>
              <a:gd name="T11" fmla="*/ 17694720 60000 65536"/>
              <a:gd name="T12" fmla="*/ 0 w 569913"/>
              <a:gd name="T13" fmla="*/ 0 h 260350"/>
              <a:gd name="T14" fmla="*/ 569913 w 569913"/>
              <a:gd name="T15" fmla="*/ 260350 h 26035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569913" h="260350">
                <a:moveTo>
                  <a:pt x="0" y="0"/>
                </a:moveTo>
                <a:lnTo>
                  <a:pt x="1585" y="0"/>
                </a:lnTo>
                <a:lnTo>
                  <a:pt x="1585" y="724"/>
                </a:lnTo>
                <a:lnTo>
                  <a:pt x="0" y="724"/>
                </a:lnTo>
                <a:close/>
              </a:path>
            </a:pathLst>
          </a:custGeom>
          <a:noFill/>
          <a:ln w="9525">
            <a:noFill/>
            <a:round/>
            <a:headEnd/>
            <a:tailEnd/>
          </a:ln>
        </p:spPr>
        <p:txBody>
          <a:bodyPr wrap="none" lIns="90000" tIns="45000" rIns="90000" bIns="45000"/>
          <a:lstStyle/>
          <a:p>
            <a:pPr>
              <a:lnSpc>
                <a:spcPct val="100000"/>
              </a:lnSpc>
              <a:defRPr/>
            </a:pPr>
            <a:r>
              <a:rPr lang="fr-FR" sz="12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Maps</a:t>
            </a:r>
            <a:endParaRPr lang="fr-FR" sz="12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7196" name="AutoShape 22"/>
          <p:cNvSpPr>
            <a:spLocks noChangeArrowheads="1"/>
          </p:cNvSpPr>
          <p:nvPr/>
        </p:nvSpPr>
        <p:spPr bwMode="auto">
          <a:xfrm>
            <a:off x="215900" y="2952750"/>
            <a:ext cx="1047750" cy="260350"/>
          </a:xfrm>
          <a:custGeom>
            <a:avLst/>
            <a:gdLst>
              <a:gd name="T0" fmla="*/ 1047750 w 1047750"/>
              <a:gd name="T1" fmla="*/ 130175 h 260350"/>
              <a:gd name="T2" fmla="*/ 523875 w 1047750"/>
              <a:gd name="T3" fmla="*/ 260350 h 260350"/>
              <a:gd name="T4" fmla="*/ 0 w 1047750"/>
              <a:gd name="T5" fmla="*/ 130175 h 260350"/>
              <a:gd name="T6" fmla="*/ 523875 w 1047750"/>
              <a:gd name="T7" fmla="*/ 0 h 260350"/>
              <a:gd name="T8" fmla="*/ 0 60000 65536"/>
              <a:gd name="T9" fmla="*/ 5898240 60000 65536"/>
              <a:gd name="T10" fmla="*/ 11796480 60000 65536"/>
              <a:gd name="T11" fmla="*/ 17694720 60000 65536"/>
              <a:gd name="T12" fmla="*/ 0 w 1047750"/>
              <a:gd name="T13" fmla="*/ 0 h 260350"/>
              <a:gd name="T14" fmla="*/ 1047750 w 1047750"/>
              <a:gd name="T15" fmla="*/ 260350 h 26035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047750" h="260350">
                <a:moveTo>
                  <a:pt x="0" y="0"/>
                </a:moveTo>
                <a:lnTo>
                  <a:pt x="2910" y="0"/>
                </a:lnTo>
                <a:lnTo>
                  <a:pt x="2910" y="724"/>
                </a:lnTo>
                <a:lnTo>
                  <a:pt x="0" y="724"/>
                </a:lnTo>
                <a:close/>
              </a:path>
            </a:pathLst>
          </a:custGeom>
          <a:noFill/>
          <a:ln w="9525">
            <a:noFill/>
            <a:round/>
            <a:headEnd/>
            <a:tailEnd/>
          </a:ln>
        </p:spPr>
        <p:txBody>
          <a:bodyPr wrap="none" lIns="90000" tIns="45000" rIns="90000" bIns="45000"/>
          <a:lstStyle/>
          <a:p>
            <a:pPr>
              <a:lnSpc>
                <a:spcPct val="100000"/>
              </a:lnSpc>
              <a:tabLst>
                <a:tab pos="723900" algn="l"/>
              </a:tabLst>
            </a:pPr>
            <a:r>
              <a:rPr lang="fr-FR" sz="1200" b="1">
                <a:solidFill>
                  <a:srgbClr val="000000"/>
                </a:solidFill>
              </a:rPr>
              <a:t>Data search</a:t>
            </a:r>
          </a:p>
        </p:txBody>
      </p:sp>
      <p:sp>
        <p:nvSpPr>
          <p:cNvPr id="7197" name="AutoShape 23"/>
          <p:cNvSpPr>
            <a:spLocks noChangeArrowheads="1"/>
          </p:cNvSpPr>
          <p:nvPr/>
        </p:nvSpPr>
        <p:spPr bwMode="auto">
          <a:xfrm>
            <a:off x="1439863" y="3230563"/>
            <a:ext cx="892175" cy="260350"/>
          </a:xfrm>
          <a:custGeom>
            <a:avLst/>
            <a:gdLst>
              <a:gd name="T0" fmla="*/ 892175 w 892175"/>
              <a:gd name="T1" fmla="*/ 130175 h 260350"/>
              <a:gd name="T2" fmla="*/ 446088 w 892175"/>
              <a:gd name="T3" fmla="*/ 260350 h 260350"/>
              <a:gd name="T4" fmla="*/ 0 w 892175"/>
              <a:gd name="T5" fmla="*/ 130175 h 260350"/>
              <a:gd name="T6" fmla="*/ 446088 w 892175"/>
              <a:gd name="T7" fmla="*/ 0 h 260350"/>
              <a:gd name="T8" fmla="*/ 0 60000 65536"/>
              <a:gd name="T9" fmla="*/ 5898240 60000 65536"/>
              <a:gd name="T10" fmla="*/ 11796480 60000 65536"/>
              <a:gd name="T11" fmla="*/ 17694720 60000 65536"/>
              <a:gd name="T12" fmla="*/ 0 w 892175"/>
              <a:gd name="T13" fmla="*/ 0 h 260350"/>
              <a:gd name="T14" fmla="*/ 892175 w 892175"/>
              <a:gd name="T15" fmla="*/ 260350 h 26035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892175" h="260350">
                <a:moveTo>
                  <a:pt x="0" y="0"/>
                </a:moveTo>
                <a:lnTo>
                  <a:pt x="2478" y="0"/>
                </a:lnTo>
                <a:lnTo>
                  <a:pt x="2478" y="724"/>
                </a:lnTo>
                <a:lnTo>
                  <a:pt x="0" y="724"/>
                </a:lnTo>
                <a:close/>
              </a:path>
            </a:pathLst>
          </a:custGeom>
          <a:noFill/>
          <a:ln w="9525">
            <a:noFill/>
            <a:round/>
            <a:headEnd/>
            <a:tailEnd/>
          </a:ln>
        </p:spPr>
        <p:txBody>
          <a:bodyPr wrap="none" lIns="90000" tIns="45000" rIns="90000" bIns="45000"/>
          <a:lstStyle/>
          <a:p>
            <a:pPr>
              <a:lnSpc>
                <a:spcPct val="100000"/>
              </a:lnSpc>
              <a:tabLst>
                <a:tab pos="723900" algn="l"/>
              </a:tabLst>
            </a:pPr>
            <a:r>
              <a:rPr lang="fr-FR" sz="1200" b="1">
                <a:solidFill>
                  <a:srgbClr val="000000"/>
                </a:solidFill>
              </a:rPr>
              <a:t>Dashbord</a:t>
            </a:r>
          </a:p>
        </p:txBody>
      </p:sp>
      <p:sp>
        <p:nvSpPr>
          <p:cNvPr id="3" name="AutoShape 24"/>
          <p:cNvSpPr>
            <a:spLocks noChangeArrowheads="1"/>
          </p:cNvSpPr>
          <p:nvPr/>
        </p:nvSpPr>
        <p:spPr bwMode="auto">
          <a:xfrm>
            <a:off x="493713" y="3960813"/>
            <a:ext cx="731837" cy="260350"/>
          </a:xfrm>
          <a:custGeom>
            <a:avLst/>
            <a:gdLst>
              <a:gd name="T0" fmla="*/ 731837 w 731837"/>
              <a:gd name="T1" fmla="*/ 130175 h 260350"/>
              <a:gd name="T2" fmla="*/ 365919 w 731837"/>
              <a:gd name="T3" fmla="*/ 260350 h 260350"/>
              <a:gd name="T4" fmla="*/ 0 w 731837"/>
              <a:gd name="T5" fmla="*/ 130175 h 260350"/>
              <a:gd name="T6" fmla="*/ 365919 w 731837"/>
              <a:gd name="T7" fmla="*/ 0 h 260350"/>
              <a:gd name="T8" fmla="*/ 0 60000 65536"/>
              <a:gd name="T9" fmla="*/ 5898240 60000 65536"/>
              <a:gd name="T10" fmla="*/ 11796480 60000 65536"/>
              <a:gd name="T11" fmla="*/ 17694720 60000 65536"/>
              <a:gd name="T12" fmla="*/ 0 w 731837"/>
              <a:gd name="T13" fmla="*/ 0 h 260350"/>
              <a:gd name="T14" fmla="*/ 731837 w 731837"/>
              <a:gd name="T15" fmla="*/ 260350 h 26035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731837" h="260350">
                <a:moveTo>
                  <a:pt x="0" y="0"/>
                </a:moveTo>
                <a:lnTo>
                  <a:pt x="2033" y="0"/>
                </a:lnTo>
                <a:lnTo>
                  <a:pt x="2033" y="724"/>
                </a:lnTo>
                <a:lnTo>
                  <a:pt x="0" y="724"/>
                </a:lnTo>
                <a:close/>
              </a:path>
            </a:pathLst>
          </a:custGeom>
          <a:noFill/>
          <a:ln w="9525">
            <a:noFill/>
            <a:round/>
            <a:headEnd/>
            <a:tailEnd/>
          </a:ln>
        </p:spPr>
        <p:txBody>
          <a:bodyPr wrap="none" lIns="90000" tIns="45000" rIns="90000" bIns="45000"/>
          <a:lstStyle/>
          <a:p>
            <a:pPr>
              <a:lnSpc>
                <a:spcPct val="100000"/>
              </a:lnSpc>
              <a:tabLst>
                <a:tab pos="723900" algn="l"/>
              </a:tabLst>
              <a:defRPr/>
            </a:pPr>
            <a:r>
              <a:rPr lang="fr-FR" sz="12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Dataset</a:t>
            </a:r>
            <a:endParaRPr lang="fr-FR" sz="12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7199" name="Picture 25"/>
          <p:cNvPicPr>
            <a:picLocks noChangeAspect="1" noChangeArrowheads="1"/>
          </p:cNvPicPr>
          <p:nvPr/>
        </p:nvPicPr>
        <p:blipFill>
          <a:blip r:embed="rId16"/>
          <a:srcRect/>
          <a:stretch>
            <a:fillRect/>
          </a:stretch>
        </p:blipFill>
        <p:spPr bwMode="auto">
          <a:xfrm>
            <a:off x="468313" y="5580063"/>
            <a:ext cx="1835150" cy="39528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7200" name="AutoShape 26"/>
          <p:cNvSpPr>
            <a:spLocks noChangeArrowheads="1"/>
          </p:cNvSpPr>
          <p:nvPr/>
        </p:nvSpPr>
        <p:spPr bwMode="auto">
          <a:xfrm>
            <a:off x="709613" y="5976938"/>
            <a:ext cx="1265237" cy="260350"/>
          </a:xfrm>
          <a:custGeom>
            <a:avLst/>
            <a:gdLst>
              <a:gd name="T0" fmla="*/ 1265237 w 1265237"/>
              <a:gd name="T1" fmla="*/ 130175 h 260350"/>
              <a:gd name="T2" fmla="*/ 632619 w 1265237"/>
              <a:gd name="T3" fmla="*/ 260350 h 260350"/>
              <a:gd name="T4" fmla="*/ 0 w 1265237"/>
              <a:gd name="T5" fmla="*/ 130175 h 260350"/>
              <a:gd name="T6" fmla="*/ 632619 w 1265237"/>
              <a:gd name="T7" fmla="*/ 0 h 260350"/>
              <a:gd name="T8" fmla="*/ 0 60000 65536"/>
              <a:gd name="T9" fmla="*/ 5898240 60000 65536"/>
              <a:gd name="T10" fmla="*/ 11796480 60000 65536"/>
              <a:gd name="T11" fmla="*/ 17694720 60000 65536"/>
              <a:gd name="T12" fmla="*/ 0 w 1265237"/>
              <a:gd name="T13" fmla="*/ 0 h 260350"/>
              <a:gd name="T14" fmla="*/ 1265237 w 1265237"/>
              <a:gd name="T15" fmla="*/ 260350 h 26035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265237" h="260350">
                <a:moveTo>
                  <a:pt x="0" y="0"/>
                </a:moveTo>
                <a:lnTo>
                  <a:pt x="3516" y="0"/>
                </a:lnTo>
                <a:lnTo>
                  <a:pt x="3516" y="724"/>
                </a:lnTo>
                <a:lnTo>
                  <a:pt x="0" y="724"/>
                </a:lnTo>
                <a:close/>
              </a:path>
            </a:pathLst>
          </a:custGeom>
          <a:noFill/>
          <a:ln w="9525">
            <a:noFill/>
            <a:round/>
            <a:headEnd/>
            <a:tailEnd/>
          </a:ln>
        </p:spPr>
        <p:txBody>
          <a:bodyPr wrap="none" lIns="90000" tIns="45000" rIns="90000" bIns="45000"/>
          <a:lstStyle/>
          <a:p>
            <a:pPr>
              <a:lnSpc>
                <a:spcPct val="100000"/>
              </a:lnSpc>
              <a:tabLst>
                <a:tab pos="723900" algn="l"/>
              </a:tabLst>
            </a:pPr>
            <a:r>
              <a:rPr lang="fr-FR" sz="1200" b="1">
                <a:solidFill>
                  <a:srgbClr val="000000"/>
                </a:solidFill>
              </a:rPr>
              <a:t>Bulk</a:t>
            </a:r>
            <a:r>
              <a:rPr lang="fr-FR" sz="1200">
                <a:solidFill>
                  <a:srgbClr val="000000"/>
                </a:solidFill>
              </a:rPr>
              <a:t> </a:t>
            </a:r>
            <a:r>
              <a:rPr lang="fr-FR" sz="1200" b="1">
                <a:solidFill>
                  <a:srgbClr val="000000"/>
                </a:solidFill>
              </a:rPr>
              <a:t>download</a:t>
            </a:r>
          </a:p>
        </p:txBody>
      </p:sp>
      <p:pic>
        <p:nvPicPr>
          <p:cNvPr id="7201" name="Picture 27"/>
          <p:cNvPicPr>
            <a:picLocks noChangeAspect="1" noChangeArrowheads="1"/>
          </p:cNvPicPr>
          <p:nvPr/>
        </p:nvPicPr>
        <p:blipFill>
          <a:blip r:embed="rId17"/>
          <a:srcRect/>
          <a:stretch>
            <a:fillRect/>
          </a:stretch>
        </p:blipFill>
        <p:spPr bwMode="auto">
          <a:xfrm>
            <a:off x="1447800" y="3527425"/>
            <a:ext cx="998538" cy="71913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4" name="AutoShape 28"/>
          <p:cNvSpPr>
            <a:spLocks noChangeArrowheads="1"/>
          </p:cNvSpPr>
          <p:nvPr/>
        </p:nvSpPr>
        <p:spPr bwMode="auto">
          <a:xfrm>
            <a:off x="1430338" y="4284663"/>
            <a:ext cx="1133475" cy="260350"/>
          </a:xfrm>
          <a:custGeom>
            <a:avLst/>
            <a:gdLst>
              <a:gd name="T0" fmla="*/ 1133475 w 1133475"/>
              <a:gd name="T1" fmla="*/ 130175 h 260350"/>
              <a:gd name="T2" fmla="*/ 566738 w 1133475"/>
              <a:gd name="T3" fmla="*/ 260350 h 260350"/>
              <a:gd name="T4" fmla="*/ 0 w 1133475"/>
              <a:gd name="T5" fmla="*/ 130175 h 260350"/>
              <a:gd name="T6" fmla="*/ 566738 w 1133475"/>
              <a:gd name="T7" fmla="*/ 0 h 260350"/>
              <a:gd name="T8" fmla="*/ 0 60000 65536"/>
              <a:gd name="T9" fmla="*/ 5898240 60000 65536"/>
              <a:gd name="T10" fmla="*/ 11796480 60000 65536"/>
              <a:gd name="T11" fmla="*/ 17694720 60000 65536"/>
              <a:gd name="T12" fmla="*/ 0 w 1133475"/>
              <a:gd name="T13" fmla="*/ 0 h 260350"/>
              <a:gd name="T14" fmla="*/ 1133475 w 1133475"/>
              <a:gd name="T15" fmla="*/ 260350 h 26035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133475" h="260350">
                <a:moveTo>
                  <a:pt x="0" y="0"/>
                </a:moveTo>
                <a:lnTo>
                  <a:pt x="3151" y="0"/>
                </a:lnTo>
                <a:lnTo>
                  <a:pt x="3151" y="724"/>
                </a:lnTo>
                <a:lnTo>
                  <a:pt x="0" y="724"/>
                </a:lnTo>
                <a:close/>
              </a:path>
            </a:pathLst>
          </a:custGeom>
          <a:noFill/>
          <a:ln w="9525">
            <a:noFill/>
            <a:round/>
            <a:headEnd/>
            <a:tailEnd/>
          </a:ln>
        </p:spPr>
        <p:txBody>
          <a:bodyPr wrap="none" lIns="90000" tIns="45000" rIns="90000" bIns="45000"/>
          <a:lstStyle/>
          <a:p>
            <a:pPr>
              <a:lnSpc>
                <a:spcPct val="100000"/>
              </a:lnSpc>
              <a:tabLst>
                <a:tab pos="723900" algn="l"/>
              </a:tabLst>
              <a:defRPr/>
            </a:pPr>
            <a:r>
              <a:rPr lang="fr-FR" sz="12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Data Analyse</a:t>
            </a:r>
          </a:p>
        </p:txBody>
      </p:sp>
      <p:sp>
        <p:nvSpPr>
          <p:cNvPr id="7203" name="AutoShape 29"/>
          <p:cNvSpPr>
            <a:spLocks noChangeArrowheads="1"/>
          </p:cNvSpPr>
          <p:nvPr/>
        </p:nvSpPr>
        <p:spPr bwMode="auto">
          <a:xfrm>
            <a:off x="3997325" y="5211763"/>
            <a:ext cx="1260475" cy="288925"/>
          </a:xfrm>
          <a:custGeom>
            <a:avLst/>
            <a:gdLst>
              <a:gd name="T0" fmla="*/ 1260475 w 1260475"/>
              <a:gd name="T1" fmla="*/ 144463 h 288925"/>
              <a:gd name="T2" fmla="*/ 630238 w 1260475"/>
              <a:gd name="T3" fmla="*/ 288925 h 288925"/>
              <a:gd name="T4" fmla="*/ 0 w 1260475"/>
              <a:gd name="T5" fmla="*/ 144463 h 288925"/>
              <a:gd name="T6" fmla="*/ 630238 w 1260475"/>
              <a:gd name="T7" fmla="*/ 0 h 288925"/>
              <a:gd name="T8" fmla="*/ 0 60000 65536"/>
              <a:gd name="T9" fmla="*/ 5898240 60000 65536"/>
              <a:gd name="T10" fmla="*/ 11796480 60000 65536"/>
              <a:gd name="T11" fmla="*/ 17694720 60000 65536"/>
              <a:gd name="T12" fmla="*/ 0 w 1260475"/>
              <a:gd name="T13" fmla="*/ 0 h 288925"/>
              <a:gd name="T14" fmla="*/ 1260475 w 1260475"/>
              <a:gd name="T15" fmla="*/ 288925 h 28892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260475" h="288925">
                <a:moveTo>
                  <a:pt x="0" y="0"/>
                </a:moveTo>
                <a:lnTo>
                  <a:pt x="3502" y="0"/>
                </a:lnTo>
                <a:lnTo>
                  <a:pt x="3502" y="805"/>
                </a:lnTo>
                <a:lnTo>
                  <a:pt x="0" y="805"/>
                </a:lnTo>
                <a:close/>
              </a:path>
            </a:pathLst>
          </a:custGeom>
          <a:noFill/>
          <a:ln w="9525">
            <a:noFill/>
            <a:round/>
            <a:headEnd/>
            <a:tailEnd/>
          </a:ln>
        </p:spPr>
        <p:txBody>
          <a:bodyPr wrap="none" lIns="90000" tIns="45000" rIns="90000" bIns="45000"/>
          <a:lstStyle/>
          <a:p>
            <a:pPr>
              <a:lnSpc>
                <a:spcPct val="100000"/>
              </a:lnSpc>
              <a:tabLst>
                <a:tab pos="723900" algn="l"/>
              </a:tabLst>
            </a:pPr>
            <a:r>
              <a:rPr lang="fr-FR" sz="1400" b="1" dirty="0" err="1" smtClean="0">
                <a:solidFill>
                  <a:srgbClr val="000000"/>
                </a:solidFill>
              </a:rPr>
              <a:t>Platforms</a:t>
            </a:r>
            <a:endParaRPr lang="fr-FR" sz="1400" b="1" dirty="0">
              <a:solidFill>
                <a:srgbClr val="000000"/>
              </a:solidFill>
            </a:endParaRPr>
          </a:p>
        </p:txBody>
      </p:sp>
      <p:sp>
        <p:nvSpPr>
          <p:cNvPr id="7204" name="AutoShape 30"/>
          <p:cNvSpPr>
            <a:spLocks noChangeArrowheads="1"/>
          </p:cNvSpPr>
          <p:nvPr/>
        </p:nvSpPr>
        <p:spPr bwMode="auto">
          <a:xfrm>
            <a:off x="5526088" y="2306638"/>
            <a:ext cx="431800" cy="1292225"/>
          </a:xfrm>
          <a:custGeom>
            <a:avLst/>
            <a:gdLst>
              <a:gd name="T0" fmla="*/ 431800 w 431800"/>
              <a:gd name="T1" fmla="*/ 646113 h 1292225"/>
              <a:gd name="T2" fmla="*/ 215900 w 431800"/>
              <a:gd name="T3" fmla="*/ 1292225 h 1292225"/>
              <a:gd name="T4" fmla="*/ 0 w 431800"/>
              <a:gd name="T5" fmla="*/ 646113 h 1292225"/>
              <a:gd name="T6" fmla="*/ 215900 w 431800"/>
              <a:gd name="T7" fmla="*/ 0 h 1292225"/>
              <a:gd name="T8" fmla="*/ 0 60000 65536"/>
              <a:gd name="T9" fmla="*/ 5898240 60000 65536"/>
              <a:gd name="T10" fmla="*/ 11796480 60000 65536"/>
              <a:gd name="T11" fmla="*/ 17694720 60000 65536"/>
              <a:gd name="T12" fmla="*/ 0 w 431800"/>
              <a:gd name="T13" fmla="*/ 0 h 1292225"/>
              <a:gd name="T14" fmla="*/ 431800 w 431800"/>
              <a:gd name="T15" fmla="*/ 1292225 h 129222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431800" h="1292225">
                <a:moveTo>
                  <a:pt x="0" y="0"/>
                </a:moveTo>
                <a:lnTo>
                  <a:pt x="1199" y="0"/>
                </a:lnTo>
                <a:lnTo>
                  <a:pt x="1199" y="3590"/>
                </a:lnTo>
                <a:lnTo>
                  <a:pt x="0" y="3590"/>
                </a:lnTo>
                <a:close/>
              </a:path>
            </a:pathLst>
          </a:custGeom>
          <a:solidFill>
            <a:srgbClr val="FFFFFF"/>
          </a:solidFill>
          <a:ln w="36000">
            <a:solidFill>
              <a:srgbClr val="808080"/>
            </a:solidFill>
            <a:round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7205" name="AutoShape 31"/>
          <p:cNvSpPr>
            <a:spLocks noChangeArrowheads="1"/>
          </p:cNvSpPr>
          <p:nvPr/>
        </p:nvSpPr>
        <p:spPr bwMode="auto">
          <a:xfrm>
            <a:off x="7164388" y="2000240"/>
            <a:ext cx="1398587" cy="541337"/>
          </a:xfrm>
          <a:custGeom>
            <a:avLst/>
            <a:gdLst>
              <a:gd name="T0" fmla="*/ 1398587 w 1398587"/>
              <a:gd name="T1" fmla="*/ 270669 h 541338"/>
              <a:gd name="T2" fmla="*/ 699294 w 1398587"/>
              <a:gd name="T3" fmla="*/ 541336 h 541338"/>
              <a:gd name="T4" fmla="*/ 0 w 1398587"/>
              <a:gd name="T5" fmla="*/ 270669 h 541338"/>
              <a:gd name="T6" fmla="*/ 699294 w 1398587"/>
              <a:gd name="T7" fmla="*/ 0 h 541338"/>
              <a:gd name="T8" fmla="*/ 0 60000 65536"/>
              <a:gd name="T9" fmla="*/ 5898240 60000 65536"/>
              <a:gd name="T10" fmla="*/ 11796480 60000 65536"/>
              <a:gd name="T11" fmla="*/ 17694720 60000 65536"/>
              <a:gd name="T12" fmla="*/ 0 w 1398587"/>
              <a:gd name="T13" fmla="*/ 0 h 541338"/>
              <a:gd name="T14" fmla="*/ 1398587 w 1398587"/>
              <a:gd name="T15" fmla="*/ 541338 h 54133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398587" h="541338">
                <a:moveTo>
                  <a:pt x="0" y="0"/>
                </a:moveTo>
                <a:lnTo>
                  <a:pt x="3888" y="0"/>
                </a:lnTo>
                <a:lnTo>
                  <a:pt x="3888" y="1504"/>
                </a:lnTo>
                <a:lnTo>
                  <a:pt x="0" y="1504"/>
                </a:lnTo>
                <a:close/>
              </a:path>
            </a:pathLst>
          </a:custGeom>
          <a:noFill/>
          <a:ln w="9525">
            <a:noFill/>
            <a:round/>
            <a:headEnd/>
            <a:tailEnd/>
          </a:ln>
        </p:spPr>
        <p:txBody>
          <a:bodyPr wrap="none" lIns="90000" tIns="45000" rIns="90000" bIns="45000"/>
          <a:lstStyle/>
          <a:p>
            <a:pPr algn="ctr">
              <a:lnSpc>
                <a:spcPct val="100000"/>
              </a:lnSpc>
              <a:tabLst>
                <a:tab pos="723900" algn="l"/>
              </a:tabLst>
            </a:pPr>
            <a:r>
              <a:rPr lang="ar-TN" sz="1400" b="1" dirty="0" smtClean="0">
                <a:solidFill>
                  <a:srgbClr val="000000"/>
                </a:solidFill>
              </a:rPr>
              <a:t>التعاون الدولي</a:t>
            </a:r>
            <a:endParaRPr lang="fr-FR" sz="1400" b="1" dirty="0" smtClean="0">
              <a:solidFill>
                <a:srgbClr val="000000"/>
              </a:solidFill>
            </a:endParaRPr>
          </a:p>
          <a:p>
            <a:pPr algn="ctr">
              <a:lnSpc>
                <a:spcPct val="100000"/>
              </a:lnSpc>
              <a:tabLst>
                <a:tab pos="723900" algn="l"/>
              </a:tabLst>
            </a:pPr>
            <a:r>
              <a:rPr lang="fr-FR" sz="1400" b="1" dirty="0">
                <a:solidFill>
                  <a:srgbClr val="000000"/>
                </a:solidFill>
              </a:rPr>
              <a:t>I</a:t>
            </a:r>
            <a:r>
              <a:rPr lang="fr-FR" sz="1400" b="1" dirty="0" smtClean="0">
                <a:solidFill>
                  <a:srgbClr val="000000"/>
                </a:solidFill>
              </a:rPr>
              <a:t>nternational </a:t>
            </a:r>
          </a:p>
          <a:p>
            <a:pPr algn="ctr">
              <a:lnSpc>
                <a:spcPct val="100000"/>
              </a:lnSpc>
              <a:tabLst>
                <a:tab pos="723900" algn="l"/>
              </a:tabLst>
            </a:pPr>
            <a:r>
              <a:rPr lang="fr-FR" sz="1400" b="1" dirty="0" err="1" smtClean="0">
                <a:solidFill>
                  <a:srgbClr val="000000"/>
                </a:solidFill>
              </a:rPr>
              <a:t>Cooperation</a:t>
            </a:r>
            <a:endParaRPr lang="fr-FR" sz="1400" b="1" dirty="0">
              <a:solidFill>
                <a:srgbClr val="000000"/>
              </a:solidFill>
            </a:endParaRPr>
          </a:p>
        </p:txBody>
      </p:sp>
      <p:sp>
        <p:nvSpPr>
          <p:cNvPr id="7206" name="AutoShape 32"/>
          <p:cNvSpPr>
            <a:spLocks noChangeArrowheads="1"/>
          </p:cNvSpPr>
          <p:nvPr/>
        </p:nvSpPr>
        <p:spPr bwMode="auto">
          <a:xfrm>
            <a:off x="6264275" y="4967288"/>
            <a:ext cx="2303463" cy="1727200"/>
          </a:xfrm>
          <a:custGeom>
            <a:avLst/>
            <a:gdLst>
              <a:gd name="T0" fmla="*/ 2303463 w 2303463"/>
              <a:gd name="T1" fmla="*/ 863600 h 1727200"/>
              <a:gd name="T2" fmla="*/ 1151735 w 2303463"/>
              <a:gd name="T3" fmla="*/ 1727200 h 1727200"/>
              <a:gd name="T4" fmla="*/ 0 w 2303463"/>
              <a:gd name="T5" fmla="*/ 863600 h 1727200"/>
              <a:gd name="T6" fmla="*/ 1151735 w 2303463"/>
              <a:gd name="T7" fmla="*/ 0 h 1727200"/>
              <a:gd name="T8" fmla="*/ 0 60000 65536"/>
              <a:gd name="T9" fmla="*/ 5898240 60000 65536"/>
              <a:gd name="T10" fmla="*/ 11796480 60000 65536"/>
              <a:gd name="T11" fmla="*/ 17694720 60000 65536"/>
              <a:gd name="T12" fmla="*/ 0 w 2303463"/>
              <a:gd name="T13" fmla="*/ 0 h 1727200"/>
              <a:gd name="T14" fmla="*/ 2303463 w 2303463"/>
              <a:gd name="T15" fmla="*/ 1727200 h 17272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303463" h="1727200">
                <a:moveTo>
                  <a:pt x="0" y="0"/>
                </a:moveTo>
                <a:lnTo>
                  <a:pt x="6399" y="0"/>
                </a:lnTo>
                <a:lnTo>
                  <a:pt x="6399" y="4799"/>
                </a:lnTo>
                <a:lnTo>
                  <a:pt x="0" y="4799"/>
                </a:lnTo>
                <a:close/>
              </a:path>
            </a:pathLst>
          </a:custGeom>
          <a:solidFill>
            <a:srgbClr val="FFFFFF"/>
          </a:solidFill>
          <a:ln w="36000">
            <a:solidFill>
              <a:srgbClr val="808080"/>
            </a:solidFill>
            <a:round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pic>
        <p:nvPicPr>
          <p:cNvPr id="7207" name="Picture 33"/>
          <p:cNvPicPr>
            <a:picLocks noChangeAspect="1" noChangeArrowheads="1"/>
          </p:cNvPicPr>
          <p:nvPr/>
        </p:nvPicPr>
        <p:blipFill>
          <a:blip r:embed="rId18" cstate="print"/>
          <a:srcRect/>
          <a:stretch>
            <a:fillRect/>
          </a:stretch>
        </p:blipFill>
        <p:spPr bwMode="auto">
          <a:xfrm rot="5400000">
            <a:off x="7895137" y="5820905"/>
            <a:ext cx="1233510" cy="30735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7208" name="Picture 34"/>
          <p:cNvPicPr>
            <a:picLocks noChangeAspect="1" noChangeArrowheads="1"/>
          </p:cNvPicPr>
          <p:nvPr/>
        </p:nvPicPr>
        <p:blipFill>
          <a:blip r:embed="rId19"/>
          <a:srcRect/>
          <a:stretch>
            <a:fillRect/>
          </a:stretch>
        </p:blipFill>
        <p:spPr bwMode="auto">
          <a:xfrm>
            <a:off x="6500826" y="5929330"/>
            <a:ext cx="1714512" cy="78581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7209" name="Line 35"/>
          <p:cNvSpPr>
            <a:spLocks noChangeShapeType="1"/>
          </p:cNvSpPr>
          <p:nvPr/>
        </p:nvSpPr>
        <p:spPr bwMode="auto">
          <a:xfrm>
            <a:off x="5994400" y="3284538"/>
            <a:ext cx="720725" cy="1587"/>
          </a:xfrm>
          <a:prstGeom prst="line">
            <a:avLst/>
          </a:prstGeom>
          <a:noFill/>
          <a:ln w="180000">
            <a:solidFill>
              <a:srgbClr val="004586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fr-FR"/>
          </a:p>
        </p:txBody>
      </p:sp>
      <p:sp>
        <p:nvSpPr>
          <p:cNvPr id="7210" name="Line 36"/>
          <p:cNvSpPr>
            <a:spLocks noChangeShapeType="1"/>
          </p:cNvSpPr>
          <p:nvPr/>
        </p:nvSpPr>
        <p:spPr bwMode="auto">
          <a:xfrm>
            <a:off x="5786438" y="4357688"/>
            <a:ext cx="714375" cy="785812"/>
          </a:xfrm>
          <a:prstGeom prst="line">
            <a:avLst/>
          </a:prstGeom>
          <a:noFill/>
          <a:ln w="180000">
            <a:solidFill>
              <a:srgbClr val="004586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fr-FR"/>
          </a:p>
        </p:txBody>
      </p:sp>
      <p:sp>
        <p:nvSpPr>
          <p:cNvPr id="7211" name="Line 37"/>
          <p:cNvSpPr>
            <a:spLocks noChangeShapeType="1"/>
          </p:cNvSpPr>
          <p:nvPr/>
        </p:nvSpPr>
        <p:spPr bwMode="auto">
          <a:xfrm flipH="1">
            <a:off x="2662238" y="3095625"/>
            <a:ext cx="758825" cy="1588"/>
          </a:xfrm>
          <a:prstGeom prst="line">
            <a:avLst/>
          </a:prstGeom>
          <a:noFill/>
          <a:ln w="180000">
            <a:solidFill>
              <a:srgbClr val="004586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fr-FR"/>
          </a:p>
        </p:txBody>
      </p:sp>
      <p:sp>
        <p:nvSpPr>
          <p:cNvPr id="7212" name="Line 38"/>
          <p:cNvSpPr>
            <a:spLocks noChangeShapeType="1"/>
          </p:cNvSpPr>
          <p:nvPr/>
        </p:nvSpPr>
        <p:spPr bwMode="auto">
          <a:xfrm>
            <a:off x="4286248" y="4357694"/>
            <a:ext cx="1588" cy="684213"/>
          </a:xfrm>
          <a:prstGeom prst="line">
            <a:avLst/>
          </a:prstGeom>
          <a:noFill/>
          <a:ln w="180000">
            <a:solidFill>
              <a:srgbClr val="004586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fr-FR"/>
          </a:p>
        </p:txBody>
      </p:sp>
      <p:sp>
        <p:nvSpPr>
          <p:cNvPr id="7213" name="AutoShape 39"/>
          <p:cNvSpPr>
            <a:spLocks noChangeArrowheads="1"/>
          </p:cNvSpPr>
          <p:nvPr/>
        </p:nvSpPr>
        <p:spPr bwMode="auto">
          <a:xfrm>
            <a:off x="4202113" y="1857375"/>
            <a:ext cx="1370012" cy="601663"/>
          </a:xfrm>
          <a:custGeom>
            <a:avLst/>
            <a:gdLst>
              <a:gd name="T0" fmla="*/ 1370011 w 1370013"/>
              <a:gd name="T1" fmla="*/ 300833 h 601662"/>
              <a:gd name="T2" fmla="*/ 685006 w 1370013"/>
              <a:gd name="T3" fmla="*/ 601664 h 601662"/>
              <a:gd name="T4" fmla="*/ 0 w 1370013"/>
              <a:gd name="T5" fmla="*/ 300833 h 601662"/>
              <a:gd name="T6" fmla="*/ 685006 w 1370013"/>
              <a:gd name="T7" fmla="*/ 0 h 601662"/>
              <a:gd name="T8" fmla="*/ 0 60000 65536"/>
              <a:gd name="T9" fmla="*/ 5898240 60000 65536"/>
              <a:gd name="T10" fmla="*/ 11796480 60000 65536"/>
              <a:gd name="T11" fmla="*/ 17694720 60000 65536"/>
              <a:gd name="T12" fmla="*/ 0 w 1370013"/>
              <a:gd name="T13" fmla="*/ 0 h 601662"/>
              <a:gd name="T14" fmla="*/ 1370013 w 1370013"/>
              <a:gd name="T15" fmla="*/ 601662 h 601662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370013" h="601662">
                <a:moveTo>
                  <a:pt x="0" y="0"/>
                </a:moveTo>
                <a:lnTo>
                  <a:pt x="3808" y="0"/>
                </a:lnTo>
                <a:lnTo>
                  <a:pt x="3808" y="1673"/>
                </a:lnTo>
                <a:lnTo>
                  <a:pt x="0" y="1673"/>
                </a:lnTo>
                <a:close/>
              </a:path>
            </a:pathLst>
          </a:custGeom>
          <a:noFill/>
          <a:ln w="9525">
            <a:noFill/>
            <a:round/>
            <a:headEnd/>
            <a:tailEnd/>
          </a:ln>
        </p:spPr>
        <p:txBody>
          <a:bodyPr wrap="none" lIns="90000" tIns="45000" rIns="90000" bIns="45000"/>
          <a:lstStyle/>
          <a:p>
            <a:pPr algn="ctr">
              <a:lnSpc>
                <a:spcPct val="100000"/>
              </a:lnSpc>
              <a:tabLst>
                <a:tab pos="723900" algn="l"/>
              </a:tabLst>
            </a:pPr>
            <a:r>
              <a:rPr lang="ar-TN" sz="1600" b="1" dirty="0" smtClean="0">
                <a:solidFill>
                  <a:srgbClr val="000000"/>
                </a:solidFill>
              </a:rPr>
              <a:t>مركز البيانات</a:t>
            </a:r>
          </a:p>
          <a:p>
            <a:pPr algn="ctr">
              <a:lnSpc>
                <a:spcPct val="100000"/>
              </a:lnSpc>
              <a:tabLst>
                <a:tab pos="723900" algn="l"/>
              </a:tabLst>
            </a:pPr>
            <a:r>
              <a:rPr lang="fr-FR" sz="1600" b="1" dirty="0" err="1">
                <a:solidFill>
                  <a:srgbClr val="000000"/>
                </a:solidFill>
              </a:rPr>
              <a:t>D</a:t>
            </a:r>
            <a:r>
              <a:rPr lang="fr-FR" sz="1600" b="1" dirty="0" err="1" smtClean="0">
                <a:solidFill>
                  <a:srgbClr val="000000"/>
                </a:solidFill>
              </a:rPr>
              <a:t>atawarehouse</a:t>
            </a:r>
            <a:endParaRPr lang="fr-FR" sz="1600" b="1" dirty="0">
              <a:solidFill>
                <a:srgbClr val="000000"/>
              </a:solidFill>
            </a:endParaRPr>
          </a:p>
        </p:txBody>
      </p:sp>
      <p:sp>
        <p:nvSpPr>
          <p:cNvPr id="7214" name="AutoShape 42" descr="data:image/jpeg;base64,/9j/4AAQSkZJRgABAQAAAQABAAD/2wCEAAkGBg4SEBAQDxAQEBAQERAOEA8QExIQEBAQFRAVFBUQFRIYHSYfGBkjHBMSHy8gJScpLCw4Fx4xNjAqNTIsLCkBCQoKDgwOGg8PGi0kHiUwKzUvMjIsLCw0LywvLCksLCkuKSwpLCksLCwsKSksLCkpLCkpKSkpLCwsKSwsLCwsKf/AABEIAOEA4QMBIgACEQEDEQH/xAAcAAEAAgMBAQEAAAAAAAAAAAAABQYDBAcCAQj/xABKEAACAQIDAwUKCwYDCQAAAAAAAQIDEQQFEgYhMRQiQVFhBxMyU3GBg5Gj0RUWIzRSc5OhssPSJEJygpLCQ6KxJTM1YmN0s8Hh/8QAGgEBAAMBAQEAAAAAAAAAAAAAAAMEBQIBBv/EACERAQACAgMBAAMBAQAAAAAAAAABAgMRBBIhMRMyQYEU/9oADAMBAAIRAxEAPwDuIAAAAAAAAAAAAAAAAAAAAAAAAAAAAAAAAAAAAAAAAAAAAAAAAAAAAAAAAAAAAAAAAAAAAAAAAAAAAAAAAAAAAAamZ5pRw9N1K0tMeCXGUn9GK6WZ8RXjCMpzdowTlJ9SSu2c5xlapi6zqzuordTh0Qh1eV8W/wD4BmzHbPG1m1QSoU+hpKVVrtk9y8y85FTw+Lm7zr15PtqT95ZMHlKS4G/HAICmfB1fxtX7SfvPvwdX8bV+0n7y6chR85CgKZ8HV/G1ftJ+8fB1fxtX7SfvLnyFDkKApnwdX8bV+0n7x8HV/G1ftJ+8ufIUOQoCmfB1fxtX7SfvHwdX8bV+0n7y58hQ5CgKZ8HV/G1ftJ+8fB1fxtX7SfvLnyFDkKApnwdX8bV+0n7z58HV/G1ftJ+8unIUOQoCkckxMXeNavFrpVSon/qbuB2uzDDta5coh0xq+FbsqLf67lnnl6I7HZQmnuAsmQ7R0MXBum3Gcba6UvDh29q7USpyOpSq4erGtRemcHdPoa6YtdKfSjp2TZrDE0IVobtS50eLhNbpRfkYG8AAAAAAAAAAAAAr22mIaowpL/Fmk/4Y85/fpI7LMIkkbW2a5+G9L+WfcvW5AbkInoAAVjbnaathKdFYeMJVa9Rwj3y+mKUW3Kytf931lnOa7f42NTH4elGSl3ilOU0nfTObjZPqdo385Lhp3vFUOa/Sk2h72c2sxkKzljqyq0qlk7RjFUX0SVl4PXe/WdGjNNXTunvORnlVMVF/JYvEUkuEFNuCXUou6SNDNwt+42dg52vMjoG1G2WHwUbS+UrSXyeHh4cu1/Rj2v7zBs5txSxLjSqU50K8luhLnQlZXema7E+Nmc9oZclOVWpKVWrN3lUm9Umy07GYfViVL6EJS87sv/bI7cSKY5tafUteZN8sVrHi/gAzmkAAAAAB4qU7mQ+AV7N8Emmfe59iXGriMP0NKvFdTTUJeu8PUb+Zw3Mitj92Pl20al/64AX8AAAAAAAAAAAABWdsVz8N6X8s9YBbkedr/Dw3pfyzJl63Abdjm3dIxlWpiqGFXfKdKlHlEpxcoa5u8Y6ZLjpV/wCo6ZYjM9yOniaemW6cbuFRcYy93WiTFatbxNviLLW1qTFfrmUM1zGEZQpYyppacflFGpKN+mM2rp+c0sBgI003dynJuU5yd5Sk+LbfEy0qykm072bjdcHZ2uvUe7m9TFSJ7VhgXy5LR1tL3cXNjLctq156KSu+Lb3RiutsmcXsNiYQcoyhUaV3GN0/NfiLZqUnVp9eUwZLx2rHivXNjAZlUoVI1afGPGPROPTFmpf3eR9Qud2iLRqfjiszWdx9XaPdMy69pyq0306qNRr1xTRPZPneGxUHUw9RVIqWhu0o2lZOzTSfSjlTS6kXLufYWrHvstNqM0rPheafFLqs+PYZWfiVx1m0S1+Py7ZLxWYXGwse7CxntF4sLHuwsB4sLHuwsBG5muayI2S+fv6mp+KBM5muayH2T+fv6mp+KAF8AAAAAAAAAAAAAVra7w8N6X8sy5etyMe1vh4f0v8AYZsvW5AbliA2w2roYKi3N6qtRONGjHw5ytx7Irdd9HlsiwNHDMww9WWMxNTFzdWvCrOnd7oxhGT0KMeiNmnbtJ8GL8ttIM+X8VdvGV03GlBPjbf5Ta1GPUNRvxGo0+fn2dr93OpQ0Vlu161fr06d336i42OL4HM69CaqUJ6Zrc098ZL6Ml0o3sy7oea1YOnThQoOSs60HKc0uuKe5P1mVyONeck2r7trcbk0jHFbeaa+eYmEsfjVTtojVS3cNeiOv/Nq+81tRp4LDKnG17t75Se9tvi2zY1GlirNaRWWbltFrzaE1sxl0K+JhTnfRaU5JbrpdH3nUqVGMUoxSUUrJLckjkuz2drC141ZR1Qs4Tt4Si2ryS6WrLcdbw9eE4RnBqUZJSjJb001uaMvndu8b+NTg9ek6+vVhY+n0oL7zYWPVhYDzYWPVhYCNzNc1kNsp8/f1NT8UCbzNc1kJsr8/f1NT8UAL2AAAAAAAAAAAAAre1vh4f0v9hny/gjBtb4eH9L/AGGfL+CA3iOqbPYSVSVWVCnKpOzlOUU27JJcexIkQexMx8eTET9VDbvZ2k8NKvTUacsPGU3ZJKVNK8ou3rRzaNS6ujr22n/Dsb/21b/xs4zh5cyPkRq8G8zE1ll86kRMWhs6hqNrAZHiq8XOjRnOKdnJWSv1K/Ew47L69FpVqc6blfTqVr242fSXu9d636o9La3rxj1GxgsDWrNxo05VGldqKvZdpouZaNqtoamEoYfA4GDo1a9GFariUrOMZbnofTNtPf0f6RZss01FY3MpcOKL7m06iETVynFR8KhWXo5e46jsvlvJcJCE3vSdSd3ug5c5pdSXvOe5P3Q8fQtGuo4umuLdoV1/MlaXnXnNTaDug5hjIzo04QwuHmnCW/XWnBqzWrhG66lftKeeM2XVJquYPw4t2izTzDaTF4vEV69PFYmlRlNxoU6dWdOPe47oy0p8XbV5zpfc9zOVXCaKk5VKlGThKc25Tknzott73udvMcnoU1GKiuCViSyraHFYWTlh5Q51tcKi1Qmle3CzXF70yXJxYnHqseosfJmMm7T47cDk2Z91TMJxUMPh6dCbXPrSl31J/wDJGy++/kIXKM/x1CvymWIqV6j3VIVJNwnC99Cjwj2NLd60Ua8XJb+L1uVjj+u5gxYWs5whNxcXKMZOL4xur6X2oylVZR+Z8GQmy3z9/U1PxQJvM+DITZb5+/qan4oAXoAAAAAAAAAAAABW9rXz8P6X+wy5e9yMG1/h4b0v5Zky+W5ASNxcx6hqAYmhCpCVOpFShOLhKMt6lFqzTRUqnczwvfYyhKcaSd5UeKfYp8UvX5i26hqO6ZLU/WdOL463/aDDYeFOMYU4qMYqyilZJGjtBkdLF0ZUp7nxhNeFCfRJe7pN7UNRzEzE7h1MRMalyzC9zrHSk4z73Tim463LVqX0oxW+3lsS/dNyi1DDV473h2qM3/05pJPzSUfWy7YrH0qS1VakKcV+9OSivWzmndK21w2Io08JhK8arnVjKs6bcoxpw5yWpbneWng+gtxnyZL1mf4rThpjpaI/qqahqMKZ9ubTI0y6hqLVl3c2xVSmpzqQpOSuoNOUl/FvVvIQOe5FXwk1CslaV3Ccd8ZpcbdvDcRVzY7T1ifUlsN6xuY8aeoldl8Eq2LoU5W0ueqV+lRWq3nsQmoz4LGypVKdWHhU5xmu2z4efevOdXiZrMR9c01FomXf0LlayXb7AYhqEaqp1eHeqvyc2+y+6XmbLDqPnZiYnUt6JifYaeZvmshdlfn7+pqfigS+Zy5rIbZN/t7+pqfigePV9AAAAAAAAAAAAAVfbJ8/Del/LPuAluR421fOw3pvyzzgJbgJLUNRi1DUBl1DUYtQ1AZdQ1GLUNQHL+67g3PFYaUoN01RmtVnoUu+XtfgmU6nTjHgkjv9SMZK0kmnxTV0zn/dE2Zo06CxOHpxg4TXfVBWThLdq08FZuPrZocXkVrqkx/qlyMNrbtEqJqN3JK1OOJw8qltCq03K/BLUt77CM1DUalo3GmfHk7foiM9xSu6xUprBQcra1XpKn1tu6kl/Lq9RTMu7oeY0Kapx71XjFWh33Vriuhak968u/tIXNs3xeMqqri5qWi/e6cFpp078bLr4b3vMnHxclckNK+ek0fNR91GHUb+RZc8RiKVFcJy5zXRBb5P1JmtMxWNyzYrudQ1JUlPmuOq+5K1232I7tkSccLh4yTTVGkmne6appWfaa2V5BhcOvkaUYvplbVN+WT3klqMbk54y61DUwYZx/ZauZS3MidkX+3v6mp+KBI5lLcyM2Of7e/qan4oFRZdBAAAAAAAAAAAAAVPbh87C+m/LMOBnuPe3+7k0ujVVj52oP8AtZpZfW3ICX1jWYFM+6wM2sazDrGsDNrGsw6xrAzayl91XN+94NUYvn4mcaXboXOm/Ukv5i3ayp7d7KSxcYVabffqClpg3zZxla67JblZ+byd49do38cX31nTl6Z91F02Z7n0p2q4xOMeKocJP+Nrh5OJj2r2DjQpzxGHnJwhzpUpb3GN97Uupcd/rNn/AKsfbrtm/gv17aU/UNRjuSeQ5BWxdRwpOK0pSlKV7RTduji/cWLWisblFFZmdQ0NRJbO5y8Niadb91PTUXXTlul6uPmLVV7ly73zMQ++9LlFd7fZZb162Q2G7n+MdeNOpFRp8ZVotSjpXV037GitPIxXrMTKb8OSsxOnXKdZNJp3TSaa4NHrWaeDw8aVOFKF9NOMYRu7uyVlvM2sxGo1sxluZH7Fv/aD+oqfigZ8zq7mauwT1Y+o/o4eb9pTQHRwAAAAAAAAAAAAEDtrl7q4STjvlRarJLi1FNSX9Ll6il5Vjdy3nUjme0+z8sJUdWmv2act1v8ACk/3H1K/B+byhLUq1zLrK7hMz7Tfhj11gSeoaiP5chy5ASGoaiP5chy5ASGoaiP5chy5ASGo81IqScZJNSTTT4NPoNHlyHLkBzDM9jsXTrVIUqNSpSUvk5xV04PelfrXDzF32ByadChKVWLhVqzbcZbmordFP735yY5chy5Fm/JtenSUNcNa27QkNQ1Efy5DlyKyZIazxOtY0JY9dZo4vNFbiB8zjG7mTnczy9qFbEyX+9kqcP4IXu/PJtfylXyrKq2Ord7hdU4tOrV6IR6k+mT6F5+B1nCYWFOEKdOKjCEVGMV0JIDKAAAAAAAAAAAAAHmpTjJOMkpRaacWk00+hp8T0AKbm3c7hJueFqd6b396neVO/Y+MV6/MQdTY7M4uypxmvpQqQt/maf3HTgBzD4q5p4j2lH9Q+KuaeI9pR/UdPAHMPirmniPaUf1D4q5p4j2lH9R08Acw+KuaeI9pR/UPirmniPaUf1HTwBzD4q5p4j2lH9Q+KuaeI9pR/UdPAHMPirmniPaUf1D4q5p4j2lH9R08Acw+KuaeI9pR/UPirmniPaUf1HTwBy9bI5o3bvKj2yqU7fc2yVy3ubybUsXWuvFUb7/LUav6l5y9gDBgsDSowjTpQjCEeEYrd5e19r3szgAAAAAAAAAAAAAAAAAAAAAAAAAAAAAAAAAAAAAAAAAAAAAAAAAAAAAAAAAAAAAAAAAAAAAAAAAAAAAAAAAAAAAAAAAAAAAAAAAAAAAAAAAAAAAAAAAAAAAAAAAAAAAAAAAf/9k="/>
          <p:cNvSpPr>
            <a:spLocks noChangeAspect="1" noChangeArrowheads="1"/>
          </p:cNvSpPr>
          <p:nvPr/>
        </p:nvSpPr>
        <p:spPr bwMode="auto">
          <a:xfrm>
            <a:off x="155575" y="-13335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fr-FR"/>
          </a:p>
        </p:txBody>
      </p:sp>
      <p:pic>
        <p:nvPicPr>
          <p:cNvPr id="7215" name="Picture 44" descr="Find out how to configure Electronic Fax Numbers"/>
          <p:cNvPicPr>
            <a:picLocks noChangeAspect="1" noChangeArrowheads="1"/>
          </p:cNvPicPr>
          <p:nvPr/>
        </p:nvPicPr>
        <p:blipFill>
          <a:blip r:embed="rId20"/>
          <a:srcRect/>
          <a:stretch>
            <a:fillRect/>
          </a:stretch>
        </p:blipFill>
        <p:spPr bwMode="auto">
          <a:xfrm>
            <a:off x="4286250" y="3786188"/>
            <a:ext cx="785813" cy="785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216" name="Picture 44" descr="Find out how to configure Electronic Fax Numbers"/>
          <p:cNvPicPr>
            <a:picLocks noChangeAspect="1" noChangeArrowheads="1"/>
          </p:cNvPicPr>
          <p:nvPr/>
        </p:nvPicPr>
        <p:blipFill>
          <a:blip r:embed="rId20"/>
          <a:srcRect/>
          <a:stretch>
            <a:fillRect/>
          </a:stretch>
        </p:blipFill>
        <p:spPr bwMode="auto">
          <a:xfrm>
            <a:off x="5286375" y="2857500"/>
            <a:ext cx="785813" cy="785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217" name="Picture 44" descr="Find out how to configure Electronic Fax Numbers"/>
          <p:cNvPicPr>
            <a:picLocks noChangeAspect="1" noChangeArrowheads="1"/>
          </p:cNvPicPr>
          <p:nvPr/>
        </p:nvPicPr>
        <p:blipFill>
          <a:blip r:embed="rId20"/>
          <a:srcRect/>
          <a:stretch>
            <a:fillRect/>
          </a:stretch>
        </p:blipFill>
        <p:spPr bwMode="auto">
          <a:xfrm>
            <a:off x="5143500" y="3643313"/>
            <a:ext cx="785813" cy="785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2" name="Titre 1"/>
          <p:cNvSpPr txBox="1">
            <a:spLocks/>
          </p:cNvSpPr>
          <p:nvPr/>
        </p:nvSpPr>
        <p:spPr>
          <a:xfrm>
            <a:off x="285720" y="428604"/>
            <a:ext cx="8043890" cy="989034"/>
          </a:xfrm>
          <a:prstGeom prst="rect">
            <a:avLst/>
          </a:prstGeom>
        </p:spPr>
        <p:txBody>
          <a:bodyPr>
            <a:normAutofit fontScale="40000" lnSpcReduction="20000"/>
          </a:bodyPr>
          <a:lstStyle/>
          <a:p>
            <a:pPr marL="0" marR="0" lvl="1" indent="0" algn="l" defTabSz="449263" rtl="1" eaLnBrk="0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  <a:defRPr/>
            </a:pPr>
            <a:r>
              <a:rPr lang="ar-TN" sz="8000" b="1" dirty="0">
                <a:solidFill>
                  <a:schemeClr val="bg1"/>
                </a:solidFill>
                <a:latin typeface="Arial" pitchFamily="34" charset="0"/>
                <a:ea typeface="Droid Sans" charset="0"/>
                <a:cs typeface="Arial" pitchFamily="34" charset="0"/>
              </a:rPr>
              <a:t>البوابة الإحصائية</a:t>
            </a:r>
            <a:r>
              <a:rPr kumimoji="0" lang="ar-SA" sz="3000" b="1" i="1" u="none" strike="noStrike" kern="0" cap="none" spc="0" normalizeH="0" baseline="0" noProof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Arial" pitchFamily="34" charset="0"/>
                <a:ea typeface="Droid Sans" charset="0"/>
                <a:cs typeface="Arial" pitchFamily="34" charset="0"/>
              </a:rPr>
              <a:t/>
            </a:r>
            <a:br>
              <a:rPr kumimoji="0" lang="ar-SA" sz="3000" b="1" i="1" u="none" strike="noStrike" kern="0" cap="none" spc="0" normalizeH="0" baseline="0" noProof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Arial" pitchFamily="34" charset="0"/>
                <a:ea typeface="Droid Sans" charset="0"/>
                <a:cs typeface="Arial" pitchFamily="34" charset="0"/>
              </a:rPr>
            </a:br>
            <a:r>
              <a:rPr kumimoji="0" lang="fr-FR" sz="3000" b="1" i="1" u="none" strike="noStrike" kern="0" cap="none" spc="0" normalizeH="0" baseline="0" noProof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Arial" pitchFamily="34" charset="0"/>
                <a:ea typeface="Droid Sans" charset="0"/>
                <a:cs typeface="Arial" pitchFamily="34" charset="0"/>
              </a:rPr>
              <a:t/>
            </a:r>
            <a:br>
              <a:rPr kumimoji="0" lang="fr-FR" sz="3000" b="1" i="1" u="none" strike="noStrike" kern="0" cap="none" spc="0" normalizeH="0" baseline="0" noProof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Arial" pitchFamily="34" charset="0"/>
                <a:ea typeface="Droid Sans" charset="0"/>
                <a:cs typeface="Arial" pitchFamily="34" charset="0"/>
              </a:rPr>
            </a:br>
            <a:r>
              <a:rPr kumimoji="0" lang="ar-SA" sz="36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itchFamily="34" charset="0"/>
                <a:ea typeface="Droid Sans" charset="0"/>
                <a:cs typeface="Arial" pitchFamily="34" charset="0"/>
              </a:rPr>
              <a:t/>
            </a:r>
            <a:br>
              <a:rPr kumimoji="0" lang="ar-SA" sz="36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itchFamily="34" charset="0"/>
                <a:ea typeface="Droid Sans" charset="0"/>
                <a:cs typeface="Arial" pitchFamily="34" charset="0"/>
              </a:rPr>
            </a:br>
            <a:endParaRPr kumimoji="0" lang="fr-FR" sz="2800" b="0" i="1" u="none" strike="noStrike" kern="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itchFamily="34" charset="0"/>
              <a:ea typeface="Droid Sans" charset="0"/>
              <a:cs typeface="Arial" pitchFamily="34" charset="0"/>
            </a:endParaRPr>
          </a:p>
        </p:txBody>
      </p:sp>
      <p:pic>
        <p:nvPicPr>
          <p:cNvPr id="53" name="Picture 2" descr="http://interieur.gov.tn/content/img/2013/opendata.png"/>
          <p:cNvPicPr>
            <a:picLocks noChangeAspect="1" noChangeArrowheads="1"/>
          </p:cNvPicPr>
          <p:nvPr/>
        </p:nvPicPr>
        <p:blipFill>
          <a:blip r:embed="rId21" cstate="print"/>
          <a:srcRect/>
          <a:stretch>
            <a:fillRect/>
          </a:stretch>
        </p:blipFill>
        <p:spPr bwMode="auto">
          <a:xfrm>
            <a:off x="6643702" y="5286388"/>
            <a:ext cx="1500198" cy="708522"/>
          </a:xfrm>
          <a:prstGeom prst="rect">
            <a:avLst/>
          </a:prstGeom>
          <a:noFill/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 txBox="1">
            <a:spLocks/>
          </p:cNvSpPr>
          <p:nvPr/>
        </p:nvSpPr>
        <p:spPr>
          <a:xfrm>
            <a:off x="285720" y="428604"/>
            <a:ext cx="8043890" cy="989034"/>
          </a:xfrm>
          <a:prstGeom prst="rect">
            <a:avLst/>
          </a:prstGeom>
        </p:spPr>
        <p:txBody>
          <a:bodyPr>
            <a:normAutofit fontScale="40000" lnSpcReduction="20000"/>
          </a:bodyPr>
          <a:lstStyle/>
          <a:p>
            <a:pPr marL="0" marR="0" lvl="1" indent="0" algn="l" defTabSz="449263" rtl="1" eaLnBrk="0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  <a:defRPr/>
            </a:pPr>
            <a:r>
              <a:rPr lang="ar-TN" sz="8000" b="1" dirty="0">
                <a:solidFill>
                  <a:schemeClr val="bg1"/>
                </a:solidFill>
                <a:latin typeface="Arial" pitchFamily="34" charset="0"/>
                <a:ea typeface="Droid Sans" charset="0"/>
                <a:cs typeface="Arial" pitchFamily="34" charset="0"/>
              </a:rPr>
              <a:t>البوابة الإحصائية</a:t>
            </a:r>
            <a:r>
              <a:rPr kumimoji="0" lang="ar-SA" sz="3000" b="1" i="1" u="none" strike="noStrike" kern="0" cap="none" spc="0" normalizeH="0" baseline="0" noProof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Arial" pitchFamily="34" charset="0"/>
                <a:ea typeface="Droid Sans" charset="0"/>
                <a:cs typeface="Arial" pitchFamily="34" charset="0"/>
              </a:rPr>
              <a:t/>
            </a:r>
            <a:br>
              <a:rPr kumimoji="0" lang="ar-SA" sz="3000" b="1" i="1" u="none" strike="noStrike" kern="0" cap="none" spc="0" normalizeH="0" baseline="0" noProof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Arial" pitchFamily="34" charset="0"/>
                <a:ea typeface="Droid Sans" charset="0"/>
                <a:cs typeface="Arial" pitchFamily="34" charset="0"/>
              </a:rPr>
            </a:br>
            <a:r>
              <a:rPr kumimoji="0" lang="fr-FR" sz="3000" b="1" i="1" u="none" strike="noStrike" kern="0" cap="none" spc="0" normalizeH="0" baseline="0" noProof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Arial" pitchFamily="34" charset="0"/>
                <a:ea typeface="Droid Sans" charset="0"/>
                <a:cs typeface="Arial" pitchFamily="34" charset="0"/>
              </a:rPr>
              <a:t/>
            </a:r>
            <a:br>
              <a:rPr kumimoji="0" lang="fr-FR" sz="3000" b="1" i="1" u="none" strike="noStrike" kern="0" cap="none" spc="0" normalizeH="0" baseline="0" noProof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Arial" pitchFamily="34" charset="0"/>
                <a:ea typeface="Droid Sans" charset="0"/>
                <a:cs typeface="Arial" pitchFamily="34" charset="0"/>
              </a:rPr>
            </a:br>
            <a:r>
              <a:rPr kumimoji="0" lang="ar-SA" sz="36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itchFamily="34" charset="0"/>
                <a:ea typeface="Droid Sans" charset="0"/>
                <a:cs typeface="Arial" pitchFamily="34" charset="0"/>
              </a:rPr>
              <a:t/>
            </a:r>
            <a:br>
              <a:rPr kumimoji="0" lang="ar-SA" sz="36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itchFamily="34" charset="0"/>
                <a:ea typeface="Droid Sans" charset="0"/>
                <a:cs typeface="Arial" pitchFamily="34" charset="0"/>
              </a:rPr>
            </a:br>
            <a:endParaRPr kumimoji="0" lang="fr-FR" sz="2800" b="0" i="1" u="none" strike="noStrike" kern="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itchFamily="34" charset="0"/>
              <a:ea typeface="Droid Sans" charset="0"/>
              <a:cs typeface="Arial" pitchFamily="34" charset="0"/>
            </a:endParaRPr>
          </a:p>
        </p:txBody>
      </p:sp>
      <p:sp>
        <p:nvSpPr>
          <p:cNvPr id="4" name="Espace réservé du contenu 2"/>
          <p:cNvSpPr txBox="1">
            <a:spLocks/>
          </p:cNvSpPr>
          <p:nvPr/>
        </p:nvSpPr>
        <p:spPr>
          <a:xfrm>
            <a:off x="285720" y="2495563"/>
            <a:ext cx="8929750" cy="3505205"/>
          </a:xfrm>
          <a:prstGeom prst="rect">
            <a:avLst/>
          </a:prstGeom>
        </p:spPr>
        <p:txBody>
          <a:bodyPr>
            <a:normAutofit lnSpcReduction="10000"/>
          </a:bodyPr>
          <a:lstStyle/>
          <a:p>
            <a:pPr lvl="2" algn="r" rtl="1" eaLnBrk="0">
              <a:spcAft>
                <a:spcPts val="850"/>
              </a:spcAft>
              <a:buClr>
                <a:srgbClr val="70A800"/>
              </a:buClr>
              <a:buFont typeface="Wingdings" pitchFamily="2" charset="2"/>
              <a:buChar char="§"/>
            </a:pPr>
            <a:r>
              <a:rPr lang="ar-TN" sz="2800" kern="0" dirty="0" smtClean="0">
                <a:solidFill>
                  <a:srgbClr val="002060"/>
                </a:solidFill>
              </a:rPr>
              <a:t>تطبيقات في شكل خدمات(</a:t>
            </a:r>
            <a:r>
              <a:rPr lang="fr-FR" sz="2000" b="1" kern="0" dirty="0" smtClean="0">
                <a:solidFill>
                  <a:srgbClr val="002060"/>
                </a:solidFill>
              </a:rPr>
              <a:t>Application</a:t>
            </a:r>
            <a:r>
              <a:rPr lang="fr-FR" sz="2800" b="1" kern="0" dirty="0" smtClean="0">
                <a:solidFill>
                  <a:srgbClr val="002060"/>
                </a:solidFill>
              </a:rPr>
              <a:t> </a:t>
            </a:r>
            <a:r>
              <a:rPr lang="fr-FR" sz="2000" b="1" kern="0" dirty="0" smtClean="0">
                <a:solidFill>
                  <a:srgbClr val="002060"/>
                </a:solidFill>
              </a:rPr>
              <a:t>as</a:t>
            </a:r>
            <a:r>
              <a:rPr lang="fr-FR" sz="2800" b="1" kern="0" dirty="0" smtClean="0">
                <a:solidFill>
                  <a:srgbClr val="002060"/>
                </a:solidFill>
              </a:rPr>
              <a:t> </a:t>
            </a:r>
            <a:r>
              <a:rPr lang="fr-FR" sz="2000" b="1" kern="0" dirty="0" smtClean="0">
                <a:solidFill>
                  <a:srgbClr val="002060"/>
                </a:solidFill>
              </a:rPr>
              <a:t>Service</a:t>
            </a:r>
            <a:r>
              <a:rPr lang="ar-TN" sz="2800" kern="0" dirty="0" smtClean="0">
                <a:solidFill>
                  <a:srgbClr val="002060"/>
                </a:solidFill>
              </a:rPr>
              <a:t>) موجّهة للمستعمل </a:t>
            </a:r>
          </a:p>
          <a:p>
            <a:pPr lvl="2" algn="r" rtl="1" eaLnBrk="0">
              <a:spcAft>
                <a:spcPts val="850"/>
              </a:spcAft>
              <a:buClr>
                <a:srgbClr val="70A800"/>
              </a:buClr>
              <a:buFont typeface="Wingdings" pitchFamily="2" charset="2"/>
              <a:buChar char="§"/>
            </a:pPr>
            <a:r>
              <a:rPr lang="ar-TN" sz="2800" kern="0" dirty="0" smtClean="0">
                <a:solidFill>
                  <a:srgbClr val="002060"/>
                </a:solidFill>
              </a:rPr>
              <a:t>خدمات لتسهيل الولوج </a:t>
            </a:r>
            <a:r>
              <a:rPr lang="ar-TN" sz="2800" kern="0" dirty="0" err="1" smtClean="0">
                <a:solidFill>
                  <a:srgbClr val="002060"/>
                </a:solidFill>
              </a:rPr>
              <a:t>و</a:t>
            </a:r>
            <a:r>
              <a:rPr lang="ar-TN" sz="2800" kern="0" dirty="0" smtClean="0">
                <a:solidFill>
                  <a:srgbClr val="002060"/>
                </a:solidFill>
              </a:rPr>
              <a:t> النفاذ للمعطيات </a:t>
            </a:r>
            <a:r>
              <a:rPr lang="fr-FR" sz="2800" kern="0" dirty="0" smtClean="0">
                <a:solidFill>
                  <a:srgbClr val="002060"/>
                </a:solidFill>
              </a:rPr>
              <a:t>(</a:t>
            </a:r>
            <a:r>
              <a:rPr lang="fr-FR" sz="2000" b="1" kern="0" dirty="0" smtClean="0">
                <a:solidFill>
                  <a:srgbClr val="002060"/>
                </a:solidFill>
              </a:rPr>
              <a:t>API ,Web Services</a:t>
            </a:r>
            <a:r>
              <a:rPr lang="fr-FR" sz="2800" kern="0" dirty="0" smtClean="0">
                <a:solidFill>
                  <a:srgbClr val="002060"/>
                </a:solidFill>
              </a:rPr>
              <a:t>)</a:t>
            </a:r>
            <a:r>
              <a:rPr lang="fr-FR" sz="2000" kern="0" dirty="0" smtClean="0">
                <a:solidFill>
                  <a:srgbClr val="002060"/>
                </a:solidFill>
              </a:rPr>
              <a:t> </a:t>
            </a:r>
            <a:endParaRPr lang="ar-TN" sz="2000" kern="0" dirty="0" smtClean="0">
              <a:solidFill>
                <a:srgbClr val="002060"/>
              </a:solidFill>
            </a:endParaRPr>
          </a:p>
          <a:p>
            <a:pPr marL="1143000" marR="0" lvl="2" indent="-228600" algn="r" defTabSz="449263" rtl="1" eaLnBrk="0" fontAlgn="base" latinLnBrk="0" hangingPunct="0">
              <a:lnSpc>
                <a:spcPct val="93000"/>
              </a:lnSpc>
              <a:spcBef>
                <a:spcPct val="0"/>
              </a:spcBef>
              <a:spcAft>
                <a:spcPts val="850"/>
              </a:spcAft>
              <a:buClr>
                <a:srgbClr val="70A800"/>
              </a:buClr>
              <a:buSzPct val="100000"/>
              <a:buFont typeface="Wingdings" pitchFamily="2" charset="2"/>
              <a:buChar char="§"/>
              <a:tabLst/>
              <a:defRPr/>
            </a:pPr>
            <a:endParaRPr lang="fr-FR" sz="2800" kern="0" dirty="0" smtClean="0">
              <a:solidFill>
                <a:srgbClr val="002060"/>
              </a:solidFill>
              <a:latin typeface="+mn-lt"/>
            </a:endParaRPr>
          </a:p>
          <a:p>
            <a:pPr marL="1143000" marR="0" lvl="2" indent="-228600" algn="r" defTabSz="449263" rtl="1" eaLnBrk="0" fontAlgn="base" latinLnBrk="0" hangingPunct="0">
              <a:lnSpc>
                <a:spcPct val="93000"/>
              </a:lnSpc>
              <a:spcBef>
                <a:spcPct val="0"/>
              </a:spcBef>
              <a:spcAft>
                <a:spcPts val="850"/>
              </a:spcAft>
              <a:buClr>
                <a:srgbClr val="70A800"/>
              </a:buClr>
              <a:buSzPct val="100000"/>
              <a:buFont typeface="Wingdings" pitchFamily="2" charset="2"/>
              <a:buChar char="§"/>
              <a:tabLst/>
              <a:defRPr/>
            </a:pPr>
            <a:r>
              <a:rPr kumimoji="0" lang="ar-TN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خدمات</a:t>
            </a:r>
            <a:r>
              <a:rPr kumimoji="0" lang="ar-TN" sz="2800" b="0" i="0" u="none" strike="noStrike" kern="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تفاعلية مع المستعمل</a:t>
            </a:r>
          </a:p>
          <a:p>
            <a:pPr marL="1143000" marR="0" lvl="2" indent="-228600" algn="r" defTabSz="449263" rtl="1" eaLnBrk="0" fontAlgn="base" latinLnBrk="0" hangingPunct="0">
              <a:lnSpc>
                <a:spcPct val="93000"/>
              </a:lnSpc>
              <a:spcBef>
                <a:spcPct val="0"/>
              </a:spcBef>
              <a:spcAft>
                <a:spcPts val="850"/>
              </a:spcAft>
              <a:buClr>
                <a:srgbClr val="70A800"/>
              </a:buClr>
              <a:buSzPct val="100000"/>
              <a:buFont typeface="Wingdings" pitchFamily="2" charset="2"/>
              <a:buChar char="§"/>
              <a:tabLst/>
              <a:defRPr/>
            </a:pPr>
            <a:endParaRPr lang="ar-TN" sz="2800" kern="0" baseline="0" dirty="0" smtClean="0">
              <a:solidFill>
                <a:srgbClr val="002060"/>
              </a:solidFill>
              <a:latin typeface="+mn-lt"/>
            </a:endParaRPr>
          </a:p>
          <a:p>
            <a:pPr marL="1143000" marR="0" lvl="2" indent="-228600" algn="r" defTabSz="449263" rtl="1" eaLnBrk="0" fontAlgn="base" latinLnBrk="0" hangingPunct="0">
              <a:lnSpc>
                <a:spcPct val="93000"/>
              </a:lnSpc>
              <a:spcBef>
                <a:spcPct val="0"/>
              </a:spcBef>
              <a:spcAft>
                <a:spcPts val="850"/>
              </a:spcAft>
              <a:buClr>
                <a:srgbClr val="70A800"/>
              </a:buClr>
              <a:buSzPct val="100000"/>
              <a:buFont typeface="Wingdings" pitchFamily="2" charset="2"/>
              <a:buChar char="§"/>
              <a:tabLst/>
              <a:defRPr/>
            </a:pPr>
            <a:r>
              <a:rPr kumimoji="0" lang="ar-TN" sz="2800" b="0" i="0" u="none" strike="noStrike" kern="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التواصل عبر الشبكات </a:t>
            </a:r>
            <a:r>
              <a:rPr kumimoji="0" lang="ar-TN" sz="2800" b="0" i="0" u="none" strike="noStrike" kern="0" cap="none" spc="0" normalizeH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الإجتماعية</a:t>
            </a:r>
            <a:endParaRPr kumimoji="0" lang="ar-SA" sz="2800" b="0" i="0" u="none" strike="noStrike" kern="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1143000" marR="0" lvl="2" indent="-228600" algn="r" defTabSz="449263" rtl="1" eaLnBrk="0" fontAlgn="base" latinLnBrk="0" hangingPunct="0">
              <a:lnSpc>
                <a:spcPct val="93000"/>
              </a:lnSpc>
              <a:spcBef>
                <a:spcPct val="0"/>
              </a:spcBef>
              <a:spcAft>
                <a:spcPts val="850"/>
              </a:spcAft>
              <a:buClr>
                <a:srgbClr val="70A800"/>
              </a:buClr>
              <a:buSzPct val="100000"/>
              <a:buFont typeface="Wingdings" pitchFamily="2" charset="2"/>
              <a:buChar char="Ø"/>
              <a:tabLst/>
              <a:defRPr/>
            </a:pPr>
            <a:endParaRPr kumimoji="0" lang="ar-TN" sz="2500" b="0" i="1" u="none" strike="noStrike" kern="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642910" y="428604"/>
            <a:ext cx="8043890" cy="989034"/>
          </a:xfrm>
        </p:spPr>
        <p:txBody>
          <a:bodyPr>
            <a:normAutofit fontScale="90000"/>
          </a:bodyPr>
          <a:lstStyle/>
          <a:p>
            <a:pPr lvl="1" algn="l" rtl="1"/>
            <a:r>
              <a:rPr lang="ar-SA" sz="3600" b="1" dirty="0" smtClean="0">
                <a:solidFill>
                  <a:schemeClr val="bg1"/>
                </a:solidFill>
              </a:rPr>
              <a:t/>
            </a:r>
            <a:br>
              <a:rPr lang="ar-SA" sz="3600" b="1" dirty="0" smtClean="0">
                <a:solidFill>
                  <a:schemeClr val="bg1"/>
                </a:solidFill>
              </a:rPr>
            </a:br>
            <a:r>
              <a:rPr lang="ar-SA" sz="3600" b="1" dirty="0" smtClean="0">
                <a:solidFill>
                  <a:schemeClr val="bg1"/>
                </a:solidFill>
              </a:rPr>
              <a:t/>
            </a:r>
            <a:br>
              <a:rPr lang="ar-SA" sz="3600" b="1" dirty="0" smtClean="0">
                <a:solidFill>
                  <a:schemeClr val="bg1"/>
                </a:solidFill>
              </a:rPr>
            </a:br>
            <a:r>
              <a:rPr lang="ar-SA" sz="3600" b="1" dirty="0">
                <a:solidFill>
                  <a:schemeClr val="bg1"/>
                </a:solidFill>
              </a:rPr>
              <a:t/>
            </a:r>
            <a:br>
              <a:rPr lang="ar-SA" sz="3600" b="1" dirty="0">
                <a:solidFill>
                  <a:schemeClr val="bg1"/>
                </a:solidFill>
              </a:rPr>
            </a:br>
            <a:r>
              <a:rPr lang="ar-SA" sz="3600" b="1" dirty="0" smtClean="0">
                <a:solidFill>
                  <a:schemeClr val="bg1"/>
                </a:solidFill>
              </a:rPr>
              <a:t>البيانات المفتوحة </a:t>
            </a:r>
            <a:r>
              <a:rPr lang="fr-FR" sz="3600" b="1" dirty="0" smtClean="0">
                <a:solidFill>
                  <a:schemeClr val="tx2">
                    <a:lumMod val="50000"/>
                  </a:schemeClr>
                </a:solidFill>
              </a:rPr>
              <a:t/>
            </a:r>
            <a:br>
              <a:rPr lang="fr-FR" sz="3600" b="1" dirty="0" smtClean="0">
                <a:solidFill>
                  <a:schemeClr val="tx2">
                    <a:lumMod val="50000"/>
                  </a:schemeClr>
                </a:solidFill>
              </a:rPr>
            </a:br>
            <a:r>
              <a:rPr lang="ar-TN" sz="2800" b="1" dirty="0" smtClean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ar-TN" sz="2800" b="1" dirty="0" err="1" smtClean="0">
                <a:solidFill>
                  <a:srgbClr val="70A800"/>
                </a:solidFill>
              </a:rPr>
              <a:t>ال</a:t>
            </a:r>
            <a:r>
              <a:rPr lang="ar-SA" sz="2800" b="1" dirty="0" smtClean="0">
                <a:solidFill>
                  <a:srgbClr val="70A800"/>
                </a:solidFill>
              </a:rPr>
              <a:t>أسس </a:t>
            </a:r>
            <a:r>
              <a:rPr lang="ar-SA" sz="3000" b="1" i="1" dirty="0" smtClean="0">
                <a:solidFill>
                  <a:schemeClr val="tx2">
                    <a:lumMod val="50000"/>
                  </a:schemeClr>
                </a:solidFill>
              </a:rPr>
              <a:t/>
            </a:r>
            <a:br>
              <a:rPr lang="ar-SA" sz="3000" b="1" i="1" dirty="0" smtClean="0">
                <a:solidFill>
                  <a:schemeClr val="tx2">
                    <a:lumMod val="50000"/>
                  </a:schemeClr>
                </a:solidFill>
              </a:rPr>
            </a:br>
            <a:r>
              <a:rPr lang="fr-FR" sz="3000" b="1" i="1" dirty="0" smtClean="0">
                <a:solidFill>
                  <a:schemeClr val="tx2">
                    <a:lumMod val="50000"/>
                  </a:schemeClr>
                </a:solidFill>
              </a:rPr>
              <a:t/>
            </a:r>
            <a:br>
              <a:rPr lang="fr-FR" sz="3000" b="1" i="1" dirty="0" smtClean="0">
                <a:solidFill>
                  <a:schemeClr val="tx2">
                    <a:lumMod val="50000"/>
                  </a:schemeClr>
                </a:solidFill>
              </a:rPr>
            </a:br>
            <a:r>
              <a:rPr lang="ar-SA" sz="3600" b="1" dirty="0" smtClean="0">
                <a:solidFill>
                  <a:schemeClr val="bg1"/>
                </a:solidFill>
              </a:rPr>
              <a:t/>
            </a:r>
            <a:br>
              <a:rPr lang="ar-SA" sz="3600" b="1" dirty="0" smtClean="0">
                <a:solidFill>
                  <a:schemeClr val="bg1"/>
                </a:solidFill>
              </a:rPr>
            </a:br>
            <a:endParaRPr lang="fr-FR" sz="2800" i="1" dirty="0" smtClean="0">
              <a:solidFill>
                <a:schemeClr val="bg1"/>
              </a:solidFill>
            </a:endParaRPr>
          </a:p>
        </p:txBody>
      </p:sp>
      <p:sp>
        <p:nvSpPr>
          <p:cNvPr id="7" name="Espace réservé du contenu 2"/>
          <p:cNvSpPr>
            <a:spLocks noGrp="1"/>
          </p:cNvSpPr>
          <p:nvPr>
            <p:ph idx="1"/>
          </p:nvPr>
        </p:nvSpPr>
        <p:spPr>
          <a:xfrm>
            <a:off x="71406" y="2428868"/>
            <a:ext cx="8429655" cy="4148147"/>
          </a:xfrm>
        </p:spPr>
        <p:txBody>
          <a:bodyPr>
            <a:normAutofit/>
          </a:bodyPr>
          <a:lstStyle/>
          <a:p>
            <a:pPr algn="r" rtl="1">
              <a:buNone/>
            </a:pPr>
            <a:r>
              <a:rPr lang="fr-FR" dirty="0" smtClean="0">
                <a:solidFill>
                  <a:srgbClr val="002060"/>
                </a:solidFill>
              </a:rPr>
              <a:t>   </a:t>
            </a:r>
            <a:r>
              <a:rPr lang="ar-TN" dirty="0" smtClean="0">
                <a:solidFill>
                  <a:srgbClr val="002060"/>
                </a:solidFill>
              </a:rPr>
              <a:t>تركيز الآليات التقنية التي تضمن النفاذ إلى المعطيات الفردية ذات جودة عالية طبقا للمعايير الدولية</a:t>
            </a:r>
            <a:r>
              <a:rPr lang="ar-SA" dirty="0" smtClean="0">
                <a:solidFill>
                  <a:srgbClr val="002060"/>
                </a:solidFill>
              </a:rPr>
              <a:t>: </a:t>
            </a:r>
          </a:p>
          <a:p>
            <a:pPr lvl="2" algn="r" rtl="1">
              <a:buClr>
                <a:srgbClr val="70A800"/>
              </a:buClr>
              <a:buFont typeface="Wingdings" pitchFamily="2" charset="2"/>
              <a:buChar char="§"/>
            </a:pPr>
            <a:r>
              <a:rPr lang="ar-TN" sz="2800" dirty="0" smtClean="0">
                <a:solidFill>
                  <a:srgbClr val="002060"/>
                </a:solidFill>
              </a:rPr>
              <a:t>توثيق وأرشفة المسوح </a:t>
            </a:r>
            <a:r>
              <a:rPr lang="ar-SA" sz="2800" dirty="0" smtClean="0">
                <a:solidFill>
                  <a:srgbClr val="002060"/>
                </a:solidFill>
              </a:rPr>
              <a:t> </a:t>
            </a:r>
            <a:r>
              <a:rPr lang="ar-SA" sz="2800" dirty="0" err="1" smtClean="0">
                <a:solidFill>
                  <a:srgbClr val="002060"/>
                </a:solidFill>
              </a:rPr>
              <a:t>بإستعمال</a:t>
            </a:r>
            <a:r>
              <a:rPr lang="ar-SA" sz="2800" dirty="0" smtClean="0">
                <a:solidFill>
                  <a:srgbClr val="002060"/>
                </a:solidFill>
              </a:rPr>
              <a:t> معيار </a:t>
            </a:r>
            <a:r>
              <a:rPr lang="fr-FR" sz="2800" dirty="0" smtClean="0">
                <a:solidFill>
                  <a:srgbClr val="002060"/>
                </a:solidFill>
              </a:rPr>
              <a:t>DDI</a:t>
            </a:r>
          </a:p>
          <a:p>
            <a:pPr lvl="2" algn="r" rtl="1">
              <a:buClr>
                <a:srgbClr val="70A800"/>
              </a:buClr>
              <a:buFont typeface="Wingdings" pitchFamily="2" charset="2"/>
              <a:buChar char="§"/>
            </a:pPr>
            <a:r>
              <a:rPr lang="ar-SA" sz="2800" dirty="0" smtClean="0">
                <a:solidFill>
                  <a:srgbClr val="002060"/>
                </a:solidFill>
              </a:rPr>
              <a:t>وضع على الخط بوابة </a:t>
            </a:r>
            <a:r>
              <a:rPr lang="fr-FR" sz="2800" dirty="0" smtClean="0">
                <a:solidFill>
                  <a:srgbClr val="002060"/>
                </a:solidFill>
              </a:rPr>
              <a:t> NADA </a:t>
            </a:r>
            <a:r>
              <a:rPr lang="ar-SA" sz="2800" dirty="0" smtClean="0">
                <a:solidFill>
                  <a:srgbClr val="002060"/>
                </a:solidFill>
              </a:rPr>
              <a:t>ل</a:t>
            </a:r>
            <a:r>
              <a:rPr lang="ar-TN" sz="2800" dirty="0" smtClean="0">
                <a:solidFill>
                  <a:srgbClr val="002060"/>
                </a:solidFill>
              </a:rPr>
              <a:t>نشر توثيق المسوح والوثائق الخارجية ذات الصلة</a:t>
            </a:r>
          </a:p>
          <a:p>
            <a:pPr lvl="2" algn="r" rtl="1">
              <a:buClr>
                <a:srgbClr val="70A800"/>
              </a:buClr>
              <a:buFont typeface="Wingdings" pitchFamily="2" charset="2"/>
              <a:buChar char="§"/>
            </a:pPr>
            <a:r>
              <a:rPr lang="ar-TN" sz="2800" dirty="0" smtClean="0">
                <a:solidFill>
                  <a:srgbClr val="002060"/>
                </a:solidFill>
              </a:rPr>
              <a:t>إخفاء الهوية لضمان السر الإحصائي</a:t>
            </a:r>
            <a:endParaRPr lang="ar-SA" sz="2800" dirty="0" smtClean="0">
              <a:solidFill>
                <a:srgbClr val="002060"/>
              </a:solidFill>
            </a:endParaRPr>
          </a:p>
          <a:p>
            <a:pPr lvl="2" algn="r" rtl="1">
              <a:buClr>
                <a:srgbClr val="70A800"/>
              </a:buClr>
              <a:buFont typeface="Wingdings" pitchFamily="2" charset="2"/>
              <a:buChar char="§"/>
            </a:pPr>
            <a:r>
              <a:rPr lang="ar-SA" sz="2800" dirty="0" smtClean="0">
                <a:solidFill>
                  <a:srgbClr val="002060"/>
                </a:solidFill>
              </a:rPr>
              <a:t>إحداث مركز النفاذ للمعطيات الفردية</a:t>
            </a:r>
          </a:p>
          <a:p>
            <a:pPr lvl="2" algn="r" rtl="1">
              <a:buClr>
                <a:srgbClr val="70A800"/>
              </a:buClr>
              <a:buFont typeface="Wingdings" pitchFamily="2" charset="2"/>
              <a:buChar char="Ø"/>
            </a:pPr>
            <a:endParaRPr lang="ar-TN" sz="2500" i="1" dirty="0" smtClean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AutoShape 2"/>
          <p:cNvSpPr>
            <a:spLocks noChangeArrowheads="1"/>
          </p:cNvSpPr>
          <p:nvPr/>
        </p:nvSpPr>
        <p:spPr bwMode="auto">
          <a:xfrm>
            <a:off x="6500826" y="2143116"/>
            <a:ext cx="1928826" cy="4279892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ts val="1000"/>
              </a:spcAft>
            </a:pPr>
            <a:r>
              <a:rPr lang="ar-SA" sz="16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  <a:ea typeface="Arial" pitchFamily="34" charset="0"/>
                <a:cs typeface="Arial" pitchFamily="34" charset="0"/>
              </a:rPr>
              <a:t>ا</a:t>
            </a:r>
            <a:r>
              <a:rPr lang="ar-SA" sz="2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  <a:ea typeface="Arial" pitchFamily="34" charset="0"/>
                <a:cs typeface="Arial" pitchFamily="34" charset="0"/>
              </a:rPr>
              <a:t>لنشر</a:t>
            </a:r>
            <a:endParaRPr lang="fr-FR" sz="2000" b="1" dirty="0">
              <a:solidFill>
                <a:schemeClr val="tx1">
                  <a:lumMod val="95000"/>
                  <a:lumOff val="5000"/>
                </a:schemeClr>
              </a:solidFill>
              <a:latin typeface="Calibri" pitchFamily="34" charset="0"/>
              <a:ea typeface="Arial" pitchFamily="34" charset="0"/>
              <a:cs typeface="Arial" pitchFamily="34" charset="0"/>
            </a:endParaRPr>
          </a:p>
        </p:txBody>
      </p:sp>
      <p:sp>
        <p:nvSpPr>
          <p:cNvPr id="1027" name="AutoShape 3"/>
          <p:cNvSpPr>
            <a:spLocks noChangeArrowheads="1"/>
          </p:cNvSpPr>
          <p:nvPr/>
        </p:nvSpPr>
        <p:spPr bwMode="auto">
          <a:xfrm>
            <a:off x="3357554" y="2071678"/>
            <a:ext cx="2786083" cy="4214842"/>
          </a:xfrm>
          <a:prstGeom prst="roundRect">
            <a:avLst>
              <a:gd name="adj" fmla="val 16667"/>
            </a:avLst>
          </a:prstGeom>
          <a:solidFill>
            <a:srgbClr val="70A800"/>
          </a:solidFill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algn="ctr" defTabSz="914400" hangingPunct="1">
              <a:lnSpc>
                <a:spcPct val="100000"/>
              </a:lnSpc>
              <a:spcAft>
                <a:spcPts val="1000"/>
              </a:spcAft>
              <a:buClrTx/>
              <a:buSzTx/>
            </a:pPr>
            <a:r>
              <a:rPr lang="ar-SA" sz="2000" b="1" dirty="0" smtClean="0">
                <a:solidFill>
                  <a:srgbClr val="002060"/>
                </a:solidFill>
                <a:latin typeface="Calibri" pitchFamily="34" charset="0"/>
                <a:ea typeface="Arial" pitchFamily="34" charset="0"/>
                <a:cs typeface="Arial" pitchFamily="34" charset="0"/>
              </a:rPr>
              <a:t>البيانات المفتوحة</a:t>
            </a:r>
            <a:endParaRPr kumimoji="0" lang="fr-FR" sz="20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Calibri" pitchFamily="34" charset="0"/>
              <a:ea typeface="Arial" pitchFamily="34" charset="0"/>
              <a:cs typeface="Arial" pitchFamily="34" charset="0"/>
            </a:endParaRPr>
          </a:p>
        </p:txBody>
      </p:sp>
      <p:sp>
        <p:nvSpPr>
          <p:cNvPr id="1028" name="AutoShape 4"/>
          <p:cNvSpPr>
            <a:spLocks noChangeArrowheads="1"/>
          </p:cNvSpPr>
          <p:nvPr/>
        </p:nvSpPr>
        <p:spPr bwMode="auto">
          <a:xfrm>
            <a:off x="714348" y="2071678"/>
            <a:ext cx="2571769" cy="4214842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ar-SA" sz="16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libri" pitchFamily="34" charset="0"/>
                <a:ea typeface="Arial" pitchFamily="34" charset="0"/>
                <a:cs typeface="Arial" pitchFamily="34" charset="0"/>
              </a:rPr>
              <a:t> </a:t>
            </a:r>
            <a:r>
              <a:rPr kumimoji="0" lang="ar-SA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libri" pitchFamily="34" charset="0"/>
                <a:ea typeface="Arial" pitchFamily="34" charset="0"/>
                <a:cs typeface="Arial" pitchFamily="34" charset="0"/>
              </a:rPr>
              <a:t>توثيق </a:t>
            </a:r>
            <a:r>
              <a:rPr kumimoji="0" lang="ar-SA" sz="20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Calibri" pitchFamily="34" charset="0"/>
                <a:ea typeface="Arial" pitchFamily="34" charset="0"/>
                <a:cs typeface="Arial" pitchFamily="34" charset="0"/>
              </a:rPr>
              <a:t>و</a:t>
            </a:r>
            <a:r>
              <a:rPr kumimoji="0" lang="ar-SA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libri" pitchFamily="34" charset="0"/>
                <a:ea typeface="Arial" pitchFamily="34" charset="0"/>
                <a:cs typeface="Arial" pitchFamily="34" charset="0"/>
              </a:rPr>
              <a:t> أرشفة </a:t>
            </a:r>
            <a:endParaRPr kumimoji="0" lang="fr-FR" sz="20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Calibri" pitchFamily="34" charset="0"/>
              <a:ea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fr-FR" sz="1000" b="1" i="0" u="none" strike="noStrike" cap="none" normalizeH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Arial" pitchFamily="34" charset="0"/>
              <a:cs typeface="Arial" pitchFamily="34" charset="0"/>
            </a:endParaRPr>
          </a:p>
        </p:txBody>
      </p:sp>
      <p:sp>
        <p:nvSpPr>
          <p:cNvPr id="1030" name="Rectangle 6"/>
          <p:cNvSpPr>
            <a:spLocks noChangeArrowheads="1"/>
          </p:cNvSpPr>
          <p:nvPr/>
        </p:nvSpPr>
        <p:spPr bwMode="auto">
          <a:xfrm>
            <a:off x="8572528" y="2285992"/>
            <a:ext cx="285752" cy="4000528"/>
          </a:xfrm>
          <a:prstGeom prst="rect">
            <a:avLst/>
          </a:prstGeom>
          <a:solidFill>
            <a:srgbClr val="0F6123"/>
          </a:solidFill>
          <a:ln>
            <a:headEnd/>
            <a:tailEnd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fr-FR" sz="1400" b="1" i="0" u="none" strike="noStrike" cap="none" normalizeH="0" baseline="0" dirty="0" smtClean="0">
              <a:ln>
                <a:noFill/>
              </a:ln>
              <a:solidFill>
                <a:srgbClr val="31849B"/>
              </a:solidFill>
              <a:effectLst/>
              <a:latin typeface="Times New Roman" pitchFamily="18" charset="0"/>
              <a:ea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fr-FR" sz="1400" b="1" i="0" u="none" strike="noStrike" cap="none" normalizeH="0" baseline="0" dirty="0" smtClean="0">
              <a:ln>
                <a:noFill/>
              </a:ln>
              <a:solidFill>
                <a:srgbClr val="31849B"/>
              </a:solidFill>
              <a:effectLst/>
              <a:latin typeface="Times New Roman" pitchFamily="18" charset="0"/>
              <a:ea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fr-FR" sz="1400" b="1" i="0" u="none" strike="noStrike" cap="none" normalizeH="0" baseline="0" dirty="0" smtClean="0">
              <a:ln>
                <a:noFill/>
              </a:ln>
              <a:solidFill>
                <a:srgbClr val="31849B"/>
              </a:solidFill>
              <a:effectLst/>
              <a:latin typeface="Times New Roman" pitchFamily="18" charset="0"/>
              <a:ea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fr-FR" sz="1400" b="1" i="0" u="none" strike="noStrike" cap="none" normalizeH="0" baseline="0" dirty="0" smtClean="0">
              <a:ln>
                <a:noFill/>
              </a:ln>
              <a:solidFill>
                <a:srgbClr val="31849B"/>
              </a:solidFill>
              <a:effectLst/>
              <a:latin typeface="Times New Roman" pitchFamily="18" charset="0"/>
              <a:ea typeface="Arial" pitchFamily="34" charset="0"/>
              <a:cs typeface="Arial" pitchFamily="34" charset="0"/>
            </a:endParaRPr>
          </a:p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ts val="1200"/>
              </a:spcBef>
              <a:spcAft>
                <a:spcPts val="300"/>
              </a:spcAft>
              <a:buClrTx/>
              <a:buSzTx/>
              <a:buFontTx/>
              <a:buNone/>
              <a:tabLst/>
            </a:pPr>
            <a:r>
              <a:rPr kumimoji="0" lang="ar-SA" sz="1600" b="1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latin typeface="Times New Roman" pitchFamily="18" charset="0"/>
                <a:ea typeface="Arial" pitchFamily="34" charset="0"/>
                <a:cs typeface="Arial" pitchFamily="34" charset="0"/>
              </a:rPr>
              <a:t>المستعمل</a:t>
            </a:r>
            <a:endParaRPr kumimoji="0" lang="fr-FR" sz="1800" b="0" i="0" u="none" strike="noStrike" cap="none" normalizeH="0" baseline="0" dirty="0" smtClean="0">
              <a:ln>
                <a:noFill/>
              </a:ln>
              <a:solidFill>
                <a:schemeClr val="bg1">
                  <a:lumMod val="95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31" name="Rectangle 7"/>
          <p:cNvSpPr>
            <a:spLocks noChangeArrowheads="1"/>
          </p:cNvSpPr>
          <p:nvPr/>
        </p:nvSpPr>
        <p:spPr bwMode="auto">
          <a:xfrm>
            <a:off x="71406" y="2000240"/>
            <a:ext cx="571472" cy="4286280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fr-FR" sz="1400" b="1" i="0" u="none" strike="noStrike" cap="none" normalizeH="0" baseline="0" dirty="0" smtClean="0">
              <a:ln>
                <a:noFill/>
              </a:ln>
              <a:solidFill>
                <a:srgbClr val="31849B"/>
              </a:solidFill>
              <a:effectLst/>
              <a:latin typeface="Times New Roman" pitchFamily="18" charset="0"/>
              <a:ea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fr-FR" sz="1400" b="1" i="0" u="none" strike="noStrike" cap="none" normalizeH="0" baseline="0" dirty="0" smtClean="0">
              <a:ln>
                <a:noFill/>
              </a:ln>
              <a:solidFill>
                <a:srgbClr val="31849B"/>
              </a:solidFill>
              <a:effectLst/>
              <a:latin typeface="Times New Roman" pitchFamily="18" charset="0"/>
              <a:ea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fr-FR" sz="1400" b="1" i="0" u="none" strike="noStrike" cap="none" normalizeH="0" baseline="0" dirty="0" smtClean="0">
              <a:ln>
                <a:noFill/>
              </a:ln>
              <a:solidFill>
                <a:srgbClr val="31849B"/>
              </a:solidFill>
              <a:effectLst/>
              <a:latin typeface="Times New Roman" pitchFamily="18" charset="0"/>
              <a:ea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fr-FR" sz="1400" b="1" i="0" u="none" strike="noStrike" cap="none" normalizeH="0" baseline="0" dirty="0" smtClean="0">
              <a:ln>
                <a:noFill/>
              </a:ln>
              <a:solidFill>
                <a:srgbClr val="31849B"/>
              </a:solidFill>
              <a:effectLst/>
              <a:latin typeface="Times New Roman" pitchFamily="18" charset="0"/>
              <a:ea typeface="Arial" pitchFamily="34" charset="0"/>
              <a:cs typeface="Arial" pitchFamily="34" charset="0"/>
            </a:endParaRPr>
          </a:p>
          <a:p>
            <a:pPr lvl="0" algn="ctr" defTabSz="914400" hangingPunct="1">
              <a:lnSpc>
                <a:spcPct val="100000"/>
              </a:lnSpc>
              <a:spcBef>
                <a:spcPts val="1200"/>
              </a:spcBef>
              <a:spcAft>
                <a:spcPts val="300"/>
              </a:spcAft>
              <a:buClrTx/>
              <a:buSzTx/>
            </a:pPr>
            <a:r>
              <a:rPr lang="ar-TN" sz="1600" b="1" dirty="0" smtClean="0">
                <a:latin typeface="Times New Roman" pitchFamily="18" charset="0"/>
                <a:cs typeface="Arabic Transparent" pitchFamily="2" charset="-78"/>
              </a:rPr>
              <a:t>الـمنتـج</a:t>
            </a:r>
            <a:r>
              <a:rPr kumimoji="0" lang="ar-SA" sz="1600" b="1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latin typeface="Times New Roman" pitchFamily="18" charset="0"/>
                <a:ea typeface="Arial" pitchFamily="34" charset="0"/>
                <a:cs typeface="Arial" pitchFamily="34" charset="0"/>
              </a:rPr>
              <a:t> </a:t>
            </a:r>
            <a:endParaRPr kumimoji="0" lang="fr-FR" sz="1800" b="0" i="0" u="none" strike="noStrike" cap="none" normalizeH="0" baseline="0" dirty="0" smtClean="0">
              <a:ln>
                <a:noFill/>
              </a:ln>
              <a:solidFill>
                <a:schemeClr val="bg1">
                  <a:lumMod val="95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32" name="Rectangle 8"/>
          <p:cNvSpPr>
            <a:spLocks noChangeArrowheads="1"/>
          </p:cNvSpPr>
          <p:nvPr/>
        </p:nvSpPr>
        <p:spPr bwMode="auto">
          <a:xfrm>
            <a:off x="3500430" y="4286256"/>
            <a:ext cx="1143008" cy="703266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 algn="ctr" defTabSz="914400" hangingPunct="1">
              <a:lnSpc>
                <a:spcPct val="100000"/>
              </a:lnSpc>
              <a:spcAft>
                <a:spcPts val="1000"/>
              </a:spcAft>
              <a:buClrTx/>
              <a:buSzTx/>
            </a:pPr>
            <a:r>
              <a:rPr lang="ar-SA" sz="1500" b="1" dirty="0" smtClean="0">
                <a:solidFill>
                  <a:schemeClr val="tx1"/>
                </a:solidFill>
                <a:latin typeface="Calibri" pitchFamily="34" charset="0"/>
                <a:ea typeface="Arial" pitchFamily="34" charset="0"/>
                <a:cs typeface="Arial" pitchFamily="34" charset="0"/>
              </a:rPr>
              <a:t>البيانات  الفردية </a:t>
            </a:r>
            <a:endParaRPr lang="fr-FR" sz="1500" b="1" dirty="0" smtClean="0">
              <a:solidFill>
                <a:schemeClr val="tx1"/>
              </a:solidFill>
              <a:latin typeface="Calibri" pitchFamily="34" charset="0"/>
              <a:ea typeface="Arial" pitchFamily="34" charset="0"/>
              <a:cs typeface="Arial" pitchFamily="34" charset="0"/>
            </a:endParaRPr>
          </a:p>
        </p:txBody>
      </p:sp>
      <p:sp>
        <p:nvSpPr>
          <p:cNvPr id="1033" name="Rectangle 9"/>
          <p:cNvSpPr>
            <a:spLocks noChangeArrowheads="1"/>
          </p:cNvSpPr>
          <p:nvPr/>
        </p:nvSpPr>
        <p:spPr bwMode="auto">
          <a:xfrm>
            <a:off x="4857752" y="2857496"/>
            <a:ext cx="1214446" cy="428628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 algn="ctr" defTabSz="914400" hangingPunct="1">
              <a:lnSpc>
                <a:spcPct val="100000"/>
              </a:lnSpc>
              <a:spcAft>
                <a:spcPts val="1000"/>
              </a:spcAft>
              <a:buClrTx/>
              <a:buSzTx/>
            </a:pPr>
            <a:r>
              <a:rPr lang="ar-SA" sz="1500" b="1" dirty="0" smtClean="0">
                <a:solidFill>
                  <a:schemeClr val="tx1"/>
                </a:solidFill>
                <a:latin typeface="Calibri" pitchFamily="34" charset="0"/>
                <a:ea typeface="Arial" pitchFamily="34" charset="0"/>
                <a:cs typeface="Arial" pitchFamily="34" charset="0"/>
              </a:rPr>
              <a:t>البيانات  الوصفية</a:t>
            </a:r>
            <a:endParaRPr kumimoji="0" lang="fr-FR" sz="15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34" name="Rectangle 10"/>
          <p:cNvSpPr>
            <a:spLocks noChangeArrowheads="1"/>
          </p:cNvSpPr>
          <p:nvPr/>
        </p:nvSpPr>
        <p:spPr bwMode="auto">
          <a:xfrm>
            <a:off x="4857752" y="3440114"/>
            <a:ext cx="1214446" cy="631828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lang="ar-SA" sz="1500" b="1" dirty="0" smtClean="0">
                <a:solidFill>
                  <a:schemeClr val="tx2">
                    <a:lumMod val="50000"/>
                  </a:schemeClr>
                </a:solidFill>
                <a:latin typeface="Calibri" pitchFamily="34" charset="0"/>
                <a:ea typeface="Arial" pitchFamily="34" charset="0"/>
                <a:cs typeface="Arial" pitchFamily="34" charset="0"/>
              </a:rPr>
              <a:t>إخفاء الهوية</a:t>
            </a:r>
            <a:endParaRPr lang="fr-FR" sz="1500" b="1" dirty="0" smtClean="0">
              <a:solidFill>
                <a:schemeClr val="tx2">
                  <a:lumMod val="50000"/>
                </a:schemeClr>
              </a:solidFill>
              <a:latin typeface="Calibri" pitchFamily="34" charset="0"/>
              <a:ea typeface="Arial" pitchFamily="34" charset="0"/>
              <a:cs typeface="Arial" pitchFamily="34" charset="0"/>
            </a:endParaRPr>
          </a:p>
        </p:txBody>
      </p:sp>
      <p:sp>
        <p:nvSpPr>
          <p:cNvPr id="14" name="Rectangle 10"/>
          <p:cNvSpPr>
            <a:spLocks noChangeArrowheads="1"/>
          </p:cNvSpPr>
          <p:nvPr/>
        </p:nvSpPr>
        <p:spPr bwMode="auto">
          <a:xfrm>
            <a:off x="4857752" y="5286388"/>
            <a:ext cx="1214446" cy="631828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lang="ar-SA" sz="1500" b="1" dirty="0" smtClean="0">
                <a:solidFill>
                  <a:schemeClr val="tx2">
                    <a:lumMod val="50000"/>
                  </a:schemeClr>
                </a:solidFill>
                <a:latin typeface="Calibri" pitchFamily="34" charset="0"/>
                <a:ea typeface="Arial" pitchFamily="34" charset="0"/>
                <a:cs typeface="Arial" pitchFamily="34" charset="0"/>
              </a:rPr>
              <a:t>تجميع</a:t>
            </a:r>
            <a:endParaRPr lang="fr-FR" sz="1500" b="1" dirty="0" smtClean="0">
              <a:solidFill>
                <a:schemeClr val="tx2">
                  <a:lumMod val="50000"/>
                </a:schemeClr>
              </a:solidFill>
              <a:latin typeface="Calibri" pitchFamily="34" charset="0"/>
              <a:ea typeface="Arial" pitchFamily="34" charset="0"/>
              <a:cs typeface="Arial" pitchFamily="34" charset="0"/>
            </a:endParaRPr>
          </a:p>
        </p:txBody>
      </p:sp>
      <p:sp>
        <p:nvSpPr>
          <p:cNvPr id="1036" name="AutoShape 12"/>
          <p:cNvSpPr>
            <a:spLocks noChangeArrowheads="1"/>
          </p:cNvSpPr>
          <p:nvPr/>
        </p:nvSpPr>
        <p:spPr bwMode="auto">
          <a:xfrm>
            <a:off x="6643702" y="2786058"/>
            <a:ext cx="1500198" cy="642942"/>
          </a:xfrm>
          <a:prstGeom prst="roundRect">
            <a:avLst>
              <a:gd name="adj" fmla="val 16667"/>
            </a:avLst>
          </a:prstGeom>
          <a:solidFill>
            <a:srgbClr val="70A800"/>
          </a:solidFill>
          <a:ln>
            <a:headEnd/>
            <a:tailEnd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lang="ar-SA" sz="12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ea typeface="Arial" pitchFamily="34" charset="0"/>
                <a:cs typeface="Arial" pitchFamily="34" charset="0"/>
              </a:rPr>
              <a:t>مركز </a:t>
            </a:r>
            <a:r>
              <a:rPr lang="ar-SA" sz="15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ea typeface="Arial" pitchFamily="34" charset="0"/>
                <a:cs typeface="Arial" pitchFamily="34" charset="0"/>
              </a:rPr>
              <a:t>النفاذ</a:t>
            </a:r>
            <a:endParaRPr lang="fr-FR" sz="1500" b="1" dirty="0" smtClean="0">
              <a:solidFill>
                <a:schemeClr val="tx2">
                  <a:lumMod val="50000"/>
                </a:schemeClr>
              </a:solidFill>
              <a:latin typeface="Times New Roman" pitchFamily="18" charset="0"/>
              <a:ea typeface="Arial" pitchFamily="34" charset="0"/>
              <a:cs typeface="Arial" pitchFamily="34" charset="0"/>
            </a:endParaRPr>
          </a:p>
        </p:txBody>
      </p:sp>
      <p:sp>
        <p:nvSpPr>
          <p:cNvPr id="16" name="AutoShape 12"/>
          <p:cNvSpPr>
            <a:spLocks noChangeArrowheads="1"/>
          </p:cNvSpPr>
          <p:nvPr/>
        </p:nvSpPr>
        <p:spPr bwMode="auto">
          <a:xfrm>
            <a:off x="6643703" y="3500438"/>
            <a:ext cx="1500198" cy="500066"/>
          </a:xfrm>
          <a:prstGeom prst="roundRect">
            <a:avLst>
              <a:gd name="adj" fmla="val 16667"/>
            </a:avLst>
          </a:prstGeom>
          <a:solidFill>
            <a:srgbClr val="70A800"/>
          </a:solidFill>
          <a:ln>
            <a:headEnd/>
            <a:tailEnd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1200" b="1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latin typeface="Times New Roman" pitchFamily="18" charset="0"/>
                <a:ea typeface="Arial" pitchFamily="34" charset="0"/>
                <a:cs typeface="Arial" pitchFamily="34" charset="0"/>
              </a:rPr>
              <a:t>NADA</a:t>
            </a:r>
            <a:endParaRPr kumimoji="0" lang="fr-FR" sz="1800" b="0" i="0" u="none" strike="noStrike" cap="none" normalizeH="0" baseline="0" dirty="0" smtClean="0">
              <a:ln>
                <a:noFill/>
              </a:ln>
              <a:solidFill>
                <a:schemeClr val="tx2">
                  <a:lumMod val="50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AutoShape 12"/>
          <p:cNvSpPr>
            <a:spLocks noChangeArrowheads="1"/>
          </p:cNvSpPr>
          <p:nvPr/>
        </p:nvSpPr>
        <p:spPr bwMode="auto">
          <a:xfrm>
            <a:off x="6715140" y="5000636"/>
            <a:ext cx="1573213" cy="428628"/>
          </a:xfrm>
          <a:prstGeom prst="roundRect">
            <a:avLst>
              <a:gd name="adj" fmla="val 16667"/>
            </a:avLst>
          </a:prstGeom>
          <a:solidFill>
            <a:srgbClr val="70A800"/>
          </a:solidFill>
          <a:ln>
            <a:headEnd/>
            <a:tailEnd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lang="ar-SA" sz="1600" b="1" dirty="0" err="1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ea typeface="Arial" pitchFamily="34" charset="0"/>
                <a:cs typeface="Arial" pitchFamily="34" charset="0"/>
              </a:rPr>
              <a:t>نشريات</a:t>
            </a:r>
            <a:r>
              <a:rPr lang="ar-SA" sz="16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ea typeface="Arial" pitchFamily="34" charset="0"/>
                <a:cs typeface="Arial" pitchFamily="34" charset="0"/>
              </a:rPr>
              <a:t> </a:t>
            </a:r>
            <a:endParaRPr lang="fr-FR" sz="1600" b="1" dirty="0" smtClean="0">
              <a:solidFill>
                <a:schemeClr val="tx2">
                  <a:lumMod val="50000"/>
                </a:schemeClr>
              </a:solidFill>
              <a:latin typeface="Times New Roman" pitchFamily="18" charset="0"/>
              <a:ea typeface="Arial" pitchFamily="34" charset="0"/>
              <a:cs typeface="Arial" pitchFamily="34" charset="0"/>
            </a:endParaRPr>
          </a:p>
        </p:txBody>
      </p:sp>
      <p:sp>
        <p:nvSpPr>
          <p:cNvPr id="18" name="AutoShape 12"/>
          <p:cNvSpPr>
            <a:spLocks noChangeArrowheads="1"/>
          </p:cNvSpPr>
          <p:nvPr/>
        </p:nvSpPr>
        <p:spPr bwMode="auto">
          <a:xfrm>
            <a:off x="6715140" y="5643578"/>
            <a:ext cx="1573213" cy="428628"/>
          </a:xfrm>
          <a:prstGeom prst="roundRect">
            <a:avLst>
              <a:gd name="adj" fmla="val 16667"/>
            </a:avLst>
          </a:prstGeom>
          <a:solidFill>
            <a:srgbClr val="70A800"/>
          </a:solidFill>
          <a:ln>
            <a:headEnd/>
            <a:tailEnd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ts val="1000"/>
              </a:spcAft>
            </a:pPr>
            <a:r>
              <a:rPr lang="ar-SA" sz="16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ea typeface="Arial" pitchFamily="34" charset="0"/>
                <a:cs typeface="Arial" pitchFamily="34" charset="0"/>
              </a:rPr>
              <a:t>نشر عبر </a:t>
            </a:r>
            <a:r>
              <a:rPr lang="ar-SA" sz="1600" b="1" dirty="0" err="1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ea typeface="Arial" pitchFamily="34" charset="0"/>
                <a:cs typeface="Arial" pitchFamily="34" charset="0"/>
              </a:rPr>
              <a:t>الواب</a:t>
            </a:r>
            <a:r>
              <a:rPr lang="ar-SA" sz="16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ea typeface="Arial" pitchFamily="34" charset="0"/>
                <a:cs typeface="Arial" pitchFamily="34" charset="0"/>
              </a:rPr>
              <a:t> </a:t>
            </a:r>
            <a:endParaRPr lang="fr-FR" sz="1600" b="1" dirty="0" smtClean="0">
              <a:solidFill>
                <a:schemeClr val="tx2">
                  <a:lumMod val="50000"/>
                </a:schemeClr>
              </a:solidFill>
              <a:latin typeface="Times New Roman" pitchFamily="18" charset="0"/>
              <a:ea typeface="Arial" pitchFamily="34" charset="0"/>
              <a:cs typeface="Arial" pitchFamily="34" charset="0"/>
            </a:endParaRPr>
          </a:p>
        </p:txBody>
      </p:sp>
      <p:sp>
        <p:nvSpPr>
          <p:cNvPr id="19" name="Accolade ouvrante 18"/>
          <p:cNvSpPr/>
          <p:nvPr/>
        </p:nvSpPr>
        <p:spPr>
          <a:xfrm>
            <a:off x="4572000" y="3643314"/>
            <a:ext cx="285752" cy="1928826"/>
          </a:xfrm>
          <a:prstGeom prst="leftBrace">
            <a:avLst>
              <a:gd name="adj1" fmla="val 4478"/>
              <a:gd name="adj2" fmla="val 51085"/>
            </a:avLst>
          </a:prstGeom>
          <a:ln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6" name="Rectangle 9"/>
          <p:cNvSpPr>
            <a:spLocks noChangeArrowheads="1"/>
          </p:cNvSpPr>
          <p:nvPr/>
        </p:nvSpPr>
        <p:spPr bwMode="auto">
          <a:xfrm>
            <a:off x="1285852" y="3429000"/>
            <a:ext cx="1500198" cy="642942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 defTabSz="914400" hangingPunct="1">
              <a:lnSpc>
                <a:spcPct val="100000"/>
              </a:lnSpc>
              <a:spcAft>
                <a:spcPts val="1000"/>
              </a:spcAft>
              <a:buClrTx/>
              <a:buSzTx/>
            </a:pPr>
            <a:r>
              <a:rPr lang="ar-SA" sz="1400" b="1" dirty="0" smtClean="0">
                <a:solidFill>
                  <a:schemeClr val="bg1">
                    <a:lumMod val="95000"/>
                  </a:schemeClr>
                </a:solidFill>
                <a:latin typeface="Calibri" pitchFamily="34" charset="0"/>
                <a:ea typeface="Arial" pitchFamily="34" charset="0"/>
                <a:cs typeface="Arial" pitchFamily="34" charset="0"/>
              </a:rPr>
              <a:t>البيانات  الوصفية </a:t>
            </a:r>
            <a:endParaRPr lang="fr-FR" sz="1400" dirty="0" smtClean="0">
              <a:solidFill>
                <a:schemeClr val="bg1">
                  <a:lumMod val="9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7" name="AutoShape 12"/>
          <p:cNvSpPr>
            <a:spLocks noChangeArrowheads="1"/>
          </p:cNvSpPr>
          <p:nvPr/>
        </p:nvSpPr>
        <p:spPr bwMode="auto">
          <a:xfrm>
            <a:off x="4786314" y="2643182"/>
            <a:ext cx="3500462" cy="1571636"/>
          </a:xfrm>
          <a:prstGeom prst="roundRect">
            <a:avLst>
              <a:gd name="adj" fmla="val 16667"/>
            </a:avLst>
          </a:prstGeom>
          <a:noFill/>
          <a:ln w="38100">
            <a:solidFill>
              <a:schemeClr val="bg1">
                <a:lumMod val="95000"/>
              </a:schemeClr>
            </a:solidFill>
            <a:prstDash val="dash"/>
            <a:round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8" name="Rectangle 9"/>
          <p:cNvSpPr>
            <a:spLocks noChangeArrowheads="1"/>
          </p:cNvSpPr>
          <p:nvPr/>
        </p:nvSpPr>
        <p:spPr bwMode="auto">
          <a:xfrm>
            <a:off x="1285852" y="4286256"/>
            <a:ext cx="1500198" cy="642942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ar-SA" sz="1600" b="1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latin typeface="Calibri" pitchFamily="34" charset="0"/>
                <a:ea typeface="Arial" pitchFamily="34" charset="0"/>
                <a:cs typeface="Arial" pitchFamily="34" charset="0"/>
              </a:rPr>
              <a:t>البيانات  </a:t>
            </a:r>
            <a:endParaRPr kumimoji="0" lang="fr-FR" sz="1600" b="0" i="0" u="none" strike="noStrike" cap="none" normalizeH="0" baseline="0" dirty="0" smtClean="0">
              <a:ln>
                <a:noFill/>
              </a:ln>
              <a:solidFill>
                <a:schemeClr val="bg1">
                  <a:lumMod val="95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5" name="ZoneTexte 34"/>
          <p:cNvSpPr txBox="1"/>
          <p:nvPr/>
        </p:nvSpPr>
        <p:spPr>
          <a:xfrm>
            <a:off x="714348" y="2786058"/>
            <a:ext cx="2571768" cy="3070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spcAft>
                <a:spcPts val="1000"/>
              </a:spcAft>
            </a:pPr>
            <a:r>
              <a:rPr kumimoji="0" lang="fr-FR" sz="1500" b="1" i="0" u="none" strike="noStrike" cap="none" normalizeH="0" dirty="0" smtClean="0">
                <a:ln>
                  <a:noFill/>
                </a:ln>
                <a:solidFill>
                  <a:srgbClr val="002060"/>
                </a:solidFill>
                <a:effectLst/>
                <a:latin typeface="Calibri" pitchFamily="34" charset="0"/>
                <a:ea typeface="Arial" pitchFamily="34" charset="0"/>
                <a:cs typeface="Arial" pitchFamily="34" charset="0"/>
              </a:rPr>
              <a:t>DDI </a:t>
            </a:r>
            <a:r>
              <a:rPr lang="ar-SA" sz="1500" b="1" dirty="0" smtClean="0">
                <a:solidFill>
                  <a:srgbClr val="002060"/>
                </a:solidFill>
                <a:latin typeface="Calibri" pitchFamily="34" charset="0"/>
                <a:ea typeface="Arial" pitchFamily="34" charset="0"/>
                <a:cs typeface="Arial" pitchFamily="34" charset="0"/>
              </a:rPr>
              <a:t>معيا</a:t>
            </a:r>
            <a:r>
              <a:rPr lang="ar-SA" sz="1050" b="1" dirty="0" smtClean="0">
                <a:solidFill>
                  <a:srgbClr val="002060"/>
                </a:solidFill>
                <a:latin typeface="Calibri" pitchFamily="34" charset="0"/>
                <a:ea typeface="Arial" pitchFamily="34" charset="0"/>
                <a:cs typeface="Arial" pitchFamily="34" charset="0"/>
              </a:rPr>
              <a:t>ر</a:t>
            </a:r>
            <a:endParaRPr kumimoji="0" lang="fr-FR" sz="1050" b="1" i="0" u="none" strike="noStrike" cap="none" normalizeH="0" dirty="0" smtClean="0">
              <a:ln>
                <a:noFill/>
              </a:ln>
              <a:solidFill>
                <a:srgbClr val="002060"/>
              </a:solidFill>
              <a:effectLst/>
              <a:latin typeface="Calibri" pitchFamily="34" charset="0"/>
              <a:ea typeface="Arial" pitchFamily="34" charset="0"/>
              <a:cs typeface="Arial" pitchFamily="34" charset="0"/>
            </a:endParaRPr>
          </a:p>
        </p:txBody>
      </p:sp>
      <p:cxnSp>
        <p:nvCxnSpPr>
          <p:cNvPr id="37" name="Connecteur en angle 36"/>
          <p:cNvCxnSpPr>
            <a:stCxn id="26" idx="3"/>
            <a:endCxn id="1033" idx="1"/>
          </p:cNvCxnSpPr>
          <p:nvPr/>
        </p:nvCxnSpPr>
        <p:spPr>
          <a:xfrm flipV="1">
            <a:off x="2786050" y="3071810"/>
            <a:ext cx="2071702" cy="678661"/>
          </a:xfrm>
          <a:prstGeom prst="bentConnector3">
            <a:avLst>
              <a:gd name="adj1" fmla="val 50000"/>
            </a:avLst>
          </a:prstGeom>
          <a:ln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38" name="ZoneTexte 37"/>
          <p:cNvSpPr txBox="1"/>
          <p:nvPr/>
        </p:nvSpPr>
        <p:spPr>
          <a:xfrm>
            <a:off x="5214942" y="4214818"/>
            <a:ext cx="3357586" cy="378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SA" sz="2000" dirty="0" smtClean="0"/>
              <a:t>النفاذ للمعطيات الفردية</a:t>
            </a:r>
            <a:endParaRPr lang="fr-FR" sz="2000" dirty="0"/>
          </a:p>
        </p:txBody>
      </p:sp>
      <p:sp>
        <p:nvSpPr>
          <p:cNvPr id="29" name="Titre 1"/>
          <p:cNvSpPr txBox="1">
            <a:spLocks/>
          </p:cNvSpPr>
          <p:nvPr/>
        </p:nvSpPr>
        <p:spPr>
          <a:xfrm>
            <a:off x="214282" y="21429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10000"/>
          </a:bodyPr>
          <a:lstStyle/>
          <a:p>
            <a:pPr lvl="0" defTabSz="914400" fontAlgn="auto" hangingPunct="1">
              <a:lnSpc>
                <a:spcPct val="100000"/>
              </a:lnSpc>
              <a:spcAft>
                <a:spcPts val="0"/>
              </a:spcAft>
              <a:buClrTx/>
              <a:buSzTx/>
              <a:defRPr/>
            </a:pPr>
            <a:r>
              <a:rPr lang="ar-SA" sz="4400" b="1" dirty="0" smtClean="0">
                <a:solidFill>
                  <a:schemeClr val="bg1"/>
                </a:solidFill>
              </a:rPr>
              <a:t>البيانات المفتوحة </a:t>
            </a:r>
            <a:r>
              <a:rPr lang="fr-FR" sz="4400" b="1" dirty="0" smtClean="0">
                <a:solidFill>
                  <a:schemeClr val="tx2">
                    <a:lumMod val="50000"/>
                  </a:schemeClr>
                </a:solidFill>
              </a:rPr>
              <a:t/>
            </a:r>
            <a:br>
              <a:rPr lang="fr-FR" sz="4400" b="1" dirty="0" smtClean="0">
                <a:solidFill>
                  <a:schemeClr val="tx2">
                    <a:lumMod val="50000"/>
                  </a:schemeClr>
                </a:solidFill>
              </a:rPr>
            </a:br>
            <a:r>
              <a:rPr lang="ar-TN" sz="3600" b="1" dirty="0" smtClean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ar-TN" sz="3600" b="1" dirty="0" err="1" smtClean="0">
                <a:solidFill>
                  <a:srgbClr val="70A800"/>
                </a:solidFill>
              </a:rPr>
              <a:t>ال</a:t>
            </a:r>
            <a:r>
              <a:rPr lang="ar-SA" sz="3600" b="1" dirty="0" smtClean="0">
                <a:solidFill>
                  <a:srgbClr val="70A800"/>
                </a:solidFill>
              </a:rPr>
              <a:t>تركيز</a:t>
            </a:r>
            <a:endParaRPr kumimoji="0" lang="fr-FR" sz="4400" b="1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95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32" name="ZoneTexte 31"/>
          <p:cNvSpPr txBox="1"/>
          <p:nvPr/>
        </p:nvSpPr>
        <p:spPr>
          <a:xfrm>
            <a:off x="5572132" y="6429396"/>
            <a:ext cx="2071702" cy="378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SA" sz="2000" dirty="0" smtClean="0"/>
              <a:t>المؤشرات الإحصائية</a:t>
            </a:r>
            <a:r>
              <a:rPr lang="fr-FR" sz="2000" dirty="0" smtClean="0"/>
              <a:t> </a:t>
            </a:r>
            <a:endParaRPr lang="fr-FR" sz="2000" dirty="0"/>
          </a:p>
        </p:txBody>
      </p:sp>
      <p:cxnSp>
        <p:nvCxnSpPr>
          <p:cNvPr id="43" name="Connecteur en angle 42"/>
          <p:cNvCxnSpPr>
            <a:stCxn id="28" idx="3"/>
            <a:endCxn id="1032" idx="1"/>
          </p:cNvCxnSpPr>
          <p:nvPr/>
        </p:nvCxnSpPr>
        <p:spPr>
          <a:xfrm>
            <a:off x="2786050" y="4607727"/>
            <a:ext cx="714380" cy="30162"/>
          </a:xfrm>
          <a:prstGeom prst="straightConnector1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55" name="Accolade ouvrante 54"/>
          <p:cNvSpPr/>
          <p:nvPr/>
        </p:nvSpPr>
        <p:spPr>
          <a:xfrm>
            <a:off x="571472" y="3643314"/>
            <a:ext cx="714380" cy="1071570"/>
          </a:xfrm>
          <a:prstGeom prst="leftBrace">
            <a:avLst>
              <a:gd name="adj1" fmla="val 8333"/>
              <a:gd name="adj2" fmla="val 62337"/>
            </a:avLst>
          </a:prstGeom>
          <a:ln/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9" name="Flèche droite 58"/>
          <p:cNvSpPr/>
          <p:nvPr/>
        </p:nvSpPr>
        <p:spPr>
          <a:xfrm>
            <a:off x="6143636" y="3071810"/>
            <a:ext cx="500066" cy="500066"/>
          </a:xfrm>
          <a:prstGeom prst="rightArrow">
            <a:avLst/>
          </a:prstGeom>
          <a:solidFill>
            <a:srgbClr val="70A800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2" name="Flèche droite 61"/>
          <p:cNvSpPr/>
          <p:nvPr/>
        </p:nvSpPr>
        <p:spPr>
          <a:xfrm>
            <a:off x="6215074" y="5286388"/>
            <a:ext cx="500066" cy="500066"/>
          </a:xfrm>
          <a:prstGeom prst="rightArrow">
            <a:avLst/>
          </a:prstGeom>
          <a:solidFill>
            <a:srgbClr val="70A800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3" name="AutoShape 12"/>
          <p:cNvSpPr>
            <a:spLocks noChangeArrowheads="1"/>
          </p:cNvSpPr>
          <p:nvPr/>
        </p:nvSpPr>
        <p:spPr bwMode="auto">
          <a:xfrm>
            <a:off x="4786314" y="4857760"/>
            <a:ext cx="3571900" cy="1357322"/>
          </a:xfrm>
          <a:prstGeom prst="roundRect">
            <a:avLst>
              <a:gd name="adj" fmla="val 16667"/>
            </a:avLst>
          </a:prstGeom>
          <a:noFill/>
          <a:ln w="38100">
            <a:solidFill>
              <a:schemeClr val="bg1">
                <a:lumMod val="95000"/>
              </a:schemeClr>
            </a:solidFill>
            <a:prstDash val="dash"/>
            <a:round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Rectangle à coins arrondis 33"/>
          <p:cNvSpPr/>
          <p:nvPr/>
        </p:nvSpPr>
        <p:spPr bwMode="auto">
          <a:xfrm>
            <a:off x="3000364" y="2214554"/>
            <a:ext cx="1643074" cy="785818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fr-FR" sz="1800" b="0" i="0" u="none" strike="noStrike" cap="none" normalizeH="0" baseline="0" smtClean="0">
              <a:ln>
                <a:noFill/>
              </a:ln>
              <a:effectLst/>
              <a:latin typeface="Arial" charset="0"/>
            </a:endParaRPr>
          </a:p>
        </p:txBody>
      </p:sp>
      <p:pic>
        <p:nvPicPr>
          <p:cNvPr id="9233" name="Picture 17" descr="D:\JoBs\Présentations\meeting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72198" y="3857628"/>
            <a:ext cx="2928958" cy="2928958"/>
          </a:xfrm>
          <a:prstGeom prst="rect">
            <a:avLst/>
          </a:prstGeom>
          <a:noFill/>
        </p:spPr>
      </p:pic>
      <p:sp>
        <p:nvSpPr>
          <p:cNvPr id="33" name="Pensées 32"/>
          <p:cNvSpPr/>
          <p:nvPr/>
        </p:nvSpPr>
        <p:spPr bwMode="auto">
          <a:xfrm>
            <a:off x="71438" y="1643050"/>
            <a:ext cx="5214942" cy="4000528"/>
          </a:xfrm>
          <a:prstGeom prst="cloudCallout">
            <a:avLst>
              <a:gd name="adj1" fmla="val 68318"/>
              <a:gd name="adj2" fmla="val 29215"/>
            </a:avLst>
          </a:prstGeom>
          <a:ln>
            <a:headEnd type="none" w="med" len="med"/>
            <a:tailEnd type="none" w="med" len="med"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fr-FR" sz="1800" b="0" i="0" u="none" strike="noStrike" cap="none" normalizeH="0" baseline="0" smtClean="0">
              <a:ln>
                <a:noFill/>
              </a:ln>
              <a:effectLst/>
              <a:latin typeface="Arial" charset="0"/>
            </a:endParaRPr>
          </a:p>
        </p:txBody>
      </p:sp>
      <p:sp>
        <p:nvSpPr>
          <p:cNvPr id="30" name="Rectangle à coins arrondis 29"/>
          <p:cNvSpPr/>
          <p:nvPr/>
        </p:nvSpPr>
        <p:spPr bwMode="auto">
          <a:xfrm>
            <a:off x="1714480" y="4071942"/>
            <a:ext cx="1571636" cy="785818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fr-FR" sz="1800" b="0" i="0" u="none" strike="noStrike" cap="none" normalizeH="0" baseline="0" smtClean="0">
              <a:ln>
                <a:noFill/>
              </a:ln>
              <a:effectLst/>
              <a:latin typeface="Arial" charset="0"/>
            </a:endParaRPr>
          </a:p>
        </p:txBody>
      </p:sp>
      <p:sp>
        <p:nvSpPr>
          <p:cNvPr id="27" name="Rectangle à coins arrondis 26"/>
          <p:cNvSpPr/>
          <p:nvPr/>
        </p:nvSpPr>
        <p:spPr bwMode="auto">
          <a:xfrm>
            <a:off x="928662" y="2143116"/>
            <a:ext cx="1500198" cy="571504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fr-FR" sz="1800" b="0" i="0" u="none" strike="noStrike" cap="none" normalizeH="0" baseline="0" smtClean="0">
              <a:ln>
                <a:noFill/>
              </a:ln>
              <a:effectLst/>
              <a:latin typeface="Arial" charset="0"/>
            </a:endParaRPr>
          </a:p>
        </p:txBody>
      </p:sp>
      <p:sp>
        <p:nvSpPr>
          <p:cNvPr id="9220" name="AutoShape 3"/>
          <p:cNvSpPr>
            <a:spLocks noChangeArrowheads="1"/>
          </p:cNvSpPr>
          <p:nvPr/>
        </p:nvSpPr>
        <p:spPr bwMode="auto">
          <a:xfrm>
            <a:off x="928688" y="4071938"/>
            <a:ext cx="3141662" cy="1212850"/>
          </a:xfrm>
          <a:custGeom>
            <a:avLst/>
            <a:gdLst>
              <a:gd name="T0" fmla="*/ 3141662 w 3141662"/>
              <a:gd name="T1" fmla="*/ 606425 h 1212850"/>
              <a:gd name="T2" fmla="*/ 1570831 w 3141662"/>
              <a:gd name="T3" fmla="*/ 1212850 h 1212850"/>
              <a:gd name="T4" fmla="*/ 0 w 3141662"/>
              <a:gd name="T5" fmla="*/ 606425 h 1212850"/>
              <a:gd name="T6" fmla="*/ 1570831 w 3141662"/>
              <a:gd name="T7" fmla="*/ 0 h 1212850"/>
              <a:gd name="T8" fmla="*/ 0 60000 65536"/>
              <a:gd name="T9" fmla="*/ 5898240 60000 65536"/>
              <a:gd name="T10" fmla="*/ 11796480 60000 65536"/>
              <a:gd name="T11" fmla="*/ 17694720 60000 65536"/>
              <a:gd name="T12" fmla="*/ 0 w 3141662"/>
              <a:gd name="T13" fmla="*/ 0 h 1212850"/>
              <a:gd name="T14" fmla="*/ 3141662 w 3141662"/>
              <a:gd name="T15" fmla="*/ 1212850 h 121285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3141662" h="1212850">
                <a:moveTo>
                  <a:pt x="0" y="0"/>
                </a:moveTo>
                <a:lnTo>
                  <a:pt x="8729" y="0"/>
                </a:lnTo>
                <a:lnTo>
                  <a:pt x="8729" y="3371"/>
                </a:lnTo>
                <a:lnTo>
                  <a:pt x="0" y="3371"/>
                </a:lnTo>
                <a:close/>
              </a:path>
            </a:pathLst>
          </a:custGeom>
          <a:gradFill rotWithShape="0">
            <a:gsLst>
              <a:gs pos="0">
                <a:srgbClr val="E5EFFF"/>
              </a:gs>
              <a:gs pos="50000">
                <a:srgbClr val="A4C1FF"/>
              </a:gs>
              <a:gs pos="100000">
                <a:srgbClr val="E5EFFF"/>
              </a:gs>
            </a:gsLst>
            <a:lin ang="16200000" scaled="1"/>
          </a:gradFill>
          <a:ln w="9360">
            <a:solidFill>
              <a:srgbClr val="4A7EBB"/>
            </a:solidFill>
            <a:round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9221" name="AutoShape 4"/>
          <p:cNvSpPr>
            <a:spLocks noChangeArrowheads="1"/>
          </p:cNvSpPr>
          <p:nvPr/>
        </p:nvSpPr>
        <p:spPr bwMode="auto">
          <a:xfrm>
            <a:off x="1785938" y="1785938"/>
            <a:ext cx="3498850" cy="1284287"/>
          </a:xfrm>
          <a:custGeom>
            <a:avLst/>
            <a:gdLst>
              <a:gd name="T0" fmla="*/ 3498850 w 3498850"/>
              <a:gd name="T1" fmla="*/ 642144 h 1284287"/>
              <a:gd name="T2" fmla="*/ 1749425 w 3498850"/>
              <a:gd name="T3" fmla="*/ 1284287 h 1284287"/>
              <a:gd name="T4" fmla="*/ 0 w 3498850"/>
              <a:gd name="T5" fmla="*/ 642144 h 1284287"/>
              <a:gd name="T6" fmla="*/ 1749425 w 3498850"/>
              <a:gd name="T7" fmla="*/ 0 h 1284287"/>
              <a:gd name="T8" fmla="*/ 0 60000 65536"/>
              <a:gd name="T9" fmla="*/ 5898240 60000 65536"/>
              <a:gd name="T10" fmla="*/ 11796480 60000 65536"/>
              <a:gd name="T11" fmla="*/ 17694720 60000 65536"/>
              <a:gd name="T12" fmla="*/ 0 w 3498850"/>
              <a:gd name="T13" fmla="*/ 0 h 1284287"/>
              <a:gd name="T14" fmla="*/ 3498850 w 3498850"/>
              <a:gd name="T15" fmla="*/ 1284287 h 1284287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3498850" h="1284287">
                <a:moveTo>
                  <a:pt x="0" y="0"/>
                </a:moveTo>
                <a:lnTo>
                  <a:pt x="9722" y="0"/>
                </a:lnTo>
                <a:lnTo>
                  <a:pt x="9722" y="3570"/>
                </a:lnTo>
                <a:lnTo>
                  <a:pt x="0" y="3570"/>
                </a:lnTo>
                <a:close/>
              </a:path>
            </a:pathLst>
          </a:custGeom>
          <a:gradFill rotWithShape="0">
            <a:gsLst>
              <a:gs pos="0">
                <a:srgbClr val="E5EFFF"/>
              </a:gs>
              <a:gs pos="50000">
                <a:srgbClr val="A4C1FF"/>
              </a:gs>
              <a:gs pos="100000">
                <a:srgbClr val="E5EFFF"/>
              </a:gs>
            </a:gsLst>
            <a:lin ang="16200000" scaled="1"/>
          </a:gradFill>
          <a:ln w="9360">
            <a:solidFill>
              <a:srgbClr val="4A7EBB"/>
            </a:solidFill>
            <a:round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9223" name="AutoShape 6"/>
          <p:cNvSpPr>
            <a:spLocks noChangeArrowheads="1"/>
          </p:cNvSpPr>
          <p:nvPr/>
        </p:nvSpPr>
        <p:spPr bwMode="auto">
          <a:xfrm>
            <a:off x="214313" y="-285776"/>
            <a:ext cx="8228012" cy="1141413"/>
          </a:xfrm>
          <a:custGeom>
            <a:avLst/>
            <a:gdLst>
              <a:gd name="T0" fmla="*/ 8228012 w 8228012"/>
              <a:gd name="T1" fmla="*/ 570707 h 1141413"/>
              <a:gd name="T2" fmla="*/ 4114006 w 8228012"/>
              <a:gd name="T3" fmla="*/ 1141413 h 1141413"/>
              <a:gd name="T4" fmla="*/ 0 w 8228012"/>
              <a:gd name="T5" fmla="*/ 570707 h 1141413"/>
              <a:gd name="T6" fmla="*/ 4114006 w 8228012"/>
              <a:gd name="T7" fmla="*/ 0 h 1141413"/>
              <a:gd name="T8" fmla="*/ 0 60000 65536"/>
              <a:gd name="T9" fmla="*/ 5898240 60000 65536"/>
              <a:gd name="T10" fmla="*/ 11796480 60000 65536"/>
              <a:gd name="T11" fmla="*/ 17694720 60000 65536"/>
              <a:gd name="T12" fmla="*/ 0 w 8228012"/>
              <a:gd name="T13" fmla="*/ 0 h 1141413"/>
              <a:gd name="T14" fmla="*/ 8228012 w 8228012"/>
              <a:gd name="T15" fmla="*/ 1141413 h 1141413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8228012" h="1141413">
                <a:moveTo>
                  <a:pt x="0" y="0"/>
                </a:moveTo>
                <a:lnTo>
                  <a:pt x="22858" y="0"/>
                </a:lnTo>
                <a:lnTo>
                  <a:pt x="22858" y="3173"/>
                </a:lnTo>
                <a:lnTo>
                  <a:pt x="0" y="3173"/>
                </a:lnTo>
                <a:close/>
              </a:path>
            </a:pathLst>
          </a:custGeom>
          <a:noFill/>
          <a:ln w="9525">
            <a:noFill/>
            <a:round/>
            <a:headEnd/>
            <a:tailEnd/>
          </a:ln>
        </p:spPr>
        <p:txBody>
          <a:bodyPr lIns="90000" tIns="45000" rIns="90000" bIns="45000" anchor="ctr"/>
          <a:lstStyle/>
          <a:p>
            <a:pPr>
              <a:lnSpc>
                <a:spcPct val="100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endParaRPr lang="fr-FR" sz="4000" b="1" dirty="0">
              <a:solidFill>
                <a:schemeClr val="bg1">
                  <a:lumMod val="95000"/>
                </a:schemeClr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9224" name="AutoShape 7"/>
          <p:cNvSpPr>
            <a:spLocks noChangeArrowheads="1"/>
          </p:cNvSpPr>
          <p:nvPr/>
        </p:nvSpPr>
        <p:spPr bwMode="auto">
          <a:xfrm>
            <a:off x="1571604" y="4214818"/>
            <a:ext cx="1857388" cy="642942"/>
          </a:xfrm>
          <a:custGeom>
            <a:avLst/>
            <a:gdLst>
              <a:gd name="T0" fmla="*/ 2676525 w 2676525"/>
              <a:gd name="T1" fmla="*/ 684213 h 1368425"/>
              <a:gd name="T2" fmla="*/ 1338266 w 2676525"/>
              <a:gd name="T3" fmla="*/ 1368425 h 1368425"/>
              <a:gd name="T4" fmla="*/ 0 w 2676525"/>
              <a:gd name="T5" fmla="*/ 684213 h 1368425"/>
              <a:gd name="T6" fmla="*/ 1338266 w 2676525"/>
              <a:gd name="T7" fmla="*/ 0 h 1368425"/>
              <a:gd name="T8" fmla="*/ 0 60000 65536"/>
              <a:gd name="T9" fmla="*/ 5898240 60000 65536"/>
              <a:gd name="T10" fmla="*/ 11796480 60000 65536"/>
              <a:gd name="T11" fmla="*/ 17694720 60000 65536"/>
              <a:gd name="T12" fmla="*/ 0 w 2676525"/>
              <a:gd name="T13" fmla="*/ 0 h 1368425"/>
              <a:gd name="T14" fmla="*/ 2676525 w 2676525"/>
              <a:gd name="T15" fmla="*/ 1368425 h 136842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676525" h="1368425">
                <a:moveTo>
                  <a:pt x="0" y="0"/>
                </a:moveTo>
                <a:lnTo>
                  <a:pt x="7437" y="0"/>
                </a:lnTo>
                <a:lnTo>
                  <a:pt x="7437" y="3803"/>
                </a:lnTo>
                <a:lnTo>
                  <a:pt x="0" y="3803"/>
                </a:lnTo>
                <a:close/>
              </a:path>
            </a:pathLst>
          </a:cu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  <a:tabLst>
                <a:tab pos="723900" algn="l"/>
                <a:tab pos="1447800" algn="l"/>
                <a:tab pos="2171700" algn="l"/>
              </a:tabLst>
            </a:pPr>
            <a:r>
              <a:rPr lang="ar-TN" sz="1600" b="1" dirty="0" err="1" smtClean="0">
                <a:solidFill>
                  <a:srgbClr val="17375E"/>
                </a:solidFill>
                <a:latin typeface="Arial" pitchFamily="34" charset="0"/>
                <a:cs typeface="Arial" pitchFamily="34" charset="0"/>
              </a:rPr>
              <a:t>التشاركية</a:t>
            </a:r>
            <a:r>
              <a:rPr lang="ar-TN" sz="1600" b="1" dirty="0" smtClean="0">
                <a:solidFill>
                  <a:srgbClr val="17375E"/>
                </a:solidFill>
                <a:latin typeface="Arial" pitchFamily="34" charset="0"/>
                <a:cs typeface="Arial" pitchFamily="34" charset="0"/>
              </a:rPr>
              <a:t> الإلكترونية</a:t>
            </a:r>
            <a:endParaRPr lang="fr-FR" sz="1600" b="1" dirty="0" smtClean="0">
              <a:solidFill>
                <a:srgbClr val="17375E"/>
              </a:solidFill>
              <a:latin typeface="Arial" pitchFamily="34" charset="0"/>
              <a:cs typeface="Arial" pitchFamily="34" charset="0"/>
            </a:endParaRPr>
          </a:p>
          <a:p>
            <a:pPr algn="ctr">
              <a:lnSpc>
                <a:spcPct val="100000"/>
              </a:lnSpc>
              <a:tabLst>
                <a:tab pos="723900" algn="l"/>
                <a:tab pos="1447800" algn="l"/>
                <a:tab pos="2171700" algn="l"/>
              </a:tabLst>
            </a:pPr>
            <a:r>
              <a:rPr lang="fr-FR" sz="1400" b="1" dirty="0" smtClean="0">
                <a:solidFill>
                  <a:srgbClr val="17375E"/>
                </a:solidFill>
                <a:latin typeface="Arial" pitchFamily="34" charset="0"/>
                <a:cs typeface="Arial" pitchFamily="34" charset="0"/>
              </a:rPr>
              <a:t>E-participation</a:t>
            </a:r>
            <a:endParaRPr lang="fr-FR" sz="1400" b="1" dirty="0">
              <a:solidFill>
                <a:srgbClr val="17375E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225" name="AutoShape 8"/>
          <p:cNvSpPr>
            <a:spLocks noChangeArrowheads="1"/>
          </p:cNvSpPr>
          <p:nvPr/>
        </p:nvSpPr>
        <p:spPr bwMode="auto">
          <a:xfrm>
            <a:off x="785786" y="2130423"/>
            <a:ext cx="1714511" cy="655635"/>
          </a:xfrm>
          <a:custGeom>
            <a:avLst/>
            <a:gdLst>
              <a:gd name="T0" fmla="*/ 3432175 w 3432175"/>
              <a:gd name="T1" fmla="*/ 470694 h 941387"/>
              <a:gd name="T2" fmla="*/ 1716091 w 3432175"/>
              <a:gd name="T3" fmla="*/ 941387 h 941387"/>
              <a:gd name="T4" fmla="*/ 0 w 3432175"/>
              <a:gd name="T5" fmla="*/ 470694 h 941387"/>
              <a:gd name="T6" fmla="*/ 1716091 w 3432175"/>
              <a:gd name="T7" fmla="*/ 0 h 941387"/>
              <a:gd name="T8" fmla="*/ 0 60000 65536"/>
              <a:gd name="T9" fmla="*/ 5898240 60000 65536"/>
              <a:gd name="T10" fmla="*/ 11796480 60000 65536"/>
              <a:gd name="T11" fmla="*/ 17694720 60000 65536"/>
              <a:gd name="T12" fmla="*/ 0 w 3432175"/>
              <a:gd name="T13" fmla="*/ 0 h 941387"/>
              <a:gd name="T14" fmla="*/ 3432175 w 3432175"/>
              <a:gd name="T15" fmla="*/ 941387 h 941387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3432175" h="941387">
                <a:moveTo>
                  <a:pt x="0" y="0"/>
                </a:moveTo>
                <a:lnTo>
                  <a:pt x="9536" y="0"/>
                </a:lnTo>
                <a:lnTo>
                  <a:pt x="9536" y="2618"/>
                </a:lnTo>
                <a:lnTo>
                  <a:pt x="0" y="2618"/>
                </a:lnTo>
                <a:close/>
              </a:path>
            </a:pathLst>
          </a:custGeom>
          <a:noFill/>
          <a:ln w="9525">
            <a:noFill/>
            <a:round/>
            <a:headEnd/>
            <a:tailEnd/>
          </a:ln>
        </p:spPr>
        <p:txBody>
          <a:bodyPr lIns="90000" tIns="45000" rIns="90000" bIns="45000"/>
          <a:lstStyle/>
          <a:p>
            <a:pPr algn="ctr">
              <a:lnSpc>
                <a:spcPct val="100000"/>
              </a:lnSpc>
              <a:buClr>
                <a:srgbClr val="008000"/>
              </a:buClr>
              <a:tabLst>
                <a:tab pos="723900" algn="l"/>
                <a:tab pos="1447800" algn="l"/>
                <a:tab pos="2171700" algn="l"/>
                <a:tab pos="2895600" algn="l"/>
              </a:tabLst>
            </a:pPr>
            <a:r>
              <a:rPr lang="ar-TN" sz="1600" b="1" dirty="0" smtClean="0">
                <a:solidFill>
                  <a:srgbClr val="17375E"/>
                </a:solidFill>
                <a:latin typeface="Calibri" charset="0"/>
              </a:rPr>
              <a:t>مخازن البيانات</a:t>
            </a:r>
            <a:endParaRPr lang="fr-FR" sz="1600" b="1" dirty="0" smtClean="0">
              <a:solidFill>
                <a:srgbClr val="17375E"/>
              </a:solidFill>
              <a:latin typeface="Calibri" charset="0"/>
            </a:endParaRPr>
          </a:p>
          <a:p>
            <a:pPr algn="ctr">
              <a:lnSpc>
                <a:spcPct val="100000"/>
              </a:lnSpc>
              <a:tabLst>
                <a:tab pos="723900" algn="l"/>
                <a:tab pos="1447800" algn="l"/>
                <a:tab pos="2171700" algn="l"/>
                <a:tab pos="2895600" algn="l"/>
              </a:tabLst>
            </a:pPr>
            <a:r>
              <a:rPr lang="fr-FR" sz="1400" b="1" dirty="0" smtClean="0">
                <a:solidFill>
                  <a:srgbClr val="17375E"/>
                </a:solidFill>
                <a:latin typeface="Calibri" charset="0"/>
              </a:rPr>
              <a:t>Data </a:t>
            </a:r>
            <a:r>
              <a:rPr lang="fr-FR" sz="1400" b="1" dirty="0" err="1" smtClean="0">
                <a:solidFill>
                  <a:srgbClr val="17375E"/>
                </a:solidFill>
                <a:latin typeface="Calibri" charset="0"/>
              </a:rPr>
              <a:t>Warehouses</a:t>
            </a:r>
            <a:endParaRPr lang="fr-FR" sz="1400" b="1" dirty="0">
              <a:solidFill>
                <a:srgbClr val="17375E"/>
              </a:solidFill>
              <a:latin typeface="Calibri" charset="0"/>
            </a:endParaRPr>
          </a:p>
        </p:txBody>
      </p:sp>
      <p:sp>
        <p:nvSpPr>
          <p:cNvPr id="15" name="Titre 1"/>
          <p:cNvSpPr txBox="1">
            <a:spLocks/>
          </p:cNvSpPr>
          <p:nvPr/>
        </p:nvSpPr>
        <p:spPr>
          <a:xfrm>
            <a:off x="285720" y="214290"/>
            <a:ext cx="7543824" cy="1417662"/>
          </a:xfrm>
          <a:prstGeom prst="rect">
            <a:avLst/>
          </a:prstGeom>
        </p:spPr>
        <p:txBody>
          <a:bodyPr>
            <a:normAutofit fontScale="47500" lnSpcReduction="20000"/>
          </a:bodyPr>
          <a:lstStyle/>
          <a:p>
            <a:pPr marL="0" marR="0" lvl="1" indent="0" algn="l" defTabSz="449263" rtl="1" eaLnBrk="0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  <a:defRPr/>
            </a:pPr>
            <a:r>
              <a:rPr lang="ar-TN" sz="8000" b="1" dirty="0" smtClean="0">
                <a:solidFill>
                  <a:schemeClr val="bg1"/>
                </a:solidFill>
                <a:latin typeface="Arial" pitchFamily="34" charset="0"/>
                <a:ea typeface="Droid Sans" charset="0"/>
                <a:cs typeface="Arial" pitchFamily="34" charset="0"/>
              </a:rPr>
              <a:t>الأفاق </a:t>
            </a:r>
            <a:r>
              <a:rPr lang="ar-TN" sz="8000" b="1" dirty="0" err="1" smtClean="0">
                <a:solidFill>
                  <a:schemeClr val="bg1"/>
                </a:solidFill>
                <a:latin typeface="Arial" pitchFamily="34" charset="0"/>
                <a:ea typeface="Droid Sans" charset="0"/>
                <a:cs typeface="Arial" pitchFamily="34" charset="0"/>
              </a:rPr>
              <a:t>و</a:t>
            </a:r>
            <a:r>
              <a:rPr lang="ar-TN" sz="8000" b="1" dirty="0" smtClean="0">
                <a:solidFill>
                  <a:schemeClr val="bg1"/>
                </a:solidFill>
                <a:latin typeface="Arial" pitchFamily="34" charset="0"/>
                <a:ea typeface="Droid Sans" charset="0"/>
                <a:cs typeface="Arial" pitchFamily="34" charset="0"/>
              </a:rPr>
              <a:t> التحديات</a:t>
            </a:r>
            <a:endParaRPr lang="ar-SA" sz="8000" b="1" dirty="0" smtClean="0">
              <a:solidFill>
                <a:schemeClr val="bg1"/>
              </a:solidFill>
              <a:latin typeface="Arial" pitchFamily="34" charset="0"/>
              <a:ea typeface="Droid Sans" charset="0"/>
              <a:cs typeface="Arial" pitchFamily="34" charset="0"/>
            </a:endParaRPr>
          </a:p>
          <a:p>
            <a:pPr marL="0" marR="0" lvl="1" indent="0" algn="l" defTabSz="449263" rtl="1" eaLnBrk="0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  <a:defRPr/>
            </a:pPr>
            <a:r>
              <a:rPr kumimoji="0" lang="ar-SA" sz="6800" b="1" u="none" strike="noStrike" kern="0" cap="none" spc="0" normalizeH="0" baseline="0" noProof="0" dirty="0" smtClean="0">
                <a:ln>
                  <a:noFill/>
                </a:ln>
                <a:solidFill>
                  <a:srgbClr val="92D050"/>
                </a:solidFill>
                <a:effectLst/>
                <a:uLnTx/>
                <a:uFillTx/>
                <a:latin typeface="Arial" pitchFamily="34" charset="0"/>
                <a:ea typeface="Droid Sans" charset="0"/>
                <a:cs typeface="Arial" pitchFamily="34" charset="0"/>
              </a:rPr>
              <a:t>الأسس</a:t>
            </a:r>
            <a:r>
              <a:rPr kumimoji="0" lang="ar-SA" sz="3000" b="1" i="1" u="none" strike="noStrike" kern="0" cap="none" spc="0" normalizeH="0" baseline="0" noProof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Arial" pitchFamily="34" charset="0"/>
                <a:ea typeface="Droid Sans" charset="0"/>
                <a:cs typeface="Arial" pitchFamily="34" charset="0"/>
              </a:rPr>
              <a:t/>
            </a:r>
            <a:br>
              <a:rPr kumimoji="0" lang="ar-SA" sz="3000" b="1" i="1" u="none" strike="noStrike" kern="0" cap="none" spc="0" normalizeH="0" baseline="0" noProof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Arial" pitchFamily="34" charset="0"/>
                <a:ea typeface="Droid Sans" charset="0"/>
                <a:cs typeface="Arial" pitchFamily="34" charset="0"/>
              </a:rPr>
            </a:br>
            <a:r>
              <a:rPr kumimoji="0" lang="fr-FR" sz="3000" b="1" i="1" u="none" strike="noStrike" kern="0" cap="none" spc="0" normalizeH="0" baseline="0" noProof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Arial" pitchFamily="34" charset="0"/>
                <a:ea typeface="Droid Sans" charset="0"/>
                <a:cs typeface="Arial" pitchFamily="34" charset="0"/>
              </a:rPr>
              <a:t/>
            </a:r>
            <a:br>
              <a:rPr kumimoji="0" lang="fr-FR" sz="3000" b="1" i="1" u="none" strike="noStrike" kern="0" cap="none" spc="0" normalizeH="0" baseline="0" noProof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Arial" pitchFamily="34" charset="0"/>
                <a:ea typeface="Droid Sans" charset="0"/>
                <a:cs typeface="Arial" pitchFamily="34" charset="0"/>
              </a:rPr>
            </a:br>
            <a:r>
              <a:rPr kumimoji="0" lang="ar-SA" sz="36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itchFamily="34" charset="0"/>
                <a:ea typeface="Droid Sans" charset="0"/>
                <a:cs typeface="Arial" pitchFamily="34" charset="0"/>
              </a:rPr>
              <a:t/>
            </a:r>
            <a:br>
              <a:rPr kumimoji="0" lang="ar-SA" sz="36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itchFamily="34" charset="0"/>
                <a:ea typeface="Droid Sans" charset="0"/>
                <a:cs typeface="Arial" pitchFamily="34" charset="0"/>
              </a:rPr>
            </a:br>
            <a:endParaRPr kumimoji="0" lang="fr-FR" sz="2800" b="0" i="1" u="none" strike="noStrike" kern="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itchFamily="34" charset="0"/>
              <a:ea typeface="Droid Sans" charset="0"/>
              <a:cs typeface="Arial" pitchFamily="34" charset="0"/>
            </a:endParaRPr>
          </a:p>
        </p:txBody>
      </p:sp>
      <p:sp>
        <p:nvSpPr>
          <p:cNvPr id="9232" name="AutoShape 16" descr="data:image/jpeg;base64,/9j/4AAQSkZJRgABAQAAAQABAAD/2wCEAAkGBhQSEBUUExQUFBUWFSIVFRYYGBoZFxgXHBkZGB0YGRgXHyYeGBwjHBQZIS8gJSgpMC0uGh4xNjAqNSgtLCkBCQoKDgwOGg8PGi0kHyUtLC0vKioqKSovLCwsLiwsMiwtKSwsLDEuLiwpLSwsKSwpLCwpLC8vLCwpLCwqKSksLP/AABEIAK8BHwMBIgACEQEDEQH/xAAcAAACAwEBAQEAAAAAAAAAAAAABgQFBwMCAQj/xABMEAACAQMCBAMFBAUIBwYHAAABAgMABBESIQUGEzEiQVEHFDJhcSOBkaFCUmJysRUzc4KDkrPBFkNTk7LC0TRUZKLD0iREdKOktOL/xAAaAQACAwEBAAAAAAAAAAAAAAAABAIDBQEG/8QAMxEAAgIBBAADBQcEAwEAAAAAAAECEQMEEiExQVFhE3GBkfAUIjKhsdHxBSNSwSRC4RX/2gAMAwEAAhEDEQA/ANxooooAKKKKACiiigAooooAKKKKACiiigAooooAKKKKACiiigAooooAKKKKACiiigAooooAKj8RuenDJJ+ojP8A3VJ/yqRVVzX/ANguv/ppP8NqAFPh3FbeNFhMswmitUmkVJJf1EyANWgtl18P7a+tS4OYmaB5We6g6c4t3Rvd3IcukedQVgRmVckNthvMVG41w2R9cKROFaN5BcKR4W6PTCKPi6moKR5YA3yKW7y8jgsjbBblVupibLrBi7OskLHWT4laSXU6hh2OTjOKrhFSSpu+PH5/wXPgdIeOq05t4+IBp1BJjKwuRjvkIq4I8xnNTzeXW+iS2kIOCCjrv6ErI2Dv+rWect8aLiURmwiaVsIIMm6jae5WJpJS2RkCTOPXQMY2rrxvk6zFnLFbTTo0dygkKysftpnijIkzs7BWBx5E+WcVJwcZbW2vhZyk10OU/H+Ip/8AJW0v7l2VP4SwD+Nc4ecb3Pj4VKPmlzbN/FlpG4nxUWsw4f79LaW8ZZROfHKWEUEgUvjYFrhjkY2UAYFX/CuL3DXKWdvLHIlswS6uJ2DTytsWWONTnscaztnzOk5HGaW61XfT6+vA5URv4BzSt1JNF0pYpINIkD9MjLZxho3YH4TV3SP7ND1Hvp/9pc4H7oXWP8WniiDtWRkqdBRRRUiIUUUUAFFFFABRRRQAUUUUAFFFFABRRRQAUV8ZgBknA9ap7zm+1i2aZSR5Llz/AOXNSjGUulZFyUe2XNFJ1z7TYB8Ecr/XSo/iT+VVdx7T5T8EKL+8xb+Gmr46XK/ApepxrxNForLpPaNdnt0l+iH/ADauJ9oF5+un9wVZ9hyehD7Xj9TV6KypfaDdj9KM/VB/lUiP2l3I7pCf6rD/AJqHosvodWrx+pptFZ9B7UH/AE4FP7rkfxBqyg9pdufiSVfuUj8mz+VVvS5V4E1qMb8RvoqltOcrSTtMqn0fKfmwAq3imVhlSGHqDkfiKolCUe1RapKXTPdQuLX8EUZ94eNEfwfaMAGyMaRn4iQewqbS9zd7r9gLlQ+qRljUxmQE9Ny2VAJA0gnONiBUG6Vk0rF3mX3T3Q+7Ge1YA6JYkngAEaNKcEqqPlIWG+e9TFit5Coi4orupyqyNbT4YbZwyiQHc9mB3rlE1lkJFcBe46fvAKqCpBHQnZlAIOnATzPlUS84P71DLJcTx3ixu6lTbo+kIxGj7DRL1ABvht/JfWn2kH2ie2SJ1zyjP05I+hYTJKPtNAe0dsnVnKiXLatwcjffaocHCRBbR2/uN1BGkyTEx6LgMySLKdRjcyNqKDJKfQbYqfwWxFrGI4YnRNOpRb3JcYP6QiuiAoPoM1zueYphL04bnxjGpbyFY0XO4BdemW2/UDfUd6mmn0/Xs5ckQLCG3F+87zRZk1npzKYnBYWqqAkwU7C2bceoqm43yu1zxBj7l02WdZhfqxRDAul8aQcPMcFM49CfWtHY3JhGVtbnI3ALRqfpqEgP34+tZ5yL7pPDcu0d1a4uGzJE0qopdUcr9kdACljsy6QCMd6nFyi7T8K+qDdfYw+xmXVw7PmXXP192gJ/jT7VHyhwq1t7fRZvriLZ1dTqbhFTGrJxhUUY+VXlcitsUiMnbsKKKKkcCiiigAooooAKKKKACiiigAorlc3KxoXc4VRkn0FI/H+eWfKW+UXzcjDH939X69/pVuPFLI+CvJkjBcjTxbmSC3/nH8X6i7v+Hl9+KTeJ+0WZ9oVWMep8Tfn4R+BpZZcnJ3J3J9a+dOtPHpcce+TPnqJy64Pt7xCWY5lkd/3iSPuHYVG0VI6dHTptUuELvnsj6KNFSOnR067ZyiPoo0VI6dHTosKI+ijRUjp0dOiwoj6KNFSOnR06LCiPortaXUkRzG7IfVSR+OO9eunR0643fYVRf8O5/uYz49Mq/tDS395f8wa6cY57tevFcuHR44Jgqsdmc9IiNTnRrfSwB2J00udOvkfDTNNBEE165cMPJU0OGc+gUHP1wO5FI6rT43jbSoc0+aamldl/yzzRLeTvHciLpgO2kAgIYzCd2Y+METHOcDbsBkUw3HAbWPMiwiJj3eAGJ/qWi05AG/iyKWuduUVK4hADuskUUCZAlMoiXqTEncRaeofLwr5jBubf3gRz27vCVRBFFMxKMwePSpcAFdQbw7YyRsBnFeemqfBsr1O/B+HTCGJxdSSO0asTMkbg6gGxlFRwN/1vKulvdywvKZ4zpdwyvCGkTAjRPGoGtDlCexGD8VdbO5eCFFlibEcYUtH9ovhUDOkASY2/UNc+G3sJt093ma4CDUoWQPJJ30hid8ZYbnHYEnGarJEyyvDJpeGSFo8tqKHVkfokMDgMCNwQe/y3WONzP7xKvWnK6h4FfphcohO8WhmG/mSdwKsOWeHLJaK0ihZGeVy0bFWVmuJWIWRdLEZP3+YpYvOENHNMZbiR/tiVY6FYBgqKC6rktgKu2M7bUvqZuEKTrkuwRUpcqxq9m1oqNd6BgdRFPzPTDliTuSepjJ9BTtSN7KUxHejLNi9ZQWYscCCDAy2Se5p5rSwKsUfchPL+N+8KKKKuKwooooAKKKKACiol7xWKL43APp3b8BvS9e87eUSf1n/9o/61ZDFKfSISyRj2xsqNHxKJn0K6l8Z0ggnb6Vn17xmaXZ5Dj9UeEfgO/wB9Q4GKMGU6WByCPKmVpHXLF3qeeEMftBDZi3Og528tQxv9cGk7p048R4mLq0OcCWMhiPIj4SV+Xi7eVLPSprBcYbX4C+bmVrxInTo6dS+lR0qv3FVETp0dOpfSo6VG4KInTr706ldKjpUbgoidOjp1JYAdyBtnv5Dufp865XNykZUMd3YKvzJIA/MijcG059Ojp1L6VHSo3BRX3EmnGFZyeyqP4k4Cj5k/j2r1AjFfGAp9AdQHpuQM7fKp3SrlDasCxZywJ2BVRpHoCoBP31zcdo49OvvTqV0qOlXdxyiJ06kcq8eVLae9haOVwxtxbtIsZcZUxlCRnU5OQP0gVAwV3o+ZZnZltoxkyIZHOceAELjf1Lb/AE+dU1hwGRpnBzG0EXvIcBZPgkXThQ2ca8FicAKGNYut1y9qtPHvx5NjR6K8T1EnXlwOnM3EL0NLs9s9vZ+9tIjhlmlSVPDqUZMSqsg6ZA+LODsSy8I4krSTi3CuqSRJpLFCItCsz4cZ8Otjg4zpIzUO9upriGcvBgPCbdtDrJjUsxLgL4ihzFgEBsPnGBkzeL2kE9kjXKK0SwCV2bbACBtIb4lzjcgjbbzrPl4WMLzRb2V6ZDq04jwCjk7t4iM48lwAR6hhUWz4XDJawo8aOoiXSGAOBpHwnuuPUUu8Jsr6S0iMF0yq8K6jdR9RtRQZMeNMgXJP84T5YGO/Xl7hdxYxqZII7lggjaaGVmmKKBjw3GAV2B0o4HopqFep2yxHBZLSM+6y/ZorMIJsunmxCS56iZOfiLgZ7Umie7lGWSCMsxdizNKQSxYBVUKNgQMlvLtTRxXisDWl7LDI3VFu3UjZpFaM6SAWgkP2Z37hRn1NVuN/vrP1s2klX19Md0sU22MXswtStrMzHUZLuVtWNOSpEROMnG8R8/KnCqDkWHTYRfPW/wDfkd/+ar+tzGqgl6Iy5u5MKKKKmRCvjNgZOwrhJfxqSC6gjuCRUXiFxDLGyGRBkbbjv3H51JRbIuSOF7zRGmQuZD8vh/vf9M1QXvMM0n6Wgei7fn3qMYaOlT8McIicpykQzHR0qmdKjpVduK9pD6VHSqZ0qOlRuDaQxHR0qmdKjpUbg2kPpUdKpnSo6VG4NpD6VHSqvv8AnGzhcpJcIGBAIGWxn10g/fjt51cwlXUMhDKwyrAggj1BGxFc3oNjI3SqJxSVo4i6gEjyPmPr5H54P0rve8ct4ZFilmjjdhkKxxsdhk9hn54r7xiyWSMRMwj6jaFkKllRtLNqIHlhSO4ySBkZrkp0jqhyZ3w+a54teLDbnSYjrMrAARrjQwOn4s7bdmI+FRmpN9yRe28SMbyzk6a4QCVgVWMl2AJTHh1L4iQFAGcbU18L5Pt+FcOmukeO6E6YaSYvAnQf9FQiu5LHTt3bbGMbrFp7RAsoa5s4ZbcBj0l8TCZtAEjvOWMjaRpwewP7NZM8z3cs04Ybjwuhjg5kg3WV1gkU4eORlGltsgNnSw37g4+napY4hGZFQEksMqRurZBbYjuMAnPbyznal3i/teaaB4obdUjZGQsZA+Ae40hVUDDY88em1Z9aYwG6ZTwg6sA/DvsWyV7eWNtu1Wf/AEK7QL+nbun8zb+lR0qzfhHPlwJU1urRk6SJOmuDnTkMuDsdiDjGadrLm6CRzHiVZF2ZTE40kKz4JxjtG2PXyzTuLURyK0I5dPLE6ZZdKjpVM6VHSq/cU7RL56k6EaXKlVkRumAwzrRyNSgAjJGkMN/0T60j8B5rSLicd5co8qo2QqHSwwuFIGcbHfTnB3znzufaxqa6ijCvtEXBJ8Hdi2keuFyxOey9sbqPL0Vu91Ct2zJbl/tWXOQuCf0QSMkAEgbZNU/Z8TlLPX3qr4GhiyTWJY74uzdOX7tZ4Yp7YXEkbqxlTUkdwY4XcHToIDu0s2SdQyB3GSG+KZbjh9vbwSxut1aumuZDqXTGFO6YGQWKnK5BFVn8s2kFtD7jFLNAdcFu6iRZIp86iwdlLDLEEjHiDYCsAVrjwPnIe82EbOruZJo31aYwgcqBpCjGS0LFV32kQFiax8tDEU2W/MnFmkuI4hqUQaXnSNwyupbxodJ8Q6cbjSwB8ecdjVlybazNZGOSVkZdEQ0BAYgsMWqNSysNmLAk5OxxjylcJtscQulBAKiOYEAazHL1tULE76BLGZAR2MhGcVWXHAGe4E0fTi1XWqNdOsOy6i88uSDv020ohTHhLFj4RW0tqOq7OvPfC45bFxPGNWpYIpNWZAJHSMNrwCCQxLJuDg5zmqOKxVQEWWUaQP8AWZYLuBktk/on8KsOe+YRFDEtzG6H3lDlA0kbhdTZRlGcggEowDbHGoDNL544hRysc7MVOWW3lAOAcfGBsAfX1rL1am2kuh/TOKTZrXKf/YLbGcGBDv33QHf571a1VcqpiwtR6W8Y/wDtrVrW+lXBk9hRRXw9qAE+4Gp2PqxP51z6VTOlXzpU/YnRE6VHSqZ0q+dKjcG0idKopeTqaeidH+01p/w51VbdKuFvZspbLs4ZsqCFGgfqgqBkZ9cnyzRuDaculR0ql9Kqu/hC/bTOkOgkLmQBCA2VJZgNJYAagPIlcmuOQbST0qOlUaHmS0cErcwNjuBIpP0Azkk9gPOpROJQCZckY0hCYwe/icLgEYxu2PlXd4bSDxfikVrEZZnCKPXuT30qP0m27CqDi/EbXiNjJHFdxR61G7OEIIIbDoxDYOMH5HzrP/avxZpeIuhGlYAI1Ge+QHLegyWx9AKWeDdE3EXvBIhMg6hXOdGd+2/1xvjOKvjjuO5ssWPxGPkble1ubuaC6mKmONmj6DxkSFd20yNlSAvi8s77jBp8t+HDh8UUVtL1AA08zFMqyNIcKw6g6b4VkBRTlgAwGRV5wfhSRdLp3ANuQDCOlCQsbSxgxrLp1sjCYDc52znIq143wmFI5CQzIn2rRkkAeIO8gcYdpPBqBLHBVe21Z2fPNy5YzCKkjMueeRJ5bx7hFM8TgDTGy9RSihCMMQGGVPbffGKmchw3fvEVmDKkLZLrPGwkjiUEt0mIH7K/pBS6mtA4LEBEUzqMbtG7HcswYnWx82YMHJ8yxNV9xzPb21+yyyFWFoQulXfSzyAkHpK5UkIhG3YZq2eX+3dlUU29lFT7a71lghtYkZVeVQzBcKCg8ESt5nxEgfsruO1Y9BE8zFQhZUTLaMaVUMo1Nn9HVIqlth3+dfpfhXG7O9VRFLHcNEQ2HA6qMAQHZHVWRtz4tI7ms+9ovst6iwGyZITHEbdYc4MiZZ9KMT4m8TZDHfPcVnNJvkdjOUY0jObHh0uidkhYrHMsTDB1GRzpKqmM7ad17jI9drXhPJl5dQO6IsIAHTDoR1QdQIXIwPhHceY7UwcGueMRQ6kWK5TUxc6UEmoZ1K6Hpy9XUCGzqJ+e2WaXi8vubXhntkRQulcjpM2k6kZyDICWZFAwjDS2V3q37Phi90iH2nO1tixX4P7JXSaNp5YpI0YkoseCw3Zctsfi+8AkA4rRVtgAAAAAMAAbYFV3AOb7a6QESxq5JGguoY421KpOcHyHer/pU9DbFfdEJ7pP7xD6VHSqX0qOlU9xDaL/ABTlSG4dnkDFmhMGQ3woxJYqOwY5xq9Nqy7/AECEb3UWoStHhhpRpGVdQZR08rqZwSDvsEbGdQxuPSrOuMWCJ75PIcx3LTW5B+ESQkrGAQNi2JMZPdNtzikddklHE9nfH6jmjS9pT6KrlK+Jt2Rnu1ihjZnhTVFAuAWKFgQzMd8j65zVXGfeAluqogZBJMVUDBKq5A9FQOgHmSRvsc6MtjH0OkoCxlCgCgABWGNgNuxrPLDl+4gjuRP04jKi28TvIigsR09Wc7KSQ2e4A7bV5hZfbNu+eKTfw/Ls9Ao+yq1xzfH12WVpzsGuWkuLfrqFRIp4pWgugqqATrQjUGJLFSyjJO3lTV7NeOpJNNAquuJJbpC7lyUlkQAZJJ1Lkhu/cHJ1GkTinKtzauySR6vCZsxZlCxlyAX0jK75GcY2ph9m3K8slz7ydcUccRWJxtqkcr2B2dAqnOdjqA7jbTjOf4JdeYnPFi2b4PnyHLm6QG5t181ikf8AFoUz+BYfeaoOOS6bWdvSFz94RjXPifMOriTxzI6zQ26xlUR3Vsu7mRCoOFZTEfFuNxvjJjcZumlgeJIZy0q9JcoAMv4dyxGBvWfnhKWdKvItxSSxN+82LhMOi3iX9WNV/BQP8ql1wsp9SA+mx+6u9ekfBjIKKKK4BRyQ4JHzrx0qsLqLxH571VceguDARamMSkgAuSAF8yCFbf02NX7uLKtvNFLx7m2K2JXBkdfiAZVVcjIDO3Y4IOAD3HbIrxyrzV72zpJGIpFGtVD9QPFnGoNgbgkAjH6Snz2m8tcpdBC05WadyWd8ZUZ3wuvJPzY7sfQYATePcn3VpO8tnFIyAmSAwadcRcfaQ9NviQkEgAMNwMDSKUc88WpvlX+FLmvffzGlDDJbVw/Nvi/dXyNH6dAirMeC8QkeMNLdSyTPuw6rIUJ/1YRCunT2xgHOfpTFyxfXHvqRGV5YXjdmEniaMpowVk+IglwCrE+oqGP+o455fZU7CeinDH7S1RA4/wA6SFylvmOLJT3jSrlmBKnSDkIuRgMynV5Y2yj8y3E0YWZGaWTV4nlJkOnBOBn4Bkdl01cQI3uRRfjSJov7SMNH/wASVDEqSQl2J6bxhySdlGM+H0Ixn6jPesGWuyTzXl5ipU4+H1/tG7j0mOGNbO2r3E6fh0ckFvJJPbGC4hZxNISiLKmMwEEnEmSceIfA3pvfcn8ekR7e3kcyxuhjEnScLHMp8EXXICTB4xlWwGbAO+oUocCuLzhEaXPS944fc6ZChwQNQGlsb9KXGPke2ScaX6C5s+LAzW8zdQqokjLMCVUkqk0QYEqCSQVOAd1O5z6DHhhpuca4fv8A08DEy5J5+Ju2vd+pnntQ4QYeLrKR4LhAyny1qnTYfXwqf64pE4pEBOSO2Q2PqBn+FbPzEpvLO7t5hmexQXMcmdTDTqJRyAMkqh8WBqV0YgMGFZ9yxyc3EuImIEpGqiSVxuVTA7Z21EnA+8+Va2HJGULl0iimlRrHs9jSfhNv2ZcOuO23UlUr6jKNj5ZqxPEEfq2ssh6rwkIWbAmjwya0B2DgkrIo3DLnGCK68s8qR8ODQwvIYpG1BZCGKyYwcEAbMFG3kV+e1fwzgMd1NJ7zErm2urgBJEDDTM6yIwDDBGkggjzrPnWTlHYtwbsncsQfZyydxLOzqfVVCRBh8m6OoeoINLPDrWGXiU3vAlcS3Rto9MskaoypO+orGw1FhAq5PbFaQIcDAGANgPSkCPlKWPjtu5k1xM891pGVK4BAV1zpbS934X7+Jhio5YXGMatL9juOdOTum/3InPvJXu0fvdu8p6PibxfbxL5yQy4DHT3aN9QIzuMb1F5zO15bqkqI97EpltpFVsXUeASYgsiaXwoLRHUDjZT2Gt3xWRJVYHTgo+pSBgrvgsMMMHuMisE4LHqs83CsrWzMdJGlgCFlUgkaoyNQIZcECs7NNaepRXF1S9fL4/qP4ovPcZPmrv3efwNC4fHcXE7T2csS67WKVEbxw3DAuknUKhTHIuI11IBsACPJft9a3MVqLu4iCPHe+9zQKwkxB0vd2wV2dlT7X7vWqXhXPLW89sJImlSRZIi9vpZnL9MnIiwGlVot2T4hkgAgitDtr+3ljzA6zCRewfUWwoTBBOV2UA5Awe++achk3RTj9UKSx1Jp/VlNe8hcPu0D9CMh1DLJETHqBGQ32ZAbIOdwateBcBS0gWGNpGRSdJkbUwBOcZwNh5Cu3LHAvdLOC31azFGFLep3Jx8skgfLFWnTp2xOiJ0qOlUvp0dOu7goiiKkc8QRrDRIuiVZWu40ftNGbhpNUZ7OTHKQV7qcZGMEv0/hRm/VUt+Az/lSY98lwsSoQYYMKPRpUAUt9EIIH7QJ8lrP/qGWMMdyG9Hjcp0ij/km4eIql0YACVjEcSELGpKoCXyxOlRvkUocw8vSwkF3S7lJUiMl2mkAcEjQQxKHGDuBTxw13ktIjGwXWudZGSAd8qp2LHO2dh3OexV+JcwrEWis9t/tbk+OSRhsQrNnVj9c7Dso8x5/BOam6rh+VfN/yzclBSVLxXv+X0hyg4Z7l7vdWcjP1II4jbSOWVofj1RyHLQ6DIx31L4tIAyBXrgXMN5LxYwvKjRLEXlQRgKuy4Ct8feRO5ORq2HlX8vW6QW0ZyztIocnLO7ZGQFzk6QDsOwyTtk1H5MsLt+J3M6DpDpHCyYZX1SAIr6CSm0LHIORsdwcF3HqHlyteC/MTnhjix2+y64uALq5kClmyqYGNRCRrhRqIHxM3cjvXyyl/wDiLYY+KUjH0hlby/dqltOPyS9ST3WfLzSNgGLA8ZXGpnXONOM48qn8FMs1/bDoPGI2aZ2ZosaBE8XZHJJ1TJ5edVYot6tX5+fkSnJLTv3fqaRw5tLY8j/GrSqxFwQfnVnXo59mNHoK43TuB9mqsfRmKj8QrfwondwyaVBUthznBVdLEEeviCj7/lWUrxqTiXHhA8hjgt5n0xBtOswMBuP0mZxn5IDjzJ5GN2SNWlXIBI38x3rL+ZPa70biSG3hSXpMUcs5GXU4ZVCjw4IIyc/THfVSKwD2u8cia9dIoo8QEK7oi63mYZYs4GohQwXHrq+WLcKUpUwoe29sFgIUkzKWYAtGsZ1RnG6sX0qSDkbE5xTPwvj8NwEKFlMi641kR42ddjlRIBrG4+HPceorAOUOc7e2eQ3MBcuoVToRzHgkthJfCwYYGTgjHnmp97zpa3UDQSye7xJcdWBVR3kRFUiNA26hVDsuAoOABnG9TlialS+ZykblxfhNs6O9xDDIqqWcvGrHSoydyM9hWR8H4vNGsXQkVZY01u0mXXQwD9J98kBXQas5yq43BIqOFe3O6tohDJHHdJ8IaQsJCm40sd9W3YkZwd81cWXL0UMPXiLe78QVeiWOTExRlFu5/Z3Ct56cdwNWV/UISS3R7jz9fAb0rjucJeJw5W4l14mlbCl55JSo/RDyM+N/LxE/Sr2w9lsVzwuMdWaFpVMhC6SuHcyICrDI8JXYMKWbC5hS0tkmIgSSRbeZu2ncpKTjtsjjPlnNblLIunK40aQVIxo042IIPbHn2rO0WLdPLla7lx714/mParJtjjxJ9R5+PgKns94e8dtJw660S+7+FTjKS20uoplW9CsiFT20jv3qp4n7C7cvrtZpbd85G5bST+qwIYD65Pzqp5m420k7S2tw5hdRBJ0/hbpmTA6kY6mnXKdwQDjvgijhfOt7Z2skYKzBZgIZJ9TMImXUUOCCxTY7nsfoBpQ1+NScb5XfzoSlo8iSkl3+1jVyf7MxZRXStMZnuk0MSD20uNySSxPUOTt2H1pX9hU+JLtCMSmGM4OxzG0sbg+mGZc/Wmjmf2rxWMFszIJpZ41kaJJANClQdWcHbUcD1wfSlFeKR2/MMU0WUS6VGlQjGg3I0Op8iRKkTnGRktWh95xd+P8AoURpHH/DAwTSjgFohsPtEBlUAee6Zx6Zq3s5xLGki/C6B1+jAMPyNVvHrhI4XlkwFiUuSfLCn88Ej76XZfaJb2NjbapIC3QQLGrmV8BFAyI12+pIHzNLYrtpFmRcIetFU8K54m2f9XZrp/tJpNX/AOulVB50b3eKfqxaJozKgW3kdwiDLkjrA+EZyACdjgEAmuVlxEpxGKd5+rDdxNaBtAjWOeKQssRXOQWJmXxEnUuPSpuV8FaR79pPFjb2hVZAj3EnRV2wQilSznHn4EYDPmw3rOeL8wRIcklmmLO06yIseoppDErtrGlcJ8JGBg4xTx7WYS1uk6Bm90m6koCsfs2RlYjddWMqThhgZ3FJXCzERHOkMCvK4VCsLCVpGOkeO5kkZd/NdO2+SKy9S4xnGU+V/jV239eJpYNzhJQ4f+V1S+vI+remNbeZIxiCRLjAQqJNGS4iAHwkFsSEBScAE+IrsPAuK291EJrdldX3OBhs47OvcN9ax2+umxdvKJCVjLo+sldJjYaHBbGrIz8OcjOrB00zcl8smGBZ5Ybe66lrCGjATqoVQsNpfCWKSKMFl+EfcaGXs1tiuOH3035hrY73ub5668F5Gj3F1HH8bon7zKv8TXH+WLf/AG8H+9T/AK1W8L4XYXEYljtrcgkje3QMrKSrKysuVZSCCD6VZxcJhX4YYV+kaD+ArS9qZ2w8fy3bf94g/wB7H/7qkRXcbfC6N+6wb+Br0luo7Ko+gA/hSHxjna5YzrBNZQyROVigmDtLOBnSYyHAJYoyhQp8QxnsSLI30c2pDVzFxWGKCQSOAWjZVGCWJYaRgAerDfsPOsr5rgPCxPax6+nOOpbsxJ0KfDOus75QDUM7/aDvSnxvjN3fX1vJdwKuIkQ4jbQYZSWWRiSwUHqdwRjHkRU/gkk9xE9rJdyCFrckhsTBSuknQXywBGT4WHbzzSmrlG9uTrvz+uhzTY505w9xd8K4pHJZ28BlWJRABOxYJhVzH0wxxpZ2RhnuFBxuQaqLXk64kkKWii4hVQyyhgg0EkKMvhZD4WGUJB0ntVLxfl0W8as+JIHYSCWMnpyfpaSM+ElQcA5+R2rcOE8djkMzW6mX7VYI0XCY026yBTrx08ZkGD2Ixik8OGLtx5TfQ1kzTx1Xl2JXJ80cdtIisXeB5FcEFXAR20jpsdSLpAwvlv55pt5G4ip4c1z6l3Y+vSUJ/CL86yfn251TLd9BViuCyuusM0c8ZCSI2UXQ3Ykbg7sGIJw/2cTcO4HLBchYmMUxjwQVOsO/T1DwiQBj4QSCB4ScHFkdN7PJKb8SqeZTxxSfRwsZhHFArHBdQBscFyuojPYEnOM96uOW5McSiH61tMPwe3b/ACqDksFMZUpnc7nK420kHHp3r3w19PErE+ryxH+tA7fxiFZ2jl/yIv3/AOxrUr+y0aToqUK8aK6CvTtmGhP9pfOL2Fshh0mWaXpITuF8LMzY8z4cAepHfGDnfH/Z/eG0k4jOwaYDrSRFftNCjdsjCq6qM6QOwxnO1bPHYI6o0kKBlbqAEK2iQ5yytjY7nxDB3NSpoQ6lWAKsCpB7EEYI/CrIZHBcd+ZKz858F56vrTKwzExspysn2gU+Rj1Hwnvt8Pypd6qsSXLkGcaih+0LF1y2W7sWJOT61ay8oXL3T29opuVhcxmSNh0Sv6JabOlXAxldznUMU9cE9iWym5nKnUJCkB31Ag7yuPUDsvl3pqWbFFNrtnSk4nyxbIoaaZkUechi3+hZM/hXPg3Lqzr9jaXso1HS+kQoVzsdbmNSMb7DO9a5wzlC0t21pCpk/wBrJmWX/eSEsPuIq4zSctU30doxO+9iMr2jsI4o7jd0UTPJk5JES5CRxrg4yS5zvnfaTe8LuLKOGxllWXRGs1sGLRwEpguhCfEyP48sDkMp2xtsdVfMPLUF7GEmU+FtcbqxWSNv1kYdj+IPmKSy3ki02TxvZKzFuF2TXOgSG3hMUzSsksyIzu2WDaHx9kTI3iXV2wKb7j2PrNawwxXkqx7tIVld4WBJYLFDnQF3wGz2AOCSat29kFk5zK91MQMAvKMj6FFU1a8t8miyYdO5uGhCFFt3MfSXJzlQiLhs537nJznNQw41jXHHzLM2R5GJfG+VrLhQto4WaNnLs7SS/wA4iqAdQJC6tToRpAwA3qancr8mtcRhrnSYyDhlTR1AdQz3JOVYgv6EBcADGhXNjHIVMkaPpOV1KraT6rqBwfmKhcz8RaCyuJk+NImZds4bGAx+QJBPyBqqWlWTLvb7rjzrzZZHUyhj2JefPvMb9onAf5Q4zJFaSh2jtizqcCOLoqfsUI9SRn9VpDvsQF3mLmK5uwgu4yjQ2ujUysrSZKkO2rzOgdtsgnzqDdxJkC3lkw8AS6ckaGJCtJ4s75cfCf1Qc+ZYP9F0lthJcXEirjAjGppukgwJHLghUG2lWKqRvrXYVvJqCTfS68xJEPkwPxO+trWea6liAdp1aZyuEDMmN9h8C04+072aWNnw5prZGjlWRAv2jtr1NpKkOSM4JO2Phq29ifBbOKGV4TruNWiVmI1hM5TCjIRW05wGbJX4jjAk8xcq3XFJlFwjQQROSkfVj0EgkCUmPW8jFceH7PTkgHuSmsrU7TpHa4JU3CkSC2s0YdS2iRbgruQh0/ZkDu8kqhkXv4G7A7zTwq2t+HNBevFiUvLIHdUDSSSGQhGYjBV3VQw7EKds1MTldbezljt/DIYn0MvhxKyEaxuWLk48bMzftVgXFOOvOzM7SyM80JGSzsISGmKpnPZj2HoKVnNrpX/K/cthBS7dfw/2NC5c5zlt2WPiOtwE6XXJZtG2opMFJin0g7yLl1GdYG+IXNnDDZTQ6EWWylkBTzMDAF/C+fgAGpe+wYAjAz7vuNQXfBYbOKQJdxBQsYBLmSLLB4wB4+pp2YdzLTDyzyNcOoW/SNYVKOkAfWCyBiAw+FVBfBUZyEUfDnVXkxLIqlyvP6/IuhlePmPD8hP4hw97mVooi0gaNS8UYGBEpLude5yyqVUAdyvqM2nMftbQ24WEmEvjDI6ySKuRmNFVMIVBO7dsY88h/wCW+S4rO4upkwWuJNQwuOmnxdMeo1sx+mkeVZ37TeGwx8TV1ji+0iBlIdY2EuptyW2yylfh8R0gkgd6YYvs+Han+iv9ix5vb5ba/V0fOV+IXUxnj4fNOshIkImaJ1DE7yHqlnKtnxafMDz2rZl7b9/P0rFeT+IG3uXmELHEJjiYz9SEBmVmZ8sTnwLhV7jOSNiNC5H4hdzdZ7hg8JKm3fQEJ2OsAD4owdOlt8+LdsZo0+SL+6m2++XdeHa4OajHJfepJdcKr+DGiso5+5JuX98lj0IsSrcQyZ8bFHkmaMAfCVLMdR74TbcldVkkCjJz9wJP4KCTUa9tEuYHikVjHKhjcEMhKsMHuAR3704nQm1Zj0l7c2ptb2JECxIDcxAEzmFsGQdRjmaJckhdjHhcggay88w8jRzgXViUiuNJZCMiGUOhxrVSNJIbIdcHOM5qh4zw+S2Biu9Ri/1d2o8PoDLj+ZkHmT4G333K0xezLiOeGRrI6k27tbM+QFIRsIQc4wUZMfdU8iU1ychJxfBQ8O5Pa+smSe4kiOtopYVhhQIVc+EqQ5BxpfIb9IEEjBLFxXgEUQFzFrSeJAFdCBrIQxJ1VYFJMByNRUkAnHpVdz3zpBYukqSRtIx0yw5P20QDDZgCokQjYk47qe4xZ8O4ja31kotyvTdcKijQYymk6Sg+AqxTbtuO4Iysoez/AAql6F2/f3yxS5lso3s7J3OtZYJL2U9PZp5BC4kfTG4iUmQqMlBju4wcsV+q3nBD1F8MtsGwe42DKfrkA5pQ9nvMdtZwcSt7yXxoWREck64FVgscYPllm8I/Xz50zz3KLwuJFUqcQWpBwCrK6q8ZGchlCPnbByCCQau1P3VZDFy6KIcBtSxCxIpU6T08oRsDjMZHkQfvqXwLl4NxG00yyhY2aco0jODoTSAOpkrvMOx7Z+RHTpBtyoyGyMgd8adQPzBx9Nq4cB4wIuKxSNqMRR7YaQWw5VZi2ld8BYtzjz/ZNYejk5Zo2+DU1KSxuka9RXiKUMoZSGUjIIOQQfMEdxXuvSGKfG7bd6o7/gEtwcTz4i84YkCq3ykdixcfs4CnzBq9ooAorjlbKhI7m4gVRhVi6KqB6AGIgD6V04dy30gddzdzk+ckuCPoIgg/KrmiuUgKq45fDdprlP3Zm/5s1H/0V/8AFXn++/8A5q9oopAUX+iv/i73/fD/ADWvJ5Vfyvb0f1oj/wAURq/oopALrcsTj4eI3X9aO1b/ANAV4/kO/X4b6Jv6S0U/nFIlMtFFI7Ys9DiS/wDcZh/bQH/1RX0cSvFPjsS3zhuIn/KXpGmWiubUFsRnisep1JuHNHIDq1vY6yD664FkXPzzVlNxexuQEea3kOchXdVcH1UMQ6t8xg0z1yuLVJF0uquvowDD8DXNgWQLSxSMfZoqjAGQN2CjSuW7tgbZJNd6hvyfaZysKxH1hLQn8YSprweWCP5u7u0+RdJR/wDkI5/Oo7Gd3FhWY8T9m8odhEiPGJetCwMepAXMnTZJcKygswxkgqfI0+fyVeL8N1C/9JbnP4xSoP8Ay15036/6u0k+Ylli/IxyfxqrJg3pJ+Dvgtx5XBuvHjkVeGXPErWbSOHxSQuFyYuhbmPffYOept5HG/nimWPjM+AXsZhknIWS3fSPIn7Rck+gzj1NfH4jer3sNX9Hcxn/ABFSvDcxzL8fDr0fu+7yf8E5P5VJQaVPkg5Ju+i1sboyIGMckRz8EmnUP7jMv51Q8S5ChmvDcmSZGdVWREKaX0DAyWUsu2AdJGcCpC84R/p298n71nOR+MasK9DnS0/SlMf9JHLF/iotclDcqkrR2M3F3F0z3bcoWkZyIVJJ1EuWk32GcSEjOw/CriqyLmi0b4bq2P8AbR5/DVVhFOrfCyt+6Qf4VxRUekDk5ds+yx6lKnIBGMglT9zKQQfmDXm3g0KFBY482Ys33s2SfvrrpPoa+V04FQ7fgsEaSIkUapKxeRAo0OzAKxK/DuFGdt6mUZoAroOW7VBhbeEA4yNC4OM4yCMZGe/fG3aqe/5fjs5vfbaJVATp3Mca41Qghuoir+nHjOB8SgjuFppooAxe85Ma94gxhYLHJbqlzIDtlJY18OO/VhiSRfJgSexpv554KWeGWN+merqkGNSPojcIxXI8S6guQRkEZzpXFoie5S9PtazPiE+VvMx/mT5CN2OU8gxKdigqNzTceOOIHJEZfJ+oUE4+jUtq8ktjfp/4MaeKckLMljKy4afz30xgZHocs2x7GuPDODSi7s0EwIF4ZyxTDbLNM4yGwdQ1JjHZh6VZR5wNWM4Gcds43xnyzXmKfReWTeRutB/tIZkH5sKydNN+1ivXyRo54r2bfoO0zm1lEgOIHbTOvkjscLMv6oLEK47eIPthizDVdcW6yIyONSOpVh6qwwR94Jrlyzcs0ASQ6pIWMEhPdihwHPzdND/169LB+BiNFtRRRUyIUUUUAFFFFABRRRQAUUUUAFFFFABRRRQAUUUUAFFFFABRRRQAUUUUAc5IFb4lDfUA/wAagyct2rbm2tz9YkP+VWVFAFSeVLXyiCf0ZaP/AAyK8tyvH+jJdJ9Lmc/k7kflVxRRQFKOXXGwvLrHz6BPl5tCT+dQLvqxZ03esKcHqQIwB9C8bQqD8s5poIqvk5ftyBmJTg5H7J3+H9Xue3rUWicWv+xR2/G5ymoe6Sj9mV423OB4QsoyfIat69Dmgq2mW2ljOM/zkBz2OwMqv5jYqDV3/IkOfg89XdviAxq77HAxmo68rxDWBnTJ/OKQrasZ2ywLAbnYHzJGCSTHaTuHqV9zxm3lRo50lVHBVxNbzIhBG4Z2TQB89W3rSrLweZ5y8Fxb3qdJYUzOolVVaRvGQGWRvtQNWxOkEjOTWhxcKVCDEXjGd1U+Aj00NlV+qgGi74Dby/zsEMn78aN/xCoTwxnHbLo5HI4PdESG5euwuTCmf1RMCfxZVX86VeZL2eIITZXavFPHMpaPVETHIrHMkBcAaQe2/wAq1T/Qy2H82skP9DNLEP7sbhfyrweW5l/mr64HoJFilX7yUEh/v0vHQY4yUl4epc9XkkmmfeX+Jm4t0lbSC2fgEgXYkbCZEf8AFRXax8F3IPKWNZR++n2bn+6YfwqMYb9P+6XA/tLdvz6yk/hVVxXm1baSGS6hlt8FgSSkilGU50mJmY+NY+6imkmmLN8H/9k="/>
          <p:cNvSpPr>
            <a:spLocks noChangeAspect="1" noChangeArrowheads="1"/>
          </p:cNvSpPr>
          <p:nvPr/>
        </p:nvSpPr>
        <p:spPr bwMode="auto">
          <a:xfrm>
            <a:off x="155575" y="-133350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26" name="Rectangle 25"/>
          <p:cNvSpPr/>
          <p:nvPr/>
        </p:nvSpPr>
        <p:spPr>
          <a:xfrm>
            <a:off x="785786" y="3071810"/>
            <a:ext cx="1857388" cy="69346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ar-SA" sz="1400" b="1" dirty="0" smtClean="0">
                <a:solidFill>
                  <a:srgbClr val="17375E"/>
                </a:solidFill>
                <a:latin typeface="Arial" pitchFamily="34" charset="0"/>
                <a:cs typeface="Arial" pitchFamily="34" charset="0"/>
              </a:rPr>
              <a:t>تطوير</a:t>
            </a:r>
            <a:r>
              <a:rPr lang="ar-TN" sz="1400" b="1" dirty="0" smtClean="0">
                <a:solidFill>
                  <a:srgbClr val="17375E"/>
                </a:solidFill>
                <a:latin typeface="Arial" pitchFamily="34" charset="0"/>
                <a:cs typeface="Arial" pitchFamily="34" charset="0"/>
              </a:rPr>
              <a:t>من نظام المعلومات</a:t>
            </a:r>
            <a:endParaRPr lang="en-US" sz="1400" b="1" dirty="0" smtClean="0">
              <a:solidFill>
                <a:srgbClr val="17375E"/>
              </a:solidFill>
              <a:latin typeface="Arial" pitchFamily="34" charset="0"/>
              <a:cs typeface="Arial" pitchFamily="34" charset="0"/>
            </a:endParaRPr>
          </a:p>
          <a:p>
            <a:r>
              <a:rPr lang="en-US" sz="1400" b="1" dirty="0" smtClean="0">
                <a:solidFill>
                  <a:srgbClr val="17375E"/>
                </a:solidFill>
                <a:latin typeface="Arial" pitchFamily="34" charset="0"/>
                <a:cs typeface="Arial" pitchFamily="34" charset="0"/>
              </a:rPr>
              <a:t>Urbanization </a:t>
            </a:r>
            <a:r>
              <a:rPr lang="en-US" sz="1400" b="1" dirty="0">
                <a:solidFill>
                  <a:srgbClr val="17375E"/>
                </a:solidFill>
                <a:latin typeface="Arial" pitchFamily="34" charset="0"/>
                <a:cs typeface="Arial" pitchFamily="34" charset="0"/>
              </a:rPr>
              <a:t>of </a:t>
            </a:r>
            <a:r>
              <a:rPr lang="en-US" sz="1400" b="1" dirty="0" smtClean="0">
                <a:solidFill>
                  <a:srgbClr val="17375E"/>
                </a:solidFill>
                <a:latin typeface="Arial" pitchFamily="34" charset="0"/>
                <a:cs typeface="Arial" pitchFamily="34" charset="0"/>
              </a:rPr>
              <a:t>the  </a:t>
            </a:r>
            <a:r>
              <a:rPr lang="en-US" sz="1400" b="1" dirty="0">
                <a:solidFill>
                  <a:srgbClr val="17375E"/>
                </a:solidFill>
                <a:latin typeface="Arial" pitchFamily="34" charset="0"/>
                <a:cs typeface="Arial" pitchFamily="34" charset="0"/>
              </a:rPr>
              <a:t>information system</a:t>
            </a:r>
            <a:endParaRPr lang="fr-FR" sz="1400" b="1" dirty="0">
              <a:solidFill>
                <a:srgbClr val="17375E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5" name="Rectangle à coins arrondis 34"/>
          <p:cNvSpPr/>
          <p:nvPr/>
        </p:nvSpPr>
        <p:spPr bwMode="auto">
          <a:xfrm>
            <a:off x="3071802" y="2357430"/>
            <a:ext cx="1714512" cy="785818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fr-FR" sz="1800" b="0" i="0" u="none" strike="noStrike" cap="none" normalizeH="0" baseline="0" smtClean="0">
              <a:ln>
                <a:noFill/>
              </a:ln>
              <a:effectLst/>
              <a:latin typeface="Arial" charset="0"/>
            </a:endParaRPr>
          </a:p>
        </p:txBody>
      </p:sp>
      <p:sp>
        <p:nvSpPr>
          <p:cNvPr id="9226" name="AutoShape 9"/>
          <p:cNvSpPr>
            <a:spLocks noChangeArrowheads="1"/>
          </p:cNvSpPr>
          <p:nvPr/>
        </p:nvSpPr>
        <p:spPr bwMode="auto">
          <a:xfrm>
            <a:off x="3000364" y="2428868"/>
            <a:ext cx="1857388" cy="714380"/>
          </a:xfrm>
          <a:custGeom>
            <a:avLst/>
            <a:gdLst>
              <a:gd name="T0" fmla="*/ 2195512 w 2195512"/>
              <a:gd name="T1" fmla="*/ 470694 h 941388"/>
              <a:gd name="T2" fmla="*/ 1097756 w 2195512"/>
              <a:gd name="T3" fmla="*/ 941388 h 941388"/>
              <a:gd name="T4" fmla="*/ 0 w 2195512"/>
              <a:gd name="T5" fmla="*/ 470694 h 941388"/>
              <a:gd name="T6" fmla="*/ 1097756 w 2195512"/>
              <a:gd name="T7" fmla="*/ 0 h 941388"/>
              <a:gd name="T8" fmla="*/ 0 60000 65536"/>
              <a:gd name="T9" fmla="*/ 5898240 60000 65536"/>
              <a:gd name="T10" fmla="*/ 11796480 60000 65536"/>
              <a:gd name="T11" fmla="*/ 17694720 60000 65536"/>
              <a:gd name="T12" fmla="*/ 0 w 2195512"/>
              <a:gd name="T13" fmla="*/ 0 h 941388"/>
              <a:gd name="T14" fmla="*/ 2195512 w 2195512"/>
              <a:gd name="T15" fmla="*/ 941388 h 94138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95512" h="941388">
                <a:moveTo>
                  <a:pt x="0" y="0"/>
                </a:moveTo>
                <a:lnTo>
                  <a:pt x="6099" y="0"/>
                </a:lnTo>
                <a:lnTo>
                  <a:pt x="6099" y="2618"/>
                </a:lnTo>
                <a:lnTo>
                  <a:pt x="0" y="2618"/>
                </a:lnTo>
                <a:close/>
              </a:path>
            </a:pathLst>
          </a:custGeom>
          <a:noFill/>
          <a:ln w="9525">
            <a:noFill/>
            <a:round/>
            <a:headEnd/>
            <a:tailEnd/>
          </a:ln>
        </p:spPr>
        <p:txBody>
          <a:bodyPr lIns="90000" tIns="45000" rIns="90000" bIns="45000"/>
          <a:lstStyle/>
          <a:p>
            <a:pPr algn="ctr">
              <a:lnSpc>
                <a:spcPct val="100000"/>
              </a:lnSpc>
              <a:tabLst>
                <a:tab pos="723900" algn="l"/>
                <a:tab pos="1447800" algn="l"/>
                <a:tab pos="2171700" algn="l"/>
              </a:tabLst>
            </a:pPr>
            <a:r>
              <a:rPr lang="ar-TN" sz="1600" b="1" dirty="0" smtClean="0">
                <a:solidFill>
                  <a:srgbClr val="17375E"/>
                </a:solidFill>
                <a:latin typeface="Arial" pitchFamily="34" charset="0"/>
                <a:cs typeface="Arial" pitchFamily="34" charset="0"/>
              </a:rPr>
              <a:t>شبكة إحصائية وطنية</a:t>
            </a:r>
            <a:endParaRPr lang="fr-FR" sz="1600" b="1" dirty="0" smtClean="0">
              <a:solidFill>
                <a:srgbClr val="17375E"/>
              </a:solidFill>
              <a:latin typeface="Arial" pitchFamily="34" charset="0"/>
              <a:cs typeface="Arial" pitchFamily="34" charset="0"/>
            </a:endParaRPr>
          </a:p>
          <a:p>
            <a:pPr algn="ctr">
              <a:lnSpc>
                <a:spcPct val="100000"/>
              </a:lnSpc>
              <a:tabLst>
                <a:tab pos="723900" algn="l"/>
                <a:tab pos="1447800" algn="l"/>
                <a:tab pos="2171700" algn="l"/>
              </a:tabLst>
            </a:pPr>
            <a:r>
              <a:rPr lang="fr-FR" sz="1400" b="1" dirty="0" smtClean="0">
                <a:solidFill>
                  <a:srgbClr val="17375E"/>
                </a:solidFill>
                <a:latin typeface="Arial" pitchFamily="34" charset="0"/>
                <a:cs typeface="Arial" pitchFamily="34" charset="0"/>
              </a:rPr>
              <a:t>National </a:t>
            </a:r>
            <a:r>
              <a:rPr lang="fr-FR" sz="1400" b="1" dirty="0" err="1" smtClean="0">
                <a:solidFill>
                  <a:srgbClr val="17375E"/>
                </a:solidFill>
                <a:latin typeface="Arial" pitchFamily="34" charset="0"/>
                <a:cs typeface="Arial" pitchFamily="34" charset="0"/>
              </a:rPr>
              <a:t>Statistical</a:t>
            </a:r>
            <a:r>
              <a:rPr lang="fr-FR" sz="1400" b="1" dirty="0" smtClean="0">
                <a:solidFill>
                  <a:srgbClr val="17375E"/>
                </a:solidFill>
                <a:latin typeface="Arial" pitchFamily="34" charset="0"/>
                <a:cs typeface="Arial" pitchFamily="34" charset="0"/>
              </a:rPr>
              <a:t> Hub</a:t>
            </a:r>
            <a:endParaRPr lang="fr-FR" sz="1400" b="1" dirty="0">
              <a:solidFill>
                <a:srgbClr val="17375E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à coins arrondis 20"/>
          <p:cNvSpPr/>
          <p:nvPr/>
        </p:nvSpPr>
        <p:spPr bwMode="auto">
          <a:xfrm>
            <a:off x="4357686" y="2285992"/>
            <a:ext cx="2143140" cy="928694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fr-FR" sz="1800" b="0" i="0" u="none" strike="noStrike" cap="none" normalizeH="0" baseline="0" smtClean="0">
              <a:ln>
                <a:noFill/>
              </a:ln>
              <a:effectLst/>
              <a:latin typeface="Arial" charset="0"/>
            </a:endParaRPr>
          </a:p>
        </p:txBody>
      </p:sp>
      <p:sp>
        <p:nvSpPr>
          <p:cNvPr id="16" name="Rectangle à coins arrondis 15"/>
          <p:cNvSpPr/>
          <p:nvPr/>
        </p:nvSpPr>
        <p:spPr bwMode="auto">
          <a:xfrm>
            <a:off x="1000100" y="2357430"/>
            <a:ext cx="2000264" cy="1071570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fr-FR" sz="1800" b="0" i="0" u="none" strike="noStrike" cap="none" normalizeH="0" baseline="0" smtClean="0">
              <a:ln>
                <a:noFill/>
              </a:ln>
              <a:effectLst/>
              <a:latin typeface="Arial" charset="0"/>
            </a:endParaRPr>
          </a:p>
        </p:txBody>
      </p:sp>
      <p:sp>
        <p:nvSpPr>
          <p:cNvPr id="9220" name="AutoShape 3"/>
          <p:cNvSpPr>
            <a:spLocks noChangeArrowheads="1"/>
          </p:cNvSpPr>
          <p:nvPr/>
        </p:nvSpPr>
        <p:spPr bwMode="auto">
          <a:xfrm>
            <a:off x="1928820" y="4071938"/>
            <a:ext cx="3141662" cy="1212850"/>
          </a:xfrm>
          <a:custGeom>
            <a:avLst/>
            <a:gdLst>
              <a:gd name="T0" fmla="*/ 3141662 w 3141662"/>
              <a:gd name="T1" fmla="*/ 606425 h 1212850"/>
              <a:gd name="T2" fmla="*/ 1570831 w 3141662"/>
              <a:gd name="T3" fmla="*/ 1212850 h 1212850"/>
              <a:gd name="T4" fmla="*/ 0 w 3141662"/>
              <a:gd name="T5" fmla="*/ 606425 h 1212850"/>
              <a:gd name="T6" fmla="*/ 1570831 w 3141662"/>
              <a:gd name="T7" fmla="*/ 0 h 1212850"/>
              <a:gd name="T8" fmla="*/ 0 60000 65536"/>
              <a:gd name="T9" fmla="*/ 5898240 60000 65536"/>
              <a:gd name="T10" fmla="*/ 11796480 60000 65536"/>
              <a:gd name="T11" fmla="*/ 17694720 60000 65536"/>
              <a:gd name="T12" fmla="*/ 0 w 3141662"/>
              <a:gd name="T13" fmla="*/ 0 h 1212850"/>
              <a:gd name="T14" fmla="*/ 3141662 w 3141662"/>
              <a:gd name="T15" fmla="*/ 1212850 h 121285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3141662" h="1212850">
                <a:moveTo>
                  <a:pt x="0" y="0"/>
                </a:moveTo>
                <a:lnTo>
                  <a:pt x="8729" y="0"/>
                </a:lnTo>
                <a:lnTo>
                  <a:pt x="8729" y="3371"/>
                </a:lnTo>
                <a:lnTo>
                  <a:pt x="0" y="3371"/>
                </a:lnTo>
                <a:close/>
              </a:path>
            </a:pathLst>
          </a:custGeom>
          <a:gradFill rotWithShape="0">
            <a:gsLst>
              <a:gs pos="0">
                <a:srgbClr val="E5EFFF"/>
              </a:gs>
              <a:gs pos="50000">
                <a:srgbClr val="A4C1FF"/>
              </a:gs>
              <a:gs pos="100000">
                <a:srgbClr val="E5EFFF"/>
              </a:gs>
            </a:gsLst>
            <a:lin ang="16200000" scaled="1"/>
          </a:gradFill>
          <a:ln w="9360">
            <a:solidFill>
              <a:srgbClr val="4A7EBB"/>
            </a:solidFill>
            <a:round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9221" name="AutoShape 4"/>
          <p:cNvSpPr>
            <a:spLocks noChangeArrowheads="1"/>
          </p:cNvSpPr>
          <p:nvPr/>
        </p:nvSpPr>
        <p:spPr bwMode="auto">
          <a:xfrm>
            <a:off x="1785938" y="1785938"/>
            <a:ext cx="3498850" cy="1284287"/>
          </a:xfrm>
          <a:custGeom>
            <a:avLst/>
            <a:gdLst>
              <a:gd name="T0" fmla="*/ 3498850 w 3498850"/>
              <a:gd name="T1" fmla="*/ 642144 h 1284287"/>
              <a:gd name="T2" fmla="*/ 1749425 w 3498850"/>
              <a:gd name="T3" fmla="*/ 1284287 h 1284287"/>
              <a:gd name="T4" fmla="*/ 0 w 3498850"/>
              <a:gd name="T5" fmla="*/ 642144 h 1284287"/>
              <a:gd name="T6" fmla="*/ 1749425 w 3498850"/>
              <a:gd name="T7" fmla="*/ 0 h 1284287"/>
              <a:gd name="T8" fmla="*/ 0 60000 65536"/>
              <a:gd name="T9" fmla="*/ 5898240 60000 65536"/>
              <a:gd name="T10" fmla="*/ 11796480 60000 65536"/>
              <a:gd name="T11" fmla="*/ 17694720 60000 65536"/>
              <a:gd name="T12" fmla="*/ 0 w 3498850"/>
              <a:gd name="T13" fmla="*/ 0 h 1284287"/>
              <a:gd name="T14" fmla="*/ 3498850 w 3498850"/>
              <a:gd name="T15" fmla="*/ 1284287 h 1284287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3498850" h="1284287">
                <a:moveTo>
                  <a:pt x="0" y="0"/>
                </a:moveTo>
                <a:lnTo>
                  <a:pt x="9722" y="0"/>
                </a:lnTo>
                <a:lnTo>
                  <a:pt x="9722" y="3570"/>
                </a:lnTo>
                <a:lnTo>
                  <a:pt x="0" y="3570"/>
                </a:lnTo>
                <a:close/>
              </a:path>
            </a:pathLst>
          </a:custGeom>
          <a:gradFill rotWithShape="0">
            <a:gsLst>
              <a:gs pos="0">
                <a:srgbClr val="E5EFFF"/>
              </a:gs>
              <a:gs pos="50000">
                <a:srgbClr val="A4C1FF"/>
              </a:gs>
              <a:gs pos="100000">
                <a:srgbClr val="E5EFFF"/>
              </a:gs>
            </a:gsLst>
            <a:lin ang="16200000" scaled="1"/>
          </a:gradFill>
          <a:ln w="9360">
            <a:solidFill>
              <a:srgbClr val="4A7EBB"/>
            </a:solidFill>
            <a:round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9222" name="AutoShape 5"/>
          <p:cNvSpPr>
            <a:spLocks noChangeArrowheads="1"/>
          </p:cNvSpPr>
          <p:nvPr/>
        </p:nvSpPr>
        <p:spPr bwMode="auto">
          <a:xfrm>
            <a:off x="5500688" y="3857625"/>
            <a:ext cx="3141662" cy="1427163"/>
          </a:xfrm>
          <a:custGeom>
            <a:avLst/>
            <a:gdLst>
              <a:gd name="T0" fmla="*/ 3141662 w 3141662"/>
              <a:gd name="T1" fmla="*/ 713582 h 1427163"/>
              <a:gd name="T2" fmla="*/ 1570831 w 3141662"/>
              <a:gd name="T3" fmla="*/ 1427163 h 1427163"/>
              <a:gd name="T4" fmla="*/ 0 w 3141662"/>
              <a:gd name="T5" fmla="*/ 713582 h 1427163"/>
              <a:gd name="T6" fmla="*/ 1570831 w 3141662"/>
              <a:gd name="T7" fmla="*/ 0 h 1427163"/>
              <a:gd name="T8" fmla="*/ 0 60000 65536"/>
              <a:gd name="T9" fmla="*/ 5898240 60000 65536"/>
              <a:gd name="T10" fmla="*/ 11796480 60000 65536"/>
              <a:gd name="T11" fmla="*/ 17694720 60000 65536"/>
              <a:gd name="T12" fmla="*/ 0 w 3141662"/>
              <a:gd name="T13" fmla="*/ 0 h 1427163"/>
              <a:gd name="T14" fmla="*/ 3141662 w 3141662"/>
              <a:gd name="T15" fmla="*/ 1427163 h 1427163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3141662" h="1427163">
                <a:moveTo>
                  <a:pt x="0" y="0"/>
                </a:moveTo>
                <a:lnTo>
                  <a:pt x="8729" y="0"/>
                </a:lnTo>
                <a:lnTo>
                  <a:pt x="8729" y="3967"/>
                </a:lnTo>
                <a:lnTo>
                  <a:pt x="0" y="3967"/>
                </a:lnTo>
                <a:close/>
              </a:path>
            </a:pathLst>
          </a:custGeom>
          <a:gradFill rotWithShape="0">
            <a:gsLst>
              <a:gs pos="0">
                <a:srgbClr val="E5EFFF"/>
              </a:gs>
              <a:gs pos="50000">
                <a:srgbClr val="A4C1FF"/>
              </a:gs>
              <a:gs pos="100000">
                <a:srgbClr val="E5EFFF"/>
              </a:gs>
            </a:gsLst>
            <a:lin ang="16200000" scaled="1"/>
          </a:gradFill>
          <a:ln w="9360">
            <a:solidFill>
              <a:srgbClr val="4A7EBB"/>
            </a:solidFill>
            <a:round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9223" name="AutoShape 6"/>
          <p:cNvSpPr>
            <a:spLocks noChangeArrowheads="1"/>
          </p:cNvSpPr>
          <p:nvPr/>
        </p:nvSpPr>
        <p:spPr bwMode="auto">
          <a:xfrm>
            <a:off x="214313" y="-285776"/>
            <a:ext cx="8228012" cy="1141413"/>
          </a:xfrm>
          <a:custGeom>
            <a:avLst/>
            <a:gdLst>
              <a:gd name="T0" fmla="*/ 8228012 w 8228012"/>
              <a:gd name="T1" fmla="*/ 570707 h 1141413"/>
              <a:gd name="T2" fmla="*/ 4114006 w 8228012"/>
              <a:gd name="T3" fmla="*/ 1141413 h 1141413"/>
              <a:gd name="T4" fmla="*/ 0 w 8228012"/>
              <a:gd name="T5" fmla="*/ 570707 h 1141413"/>
              <a:gd name="T6" fmla="*/ 4114006 w 8228012"/>
              <a:gd name="T7" fmla="*/ 0 h 1141413"/>
              <a:gd name="T8" fmla="*/ 0 60000 65536"/>
              <a:gd name="T9" fmla="*/ 5898240 60000 65536"/>
              <a:gd name="T10" fmla="*/ 11796480 60000 65536"/>
              <a:gd name="T11" fmla="*/ 17694720 60000 65536"/>
              <a:gd name="T12" fmla="*/ 0 w 8228012"/>
              <a:gd name="T13" fmla="*/ 0 h 1141413"/>
              <a:gd name="T14" fmla="*/ 8228012 w 8228012"/>
              <a:gd name="T15" fmla="*/ 1141413 h 1141413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8228012" h="1141413">
                <a:moveTo>
                  <a:pt x="0" y="0"/>
                </a:moveTo>
                <a:lnTo>
                  <a:pt x="22858" y="0"/>
                </a:lnTo>
                <a:lnTo>
                  <a:pt x="22858" y="3173"/>
                </a:lnTo>
                <a:lnTo>
                  <a:pt x="0" y="3173"/>
                </a:lnTo>
                <a:close/>
              </a:path>
            </a:pathLst>
          </a:custGeom>
          <a:noFill/>
          <a:ln w="9525">
            <a:noFill/>
            <a:round/>
            <a:headEnd/>
            <a:tailEnd/>
          </a:ln>
        </p:spPr>
        <p:txBody>
          <a:bodyPr lIns="90000" tIns="45000" rIns="90000" bIns="45000" anchor="ctr"/>
          <a:lstStyle/>
          <a:p>
            <a:pPr>
              <a:lnSpc>
                <a:spcPct val="100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endParaRPr lang="fr-FR" sz="4000" b="1" dirty="0">
              <a:solidFill>
                <a:schemeClr val="bg1">
                  <a:lumMod val="95000"/>
                </a:schemeClr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9225" name="AutoShape 8"/>
          <p:cNvSpPr>
            <a:spLocks noChangeArrowheads="1"/>
          </p:cNvSpPr>
          <p:nvPr/>
        </p:nvSpPr>
        <p:spPr bwMode="auto">
          <a:xfrm>
            <a:off x="1000132" y="2428869"/>
            <a:ext cx="1785918" cy="500066"/>
          </a:xfrm>
          <a:custGeom>
            <a:avLst/>
            <a:gdLst>
              <a:gd name="T0" fmla="*/ 3432175 w 3432175"/>
              <a:gd name="T1" fmla="*/ 470694 h 941387"/>
              <a:gd name="T2" fmla="*/ 1716091 w 3432175"/>
              <a:gd name="T3" fmla="*/ 941387 h 941387"/>
              <a:gd name="T4" fmla="*/ 0 w 3432175"/>
              <a:gd name="T5" fmla="*/ 470694 h 941387"/>
              <a:gd name="T6" fmla="*/ 1716091 w 3432175"/>
              <a:gd name="T7" fmla="*/ 0 h 941387"/>
              <a:gd name="T8" fmla="*/ 0 60000 65536"/>
              <a:gd name="T9" fmla="*/ 5898240 60000 65536"/>
              <a:gd name="T10" fmla="*/ 11796480 60000 65536"/>
              <a:gd name="T11" fmla="*/ 17694720 60000 65536"/>
              <a:gd name="T12" fmla="*/ 0 w 3432175"/>
              <a:gd name="T13" fmla="*/ 0 h 941387"/>
              <a:gd name="T14" fmla="*/ 3432175 w 3432175"/>
              <a:gd name="T15" fmla="*/ 941387 h 941387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3432175" h="941387">
                <a:moveTo>
                  <a:pt x="0" y="0"/>
                </a:moveTo>
                <a:lnTo>
                  <a:pt x="9536" y="0"/>
                </a:lnTo>
                <a:lnTo>
                  <a:pt x="9536" y="2618"/>
                </a:lnTo>
                <a:lnTo>
                  <a:pt x="0" y="2618"/>
                </a:lnTo>
                <a:close/>
              </a:path>
            </a:pathLst>
          </a:custGeom>
          <a:noFill/>
          <a:ln w="9525">
            <a:noFill/>
            <a:round/>
            <a:headEnd/>
            <a:tailEnd/>
          </a:ln>
        </p:spPr>
        <p:txBody>
          <a:bodyPr lIns="90000" tIns="45000" rIns="90000" bIns="45000"/>
          <a:lstStyle/>
          <a:p>
            <a:pPr algn="ctr">
              <a:lnSpc>
                <a:spcPct val="100000"/>
              </a:lnSpc>
              <a:tabLst>
                <a:tab pos="723900" algn="l"/>
                <a:tab pos="1447800" algn="l"/>
                <a:tab pos="2171700" algn="l"/>
                <a:tab pos="2895600" algn="l"/>
              </a:tabLst>
            </a:pPr>
            <a:r>
              <a:rPr lang="ar-TN" b="1" dirty="0" smtClean="0">
                <a:solidFill>
                  <a:srgbClr val="17375E"/>
                </a:solidFill>
                <a:latin typeface="Calibri" charset="0"/>
              </a:rPr>
              <a:t>مخازن البيانات</a:t>
            </a:r>
            <a:endParaRPr lang="fr-FR" b="1" dirty="0" smtClean="0">
              <a:solidFill>
                <a:srgbClr val="17375E"/>
              </a:solidFill>
              <a:latin typeface="Calibri" charset="0"/>
            </a:endParaRPr>
          </a:p>
          <a:p>
            <a:pPr algn="ctr">
              <a:lnSpc>
                <a:spcPct val="100000"/>
              </a:lnSpc>
              <a:tabLst>
                <a:tab pos="723900" algn="l"/>
                <a:tab pos="1447800" algn="l"/>
                <a:tab pos="2171700" algn="l"/>
                <a:tab pos="2895600" algn="l"/>
              </a:tabLst>
            </a:pPr>
            <a:r>
              <a:rPr lang="fr-FR" b="1" dirty="0" smtClean="0">
                <a:solidFill>
                  <a:srgbClr val="17375E"/>
                </a:solidFill>
                <a:latin typeface="Calibri" charset="0"/>
              </a:rPr>
              <a:t>Data </a:t>
            </a:r>
            <a:r>
              <a:rPr lang="fr-FR" b="1" dirty="0" err="1" smtClean="0">
                <a:solidFill>
                  <a:srgbClr val="17375E"/>
                </a:solidFill>
                <a:latin typeface="Calibri" charset="0"/>
              </a:rPr>
              <a:t>Warehouses</a:t>
            </a:r>
            <a:endParaRPr lang="fr-FR" b="1" dirty="0">
              <a:solidFill>
                <a:srgbClr val="17375E"/>
              </a:solidFill>
              <a:latin typeface="Calibri" charset="0"/>
            </a:endParaRPr>
          </a:p>
        </p:txBody>
      </p:sp>
      <p:pic>
        <p:nvPicPr>
          <p:cNvPr id="9227" name="Picture 1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57224" y="3644911"/>
            <a:ext cx="2284556" cy="171291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5" name="Titre 1"/>
          <p:cNvSpPr txBox="1">
            <a:spLocks/>
          </p:cNvSpPr>
          <p:nvPr/>
        </p:nvSpPr>
        <p:spPr>
          <a:xfrm>
            <a:off x="285720" y="225412"/>
            <a:ext cx="8286808" cy="1560514"/>
          </a:xfrm>
          <a:prstGeom prst="rect">
            <a:avLst/>
          </a:prstGeom>
        </p:spPr>
        <p:txBody>
          <a:bodyPr>
            <a:normAutofit fontScale="32500" lnSpcReduction="20000"/>
          </a:bodyPr>
          <a:lstStyle/>
          <a:p>
            <a:pPr marL="0" marR="0" lvl="1" indent="0" algn="l" defTabSz="449263" rtl="1" eaLnBrk="0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  <a:defRPr/>
            </a:pPr>
            <a:r>
              <a:rPr lang="ar-TN" sz="9800" b="1" dirty="0" smtClean="0">
                <a:solidFill>
                  <a:schemeClr val="bg1"/>
                </a:solidFill>
                <a:latin typeface="Arial" pitchFamily="34" charset="0"/>
                <a:ea typeface="Droid Sans" charset="0"/>
                <a:cs typeface="Arial" pitchFamily="34" charset="0"/>
              </a:rPr>
              <a:t>الأفاق </a:t>
            </a:r>
            <a:r>
              <a:rPr lang="ar-TN" sz="9800" b="1" dirty="0" err="1" smtClean="0">
                <a:solidFill>
                  <a:schemeClr val="bg1"/>
                </a:solidFill>
                <a:latin typeface="Arial" pitchFamily="34" charset="0"/>
                <a:ea typeface="Droid Sans" charset="0"/>
                <a:cs typeface="Arial" pitchFamily="34" charset="0"/>
              </a:rPr>
              <a:t>و</a:t>
            </a:r>
            <a:r>
              <a:rPr lang="ar-TN" sz="9800" b="1" dirty="0" smtClean="0">
                <a:solidFill>
                  <a:schemeClr val="bg1"/>
                </a:solidFill>
                <a:latin typeface="Arial" pitchFamily="34" charset="0"/>
                <a:ea typeface="Droid Sans" charset="0"/>
                <a:cs typeface="Arial" pitchFamily="34" charset="0"/>
              </a:rPr>
              <a:t> التحديات</a:t>
            </a:r>
          </a:p>
          <a:p>
            <a:pPr marL="0" marR="0" lvl="1" indent="0" algn="l" defTabSz="449263" rtl="1" eaLnBrk="0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  <a:defRPr/>
            </a:pPr>
            <a:endParaRPr lang="ar-SA" sz="6900" b="1" dirty="0" smtClean="0">
              <a:solidFill>
                <a:schemeClr val="bg1"/>
              </a:solidFill>
              <a:latin typeface="Arial" pitchFamily="34" charset="0"/>
              <a:ea typeface="Droid Sans" charset="0"/>
              <a:cs typeface="Arial" pitchFamily="34" charset="0"/>
            </a:endParaRPr>
          </a:p>
          <a:p>
            <a:pPr marL="0" marR="0" lvl="1" indent="0" algn="l" defTabSz="449263" rtl="1" eaLnBrk="0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  <a:defRPr/>
            </a:pPr>
            <a:r>
              <a:rPr kumimoji="0" lang="ar-SA" sz="9800" b="1" u="none" strike="noStrike" kern="0" cap="none" spc="0" normalizeH="0" baseline="0" noProof="0" dirty="0" smtClean="0">
                <a:ln>
                  <a:noFill/>
                </a:ln>
                <a:solidFill>
                  <a:srgbClr val="92D050"/>
                </a:solidFill>
                <a:effectLst/>
                <a:uLnTx/>
                <a:uFillTx/>
                <a:latin typeface="Arial" pitchFamily="34" charset="0"/>
                <a:ea typeface="Droid Sans" charset="0"/>
                <a:cs typeface="Arial" pitchFamily="34" charset="0"/>
              </a:rPr>
              <a:t>مخازن </a:t>
            </a:r>
            <a:r>
              <a:rPr kumimoji="0" lang="ar-TN" sz="9800" b="1" u="none" strike="noStrike" kern="0" cap="none" spc="0" normalizeH="0" baseline="0" noProof="0" dirty="0" smtClean="0">
                <a:ln>
                  <a:noFill/>
                </a:ln>
                <a:solidFill>
                  <a:srgbClr val="92D050"/>
                </a:solidFill>
                <a:effectLst/>
                <a:uLnTx/>
                <a:uFillTx/>
                <a:latin typeface="Arial" pitchFamily="34" charset="0"/>
                <a:ea typeface="Droid Sans" charset="0"/>
                <a:cs typeface="Arial" pitchFamily="34" charset="0"/>
              </a:rPr>
              <a:t>البيانات</a:t>
            </a:r>
            <a:r>
              <a:rPr kumimoji="0" lang="ar-SA" sz="3000" b="1" i="1" u="none" strike="noStrike" kern="0" cap="none" spc="0" normalizeH="0" baseline="0" noProof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Arial" pitchFamily="34" charset="0"/>
                <a:ea typeface="Droid Sans" charset="0"/>
                <a:cs typeface="Arial" pitchFamily="34" charset="0"/>
              </a:rPr>
              <a:t/>
            </a:r>
            <a:br>
              <a:rPr kumimoji="0" lang="ar-SA" sz="3000" b="1" i="1" u="none" strike="noStrike" kern="0" cap="none" spc="0" normalizeH="0" baseline="0" noProof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Arial" pitchFamily="34" charset="0"/>
                <a:ea typeface="Droid Sans" charset="0"/>
                <a:cs typeface="Arial" pitchFamily="34" charset="0"/>
              </a:rPr>
            </a:br>
            <a:r>
              <a:rPr kumimoji="0" lang="fr-FR" sz="3000" b="1" i="1" u="none" strike="noStrike" kern="0" cap="none" spc="0" normalizeH="0" baseline="0" noProof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Arial" pitchFamily="34" charset="0"/>
                <a:ea typeface="Droid Sans" charset="0"/>
                <a:cs typeface="Arial" pitchFamily="34" charset="0"/>
              </a:rPr>
              <a:t/>
            </a:r>
            <a:br>
              <a:rPr kumimoji="0" lang="fr-FR" sz="3000" b="1" i="1" u="none" strike="noStrike" kern="0" cap="none" spc="0" normalizeH="0" baseline="0" noProof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Arial" pitchFamily="34" charset="0"/>
                <a:ea typeface="Droid Sans" charset="0"/>
                <a:cs typeface="Arial" pitchFamily="34" charset="0"/>
              </a:rPr>
            </a:br>
            <a:r>
              <a:rPr kumimoji="0" lang="ar-SA" sz="36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itchFamily="34" charset="0"/>
                <a:ea typeface="Droid Sans" charset="0"/>
                <a:cs typeface="Arial" pitchFamily="34" charset="0"/>
              </a:rPr>
              <a:t/>
            </a:r>
            <a:br>
              <a:rPr kumimoji="0" lang="ar-SA" sz="36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itchFamily="34" charset="0"/>
                <a:ea typeface="Droid Sans" charset="0"/>
                <a:cs typeface="Arial" pitchFamily="34" charset="0"/>
              </a:rPr>
            </a:br>
            <a:endParaRPr kumimoji="0" lang="fr-FR" sz="2800" b="0" i="1" u="none" strike="noStrike" kern="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itchFamily="34" charset="0"/>
              <a:ea typeface="Droid Sans" charset="0"/>
              <a:cs typeface="Arial" pitchFamily="34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4286248" y="2363996"/>
            <a:ext cx="2286016" cy="77925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ar-TN" sz="1600" b="1" dirty="0" smtClean="0">
                <a:solidFill>
                  <a:srgbClr val="17375E"/>
                </a:solidFill>
                <a:latin typeface="Arial" pitchFamily="34" charset="0"/>
                <a:cs typeface="Arial" pitchFamily="34" charset="0"/>
              </a:rPr>
              <a:t>تطوير نظام المعلومات</a:t>
            </a:r>
            <a:endParaRPr lang="en-US" sz="1600" b="1" dirty="0" smtClean="0">
              <a:solidFill>
                <a:srgbClr val="17375E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US" sz="1600" b="1" dirty="0" smtClean="0">
                <a:solidFill>
                  <a:srgbClr val="17375E"/>
                </a:solidFill>
                <a:latin typeface="Arial" pitchFamily="34" charset="0"/>
                <a:cs typeface="Arial" pitchFamily="34" charset="0"/>
              </a:rPr>
              <a:t>Urbanization </a:t>
            </a:r>
            <a:r>
              <a:rPr lang="en-US" sz="1600" b="1" dirty="0">
                <a:solidFill>
                  <a:srgbClr val="17375E"/>
                </a:solidFill>
                <a:latin typeface="Arial" pitchFamily="34" charset="0"/>
                <a:cs typeface="Arial" pitchFamily="34" charset="0"/>
              </a:rPr>
              <a:t>of </a:t>
            </a:r>
            <a:r>
              <a:rPr lang="en-US" sz="1600" b="1" dirty="0" smtClean="0">
                <a:solidFill>
                  <a:srgbClr val="17375E"/>
                </a:solidFill>
                <a:latin typeface="Arial" pitchFamily="34" charset="0"/>
                <a:cs typeface="Arial" pitchFamily="34" charset="0"/>
              </a:rPr>
              <a:t>the  </a:t>
            </a:r>
            <a:r>
              <a:rPr lang="en-US" sz="1600" b="1" dirty="0">
                <a:solidFill>
                  <a:srgbClr val="17375E"/>
                </a:solidFill>
                <a:latin typeface="Arial" pitchFamily="34" charset="0"/>
                <a:cs typeface="Arial" pitchFamily="34" charset="0"/>
              </a:rPr>
              <a:t>information system</a:t>
            </a:r>
            <a:endParaRPr lang="fr-FR" sz="1600" b="1" dirty="0">
              <a:solidFill>
                <a:srgbClr val="17375E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9154" name="AutoShape 2" descr="data:image/jpeg;base64,/9j/4AAQSkZJRgABAQAAAQABAAD/2wCEAAkGBhQSEBQUEBQUFRQVFBQUFBQWFxUWFBQUFBQVFBQXFxcXHyYeFxkjGRQUHy8gJCcpLCwsFx4xNTAqNSYrLCkBCQoKDgwOGg8PGiwlHyQsLCwvLCkpLCkpLCwsLCwpLCwpLCksLCksLCkpLCwsKSksKSksKSksKSkpLCwsLCwsLP/AABEIALQBDgMBIgACEQEDEQH/xAAbAAABBQEBAAAAAAAAAAAAAAAFAAIDBAYBB//EAEMQAAIBAgQCCAIHBgYCAQUAAAECAAMRBBIhMQVBEyJRUmFxgZEGMnKSobHB0eEUIzNCc/AHFSRTYsKC8eIlNEOisv/EABoBAAEFAQAAAAAAAAAAAAAAAAQAAQIDBQb/xAAuEQACAgEDAgYBBAIDAQAAAAAAAQIDEQQSIQUxEyIyQVFhcTOBodGR8BSxwUL/2gAMAwEAAhEDEQA/APLYoZ6du83uYunbvN7mHbAbcBp2GBXbvN7mO6du83uYtgtwGnQIZFZu83uYV4PwPE4lrUVdu1rkKPMnQRnHHcdZfCQP4dgcM9Bc701cuRUZqjK9PrqEyUwCrKUzEk7HssLkcN8M4WoWSnXdzZSHGQIBnIK7atlA10AzX5Td8K+AKVABsXUNRv8AbUnL68z9kMVsYAMtJFRRtYC/6QWdqXYMr07l3MFS+BcLSp9JWrs2+VRkGY3PV7TawudjfSFf2LCoBlrDo7kdUqL2CkgW1/m38IbahzP9+scmCvvZR2m0HlY5B0dMoLLeDI4vA4cUmZa93CghbC7MSbgntAsNIsfwDDuaAWouRqb9Icx0q9G2Rj2KXK+xvabSnkX5RmPaZJ0t97ewk4RecmfqNZWlsi8mPw3wzglbSoL5dSSGXMABZbjW5ufIxmJ+FsGwOStkPWsdOVwLjaxsDprrNqGHYPYThYdg9hLcsz/HMBV+G8Kgsa9z1evcEAHQ2UAXIsTfxlHE8MwygFKxZsyXXq2ClrMMwGpA1zDTwnpR1vYDTfQQbisErajQ+G0eMs+4v+QvdGVxPD8F0lII65WqgVOuxCU8nM3P81tQefLYV8NwTDZV6XFKHObMFylFIvbrcxsb2N72G00NXCsPGQ5TLUvsuU1LlADDYDDtRTM6KxJzsXYVFbM1lVLZchQL1jsWPZaJuCYbX/Ug9g6oJN3BFzoAAFN9jc25Q6wMidT2x9o+QNW4RgjmK4krYCy2DXYBbkE8iSdN9+QlenwvCCrVDVs1NBen1gvSXpsd7akOFWy9vYIZqA9plWrftPvH2C3A5+HYI0kbpij2LVFBLG7kGmq5hY5FJDEamxnP8rwQ0Nc3BqEnMpDKEXIOrscxNiPI7SxUY9p95Wd27T7mPs+xtwsTwXBXJTFHd7LdNAGsozkWvl62o62wsYytwjBasMSQoUkICrVCwTNYXA3OngTblOGq3afcxhqt3j7mP4f2LcDuNYOjTqZcPV6ZMoJawHWJNxp4WPhe3KDjD5qt3j7mNNVu8fcx9g24AGKHDWbvN7mNNZu83uYtgtwEnIb6du83uZw127ze5i2C3AWKGenbvN7mLp27ze5i2C3DIoohLCB0QlwPgNXF1MlBbm1yb2Cja5Jg2b7/AAk/+4q/0/8AssrnLbHKLaoqUsMNcH/w3w9CzYpulfuDRB+J+yaNsZZclJQijYKALe2gjag1kNWoFBJ0AFz5TPlNy7mlGMYoocUrMqgg6k+u0iwTfurubanUnxgji3xKr2WkpNj8zDflou/vKmEw9So9ncI1rqr3BN7/ACrbbSJRyuQe7qtUa9lSzLPf2NA3E1H8MXPeO3tITiS2rG8EdMyG1RSD5b/nLlGpcaR5yhVHczBt1V17xN/t7BBasmWrKNOmTLtLDXgEOpRlLG14EoMf0sVHEKdGJU+Ox8jOVMGwFxqJUNTthU34izWxZ2+pBqjhSGDA6WsfEf8AuSVsAr+B7RAuHxRT5Gt/xOq+3L0lr/PyPmAXxAJHvAJSnW90giMoNYIcZwt11AzDw39oIqN2w4ePA/8A5FHsPvg+vSFWqOuOvzFj1uV7dsIo1yk8SB5xcXmtg+wO3tzjGSTY/hVSnqy3XvDUevZKa4k89R4/nNSFiksoeGscXttRypTlWrTl8OG237Dv+shq05cnkOjOM1mLBNWnKlRYUrU5RqrJodlJhGESdlkREkIiIjCJMRGMIhiEiNIkpEYwiERETkeRGRDnIojFEMKdE5OxCOgTe/4T/wAer/T/AOyzCATdf4Vm1ar/AE/+yyq70Mvo9aNy7anzkFaqAOta3j/esT1NTBq45eud2XMT5A6AHlMw2I1uXsVsXwunVOZQUOvWGhuNNBuJSrq6kCsorrob3/eWFhuNTtJ8BjmdmGltWA8S3bz3gv4hqFXQg2Njr6iSUmnhlc+hwus2Re1/x+6CNKtmW1NhWXY0aujrc6ZT+sq4moqN1M6N/NTa3V9eciS7imWS91uagOVge3xlnEmoUIOWqOTEfvE8rW185JSjLg5/WdPv03rXHyuV/aFQ4l4kHtH5QlguK3Au3rpb9JmA07hq5Cix5QS3RRlzHhmfG5rubcYpjs0rYtMwJ59sza4ztHtpLWHqltnYeTGBui2nz57FviqfBNnPKNNciWqNGWxw8MNR+ctXUIzliUeCHgy9mD8PjLfMqsOxgPsMK4RMO50UI3t7EaGD8T8P1BrT6w7Nm/WDRiSpswseYI/Ayx0Rn5q2OrZV8TRvVSDOIfDdKpqBkbtXb1XaAqPFWGzG3dJJHpzEsUuJMxsEzHwYfjB3Oyl9gl2V2LDQJ4pwtqDAMVIN7MOdu0cjKgxB56jx/OHeI5nSxo1AQQQcoIuO23KWX+HKddA6XpORqLdXNzuvL0h1OszFbgPwJRk3WZd7Hb2P96yjXSF+I8Eq0dXW699dV9ez1g4tca6iaULky6GqlHy2IHOJCwl+rhu77Hf9Y7g9ANiaSuLg1EBB5gkXBl+5YyGwnGfpZXwfBq1ZWalTZlUElrWUW8TpfwlEieyYn+GwFgArAACwGh2A0E8cIlGnv8XPHYJtq8PBEwjCJKwkZEKKCIiMIkrCMYRDjJydnDGGEI4TgjljiHCbf/DE2rVf6f8A2ExKzaf4bn97U+h/2Epu9DCdN+qjT4+r1H+i33GZ/BVurV/pGGMV1gy7XBF/PSUqWHSiNLktZb7ljvbsEzNySZ1FM4wrcfd4KvA812a3VIsD2kHWXq+FV2BZQSNBfXfwlZarC+o1csQNbg8i3L0lih0j3KC4G9rWAGut4DdrYp+XllljlOe/sdbD/wDqMyEbSSliATY6GWcZjqeHAzKSx2vfKT2C2rHwEAh4+rntiUW3xpj5yqeH9ILsu3821vWD8f8ADlSibfMBzEdiMRVxDAO3Q07gEkAlR2imNB63MJ8dxv7NiKnRvmp3DP0jZkLFRfL3RttOgp01tccbsv7/ALOV1Venvk5KO38f0ZgtbQxyViNoaTG4fEg3U0zyZhZW+i2/uB6yjiuDFSchzeHOSdiT2z4f3/4ZNuitgt0eV8r/AN+DlLjBFgeZ3Gh2hjBcW7Wb3mWqqQQDpr+Bjg5G0Ht0cJ8rhg8b5R7m5XF32e/rK/EML0qG+rW6p5385kxjTz1lzAVAx1Yi3IEiAS01tPnz2CfGU/K0QJSYnQGdSsynW4MPUKPZLf8AlquLOt/v95Ja7xHiUeCEdO12ZR4fx9l0JzDsP4GH8Nxmm25ynsP4HYzOYz4Sca0Dm/4tofQ7GCGxb0zlqKVPMMLffLfCjJZrZcrZ18TR6EccnaT6TPcc4TRdWakhWoBcW0Vrciv5QInGCBozD1/OSDjb8n9wplK8eDyh52xmsMC5pe4Kb4mjf/cT01g6tVuxPaSdNpc4E3+po/1E++bG7y5AqsxsWPk9DxPyv5N9xnkFRCDrpPXcQeq3k33GeZsAdCLyrRT25Og19yrlHIKIkbCEKuB7p9D+cpVEINiLTVUk+wNCyM/SyAiMIkpkbSRYRmcjmjYwwo9Y2OEcQ9Zsf8PD+8qfQH/9CY9ZrvgA/vKn0R94lN/6bCtJ+qg876nzMEca4qaZQKOsCHBPy6XFrc4Rd9T5mZ34h1qoBqStgBuesZkpKTw+x12jrjK1KXYLPxemDT6QZWZA+dQCtz2oeUMJXDWc9W4AFWl8uWw3XlMxiOFmoKdzlC0wpH81/uEsYfElAOjbRerob7aWPbAbNLHvXx/0StjW4rb39zSV9RmqKrg7VaY1XzHkJNQq9S3VrIOQFnGnZv2wJheLC9yCjd5dj9JecvVqwYFwLtyqUjYf+Qgu+dMs9n/v+8gk6dyxJcD8RwpagJwzhW7r309OcF0vh52c5lLMpsalU2pqf+I2+qL+Mea7XzEm53POdONfNqx1H2j9IZHrE1HDWWAS6VByynhDf2EUSemT9o7HQHKvnQ3bzBbyEsYZOmOZGUjcm40A0JPMess8Nq3blm5X2v4wTxHhVQVnc00pF9HqqoLVBuNtLfSvGpqn1B77JdiNtkdEtsI9y/VpYZw/S1PkUNnAOUEuqb7t83IesG434ddRmpkOvIjX7Zd4PWo4aniGdQXenlWq5uQbjQ307GHisE4fiNVNcPcLzZ75CPoHVvPTzm1HTOCxB9vnkwLq6r3uksN+64/goVFINiCD4yPORtNN+1JXplqtMAKNavy0yedidj6nzgR8EjgtQqKwG4JAI95R40d2yXDAben21x3xWY/K/o7h+MMuh1ENcP44p3J95lK1MqbMCD2GRZ7bSm3SQnyuGDxskj0ZcYp/nHvIOJYQVqZXQm3VO5B5azCrxFhzjxxQwL/h2ReUy53JrDImYg2O40M50pkT1Lkntjc01fyCk2eX+Av/AKqj/UT74KzQhwBv9VR/qp98TfBOtedfk3GO44gqdCAzOxZTYdVOpmuSd+W17X8Jgw00qUV/zGsbrfLUayswN8iqC6gWJsW1LHyEy1SoqfMde6NTKdNHOcGt1SLlKKX2TqY3EVVAs9j4c/0g2vxJjovVH2+/KVOkmjGvHcDq0jTzJ/4JWkbTq1ImhIeRtGR5jIhjseIwR4iHJBNX8Bnr1Poj7xMoJqfgc9ep9EffKL/02FaP9aIWdtT5mUsS+YjILlXBJ2AtfS/brsJNWqWuey5PpBWC4jmZwBYWdwTvyt4THw2dbCttOS9i6jZs3SG+UsMo0Wy21tu3rKmAxgd2VVsCWcHbstpylDAVCGZnv1kIvzJNpPw6iwP7tGY2sbAk29IVXpZS7g+r12m0u6De6XskEqq2ldcU6G6Er5fjH0sQG8D2GPZLw2vSVx7rP5OU1PVtRd5c4XwizR40raVlse+n4r+Us1KV1zIQ6jW69nO43EDVMP2TQ8L4Ta1nCDS5XUntv+UB1HR6rPNW9r/gu0nVbYcT8y/khU22hDC8XZRZusvYdYW4rweiT+7YC4BuNteX/uAa2BKk2s1uzf1E52dGo0rzyvtdjoIX0ahY/hkuL4fh6l6iWWoBoGuUHkOXoLxr8LoZf3hNZtwblFU8ioU3v4kmVYyi9h5ae36S2XVL5Q25ILp9KluwNxmAqkmo+fEouynV6YHcRRkc+gPjONicMKaVqiEva6iooVkO1mvcg+AvC6KK1PJ0hptyO638RsYNr/D5onMwLn/cJzaeHJR5TS0OmquSnOWWAau+2luMVhENLidOv1a9EqvKp/8AA9YDx+yVMf8AChtnw7B18/x/Ocarn/hLmHfbqp6c29NPGMwCOKw6OoTU5G/R0vG1+q3/AOxmrOmMVmLx+exiyrjc/MufldwDiKLIbOCD2GQkzWcU4gt+jqBaz26yoL6/9PM2g1/h/OM1LqtuabG9vJucz4amEnj3K9R0u+lbksr69vygLmnM0lq4KorZWQg9lvxhLCfD3UZ6zqiqLkHf0A1l2VnlmfCqdjxBN/gFICToLzQ/DfCD+0U2dgtnVgDe5sdh+to3CZejD0xZDezEFb2JB+YAjUHkJY4PjM2IpZAWHSLdtkGuup+Y+UK8BbG2wmnTtSTkWAn/ANRr2XUI7XzFCQVC3ygXqeBJtrymIabThVFl4hWUFmC5jnNt2y3Q9g0AvqdNCBeRcS4KjtewVuZXa/PzEy6tXDT+vszo5aWV68vdGNyzoowxiuCOmoGYdo39RKBm1VbC1boPJm2VzreJLBBktGmSNIzLisjMZJDGRCFHiMjxEIkE03wY3Wf6I++ZgTR/CB6z+Q++UX/psK0f60S9iX6reTfcYF4MeuSBfqEa7X00MLO2/rFRpkkKi3PJVH4CZKbXY6+NiVcq2vURjBKbEWVuakkofC+hl6nVUMMpOGa67Xai1uZ7TcncyUcPWmuauw52pqbuTZrA221G+sq8RxzAKBSCIcxUNqXGgu3jtDYat9pnOXdKUnml/s+37M5xmkQgL0VVidKtMjo2HiANzpzg6liiPEeMtYfiiror9Hfem3WpHn/4yTGrTYFirU33XJZqTnwtbKNpoQllcGBbW4ScZdyOniQfA9hkFXE1KdVirMoYkix0I+6V5Mlcjn6cpMrg9pdXiVZh/EPpYfdIWZ0sbkNmY3vrsu/tO/tfVNjY+g59ok7i8lJpxw0SdnwTUOO30rLf/mujeo2MuU6Ya7UjnW2ttwR2jl+kCvh5o/gqjSU1DWYjMpXQ22KsL21GvOYmq6TVYnKHD/j/AAamj6pbB7Zcr7KZMt4Xi7ppe47DqITPD0des3W72gP2QVi+FMvykMPDf2mBbpb9K8/yux0NWqo1Cw/8MdicdRZlZqd+WW/UvyJHPskeLxHTjIwUpySwyjyHKD6i3uDOYeuQb8xv5yueqttxvkwiGlrr5gjtThYwzLkqU+iBvUptcka6hamlj9LMZzEcUqvpRXInJiCo8wPmf1sIXFXD1yDVULUGgfs9JHj+GVFF6SiqD/MCAB4nn7TpNGtNJZjy/vuc/q3qYvEu312B749mTLUylxp0uWxA5kqtr+4lVOFKf3lOoK9j83dPgmy+3rJE4Uapsb1SN1HVpL9K+n1ifKWjgkp6s92Gypog8zu32CQ11VCjubwyzp9t27CWUdocZJGSqodTuGF5ZwNKia6MubdcqXsoPabany2gokXlrhjfvqf0x98wq9bdBbE+Dbu0dM/O48jqfEqrY+pTzWRAxK2urLZbEWFw9ybknbS05mjcRxALjAitTBd7OqIS5upI6V7WF7aDTlvIMRilpi9RgvhzPkI2ojKbSigfSyjCMnJlsNB/FMLRIvUsp5EaE+nOCsb8SsdKQyjvHVvQbCB3xJJuxJPadZoaPptsZKcpbfx3A9Xr65LbGOfyPaRmdFS8406UwiMxkeYyOIQjxGCOEQiRZoPhVus/kPvmdBhfgWMVGbMbXGkquWYNBGlko2ps0NLD0gFaq56wJCpYs2tgo5g9t7eF5fpV3CXsmHQra5HXYgEEqN76HeAx8SJSVRTRS27MQpJNzextexFr3PIWtA2N4vUqsWdjc/3bwHhAYaeUvo17tdCPC5NHV45SogrQXMxveo4BY6m1hsNDAWM4k9UksTc8ybk+sqUqJby7T/esvYWkim7gt9w9ISoV1/kzLNTbb74RSpYFn+UevKFMDTal/MSDup+T2hKlUUjq28uz0ieiDIO1vsVeGvcrFKb7dRvdT+Uhq4Vl3GnIjUH1hbBcB6Q3Zgq9vM+QnPjO2FpUBhLDMzioSA5cAKRvtz2tuZfG2SXmQPPTJ+kB1vlP98xJ0rEflJ+FYT9sT92oWoQxAuMrZHy6X2Om0jr4Nk+Yado1EIjJSWUBzg48SRKmIB30kfEMwCMhItmuQdRe1jpykMcKhGxjjReHkmocUrEfxD9h/CdepU1dmbRTZrnfTacp4ny9h99o16t2IJvcAj7j+EnlYwWOfwT0uPE6V1zjvDRx68/WWBSVzmosHB0KnRx2ac/SCKtGTcEoHp1KmzL115agi3p4cxMfUdKpt5h5X/BpaXql1XD5X2XG030MnwvFHp/Kxmt4lwakxBzBw4LDKLZLn5QdyAb7+Ez2O+HHTWmc47P5v1nPW6S/TvPt8o6anW0Xra+H8MqV+LOwtew7BoPYSoXnGUg2IN+znGVnVNajAf8AEasfSDJTtlhZbC5SqpjltJDwZc4eQtanmIF3Ww5nXsgCvxs7UhlHbux9eU5wSoTiqJNyTUXU77zWp6TPG+14+vcxNR1iLeypZ+2Gle2Oq2DEfvGPVUhXyprm3Gw531+UbzIVahJJJJPadTNVQqhsdWIy2yVFDAE5iMubr7X26vLs5nPfsd/CaHTo53P8GbrJ7cZ+yjF0cuNhSu49ZGZqYA1JPsQhLTjR7RjSQhjRkc0bEMcEcJydEYQ4GOBjJJTF4h0dEs4QhXBdcwG42vItojUkW8liiH6VBKh/dNftpkhX9CdDCmEw4WpfD2LWymlXsr3I1IO1tbekxLVLS5hviRxZagFRRtm+YfRbcQaVfwWpmkqcPRmOQtRqE9VKmikXN8r2kFSo9I5aq/357GPwnGkrqEuKg/26tlqD6FTnLOKqEU2WlVKqNTRq6MN9EY3zc9u3eVdiRVzEaoxI7pOo9ZFjK61Qoqfym48JWDxPrvDldCaxIjjBe+EeIU8HiA9a707vp3AxJBAHzanY9sGf5vWq1WNEasS1tAupvYA6HyEmoYBWO9/A/lCgoIfnUA95QB7rsfS0i7IQ4gM47u5W6raMMjc9NL+I5SKthWXXcd4aiaDh+EpG3TMH7FPL139NoD+N+JMmLQ0GK01ooejU2QlTU1K7XsbRlZKHqBp6ZP0lImRVKhBBHbY+R0++0L4XCpWpZmKo9kvbZiyBibctTB+M4ewB/mXvLqP0hEZKSygWUHF4Y3p+2OUkhsu9tLb6MDp4yklS4B/u/OJalto4yWGFcJxmsP57+YBPvJ6vEKz6Fj5DT7oIpY85jex23AMmq8QJFr6dgsB9kmmsFm4ixnxBWOZc9wGazWGa19s29oLapc3O/bJKq3kPRweFMIelJEpWSn6nkcGhLgKf6mj/AFF++UFEI8Db/UUv6i/fJWLyP8EYPzIK0wBjquS4JVs/NT8vIDqnxJJOukFBofThpXEVaxb5wQFAIHLVuROm8zg7ToO0zK6U01L9jQ6ksOP7k4aQ18IpF9vuletxED5dT2nb9ZTfGFvmM13JGdCuXfsdMYYs8aTIhI0zkU4Ywx2KKKIR0SSkZFHoYmSXceTOXjSZyNgk2OJjGpx0V4sDbiIpaE8H8Q1EAWpaqndfceTbiUZwpIuKYlI0mHrUqv8ACbK3+2+h/wDFtjHVKRU2YEHxmWKQlguP1EGVrVE7r628juJRKr4LVP5ColiliTs2o8ZDhsVSq/w2yN3H/wCrbGPqUSpswIlXMWTzkmIA1Q2/4nb0lbFVA/zjWxF+dteccDGtTB3EMV8ZLE0NgppUyIETMdgBcsxNrRYEVc+r9FY7G+vg3Z6wjh8KnkfthA1lAHSWK7XN8w8mGvvGd3/zWhnHPcjxXBkNJKhBVnd0JUArnFmWwG4ZTfTmDA2O4TUp3uLjtHLUjUbjUEek33w7xXDUabrZsxsyk6gsAQPI6medcQqsuOq1EJUPiBmO3VaqCfC0j4koeoolp0/SUg3WPp+MRebel8K08VSp1EutSoKmZgAEvT28LkfdMzxT4crUD1lzL3l/KExkpdgaUHHuDc85mkZaTUsIzanQdp/LnJ9iIzPCvw/h2OIpEDQOpv6yliF6FAwUm5sGYbm19F/EwlwjDNT4iquWJNOk2p2u7bDYbcoJdfHa0vgJr08+JPhZNLVb5vX8Z57Xrlj1jeegvz9ZksRwEnVNPA/gZjdLmkpJ/Rqa6OXFgUzmSW6uDZDZwQZGZuJGbkiVJ1jHExkkMcnIiYo4x2KLMO8n1hFcd5PrCRyh8MUcpjbjvJ9YToYd5PrCPlD4O3nIsw7yfWEWYd5PrCNlC5FOxuYd5PrCK47yfWEWUNhjrxXjcw7yfWE7mHeT6wiyhYHRZJzMO+n1hOhx3k+sIuB+TmSEsFxupTGU9dO62o9DuJSWovfT6wjgV7yfWEqkkySbNFh8TSq/Kcjd19j5N+ckqUCpswtM2MvfT6whHB8aKC2dGXuswI9OyUSj8FqkERJqVYjy8ZCmPoPtUVG7pa6nyM49dRu6e8gm4vKJj3W2q6eHKU8XUDCzgEXB18DeWP2pO+nvGmtT76e4hi1Ca86I4NJ8KfEVSvVw2Hy9Sitc5hoCDTsgI7RqL+M1VThzleqELdlQHIRzF11U+NjbsMx3wfjqKYpSaiDqvz7VPZN4OP4ZRd6yKBzN/wApROzL8vA+PkyPEeCYJGL4pf2Z7NlV2UU6jW0yVBo58NG8IB4PwxWpCtVNlAuSdhY2P2zW/EPx7hihWgKVU2NnqAZQSN1BF7+0x+B47gl4fQXEVTUKZjVw1MjrnOSgqudFUGx357SO+TXI0K4KXPA7hHw7V4hXWoVNPDqwAvrfKxvkHMnmdhCXFMEDxZqiMnR0qNJajBgctTpKjZLDXNbW0Gcd+MWrIESqvR7HD4NsiKttFfENZnPLKgUech4JxKmiWyLSW9jTLLqNDe68/HfSUzT2NR7sJnapyXGEvYMZ9bjtv9sjxlYs12NyNLxj46kNRUQjcG+/6yq3EKY3qJ7zO0NMotykXaqxPCRLUpBhZgCOwwNj+Ajem1v+J29DH4z4jpr8jIT9If2IDxPGGfd0A7Aw++bNakZ0sELSKsxCkjePzjvJ9YSfAUFqVUQutidbMNhqfsBhMrIwW5+xSouTwijR4g6EkKNVKm65tG0Nr7HxkiHQX7JrOJ4XDVGoU8Pl63zlBqEF8zZuY03MzOIKZ2yMmW5y9YbX0jeNGTSxhtZJODS7++ANOxRSA4oooohxRRRRCFFFFEIUUUUQhToiijCHCPEUUYRKkkCxRSDJIVpYoYpl03HYdRFFK2SL1ekAARzkM5FIkifC4xqTZktfbUXna2Ldzd2J89h5DlORRCOSM4dSpW1lItYabxRRCFh8MKahVvYdvjrJIoohEdaoRtAWJxbMSCdOwTsUsgiEisZyKKWkByx0UUcYnp46oqFFqOEO6BiFPmJBFFEI/9k="/>
          <p:cNvSpPr>
            <a:spLocks noChangeAspect="1" noChangeArrowheads="1"/>
          </p:cNvSpPr>
          <p:nvPr/>
        </p:nvSpPr>
        <p:spPr bwMode="auto">
          <a:xfrm>
            <a:off x="155575" y="-133350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49158" name="AutoShape 6" descr="data:image/jpeg;base64,/9j/4AAQSkZJRgABAQAAAQABAAD/2wCEAAkGBhQSERUUEhQVFRUVGBwYGBcYGRweHBwcHR4YIB0dICAfICYgHB8jHyAdHzAgJCcqLC0sGh4xNzAqNSYrLSoBCQoKDgwOGg8PGjQkHyQsLCwsLCwsLCwsLCwsLCwpLCwsLCw0LCwsLCwsLCwsLCwsLCwsLCwsLCwsLCwsLCwsLP/AABEIAK4BIgMBIgACEQEDEQH/xAAbAAACAwEBAQAAAAAAAAAAAAAEBQADBgIBB//EAFMQAAEDAgMFAgcKCgkCBQUAAAECAxEEIQASMQUTIkFRMmEGFCNxgZGTFTNCUlNUYqHR8AcWJDRjcoKx0uFDc5KUpLKzwdOitBc1hKPCRIPD4vH/xAAaAQACAwEBAAAAAAAAAAAAAAABAgADBQQG/8QAMBEAAgECAwYFAwUBAQAAAAAAAAECAxESIVEEMUFh0fATFHGRoZKx4SIyQoHBIwX/2gAMAwEAAhEDEQA/AN5sDYFMulYUthlSlNIKlFtJJJSCSSRck88H/i1S/NmPZo+zCPZinFMtlhqv3RQkt+WpRwQMtiZFosb4Jio+Sr/b0n24q8hVWTS+qPUy1Cy4DP8AFql+bMezR9mJ+LVL82Y9mj7MLIqfkq/29J9uB07RUV7sCvLwUoFve01ghLKic3ZNnUWBnXpgrYKr3Je8eocHJDv8WqX5sx7NH2Yn4tUvzZj2aPswsip+Sr/b0n248IqPkq/29J9uB5Gpovqj1JgXIafi1S/NmPZo+zE/Fql+bMezR9mFmWp+Sr/b0n24gTU/JV/t6T7cTyNTRfVHqTAtEM/xapfmzHs0fZifi1S/NmPZo+zGec2+mUJQquW4oLzNhxjMktuKbINuI5kmMsyL46G03zpT7VI65qcfUqD9WFlsk45SsvWUV/o3hPQf/i1S/NmPZo+zE/Fql+bMezR9mERrqiAfF9qXm28pJt1EyMcHabw1p9qj9qnP+UE4RbM3xj9UepPCehZV7JyVCgigZcaKeEhtoCfJxex1LmaeSURzkZnZ6wpSnNn06W0oUQkNoJKhlygRJGbiOh7QHKTc3tgmCTWBOZCVEP0qinOoJBKRxRJHLTF9NUuuJC2kV6kKnKrfUokSRMG48xxetiqNXUVbW8be9w4bb0gR3ZTqXFEbPpVtwnKkIbBkhrMMxPwTvLxcR58cVtMpuR7mU6jYIKW0wtRB4YElIJgZjYdDhlFR8lX+3pPtx7lqPkq/29J9uJ5KppH6o9QWWiAvc9cA+5lKZKQRCAQCLnQzBERHwwb5TN9DsMqzh2ipUnO0EENIjIUoLhNzJSc6fOByNufdJWfdRX77Nl3e9ptMgXmzdmIOkzgjLU/JV/t6T7cF7DVW+K949SOK0QqRsp8LAVs+kKS7BUG27Njum5NryPNjyooHiBk2ZTAlBkFts5VWgzmE/C4I6XuMNT4wLlqv9vSfbj3LUfJV/t6T7cDyVTSP1R6kstEB1myFlKd1QUwO9UlWZtsy2MuVYvYm4iTpipdGtICjsumjiCgEIzAJAIVaZCjPCATwxN5wxip+Sr/b0n24oG0SSEDx8vFa0FreU8jIlCyc3ZIhadDNz0wVsVV7or3j1CorRAtLSLXf3MpsmWQShKSr9k3QTGhmJHpvptkqU41n2fSttlZDnAhRCQhwgg2sVZBYHWdNCstR8lX+3pPtwHWbVW0cq01wUfgh6mUr+ymVfVgeSqaR+qPUGFaIf/i1S/NmPZo+zE/Fql+bMezR9mM2jbjh0Z2l7Wkvppe+o9eOEeFKVRl90OylRK1MIAKptmUMvpnnhfI1dF7x6g8Pkaf8WqX5sx7NH2Yn4tUvzZj2aPswqQqoUAQ3XEESCKikIIOhBm4x6k1B0arzFj5ek+3E8jU0X1R6gwckNPxapfmzHs0fZifi1S/NmPZo+zCzLU/JV/t6T7cUM7RLmUM+PuKKCtSd5TpyQtbcEqgE5kK0mwHXE8hV0XvHqHByQ6/Fql+bMezR9mJ+LVL82Y9mj7MLIqfkq/29J9uPAKj5Kv8Ab0n24nkami+qPUGBchp+LVL82Y9mj7MT8WqX5sx7NH2YULrFNqAf8eaSoLhRdplXQhbhEIk9lCvTGPWXKhSQpLVfCgCPL0mhEjng+Qq6L3j1Dg5Ibfi1S/NmPZo+zA20/B2mDLpFOwCG1kENpkHKb6YEio+Sr/b0n24qrS8G1lxqvyBKiry9J2YM6HpOB5Cq8kl9UeoMC5G12Xdhqfk0/wCUYmPdnkFpsonKUJyzrECJ74xMW2tkzSW4z3gu7l2ZTKAnLTNmOsNgxgdvwlbeS25unuGHE8NpVLcTp8M21t3RibAqahilYaXQ1JU00hCiDTxKUgGPLC1sLtn09c1YprlJvAKaa3AE6+ME9ri11ONCtTcqkmmt74rX1OBU3xRpNkbY34VLamyk6KjSVAG3WD9XXCKi/wDNnPO9/o7NwZsqqqGkZV0tW4eHiPi4NkISb+MEmSkqkmeKOWAWKepTWKqTRvlKlOjICznAU1RJBPlcsEtL0UTYdcWbPHDixNZxa3rqRQeeRsMZit8I23ErbdQ4hIUAVgBSbPJQASoQFTCimCQkyDODHfCB6SlNDUFcAwpTAAExJIdVHMxEmDGmOWVuZs7lM+twCQYahP0UDe8PeZJPMmwxnVp+HkrN+qDClLiimi8KF1K8jTK2yO0t0WSYJgJBBJkFPFlgxrOGB2OhXvxL39ZBSPMgAI9MT348FesaUr45/wBFr7XXHvui581qNJ/ovV77rjMqSqz3v5XUuVO25Cnwbp0ocAQkJGWo7IAH5yRoO4D0DGlxndnU7rSkrLDplL0hJblOZ9TgBlYElMaE4ZjaLnzWo0n+i9XvutvrGJtMXOd09eK1fMeUXfcBDamZzMWV52ypKYuCFKIJmJB4Jy9FJnUQ0oavepKspTxKTB+iSJ8xicUe6LlvyWov/Vf8v3kYg2i5b8lqL/1Vv/dxQ6Uu2upGnoVeEVIhxk50JXxN9pIV/SI6g/uwLsSgKKZBaWtuAo5LKSeJXwVRE9ElPnxfXPOuoCBTPDMpF1bqAAtJJPlDyHQ482W6400hs0z5IkT5KO0TPvgtfpjpjjjSsnnfVaPmTC7bhZtLb58mp9h7yLhWVMHMiyDBMpzQcxTcAAg8RjD+i2vvXClKFZcqiFmIJSoCB55zA9McDaTlvyWov/VW018r94OA986g5mKV5OY8TZ3QSfpWcORX0gDMGRYEdFKvK9p29boqlSbWSFyf/Nv2j/26cbDGKZD5rVVApHoSu7cs5wCyEhUF3KUkgiZ5HoY0Huw98xq/XT/8+NqslUUHFr9q4rqVShLLIX1W3kvMrS4w+lKlluwuQMpzCQIEKBmLQoyQmcMkbeSSRu3rKyzkPyobnzSc36snljn3Ye+Y1frp/wDnxPdh75jV+un/AOfHN4UtV7rqDBLQa4xTT6UV6lLISlL9SSTy/J6LD9e2nQCTQ1QAuSTTwP8A38ZEIdXUJqdw4UKdccS3DecBbTCUrPlIBJTYAyOd9OmhHDiu1mmt60DCEs7oa7Y8JFFYQA4lBAICJzqJWlIBMjJMk5Qc0CSR2cAbH2m0kK3aFpSXLJyRP5ukkJnSVg3k6nuJ6doOfNqjp/Rd36b7yMQbQct+TVBi39Ffs/pr/wAx6aVSa090NhegRQVWdLaxbMlJhWonIYPEb379R6UPg09kQ6oapQgxpMINv9tD/sWyNoOAj8mqDEfJX7P6a/8AMelZsVp5iZp3VZkt9ktmCBBBlxNx6dRjohG1OabWduK1Cou24va2pu0lbaVtqkZg2nOhROeCRIzjhuoAKhSb6EMKPwuQlRQad5K1FS1QEkHSVJIjOALXAVZIIk4rG0Hfm1Rb+q/5r44crXbEU9QlSbpUN1IN/wBNcdQbQD3RzOi+XugOLfAd7O8IQ88G906kFveBak8PbUgpPQgpnvCgcJPA338/1Kv+7q8NKLwldXI8SqStMZgCxF9CJeBg39II1Bwt2JR1NOsLVSPLzNKBCCzKSaiochWZwDsrSbE4vpRtTmm1d24rmBQdnkN63bicy2i24ROUqSLQcgJkwNVRaeyfNhfs/wAJkobQy0w6VIDaAlVsoISAVqAhIvAteDAsYPqfCB1CZNDVXISJLEZlEBIMPEgEkCYxKOocQkzTVClq4lq8lxKIAsN7YAQAOQTz55u0SlTVla/quoYU296FHhe49lbLiEZRv5LalKIzU1QkSkpFpN1A26c8NWtsbpNMjIVBbJUVAi2RCTEfCJnQdDivaiXX4SGHUQHDKi2O0y6kAELUc0qA063jWug2i6wUs+KVCklILYTueGAMyLuiwMEecgWSMNRryqQjTk1f1XPmPOk8OSKR4TNJWt/c1EqhvsC4Qen7ZOpsk6YMf2rv6SqltbZQh1JChzyKuDzGCfdh75jV+un/AOfA20699xl1CaGqlba0iTTxKkkD+n78dVOm1JNtb9V1KcD0H+xfzZn+qR/lGJjrZbRQw0lVlJbSCO8JAOJjim1ifqaKMPsHY7TlLTuObwrcabUpRedlSlJBJ7epMnF9RsRAKsjTi4QpSfLvXWJhB47Ta/fgOkoUu7PokqaW4N21ORWUpBaKSqekEixBvM2wM3sZJKj4i+nPxK8r8IJZ0gmDIjvyK+MQOdLI1akmpNIffi4x8Vz2z38eEIps9UqmSpeRCnFZS65wAtUUK7UqMqchJMSonTF9DR7pxWSnWhYU4hpSnSpKycoCsveBnPQINycF0jRbqFqhxaUqcClBKlkqU3Ra5QYmCegi1hjm2ir4ast5IybDWfB1hIgJUYiSXHCTYXUc0kxFzjx3YrQKYbKgTc53LCLEcV7/AO+OVNNFallqoKlEKPkndcgRIhOuW3oPfimkoWm05Ut1UZSLtumxSlMXTrAFus4yt4LyCmthtEXbIN7Z18iR8bmIPpx37gs/EP8AbX/FgVdM0VpVu6mUBUQ07osJBHZk6AhPXF1KUNklLdTKgJlp06c7pso4AbyBKKnDhbQvMpKUv5RmVAh8pGhkkJAAnkMHHYbHxTfTjX/FgfZSCHEZgpJKHlQoEGFVBIkG4MEH04v21RJcSnM2peUqICVEXyK6Xvp6fQYyN23d5lL2yGwTDRICZBzuayqR2rQAPXgj3CY0yn+2v+LCdGyAkOoFM6BlcQDvjCwcxn6JJQgT9LmNWFFT+XCiw4k5Sc5IyydUxrzJH14LQimzqr2W22kLQClSVIg51/HSOao0xxs7ZTbjaVrSoqVmJJWuScx6KjBu1fev2m/9RGOdi+8I156/rKwOBZfIEqdkoSQEMKWCFXDihCgBlBlVs1xN4wT7hMfFNvpr/iwnrKJOZR8VqDJUolLpAJknQKBgybxfvjDbYwgLG5W1cdspOaEhMiCY4Up/2wWIpu4of2Wlb5ZBWlIUopha7HdMq1zAkTqmYMnTXBlNsVhUhSVpWjtDfvehQ47pPI9xGoOIZFWpWVagFQciFKjMyzE5QYHfjzbDCHsq90+XGwsIll0A5gMyVcN0qAi9hM6gY6aFbA7S3DybW46q9gtpCShp1cqSDDz1knVXvl4HLHVLsBpSQVIWkmbb948zBnPeQAfThTRbLpUjgbrSlISgDdVCsu7ULAhGuZMG5uDGpx2qhpG2yNzVoQkLPvNSAAtISqOCBwiB0xq5C3lv/wBO9q7HZKg0gK+M5Lzp4bwntxKiLj4oV1GFyWAVoaObdh57hKlcmmiLzNionXUnFuykBoLIZfSp1ZcWNy8QFKJJA4bRp3wTzxGUnfNkpUnM6+QFpKTG6ZEwROoMebFyVkJdveEJ2IzI4df0jn0fpa4GoNlJUEFbBQSk5gXVnKQUQO1xSCTP0e/Bm0KFKwlRbzqa40JEjiGWOWtojpNsKmNnZcqBTu5bSpThmF5AqDGYlMA3IIyiJIs1hMTGbewmZTwf9bn0fpa/ywv2TSpe98zKyobCZWsADL3EYeUrOUISBZIAEybDKLkiZ8+FHg58L9VvXTsnEHTdgn3EZjsf9bn8WKGdkoJSFNRw3O8cgLtw9uTMmP1Tizbuzw62JbW5lzKGRWVUgW5RJ5T3YW+5gW2tKqV0QtcArJzHhWDmN4lCU3tMiTg2Qjkxk5sVpJStKFEpNwlxwFSeLMntjzgTGZIx3sNCagtha3FoSwSjyrgEeMVCQZCgTwpSJM2AwwjzanX9rW2n3867wQKt+tJ0DSik9xqqm3oM+gjFU1xLYMJrdjt72G21ubtKVlG+cuVryg3XHAkLV5yn0MmditHNLSkgGE8a7jKkz2rXJTH0cAGmDrjjpadXKkhJQrLwoVlA5HtBSiJjKs2m2OtlUe7UhYpnkEqiN7KEgpTKiMwESSAACbGw0GJtEsU2BTdy+uo0sQprMklLoJClE2ZdVzJvIB84xVtHYjXi+8yqlAS5IW5MJgrvmm6cwtEzHPBm3Twp10d0194e0vrjp5RLYRulKSUIuCBJPL0QDN9cUxk0013uHk8he1sdBcKdy5lzwFCodujISF9vmrhjvnHm3tittUz7iN4laG1qSd89IUEkg3XyOENBsyWp8Rd3qApB8rlBhSl5SReJtFwCQMOa95XiD6CwtlKaVRGYgwcqgUnnIsZ5zjcyauCnNtq59DGJiDEx0mWfKU0yN00267QKLTIYMbQyggJKTKd13mx0x0pho/0tFoRbaZ0IAj3noP34e+Da0JoqTNlGZloCYucicVbZqkqhtK2cjoylWZNo4lze4KITEg8YPfjlbsrmrOybuK9itNJKnd7TIK1SE+OTACiom7eq1ErNhIyDlOGzDe8dEuJUh0uueQeVllCaVAlScpJHFb6WG7Fc2skIWlRGoBBjsn/5J9YwrpfzxXnd/wBOhxjVJucnJkilwDvcZvq97d7+PFbuykgpjfkEwSH3rd/vmOK6kCCpxKXVqUrMUoVEEN5JERMgAQqRJm2AaSnDCjlRVKhOXiVKcoCAIixVF7aHNpbCCuTGNPshJSCvehRFwH3v48We4yPjPe3e/jwqWzdaC1VRwgLSv4J3ZUZtBmxSJmFehnsugSgZgXZUACHFqVoTeDYE9R3YhFJsCZfKEtuKdaFnmgH3iknK8rKZIUVQAEzrB9fj+0EKWlZepJRmAAq4BzRqMl+ynzSr097IPlE3PZqLcvzlV/v1OHDiwkFSiAAJJOgGI2M0ZpIZAIS9SibmKyMxgAE+TjRKdOZUfP6Nznzl6lUZmFVpKZBBBgogQQDbSVYZu7TG8KUusgEIgSCrMV5TaRrKQBrJwe28lXZUk87EHmRy7wR5wcS4qsK3NoB2Gw9SSpSYy1GY2Uk2ASJNtJxyxTJcTnQyQhRJE1b6TGboAQOdgY0wftX3v9pv/UR3j9+PNjGWEXJ1uf1lYFxgF2lCbrbSkd9c+PizqO//AC9bWe5p+R/xlR3d3n9Q6mPHqd1xRK2knIpQQUqIUUkKI0WIlQQDJ56Dkds6oWtGZxAQZ0Cgr0yLRMx3AG0wCwJ93YpabBdDWVbfEouBL7qsxDbZSc5IVYEiNMMvcZHV72738eFyl5awqIUUhRBKUqVEssxOUGPOcX1KmlqzHfgwU2adGuX9HbQX0154gzurWBNpbL3TiCjflLqghQTUPJym5z++CSUgp11SjrGBq7ZuZDSFGoCl8biTUvkBKItBcNyso68+6S6yjYcupVTZVvJumDMyPJ2gxB+inCNK0LddUsPZpCVANu5c4SsLKYbMJOcRN/QBOrsc8SwvgVNyGJ2Kjq7p8u//ABa4X79LbjedcIQ8+kFxenkmjGZckmSYk+joTTraQpSgHpVYy0+fq3Uek35TGPKeqdCgGoRvXnTLrSjZDbUQlWQ6g37tOeNECuVV1VSPBIVUNiB8F5KeaDeOYi33jinXRpgJfaAkKgPJABCm1CwiIKRa2nqaJ8Zt5VnT5v8Aq37etu7QeimkrHl5cj7B4Z/N+QKRPbFwRpbQd0QXLT5/B5TbYpkhCQ+xAAA8ojQZdfNH1D0LtibSaR23W0yhsjOtIkZdRJuMOWxU8PlWf7v+r9MQbd2g9Amz9pvvAZVMpyoRPkZzFQmbLEaWH7+UG/r5/BW7XUqlJUX2bAiN6gAgzraQRPKOWuBKZmiQrMmoROYqgvjLNp4RAAMaRBzK64cjxmB5Vnn/APT/AL+O31YpZq31QA61JGaDTHQzrx21+vnzguWnz+Dhja1MhKUh9kgSOJ1JJ7Wp/wB+868wGa3cKYqUuU8EONw49kzJL75JHCrhktnNyyd9nH5T8qzqdafXta8el/rOs8SmrfLwXnylTjIaMJhMqqKloGOKJJBPTv0Ie4O5d9BnTvNuUzTbj1KIbQLVeU6I+hrY/c2JoKlpqAl6lgAi9Zmsck6o0GWwsNOtjGdroU0nK61nAGbOoWjLnkSIIva18FU9YkyFLbmbAKBtKQJvrmMecjrjzbdx1YXVNYHUmHac5EOqIaezr96WmwhOhVMzyHW1ju0qVxndrfagpSDDqQbQetrjBO1KjdltduEuK88MvGNROmn/APRY25UlIO+auAfeOv8A93A7+w7Mu2xQ53UOVKCkkODNUC+dCUGZVBgtz1Bg88F7b2zSihebRUsqO4WlI3qCo8JAFjc4Icq3jWBAqGs6m1J/N57BCiD5S0BQM98a4u2nU1bLLju+ZVu0KXlNMBOUExO8tMRONii700CHJfP4NsDiYgx5jtMswuxWM2z6bKhK1inbKArScide7u54BpaYKWspbpAlJCCnNKSmQVqGl8oQJ6tqHm92ZWltltDdWlSEISlKvc+rOZIAAMhcGReRY442VTp3KDLIhJP5m/oslViFaGQY5COmM7aZWhY1KivL8PoPdjsK7TiGUrHCC10sFDU6EAR9HAakJU+4Mq1L3iiCh0twkNUmaSLnVJA7uWLE1ikzDrY5mKOo1PPtY52eB4wFbwLUoPFUIUiDlowBlWSeyEn9rGXzDFWy6loolfJvf31zu7vP6h1t4aUiAUOgnQeOuX0JA68/V6mNZUKQAUoUszonXQn/AGA6SRMC+FlZtRWdINM8pSQFJyEakXBgxbTmCcRCuVu2dIpFESEOkHmK1wjHviKvk3v7659mLV1ikApZZUsIsOIa2JB1MifXg6ndKkhRSUE6pVqPPiBT7zFuzVI3jYQFJG6d4VKKjIfhRKiZPFJnvwfXjyahwXtx9kyQIPn085GFuyD5RN/g1Fv/AFKr/frguvJVKCzvEETOYAEiTlI11AHMEEzbUMjFSEOSVhukKioEEK895za5ikz+lIvqpts9RlU7nl72b6r1++ubAhYsT4qCRcDOLkbuNbctT8TvM9tvuJkppstxPEiVDj0gxMwb/GPTBYiyCtqmGj+sj/UR3j9+Km9mPhtLam0qCVTmD0EwokfBnTlPIei3ah8l+03/AJ0d4/fgTZOzWlNJUptCiZJUUiScx+weoYBY1dHg8Hlc6cagn8oPJLSeSRNmx/Z7zEofB5TOTIwEhvNlHjBgZgkERluABYcso05V7Q2egEBpFKkgXCwkEXRlMQZEJ7uV7YYDY7HJlru4E90cu4eoYLEt3b8gLlI6HwHCWw8pSobcM8DbaRKkhJ1m3mwb7lD5Wo9u7/FhZSsJRWZUJCUgqgAQPeWeQwyXspJcU4FOJUrXKogdkAW0JESDHM4A7ysVv0ASB5SqMqAs+7adT2pgYyuz6bOcxW+nfpU6Bv3J7Su+5CFNjT+b6qUKdLl6gpabLh+EFCCCkTaUhMwCIk+nOLoi4lkZn0FJCCQYMbtYVeLcRF7zA1tjt2R2n8FM5O429yv0lRp8u769de7AbE71tJKl5HX0grJUY3TR7RBJgk6n0WtlavwpUircboWaisdbBQ4VLJbHET2Qm5TJSDbmL64r2T4bKXVhioa8VeC1qGZCnBK0NjLlTCwYTIIJ1AjnjaFU1xNxtRZSkZXG2T8ZcRqjkQLzA5W6GIWMbwtjLVM5iSM4bTMqyJbEETZZTM6hI0+DmfCzw0dYqG2EsMVRUgESw4kyoxlCVEqPYGljbpgL/wARalopNTQhlE3WWV6mDIzKSCZAMSNO4YNwNq+/7n1GjEpQbKkJOYCAqyb9m3UDuHoT7BdCUqUoiAlrXTs+n+Z64WbX8K1MUhqWlsuhIQUpFM+gKzFAHGVZRH/xHURV+DrwgTWtuygAo3aSkmZGU3uLAmbd2pwB7pZGgqXgqCiobQCMoByEFXF1Gulvo95wO0sgj8oYJUoxwJEi0JFpMAga89ZxkvCjw8TTVimE07a4KZVCQQVJTmHY83qjDHwu2uuhLSlstqaWsgupSmUHitBTrGVQM3yEd5NyrEaqgrULS2A424pSdQQM5AVmOWJA590n0qTy53b/AO+f8/m+8YH234QsUFM2+W2nVuGG92EpzpPMHJYZMsmOYGPNmVS1oZW80pAcAOXKtYH5RUqKVEIgKBI4fN5glR2i2OndNBm3tsimpaqoQineLSkKAJJUQtTYE5SLA3CvoAcpwrR4VvU4S/UUtEpobreFh0qW0hWTKotlRuMqeVsoGgGLPwibv3PqwAcxbZjgUAAHk6SkAWUkekDAG3fCahqNm+KUflap5DSMqG1yCN1nJJToMkWnQcsY9OCaX6b558lkI20zQ+G3hS+iqYp6VDS94w68FqUpNgh4KgpMdiSJ5xitXh1UNZ2altunfbpl1DeVedt1KUEgSbpIym3O/QSn2/tBim2ps/fOqbbboVslxSHAQS24hJjKFG5Gg9V8LvCDaHj75eaJWxS0dQkv+LupQoltYCQCokm4IUYA1i12jSi1HLK28ZyeeeehrqLby32aWsW8yyVsPTKQoJUVtEDr2UKOnrw0r3yqiq81Qh4qZWsZcoCUlBAgC8EgmTNycZfwQUPEqCVNjybmtG86YOYXyq4rEiRoDB1w+qshaWgvttIU2W1KGzalGVBBm5VCQNb2GuOullFpav7l1K+T/wAfQ+mjEx5GPMdpm3Pn1NtNLGyWVrJE07aRGuZTYCfNfngpW1EAhpLwSUthGXKRcAEKTpYgQMBNVCE7KpwtSU5mGQJ7g2Trawk3wS/VNglXjJ8gTnGTUBBzSAIUTIVa1zrjH2v+K74GnU/exxT7SbWrKlUqACiOgOn+3rwtpfzxfnd/06HBWzloSSkvBxfCCSALwQAIEXymw6HATnC847vWW8rik+VJAOZqkNoI0yj144LDRY0r3OEpLa1pKTOW580dThMpA40qpXzu5SnizBSYVBBJnmRF4EebBR2ufnNDpPaVoY7+8evE91j85odJ7StLd/mwUmK43OahhsZjuXYJkkZhcEdLwSB3HDhp3MJgi5F+4kYU+65+c0Ok9pWnXXHyxnaFbWbTq2U7UNOhsrUlQWrdkBQGVPELQfqxbTo473drCSlgPprABSgJDxcmoPk3EoGXfr1za8UYINMvpV+3b7/5evux8xqdo7Q2M6087UprqVyZIJPCpZKoJulRVJ1IJscN/wAMPhG803RKpH3Gg8V8TZIzAhopJjXWfTh/AbkkmrPj6E8RWbsbVTKr/nX94a749dvX3Y6NMvpV+3b7/wCXrx87rPBXbTMuN1zrygIyqSoyAQQIVmEyTy5G45MaD8IT1Xsmrcylp9hpQU4gwAsRBA1SSL+hWA6L3xaa75E8XVGwcZiCsVWXMiZebI7SYkDUTBwVsxa/F2ygZzPmtmVJ9GMz4B7RdqNkNOPLU44pyCpRkmHwBfuGHVPRlxOdLNIAokiQ5OvO/dimUcMmnwHi8Ublj9E44SV07JkpuVGbBqJiZIUXOeiR8acW7K8YSltDjTaQAUqyEwAkJyZQSSRqL/F78CPUgb7SKJNpuHNE5ZOt44fucXDZKvkaT1Oco7+4erAZMJS+hJqHAQ7nzjJu1JSY3TWaSq2kWxd4svpV+3axRRDLUpRu20FBWDu80GW2iCc15At6MaDAY7MztllQp3Z8ZAyEEqfbIuIuBc9IHXA20qIbtZG/GUZgQ/oUkqBv3iPScE+FW0pacbU09AUjjCOGM6cxn9XNf1HFD6vJOp3a0gNrUJ794TpoZ5a3GOildWfMom8z5jW+C206J552jSvduKKiEqSteWSRmA1Ik3TjrwW8KW3K1hFZTpS+FGXljjLhACJzCUwRaLAnDFvaNfs6odLzb9aw5CkrClKKReORym8EGNJwpdeXtCvZccZNMwh0qK3JSbBslOYwCeEQB8Y43ilcvYM8JdpNnbtGuYS3kCyQbFK3J+rGj2hUodpKhDju8CadxCkFBSQuApCyDcEQAP1QbYyvh9XFO02KhhG+DSEE5RKSoLcJBIBE4rq/C2tq2lMCnQzvBlWtZCRBj4wEGBBN9TaYg3RLSTeXwV7P2jn8Hn2yeJpYH7KnWiPrzD0Y78DmxTVrSAXMlTSIcIQ4lBzZMxuq0DKox34cba2eyxsVdMytDjgCM2QgqUouNqVAF4EGO5OFW3dgvOUlK5TtuKeabaQQhJKwlTV7C8Aj/qwCYZRzfBGc2jTrcZ8cWFeXqyAoqEkJBt1kTE6Wx9Y2/stD1M4lwVGQpUrMqoZUkRJCyLWSb6iY78ZXwn8G3xs+gp2mFrykLcKASQsglQIAtEm/dgvw8p6h3JT0lK8N4kJcXBy5EqUUtz2RfiPnA64IF+m5jfAZnxqsZafUtxDKTumwtKZglQSkqsACSuOeWPN9azZiyhC3kIGU5CsZipT1SFZlAXukwRH14zXhN4AlFJTuUSCKimgjLGddyVaarCpPpIHLDPY1et1lCnEKbchoKQQU8RrHs0TyOYj1jkcJNXi1yGgrKzNGW8jubPUHyZ7C5Vd1tOhBsJk+bDakpM+Yh2pTlUUyVATEcQ4dDOEdM+lurWuXjCVylJkSVspJj4oCgY7pwycUEy1v6krSG5VHVRMyoEGZg9AkDz+fkWxZdtJlTY99dUFIdSc5CgIZdVIsLggfXhk24EtAnQIBPmgYD27onlZ2/TyD2C90VMhKVZVFAAUBMGBeMVlzEFXtZtupaUuoTkKnSBlNhuwMthpIKp7u/DDwidC6B9STKVMLIPUFBI+rCWoqWvGGgKsJOR2TkTdat2AQAAJ8pP7Ik64c+EKCmgfCjmIYWCqIkhBkwNJ6Y1tnVqSFpbzaAYmPRjzGgZh873FQ3s9LS6J8qZYSJlgjM2kfpZgkchJBOH+VRkilWQqTPkbzz7d5GEWxNgNPUbKnM5U6ygqUXXZKlpEntxMmdME0jUtIVu1GWgZ3qwM4sU3VYc56erGTtayizUm/1Z/b8jQBy35K5rP9Dr17fefr63X07C01QUtBRnDqgCUkxlo0/BJGqSNcHJ2W3ay/aOd30vvfrhdRJirKQTCd6BKiqBkojqSTqSfTjPyCrjOs2o2zG8WETJBNhYpBk6C6ki5uVAYoe2s2XAkPJSpKoUkzeYEcuZF9JxZtNxsJOctpUEqKVLy2tc3BgaTblzwqq6lOZSkKpUrQJcK03BFyocMqBtB58sFbhGxi1tdtCYW+kkFQJUMkkG9joBIE+a98fN/wfvBXhBtJSSCCHIIMg+Vb543qVSobxVMY7XB5s0ZhrIPPpMzbIVn4Kn1Vb9VTbQNOXlqJDaFAgEzlkLEgED1Y6KMopSUna6K5XdmgP8LDmXZqZiHHXEJuJzCocUbaxANxaSJwl/COlYoNjpcQtJCAJUU8XAzpCiRyN41HfD3wf/BeldQhddUOVWUOKShWYCUulBmSSQTxEAi553w+8OvwcivSzu3tzuioyc65zZYiVgJgjl1A5DF0KkIOMb5K7v8A0CcZSu7d3H9VRKHGpuqAbOcnetxCUrEnj6GfPlPK3xrwTaUrZ+2HUJcLRFiCAnR3tSrigKFhJuMaeo/BXXLKkPbRqXmikEplQzmTKeNwjQTJEXGNY7+D+nTQro2JaC0FIWVKJKjqpQCgFE9OgA0AwkZQpqyd7tf1Z3BaUt6sKPwWMuL2OwlLSlAuKOaUZbPknUzaPi42GynAKdBJF5AOgnMqMJfB/wAFfc+ibaDilrbWCFpK0zmdB7MqGhI0M4dN7IqEoDZRTLSkmMy1dSQY3cA3xz1GpTk1q/8AS2LwxSYvW5nSA6ujWeyrOBzSFFIBGnEg94I64M2VtQO33jK0LJ3RQbkDtCDrAjTrjsbHeH9BSf2ldEj5LolI/ZHTEb2K8kgpYpAUkkEKUIKrEjyVpGuFaImtQF5KTUOXeC84ybrdzG6azTvBliI78EbtfWu9dJ9n3jHgonEVSFO5AXCsgIJIAS20nUgdJ0wxrXyhtSkpKyBISJv6gT32BPdgciy6tcR7ZZWad29ZGQzmNNEASScozR5r4E2jT+Td4qjsK+EydQu+n1fcNK6pLzSwpl5KcpJFgVcsvMQQTeRa8jUIqmu8i2lSHVFwNydLwpw6HmEkWEXAnp0UY4mlzKZvM63Shoa8QPjUfrx6y+Ru0NOvoK3HS6VbreZkobI0BRljKbA+fUYZoXIBIIkTBNx/1YUtHy6f65/n+hY77/X58bwd4cindt+VVGnVn6N/e9PvzuJs6rW6EZamr4k5rhoRBQIPk4B0OW5gE87+1200QUZ3EGYzJBNxuzYyRzGuozRIuRaGpKcu8qVqKlJAzJA0DWYWJBmdb69ZKiV3Wnwho3Tu8P5VUcubP0f0f39Nwdl1qlZ1rzLUUtTA4icsd1+ZtGumGGzNoJeAUjPAVlOYKSZGSbKMxcXv5+qjYlc23IccQjgaspaUnsnqU/uwCxK6yPVLzGctYCsqAymw5yJNhqBI5d4npK8i0DLWLJSpA+L51XABvZRns4ucrWSSfG0i8wHm4FgOaj5/T6ccb5jnVzeT5dscliO1YcX1J6WNxML0PNiVnZSWqlJdJUS5cApQAUzMDs9IKpjlA5Twq+igL/sVdSvu1y68te/DKn2mwhISahtUTcvIkjij4feBPm9ACEeTCg5ShDqHUQ87kkb6pkiBxJOcD0jzgPMa1o5htNVhLoUXnMqW1SoNmTCmdQJgGc2nOLxGDHdpNhIV4y9CVIJyoUZumdQTlVvUyeg5wZF2HtQqhwrpQrconeVBFlnN8SJMJnpbrGHHuqr5WgsJP5SecX7HePWMeclkwxjdHtXSKKWW0nMohxIUeZLDwBOvM/z5ExhToSkeLu2AHaa5AfpPP6vNNFA6p19qXKU5CV5Wns6zKFJEApFuKZn+elwqWoJ1MLsjHOpWKhATROHI0qydx8JbfVwARk+vuv1tkVL1O60miqApxtSASpiJUCBPljbGkoBmqHlfFCGx57rP+dIju78NcbVCn/zRUtpcXkl8nAOPMdxj3HUchgNj/wDl1KN2pyWmJSkgHRBm/SAfuTgDZ9GndOtqpFqykjIpQMoUkKSL2+EUdZbnXWzZlDnZbW1S5W1ISpCfdGqEJIBSICYECLC2PTTlp5JLKUhacp/L6hVwZQSVIkDtpHIlQGuOCvHFT9DWqK7v06jTYVPukhCWd0ggEDMDHCnhgJHMq9IJNzihCyiqWvK4pIU4klCFrgluiInKCRMH1YvFIv5D/Gv930O79/XFNIZe3eVbUFwrCX3FZlJTSZVZjlUeFUQba6zjJJFW7QY5XNq7TTx5Xpnj/wDjxWt1gkk07hKtZpXTMiDPk72kYLGzR8Z72zvd9Lu+s9Tip2jylIBfIJgkPPGNL9ozp3anqcBWJkVOVDKgQpl0zrNM71n5PrfFqdpIAgNvj/073O5+B1xKaizIClb9JIukvOyP+vFvucPjPe2d/jxLEyF+ykkLRIKZQ8YUkhUGoJBgiRYgwY1FsFq2IzwygHIUKA5S2IRbS3+w6YAZUVhAyFxYD3EahxshAeUkCUglXLU2gdMXmkX8h/jX+/6Hf9Q6DBYGr719uoCigKUJyUpPJQLuU6fqieJCReBxWgaHt7FacSkuNZSDoVToFDUa2WofcYrU0qSC0AbGPHnpuSB8DmSQPMOgx2aRfyH+Nf7/AKH3t0xGBRXdupftCnSllQSNVpJ5yS4idQf3Y0h+/wB5xkXWcsFxiUhSZ/K3l/CTHCUwqDBg9Ma44MV37lNbgTEP3+84hxDhznE22fzmn8zv7kYHr64JISQ5xQMyEzlkwD6+4/bd4RQVsp3edZzlJ3qm4Ay5rpBJmwiOuF/ii/kf8a//AAYSSVzsp5wX46i8OwWTNbxiDbNEz2/Nl6RxXmRhEmoSEAZqjKgPAiFFScqlNIUNBYBXpiO7WKp1jVmJt+fP6n9jGbQhSnXFhmQ4lLiCKx8cPGkEkJuCUlQ6BXLQduxxvP0FlHvLqHbNrwpKUw72AcyxE2TcwqxM6QNDgXOQ6F5VqSl96ciFqIlpgAkJk6849OLDTL+QOnz6o9fZ0xw0qVNtgLa8o9vAh9xWZQbbIUVylREEWOkY2ApW7WhbUbSUQndh9JgzNO+ZsIPZ0Bvz566KoFY5KSF1ERceKuweJBnsk2TKdf3ypimgFuN/T5d7u/SaX+rzYHpaYrIzCoTa/wCUO6yLCHLiDM+bpiAyLGdqjhlFSbC+4fv2bjh09fPrcPZRdKQgOKaDaEcIQieIZjOdMjlYDTz3YIoBI437/p3u7Tynf9XcJW7IrMqVrcUo8DUmSVHhgSdSdLn6sQOVg7cPR+cuf2GPq4cDsVC1qCRUu5ijPG7Y06SEkZriwJ/dFVTtBJWFIqFosUZcqimbnMU62lN7W53GA6jbAQlWasMKSsI8lcGLEXg5SRYgaDQAnBExLRfA68Xe+cuanRtj6WnDr/LSOEeifK3MyyCoMwTABOV6qE2gCQJgW6AC47oNqhSUpyvqXF/Jkk2mfJkhJMgxblAgWCoq0NqKlhwZWlEjduAxv6tVyE2sRc6efSpVYPdJe4ytvGOw61rdqQlxKFbzIgqQTwJylKbiIAUU3IjQchhvSV6AXM7qFf0gASRkbyt204rmZ14oixwg2bXIacQN7TpBYbPlOFSXEq8rIMZJQskDuPIDDij2mnyaVu06iU5FZVJuTGWBGhgiLA99hjErxtN2JFh7biVvU6kiwdWOyRdLbwOqZiedgeRMwdDhAFpU7TFMEFxRBHe07fT67a69Wm1X1JaVk7RIQk9FLISk+gkH0Yrgr5CVt69DrYAlsufKrWueozEI/wCgJ1005YZ4qpqcNoShNkpASPMBAxbj0EVZWOMmJiYmGIfPtiuPihpdyhKvyds8Ri+VNtRAjnB9HPpymefUpL7DSAUqRmS5mUBKS2YgCc14I1Ajpjin2HUBhhlynbUWEJSCmqy3CMhNkdJ82KT4JKlR8UTKl5z+Wntf2MUJZGnNpt5/KGGy9pVDqUlbTSTISsBcwQRnjuF46hSDocc0v56rzu/6dDgFGxnKZYeFMhKRGf8AKQqOFCEqEosAEJmCJAk9m59OytNSFOpCN4HVAZgqBlo06iBqk/VjHr0vDlyJB8LltRs1CNEuL3i0ggK0jMc3QAXnr3nWimpOGC08d5lC5Um2RQE8tRxGBBvGGNWzn0dKLEcJ689cCq2X75lqHEhcmJSYkDSR6fSeuKUBoWLokBKgaZ/IGrnNJOpyRF9TfDyn2clJCxmmLAmwnlGlsVOURuUvqST3zAmdJ9GDGiAIKgbkzPU95OgtiXIkKtkdtOnZqPP+cq+r+WCX36jKvKhrNfIVKsbu5ZHmDZN/hK6RgbY/bTp2ajz/AJyr6v5YY7R97J3Zcgp4QYJuP3a+jAGl1Aa5K1OHK2yoKTGYrucsrRabpz2juJ0xaKp/MeBsgjh49TxyddI3f9o4rTRix8WTMAHjBgWBE84BV58o62voadOadyW8ohN7RGWAAYFkjloQeeCKrk2gVFjjABzIkC498RjSHGf2v70f1kf6iMaA4MSutuXehMQ/f68Q4mGOYS7aUBUU5JgBLxJPSEYUjwh6FpQ6oUVDXSUyDGsyPMMMvChtKy2goWtag4E5XN3AgZ5PeIER1wtcraltuSzIS2M6jUBMFI4iAEKtz/2xTWc1+yN/7sdUW8K74i3b+1nnGw23TlxalJUBlcTwJUnOQopAHCbKk3ULHFe0lVCVIFNSENtp3acy0okLKLAFXJQjXnPLF7j1criUw22FQBNWoFM6DKEJBVJjta9YAxyaerdRpwqEAt1EgjqM2YT36WGO+gtppxyikNhb7XU5pkV6hK6ZtPdvrxboCJFxE9NNMcNbNf36feR5V4zmWq5aZsRlTPr/AJ1sPVJnOKkqTKVgVKEjMDePJ5gDqDOhGDdm7OS+CVKqkKbWpJioVOYpRJzIyzIy66RjrUdrl/JIRtQV+hxtfYKloAdXpJG7acJHZkzvBB//AGjAX4vtn312obKwWyCGwIlkKAJzEdhJkEmyj0w1V4IsqMqVUqJ1l90ybciYIvzHLux634IU4iA6JF4Ue7u0v9XdhvL7Q99T2RV4kDllumSEhVWsQkcBebChZNjkAWT3AmTOuF2w00fFCnVylFkqqFEAA6hJ83Lnh014PoEALqAOgdWANNO6/wBXdhS/SJQ4W2mnjkSgKKago5SmxBkwbkxgPY5/yqMsjOLyXfyWLbYzSmmz3BSVtElVhOYuXN5urprGPW6hTYUpulSk37KGEkiFWlKiSZykT0wOGl28jUf3w/Vw45bCjENvnU2rZt1Fr/zxPI0+Lb9WNbvLqPqXwhQW0kFTqv0aTB6XISnSDE2noMJaTaTjzqGUoSgLSokrOY5EvVEykQCCoBEZvhc8ebpdvI1Gvzw9+nDrb6z1w48FvBpt9vfHfNRmaRlfWFFKVrKipSSM0ulwyeQGmgSH/n0o8/UkpYVn/grd2FWKQmVNZkHMlKCpCeHdZUjLlICkhSCSowMul8F0ezVKRvG2aVK1EKBy34SixMBUg74XuJAkXxpfxNa+Wq/7y7/FgdfggGyVMuPqkypC31wo2uFGSFQAOhEgxOYStst1+hWE8SnzOEthLtMAAAFqsOXkndMM2hvX/oM/W4Qf8qT61jmnC6l2E4VpJDjeWeJbxWbpynKkSnNE8StMxMHlo6enShISkQBoPvqec88DZdmcXimVVZqTyLMTExMaJQTExMTEIfOdgbEpTRMOOMU58ghS1rbR8QFSlEjzkk49qti06wSw1QEZLEobMKBBJMJNsvqsb4s2Whatm0yUIQ5mZaSpKzAKCgBV/N58CL2UQ4lQo6YBTa975QAha4BTYwQezMWBtrGOdI1qk5YmN0eD1GqctPTKgwYabMdxt9WFFNCH10oSwEFxW7U62HIhqkO7CZSB2wQZvlAublrsajU0YSw00hYClFCplWRHpN8yZ6JB54XstBVe4lQBBLwIP9Ts7FdWmpqwVeW8Ze4yulH/AHQf8nm9QxwvZhBSCKSVcI/I+gmCd5AFufQYvfrvFhLy/JSAHVG6STAC+on4fL4WhVgdVWVLs9TqnOpAIBgSjLcdmJgm8m4+KnJnCUHZlbkesbMzpCkijIULHxQae00x37jK6UfT80GnT3zHOytokDK66ySlInICkSbgibER9fIYc4S7CncRod4W1BaGlhLreRFOtYKUOkFQShQyAlPfcxOLTVL+W/wT/f8AT7vrHUYr2R206dmo8/5yr6v5YbVL4QhSyCQhJUQBJISCYA5m2A2Hd2ugtNWv5f8AwT/f9Pu+sdRiGqX8t/gn+/6f3t1xRU7YBKoWtByJO7yAlMEqVoqCSnhgHl3iWlDtFDwJRMAwbc+46HBYFK/a6C554qAC34SVJk+KPJ+EmOIrgSYE9+NecZ/ax8kf1kf6iO8fvxoDgxZRW4ExMTFVTUpbGZagBpfmbwB1J5AXOH4nOK9sfnNP5nf3IwJO+vEtJMpHyhEEH9QHT4xE9mJ827R1Dy2XEMFbac4U3mShagoCCrNEJkdjUjWLpxXWMVLiCg0boCuaX2gdQbEKtpjuo7O08Ujqg04rNe61BaitcchK6R0gELCkqKYUNIPCZF/q1F8es7XeBQgUToRmQmSocKVIkqg65DwqvzwGx4LvpJJp6tZtrVNCIUFWykanXunrjqn8GHUltRpalSmyCFKqWpkZeihY5RI0MY7bBvzXug/bFPkO+AtAS7+r8FX7Jsfoq+jirwfHv+vvx0H0GtbffpglinqUthvxJxSQMvE8yZHQ3v0wNsSgcYK0OtqbzrKm5UlZKcrYykpBuMvW6b6gkW03nZlda2HJ/KGqBprp0/Vt2dP5+jxA0106fqfR09XPpaIGmukafq27Onq59LRA0106adi3ZFvVz6cN5xHrY7OunT9X6Onq59LZ59RS9UFKZUEtkJGpIbsNLSbaejGgQNNbDpp2bdkW9XPpwoahh5L7ikMKWlYRBSpAjKkAiFZT6gPqssi6i836FCK5wi7DswTb9q05RBMD1jHNM9CpDDwsBmIm2ZaYg3tGYmNFAyZvzXULrqQFUr4i/C60kj1K+zAtPshxqBuKpRUcoBfaMkgCAM0TwknTVXKIUv8A7Xug9qqccd3KWloJmHCUwE2labXjNzgZgBJmTrPANsJoW0pEBKnQB3B1wDCPY2zqlhAHiayqACd8zYJEJSL6AesknU40vgpRLapUIdTlXmcUUyDGZxagJFjYjFd7yBVtg3536jfExMTDHITExMTEITExMTEITExMTEIZDZ3g3WMsttJdpSG0JQCW3JISAJMOa2wM94DvLzFXiZzzm8m9fMoKV/S81AHG4xMJgR0PaJvf9jKs7BrEJSlK6QJSAkANOwABAHvnTC1OyXGaxsuqQpTqX18CSkCE0SI4iT8CdeeN5jDfhE8I26J+lddStSSh9EIAJklg8yLWOFlFJXLaFWc5qPr9hjXNZmzwoURxJC+zmF0k+Y88Zt5DiFIUymiSFxnbWpMEqKuyRMEkNWEg3tIwvV+GCkNi1Uf2Ufx4CT+EXZoiKV0RAHA3aCCPh8iAfQOmKngkrSOuVCb4GnoNqhwAFNMFkQBIyrIURCVAkKEdJIPLljSY+Zp/CHswWFK5E5o3bZE3vdfefXjr/wAUKRPvQq0dxCVp/sqcMfslOOGezL+D9wKhUXA1+yBxp07NR5/zlX30wxq23SpO7WlCROeUyTdMR0tmv1y2N8fPh+EBNKinfdbLjb6XspTwrA8YXMpJKeU2POJtJYUn4YqRwkBuoEdUo/5Mc8qE1wBJNb+f3Hz22wjKV1CIMCA2ojnNxJGion6PW92zG3iEnxlLqAo5pRci8CZ1uLx8Ed8oU/hPoxo08PMhHP8AbwLUfhno0KKd1UEj6KOn6+Aqc3uRWlmbPax8kf1kf50d4/fjQHnj5Cr8KIqcjaEKaLjjYTIz/wBIjUhaY56AzbTH1ZOwkG7qlun6Z4f7AhEecHHRR2Wct5XtKcLYl3kVe6OeQwnenTNMNjzri/mSFHuGCaTZxCs7is6+RiEp65ReJ6kk98WwalIFhaMe40qezwp58TibuZXwvpUuv0jbiQtBLpKToSECCR3YBb8HqJU5WWDlMGADBGoMGx7sF+Gm0Esv0i1yRLw4QCboHUjGadrKBRJLDkqKlGBElcZjZznA9WDK18zSo4vDjh7zYzqfB6mKQWWKdXECqYjJPFBuJ5evE2f4O0xbQHWKfelMqCAI5SU9RcX78K01lADO5cndqa/YUSpQ98tJJM647b2lQpcS4GXM6SSFRJEpSg6uaFKQI0thciy1QcN+DtEoSllhQPMAEesYO8Ftmtluqayw2mpISkSMvkmTw/FMkm3MnGXpa6gbCQhhxISEpTbQJVnSJ3k2VfGr8BasOpqlpmFVJidfemByJw0bXyKq+Lw3iJU0bjBGaXGxYOJAzJFrLSE6WutPW6UgSK6d1KglSVSmIBABHwLAhPr0i9hHDq8LqvYLTis8FCzqttSkKP62UjNoLKkWx0qRmihsdnUQOmnZt2B/tz6cMQNNbfR07OnB9n1WN/FkjSoeAGgysmPSWpx214MotvFuORaCrKP7LYQk8rEHTBxEFTTuZWRoFaxYgABKD9JWSE+btdEnDrZmx92c6zmcggQISkEyQkd8CVG5jkLYPYYShIShISkWCUgADzAWGLMI3chMTExMAhMTExMQhMTExMQhMTExMQhMTExMQh//2Q=="/>
          <p:cNvSpPr>
            <a:spLocks noChangeAspect="1" noChangeArrowheads="1"/>
          </p:cNvSpPr>
          <p:nvPr/>
        </p:nvSpPr>
        <p:spPr bwMode="auto">
          <a:xfrm>
            <a:off x="155575" y="-133350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pic>
        <p:nvPicPr>
          <p:cNvPr id="49160" name="Picture 8" descr="http://www1.unece.org/stat/platform/download/attachments/57835554/GSBPM+SDMX+DDI.jpg?version=1&amp;modificationDate=129482064628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929058" y="3357561"/>
            <a:ext cx="4286280" cy="268653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à coins arrondis 21"/>
          <p:cNvSpPr/>
          <p:nvPr/>
        </p:nvSpPr>
        <p:spPr bwMode="auto">
          <a:xfrm>
            <a:off x="3500430" y="3929066"/>
            <a:ext cx="2214578" cy="2071702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26" name="Rectangle à coins arrondis 25"/>
          <p:cNvSpPr/>
          <p:nvPr/>
        </p:nvSpPr>
        <p:spPr bwMode="auto">
          <a:xfrm>
            <a:off x="214282" y="3429000"/>
            <a:ext cx="1643074" cy="3000396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fr-FR" sz="1800" b="0" i="0" u="none" strike="noStrike" cap="none" normalizeH="0" baseline="0" smtClean="0">
              <a:ln>
                <a:noFill/>
              </a:ln>
              <a:effectLst/>
              <a:latin typeface="Arial" charset="0"/>
            </a:endParaRPr>
          </a:p>
        </p:txBody>
      </p:sp>
      <p:sp>
        <p:nvSpPr>
          <p:cNvPr id="25" name="Rectangle à coins arrondis 24"/>
          <p:cNvSpPr/>
          <p:nvPr/>
        </p:nvSpPr>
        <p:spPr bwMode="auto">
          <a:xfrm>
            <a:off x="3643306" y="4214818"/>
            <a:ext cx="1928826" cy="928694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fr-FR" sz="1800" b="0" i="0" u="none" strike="noStrike" cap="none" normalizeH="0" baseline="0" smtClean="0">
              <a:ln>
                <a:noFill/>
              </a:ln>
              <a:effectLst/>
              <a:latin typeface="Arial" charset="0"/>
            </a:endParaRPr>
          </a:p>
        </p:txBody>
      </p:sp>
      <p:sp>
        <p:nvSpPr>
          <p:cNvPr id="23" name="Rectangle à coins arrondis 22"/>
          <p:cNvSpPr/>
          <p:nvPr/>
        </p:nvSpPr>
        <p:spPr bwMode="auto">
          <a:xfrm>
            <a:off x="3357554" y="1714488"/>
            <a:ext cx="3357586" cy="785818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fr-FR" sz="1800" b="0" i="0" u="none" strike="noStrike" cap="none" normalizeH="0" baseline="0" smtClean="0">
              <a:ln>
                <a:noFill/>
              </a:ln>
              <a:effectLst/>
              <a:latin typeface="Arial" charset="0"/>
            </a:endParaRPr>
          </a:p>
        </p:txBody>
      </p:sp>
      <p:pic>
        <p:nvPicPr>
          <p:cNvPr id="10243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714744" y="2786058"/>
            <a:ext cx="1964422" cy="857256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10245" name="AutoShape 3"/>
          <p:cNvSpPr>
            <a:spLocks noChangeArrowheads="1"/>
          </p:cNvSpPr>
          <p:nvPr/>
        </p:nvSpPr>
        <p:spPr bwMode="auto">
          <a:xfrm>
            <a:off x="3168650" y="1720850"/>
            <a:ext cx="3689366" cy="941388"/>
          </a:xfrm>
          <a:custGeom>
            <a:avLst/>
            <a:gdLst>
              <a:gd name="T0" fmla="*/ 3203575 w 3203575"/>
              <a:gd name="T1" fmla="*/ 470694 h 941388"/>
              <a:gd name="T2" fmla="*/ 1601791 w 3203575"/>
              <a:gd name="T3" fmla="*/ 941388 h 941388"/>
              <a:gd name="T4" fmla="*/ 0 w 3203575"/>
              <a:gd name="T5" fmla="*/ 470694 h 941388"/>
              <a:gd name="T6" fmla="*/ 1601791 w 3203575"/>
              <a:gd name="T7" fmla="*/ 0 h 941388"/>
              <a:gd name="T8" fmla="*/ 0 60000 65536"/>
              <a:gd name="T9" fmla="*/ 5898240 60000 65536"/>
              <a:gd name="T10" fmla="*/ 11796480 60000 65536"/>
              <a:gd name="T11" fmla="*/ 17694720 60000 65536"/>
              <a:gd name="T12" fmla="*/ 0 w 3203575"/>
              <a:gd name="T13" fmla="*/ 0 h 941388"/>
              <a:gd name="T14" fmla="*/ 3203575 w 3203575"/>
              <a:gd name="T15" fmla="*/ 941388 h 94138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3203575" h="941388">
                <a:moveTo>
                  <a:pt x="0" y="0"/>
                </a:moveTo>
                <a:lnTo>
                  <a:pt x="8899" y="0"/>
                </a:lnTo>
                <a:lnTo>
                  <a:pt x="8899" y="2618"/>
                </a:lnTo>
                <a:lnTo>
                  <a:pt x="0" y="2618"/>
                </a:lnTo>
                <a:close/>
              </a:path>
            </a:pathLst>
          </a:custGeom>
          <a:noFill/>
          <a:ln w="9525">
            <a:noFill/>
            <a:round/>
            <a:headEnd/>
            <a:tailEnd/>
          </a:ln>
        </p:spPr>
        <p:txBody>
          <a:bodyPr lIns="90000" tIns="45000" rIns="90000" bIns="45000"/>
          <a:lstStyle/>
          <a:p>
            <a:pPr algn="ctr">
              <a:lnSpc>
                <a:spcPct val="100000"/>
              </a:lnSpc>
              <a:tabLst>
                <a:tab pos="723900" algn="l"/>
                <a:tab pos="1447800" algn="l"/>
                <a:tab pos="2171700" algn="l"/>
                <a:tab pos="2895600" algn="l"/>
              </a:tabLst>
            </a:pPr>
            <a:r>
              <a:rPr lang="ar-TN" sz="2000" b="1" dirty="0" smtClean="0">
                <a:solidFill>
                  <a:srgbClr val="17375E"/>
                </a:solidFill>
                <a:latin typeface="Arial" pitchFamily="34" charset="0"/>
                <a:cs typeface="Arial" pitchFamily="34" charset="0"/>
              </a:rPr>
              <a:t>شبكة  وطنية للبيانات الإحصائية</a:t>
            </a:r>
            <a:endParaRPr lang="fr-FR" sz="2000" b="1" dirty="0" smtClean="0">
              <a:solidFill>
                <a:srgbClr val="17375E"/>
              </a:solidFill>
              <a:latin typeface="Arial" pitchFamily="34" charset="0"/>
              <a:cs typeface="Arial" pitchFamily="34" charset="0"/>
            </a:endParaRPr>
          </a:p>
          <a:p>
            <a:pPr algn="ctr">
              <a:lnSpc>
                <a:spcPct val="100000"/>
              </a:lnSpc>
              <a:tabLst>
                <a:tab pos="723900" algn="l"/>
                <a:tab pos="1447800" algn="l"/>
                <a:tab pos="2171700" algn="l"/>
                <a:tab pos="2895600" algn="l"/>
              </a:tabLst>
            </a:pPr>
            <a:r>
              <a:rPr lang="fr-FR" sz="2000" b="1" dirty="0" smtClean="0">
                <a:solidFill>
                  <a:srgbClr val="17375E"/>
                </a:solidFill>
                <a:latin typeface="Arial" pitchFamily="34" charset="0"/>
                <a:cs typeface="Arial" pitchFamily="34" charset="0"/>
              </a:rPr>
              <a:t>National Hub of </a:t>
            </a:r>
            <a:r>
              <a:rPr lang="fr-FR" sz="2000" b="1" dirty="0" err="1">
                <a:solidFill>
                  <a:srgbClr val="17375E"/>
                </a:solidFill>
                <a:latin typeface="Arial" pitchFamily="34" charset="0"/>
                <a:cs typeface="Arial" pitchFamily="34" charset="0"/>
              </a:rPr>
              <a:t>S</a:t>
            </a:r>
            <a:r>
              <a:rPr lang="fr-FR" sz="2000" b="1" dirty="0" err="1" smtClean="0">
                <a:solidFill>
                  <a:srgbClr val="17375E"/>
                </a:solidFill>
                <a:latin typeface="Arial" pitchFamily="34" charset="0"/>
                <a:cs typeface="Arial" pitchFamily="34" charset="0"/>
              </a:rPr>
              <a:t>tatistics</a:t>
            </a:r>
            <a:r>
              <a:rPr lang="fr-FR" sz="2000" b="1" dirty="0" smtClean="0">
                <a:solidFill>
                  <a:srgbClr val="17375E"/>
                </a:solidFill>
                <a:latin typeface="Arial" pitchFamily="34" charset="0"/>
                <a:cs typeface="Arial" pitchFamily="34" charset="0"/>
              </a:rPr>
              <a:t> </a:t>
            </a:r>
            <a:endParaRPr lang="fr-FR" sz="2000" b="1" dirty="0">
              <a:solidFill>
                <a:srgbClr val="17375E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46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929058" y="5260991"/>
            <a:ext cx="1214447" cy="596901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10247" name="AutoShape 5"/>
          <p:cNvSpPr>
            <a:spLocks noChangeArrowheads="1"/>
          </p:cNvSpPr>
          <p:nvPr/>
        </p:nvSpPr>
        <p:spPr bwMode="auto">
          <a:xfrm>
            <a:off x="368300" y="4140204"/>
            <a:ext cx="935038" cy="574675"/>
          </a:xfrm>
          <a:custGeom>
            <a:avLst/>
            <a:gdLst>
              <a:gd name="T0" fmla="*/ 935038 w 935038"/>
              <a:gd name="T1" fmla="*/ 287338 h 574675"/>
              <a:gd name="T2" fmla="*/ 467519 w 935038"/>
              <a:gd name="T3" fmla="*/ 574675 h 574675"/>
              <a:gd name="T4" fmla="*/ 0 w 935038"/>
              <a:gd name="T5" fmla="*/ 287338 h 574675"/>
              <a:gd name="T6" fmla="*/ 467519 w 935038"/>
              <a:gd name="T7" fmla="*/ 0 h 574675"/>
              <a:gd name="T8" fmla="*/ 0 60000 65536"/>
              <a:gd name="T9" fmla="*/ 5898240 60000 65536"/>
              <a:gd name="T10" fmla="*/ 11796480 60000 65536"/>
              <a:gd name="T11" fmla="*/ 17694720 60000 65536"/>
              <a:gd name="T12" fmla="*/ 0 w 935038"/>
              <a:gd name="T13" fmla="*/ 0 h 574675"/>
              <a:gd name="T14" fmla="*/ 935038 w 935038"/>
              <a:gd name="T15" fmla="*/ 574675 h 57467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5038" h="574675">
                <a:moveTo>
                  <a:pt x="0" y="0"/>
                </a:moveTo>
                <a:lnTo>
                  <a:pt x="2599" y="0"/>
                </a:lnTo>
                <a:lnTo>
                  <a:pt x="2599" y="1599"/>
                </a:lnTo>
                <a:lnTo>
                  <a:pt x="0" y="1599"/>
                </a:lnTo>
                <a:close/>
              </a:path>
            </a:pathLst>
          </a:custGeom>
          <a:solidFill>
            <a:srgbClr val="0084D1"/>
          </a:solidFill>
          <a:ln w="9525">
            <a:solidFill>
              <a:srgbClr val="808080"/>
            </a:solidFill>
            <a:round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10248" name="AutoShape 6"/>
          <p:cNvSpPr>
            <a:spLocks noChangeArrowheads="1"/>
          </p:cNvSpPr>
          <p:nvPr/>
        </p:nvSpPr>
        <p:spPr bwMode="auto">
          <a:xfrm>
            <a:off x="368300" y="4824416"/>
            <a:ext cx="935038" cy="574675"/>
          </a:xfrm>
          <a:custGeom>
            <a:avLst/>
            <a:gdLst>
              <a:gd name="T0" fmla="*/ 935038 w 935038"/>
              <a:gd name="T1" fmla="*/ 287338 h 574675"/>
              <a:gd name="T2" fmla="*/ 467519 w 935038"/>
              <a:gd name="T3" fmla="*/ 574675 h 574675"/>
              <a:gd name="T4" fmla="*/ 0 w 935038"/>
              <a:gd name="T5" fmla="*/ 287338 h 574675"/>
              <a:gd name="T6" fmla="*/ 467519 w 935038"/>
              <a:gd name="T7" fmla="*/ 0 h 574675"/>
              <a:gd name="T8" fmla="*/ 0 60000 65536"/>
              <a:gd name="T9" fmla="*/ 5898240 60000 65536"/>
              <a:gd name="T10" fmla="*/ 11796480 60000 65536"/>
              <a:gd name="T11" fmla="*/ 17694720 60000 65536"/>
              <a:gd name="T12" fmla="*/ 0 w 935038"/>
              <a:gd name="T13" fmla="*/ 0 h 574675"/>
              <a:gd name="T14" fmla="*/ 935038 w 935038"/>
              <a:gd name="T15" fmla="*/ 574675 h 57467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5038" h="574675">
                <a:moveTo>
                  <a:pt x="0" y="0"/>
                </a:moveTo>
                <a:lnTo>
                  <a:pt x="2599" y="0"/>
                </a:lnTo>
                <a:lnTo>
                  <a:pt x="2599" y="1599"/>
                </a:lnTo>
                <a:lnTo>
                  <a:pt x="0" y="1599"/>
                </a:lnTo>
                <a:close/>
              </a:path>
            </a:pathLst>
          </a:custGeom>
          <a:solidFill>
            <a:srgbClr val="0084D1"/>
          </a:solidFill>
          <a:ln w="9525">
            <a:solidFill>
              <a:srgbClr val="808080"/>
            </a:solidFill>
            <a:round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10249" name="AutoShape 7"/>
          <p:cNvSpPr>
            <a:spLocks noChangeArrowheads="1"/>
          </p:cNvSpPr>
          <p:nvPr/>
        </p:nvSpPr>
        <p:spPr bwMode="auto">
          <a:xfrm>
            <a:off x="368300" y="5616579"/>
            <a:ext cx="935038" cy="574675"/>
          </a:xfrm>
          <a:custGeom>
            <a:avLst/>
            <a:gdLst>
              <a:gd name="T0" fmla="*/ 935038 w 935038"/>
              <a:gd name="T1" fmla="*/ 287338 h 574675"/>
              <a:gd name="T2" fmla="*/ 467519 w 935038"/>
              <a:gd name="T3" fmla="*/ 574675 h 574675"/>
              <a:gd name="T4" fmla="*/ 0 w 935038"/>
              <a:gd name="T5" fmla="*/ 287338 h 574675"/>
              <a:gd name="T6" fmla="*/ 467519 w 935038"/>
              <a:gd name="T7" fmla="*/ 0 h 574675"/>
              <a:gd name="T8" fmla="*/ 0 60000 65536"/>
              <a:gd name="T9" fmla="*/ 5898240 60000 65536"/>
              <a:gd name="T10" fmla="*/ 11796480 60000 65536"/>
              <a:gd name="T11" fmla="*/ 17694720 60000 65536"/>
              <a:gd name="T12" fmla="*/ 0 w 935038"/>
              <a:gd name="T13" fmla="*/ 0 h 574675"/>
              <a:gd name="T14" fmla="*/ 935038 w 935038"/>
              <a:gd name="T15" fmla="*/ 574675 h 57467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5038" h="574675">
                <a:moveTo>
                  <a:pt x="0" y="0"/>
                </a:moveTo>
                <a:lnTo>
                  <a:pt x="2599" y="0"/>
                </a:lnTo>
                <a:lnTo>
                  <a:pt x="2599" y="1599"/>
                </a:lnTo>
                <a:lnTo>
                  <a:pt x="0" y="1599"/>
                </a:lnTo>
                <a:close/>
              </a:path>
            </a:pathLst>
          </a:custGeom>
          <a:solidFill>
            <a:srgbClr val="0084D1"/>
          </a:solidFill>
          <a:ln w="9525">
            <a:solidFill>
              <a:srgbClr val="808080"/>
            </a:solidFill>
            <a:round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13326" name="AutoShape 13"/>
          <p:cNvSpPr>
            <a:spLocks noChangeArrowheads="1"/>
          </p:cNvSpPr>
          <p:nvPr/>
        </p:nvSpPr>
        <p:spPr bwMode="auto">
          <a:xfrm>
            <a:off x="3714744" y="4429132"/>
            <a:ext cx="1785950" cy="574675"/>
          </a:xfrm>
          <a:custGeom>
            <a:avLst/>
            <a:gdLst>
              <a:gd name="T0" fmla="*/ 2087562 w 2087562"/>
              <a:gd name="T1" fmla="*/ 287338 h 574675"/>
              <a:gd name="T2" fmla="*/ 1043781 w 2087562"/>
              <a:gd name="T3" fmla="*/ 574675 h 574675"/>
              <a:gd name="T4" fmla="*/ 0 w 2087562"/>
              <a:gd name="T5" fmla="*/ 287338 h 574675"/>
              <a:gd name="T6" fmla="*/ 1043781 w 2087562"/>
              <a:gd name="T7" fmla="*/ 0 h 574675"/>
              <a:gd name="T8" fmla="*/ 0 60000 65536"/>
              <a:gd name="T9" fmla="*/ 5898240 60000 65536"/>
              <a:gd name="T10" fmla="*/ 11796480 60000 65536"/>
              <a:gd name="T11" fmla="*/ 17694720 60000 65536"/>
              <a:gd name="T12" fmla="*/ 0 w 2087562"/>
              <a:gd name="T13" fmla="*/ 0 h 574675"/>
              <a:gd name="T14" fmla="*/ 2087562 w 2087562"/>
              <a:gd name="T15" fmla="*/ 574675 h 57467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087562" h="574675">
                <a:moveTo>
                  <a:pt x="0" y="0"/>
                </a:moveTo>
                <a:lnTo>
                  <a:pt x="5799" y="0"/>
                </a:lnTo>
                <a:lnTo>
                  <a:pt x="5799" y="1599"/>
                </a:lnTo>
                <a:lnTo>
                  <a:pt x="0" y="1599"/>
                </a:lnTo>
                <a:close/>
              </a:path>
            </a:pathLst>
          </a:custGeom>
          <a:ln>
            <a:headEnd/>
            <a:tailE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lIns="90000" tIns="45000" rIns="90000" bIns="45000" anchor="ctr"/>
          <a:lstStyle/>
          <a:p>
            <a:pPr algn="ctr">
              <a:lnSpc>
                <a:spcPct val="100000"/>
              </a:lnSpc>
              <a:tabLst>
                <a:tab pos="723900" algn="l"/>
                <a:tab pos="1447800" algn="l"/>
              </a:tabLst>
              <a:defRPr/>
            </a:pPr>
            <a:r>
              <a:rPr lang="ar-TN" sz="1600" b="1" dirty="0" smtClean="0">
                <a:solidFill>
                  <a:srgbClr val="004182"/>
                </a:solidFill>
              </a:rPr>
              <a:t>القائمة الوطنية للبيانات</a:t>
            </a:r>
            <a:endParaRPr lang="fr-FR" sz="1600" b="1" dirty="0" smtClean="0">
              <a:solidFill>
                <a:srgbClr val="004182"/>
              </a:solidFill>
            </a:endParaRPr>
          </a:p>
          <a:p>
            <a:pPr algn="ctr">
              <a:lnSpc>
                <a:spcPct val="100000"/>
              </a:lnSpc>
              <a:tabLst>
                <a:tab pos="723900" algn="l"/>
                <a:tab pos="1447800" algn="l"/>
              </a:tabLst>
              <a:defRPr/>
            </a:pPr>
            <a:r>
              <a:rPr lang="fr-FR" sz="1600" b="1" dirty="0" smtClean="0">
                <a:solidFill>
                  <a:srgbClr val="004182"/>
                </a:solidFill>
              </a:rPr>
              <a:t>National Data</a:t>
            </a:r>
            <a:endParaRPr lang="ar-TN" sz="1600" b="1" dirty="0" smtClean="0">
              <a:solidFill>
                <a:srgbClr val="004182"/>
              </a:solidFill>
            </a:endParaRPr>
          </a:p>
          <a:p>
            <a:pPr algn="ctr">
              <a:lnSpc>
                <a:spcPct val="100000"/>
              </a:lnSpc>
              <a:tabLst>
                <a:tab pos="723900" algn="l"/>
                <a:tab pos="1447800" algn="l"/>
              </a:tabLst>
              <a:defRPr/>
            </a:pPr>
            <a:r>
              <a:rPr lang="fr-FR" sz="1600" b="1" dirty="0" smtClean="0">
                <a:solidFill>
                  <a:srgbClr val="004182"/>
                </a:solidFill>
              </a:rPr>
              <a:t> </a:t>
            </a:r>
            <a:r>
              <a:rPr lang="fr-FR" sz="1600" b="1" dirty="0" err="1">
                <a:solidFill>
                  <a:srgbClr val="004182"/>
                </a:solidFill>
              </a:rPr>
              <a:t>C</a:t>
            </a:r>
            <a:r>
              <a:rPr lang="fr-FR" sz="1600" b="1" dirty="0" err="1" smtClean="0">
                <a:solidFill>
                  <a:srgbClr val="004182"/>
                </a:solidFill>
              </a:rPr>
              <a:t>atalog</a:t>
            </a:r>
            <a:endParaRPr lang="fr-FR" sz="1600" b="1" dirty="0">
              <a:solidFill>
                <a:srgbClr val="004182"/>
              </a:solidFill>
            </a:endParaRPr>
          </a:p>
        </p:txBody>
      </p:sp>
      <p:pic>
        <p:nvPicPr>
          <p:cNvPr id="10254" name="Picture 1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572396" y="4214818"/>
            <a:ext cx="1079500" cy="1150937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10255" name="Picture 15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072198" y="3786190"/>
            <a:ext cx="1154112" cy="71913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256" name="Picture 16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072198" y="5143512"/>
            <a:ext cx="1258887" cy="8699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0257" name="AutoShape 17"/>
          <p:cNvSpPr>
            <a:spLocks noChangeArrowheads="1"/>
          </p:cNvSpPr>
          <p:nvPr/>
        </p:nvSpPr>
        <p:spPr bwMode="auto">
          <a:xfrm>
            <a:off x="3024188" y="2952750"/>
            <a:ext cx="4895850" cy="3382963"/>
          </a:xfrm>
          <a:custGeom>
            <a:avLst/>
            <a:gdLst>
              <a:gd name="T0" fmla="*/ 4895850 w 4895850"/>
              <a:gd name="T1" fmla="*/ 1691485 h 3382963"/>
              <a:gd name="T2" fmla="*/ 2447925 w 4895850"/>
              <a:gd name="T3" fmla="*/ 3382963 h 3382963"/>
              <a:gd name="T4" fmla="*/ 0 w 4895850"/>
              <a:gd name="T5" fmla="*/ 1691485 h 3382963"/>
              <a:gd name="T6" fmla="*/ 2447925 w 4895850"/>
              <a:gd name="T7" fmla="*/ 0 h 3382963"/>
              <a:gd name="T8" fmla="*/ 0 60000 65536"/>
              <a:gd name="T9" fmla="*/ 5898240 60000 65536"/>
              <a:gd name="T10" fmla="*/ 11796480 60000 65536"/>
              <a:gd name="T11" fmla="*/ 17694720 60000 65536"/>
              <a:gd name="T12" fmla="*/ 0 w 4895850"/>
              <a:gd name="T13" fmla="*/ 0 h 3382963"/>
              <a:gd name="T14" fmla="*/ 4895850 w 4895850"/>
              <a:gd name="T15" fmla="*/ 3382963 h 3382963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4895850" h="3382963">
                <a:moveTo>
                  <a:pt x="0" y="0"/>
                </a:moveTo>
                <a:lnTo>
                  <a:pt x="13599" y="0"/>
                </a:lnTo>
                <a:lnTo>
                  <a:pt x="13599" y="9399"/>
                </a:lnTo>
                <a:lnTo>
                  <a:pt x="0" y="9399"/>
                </a:lnTo>
                <a:close/>
              </a:path>
            </a:pathLst>
          </a:custGeom>
          <a:noFill/>
          <a:ln w="36000">
            <a:solidFill>
              <a:srgbClr val="808080"/>
            </a:solidFill>
            <a:round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24" name="Rectangle 23"/>
          <p:cNvSpPr/>
          <p:nvPr/>
        </p:nvSpPr>
        <p:spPr>
          <a:xfrm>
            <a:off x="142844" y="2786058"/>
            <a:ext cx="1954381" cy="550343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/>
            <a:r>
              <a:rPr lang="ar-TN" b="1" dirty="0">
                <a:solidFill>
                  <a:srgbClr val="004182"/>
                </a:solidFill>
              </a:rPr>
              <a:t>الهياكل</a:t>
            </a:r>
            <a:r>
              <a:rPr lang="ar-TN" b="1" dirty="0" smtClean="0"/>
              <a:t> </a:t>
            </a:r>
            <a:r>
              <a:rPr lang="ar-TN" b="1" dirty="0" smtClean="0">
                <a:solidFill>
                  <a:srgbClr val="004182"/>
                </a:solidFill>
              </a:rPr>
              <a:t>الإحصائية</a:t>
            </a:r>
            <a:r>
              <a:rPr lang="ar-TN" b="1" dirty="0" smtClean="0"/>
              <a:t> </a:t>
            </a:r>
            <a:endParaRPr lang="ar-TN" b="1" dirty="0">
              <a:solidFill>
                <a:srgbClr val="004182"/>
              </a:solidFill>
            </a:endParaRPr>
          </a:p>
          <a:p>
            <a:pPr algn="ctr"/>
            <a:r>
              <a:rPr lang="fr-FR" sz="1400" b="1" dirty="0" err="1">
                <a:solidFill>
                  <a:srgbClr val="004182"/>
                </a:solidFill>
              </a:rPr>
              <a:t>Statistical</a:t>
            </a:r>
            <a:r>
              <a:rPr lang="fr-FR" sz="1400" b="1" dirty="0">
                <a:solidFill>
                  <a:srgbClr val="004182"/>
                </a:solidFill>
              </a:rPr>
              <a:t> structures</a:t>
            </a:r>
          </a:p>
        </p:txBody>
      </p:sp>
      <p:sp>
        <p:nvSpPr>
          <p:cNvPr id="28" name="Organigramme : Disque magnétique 19"/>
          <p:cNvSpPr>
            <a:spLocks noChangeArrowheads="1"/>
          </p:cNvSpPr>
          <p:nvPr/>
        </p:nvSpPr>
        <p:spPr bwMode="auto">
          <a:xfrm>
            <a:off x="500035" y="4357699"/>
            <a:ext cx="642942" cy="428623"/>
          </a:xfrm>
          <a:prstGeom prst="flowChartMagneticDisk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/>
          <a:lstStyle/>
          <a:p>
            <a:endParaRPr lang="fr-FR"/>
          </a:p>
        </p:txBody>
      </p:sp>
      <p:sp>
        <p:nvSpPr>
          <p:cNvPr id="30" name="Organigramme : Disque magnétique 19"/>
          <p:cNvSpPr>
            <a:spLocks noChangeArrowheads="1"/>
          </p:cNvSpPr>
          <p:nvPr/>
        </p:nvSpPr>
        <p:spPr bwMode="auto">
          <a:xfrm>
            <a:off x="500034" y="5000641"/>
            <a:ext cx="642942" cy="428623"/>
          </a:xfrm>
          <a:prstGeom prst="flowChartMagneticDisk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/>
          <a:lstStyle/>
          <a:p>
            <a:endParaRPr lang="fr-FR"/>
          </a:p>
        </p:txBody>
      </p:sp>
      <p:sp>
        <p:nvSpPr>
          <p:cNvPr id="31" name="Organigramme : Disque magnétique 19"/>
          <p:cNvSpPr>
            <a:spLocks noChangeArrowheads="1"/>
          </p:cNvSpPr>
          <p:nvPr/>
        </p:nvSpPr>
        <p:spPr bwMode="auto">
          <a:xfrm>
            <a:off x="500034" y="5715021"/>
            <a:ext cx="642942" cy="428623"/>
          </a:xfrm>
          <a:prstGeom prst="flowChartMagneticDisk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/>
          <a:lstStyle/>
          <a:p>
            <a:endParaRPr lang="fr-FR"/>
          </a:p>
        </p:txBody>
      </p:sp>
      <p:sp>
        <p:nvSpPr>
          <p:cNvPr id="32" name="Organigramme : Disque magnétique 19"/>
          <p:cNvSpPr>
            <a:spLocks noChangeArrowheads="1"/>
          </p:cNvSpPr>
          <p:nvPr/>
        </p:nvSpPr>
        <p:spPr bwMode="auto">
          <a:xfrm>
            <a:off x="500034" y="3643319"/>
            <a:ext cx="642942" cy="428623"/>
          </a:xfrm>
          <a:prstGeom prst="flowChartMagneticDisk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fr-FR"/>
          </a:p>
        </p:txBody>
      </p:sp>
      <p:cxnSp>
        <p:nvCxnSpPr>
          <p:cNvPr id="34" name="Connecteur droit avec flèche 33"/>
          <p:cNvCxnSpPr>
            <a:stCxn id="32" idx="4"/>
          </p:cNvCxnSpPr>
          <p:nvPr/>
        </p:nvCxnSpPr>
        <p:spPr bwMode="auto">
          <a:xfrm>
            <a:off x="1142976" y="3857631"/>
            <a:ext cx="2286016" cy="785815"/>
          </a:xfrm>
          <a:prstGeom prst="straightConnector1">
            <a:avLst/>
          </a:prstGeom>
          <a:ln w="57150">
            <a:headEnd type="arrow"/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37" name="Connecteur droit avec flèche 36"/>
          <p:cNvCxnSpPr>
            <a:stCxn id="28" idx="4"/>
          </p:cNvCxnSpPr>
          <p:nvPr/>
        </p:nvCxnSpPr>
        <p:spPr bwMode="auto">
          <a:xfrm>
            <a:off x="1142977" y="4572011"/>
            <a:ext cx="2214577" cy="214311"/>
          </a:xfrm>
          <a:prstGeom prst="straightConnector1">
            <a:avLst/>
          </a:prstGeom>
          <a:ln w="57150">
            <a:headEnd type="arrow"/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40" name="Connecteur droit avec flèche 39"/>
          <p:cNvCxnSpPr>
            <a:stCxn id="30" idx="4"/>
          </p:cNvCxnSpPr>
          <p:nvPr/>
        </p:nvCxnSpPr>
        <p:spPr bwMode="auto">
          <a:xfrm flipV="1">
            <a:off x="1142976" y="4929198"/>
            <a:ext cx="2214578" cy="285755"/>
          </a:xfrm>
          <a:prstGeom prst="straightConnector1">
            <a:avLst/>
          </a:prstGeom>
          <a:ln w="57150">
            <a:headEnd type="arrow"/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43" name="Connecteur droit avec flèche 42"/>
          <p:cNvCxnSpPr>
            <a:stCxn id="31" idx="4"/>
          </p:cNvCxnSpPr>
          <p:nvPr/>
        </p:nvCxnSpPr>
        <p:spPr bwMode="auto">
          <a:xfrm flipV="1">
            <a:off x="1142976" y="5072074"/>
            <a:ext cx="2214578" cy="857259"/>
          </a:xfrm>
          <a:prstGeom prst="straightConnector1">
            <a:avLst/>
          </a:prstGeom>
          <a:ln w="57150">
            <a:headEnd type="arrow"/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47" name="Double flèche horizontale 46"/>
          <p:cNvSpPr/>
          <p:nvPr/>
        </p:nvSpPr>
        <p:spPr bwMode="auto">
          <a:xfrm>
            <a:off x="5786446" y="4643446"/>
            <a:ext cx="1500198" cy="428628"/>
          </a:xfrm>
          <a:prstGeom prst="leftRightArrow">
            <a:avLst>
              <a:gd name="adj1" fmla="val 63299"/>
              <a:gd name="adj2" fmla="val 93220"/>
            </a:avLst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fr-FR" sz="1800" b="0" i="0" u="none" strike="noStrike" cap="none" normalizeH="0" baseline="0" smtClean="0">
              <a:ln>
                <a:noFill/>
              </a:ln>
              <a:effectLst/>
              <a:latin typeface="Arial" charset="0"/>
            </a:endParaRPr>
          </a:p>
        </p:txBody>
      </p:sp>
      <p:sp>
        <p:nvSpPr>
          <p:cNvPr id="48" name="AutoShape 6"/>
          <p:cNvSpPr>
            <a:spLocks noChangeArrowheads="1"/>
          </p:cNvSpPr>
          <p:nvPr/>
        </p:nvSpPr>
        <p:spPr bwMode="auto">
          <a:xfrm>
            <a:off x="214313" y="-285776"/>
            <a:ext cx="8228012" cy="1141413"/>
          </a:xfrm>
          <a:custGeom>
            <a:avLst/>
            <a:gdLst>
              <a:gd name="T0" fmla="*/ 8228012 w 8228012"/>
              <a:gd name="T1" fmla="*/ 570707 h 1141413"/>
              <a:gd name="T2" fmla="*/ 4114006 w 8228012"/>
              <a:gd name="T3" fmla="*/ 1141413 h 1141413"/>
              <a:gd name="T4" fmla="*/ 0 w 8228012"/>
              <a:gd name="T5" fmla="*/ 570707 h 1141413"/>
              <a:gd name="T6" fmla="*/ 4114006 w 8228012"/>
              <a:gd name="T7" fmla="*/ 0 h 1141413"/>
              <a:gd name="T8" fmla="*/ 0 60000 65536"/>
              <a:gd name="T9" fmla="*/ 5898240 60000 65536"/>
              <a:gd name="T10" fmla="*/ 11796480 60000 65536"/>
              <a:gd name="T11" fmla="*/ 17694720 60000 65536"/>
              <a:gd name="T12" fmla="*/ 0 w 8228012"/>
              <a:gd name="T13" fmla="*/ 0 h 1141413"/>
              <a:gd name="T14" fmla="*/ 8228012 w 8228012"/>
              <a:gd name="T15" fmla="*/ 1141413 h 1141413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8228012" h="1141413">
                <a:moveTo>
                  <a:pt x="0" y="0"/>
                </a:moveTo>
                <a:lnTo>
                  <a:pt x="22858" y="0"/>
                </a:lnTo>
                <a:lnTo>
                  <a:pt x="22858" y="3173"/>
                </a:lnTo>
                <a:lnTo>
                  <a:pt x="0" y="3173"/>
                </a:lnTo>
                <a:close/>
              </a:path>
            </a:pathLst>
          </a:custGeom>
          <a:noFill/>
          <a:ln w="9525">
            <a:noFill/>
            <a:round/>
            <a:headEnd/>
            <a:tailEnd/>
          </a:ln>
        </p:spPr>
        <p:txBody>
          <a:bodyPr lIns="90000" tIns="45000" rIns="90000" bIns="45000" anchor="ctr"/>
          <a:lstStyle/>
          <a:p>
            <a:pPr>
              <a:lnSpc>
                <a:spcPct val="100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endParaRPr lang="fr-FR" sz="4000" b="1" dirty="0">
              <a:solidFill>
                <a:schemeClr val="bg1">
                  <a:lumMod val="95000"/>
                </a:schemeClr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49" name="Titre 1"/>
          <p:cNvSpPr txBox="1">
            <a:spLocks/>
          </p:cNvSpPr>
          <p:nvPr/>
        </p:nvSpPr>
        <p:spPr>
          <a:xfrm>
            <a:off x="285720" y="142876"/>
            <a:ext cx="8143932" cy="1643050"/>
          </a:xfrm>
          <a:prstGeom prst="rect">
            <a:avLst/>
          </a:prstGeom>
        </p:spPr>
        <p:txBody>
          <a:bodyPr>
            <a:normAutofit fontScale="32500" lnSpcReduction="20000"/>
          </a:bodyPr>
          <a:lstStyle/>
          <a:p>
            <a:pPr marL="0" marR="0" lvl="1" indent="0" algn="l" defTabSz="449263" rtl="1" eaLnBrk="0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  <a:defRPr/>
            </a:pPr>
            <a:r>
              <a:rPr lang="ar-TN" sz="9800" b="1" dirty="0" smtClean="0">
                <a:solidFill>
                  <a:schemeClr val="bg1"/>
                </a:solidFill>
                <a:latin typeface="Arial" pitchFamily="34" charset="0"/>
                <a:ea typeface="Droid Sans" charset="0"/>
                <a:cs typeface="Arial" pitchFamily="34" charset="0"/>
              </a:rPr>
              <a:t>الأفاق </a:t>
            </a:r>
            <a:r>
              <a:rPr lang="ar-TN" sz="9800" b="1" dirty="0" err="1" smtClean="0">
                <a:solidFill>
                  <a:schemeClr val="bg1"/>
                </a:solidFill>
                <a:latin typeface="Arial" pitchFamily="34" charset="0"/>
                <a:ea typeface="Droid Sans" charset="0"/>
                <a:cs typeface="Arial" pitchFamily="34" charset="0"/>
              </a:rPr>
              <a:t>و</a:t>
            </a:r>
            <a:r>
              <a:rPr lang="ar-TN" sz="9800" b="1" dirty="0" smtClean="0">
                <a:solidFill>
                  <a:schemeClr val="bg1"/>
                </a:solidFill>
                <a:latin typeface="Arial" pitchFamily="34" charset="0"/>
                <a:ea typeface="Droid Sans" charset="0"/>
                <a:cs typeface="Arial" pitchFamily="34" charset="0"/>
              </a:rPr>
              <a:t> التحديات</a:t>
            </a:r>
          </a:p>
          <a:p>
            <a:pPr marL="0" marR="0" lvl="1" indent="0" algn="l" defTabSz="449263" rtl="1" eaLnBrk="0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  <a:defRPr/>
            </a:pPr>
            <a:endParaRPr lang="ar-SA" sz="9800" b="1" dirty="0" smtClean="0">
              <a:solidFill>
                <a:schemeClr val="bg1"/>
              </a:solidFill>
              <a:latin typeface="Arial" pitchFamily="34" charset="0"/>
              <a:ea typeface="Droid Sans" charset="0"/>
              <a:cs typeface="Arial" pitchFamily="34" charset="0"/>
            </a:endParaRPr>
          </a:p>
          <a:p>
            <a:pPr marL="0" marR="0" lvl="1" indent="0" algn="l" defTabSz="449263" rtl="1" eaLnBrk="0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  <a:defRPr/>
            </a:pPr>
            <a:r>
              <a:rPr lang="ar-SA" sz="9800" b="1" dirty="0" smtClean="0">
                <a:solidFill>
                  <a:srgbClr val="92D050"/>
                </a:solidFill>
                <a:latin typeface="Arial" pitchFamily="34" charset="0"/>
                <a:ea typeface="Droid Sans" charset="0"/>
                <a:cs typeface="Arial" pitchFamily="34" charset="0"/>
              </a:rPr>
              <a:t>شبكة وطنية إحصائية</a:t>
            </a:r>
          </a:p>
          <a:p>
            <a:pPr marL="0" marR="0" lvl="1" indent="0" algn="l" defTabSz="449263" rtl="1" eaLnBrk="0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  <a:defRPr/>
            </a:pPr>
            <a:r>
              <a:rPr kumimoji="0" lang="ar-SA" sz="3000" b="1" i="1" u="none" strike="noStrike" kern="0" cap="none" spc="0" normalizeH="0" baseline="0" noProof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Arial" pitchFamily="34" charset="0"/>
                <a:ea typeface="Droid Sans" charset="0"/>
                <a:cs typeface="Arial" pitchFamily="34" charset="0"/>
              </a:rPr>
              <a:t/>
            </a:r>
            <a:br>
              <a:rPr kumimoji="0" lang="ar-SA" sz="3000" b="1" i="1" u="none" strike="noStrike" kern="0" cap="none" spc="0" normalizeH="0" baseline="0" noProof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Arial" pitchFamily="34" charset="0"/>
                <a:ea typeface="Droid Sans" charset="0"/>
                <a:cs typeface="Arial" pitchFamily="34" charset="0"/>
              </a:rPr>
            </a:br>
            <a:r>
              <a:rPr kumimoji="0" lang="fr-FR" sz="3000" b="1" i="1" u="none" strike="noStrike" kern="0" cap="none" spc="0" normalizeH="0" baseline="0" noProof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Arial" pitchFamily="34" charset="0"/>
                <a:ea typeface="Droid Sans" charset="0"/>
                <a:cs typeface="Arial" pitchFamily="34" charset="0"/>
              </a:rPr>
              <a:t/>
            </a:r>
            <a:br>
              <a:rPr kumimoji="0" lang="fr-FR" sz="3000" b="1" i="1" u="none" strike="noStrike" kern="0" cap="none" spc="0" normalizeH="0" baseline="0" noProof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Arial" pitchFamily="34" charset="0"/>
                <a:ea typeface="Droid Sans" charset="0"/>
                <a:cs typeface="Arial" pitchFamily="34" charset="0"/>
              </a:rPr>
            </a:br>
            <a:r>
              <a:rPr kumimoji="0" lang="ar-SA" sz="36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itchFamily="34" charset="0"/>
                <a:ea typeface="Droid Sans" charset="0"/>
                <a:cs typeface="Arial" pitchFamily="34" charset="0"/>
              </a:rPr>
              <a:t/>
            </a:r>
            <a:br>
              <a:rPr kumimoji="0" lang="ar-SA" sz="36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itchFamily="34" charset="0"/>
                <a:ea typeface="Droid Sans" charset="0"/>
                <a:cs typeface="Arial" pitchFamily="34" charset="0"/>
              </a:rPr>
            </a:br>
            <a:endParaRPr kumimoji="0" lang="fr-FR" sz="2800" b="0" i="1" u="none" strike="noStrike" kern="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itchFamily="34" charset="0"/>
              <a:ea typeface="Droid Sans" charset="0"/>
              <a:cs typeface="Arial" pitchFamily="34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à coins arrondis 18"/>
          <p:cNvSpPr/>
          <p:nvPr/>
        </p:nvSpPr>
        <p:spPr bwMode="auto">
          <a:xfrm>
            <a:off x="71438" y="2928938"/>
            <a:ext cx="5357812" cy="3643312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11267" name="AutoShape 1"/>
          <p:cNvSpPr>
            <a:spLocks noChangeArrowheads="1"/>
          </p:cNvSpPr>
          <p:nvPr/>
        </p:nvSpPr>
        <p:spPr bwMode="auto">
          <a:xfrm>
            <a:off x="214313" y="428625"/>
            <a:ext cx="8228012" cy="1141413"/>
          </a:xfrm>
          <a:custGeom>
            <a:avLst/>
            <a:gdLst>
              <a:gd name="T0" fmla="*/ 8228012 w 8228012"/>
              <a:gd name="T1" fmla="*/ 570707 h 1141413"/>
              <a:gd name="T2" fmla="*/ 4114006 w 8228012"/>
              <a:gd name="T3" fmla="*/ 1141413 h 1141413"/>
              <a:gd name="T4" fmla="*/ 0 w 8228012"/>
              <a:gd name="T5" fmla="*/ 570707 h 1141413"/>
              <a:gd name="T6" fmla="*/ 4114006 w 8228012"/>
              <a:gd name="T7" fmla="*/ 0 h 1141413"/>
              <a:gd name="T8" fmla="*/ 0 60000 65536"/>
              <a:gd name="T9" fmla="*/ 5898240 60000 65536"/>
              <a:gd name="T10" fmla="*/ 11796480 60000 65536"/>
              <a:gd name="T11" fmla="*/ 17694720 60000 65536"/>
              <a:gd name="T12" fmla="*/ 0 w 8228012"/>
              <a:gd name="T13" fmla="*/ 0 h 1141413"/>
              <a:gd name="T14" fmla="*/ 8228012 w 8228012"/>
              <a:gd name="T15" fmla="*/ 1141413 h 1141413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8228012" h="1141413">
                <a:moveTo>
                  <a:pt x="0" y="0"/>
                </a:moveTo>
                <a:lnTo>
                  <a:pt x="22858" y="0"/>
                </a:lnTo>
                <a:lnTo>
                  <a:pt x="22858" y="3173"/>
                </a:lnTo>
                <a:lnTo>
                  <a:pt x="0" y="3173"/>
                </a:lnTo>
                <a:close/>
              </a:path>
            </a:pathLst>
          </a:custGeom>
          <a:noFill/>
          <a:ln w="9525">
            <a:noFill/>
            <a:round/>
            <a:headEnd/>
            <a:tailEnd/>
          </a:ln>
        </p:spPr>
        <p:txBody>
          <a:bodyPr lIns="90000" tIns="45000" rIns="90000" bIns="45000" anchor="ctr"/>
          <a:lstStyle/>
          <a:p>
            <a:pPr marL="0" lvl="1" indent="0" rtl="1" eaLnBrk="0">
              <a:defRPr/>
            </a:pPr>
            <a:r>
              <a:rPr lang="ar-TN" sz="3200" b="1" dirty="0" smtClean="0">
                <a:solidFill>
                  <a:schemeClr val="bg1"/>
                </a:solidFill>
                <a:latin typeface="Arial" pitchFamily="34" charset="0"/>
                <a:ea typeface="Droid Sans" charset="0"/>
                <a:cs typeface="Arial" pitchFamily="34" charset="0"/>
              </a:rPr>
              <a:t>الأفاق </a:t>
            </a:r>
            <a:r>
              <a:rPr lang="ar-TN" sz="3200" b="1" dirty="0" err="1" smtClean="0">
                <a:solidFill>
                  <a:schemeClr val="bg1"/>
                </a:solidFill>
                <a:latin typeface="Arial" pitchFamily="34" charset="0"/>
                <a:ea typeface="Droid Sans" charset="0"/>
                <a:cs typeface="Arial" pitchFamily="34" charset="0"/>
              </a:rPr>
              <a:t>و</a:t>
            </a:r>
            <a:r>
              <a:rPr lang="ar-TN" sz="3200" b="1" dirty="0" smtClean="0">
                <a:solidFill>
                  <a:schemeClr val="bg1"/>
                </a:solidFill>
                <a:latin typeface="Arial" pitchFamily="34" charset="0"/>
                <a:ea typeface="Droid Sans" charset="0"/>
                <a:cs typeface="Arial" pitchFamily="34" charset="0"/>
              </a:rPr>
              <a:t> التحديات</a:t>
            </a:r>
            <a:endParaRPr lang="ar-SA" sz="3200" b="1" dirty="0" smtClean="0">
              <a:solidFill>
                <a:schemeClr val="bg1"/>
              </a:solidFill>
              <a:latin typeface="Arial" pitchFamily="34" charset="0"/>
              <a:ea typeface="Droid Sans" charset="0"/>
              <a:cs typeface="Arial" pitchFamily="34" charset="0"/>
            </a:endParaRPr>
          </a:p>
          <a:p>
            <a:pPr marL="0" lvl="1" indent="0" rtl="1" eaLnBrk="0">
              <a:defRPr/>
            </a:pPr>
            <a:r>
              <a:rPr lang="ar-SA" sz="3200" b="1" kern="0" dirty="0" err="1" smtClean="0">
                <a:solidFill>
                  <a:srgbClr val="92D050"/>
                </a:solidFill>
                <a:latin typeface="Arial" pitchFamily="34" charset="0"/>
                <a:ea typeface="Droid Sans" charset="0"/>
                <a:cs typeface="Arial" pitchFamily="34" charset="0"/>
              </a:rPr>
              <a:t>التشاركية</a:t>
            </a:r>
            <a:r>
              <a:rPr lang="ar-SA" sz="3000" b="1" i="1" kern="0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ea typeface="Droid Sans" charset="0"/>
                <a:cs typeface="Arial" pitchFamily="34" charset="0"/>
              </a:rPr>
              <a:t/>
            </a:r>
            <a:br>
              <a:rPr lang="ar-SA" sz="3000" b="1" i="1" kern="0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ea typeface="Droid Sans" charset="0"/>
                <a:cs typeface="Arial" pitchFamily="34" charset="0"/>
              </a:rPr>
            </a:br>
            <a:endParaRPr lang="fr-FR" sz="4400" b="1" dirty="0">
              <a:solidFill>
                <a:srgbClr val="F2F2F2"/>
              </a:solidFill>
              <a:latin typeface="Calibri" charset="0"/>
            </a:endParaRPr>
          </a:p>
        </p:txBody>
      </p:sp>
      <p:sp>
        <p:nvSpPr>
          <p:cNvPr id="11268" name="AutoShape 2"/>
          <p:cNvSpPr>
            <a:spLocks noChangeArrowheads="1"/>
          </p:cNvSpPr>
          <p:nvPr/>
        </p:nvSpPr>
        <p:spPr bwMode="auto">
          <a:xfrm>
            <a:off x="1357313" y="1714500"/>
            <a:ext cx="3959225" cy="515938"/>
          </a:xfrm>
          <a:custGeom>
            <a:avLst/>
            <a:gdLst>
              <a:gd name="T0" fmla="*/ 3959225 w 3959225"/>
              <a:gd name="T1" fmla="*/ 257969 h 515938"/>
              <a:gd name="T2" fmla="*/ 1979616 w 3959225"/>
              <a:gd name="T3" fmla="*/ 515938 h 515938"/>
              <a:gd name="T4" fmla="*/ 0 w 3959225"/>
              <a:gd name="T5" fmla="*/ 257969 h 515938"/>
              <a:gd name="T6" fmla="*/ 1979616 w 3959225"/>
              <a:gd name="T7" fmla="*/ 0 h 515938"/>
              <a:gd name="T8" fmla="*/ 0 60000 65536"/>
              <a:gd name="T9" fmla="*/ 5898240 60000 65536"/>
              <a:gd name="T10" fmla="*/ 11796480 60000 65536"/>
              <a:gd name="T11" fmla="*/ 17694720 60000 65536"/>
              <a:gd name="T12" fmla="*/ 0 w 3959225"/>
              <a:gd name="T13" fmla="*/ 0 h 515938"/>
              <a:gd name="T14" fmla="*/ 3959225 w 3959225"/>
              <a:gd name="T15" fmla="*/ 515938 h 51593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3959225" h="515938">
                <a:moveTo>
                  <a:pt x="0" y="0"/>
                </a:moveTo>
                <a:lnTo>
                  <a:pt x="10999" y="0"/>
                </a:lnTo>
                <a:lnTo>
                  <a:pt x="10999" y="1433"/>
                </a:lnTo>
                <a:lnTo>
                  <a:pt x="0" y="1433"/>
                </a:lnTo>
                <a:close/>
              </a:path>
            </a:pathLst>
          </a:custGeom>
          <a:noFill/>
          <a:ln w="9525">
            <a:noFill/>
            <a:round/>
            <a:headEnd/>
            <a:tailEnd/>
          </a:ln>
        </p:spPr>
        <p:txBody>
          <a:bodyPr lIns="90000" tIns="45000" rIns="90000" bIns="45000"/>
          <a:lstStyle/>
          <a:p>
            <a:pPr>
              <a:lnSpc>
                <a:spcPct val="100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</a:pPr>
            <a:r>
              <a:rPr lang="fr-FR" sz="2800" b="1">
                <a:solidFill>
                  <a:srgbClr val="17375E"/>
                </a:solidFill>
                <a:latin typeface="Calibri" charset="0"/>
              </a:rPr>
              <a:t>E-participation</a:t>
            </a:r>
          </a:p>
        </p:txBody>
      </p:sp>
      <p:pic>
        <p:nvPicPr>
          <p:cNvPr id="11270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00438" y="4143375"/>
            <a:ext cx="1428750" cy="9144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11271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95288" y="3370263"/>
            <a:ext cx="1008062" cy="7905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11272" name="Line 8"/>
          <p:cNvSpPr>
            <a:spLocks noChangeShapeType="1"/>
          </p:cNvSpPr>
          <p:nvPr/>
        </p:nvSpPr>
        <p:spPr bwMode="auto">
          <a:xfrm>
            <a:off x="1908175" y="3659188"/>
            <a:ext cx="1306513" cy="55562"/>
          </a:xfrm>
          <a:prstGeom prst="line">
            <a:avLst/>
          </a:prstGeom>
          <a:noFill/>
          <a:ln w="108000">
            <a:solidFill>
              <a:srgbClr val="00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fr-FR"/>
          </a:p>
        </p:txBody>
      </p:sp>
      <p:pic>
        <p:nvPicPr>
          <p:cNvPr id="11273" name="Picture 9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429000" y="3143250"/>
            <a:ext cx="1497013" cy="96678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11274" name="Picture 10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051050" y="4667250"/>
            <a:ext cx="992188" cy="11017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11275" name="Line 11"/>
          <p:cNvSpPr>
            <a:spLocks noChangeShapeType="1"/>
          </p:cNvSpPr>
          <p:nvPr/>
        </p:nvSpPr>
        <p:spPr bwMode="auto">
          <a:xfrm>
            <a:off x="1547813" y="4235450"/>
            <a:ext cx="647700" cy="647700"/>
          </a:xfrm>
          <a:prstGeom prst="line">
            <a:avLst/>
          </a:prstGeom>
          <a:noFill/>
          <a:ln w="108000">
            <a:solidFill>
              <a:srgbClr val="0084D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fr-FR"/>
          </a:p>
        </p:txBody>
      </p:sp>
      <p:sp>
        <p:nvSpPr>
          <p:cNvPr id="11276" name="Line 12"/>
          <p:cNvSpPr>
            <a:spLocks noChangeShapeType="1"/>
          </p:cNvSpPr>
          <p:nvPr/>
        </p:nvSpPr>
        <p:spPr bwMode="auto">
          <a:xfrm flipV="1">
            <a:off x="3044825" y="4786313"/>
            <a:ext cx="527050" cy="273050"/>
          </a:xfrm>
          <a:prstGeom prst="line">
            <a:avLst/>
          </a:prstGeom>
          <a:noFill/>
          <a:ln w="144000">
            <a:solidFill>
              <a:srgbClr val="0084D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fr-FR"/>
          </a:p>
        </p:txBody>
      </p:sp>
      <p:sp>
        <p:nvSpPr>
          <p:cNvPr id="11277" name="Line 17"/>
          <p:cNvSpPr>
            <a:spLocks noChangeShapeType="1"/>
          </p:cNvSpPr>
          <p:nvPr/>
        </p:nvSpPr>
        <p:spPr bwMode="auto">
          <a:xfrm>
            <a:off x="1403350" y="5278438"/>
            <a:ext cx="647700" cy="1587"/>
          </a:xfrm>
          <a:prstGeom prst="line">
            <a:avLst/>
          </a:prstGeom>
          <a:noFill/>
          <a:ln w="108000">
            <a:solidFill>
              <a:srgbClr val="0084D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fr-FR"/>
          </a:p>
        </p:txBody>
      </p:sp>
      <p:pic>
        <p:nvPicPr>
          <p:cNvPr id="11278" name="Picture 18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79400" y="4786313"/>
            <a:ext cx="1079500" cy="82708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11279" name="AutoShape 20"/>
          <p:cNvSpPr>
            <a:spLocks noChangeArrowheads="1"/>
          </p:cNvSpPr>
          <p:nvPr/>
        </p:nvSpPr>
        <p:spPr bwMode="auto">
          <a:xfrm>
            <a:off x="625475" y="4090988"/>
            <a:ext cx="560388" cy="346075"/>
          </a:xfrm>
          <a:custGeom>
            <a:avLst/>
            <a:gdLst>
              <a:gd name="T0" fmla="*/ 560389 w 560387"/>
              <a:gd name="T1" fmla="*/ 173038 h 346075"/>
              <a:gd name="T2" fmla="*/ 280196 w 560387"/>
              <a:gd name="T3" fmla="*/ 346075 h 346075"/>
              <a:gd name="T4" fmla="*/ 0 w 560387"/>
              <a:gd name="T5" fmla="*/ 173038 h 346075"/>
              <a:gd name="T6" fmla="*/ 280196 w 560387"/>
              <a:gd name="T7" fmla="*/ 0 h 346075"/>
              <a:gd name="T8" fmla="*/ 0 60000 65536"/>
              <a:gd name="T9" fmla="*/ 5898240 60000 65536"/>
              <a:gd name="T10" fmla="*/ 11796480 60000 65536"/>
              <a:gd name="T11" fmla="*/ 17694720 60000 65536"/>
              <a:gd name="T12" fmla="*/ 0 w 560387"/>
              <a:gd name="T13" fmla="*/ 0 h 346075"/>
              <a:gd name="T14" fmla="*/ 560387 w 560387"/>
              <a:gd name="T15" fmla="*/ 346075 h 34607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560387" h="346075">
                <a:moveTo>
                  <a:pt x="0" y="0"/>
                </a:moveTo>
                <a:lnTo>
                  <a:pt x="1559" y="0"/>
                </a:lnTo>
                <a:lnTo>
                  <a:pt x="1559" y="961"/>
                </a:lnTo>
                <a:lnTo>
                  <a:pt x="0" y="961"/>
                </a:lnTo>
                <a:close/>
              </a:path>
            </a:pathLst>
          </a:custGeom>
          <a:noFill/>
          <a:ln w="9525">
            <a:noFill/>
            <a:round/>
            <a:headEnd/>
            <a:tailEnd/>
          </a:ln>
        </p:spPr>
        <p:txBody>
          <a:bodyPr wrap="none" lIns="90000" tIns="45000" rIns="90000" bIns="45000"/>
          <a:lstStyle/>
          <a:p>
            <a:pPr>
              <a:lnSpc>
                <a:spcPct val="100000"/>
              </a:lnSpc>
            </a:pPr>
            <a:r>
              <a:rPr lang="fr-FR" b="1">
                <a:solidFill>
                  <a:srgbClr val="000000"/>
                </a:solidFill>
              </a:rPr>
              <a:t>INS</a:t>
            </a:r>
          </a:p>
        </p:txBody>
      </p:sp>
      <p:sp>
        <p:nvSpPr>
          <p:cNvPr id="11280" name="AutoShape 21"/>
          <p:cNvSpPr>
            <a:spLocks noChangeArrowheads="1"/>
          </p:cNvSpPr>
          <p:nvPr/>
        </p:nvSpPr>
        <p:spPr bwMode="auto">
          <a:xfrm>
            <a:off x="71438" y="5643563"/>
            <a:ext cx="1701800" cy="346075"/>
          </a:xfrm>
          <a:custGeom>
            <a:avLst/>
            <a:gdLst>
              <a:gd name="T0" fmla="*/ 1701800 w 1701800"/>
              <a:gd name="T1" fmla="*/ 173038 h 346075"/>
              <a:gd name="T2" fmla="*/ 850900 w 1701800"/>
              <a:gd name="T3" fmla="*/ 346075 h 346075"/>
              <a:gd name="T4" fmla="*/ 0 w 1701800"/>
              <a:gd name="T5" fmla="*/ 173038 h 346075"/>
              <a:gd name="T6" fmla="*/ 850900 w 1701800"/>
              <a:gd name="T7" fmla="*/ 0 h 346075"/>
              <a:gd name="T8" fmla="*/ 0 60000 65536"/>
              <a:gd name="T9" fmla="*/ 5898240 60000 65536"/>
              <a:gd name="T10" fmla="*/ 11796480 60000 65536"/>
              <a:gd name="T11" fmla="*/ 17694720 60000 65536"/>
              <a:gd name="T12" fmla="*/ 0 w 1701800"/>
              <a:gd name="T13" fmla="*/ 0 h 346075"/>
              <a:gd name="T14" fmla="*/ 1701800 w 1701800"/>
              <a:gd name="T15" fmla="*/ 346075 h 34607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701800" h="346075">
                <a:moveTo>
                  <a:pt x="0" y="0"/>
                </a:moveTo>
                <a:lnTo>
                  <a:pt x="4730" y="0"/>
                </a:lnTo>
                <a:lnTo>
                  <a:pt x="4730" y="961"/>
                </a:lnTo>
                <a:lnTo>
                  <a:pt x="0" y="961"/>
                </a:lnTo>
                <a:close/>
              </a:path>
            </a:pathLst>
          </a:custGeom>
          <a:noFill/>
          <a:ln w="9525">
            <a:noFill/>
            <a:round/>
            <a:headEnd/>
            <a:tailEnd/>
          </a:ln>
        </p:spPr>
        <p:txBody>
          <a:bodyPr wrap="none" lIns="90000" tIns="45000" rIns="90000" bIns="45000"/>
          <a:lstStyle/>
          <a:p>
            <a:pPr>
              <a:lnSpc>
                <a:spcPct val="100000"/>
              </a:lnSpc>
              <a:tabLst>
                <a:tab pos="723900" algn="l"/>
                <a:tab pos="1447800" algn="l"/>
              </a:tabLst>
            </a:pPr>
            <a:r>
              <a:rPr lang="fr-FR">
                <a:solidFill>
                  <a:srgbClr val="000000"/>
                </a:solidFill>
              </a:rPr>
              <a:t>Other sources</a:t>
            </a:r>
          </a:p>
        </p:txBody>
      </p:sp>
      <p:sp>
        <p:nvSpPr>
          <p:cNvPr id="11281" name="AutoShape 21"/>
          <p:cNvSpPr>
            <a:spLocks noChangeArrowheads="1"/>
          </p:cNvSpPr>
          <p:nvPr/>
        </p:nvSpPr>
        <p:spPr bwMode="auto">
          <a:xfrm>
            <a:off x="1928794" y="5786454"/>
            <a:ext cx="1701800" cy="346075"/>
          </a:xfrm>
          <a:custGeom>
            <a:avLst/>
            <a:gdLst>
              <a:gd name="T0" fmla="*/ 1701800 w 1701800"/>
              <a:gd name="T1" fmla="*/ 173038 h 346075"/>
              <a:gd name="T2" fmla="*/ 850900 w 1701800"/>
              <a:gd name="T3" fmla="*/ 346075 h 346075"/>
              <a:gd name="T4" fmla="*/ 0 w 1701800"/>
              <a:gd name="T5" fmla="*/ 173038 h 346075"/>
              <a:gd name="T6" fmla="*/ 850900 w 1701800"/>
              <a:gd name="T7" fmla="*/ 0 h 346075"/>
              <a:gd name="T8" fmla="*/ 0 60000 65536"/>
              <a:gd name="T9" fmla="*/ 5898240 60000 65536"/>
              <a:gd name="T10" fmla="*/ 11796480 60000 65536"/>
              <a:gd name="T11" fmla="*/ 17694720 60000 65536"/>
              <a:gd name="T12" fmla="*/ 0 w 1701800"/>
              <a:gd name="T13" fmla="*/ 0 h 346075"/>
              <a:gd name="T14" fmla="*/ 1701800 w 1701800"/>
              <a:gd name="T15" fmla="*/ 346075 h 34607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701800" h="346075">
                <a:moveTo>
                  <a:pt x="0" y="0"/>
                </a:moveTo>
                <a:lnTo>
                  <a:pt x="4730" y="0"/>
                </a:lnTo>
                <a:lnTo>
                  <a:pt x="4730" y="961"/>
                </a:lnTo>
                <a:lnTo>
                  <a:pt x="0" y="961"/>
                </a:lnTo>
                <a:close/>
              </a:path>
            </a:pathLst>
          </a:custGeom>
          <a:noFill/>
          <a:ln w="9525">
            <a:noFill/>
            <a:round/>
            <a:headEnd/>
            <a:tailEnd/>
          </a:ln>
        </p:spPr>
        <p:txBody>
          <a:bodyPr wrap="none" lIns="90000" tIns="45000" rIns="90000" bIns="45000"/>
          <a:lstStyle/>
          <a:p>
            <a:pPr algn="ctr">
              <a:lnSpc>
                <a:spcPct val="100000"/>
              </a:lnSpc>
              <a:tabLst>
                <a:tab pos="723900" algn="l"/>
                <a:tab pos="1447800" algn="l"/>
              </a:tabLst>
            </a:pPr>
            <a:r>
              <a:rPr lang="ar-TN" dirty="0" smtClean="0">
                <a:solidFill>
                  <a:srgbClr val="000000"/>
                </a:solidFill>
              </a:rPr>
              <a:t>خبراء </a:t>
            </a:r>
            <a:r>
              <a:rPr lang="ar-TN" dirty="0" err="1" smtClean="0">
                <a:solidFill>
                  <a:srgbClr val="000000"/>
                </a:solidFill>
              </a:rPr>
              <a:t>و</a:t>
            </a:r>
            <a:r>
              <a:rPr lang="ar-TN" dirty="0" smtClean="0">
                <a:solidFill>
                  <a:srgbClr val="000000"/>
                </a:solidFill>
              </a:rPr>
              <a:t> باحثين</a:t>
            </a:r>
          </a:p>
          <a:p>
            <a:pPr algn="ctr">
              <a:lnSpc>
                <a:spcPct val="100000"/>
              </a:lnSpc>
              <a:tabLst>
                <a:tab pos="723900" algn="l"/>
                <a:tab pos="1447800" algn="l"/>
              </a:tabLst>
            </a:pPr>
            <a:r>
              <a:rPr lang="fr-FR" dirty="0" smtClean="0">
                <a:solidFill>
                  <a:srgbClr val="000000"/>
                </a:solidFill>
              </a:rPr>
              <a:t>Experts and </a:t>
            </a:r>
            <a:r>
              <a:rPr lang="fr-FR" dirty="0" err="1" smtClean="0">
                <a:solidFill>
                  <a:srgbClr val="000000"/>
                </a:solidFill>
              </a:rPr>
              <a:t>researchers</a:t>
            </a:r>
            <a:endParaRPr lang="fr-FR" dirty="0">
              <a:solidFill>
                <a:srgbClr val="000000"/>
              </a:solidFill>
            </a:endParaRPr>
          </a:p>
        </p:txBody>
      </p:sp>
      <p:sp>
        <p:nvSpPr>
          <p:cNvPr id="20" name="Rectangle à coins arrondis 19"/>
          <p:cNvSpPr/>
          <p:nvPr/>
        </p:nvSpPr>
        <p:spPr bwMode="auto">
          <a:xfrm>
            <a:off x="5643563" y="2928938"/>
            <a:ext cx="3143250" cy="3643312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/>
          <a:lstStyle/>
          <a:p>
            <a:pPr>
              <a:defRPr/>
            </a:pPr>
            <a:endParaRPr lang="fr-FR" dirty="0"/>
          </a:p>
        </p:txBody>
      </p:sp>
      <p:sp>
        <p:nvSpPr>
          <p:cNvPr id="22" name="Rectangle à coins arrondis 21"/>
          <p:cNvSpPr/>
          <p:nvPr/>
        </p:nvSpPr>
        <p:spPr bwMode="auto">
          <a:xfrm>
            <a:off x="1928813" y="2643188"/>
            <a:ext cx="1500187" cy="500062"/>
          </a:xfrm>
          <a:prstGeom prst="roundRect">
            <a:avLst/>
          </a:prstGeom>
          <a:solidFill>
            <a:schemeClr val="accent3">
              <a:lumMod val="75000"/>
            </a:schemeClr>
          </a:solidFill>
          <a:ln>
            <a:headEnd type="none" w="med" len="med"/>
            <a:tailEnd type="none" w="med" len="med"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/>
          <a:lstStyle/>
          <a:p>
            <a:pPr>
              <a:defRPr/>
            </a:pPr>
            <a:r>
              <a:rPr lang="fr-FR" dirty="0" err="1"/>
              <a:t>Statistics</a:t>
            </a:r>
            <a:endParaRPr lang="fr-FR" dirty="0"/>
          </a:p>
        </p:txBody>
      </p:sp>
      <p:sp>
        <p:nvSpPr>
          <p:cNvPr id="23" name="Rectangle à coins arrondis 22"/>
          <p:cNvSpPr/>
          <p:nvPr/>
        </p:nvSpPr>
        <p:spPr bwMode="auto">
          <a:xfrm>
            <a:off x="6286500" y="2643188"/>
            <a:ext cx="1928813" cy="571500"/>
          </a:xfrm>
          <a:prstGeom prst="roundRect">
            <a:avLst/>
          </a:prstGeom>
          <a:solidFill>
            <a:schemeClr val="accent3">
              <a:lumMod val="75000"/>
            </a:schemeClr>
          </a:solidFill>
          <a:ln>
            <a:headEnd type="none" w="med" len="med"/>
            <a:tailEnd type="none" w="med" len="med"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/>
          <a:lstStyle/>
          <a:p>
            <a:pPr algn="ctr">
              <a:defRPr/>
            </a:pPr>
            <a:r>
              <a:rPr lang="fr-FR" dirty="0"/>
              <a:t>Information </a:t>
            </a:r>
            <a:r>
              <a:rPr lang="fr-FR" dirty="0" err="1"/>
              <a:t>T</a:t>
            </a:r>
            <a:r>
              <a:rPr lang="fr-FR" smtClean="0"/>
              <a:t>echnology</a:t>
            </a:r>
            <a:endParaRPr lang="fr-FR" dirty="0"/>
          </a:p>
        </p:txBody>
      </p:sp>
      <p:pic>
        <p:nvPicPr>
          <p:cNvPr id="11285" name="Picture 8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6357938" y="3500438"/>
            <a:ext cx="1644650" cy="1285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86" name="ZoneTexte 27"/>
          <p:cNvSpPr txBox="1">
            <a:spLocks noChangeArrowheads="1"/>
          </p:cNvSpPr>
          <p:nvPr/>
        </p:nvSpPr>
        <p:spPr bwMode="auto">
          <a:xfrm>
            <a:off x="6715125" y="5438775"/>
            <a:ext cx="784225" cy="379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2000" b="1">
                <a:solidFill>
                  <a:srgbClr val="C00000"/>
                </a:solidFill>
              </a:rPr>
              <a:t>Labs</a:t>
            </a:r>
          </a:p>
        </p:txBody>
      </p:sp>
      <p:sp>
        <p:nvSpPr>
          <p:cNvPr id="11287" name="ZoneTexte 28"/>
          <p:cNvSpPr txBox="1">
            <a:spLocks noChangeArrowheads="1"/>
          </p:cNvSpPr>
          <p:nvPr/>
        </p:nvSpPr>
        <p:spPr bwMode="auto">
          <a:xfrm>
            <a:off x="6858000" y="5295900"/>
            <a:ext cx="623888" cy="250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1100">
                <a:solidFill>
                  <a:srgbClr val="C00000"/>
                </a:solidFill>
              </a:rPr>
              <a:t>Projets</a:t>
            </a:r>
          </a:p>
        </p:txBody>
      </p:sp>
      <p:sp>
        <p:nvSpPr>
          <p:cNvPr id="11288" name="ZoneTexte 29"/>
          <p:cNvSpPr txBox="1">
            <a:spLocks noChangeArrowheads="1"/>
          </p:cNvSpPr>
          <p:nvPr/>
        </p:nvSpPr>
        <p:spPr bwMode="auto">
          <a:xfrm>
            <a:off x="7500938" y="5510213"/>
            <a:ext cx="400050" cy="265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1200" b="1">
                <a:solidFill>
                  <a:srgbClr val="7030A0"/>
                </a:solidFill>
              </a:rPr>
              <a:t>Git</a:t>
            </a:r>
          </a:p>
        </p:txBody>
      </p:sp>
      <p:sp>
        <p:nvSpPr>
          <p:cNvPr id="31" name="ZoneTexte 30"/>
          <p:cNvSpPr txBox="1"/>
          <p:nvPr/>
        </p:nvSpPr>
        <p:spPr>
          <a:xfrm rot="16200000">
            <a:off x="7523163" y="5345113"/>
            <a:ext cx="1062037" cy="24923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fr-FR" sz="1100" dirty="0">
                <a:solidFill>
                  <a:schemeClr val="accent2">
                    <a:lumMod val="75000"/>
                  </a:schemeClr>
                </a:solidFill>
              </a:rPr>
              <a:t>Open sources</a:t>
            </a:r>
          </a:p>
        </p:txBody>
      </p:sp>
      <p:sp>
        <p:nvSpPr>
          <p:cNvPr id="11290" name="ZoneTexte 31"/>
          <p:cNvSpPr txBox="1">
            <a:spLocks noChangeArrowheads="1"/>
          </p:cNvSpPr>
          <p:nvPr/>
        </p:nvSpPr>
        <p:spPr bwMode="auto">
          <a:xfrm>
            <a:off x="6572250" y="4938713"/>
            <a:ext cx="1435100" cy="250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1100" b="1">
                <a:solidFill>
                  <a:srgbClr val="0066CC"/>
                </a:solidFill>
              </a:rPr>
              <a:t>Travail collaboratif</a:t>
            </a:r>
          </a:p>
        </p:txBody>
      </p:sp>
      <p:sp>
        <p:nvSpPr>
          <p:cNvPr id="11291" name="ZoneTexte 32"/>
          <p:cNvSpPr txBox="1">
            <a:spLocks noChangeArrowheads="1"/>
          </p:cNvSpPr>
          <p:nvPr/>
        </p:nvSpPr>
        <p:spPr bwMode="auto">
          <a:xfrm>
            <a:off x="6643688" y="5724525"/>
            <a:ext cx="1328737" cy="265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1200" b="1">
                <a:solidFill>
                  <a:srgbClr val="008000"/>
                </a:solidFill>
              </a:rPr>
              <a:t>Développement</a:t>
            </a:r>
          </a:p>
        </p:txBody>
      </p:sp>
      <p:sp>
        <p:nvSpPr>
          <p:cNvPr id="11292" name="ZoneTexte 33"/>
          <p:cNvSpPr txBox="1">
            <a:spLocks noChangeArrowheads="1"/>
          </p:cNvSpPr>
          <p:nvPr/>
        </p:nvSpPr>
        <p:spPr bwMode="auto">
          <a:xfrm rot="-5400000">
            <a:off x="6077744" y="5290344"/>
            <a:ext cx="1109663" cy="263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1200" b="1">
                <a:solidFill>
                  <a:srgbClr val="FFC000"/>
                </a:solidFill>
              </a:rPr>
              <a:t>participation</a:t>
            </a:r>
          </a:p>
        </p:txBody>
      </p:sp>
      <p:sp>
        <p:nvSpPr>
          <p:cNvPr id="11293" name="ZoneTexte 34"/>
          <p:cNvSpPr txBox="1">
            <a:spLocks noChangeArrowheads="1"/>
          </p:cNvSpPr>
          <p:nvPr/>
        </p:nvSpPr>
        <p:spPr bwMode="auto">
          <a:xfrm>
            <a:off x="6643688" y="5153025"/>
            <a:ext cx="1270000" cy="236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1000" b="1"/>
              <a:t>Data visualisation</a:t>
            </a:r>
          </a:p>
        </p:txBody>
      </p:sp>
      <p:sp>
        <p:nvSpPr>
          <p:cNvPr id="36" name="ZoneTexte 35"/>
          <p:cNvSpPr txBox="1"/>
          <p:nvPr/>
        </p:nvSpPr>
        <p:spPr>
          <a:xfrm rot="16200000">
            <a:off x="6069806" y="5298282"/>
            <a:ext cx="582613" cy="2921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fr-FR" sz="1400" b="1" dirty="0">
                <a:solidFill>
                  <a:schemeClr val="accent4">
                    <a:lumMod val="95000"/>
                    <a:lumOff val="5000"/>
                  </a:schemeClr>
                </a:solidFill>
              </a:rPr>
              <a:t>Blog</a:t>
            </a:r>
          </a:p>
        </p:txBody>
      </p:sp>
      <p:sp>
        <p:nvSpPr>
          <p:cNvPr id="32" name="AutoShape 21"/>
          <p:cNvSpPr>
            <a:spLocks noChangeArrowheads="1"/>
          </p:cNvSpPr>
          <p:nvPr/>
        </p:nvSpPr>
        <p:spPr bwMode="auto">
          <a:xfrm>
            <a:off x="2071670" y="5786454"/>
            <a:ext cx="1701800" cy="346075"/>
          </a:xfrm>
          <a:custGeom>
            <a:avLst/>
            <a:gdLst>
              <a:gd name="T0" fmla="*/ 1701800 w 1701800"/>
              <a:gd name="T1" fmla="*/ 173038 h 346075"/>
              <a:gd name="T2" fmla="*/ 850900 w 1701800"/>
              <a:gd name="T3" fmla="*/ 346075 h 346075"/>
              <a:gd name="T4" fmla="*/ 0 w 1701800"/>
              <a:gd name="T5" fmla="*/ 173038 h 346075"/>
              <a:gd name="T6" fmla="*/ 850900 w 1701800"/>
              <a:gd name="T7" fmla="*/ 0 h 346075"/>
              <a:gd name="T8" fmla="*/ 0 60000 65536"/>
              <a:gd name="T9" fmla="*/ 5898240 60000 65536"/>
              <a:gd name="T10" fmla="*/ 11796480 60000 65536"/>
              <a:gd name="T11" fmla="*/ 17694720 60000 65536"/>
              <a:gd name="T12" fmla="*/ 0 w 1701800"/>
              <a:gd name="T13" fmla="*/ 0 h 346075"/>
              <a:gd name="T14" fmla="*/ 1701800 w 1701800"/>
              <a:gd name="T15" fmla="*/ 346075 h 34607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701800" h="346075">
                <a:moveTo>
                  <a:pt x="0" y="0"/>
                </a:moveTo>
                <a:lnTo>
                  <a:pt x="4730" y="0"/>
                </a:lnTo>
                <a:lnTo>
                  <a:pt x="4730" y="961"/>
                </a:lnTo>
                <a:lnTo>
                  <a:pt x="0" y="961"/>
                </a:lnTo>
                <a:close/>
              </a:path>
            </a:pathLst>
          </a:custGeom>
          <a:noFill/>
          <a:ln w="9525">
            <a:noFill/>
            <a:round/>
            <a:headEnd/>
            <a:tailEnd/>
          </a:ln>
        </p:spPr>
        <p:txBody>
          <a:bodyPr wrap="none" lIns="90000" tIns="45000" rIns="90000" bIns="45000"/>
          <a:lstStyle/>
          <a:p>
            <a:pPr>
              <a:lnSpc>
                <a:spcPct val="100000"/>
              </a:lnSpc>
              <a:tabLst>
                <a:tab pos="723900" algn="l"/>
                <a:tab pos="1447800" algn="l"/>
              </a:tabLst>
            </a:pPr>
            <a:endParaRPr lang="fr-FR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utoShape 10"/>
          <p:cNvSpPr>
            <a:spLocks noChangeArrowheads="1"/>
          </p:cNvSpPr>
          <p:nvPr/>
        </p:nvSpPr>
        <p:spPr bwMode="auto">
          <a:xfrm>
            <a:off x="1571604" y="2498721"/>
            <a:ext cx="4886325" cy="858841"/>
          </a:xfrm>
          <a:custGeom>
            <a:avLst/>
            <a:gdLst>
              <a:gd name="T0" fmla="*/ 4886325 w 4886325"/>
              <a:gd name="T1" fmla="*/ 179388 h 358775"/>
              <a:gd name="T2" fmla="*/ 2443163 w 4886325"/>
              <a:gd name="T3" fmla="*/ 358775 h 358775"/>
              <a:gd name="T4" fmla="*/ 0 w 4886325"/>
              <a:gd name="T5" fmla="*/ 179388 h 358775"/>
              <a:gd name="T6" fmla="*/ 2443163 w 4886325"/>
              <a:gd name="T7" fmla="*/ 0 h 358775"/>
              <a:gd name="T8" fmla="*/ 0 60000 65536"/>
              <a:gd name="T9" fmla="*/ 5898240 60000 65536"/>
              <a:gd name="T10" fmla="*/ 11796480 60000 65536"/>
              <a:gd name="T11" fmla="*/ 17694720 60000 65536"/>
              <a:gd name="T12" fmla="*/ 0 w 4886325"/>
              <a:gd name="T13" fmla="*/ 0 h 358775"/>
              <a:gd name="T14" fmla="*/ 4886325 w 4886325"/>
              <a:gd name="T15" fmla="*/ 358775 h 35877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4886325" h="358775">
                <a:moveTo>
                  <a:pt x="0" y="0"/>
                </a:moveTo>
                <a:lnTo>
                  <a:pt x="13575" y="0"/>
                </a:lnTo>
                <a:lnTo>
                  <a:pt x="13575" y="996"/>
                </a:lnTo>
                <a:lnTo>
                  <a:pt x="0" y="996"/>
                </a:lnTo>
                <a:close/>
              </a:path>
            </a:pathLst>
          </a:custGeom>
          <a:noFill/>
          <a:ln w="9525">
            <a:noFill/>
            <a:round/>
            <a:headEnd/>
            <a:tailEnd/>
          </a:ln>
        </p:spPr>
        <p:txBody>
          <a:bodyPr wrap="none" lIns="90000" tIns="45000" rIns="90000" bIns="45000"/>
          <a:lstStyle/>
          <a:p>
            <a:pPr algn="ctr">
              <a:lnSpc>
                <a:spcPct val="100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</a:pPr>
            <a:r>
              <a:rPr lang="ar-TN" sz="3200" dirty="0" smtClean="0">
                <a:solidFill>
                  <a:srgbClr val="004182"/>
                </a:solidFill>
                <a:latin typeface="Monotype Koufi" pitchFamily="2" charset="-78"/>
                <a:ea typeface="Monotype Koufi" pitchFamily="2" charset="-78"/>
                <a:cs typeface="Monotype Koufi" pitchFamily="2" charset="-78"/>
              </a:rPr>
              <a:t>”دع </a:t>
            </a:r>
            <a:r>
              <a:rPr lang="ar-TN" sz="3200" dirty="0" smtClean="0">
                <a:solidFill>
                  <a:srgbClr val="C00000"/>
                </a:solidFill>
                <a:latin typeface="Monotype Koufi" pitchFamily="2" charset="-78"/>
                <a:ea typeface="Monotype Koufi" pitchFamily="2" charset="-78"/>
                <a:cs typeface="Monotype Koufi" pitchFamily="2" charset="-78"/>
              </a:rPr>
              <a:t>الأرقام</a:t>
            </a:r>
            <a:r>
              <a:rPr lang="ar-TN" sz="3200" dirty="0" smtClean="0">
                <a:solidFill>
                  <a:srgbClr val="004182"/>
                </a:solidFill>
                <a:latin typeface="Monotype Koufi" pitchFamily="2" charset="-78"/>
                <a:ea typeface="Monotype Koufi" pitchFamily="2" charset="-78"/>
                <a:cs typeface="Monotype Koufi" pitchFamily="2" charset="-78"/>
              </a:rPr>
              <a:t> تتكلّم، لتحكي قصة ”</a:t>
            </a:r>
            <a:endParaRPr lang="fr-FR" sz="3200" dirty="0" smtClean="0">
              <a:solidFill>
                <a:srgbClr val="004182"/>
              </a:solidFill>
              <a:latin typeface="Arial" pitchFamily="34" charset="0"/>
              <a:ea typeface="Monotype Koufi" pitchFamily="2" charset="-78"/>
              <a:cs typeface="Monotype Koufi" pitchFamily="2" charset="-78"/>
            </a:endParaRPr>
          </a:p>
          <a:p>
            <a:pPr algn="ctr">
              <a:lnSpc>
                <a:spcPct val="100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</a:pPr>
            <a:endParaRPr lang="fr-FR" sz="3200" dirty="0" smtClean="0">
              <a:solidFill>
                <a:srgbClr val="004182"/>
              </a:solidFill>
              <a:latin typeface="Monotype Corsiva" pitchFamily="66" charset="0"/>
              <a:ea typeface="Monotype Koufi" pitchFamily="2" charset="-78"/>
              <a:cs typeface="Monotype Koufi" pitchFamily="2" charset="-78"/>
            </a:endParaRPr>
          </a:p>
          <a:p>
            <a:pPr algn="ctr">
              <a:lnSpc>
                <a:spcPct val="100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</a:pPr>
            <a:r>
              <a:rPr lang="en-US" sz="3200" dirty="0" smtClean="0">
                <a:solidFill>
                  <a:srgbClr val="004182"/>
                </a:solidFill>
                <a:latin typeface="Monotype Corsiva" pitchFamily="66" charset="0"/>
                <a:ea typeface="Monotype Koufi" pitchFamily="2" charset="-78"/>
                <a:cs typeface="Monotype Koufi" pitchFamily="2" charset="-78"/>
              </a:rPr>
              <a:t>“ Making sense of the </a:t>
            </a:r>
            <a:r>
              <a:rPr lang="en-US" sz="3200" dirty="0" smtClean="0">
                <a:solidFill>
                  <a:srgbClr val="C00000"/>
                </a:solidFill>
                <a:latin typeface="Monotype Corsiva" pitchFamily="66" charset="0"/>
                <a:ea typeface="Monotype Koufi" pitchFamily="2" charset="-78"/>
                <a:cs typeface="Monotype Koufi" pitchFamily="2" charset="-78"/>
              </a:rPr>
              <a:t>numbers</a:t>
            </a:r>
            <a:r>
              <a:rPr lang="en-US" sz="3200" dirty="0" smtClean="0">
                <a:solidFill>
                  <a:srgbClr val="004182"/>
                </a:solidFill>
                <a:latin typeface="Monotype Corsiva" pitchFamily="66" charset="0"/>
                <a:ea typeface="Monotype Koufi" pitchFamily="2" charset="-78"/>
                <a:cs typeface="Monotype Koufi" pitchFamily="2" charset="-78"/>
              </a:rPr>
              <a:t> tell a story!”</a:t>
            </a:r>
          </a:p>
        </p:txBody>
      </p:sp>
      <p:sp>
        <p:nvSpPr>
          <p:cNvPr id="12294" name="AutoShape 6" descr="data:image/jpeg;base64,/9j/4AAQSkZJRgABAQAAAQABAAD/2wCEAAkGBhQQEBQUEBQUFBQUFRQVGBUYFhcXGhgZFRQVFhYXFBUXHCYeFxskGRQUHy8hIycqLCwsFR4xNTAqNSYsLCkBCQoKDgwOGg8PGiwkHiQsKSksLC8sLCksLywsLCwsLCwsLCwsLCwsLCksLCwsLCksLCkpLCwpLCwsLCwsLCwsLP/AABEIAOEA4QMBIgACEQEDEQH/xAAcAAEAAgMBAQEAAAAAAAAAAAAAAQUEBgcDAgj/xABHEAABBAAEAwQFCQUFBwUAAAABAAIDEQQFEiEGMUEiUWFxEzKBkaEHFCNCUmKxwdEzcoLh8AgVJJLxQ1N0orKzwiU0c4Oj/8QAGQEBAAMBAQAAAAAAAAAAAAAAAAIDBAUB/8QAKhEAAgICAgEEAQQCAwAAAAAAAAECAxEhEjEEEyJBUTIFFGFxgfCRsfH/2gAMAwEAAhEDEQA/AO4oiIAiIgCIiAIiIAiIgCKLS0BKJai0BKKLS0BKKFKAIiIAiIgCIiAIiIAiIgCIiAIiIAiIgCIiAIoUFyA+l82qPG8Tiy3DsMzvtDaMebzsfZaoHyPxbi2XEggc44tgPBzuvtWqvxZS3LS/34Mdnlxi8R2/9+TasVxBBGdJeC77Le073Ntebc7LvVjcB3vIb8BZ/BVeEwjIhUbQ3vrmfMqcTjWxtLnuDQOp/rdWqiHS2U+vZ3JpFpJmj67IbfiTX81P96O8Pcue4zOZsS9whJaxoLjuG7Dq49FW4LOJGGhK5oP8Q9oK2L9PyvjP0YpfqLUvnB0yXiAseA5oDSPX6X3Hu23sr4xnFPoqLmW09Q78LFfFahjOJHxBocWvdvZbs0itufjvtt0VFiM7lk9Z/uAH4c17X4CltrR5Z+oOGk9nTMLxvhn7F5jPc8V8eSu4cQ14tjg4HqCCPguHjE8w7fbyrx/kpwmZSQu1RPcw/dNe8cj7V7Z+lxf4PH9ka/1ea/OOTuiLnOT/AClubTcU3UPtt2PtbyPsW9ZdmkWIZqheHjw5jwI5g+a5V3jWU/kv8nYo8uq/8Hv6+TMRQpWc1BEUICUUIgJREQBERAEREAREQBEKw8fjxEO8nkP18F6k5PCPG0llntiMQGC3LW8fM6ckSGo+kYPreMh6+XLzXu7EelG57V2sSQEc1uprUe+zFbJz/o+nNBbprs1VchXdsviGNsYpjQ0dwACwp8zaHaAdT6J0jeqH1u5YHDkxcxz3OJcXEHwrkB71s4Pi2ZOUeSikWGdZt6CPUKJJoWtKxmMllOqQudvQ7rI5ALac9mprAA2y+gSAdOxJIvrQVWGRGX08sjW7tIYHatwK7XW9hy7lpoags42Y/Ji7JYzoycZhG/M2hv0XJx1WC6hvqrc77qhlbEzk5z7aaIGij378xssrN81dK/RCXObpLO/VfPxK8YcjIGqZwjbz35m76ewjzVsHwXuf+DPbHnLEF1rJhE6uQFith16bDqfJbHknB3ziJznPMbxyaW9K2J8P0KrXZrFDtAzU77bvyHvC98rzB7mTSucdQbsbqjudtx/XTqo2zscfbolTXWpYnswcXkk0ZILCaJFt35GunisB23NWeFzcPoSOLHdJWk99nWB63RTi8dLHQlayRtbOIBHLo4daKmrJrUiqVVbXKPRUEr3wGaSYd4fC8scO7r4EciPNexxOHf6zHRnvabHPuK+f7ra79lKx3geyenf7fcpuyLWJIgqpJ5gzpHCvHbMVUc1RzdPsv/dvkfBbaCuAT4KSLdzXDrf4bj2LfeCOPdZEGKPa5MkPXua/x7iuP5XhJe+rr6O34nnNv07u/s6GigKVyjsEIpRAFClQgJREQBERAFClQSgMbH4wRMLj7B3noFqs+LLyS42T/W3gsnNsS6V+3qjYfqsH0B6kLfTGMFl9mK1uT/gn0q9BjjVHdePoh1cF89gdSVc2mVpNGJjcFEWv3MesgufYFm9h5blYWDwZawswjxI5x53y8QOQodSvDPsVDE8EsL9e9FxrY9x25UP9F6cO581ut3o2tY1tHcA8ydiefl5K73qGUY3wdnF4RX5lw7iWuAkOra71agB1K8jl0MP7aQOcL7Ld9wRsSOh9nJZuL4kGLlOoOEbWmgCepFl5HT9Aq7GZFduidrG/WjQJFn2g7c1fGyelY8GadcNyrWT6lz8NBbAwMHfzNWCL8RXxKq58W55t7iT4leMsZaacCD4hIYy9wa3mSAFqjGMVlGSUpy0xqV9AfR4Jx+2a69/gfPYhY2I4fLHNFucHEDstsjbutZnE8Xooo2NB0gesa+JHmdlRZYpuMV9miumValKS+P8As13Us3B5q5g0u7UZsaTuN+Zb3FV7XCxfKx/NbbMWtw/0MYe0gGquweZPUlWWySwmiuityy08YKfEZcJAX4c2OZZvqbZ2Hjz6KqJWTgMw9DMH1QBPZ7vK+oWbiJYcU46fo39L2B2JNnvtecpQ09o94RmsrT+jEgx74222Q7kjTdjldkHpupdmLH/tYxf2mdk+7kVgYiF0Zp4orxfL7FPEXtEMyWjsXAXFQnb6F8mt7R2XHZzmjo4Hm4d/VbiCvzP87LTbXFpHUEgjyI5Lq3yU8QyPwEZxcl6ppI4nyO7T26qYLce0b1NFcw1cTy/GUJco9M73heQ5xxL4OiIiLnnRCIiAIiIAiIgCpuI8x9HHpae0/wCA6/orgrQ88x3pJnHoDpHkP52rqIcpFVssRMd057yvgyLx1qNa6JhPV8oAJPIbn2LTJM/m1Eh5q9htVdFsGcRPkiLY+ZI61tzP4LV8NlMryAGkX1IoLVQo4bkYPKc3JRjkyY2S4yQE71QJ5AD9ea2fF4OOCEtaLDRekuFE7cz40Ey2JkMdFwpnWwN+dlY2PxkMrSHyNokE9odCDXwVU7HOWF0i6upVxbe5MrsS12Gm9I1v0bq1Bo2H2h4b7hehjBBmwsmmu05p8De46bjqs/E45rALa5zXbW0Bw32o7r4wGDDGkENBJdtQ2aTem+qk56yzz0vdhf8AjKyDOWzU2Vlk7Agbkl3M9Sav3BZ+AyiOOXW1x2DqB5iubncq2PxVfh8E6LEn0bbaaO/IA+PeFl5llr3yB7LAqnEc68uo5pNpai8IjCMsZkstMvMKx76cxtt7ydN/ujqqvNs/ax7mSRv26HSQVa4DNWta2M6iWgAFrbBofAqgzvNo3SVLGRemr5ho25c999llqy7No12tKGUzXMXO1zyWN0tJ2HcrDIMxe2RsYNtcTsem12Pcp9Hhn8naL1XfQfV6c/JfL8sAIfE8Ata0nfrddOvWv9FvlbFrDRzY1TjLkn/we3EmGqnANDb5jZ1nc33i1QGSlcY92IcwsdpcLokVZrcKgmjc3m0+7v5L2ua44bF1bcspMtY82D26J9+5/UE1uT3bKuzGIxnvadw7vFmvwWFEx8p0xtJP4eZ6KMZiWwjSXelk+w3djT94/WPgFFy4v2lsK3Ne4yYIIwPS4t+iEbhg/aTfdjb0aerzt3Wq7NeOJJsVBKAI4sM+N0MLfVY1jgfaSBuVWZk1xt8riXu+Cqysd7k3s6VEYxXtP2jhcSJGNe0217Q4HwcLC9lpHyO5386yqGzboiYXfwAV/wApC3dcprDN6IUoi8AREQBERAYWb4r0UL3dQDXmdh+K57Ps7z3W28a4jTC1v2n/AAaL/RahG8OFHmOS2ULEcmW55lg+NSFy+HgjmsLHZo2EW7n0b1P6DxWte7oyyaissw84z/Tqjj9bkXd3fXiqaLGyvpge6jQq/YN1hySaiSepJ95v81bZFABqldyaDVgkHbcbeBW7Ea4HL5ytn3o9s8l9GxsIsVu6wLvuvmd7VIzcizQvn3eK+sXiNby49SviKEu9UWpQXCOyux856N5gkGkaSCKG4/kvRoJ5LWsHl3oe3I7SW0dINWDsO0Nj5eCyMVxeBYY2+YDrrwFrDKDb9mzqRtSj79GxANbzIJ7l5SYzoDtv8ei56/GuJvUb77K9mZ9K369+dFS/bPvJBeWvo3iGXf8AoLWuLZR6RoHRv4nb8FX4fP5DI230L6AV7uq8+JMQdYJ1bjrXTxHNeQi4WLJ7ZNWVvBhmVeZxZHIqIMBJJuBpb9p3ZHx5rJ+bwQjVITKR/Cz9StMpmWNTPnB4meQ1FqNdegvmSeiysTio4R/iZS91V6Nh9u7gqDMeJpJBpYfRs6Nbt+CpXPtZ5SRuhU/llxmfE75BojAij+y3a/3j1Vbgnm9hZWdg+EcVNC+ZsR9Gxuok7FwHPQDu7bf2Lacs4QinykTws/xAPpLsku9G7tMA7tIvzWeV3F5NKqWMGq57gZITomaWO0h1HnTtxdKjK375ScO6XFxmNrnl+GjfTQTsLs7dFoRCSnz2z2EeOjtP9nHM/wD3cB745W+4sd+DPcu2rgvySZc/B4jDvcKM5e1w7g5vYB9ov2rvIKxWxw/7NFcuWf4JUUpRUlgREQBERAabx7L2om+Dj8QFqmtbFx+/6eP/AOM/9S1UyLo0/gjDb+TMuXMGtaTJyHVa3mOWmVxkjdrs8r35kADv5HZe3EMn0P8AEPzVFgp5A76O72/o/wBdVrqhxXKLMF8+UuElofNnaqLTaucaCyFsUe5It2kn/mb0O9b9ytMjlPOStWmm+TSQa6WvLiLF6S10f7QX7q6hQl5DlNRwSh4yjByyVEOThg1TOAAo0CNwTVhwsKZs8ZFtABtqGqqsVQsdT1VBiMe53rEmtliuxK0cc7mzPnGoIz8RjnPPaJPT2DkFjOmWO1zneqCV9OgDf2sjW+A7R9wU+SR4q3Ls+nYhfMYfIaY0u8gvF+Zws9RhkPe80P8AKF4yZvNJ2QSGnbSwUPgq3MvjQWrMBpNyyBpH1W9p3w2CyXY5rfVaLH1n9o+y9gq6XASwzxQzN9EZSzucQHO03V1a+eMcr+a4owtc5zQxjgXczbbOwFcw5UO1Nl8aWkTjc+73Fx+Co8VjnSHtHbuVnw1w27HTGNjms0t1EmztYHZA5ndW/D/D5wucMgmaHt7ZaS3Zw0OLXAHy9hCqnakXwrRqs2AlZG2R0b2xuNNeWkAmr2JW44z5PW/3a3EQOe+XQJSDVFpFua1o6jn7Ctqnx0WNmxWXYgAFpuI+GlrgR95hN+IXxNmT8swmC9N6rZPQS92kteA4eRa0rNKxsvUcHzieJ/mkWWyO/ZSsDJPIsZTvYfha9s0cMswrZIt4m4prwB/u5vWb5Ak17FS/Kph2NwmFbHWlr3aR90ssV4LUzxDisThGYOgWNq3VbiAbaHOPIBRjW5LJ65JG0cXcXMw+NikwpZL/AIYxloNgaiSwOrwINKg4cyAB7JJx2nOBZH3b+s7wHQLP4f4UbHTn9p3f0H7o/NZeIhMeKb3FzSL8TRC201IyXXNLRt+VS1PFfSRh9zguvhcWhkp7D3PZ/wBQXaQsfkraNVD0yVClRSymgIlKUAUOKlec0eppHeCPeKQHKeMM8M0+qqY0FrfK7381TCe1m5thjFI+N3NpLfOuR91Kimib9kfELpxSwuLOa5PO0feb42NrQHm9zt7K/MFU03EnSNoaP13/ABHNZE0bf920+e/4rEm1D1GsHs/RXRSS2VSy3rRiHHyvNjUT37+9e0OKlabc4C+YJsn3Wvk6vrm/aQPcK+JWPM2+pA7m9ke2tz71NtP4IqLXyRjZGarca8PV+HP4LCfjB/s2341+qzMPlReHmOOxG3W4gXQ7ySrPIuGH4tkrmEARtNd7n0S1tdBtzUXYkiahn4NaIkdzJA8/yRuC7yrTA5ZLO7TDG57qugOQurJOwF7Wr/JuAnys14h4gGotAIGokGjzIA3HtUZWRXbJKMn0jUm4do6e9fTzQv2hbJnfC0mXvZLtLEHt3LfG9L2mxRql48W57Fi3MMUZZoBbZoWCbA0jlRv3lQ9Tl10e8cdmR8pcn0mDmHVrTfkQ781sWZZxHBmDPStZpnhaNZaCWkOcNyfqkOAP+q1fjc+ky3ASd1M//Ov/AAU8fDXDgZRzMVe9rDX4rJjOEa86L3JeHPmWaEsH0E8Umn7pBa4sPuseHkrDLcRHjpQ51NxGCmkafFvbZ/lcN/AhUnBvG7PQmPEuoxjsuokkctJrqOnh5KidmLo8ZLiMK4sMjnkWAbDze7Tt4+dL1Vyk2eOaifHG0ros0kkjJa9ro3NcOhEbFl8UcZfP8OyEREOtr3G/rAEEMA6b9VWT4Z0rzJM8uc7cuPMq4yPKGvJoENHN3f4LT6aSTZn9Rt4RTYPI3ykekLjQAAskgDkN/VA7ltWXZM2McgPAfmeqsWRNYKYKH4+a+wF6meMlraWNjcGJNJ6tJI93L30sq18kqSeCLSawz0ymMukha71i+MHzsWu1Bck4Ug14yEdztX+UE/outhYvJeZI2eOtEoiLKaAiIgCFEQGifKJlHqztH3H/APify9y0CULuOYYJs0T438nAjy7j7Oa4xmWCdFI5jxTmkg+z+rWqmWVgyXRw8lTI1YsrFnSBY0gWlMoZmcKiJ0ximY1wkaQ0kAkGjsL5WL9oC8IeBZ3vkaNLWscWhzr7VbgtoHoQsDWWODmmi0gg+INhbDxdM6fDYfExucA2w4AkaXOoXt1Dm17VGWVLK+SUcNb+DI4RwHzZ02HxDmh8hFRmqe0tI1Md9YHcEdK8V7ZfjMHgcSMLEx7XvLWucbI3FstxO/Oth1WJmk5xWCixcf7bDHUa8K1jy5OU8RZI7MGYfE4TTrIANu00OY372usKl7fuLVpaI4hzx+GzKDW1rYg2g4A2WSEB4dvXZcAf9VgfKjhH64pNzFpLPBrrJ+I6+CtMdHh8wgZ85kEMsLiJBbQ4OGz29roaBB8lm5PmPpsE8Rlk74dUfaFtk0eoSD9pte20T44eOj3GcrJWcNYg4rKpWTWQ0SMDj1AaHNNnnpJr2BazwvkEOKjkdLKWFlbdlo7TTTi48xYO3gsjNeNpJ4TFHG2FhFODe7qByDQtdbDfj5C1fGt4fxkplNZRZZxmMbsshgLrlZNdDcUDJZ1cqIdsq7Ms7knw8UJYA2Fhp1GzTasnyQx/d5d6zsHhQ9kmqzTHEAfunn0U/S4rJH1U2ka9kuAlERxBY75s1xY6XoHGqafaR71dxvsAtGx3v+S6J8iOTw4vKJIsRG2SM4lxLXciQ1hC1jifhF+U4oGS5YJ3vLdAcBAwP2DiQRQa4f5VnouUdSLfIqlLcOzCwGWF9vfekcztfuJWyYStHYArcAgVYB2Kq4ZDiiNFeibY1ChqF8ttv0V01lChsAtk9mSpYIAX0lIoFotfJKkr5KHhtvycYLVPJIeTG6R5vP6NPvXQ6VBwTlnocK2xTpDrPt9Ue4D3rYFzrZcps6FUcRCIiqLAiIgCIiALRflFySw2dg32Y/8A8T+XuW9LwxeFbKxzHi2uBBHmpQlxeSMo8lg4PKFjPC2fOMoMEro3i6Ox7weRVa/ANPRdBb2jA/pmvTBZeX56IoJYZGekZINhdaSRRPLyPmFYuylh5j4qBk0X2R8VJrPZ510UWWZ/JhmPbHpIkqw4aulEgXW4KwsNm8sTS2KV7Gno0kD3BbezLYxyY33D80xWXNkbpIruI6KSSzsi840aK4FxuiSep/UqyyXOZ8Jr9CWDWADY1VR2IFgXuVOMwZicWu8we8d68FsVMWvswu+af0eD4tTi5xskknoLJs0BsFk4bFmPYer9nofNeZXyVPhHGMFfqSznJa/OIpvXGkkgl1d21Cvz7l74XJSI5HD1Sx9X12NGlSsb2SduyQfOzX6e9bDBmZbhXagPUcBz32I58livi4xxE20SUpZkbT/Z4P8A6bL/AMQ//ojXSc1yxmJhkhkvRIxzHUaNOFGj0K5p/Z3P/p83/EO/7bF1e1yTqvs4LxJkcmRyudR/u6w2Mamufre3Ub2BrVr+Cso+0ARyIB94tdczDARzN0ysa9t3TmhwvvoriObcOzZJLUWqbCSfSTTFn7LtFtDSfL3rRXa46ZXOtS2Wnoj3KRhyvLC5iJWNex1tcLBqrF+PkV9l5PVatsy6R9GEDmVnZDl3zjEMjaNrt57mjn7+XtVYV0rgrIvm8Ot4qSWifut+q38z5+CrtlxiWVx5M2NjaFDkNl9Ii55uCIiAIiIAiIgChSoQFHxTkPzmO2gekZ6v3h1afy8VzWSIgnY7GiOoPcQuzLVuK+F/S3LAPpB6zftjvH3vxWimzGmUW152jn6L0c3ffY/17l8ObS25MmCERSvTwrc9wuqImrLdx5dVrC2rOsSWRGubjpvz5/BasttGeJz/ACccj5K+CvQhfJCtKD7wt6gG73sRV/DqrPNxTBG3awed8gDz33Gy8slw1uLjyb/XXksXMMTqe5w6XW3h3DZZZLlP+jVB8YZfyb5/Z3f/AICf/iD/ANti3Hiv5QIcvfAyRr3md+gaNPZNtHas/eXHvk142GBy7Exw6XYt8wdFC4OOsaWA8q6B3XosTMMgL9eOmc9s51Ygx7aGvvXpANnTdDn7VxlFvo7cpJPZ1b5Y8+nwmXekwsjon+ljbqbV0dVjdcqc3NMdARLjnOjkG7HF1EbHcBq6HkLDxLlH+NPoz6d28I0/s6r19X2itJ4Qxr3+njebEEno2GgOyNQF1z9UKdSjJ4kRscorKHC/D82FJ9JNrZpprAXU03dgHYdVsJUtYr7hrhk4l2p1iJp3d9r7rf16LZ7a4mX3TZkcGcNemeJpR9Gw9kH6zh+QXRAvmCEMaGtADQKAHQL0XPsm5vLN0IKCwERFWTCIiAIiIAiIgChSoQBKUogNb4j4SbiLfHTZfg797uPitCxOGfC4skBaR0P5d48V2BYWZ5RHiG6ZWg9x5EeR6K+u5x0+imdWdo5PYPPby/RPRdxBWxZvwTLFZi+lb3fWHs6+xa46Mg0QQR0OxHsWyMlLpmSSce0eWIwwcC14seK1XMcvMLquwdwf1W4CQjqvLFQNkbT2g93ge/ZX12ODKLalNfyaQgbatcfho43U5hF1Ra73mj+CycqOEFmTXd7Xyr+HqtUrMRzhmFVe7DaPib6DDgcnO/Pn8NlTRRlxFDV4f6LYs2ijxBHoA8kc3Gw0e0rNy/ANhbQsk7k+Ph4KmM1GOcbZodblPC6Rr/DPB7cNbpQx8gdqa4auyKqt68ferrMsvM0egGrO98iO40rDUOjQmsrNFcekbJ+7s13gnFvy/OGxSSuiwmlxIc4si1OiBuidN2Pgs/5T8ojw+NwWIwsQZAQZZZImnQQXg63ubtyd1717Z/wRisyw+jDMvttdqedLaFjYnnz6KB8o0GKy9uVxsl+cyQswgLg0MElNZZdqvTY517Fhs9sjZXuKNs4Q4eGNjZOXA4d27dP16JB8hYI79l0WCAMaGtAaAKAHILXfk74fkwGWwYafSZIxJq0m29qV7xRIF7OC2ZVzm5vZOMFHoIiKBMIiIAiIgCIiAIiIAoUogIUqApQEKURARSwsfk8U/wC1Y13jyPsI3WcoRPHR41k1HG/J807wyFvg4ah7xRVNieCMSzkGvH3XfkaXSFFK+N80VOmLOTT8Nzj1oHn+HV+C8P7nkH+xeP8A6z+i7BSUp/upfRD9ujkjMlndyhkP8JWZBwjiX/7PT+8QPztdPpKXj8mX0erx0aNhPk9ef2sjW+DRqPvNBbBgOEsPDvo1u739r4cvgrlSq5Wzl8lkaoo+Q1YrMohDtQhiDrvUI2XfO7q7WYiqLAiIgCIiAIiIAiIgCIiAIiIAihSgCKEQEoiIAiIgCIiAIihASihSgCIoQEoiIAiIgCIiAIiIAiIgCIiAKCpRAQilEAREQBERAEREAREQBERAEREAREQBERAEREAREQBERAEREAREQH//2Q=="/>
          <p:cNvSpPr>
            <a:spLocks noChangeAspect="1" noChangeArrowheads="1"/>
          </p:cNvSpPr>
          <p:nvPr/>
        </p:nvSpPr>
        <p:spPr bwMode="auto">
          <a:xfrm>
            <a:off x="155575" y="-133350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2296" name="AutoShape 8" descr="data:image/jpeg;base64,/9j/4AAQSkZJRgABAQAAAQABAAD/2wCEAAkGBhQQEBQUEBQUFBQUFRQVGBUYFhcXGhgZFRQVFhYXFBUXHCYeFxskGRQUHy8hIycqLCwsFR4xNTAqNSYsLCkBCQoKDgwOGg8PGiwkHiQsKSksLC8sLCksLywsLCwsLCwsLCwsLCwsLCksLCwsLCksLCkpLCwpLCwsLCwsLCwsLP/AABEIAOEA4QMBIgACEQEDEQH/xAAcAAEAAgMBAQEAAAAAAAAAAAAAAQUEBgcDAgj/xABHEAABBAAEAwQFCQUFBwUAAAABAAIDEQQFEiEGMUEiUWFxEzKBkaEHFCNCUmKxwdEzcoLh8AgVJJLxQ1N0orKzwiU0c4Oj/8QAGQEBAAMBAQAAAAAAAAAAAAAAAAIDBAUB/8QAKhEAAgICAgEEAQQCAwAAAAAAAAECAxEhEjEEEyJBUTIFFGFxgfCRsfH/2gAMAwEAAhEDEQA/AO4oiIAiIgCIiAIiIAiIgCKLS0BKJai0BKKLS0BKKFKAIiIAiIgCIiAIiIAiIgCIiAIiIAiIgCIiAIoUFyA+l82qPG8Tiy3DsMzvtDaMebzsfZaoHyPxbi2XEggc44tgPBzuvtWqvxZS3LS/34Mdnlxi8R2/9+TasVxBBGdJeC77Le073Ntebc7LvVjcB3vIb8BZ/BVeEwjIhUbQ3vrmfMqcTjWxtLnuDQOp/rdWqiHS2U+vZ3JpFpJmj67IbfiTX81P96O8Pcue4zOZsS9whJaxoLjuG7Dq49FW4LOJGGhK5oP8Q9oK2L9PyvjP0YpfqLUvnB0yXiAseA5oDSPX6X3Hu23sr4xnFPoqLmW09Q78LFfFahjOJHxBocWvdvZbs0itufjvtt0VFiM7lk9Z/uAH4c17X4CltrR5Z+oOGk9nTMLxvhn7F5jPc8V8eSu4cQ14tjg4HqCCPguHjE8w7fbyrx/kpwmZSQu1RPcw/dNe8cj7V7Z+lxf4PH9ka/1ea/OOTuiLnOT/AClubTcU3UPtt2PtbyPsW9ZdmkWIZqheHjw5jwI5g+a5V3jWU/kv8nYo8uq/8Hv6+TMRQpWc1BEUICUUIgJREQBERAEREAREQBEKw8fjxEO8nkP18F6k5PCPG0llntiMQGC3LW8fM6ckSGo+kYPreMh6+XLzXu7EelG57V2sSQEc1uprUe+zFbJz/o+nNBbprs1VchXdsviGNsYpjQ0dwACwp8zaHaAdT6J0jeqH1u5YHDkxcxz3OJcXEHwrkB71s4Pi2ZOUeSikWGdZt6CPUKJJoWtKxmMllOqQudvQ7rI5ALac9mprAA2y+gSAdOxJIvrQVWGRGX08sjW7tIYHatwK7XW9hy7lpoags42Y/Ji7JYzoycZhG/M2hv0XJx1WC6hvqrc77qhlbEzk5z7aaIGij378xssrN81dK/RCXObpLO/VfPxK8YcjIGqZwjbz35m76ewjzVsHwXuf+DPbHnLEF1rJhE6uQFith16bDqfJbHknB3ziJznPMbxyaW9K2J8P0KrXZrFDtAzU77bvyHvC98rzB7mTSucdQbsbqjudtx/XTqo2zscfbolTXWpYnswcXkk0ZILCaJFt35GunisB23NWeFzcPoSOLHdJWk99nWB63RTi8dLHQlayRtbOIBHLo4daKmrJrUiqVVbXKPRUEr3wGaSYd4fC8scO7r4EciPNexxOHf6zHRnvabHPuK+f7ra79lKx3geyenf7fcpuyLWJIgqpJ5gzpHCvHbMVUc1RzdPsv/dvkfBbaCuAT4KSLdzXDrf4bj2LfeCOPdZEGKPa5MkPXua/x7iuP5XhJe+rr6O34nnNv07u/s6GigKVyjsEIpRAFClQgJREQBERAFClQSgMbH4wRMLj7B3noFqs+LLyS42T/W3gsnNsS6V+3qjYfqsH0B6kLfTGMFl9mK1uT/gn0q9BjjVHdePoh1cF89gdSVc2mVpNGJjcFEWv3MesgufYFm9h5blYWDwZawswjxI5x53y8QOQodSvDPsVDE8EsL9e9FxrY9x25UP9F6cO581ut3o2tY1tHcA8ydiefl5K73qGUY3wdnF4RX5lw7iWuAkOra71agB1K8jl0MP7aQOcL7Ld9wRsSOh9nJZuL4kGLlOoOEbWmgCepFl5HT9Aq7GZFduidrG/WjQJFn2g7c1fGyelY8GadcNyrWT6lz8NBbAwMHfzNWCL8RXxKq58W55t7iT4leMsZaacCD4hIYy9wa3mSAFqjGMVlGSUpy0xqV9AfR4Jx+2a69/gfPYhY2I4fLHNFucHEDstsjbutZnE8Xooo2NB0gesa+JHmdlRZYpuMV9miumValKS+P8As13Us3B5q5g0u7UZsaTuN+Zb3FV7XCxfKx/NbbMWtw/0MYe0gGquweZPUlWWySwmiuityy08YKfEZcJAX4c2OZZvqbZ2Hjz6KqJWTgMw9DMH1QBPZ7vK+oWbiJYcU46fo39L2B2JNnvtecpQ09o94RmsrT+jEgx74222Q7kjTdjldkHpupdmLH/tYxf2mdk+7kVgYiF0Zp4orxfL7FPEXtEMyWjsXAXFQnb6F8mt7R2XHZzmjo4Hm4d/VbiCvzP87LTbXFpHUEgjyI5Lq3yU8QyPwEZxcl6ppI4nyO7T26qYLce0b1NFcw1cTy/GUJco9M73heQ5xxL4OiIiLnnRCIiAIiIAiIgCpuI8x9HHpae0/wCA6/orgrQ88x3pJnHoDpHkP52rqIcpFVssRMd057yvgyLx1qNa6JhPV8oAJPIbn2LTJM/m1Eh5q9htVdFsGcRPkiLY+ZI61tzP4LV8NlMryAGkX1IoLVQo4bkYPKc3JRjkyY2S4yQE71QJ5AD9ea2fF4OOCEtaLDRekuFE7cz40Ey2JkMdFwpnWwN+dlY2PxkMrSHyNokE9odCDXwVU7HOWF0i6upVxbe5MrsS12Gm9I1v0bq1Bo2H2h4b7hehjBBmwsmmu05p8De46bjqs/E45rALa5zXbW0Bw32o7r4wGDDGkENBJdtQ2aTem+qk56yzz0vdhf8AjKyDOWzU2Vlk7Agbkl3M9Sav3BZ+AyiOOXW1x2DqB5iubncq2PxVfh8E6LEn0bbaaO/IA+PeFl5llr3yB7LAqnEc68uo5pNpai8IjCMsZkstMvMKx76cxtt7ydN/ujqqvNs/ax7mSRv26HSQVa4DNWta2M6iWgAFrbBofAqgzvNo3SVLGRemr5ho25c999llqy7No12tKGUzXMXO1zyWN0tJ2HcrDIMxe2RsYNtcTsem12Pcp9Hhn8naL1XfQfV6c/JfL8sAIfE8Ata0nfrddOvWv9FvlbFrDRzY1TjLkn/we3EmGqnANDb5jZ1nc33i1QGSlcY92IcwsdpcLokVZrcKgmjc3m0+7v5L2ua44bF1bcspMtY82D26J9+5/UE1uT3bKuzGIxnvadw7vFmvwWFEx8p0xtJP4eZ6KMZiWwjSXelk+w3djT94/WPgFFy4v2lsK3Ne4yYIIwPS4t+iEbhg/aTfdjb0aerzt3Wq7NeOJJsVBKAI4sM+N0MLfVY1jgfaSBuVWZk1xt8riXu+Cqysd7k3s6VEYxXtP2jhcSJGNe0217Q4HwcLC9lpHyO5386yqGzboiYXfwAV/wApC3dcprDN6IUoi8AREQBERAYWb4r0UL3dQDXmdh+K57Ps7z3W28a4jTC1v2n/AAaL/RahG8OFHmOS2ULEcmW55lg+NSFy+HgjmsLHZo2EW7n0b1P6DxWte7oyyaissw84z/Tqjj9bkXd3fXiqaLGyvpge6jQq/YN1hySaiSepJ95v81bZFABqldyaDVgkHbcbeBW7Ea4HL5ytn3o9s8l9GxsIsVu6wLvuvmd7VIzcizQvn3eK+sXiNby49SviKEu9UWpQXCOyux856N5gkGkaSCKG4/kvRoJ5LWsHl3oe3I7SW0dINWDsO0Nj5eCyMVxeBYY2+YDrrwFrDKDb9mzqRtSj79GxANbzIJ7l5SYzoDtv8ei56/GuJvUb77K9mZ9K369+dFS/bPvJBeWvo3iGXf8AoLWuLZR6RoHRv4nb8FX4fP5DI230L6AV7uq8+JMQdYJ1bjrXTxHNeQi4WLJ7ZNWVvBhmVeZxZHIqIMBJJuBpb9p3ZHx5rJ+bwQjVITKR/Cz9StMpmWNTPnB4meQ1FqNdegvmSeiysTio4R/iZS91V6Nh9u7gqDMeJpJBpYfRs6Nbt+CpXPtZ5SRuhU/llxmfE75BojAij+y3a/3j1Vbgnm9hZWdg+EcVNC+ZsR9Gxuok7FwHPQDu7bf2Lacs4QinykTws/xAPpLsku9G7tMA7tIvzWeV3F5NKqWMGq57gZITomaWO0h1HnTtxdKjK375ScO6XFxmNrnl+GjfTQTsLs7dFoRCSnz2z2EeOjtP9nHM/wD3cB745W+4sd+DPcu2rgvySZc/B4jDvcKM5e1w7g5vYB9ov2rvIKxWxw/7NFcuWf4JUUpRUlgREQBERAabx7L2om+Dj8QFqmtbFx+/6eP/AOM/9S1UyLo0/gjDb+TMuXMGtaTJyHVa3mOWmVxkjdrs8r35kADv5HZe3EMn0P8AEPzVFgp5A76O72/o/wBdVrqhxXKLMF8+UuElofNnaqLTaucaCyFsUe5It2kn/mb0O9b9ytMjlPOStWmm+TSQa6WvLiLF6S10f7QX7q6hQl5DlNRwSh4yjByyVEOThg1TOAAo0CNwTVhwsKZs8ZFtABtqGqqsVQsdT1VBiMe53rEmtliuxK0cc7mzPnGoIz8RjnPPaJPT2DkFjOmWO1zneqCV9OgDf2sjW+A7R9wU+SR4q3Ls+nYhfMYfIaY0u8gvF+Zws9RhkPe80P8AKF4yZvNJ2QSGnbSwUPgq3MvjQWrMBpNyyBpH1W9p3w2CyXY5rfVaLH1n9o+y9gq6XASwzxQzN9EZSzucQHO03V1a+eMcr+a4owtc5zQxjgXczbbOwFcw5UO1Nl8aWkTjc+73Fx+Co8VjnSHtHbuVnw1w27HTGNjms0t1EmztYHZA5ndW/D/D5wucMgmaHt7ZaS3Zw0OLXAHy9hCqnakXwrRqs2AlZG2R0b2xuNNeWkAmr2JW44z5PW/3a3EQOe+XQJSDVFpFua1o6jn7Ctqnx0WNmxWXYgAFpuI+GlrgR95hN+IXxNmT8swmC9N6rZPQS92kteA4eRa0rNKxsvUcHzieJ/mkWWyO/ZSsDJPIsZTvYfha9s0cMswrZIt4m4prwB/u5vWb5Ak17FS/Kph2NwmFbHWlr3aR90ssV4LUzxDisThGYOgWNq3VbiAbaHOPIBRjW5LJ65JG0cXcXMw+NikwpZL/AIYxloNgaiSwOrwINKg4cyAB7JJx2nOBZH3b+s7wHQLP4f4UbHTn9p3f0H7o/NZeIhMeKb3FzSL8TRC201IyXXNLRt+VS1PFfSRh9zguvhcWhkp7D3PZ/wBQXaQsfkraNVD0yVClRSymgIlKUAUOKlec0eppHeCPeKQHKeMM8M0+qqY0FrfK7381TCe1m5thjFI+N3NpLfOuR91Kimib9kfELpxSwuLOa5PO0feb42NrQHm9zt7K/MFU03EnSNoaP13/ABHNZE0bf920+e/4rEm1D1GsHs/RXRSS2VSy3rRiHHyvNjUT37+9e0OKlabc4C+YJsn3Wvk6vrm/aQPcK+JWPM2+pA7m9ke2tz71NtP4IqLXyRjZGarca8PV+HP4LCfjB/s2341+qzMPlReHmOOxG3W4gXQ7ySrPIuGH4tkrmEARtNd7n0S1tdBtzUXYkiahn4NaIkdzJA8/yRuC7yrTA5ZLO7TDG57qugOQurJOwF7Wr/JuAnys14h4gGotAIGokGjzIA3HtUZWRXbJKMn0jUm4do6e9fTzQv2hbJnfC0mXvZLtLEHt3LfG9L2mxRql48W57Fi3MMUZZoBbZoWCbA0jlRv3lQ9Tl10e8cdmR8pcn0mDmHVrTfkQ781sWZZxHBmDPStZpnhaNZaCWkOcNyfqkOAP+q1fjc+ky3ASd1M//Ov/AAU8fDXDgZRzMVe9rDX4rJjOEa86L3JeHPmWaEsH0E8Umn7pBa4sPuseHkrDLcRHjpQ51NxGCmkafFvbZ/lcN/AhUnBvG7PQmPEuoxjsuokkctJrqOnh5KidmLo8ZLiMK4sMjnkWAbDze7Tt4+dL1Vyk2eOaifHG0ros0kkjJa9ro3NcOhEbFl8UcZfP8OyEREOtr3G/rAEEMA6b9VWT4Z0rzJM8uc7cuPMq4yPKGvJoENHN3f4LT6aSTZn9Rt4RTYPI3ykekLjQAAskgDkN/VA7ltWXZM2McgPAfmeqsWRNYKYKH4+a+wF6meMlraWNjcGJNJ6tJI93L30sq18kqSeCLSawz0ymMukha71i+MHzsWu1Bck4Ug14yEdztX+UE/outhYvJeZI2eOtEoiLKaAiIgCFEQGifKJlHqztH3H/APify9y0CULuOYYJs0T438nAjy7j7Oa4xmWCdFI5jxTmkg+z+rWqmWVgyXRw8lTI1YsrFnSBY0gWlMoZmcKiJ0ximY1wkaQ0kAkGjsL5WL9oC8IeBZ3vkaNLWscWhzr7VbgtoHoQsDWWODmmi0gg+INhbDxdM6fDYfExucA2w4AkaXOoXt1Dm17VGWVLK+SUcNb+DI4RwHzZ02HxDmh8hFRmqe0tI1Md9YHcEdK8V7ZfjMHgcSMLEx7XvLWucbI3FstxO/Oth1WJmk5xWCixcf7bDHUa8K1jy5OU8RZI7MGYfE4TTrIANu00OY372usKl7fuLVpaI4hzx+GzKDW1rYg2g4A2WSEB4dvXZcAf9VgfKjhH64pNzFpLPBrrJ+I6+CtMdHh8wgZ85kEMsLiJBbQ4OGz29roaBB8lm5PmPpsE8Rlk74dUfaFtk0eoSD9pte20T44eOj3GcrJWcNYg4rKpWTWQ0SMDj1AaHNNnnpJr2BazwvkEOKjkdLKWFlbdlo7TTTi48xYO3gsjNeNpJ4TFHG2FhFODe7qByDQtdbDfj5C1fGt4fxkplNZRZZxmMbsshgLrlZNdDcUDJZ1cqIdsq7Ms7knw8UJYA2Fhp1GzTasnyQx/d5d6zsHhQ9kmqzTHEAfunn0U/S4rJH1U2ka9kuAlERxBY75s1xY6XoHGqafaR71dxvsAtGx3v+S6J8iOTw4vKJIsRG2SM4lxLXciQ1hC1jifhF+U4oGS5YJ3vLdAcBAwP2DiQRQa4f5VnouUdSLfIqlLcOzCwGWF9vfekcztfuJWyYStHYArcAgVYB2Kq4ZDiiNFeibY1ChqF8ttv0V01lChsAtk9mSpYIAX0lIoFotfJKkr5KHhtvycYLVPJIeTG6R5vP6NPvXQ6VBwTlnocK2xTpDrPt9Ue4D3rYFzrZcps6FUcRCIiqLAiIgCIiALRflFySw2dg32Y/8A8T+XuW9LwxeFbKxzHi2uBBHmpQlxeSMo8lg4PKFjPC2fOMoMEro3i6Ox7weRVa/ANPRdBb2jA/pmvTBZeX56IoJYZGekZINhdaSRRPLyPmFYuylh5j4qBk0X2R8VJrPZ510UWWZ/JhmPbHpIkqw4aulEgXW4KwsNm8sTS2KV7Gno0kD3BbezLYxyY33D80xWXNkbpIruI6KSSzsi840aK4FxuiSep/UqyyXOZ8Jr9CWDWADY1VR2IFgXuVOMwZicWu8we8d68FsVMWvswu+af0eD4tTi5xskknoLJs0BsFk4bFmPYer9nofNeZXyVPhHGMFfqSznJa/OIpvXGkkgl1d21Cvz7l74XJSI5HD1Sx9X12NGlSsb2SduyQfOzX6e9bDBmZbhXagPUcBz32I58livi4xxE20SUpZkbT/Z4P8A6bL/AMQ//ojXSc1yxmJhkhkvRIxzHUaNOFGj0K5p/Z3P/p83/EO/7bF1e1yTqvs4LxJkcmRyudR/u6w2Mamufre3Ub2BrVr+Cso+0ARyIB94tdczDARzN0ysa9t3TmhwvvoriObcOzZJLUWqbCSfSTTFn7LtFtDSfL3rRXa46ZXOtS2Wnoj3KRhyvLC5iJWNex1tcLBqrF+PkV9l5PVatsy6R9GEDmVnZDl3zjEMjaNrt57mjn7+XtVYV0rgrIvm8Ot4qSWifut+q38z5+CrtlxiWVx5M2NjaFDkNl9Ii55uCIiAIiIAiIgChSoQFHxTkPzmO2gekZ6v3h1afy8VzWSIgnY7GiOoPcQuzLVuK+F/S3LAPpB6zftjvH3vxWimzGmUW152jn6L0c3ffY/17l8ObS25MmCERSvTwrc9wuqImrLdx5dVrC2rOsSWRGubjpvz5/BasttGeJz/ACccj5K+CvQhfJCtKD7wt6gG73sRV/DqrPNxTBG3awed8gDz33Gy8slw1uLjyb/XXksXMMTqe5w6XW3h3DZZZLlP+jVB8YZfyb5/Z3f/AICf/iD/ANti3Hiv5QIcvfAyRr3md+gaNPZNtHas/eXHvk142GBy7Exw6XYt8wdFC4OOsaWA8q6B3XosTMMgL9eOmc9s51Ygx7aGvvXpANnTdDn7VxlFvo7cpJPZ1b5Y8+nwmXekwsjon+ljbqbV0dVjdcqc3NMdARLjnOjkG7HF1EbHcBq6HkLDxLlH+NPoz6d28I0/s6r19X2itJ4Qxr3+njebEEno2GgOyNQF1z9UKdSjJ4kRscorKHC/D82FJ9JNrZpprAXU03dgHYdVsJUtYr7hrhk4l2p1iJp3d9r7rf16LZ7a4mX3TZkcGcNemeJpR9Gw9kH6zh+QXRAvmCEMaGtADQKAHQL0XPsm5vLN0IKCwERFWTCIiAIiIAiIgChSoQBKUogNb4j4SbiLfHTZfg797uPitCxOGfC4skBaR0P5d48V2BYWZ5RHiG6ZWg9x5EeR6K+u5x0+imdWdo5PYPPby/RPRdxBWxZvwTLFZi+lb3fWHs6+xa46Mg0QQR0OxHsWyMlLpmSSce0eWIwwcC14seK1XMcvMLquwdwf1W4CQjqvLFQNkbT2g93ge/ZX12ODKLalNfyaQgbatcfho43U5hF1Ra73mj+CycqOEFmTXd7Xyr+HqtUrMRzhmFVe7DaPib6DDgcnO/Pn8NlTRRlxFDV4f6LYs2ijxBHoA8kc3Gw0e0rNy/ANhbQsk7k+Ph4KmM1GOcbZodblPC6Rr/DPB7cNbpQx8gdqa4auyKqt68ferrMsvM0egGrO98iO40rDUOjQmsrNFcekbJ+7s13gnFvy/OGxSSuiwmlxIc4si1OiBuidN2Pgs/5T8ojw+NwWIwsQZAQZZZImnQQXg63ubtyd1717Z/wRisyw+jDMvttdqedLaFjYnnz6KB8o0GKy9uVxsl+cyQswgLg0MElNZZdqvTY517Fhs9sjZXuKNs4Q4eGNjZOXA4d27dP16JB8hYI79l0WCAMaGtAaAKAHILXfk74fkwGWwYafSZIxJq0m29qV7xRIF7OC2ZVzm5vZOMFHoIiKBMIiIAiIgCIiAIiIAoUogIUqApQEKURARSwsfk8U/wC1Y13jyPsI3WcoRPHR41k1HG/J807wyFvg4ah7xRVNieCMSzkGvH3XfkaXSFFK+N80VOmLOTT8Nzj1oHn+HV+C8P7nkH+xeP8A6z+i7BSUp/upfRD9ujkjMlndyhkP8JWZBwjiX/7PT+8QPztdPpKXj8mX0erx0aNhPk9ef2sjW+DRqPvNBbBgOEsPDvo1u739r4cvgrlSq5Wzl8lkaoo+Q1YrMohDtQhiDrvUI2XfO7q7WYiqLAiIgCIiAIiIAiIgCIiAIiIAihSgCKEQEoiIAiIgCIiAIihASihSgCIoQEoiIAiIgCIiAIiIAiIgCIiAKCpRAQilEAREQBERAEREAREQBERAEREAREQBERAEREAREQBERAEREAREQH//2Q=="/>
          <p:cNvSpPr>
            <a:spLocks noChangeAspect="1" noChangeArrowheads="1"/>
          </p:cNvSpPr>
          <p:nvPr/>
        </p:nvSpPr>
        <p:spPr bwMode="auto">
          <a:xfrm>
            <a:off x="155575" y="-133350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pic>
        <p:nvPicPr>
          <p:cNvPr id="12298" name="Picture 10" descr="http://www.virtuose-marketing.com/wp-content/uploads/2011/02/favicon-2-300x30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2" y="6500810"/>
            <a:ext cx="357190" cy="357190"/>
          </a:xfrm>
          <a:prstGeom prst="rect">
            <a:avLst/>
          </a:prstGeom>
          <a:noFill/>
        </p:spPr>
      </p:pic>
      <p:sp>
        <p:nvSpPr>
          <p:cNvPr id="9" name="ZoneTexte 8"/>
          <p:cNvSpPr txBox="1"/>
          <p:nvPr/>
        </p:nvSpPr>
        <p:spPr>
          <a:xfrm>
            <a:off x="307908" y="6572272"/>
            <a:ext cx="1120820" cy="23544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000" dirty="0" smtClean="0">
                <a:solidFill>
                  <a:srgbClr val="004182"/>
                </a:solidFill>
              </a:rPr>
              <a:t>http://www.ins.tn</a:t>
            </a:r>
            <a:endParaRPr lang="fr-FR" sz="1000" dirty="0">
              <a:solidFill>
                <a:srgbClr val="004182"/>
              </a:solidFill>
            </a:endParaRPr>
          </a:p>
        </p:txBody>
      </p:sp>
      <p:sp>
        <p:nvSpPr>
          <p:cNvPr id="11" name="ZoneTexte 10"/>
          <p:cNvSpPr txBox="1"/>
          <p:nvPr/>
        </p:nvSpPr>
        <p:spPr>
          <a:xfrm>
            <a:off x="4786314" y="6522539"/>
            <a:ext cx="1770036" cy="26404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000" dirty="0" smtClean="0">
                <a:solidFill>
                  <a:srgbClr val="004182"/>
                </a:solidFill>
              </a:rPr>
              <a:t>ins@ins.tn</a:t>
            </a:r>
            <a:r>
              <a:rPr lang="ar-TN" sz="1200" dirty="0" smtClean="0">
                <a:solidFill>
                  <a:srgbClr val="004182"/>
                </a:solidFill>
              </a:rPr>
              <a:t> </a:t>
            </a:r>
            <a:r>
              <a:rPr lang="fr-FR" sz="1200" dirty="0">
                <a:solidFill>
                  <a:srgbClr val="004182"/>
                </a:solidFill>
              </a:rPr>
              <a:t> </a:t>
            </a:r>
            <a:r>
              <a:rPr lang="fr-FR" sz="1000" dirty="0" smtClean="0">
                <a:solidFill>
                  <a:srgbClr val="004182"/>
                </a:solidFill>
                <a:latin typeface="Arial" pitchFamily="34" charset="0"/>
                <a:cs typeface="Arial" pitchFamily="34" charset="0"/>
              </a:rPr>
              <a:t>diffusion@ins.tn</a:t>
            </a:r>
            <a:endParaRPr lang="fr-FR" sz="1000" dirty="0">
              <a:solidFill>
                <a:srgbClr val="004182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2302" name="Picture 14" descr="http://mag.welovesaas.com/wp-content/uploads/2012/05/slideshare-logo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00166" y="6500834"/>
            <a:ext cx="829563" cy="285728"/>
          </a:xfrm>
          <a:prstGeom prst="rect">
            <a:avLst/>
          </a:prstGeom>
          <a:noFill/>
        </p:spPr>
      </p:pic>
      <p:sp>
        <p:nvSpPr>
          <p:cNvPr id="13" name="Rectangle 12"/>
          <p:cNvSpPr/>
          <p:nvPr/>
        </p:nvSpPr>
        <p:spPr>
          <a:xfrm>
            <a:off x="2345597" y="6551137"/>
            <a:ext cx="2012089" cy="23544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1000" dirty="0">
                <a:solidFill>
                  <a:srgbClr val="004182"/>
                </a:solidFill>
              </a:rPr>
              <a:t>http://</a:t>
            </a:r>
            <a:r>
              <a:rPr lang="fr-FR" sz="1000" dirty="0" smtClean="0">
                <a:solidFill>
                  <a:srgbClr val="004182"/>
                </a:solidFill>
              </a:rPr>
              <a:t>fr.slideshare.net/instunisie</a:t>
            </a:r>
            <a:r>
              <a:rPr lang="fr-FR" sz="1000" dirty="0">
                <a:solidFill>
                  <a:srgbClr val="004182"/>
                </a:solidFill>
              </a:rPr>
              <a:t>/</a:t>
            </a:r>
            <a:endParaRPr lang="fr-FR" sz="1000" dirty="0"/>
          </a:p>
        </p:txBody>
      </p:sp>
      <p:sp>
        <p:nvSpPr>
          <p:cNvPr id="15" name="Rectangle 14"/>
          <p:cNvSpPr/>
          <p:nvPr/>
        </p:nvSpPr>
        <p:spPr>
          <a:xfrm>
            <a:off x="6858016" y="6551137"/>
            <a:ext cx="1035861" cy="23544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1000" b="1" dirty="0">
                <a:solidFill>
                  <a:srgbClr val="004182"/>
                </a:solidFill>
                <a:latin typeface="Arial" pitchFamily="34" charset="0"/>
                <a:cs typeface="Arial" pitchFamily="34" charset="0"/>
              </a:rPr>
              <a:t>+</a:t>
            </a:r>
            <a:r>
              <a:rPr lang="fr-FR" sz="1000" dirty="0" smtClean="0">
                <a:solidFill>
                  <a:srgbClr val="004182"/>
                </a:solidFill>
                <a:latin typeface="Arial" pitchFamily="34" charset="0"/>
                <a:cs typeface="Arial" pitchFamily="34" charset="0"/>
              </a:rPr>
              <a:t>21671891002</a:t>
            </a:r>
            <a:endParaRPr lang="fr-FR" sz="1000" dirty="0">
              <a:solidFill>
                <a:srgbClr val="00418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306" name="AutoShape 18" descr="data:image/jpeg;base64,/9j/4AAQSkZJRgABAQAAAQABAAD/2wCEAAkGBggREBQUExQWFRUVEhQXFhYYEBUSEBYYFBAeFR8VFRsjHCYqHyUnJRQXHzAgIycpOCwsGSA9NTQqNSkuODUBCQoKDQsNGQ4OGSwkHiQ1NTU1NTUyNTUvNC01NTU1LDQ1NDQ1NTQ1KTI2NTQ0NSwvNCwyNDQsNCw0NCw0KTM0NP/AABEIADoAQwMBIgACEQEDEQH/xAAbAAACAgMBAAAAAAAAAAAAAAAABgUHAgMEAf/EADwQAAEDAgIEBw0JAAAAAAAAAAEAAgMEEQUSBiExQRMiQlFSYZEHFRYyVHGSlLLB0dLTFCRjcnOBgqGx/8QAGQEAAgMBAAAAAAAAAAAAAAAABAUAAQMC/8QAKhEAAQQBAgQEBwAAAAAAAAAAAQACAxEEEjETUZHhBTJx0SEjJEFhobH/2gAMAwEAAhEDEQA/ALxWmqrIY25nmwW5KPdBkIZGOcn+iFrDHxHhnNYZEvBidJyUuNKsL6YWbdJcOPLCrKNydNEcLo5YXOewOIeRe52WHWmE2JFC3USUlxvEsjJk4bQ39qdbj1CeUsxi9Kd6wdgtAAbRjYd55vOlxtRAQzKHAlgzNdG9tnW12JFj+xQrIo5PLaYSTzw+fSm2GqjfsK3KAwmQB4HP8FPBYSM0OpFwycVmpeoQhZrZCT9O4nPkp2Da9xHa5o96cEr6TEfbaH859tiIxjUgKEzG6oS0/ev6oDSubB2GOGnyZ2ucJMvjDKALOPamPQQ/d3fqH2Qk2hw3hq57LC7p5b3JbfK4uIvY22cyn458PByN4Nt3Ws2qqmXN7bo0znZ8oRCyd7STGd9SZ6AA+FbJ3S5pvXcFDG78UC3PxHIOCVm5g9fqflUVidLSt1TiHiuGqSuqSA4tJFrste19iBgjaHg3fT3TbIe98RbVX6+y4NFMQmmrWlx3Gw5I8yscKt9HqJ0GKcEbcXcHFwAdHnAuQL6nDcFZCvOriAt2oLjwwObCQ7eyhCEIFM0JE7o1U6OamcNoEjh/FzCnpIvdOoJntilZxuDztc0eNZ9jmA32y7OtE4pAmaTshM1pdA4N3Q/SvBJKulfGbOzScKBA/PxoiBsbxjc21X2pm8JqDmm9UqPpqlBVWNwHgjfkcCOvYu46XY75TP2O+CYy4sL60u25nslkGZKzVqZvyH49VbvhNQc03qlR9NQWMOpKhzibkZmuaH0tbqLY8twAAAbnd/qr/wALcd8pn7HfKvHaVY4Rb7TPr6nj3LlmK1htrx17LR+ZrFOaendNeH1sUmOOc0mxIGtrmG7KYNIIIBGtp2jcrIVT9zvD5n1bZTcMjDiXOuHOc4WsAdZ2k3VrgoTN08QBpsAAIvB1GMucKskr1CEIJHoWJjadoWSFFFpNHAeS3sCx730vQb6IXQhXZVUFz976XoN9EL0UVP0G+iFvQpZU0jksGwxjYB2LNCFStCEIUUX/2Q=="/>
          <p:cNvSpPr>
            <a:spLocks noChangeAspect="1" noChangeArrowheads="1"/>
          </p:cNvSpPr>
          <p:nvPr/>
        </p:nvSpPr>
        <p:spPr bwMode="auto">
          <a:xfrm>
            <a:off x="155575" y="-133350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pic>
        <p:nvPicPr>
          <p:cNvPr id="12308" name="Picture 20" descr="http://galkoelectrique.com/images/icone_fax.gif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858148" y="6486948"/>
            <a:ext cx="428628" cy="371052"/>
          </a:xfrm>
          <a:prstGeom prst="rect">
            <a:avLst/>
          </a:prstGeom>
          <a:noFill/>
        </p:spPr>
      </p:pic>
      <p:sp>
        <p:nvSpPr>
          <p:cNvPr id="18" name="Rectangle 17"/>
          <p:cNvSpPr/>
          <p:nvPr/>
        </p:nvSpPr>
        <p:spPr>
          <a:xfrm>
            <a:off x="8143900" y="6572272"/>
            <a:ext cx="1035861" cy="23544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1000" dirty="0">
                <a:solidFill>
                  <a:srgbClr val="004182"/>
                </a:solidFill>
                <a:latin typeface="Arial" pitchFamily="34" charset="0"/>
                <a:cs typeface="Arial" pitchFamily="34" charset="0"/>
              </a:rPr>
              <a:t>+</a:t>
            </a:r>
            <a:r>
              <a:rPr lang="fr-FR" sz="1000" dirty="0" smtClean="0">
                <a:solidFill>
                  <a:srgbClr val="004182"/>
                </a:solidFill>
                <a:latin typeface="Arial" pitchFamily="34" charset="0"/>
                <a:cs typeface="Arial" pitchFamily="34" charset="0"/>
              </a:rPr>
              <a:t>21671792559</a:t>
            </a:r>
            <a:endParaRPr lang="fr-FR" sz="1000" dirty="0">
              <a:solidFill>
                <a:srgbClr val="004182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2310" name="Picture 22" descr="http://galkoelectrique.com/images/icone_tel.gif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516839" y="6500810"/>
            <a:ext cx="412615" cy="357190"/>
          </a:xfrm>
          <a:prstGeom prst="rect">
            <a:avLst/>
          </a:prstGeom>
          <a:noFill/>
        </p:spPr>
      </p:pic>
      <p:pic>
        <p:nvPicPr>
          <p:cNvPr id="12312" name="Picture 24" descr="http://galkoelectrique.com/images/icone_a.gif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500562" y="6548814"/>
            <a:ext cx="357190" cy="309210"/>
          </a:xfrm>
          <a:prstGeom prst="rect">
            <a:avLst/>
          </a:prstGeom>
          <a:noFill/>
        </p:spPr>
      </p:pic>
      <p:sp>
        <p:nvSpPr>
          <p:cNvPr id="22" name="Titre 1"/>
          <p:cNvSpPr txBox="1">
            <a:spLocks/>
          </p:cNvSpPr>
          <p:nvPr/>
        </p:nvSpPr>
        <p:spPr bwMode="auto">
          <a:xfrm>
            <a:off x="200052" y="-142892"/>
            <a:ext cx="8229600" cy="1143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449263" rtl="0" eaLnBrk="0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  <a:defRPr/>
            </a:pPr>
            <a:r>
              <a:rPr lang="ar-TN" sz="4000" b="1" kern="0" dirty="0" smtClean="0">
                <a:solidFill>
                  <a:schemeClr val="bg1">
                    <a:lumMod val="95000"/>
                  </a:schemeClr>
                </a:solidFill>
                <a:latin typeface="+mj-lt"/>
                <a:ea typeface="+mj-ea"/>
                <a:cs typeface="+mj-cs"/>
              </a:rPr>
              <a:t>           </a:t>
            </a:r>
            <a:r>
              <a:rPr lang="fr-FR" sz="4000" b="1" kern="0" dirty="0" err="1" smtClean="0">
                <a:solidFill>
                  <a:schemeClr val="bg1">
                    <a:lumMod val="95000"/>
                  </a:schemeClr>
                </a:solidFill>
                <a:latin typeface="+mj-lt"/>
                <a:ea typeface="+mj-ea"/>
                <a:cs typeface="+mj-cs"/>
              </a:rPr>
              <a:t>Thank</a:t>
            </a:r>
            <a:r>
              <a:rPr lang="fr-FR" sz="4000" b="1" kern="0" dirty="0" smtClean="0">
                <a:solidFill>
                  <a:schemeClr val="bg1">
                    <a:lumMod val="95000"/>
                  </a:schemeClr>
                </a:solidFill>
                <a:latin typeface="+mj-lt"/>
                <a:ea typeface="+mj-ea"/>
                <a:cs typeface="+mj-cs"/>
              </a:rPr>
              <a:t> </a:t>
            </a:r>
            <a:r>
              <a:rPr lang="fr-FR" sz="4000" b="1" kern="0" dirty="0" err="1" smtClean="0">
                <a:solidFill>
                  <a:schemeClr val="bg1">
                    <a:lumMod val="95000"/>
                  </a:schemeClr>
                </a:solidFill>
                <a:latin typeface="+mj-lt"/>
                <a:ea typeface="+mj-ea"/>
                <a:cs typeface="+mj-cs"/>
              </a:rPr>
              <a:t>you</a:t>
            </a:r>
            <a:endParaRPr kumimoji="0" lang="fr-FR" sz="4000" b="1" i="0" u="none" strike="noStrike" kern="0" cap="none" spc="0" normalizeH="0" baseline="0" noProof="0" dirty="0">
              <a:ln>
                <a:noFill/>
              </a:ln>
              <a:solidFill>
                <a:schemeClr val="bg1">
                  <a:lumMod val="95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24" name="Titre 1"/>
          <p:cNvSpPr txBox="1">
            <a:spLocks/>
          </p:cNvSpPr>
          <p:nvPr/>
        </p:nvSpPr>
        <p:spPr>
          <a:xfrm>
            <a:off x="0" y="0"/>
            <a:ext cx="8043890" cy="989034"/>
          </a:xfrm>
          <a:prstGeom prst="rect">
            <a:avLst/>
          </a:prstGeom>
        </p:spPr>
        <p:txBody>
          <a:bodyPr>
            <a:normAutofit fontScale="25000" lnSpcReduction="20000"/>
          </a:bodyPr>
          <a:lstStyle/>
          <a:p>
            <a:pPr marL="0" marR="0" lvl="1" indent="0" algn="l" defTabSz="449263" rtl="1" eaLnBrk="0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  <a:defRPr/>
            </a:pPr>
            <a:r>
              <a:rPr kumimoji="0" lang="ar-SA" sz="36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itchFamily="34" charset="0"/>
                <a:ea typeface="Droid Sans" charset="0"/>
                <a:cs typeface="Arial" pitchFamily="34" charset="0"/>
              </a:rPr>
              <a:t/>
            </a:r>
            <a:br>
              <a:rPr kumimoji="0" lang="ar-SA" sz="36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itchFamily="34" charset="0"/>
                <a:ea typeface="Droid Sans" charset="0"/>
                <a:cs typeface="Arial" pitchFamily="34" charset="0"/>
              </a:rPr>
            </a:br>
            <a:r>
              <a:rPr kumimoji="0" lang="ar-SA" sz="36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itchFamily="34" charset="0"/>
                <a:ea typeface="Droid Sans" charset="0"/>
                <a:cs typeface="Arial" pitchFamily="34" charset="0"/>
              </a:rPr>
              <a:t/>
            </a:r>
            <a:br>
              <a:rPr kumimoji="0" lang="ar-SA" sz="36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itchFamily="34" charset="0"/>
                <a:ea typeface="Droid Sans" charset="0"/>
                <a:cs typeface="Arial" pitchFamily="34" charset="0"/>
              </a:rPr>
            </a:br>
            <a:r>
              <a:rPr kumimoji="0" lang="ar-TN" sz="264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itchFamily="34" charset="0"/>
                <a:ea typeface="Droid Sans" charset="0"/>
                <a:cs typeface="Arial" pitchFamily="34" charset="0"/>
              </a:rPr>
              <a:t>شكرا</a:t>
            </a:r>
            <a:r>
              <a:rPr kumimoji="0" lang="fr-FR" sz="36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Arial" pitchFamily="34" charset="0"/>
                <a:ea typeface="Droid Sans" charset="0"/>
                <a:cs typeface="Arial" pitchFamily="34" charset="0"/>
              </a:rPr>
              <a:t/>
            </a:r>
            <a:br>
              <a:rPr kumimoji="0" lang="fr-FR" sz="36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Arial" pitchFamily="34" charset="0"/>
                <a:ea typeface="Droid Sans" charset="0"/>
                <a:cs typeface="Arial" pitchFamily="34" charset="0"/>
              </a:rPr>
            </a:br>
            <a:r>
              <a:rPr kumimoji="0" lang="ar-SA" sz="3000" b="1" i="1" u="none" strike="noStrike" kern="0" cap="none" spc="0" normalizeH="0" baseline="0" noProof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Arial" pitchFamily="34" charset="0"/>
                <a:ea typeface="Droid Sans" charset="0"/>
                <a:cs typeface="Arial" pitchFamily="34" charset="0"/>
              </a:rPr>
              <a:t/>
            </a:r>
            <a:br>
              <a:rPr kumimoji="0" lang="ar-SA" sz="3000" b="1" i="1" u="none" strike="noStrike" kern="0" cap="none" spc="0" normalizeH="0" baseline="0" noProof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Arial" pitchFamily="34" charset="0"/>
                <a:ea typeface="Droid Sans" charset="0"/>
                <a:cs typeface="Arial" pitchFamily="34" charset="0"/>
              </a:rPr>
            </a:br>
            <a:r>
              <a:rPr kumimoji="0" lang="fr-FR" sz="3000" b="1" i="1" u="none" strike="noStrike" kern="0" cap="none" spc="0" normalizeH="0" baseline="0" noProof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Arial" pitchFamily="34" charset="0"/>
                <a:ea typeface="Droid Sans" charset="0"/>
                <a:cs typeface="Arial" pitchFamily="34" charset="0"/>
              </a:rPr>
              <a:t/>
            </a:r>
            <a:br>
              <a:rPr kumimoji="0" lang="fr-FR" sz="3000" b="1" i="1" u="none" strike="noStrike" kern="0" cap="none" spc="0" normalizeH="0" baseline="0" noProof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Arial" pitchFamily="34" charset="0"/>
                <a:ea typeface="Droid Sans" charset="0"/>
                <a:cs typeface="Arial" pitchFamily="34" charset="0"/>
              </a:rPr>
            </a:br>
            <a:r>
              <a:rPr kumimoji="0" lang="ar-SA" sz="36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itchFamily="34" charset="0"/>
                <a:ea typeface="Droid Sans" charset="0"/>
                <a:cs typeface="Arial" pitchFamily="34" charset="0"/>
              </a:rPr>
              <a:t/>
            </a:r>
            <a:br>
              <a:rPr kumimoji="0" lang="ar-SA" sz="36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itchFamily="34" charset="0"/>
                <a:ea typeface="Droid Sans" charset="0"/>
                <a:cs typeface="Arial" pitchFamily="34" charset="0"/>
              </a:rPr>
            </a:br>
            <a:endParaRPr kumimoji="0" lang="fr-FR" sz="2800" b="0" i="1" u="none" strike="noStrike" kern="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itchFamily="34" charset="0"/>
              <a:ea typeface="Droid Sans" charset="0"/>
              <a:cs typeface="Arial" pitchFamily="34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214282" y="214290"/>
            <a:ext cx="8229600" cy="1143000"/>
          </a:xfrm>
        </p:spPr>
        <p:txBody>
          <a:bodyPr>
            <a:noAutofit/>
          </a:bodyPr>
          <a:lstStyle/>
          <a:p>
            <a:pPr algn="l"/>
            <a:r>
              <a:rPr lang="ar-TN" b="1" dirty="0" smtClean="0">
                <a:solidFill>
                  <a:schemeClr val="bg1">
                    <a:lumMod val="95000"/>
                  </a:schemeClr>
                </a:solidFill>
              </a:rPr>
              <a:t>المحتوى</a:t>
            </a:r>
            <a:endParaRPr lang="fr-FR" b="1" dirty="0" smtClean="0">
              <a:solidFill>
                <a:srgbClr val="70A800"/>
              </a:solidFill>
            </a:endParaRPr>
          </a:p>
        </p:txBody>
      </p:sp>
      <p:sp>
        <p:nvSpPr>
          <p:cNvPr id="5" name="Espace réservé du contenu 2"/>
          <p:cNvSpPr>
            <a:spLocks noGrp="1"/>
          </p:cNvSpPr>
          <p:nvPr>
            <p:ph idx="1"/>
          </p:nvPr>
        </p:nvSpPr>
        <p:spPr>
          <a:xfrm>
            <a:off x="314324" y="2143116"/>
            <a:ext cx="8401080" cy="4597401"/>
          </a:xfrm>
        </p:spPr>
        <p:txBody>
          <a:bodyPr>
            <a:normAutofit/>
          </a:bodyPr>
          <a:lstStyle/>
          <a:p>
            <a:pPr algn="r" rtl="1">
              <a:buClr>
                <a:srgbClr val="70A800"/>
              </a:buClr>
              <a:buFont typeface="Wingdings" pitchFamily="2" charset="2"/>
              <a:buChar char="§"/>
            </a:pPr>
            <a:r>
              <a:rPr lang="ar-TN" sz="3800" b="1" dirty="0" smtClean="0">
                <a:solidFill>
                  <a:schemeClr val="tx2">
                    <a:lumMod val="50000"/>
                  </a:schemeClr>
                </a:solidFill>
              </a:rPr>
              <a:t>المنظومة الوطنية للإحصاء</a:t>
            </a:r>
            <a:endParaRPr lang="ar-SA" sz="3800" b="1" dirty="0" smtClean="0">
              <a:solidFill>
                <a:schemeClr val="tx2">
                  <a:lumMod val="50000"/>
                </a:schemeClr>
              </a:solidFill>
            </a:endParaRPr>
          </a:p>
          <a:p>
            <a:pPr algn="r" rtl="1">
              <a:buClr>
                <a:srgbClr val="70A800"/>
              </a:buClr>
              <a:buFont typeface="Wingdings" pitchFamily="2" charset="2"/>
              <a:buChar char="§"/>
            </a:pPr>
            <a:r>
              <a:rPr lang="ar-TN" sz="3800" b="1" dirty="0" smtClean="0">
                <a:solidFill>
                  <a:schemeClr val="tx2">
                    <a:lumMod val="50000"/>
                  </a:schemeClr>
                </a:solidFill>
              </a:rPr>
              <a:t>واقع الإحصاء العمومي</a:t>
            </a:r>
            <a:endParaRPr lang="fr-FR" sz="3800" b="1" dirty="0" smtClean="0">
              <a:solidFill>
                <a:schemeClr val="tx2">
                  <a:lumMod val="50000"/>
                </a:schemeClr>
              </a:solidFill>
            </a:endParaRPr>
          </a:p>
          <a:p>
            <a:pPr algn="r" rtl="1">
              <a:buClr>
                <a:srgbClr val="70A800"/>
              </a:buClr>
              <a:buSzPct val="100000"/>
              <a:buFont typeface="Wingdings" pitchFamily="2" charset="2"/>
              <a:buChar char="§"/>
            </a:pPr>
            <a:r>
              <a:rPr lang="ar-SA" sz="3800" b="1" dirty="0" smtClean="0">
                <a:solidFill>
                  <a:schemeClr val="tx2">
                    <a:lumMod val="50000"/>
                  </a:schemeClr>
                </a:solidFill>
              </a:rPr>
              <a:t>إستراتيجية النشر عبر </a:t>
            </a:r>
            <a:r>
              <a:rPr lang="ar-SA" sz="3800" b="1" dirty="0" err="1" smtClean="0">
                <a:solidFill>
                  <a:schemeClr val="tx2">
                    <a:lumMod val="50000"/>
                  </a:schemeClr>
                </a:solidFill>
              </a:rPr>
              <a:t>الواب</a:t>
            </a:r>
            <a:r>
              <a:rPr lang="ar-SA" sz="3800" b="1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</a:p>
          <a:p>
            <a:pPr lvl="2" algn="r" rtl="1">
              <a:buClr>
                <a:srgbClr val="70A800"/>
              </a:buClr>
              <a:buFont typeface="Arial" pitchFamily="34" charset="0"/>
              <a:buChar char="•"/>
            </a:pPr>
            <a:r>
              <a:rPr lang="ar-SA" sz="2500" dirty="0" smtClean="0">
                <a:solidFill>
                  <a:schemeClr val="tx1"/>
                </a:solidFill>
              </a:rPr>
              <a:t>بوابة البيانات الإحصائية  </a:t>
            </a:r>
            <a:r>
              <a:rPr lang="fr-FR" sz="2500" dirty="0" smtClean="0">
                <a:solidFill>
                  <a:schemeClr val="tx1"/>
                </a:solidFill>
              </a:rPr>
              <a:t>DATA PORTAL</a:t>
            </a:r>
            <a:endParaRPr lang="ar-SA" sz="2500" dirty="0" smtClean="0">
              <a:solidFill>
                <a:schemeClr val="tx1"/>
              </a:solidFill>
            </a:endParaRPr>
          </a:p>
          <a:p>
            <a:pPr lvl="2" algn="r" rtl="1">
              <a:buClr>
                <a:srgbClr val="70A800"/>
              </a:buClr>
              <a:buFont typeface="Arial" pitchFamily="34" charset="0"/>
              <a:buChar char="•"/>
            </a:pPr>
            <a:r>
              <a:rPr lang="ar-SA" sz="2500" dirty="0" smtClean="0">
                <a:solidFill>
                  <a:schemeClr val="tx1"/>
                </a:solidFill>
              </a:rPr>
              <a:t>البيانات المفتوحة </a:t>
            </a:r>
            <a:r>
              <a:rPr lang="fr-FR" sz="2500" dirty="0" smtClean="0">
                <a:solidFill>
                  <a:schemeClr val="tx1"/>
                </a:solidFill>
              </a:rPr>
              <a:t>OPEN DATA</a:t>
            </a:r>
            <a:r>
              <a:rPr lang="ar-SA" sz="2500" i="1" dirty="0" smtClean="0">
                <a:solidFill>
                  <a:schemeClr val="tx1"/>
                </a:solidFill>
              </a:rPr>
              <a:t> </a:t>
            </a:r>
          </a:p>
          <a:p>
            <a:pPr algn="r">
              <a:buClr>
                <a:srgbClr val="70A800"/>
              </a:buClr>
              <a:buSzPct val="100000"/>
              <a:buFont typeface="Wingdings" pitchFamily="2" charset="2"/>
              <a:buChar char="§"/>
            </a:pPr>
            <a:endParaRPr lang="fr-FR" sz="2100" i="1" dirty="0" smtClean="0"/>
          </a:p>
          <a:p>
            <a:pPr algn="r" rtl="1">
              <a:buClr>
                <a:srgbClr val="70A800"/>
              </a:buClr>
              <a:buFont typeface="Wingdings" pitchFamily="2" charset="2"/>
              <a:buChar char="§"/>
            </a:pPr>
            <a:r>
              <a:rPr lang="ar-SA" sz="3800" b="1" dirty="0" smtClean="0">
                <a:solidFill>
                  <a:schemeClr val="tx2">
                    <a:lumMod val="50000"/>
                  </a:schemeClr>
                </a:solidFill>
              </a:rPr>
              <a:t>الأفاق </a:t>
            </a:r>
            <a:r>
              <a:rPr lang="ar-SA" sz="3800" b="1" dirty="0" err="1" smtClean="0">
                <a:solidFill>
                  <a:schemeClr val="tx2">
                    <a:lumMod val="50000"/>
                  </a:schemeClr>
                </a:solidFill>
              </a:rPr>
              <a:t>و</a:t>
            </a:r>
            <a:r>
              <a:rPr lang="ar-SA" sz="3800" b="1" dirty="0" smtClean="0">
                <a:solidFill>
                  <a:schemeClr val="tx2">
                    <a:lumMod val="50000"/>
                  </a:schemeClr>
                </a:solidFill>
              </a:rPr>
              <a:t> التحديات </a:t>
            </a:r>
            <a:endParaRPr lang="fr-FR" sz="2900" i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 fontScale="90000"/>
          </a:bodyPr>
          <a:lstStyle/>
          <a:p>
            <a:pPr lvl="1" algn="l" rtl="1">
              <a:spcBef>
                <a:spcPct val="0"/>
              </a:spcBef>
            </a:pPr>
            <a:r>
              <a:rPr lang="ar-SA" sz="3600" b="1" dirty="0" smtClean="0">
                <a:solidFill>
                  <a:schemeClr val="bg1"/>
                </a:solidFill>
              </a:rPr>
              <a:t/>
            </a:r>
            <a:br>
              <a:rPr lang="ar-SA" sz="3600" b="1" dirty="0" smtClean="0">
                <a:solidFill>
                  <a:schemeClr val="bg1"/>
                </a:solidFill>
              </a:rPr>
            </a:br>
            <a:r>
              <a:rPr lang="ar-SA" sz="3600" b="1" dirty="0">
                <a:solidFill>
                  <a:schemeClr val="bg1"/>
                </a:solidFill>
              </a:rPr>
              <a:t/>
            </a:r>
            <a:br>
              <a:rPr lang="ar-SA" sz="3600" b="1" dirty="0">
                <a:solidFill>
                  <a:schemeClr val="bg1"/>
                </a:solidFill>
              </a:rPr>
            </a:br>
            <a:r>
              <a:rPr lang="ar-TN" sz="3600" b="1" dirty="0" smtClean="0">
                <a:solidFill>
                  <a:schemeClr val="bg1"/>
                </a:solidFill>
              </a:rPr>
              <a:t>المنظومة الوطنية للإحصاء</a:t>
            </a:r>
            <a:r>
              <a:rPr lang="ar-SA" sz="3000" b="1" i="1" dirty="0" smtClean="0">
                <a:solidFill>
                  <a:schemeClr val="tx2">
                    <a:lumMod val="50000"/>
                  </a:schemeClr>
                </a:solidFill>
              </a:rPr>
              <a:t/>
            </a:r>
            <a:br>
              <a:rPr lang="ar-SA" sz="3000" b="1" i="1" dirty="0" smtClean="0">
                <a:solidFill>
                  <a:schemeClr val="tx2">
                    <a:lumMod val="50000"/>
                  </a:schemeClr>
                </a:solidFill>
              </a:rPr>
            </a:br>
            <a:r>
              <a:rPr lang="ar-SA" sz="3300" b="1" dirty="0" err="1" smtClean="0">
                <a:solidFill>
                  <a:srgbClr val="9BBB59"/>
                </a:solidFill>
              </a:rPr>
              <a:t>ال</a:t>
            </a:r>
            <a:r>
              <a:rPr lang="ar-TN" sz="3300" b="1" dirty="0" smtClean="0">
                <a:solidFill>
                  <a:srgbClr val="9BBB59"/>
                </a:solidFill>
              </a:rPr>
              <a:t>مبادئ الأساسية</a:t>
            </a:r>
            <a:r>
              <a:rPr lang="fr-FR" sz="3000" b="1" i="1" dirty="0" smtClean="0">
                <a:solidFill>
                  <a:schemeClr val="tx2">
                    <a:lumMod val="50000"/>
                  </a:schemeClr>
                </a:solidFill>
              </a:rPr>
              <a:t/>
            </a:r>
            <a:br>
              <a:rPr lang="fr-FR" sz="3000" b="1" i="1" dirty="0" smtClean="0">
                <a:solidFill>
                  <a:schemeClr val="tx2">
                    <a:lumMod val="50000"/>
                  </a:schemeClr>
                </a:solidFill>
              </a:rPr>
            </a:br>
            <a:r>
              <a:rPr lang="ar-SA" sz="3600" b="1" dirty="0" smtClean="0">
                <a:solidFill>
                  <a:schemeClr val="bg1"/>
                </a:solidFill>
              </a:rPr>
              <a:t/>
            </a:r>
            <a:br>
              <a:rPr lang="ar-SA" sz="3600" b="1" dirty="0" smtClean="0">
                <a:solidFill>
                  <a:schemeClr val="bg1"/>
                </a:solidFill>
              </a:rPr>
            </a:br>
            <a:endParaRPr lang="fr-FR" sz="2800" i="1" dirty="0" smtClean="0">
              <a:solidFill>
                <a:schemeClr val="bg1"/>
              </a:solidFill>
            </a:endParaRPr>
          </a:p>
        </p:txBody>
      </p:sp>
      <p:sp>
        <p:nvSpPr>
          <p:cNvPr id="7" name="Espace réservé du contenu 2"/>
          <p:cNvSpPr>
            <a:spLocks noGrp="1"/>
          </p:cNvSpPr>
          <p:nvPr>
            <p:ph idx="1"/>
          </p:nvPr>
        </p:nvSpPr>
        <p:spPr>
          <a:xfrm>
            <a:off x="71467" y="2352687"/>
            <a:ext cx="8786813" cy="4148147"/>
          </a:xfrm>
        </p:spPr>
        <p:txBody>
          <a:bodyPr>
            <a:normAutofit fontScale="92500"/>
          </a:bodyPr>
          <a:lstStyle/>
          <a:p>
            <a:pPr marL="0" algn="r" rtl="1">
              <a:buClr>
                <a:srgbClr val="70A800"/>
              </a:buClr>
              <a:buNone/>
            </a:pPr>
            <a:r>
              <a:rPr lang="fr-FR" sz="3000" b="1" dirty="0" smtClean="0">
                <a:solidFill>
                  <a:schemeClr val="tx2">
                    <a:lumMod val="50000"/>
                  </a:schemeClr>
                </a:solidFill>
              </a:rPr>
              <a:t>   </a:t>
            </a:r>
            <a:r>
              <a:rPr lang="ar-TN" sz="3000" b="1" dirty="0" smtClean="0">
                <a:solidFill>
                  <a:schemeClr val="tx2">
                    <a:lumMod val="50000"/>
                  </a:schemeClr>
                </a:solidFill>
              </a:rPr>
              <a:t>يستند القانون عدد 32-99 المؤرخ في 13 </a:t>
            </a:r>
            <a:r>
              <a:rPr lang="ar-TN" sz="3000" b="1" dirty="0" err="1" smtClean="0">
                <a:solidFill>
                  <a:schemeClr val="tx2">
                    <a:lumMod val="50000"/>
                  </a:schemeClr>
                </a:solidFill>
              </a:rPr>
              <a:t>أفريل</a:t>
            </a:r>
            <a:r>
              <a:rPr lang="ar-TN" sz="3000" b="1" dirty="0" smtClean="0">
                <a:solidFill>
                  <a:schemeClr val="tx2">
                    <a:lumMod val="50000"/>
                  </a:schemeClr>
                </a:solidFill>
              </a:rPr>
              <a:t> 1999 المتعلق بالمنظومة الوطنية للإحصاء إلى جملة من المبادئ الأساسية </a:t>
            </a:r>
            <a:r>
              <a:rPr lang="ar-TN" sz="3000" b="1" dirty="0" smtClean="0">
                <a:solidFill>
                  <a:srgbClr val="002060"/>
                </a:solidFill>
              </a:rPr>
              <a:t>والقواعد</a:t>
            </a:r>
            <a:r>
              <a:rPr lang="ar-TN" sz="3000" b="1" dirty="0" smtClean="0">
                <a:solidFill>
                  <a:schemeClr val="tx2">
                    <a:lumMod val="50000"/>
                  </a:schemeClr>
                </a:solidFill>
              </a:rPr>
              <a:t> الأخلاقية التي تنظم العمل الإحصائي الوطني حيث تلزم هذه القواعد التقيد</a:t>
            </a:r>
            <a:r>
              <a:rPr lang="ar-SA" sz="3000" b="1" dirty="0" smtClean="0">
                <a:solidFill>
                  <a:schemeClr val="tx2">
                    <a:lumMod val="50000"/>
                  </a:schemeClr>
                </a:solidFill>
              </a:rPr>
              <a:t> ب</a:t>
            </a:r>
            <a:r>
              <a:rPr lang="ar-TN" sz="3000" b="1" dirty="0" smtClean="0">
                <a:solidFill>
                  <a:schemeClr val="tx2">
                    <a:lumMod val="50000"/>
                  </a:schemeClr>
                </a:solidFill>
              </a:rPr>
              <a:t>:</a:t>
            </a:r>
          </a:p>
          <a:p>
            <a:pPr marL="0" algn="r" rtl="1">
              <a:buClr>
                <a:srgbClr val="70A800"/>
              </a:buClr>
              <a:buNone/>
            </a:pPr>
            <a:endParaRPr lang="ar-TN" sz="3000" b="1" dirty="0" smtClean="0">
              <a:solidFill>
                <a:schemeClr val="tx2">
                  <a:lumMod val="50000"/>
                </a:schemeClr>
              </a:solidFill>
            </a:endParaRPr>
          </a:p>
          <a:p>
            <a:pPr marL="0" algn="r" rtl="1">
              <a:buClr>
                <a:srgbClr val="70A800"/>
              </a:buClr>
              <a:buFont typeface="Wingdings" pitchFamily="2" charset="2"/>
              <a:buChar char="§"/>
            </a:pPr>
            <a:r>
              <a:rPr lang="ar-TN" sz="3000" b="1" dirty="0" smtClean="0">
                <a:solidFill>
                  <a:schemeClr val="tx2">
                    <a:lumMod val="50000"/>
                  </a:schemeClr>
                </a:solidFill>
              </a:rPr>
              <a:t>ضمان إنتاج معلومة إحصائية ذات مصداقية وجودة</a:t>
            </a:r>
          </a:p>
          <a:p>
            <a:pPr marL="0" algn="r" rtl="1">
              <a:buClr>
                <a:srgbClr val="70A800"/>
              </a:buClr>
              <a:buFont typeface="Wingdings" pitchFamily="2" charset="2"/>
              <a:buChar char="§"/>
            </a:pPr>
            <a:r>
              <a:rPr lang="ar-TN" sz="3000" b="1" dirty="0" smtClean="0">
                <a:solidFill>
                  <a:schemeClr val="tx2">
                    <a:lumMod val="50000"/>
                  </a:schemeClr>
                </a:solidFill>
              </a:rPr>
              <a:t>ضمان تمكين كل المستعملين من النفاذ إلى المعلومات </a:t>
            </a:r>
            <a:r>
              <a:rPr lang="ar-TN" sz="3000" b="1" dirty="0" err="1" smtClean="0">
                <a:solidFill>
                  <a:schemeClr val="tx2">
                    <a:lumMod val="50000"/>
                  </a:schemeClr>
                </a:solidFill>
              </a:rPr>
              <a:t>ال</a:t>
            </a:r>
            <a:r>
              <a:rPr lang="ar-SA" sz="3000" b="1" dirty="0" smtClean="0">
                <a:solidFill>
                  <a:schemeClr val="tx2">
                    <a:lumMod val="50000"/>
                  </a:schemeClr>
                </a:solidFill>
              </a:rPr>
              <a:t>إ</a:t>
            </a:r>
            <a:r>
              <a:rPr lang="ar-TN" sz="3000" b="1" dirty="0" err="1" smtClean="0">
                <a:solidFill>
                  <a:schemeClr val="tx2">
                    <a:lumMod val="50000"/>
                  </a:schemeClr>
                </a:solidFill>
              </a:rPr>
              <a:t>حصائية</a:t>
            </a:r>
            <a:r>
              <a:rPr lang="ar-TN" sz="3000" b="1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endParaRPr lang="fr-FR" sz="3000" b="1" dirty="0" smtClean="0">
              <a:solidFill>
                <a:schemeClr val="tx2">
                  <a:lumMod val="50000"/>
                </a:schemeClr>
              </a:solidFill>
            </a:endParaRPr>
          </a:p>
          <a:p>
            <a:pPr algn="r" rtl="1">
              <a:buClr>
                <a:srgbClr val="70A800"/>
              </a:buClr>
              <a:buFont typeface="Wingdings" pitchFamily="2" charset="2"/>
              <a:buChar char="§"/>
            </a:pPr>
            <a:r>
              <a:rPr lang="ar-TN" sz="3000" b="1" dirty="0" smtClean="0">
                <a:solidFill>
                  <a:schemeClr val="tx2">
                    <a:lumMod val="50000"/>
                  </a:schemeClr>
                </a:solidFill>
              </a:rPr>
              <a:t>الحفاظ على ثقة هؤلاء المستعملين في الإحصاءات المنتجة والمنشورة</a:t>
            </a:r>
            <a:endParaRPr lang="fr-FR" sz="3000" b="1" dirty="0" smtClean="0">
              <a:solidFill>
                <a:schemeClr val="tx2">
                  <a:lumMod val="50000"/>
                </a:schemeClr>
              </a:solidFill>
            </a:endParaRPr>
          </a:p>
          <a:p>
            <a:pPr>
              <a:buClr>
                <a:srgbClr val="70A800"/>
              </a:buClr>
              <a:buNone/>
            </a:pPr>
            <a:endParaRPr lang="fr-FR" sz="2000" b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 fontScale="90000"/>
          </a:bodyPr>
          <a:lstStyle/>
          <a:p>
            <a:pPr lvl="1" algn="l" rtl="1">
              <a:spcBef>
                <a:spcPct val="0"/>
              </a:spcBef>
            </a:pPr>
            <a:r>
              <a:rPr lang="ar-SA" sz="3600" b="1" dirty="0" smtClean="0">
                <a:solidFill>
                  <a:schemeClr val="bg1"/>
                </a:solidFill>
              </a:rPr>
              <a:t/>
            </a:r>
            <a:br>
              <a:rPr lang="ar-SA" sz="3600" b="1" dirty="0" smtClean="0">
                <a:solidFill>
                  <a:schemeClr val="bg1"/>
                </a:solidFill>
              </a:rPr>
            </a:br>
            <a:r>
              <a:rPr lang="ar-SA" sz="3600" b="1" dirty="0">
                <a:solidFill>
                  <a:schemeClr val="bg1"/>
                </a:solidFill>
              </a:rPr>
              <a:t/>
            </a:r>
            <a:br>
              <a:rPr lang="ar-SA" sz="3600" b="1" dirty="0">
                <a:solidFill>
                  <a:schemeClr val="bg1"/>
                </a:solidFill>
              </a:rPr>
            </a:br>
            <a:r>
              <a:rPr lang="ar-TN" sz="3600" b="1" dirty="0" smtClean="0">
                <a:solidFill>
                  <a:schemeClr val="bg1"/>
                </a:solidFill>
              </a:rPr>
              <a:t>المنظومة الوطنية للإحصاء</a:t>
            </a:r>
            <a:r>
              <a:rPr lang="ar-SA" sz="3000" b="1" i="1" dirty="0" smtClean="0">
                <a:solidFill>
                  <a:schemeClr val="tx2">
                    <a:lumMod val="50000"/>
                  </a:schemeClr>
                </a:solidFill>
              </a:rPr>
              <a:t/>
            </a:r>
            <a:br>
              <a:rPr lang="ar-SA" sz="3000" b="1" i="1" dirty="0" smtClean="0">
                <a:solidFill>
                  <a:schemeClr val="tx2">
                    <a:lumMod val="50000"/>
                  </a:schemeClr>
                </a:solidFill>
              </a:rPr>
            </a:br>
            <a:r>
              <a:rPr lang="ar-SA" sz="3300" b="1" dirty="0" err="1" smtClean="0">
                <a:solidFill>
                  <a:srgbClr val="9BBB59"/>
                </a:solidFill>
              </a:rPr>
              <a:t>ال</a:t>
            </a:r>
            <a:r>
              <a:rPr lang="ar-TN" sz="3300" b="1" dirty="0" smtClean="0">
                <a:solidFill>
                  <a:srgbClr val="9BBB59"/>
                </a:solidFill>
              </a:rPr>
              <a:t>م</a:t>
            </a:r>
            <a:r>
              <a:rPr lang="ar-SA" sz="3300" b="1" dirty="0" err="1" smtClean="0">
                <a:solidFill>
                  <a:srgbClr val="9BBB59"/>
                </a:solidFill>
              </a:rPr>
              <a:t>كونات</a:t>
            </a:r>
            <a:r>
              <a:rPr lang="ar-SA" sz="3300" b="1" dirty="0" smtClean="0">
                <a:solidFill>
                  <a:srgbClr val="9BBB59"/>
                </a:solidFill>
              </a:rPr>
              <a:t>  </a:t>
            </a:r>
            <a:r>
              <a:rPr lang="fr-FR" sz="3000" b="1" i="1" dirty="0" smtClean="0">
                <a:solidFill>
                  <a:schemeClr val="tx2">
                    <a:lumMod val="50000"/>
                  </a:schemeClr>
                </a:solidFill>
              </a:rPr>
              <a:t/>
            </a:r>
            <a:br>
              <a:rPr lang="fr-FR" sz="3000" b="1" i="1" dirty="0" smtClean="0">
                <a:solidFill>
                  <a:schemeClr val="tx2">
                    <a:lumMod val="50000"/>
                  </a:schemeClr>
                </a:solidFill>
              </a:rPr>
            </a:br>
            <a:r>
              <a:rPr lang="ar-SA" sz="3600" b="1" dirty="0" smtClean="0">
                <a:solidFill>
                  <a:schemeClr val="bg1"/>
                </a:solidFill>
              </a:rPr>
              <a:t/>
            </a:r>
            <a:br>
              <a:rPr lang="ar-SA" sz="3600" b="1" dirty="0" smtClean="0">
                <a:solidFill>
                  <a:schemeClr val="bg1"/>
                </a:solidFill>
              </a:rPr>
            </a:br>
            <a:endParaRPr lang="fr-FR" sz="2800" i="1" dirty="0" smtClean="0">
              <a:solidFill>
                <a:schemeClr val="bg1"/>
              </a:solidFill>
            </a:endParaRPr>
          </a:p>
        </p:txBody>
      </p:sp>
      <p:sp>
        <p:nvSpPr>
          <p:cNvPr id="7" name="Espace réservé du contenu 2"/>
          <p:cNvSpPr>
            <a:spLocks noGrp="1"/>
          </p:cNvSpPr>
          <p:nvPr>
            <p:ph idx="1"/>
          </p:nvPr>
        </p:nvSpPr>
        <p:spPr>
          <a:xfrm>
            <a:off x="-142879" y="2495563"/>
            <a:ext cx="9072597" cy="4148147"/>
          </a:xfrm>
        </p:spPr>
        <p:txBody>
          <a:bodyPr>
            <a:normAutofit fontScale="92500" lnSpcReduction="20000"/>
          </a:bodyPr>
          <a:lstStyle/>
          <a:p>
            <a:pPr algn="r" rtl="1">
              <a:buClr>
                <a:srgbClr val="70A800"/>
              </a:buClr>
              <a:buFont typeface="Wingdings" pitchFamily="2" charset="2"/>
              <a:buChar char="§"/>
            </a:pPr>
            <a:r>
              <a:rPr lang="ar-TN" sz="3000" b="1" dirty="0" smtClean="0">
                <a:solidFill>
                  <a:schemeClr val="tx2">
                    <a:lumMod val="50000"/>
                  </a:schemeClr>
                </a:solidFill>
              </a:rPr>
              <a:t>المجلس الوطني للإحصاء</a:t>
            </a:r>
            <a:endParaRPr lang="fr-FR" sz="3000" b="1" dirty="0" smtClean="0">
              <a:solidFill>
                <a:schemeClr val="tx2">
                  <a:lumMod val="50000"/>
                </a:schemeClr>
              </a:solidFill>
            </a:endParaRPr>
          </a:p>
          <a:p>
            <a:pPr algn="r" rtl="1">
              <a:buClr>
                <a:srgbClr val="70A800"/>
              </a:buClr>
              <a:buNone/>
            </a:pPr>
            <a:r>
              <a:rPr lang="fr-FR" sz="3000" i="1" dirty="0" smtClean="0"/>
              <a:t>          </a:t>
            </a:r>
            <a:r>
              <a:rPr lang="fr-FR" sz="3000" dirty="0" smtClean="0"/>
              <a:t>( www.tunisie-statistiques.tn)</a:t>
            </a:r>
          </a:p>
          <a:p>
            <a:pPr algn="r" rtl="1">
              <a:buClr>
                <a:srgbClr val="70A800"/>
              </a:buClr>
              <a:buFont typeface="Wingdings" pitchFamily="2" charset="2"/>
              <a:buChar char="§"/>
            </a:pPr>
            <a:r>
              <a:rPr lang="ar-TN" sz="3000" b="1" dirty="0" smtClean="0">
                <a:solidFill>
                  <a:schemeClr val="tx2">
                    <a:lumMod val="50000"/>
                  </a:schemeClr>
                </a:solidFill>
              </a:rPr>
              <a:t>المعهد الوطني للإحصاء</a:t>
            </a:r>
            <a:endParaRPr lang="fr-FR" sz="3000" b="1" dirty="0" smtClean="0">
              <a:solidFill>
                <a:schemeClr val="tx2">
                  <a:lumMod val="50000"/>
                </a:schemeClr>
              </a:solidFill>
            </a:endParaRPr>
          </a:p>
          <a:p>
            <a:pPr algn="r" rtl="1">
              <a:buClr>
                <a:srgbClr val="70A800"/>
              </a:buClr>
              <a:buNone/>
            </a:pPr>
            <a:r>
              <a:rPr lang="fr-FR" sz="3000" i="1" dirty="0" smtClean="0"/>
              <a:t>           </a:t>
            </a:r>
            <a:r>
              <a:rPr lang="fr-FR" sz="3000" dirty="0" smtClean="0"/>
              <a:t>(www.ins.tn)</a:t>
            </a:r>
          </a:p>
          <a:p>
            <a:pPr algn="r" rtl="1">
              <a:buClr>
                <a:srgbClr val="70A800"/>
              </a:buClr>
              <a:buNone/>
            </a:pPr>
            <a:endParaRPr lang="fr-FR" sz="3000" i="1" dirty="0" smtClean="0"/>
          </a:p>
          <a:p>
            <a:pPr algn="r" rtl="1">
              <a:buClr>
                <a:srgbClr val="70A800"/>
              </a:buClr>
              <a:buSzPct val="100000"/>
              <a:buFont typeface="Wingdings" pitchFamily="2" charset="2"/>
              <a:buChar char="§"/>
            </a:pPr>
            <a:r>
              <a:rPr lang="ar-TN" sz="3000" b="1" dirty="0" smtClean="0">
                <a:solidFill>
                  <a:schemeClr val="tx2">
                    <a:lumMod val="50000"/>
                  </a:schemeClr>
                </a:solidFill>
              </a:rPr>
              <a:t>الهياكل الإحصائية العمومية المختصة</a:t>
            </a:r>
            <a:r>
              <a:rPr lang="ar-SA" sz="3000" b="1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ar-TN" sz="3000" b="1" dirty="0" smtClean="0">
                <a:solidFill>
                  <a:schemeClr val="tx2">
                    <a:lumMod val="50000"/>
                  </a:schemeClr>
                </a:solidFill>
              </a:rPr>
              <a:t>الأخرى </a:t>
            </a:r>
            <a:endParaRPr lang="fr-FR" sz="3000" b="1" dirty="0" smtClean="0">
              <a:solidFill>
                <a:schemeClr val="tx2">
                  <a:lumMod val="50000"/>
                </a:schemeClr>
              </a:solidFill>
            </a:endParaRPr>
          </a:p>
          <a:p>
            <a:pPr algn="r" rtl="1">
              <a:buClr>
                <a:srgbClr val="70A800"/>
              </a:buClr>
              <a:buSzPct val="100000"/>
              <a:buFont typeface="Wingdings" pitchFamily="2" charset="2"/>
              <a:buChar char="§"/>
            </a:pPr>
            <a:endParaRPr lang="fr-FR" sz="3000" b="1" dirty="0" smtClean="0">
              <a:solidFill>
                <a:schemeClr val="tx2">
                  <a:lumMod val="50000"/>
                </a:schemeClr>
              </a:solidFill>
            </a:endParaRPr>
          </a:p>
          <a:p>
            <a:pPr algn="r" rtl="1">
              <a:buClr>
                <a:srgbClr val="70A800"/>
              </a:buClr>
              <a:buFont typeface="Wingdings" pitchFamily="2" charset="2"/>
              <a:buChar char="§"/>
            </a:pPr>
            <a:r>
              <a:rPr lang="ar-TN" sz="3000" b="1" dirty="0" smtClean="0">
                <a:solidFill>
                  <a:schemeClr val="tx2">
                    <a:lumMod val="50000"/>
                  </a:schemeClr>
                </a:solidFill>
              </a:rPr>
              <a:t>المؤسسات المختصة في التكوين الإحصائي</a:t>
            </a:r>
            <a:endParaRPr lang="fr-FR" sz="3000" b="1" dirty="0" smtClean="0">
              <a:solidFill>
                <a:schemeClr val="tx2">
                  <a:lumMod val="50000"/>
                </a:schemeClr>
              </a:solidFill>
            </a:endParaRPr>
          </a:p>
          <a:p>
            <a:pPr algn="r" rtl="1">
              <a:buClr>
                <a:srgbClr val="70A800"/>
              </a:buClr>
              <a:buNone/>
            </a:pPr>
            <a:endParaRPr lang="ar-TN" sz="2000" i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14282" y="428604"/>
            <a:ext cx="8228013" cy="869934"/>
          </a:xfrm>
        </p:spPr>
        <p:txBody>
          <a:bodyPr>
            <a:normAutofit fontScale="90000"/>
          </a:bodyPr>
          <a:lstStyle/>
          <a:p>
            <a:pPr algn="l"/>
            <a:r>
              <a:rPr lang="ar-TN" sz="3600" b="1" dirty="0" smtClean="0">
                <a:solidFill>
                  <a:schemeClr val="bg1"/>
                </a:solidFill>
                <a:latin typeface="Arial" charset="0"/>
                <a:ea typeface="Droid Sans" charset="0"/>
                <a:cs typeface="Droid Sans" charset="0"/>
              </a:rPr>
              <a:t>الم</a:t>
            </a:r>
            <a:r>
              <a:rPr lang="ar-SA" sz="3600" b="1" dirty="0" smtClean="0">
                <a:solidFill>
                  <a:schemeClr val="bg1"/>
                </a:solidFill>
                <a:latin typeface="Arial" charset="0"/>
                <a:ea typeface="Droid Sans" charset="0"/>
                <a:cs typeface="Droid Sans" charset="0"/>
              </a:rPr>
              <a:t>عهد </a:t>
            </a:r>
            <a:r>
              <a:rPr lang="ar-TN" sz="3600" b="1" dirty="0" smtClean="0">
                <a:solidFill>
                  <a:schemeClr val="bg1"/>
                </a:solidFill>
                <a:latin typeface="Arial" charset="0"/>
                <a:ea typeface="Droid Sans" charset="0"/>
                <a:cs typeface="Droid Sans" charset="0"/>
              </a:rPr>
              <a:t> الوطني</a:t>
            </a:r>
            <a:r>
              <a:rPr lang="ar-SA" sz="3600" b="1" dirty="0" smtClean="0">
                <a:solidFill>
                  <a:schemeClr val="bg1"/>
                </a:solidFill>
                <a:latin typeface="Arial" charset="0"/>
                <a:ea typeface="Droid Sans" charset="0"/>
                <a:cs typeface="Droid Sans" charset="0"/>
              </a:rPr>
              <a:t> </a:t>
            </a:r>
            <a:r>
              <a:rPr lang="ar-TN" sz="3600" b="1" dirty="0" smtClean="0">
                <a:solidFill>
                  <a:schemeClr val="bg1"/>
                </a:solidFill>
                <a:latin typeface="Arial" charset="0"/>
                <a:ea typeface="Droid Sans" charset="0"/>
                <a:cs typeface="Droid Sans" charset="0"/>
              </a:rPr>
              <a:t> للإحصاء </a:t>
            </a:r>
            <a:r>
              <a:rPr lang="ar-TN" sz="3100" b="1" dirty="0" smtClean="0">
                <a:solidFill>
                  <a:schemeClr val="bg1"/>
                </a:solidFill>
              </a:rPr>
              <a:t>: </a:t>
            </a:r>
            <a:r>
              <a:rPr lang="ar-TN" sz="3300" b="1" dirty="0" smtClean="0">
                <a:solidFill>
                  <a:srgbClr val="9BBB59"/>
                </a:solidFill>
                <a:latin typeface="Arial" charset="0"/>
                <a:ea typeface="Droid Sans" charset="0"/>
                <a:cs typeface="Droid Sans" charset="0"/>
              </a:rPr>
              <a:t>المهام</a:t>
            </a:r>
            <a:r>
              <a:rPr lang="ar-SA" sz="3200" b="1" i="1" dirty="0" smtClean="0">
                <a:solidFill>
                  <a:schemeClr val="tx2">
                    <a:lumMod val="50000"/>
                  </a:schemeClr>
                </a:solidFill>
              </a:rPr>
              <a:t/>
            </a:r>
            <a:br>
              <a:rPr lang="ar-SA" sz="3200" b="1" i="1" dirty="0" smtClean="0">
                <a:solidFill>
                  <a:schemeClr val="tx2">
                    <a:lumMod val="50000"/>
                  </a:schemeClr>
                </a:solidFill>
              </a:rPr>
            </a:br>
            <a:endParaRPr lang="fr-FR" sz="3200" dirty="0"/>
          </a:p>
        </p:txBody>
      </p:sp>
      <p:graphicFrame>
        <p:nvGraphicFramePr>
          <p:cNvPr id="4" name="Espace réservé du contenu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51149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Titre 1"/>
          <p:cNvSpPr txBox="1">
            <a:spLocks/>
          </p:cNvSpPr>
          <p:nvPr/>
        </p:nvSpPr>
        <p:spPr bwMode="auto">
          <a:xfrm>
            <a:off x="200052" y="-214338"/>
            <a:ext cx="8229600" cy="1143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449263" rtl="0" eaLnBrk="0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  <a:defRPr/>
            </a:pPr>
            <a:endParaRPr kumimoji="0" lang="fr-FR" sz="4000" b="1" i="0" u="none" strike="noStrike" kern="0" cap="none" spc="0" normalizeH="0" baseline="0" noProof="0" dirty="0">
              <a:ln>
                <a:noFill/>
              </a:ln>
              <a:solidFill>
                <a:schemeClr val="bg1">
                  <a:lumMod val="95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285720" y="428604"/>
            <a:ext cx="8401080" cy="989034"/>
          </a:xfrm>
        </p:spPr>
        <p:txBody>
          <a:bodyPr>
            <a:normAutofit fontScale="90000"/>
          </a:bodyPr>
          <a:lstStyle/>
          <a:p>
            <a:pPr lvl="1" algn="l" rtl="1">
              <a:spcBef>
                <a:spcPct val="0"/>
              </a:spcBef>
            </a:pPr>
            <a:r>
              <a:rPr lang="ar-SA" sz="3600" b="1" dirty="0" smtClean="0">
                <a:solidFill>
                  <a:schemeClr val="bg1"/>
                </a:solidFill>
              </a:rPr>
              <a:t/>
            </a:r>
            <a:br>
              <a:rPr lang="ar-SA" sz="3600" b="1" dirty="0" smtClean="0">
                <a:solidFill>
                  <a:schemeClr val="bg1"/>
                </a:solidFill>
              </a:rPr>
            </a:br>
            <a:r>
              <a:rPr lang="ar-SA" sz="3600" b="1" dirty="0" smtClean="0">
                <a:solidFill>
                  <a:schemeClr val="bg1"/>
                </a:solidFill>
              </a:rPr>
              <a:t/>
            </a:r>
            <a:br>
              <a:rPr lang="ar-SA" sz="3600" b="1" dirty="0" smtClean="0">
                <a:solidFill>
                  <a:schemeClr val="bg1"/>
                </a:solidFill>
              </a:rPr>
            </a:br>
            <a:r>
              <a:rPr lang="ar-SA" sz="3600" b="1" dirty="0" smtClean="0">
                <a:solidFill>
                  <a:schemeClr val="bg1"/>
                </a:solidFill>
              </a:rPr>
              <a:t/>
            </a:r>
            <a:br>
              <a:rPr lang="ar-SA" sz="3600" b="1" dirty="0" smtClean="0">
                <a:solidFill>
                  <a:schemeClr val="bg1"/>
                </a:solidFill>
              </a:rPr>
            </a:br>
            <a:r>
              <a:rPr lang="ar-TN" sz="3600" b="1" dirty="0" smtClean="0">
                <a:solidFill>
                  <a:schemeClr val="bg1"/>
                </a:solidFill>
              </a:rPr>
              <a:t>واقع الإحصاء العمومي</a:t>
            </a:r>
            <a:r>
              <a:rPr lang="ar-SA" sz="3600" b="1" dirty="0" smtClean="0">
                <a:solidFill>
                  <a:schemeClr val="bg1"/>
                </a:solidFill>
              </a:rPr>
              <a:t/>
            </a:r>
            <a:br>
              <a:rPr lang="ar-SA" sz="3600" b="1" dirty="0" smtClean="0">
                <a:solidFill>
                  <a:schemeClr val="bg1"/>
                </a:solidFill>
              </a:rPr>
            </a:br>
            <a:r>
              <a:rPr lang="ar-SA" sz="3300" b="1" dirty="0" smtClean="0">
                <a:solidFill>
                  <a:srgbClr val="9BBB59"/>
                </a:solidFill>
              </a:rPr>
              <a:t>الضغوطات</a:t>
            </a:r>
            <a:r>
              <a:rPr lang="ar-SA" sz="3600" b="1" dirty="0" smtClean="0">
                <a:solidFill>
                  <a:schemeClr val="bg1"/>
                </a:solidFill>
              </a:rPr>
              <a:t> </a:t>
            </a:r>
            <a:r>
              <a:rPr lang="fr-FR" sz="3600" b="1" dirty="0" smtClean="0">
                <a:solidFill>
                  <a:schemeClr val="tx2">
                    <a:lumMod val="50000"/>
                  </a:schemeClr>
                </a:solidFill>
              </a:rPr>
              <a:t/>
            </a:r>
            <a:br>
              <a:rPr lang="fr-FR" sz="3600" b="1" dirty="0" smtClean="0">
                <a:solidFill>
                  <a:schemeClr val="tx2">
                    <a:lumMod val="50000"/>
                  </a:schemeClr>
                </a:solidFill>
              </a:rPr>
            </a:br>
            <a:r>
              <a:rPr lang="ar-SA" sz="3000" b="1" i="1" dirty="0" smtClean="0">
                <a:solidFill>
                  <a:schemeClr val="tx2">
                    <a:lumMod val="50000"/>
                  </a:schemeClr>
                </a:solidFill>
              </a:rPr>
              <a:t/>
            </a:r>
            <a:br>
              <a:rPr lang="ar-SA" sz="3000" b="1" i="1" dirty="0" smtClean="0">
                <a:solidFill>
                  <a:schemeClr val="tx2">
                    <a:lumMod val="50000"/>
                  </a:schemeClr>
                </a:solidFill>
              </a:rPr>
            </a:br>
            <a:r>
              <a:rPr lang="fr-FR" sz="3000" b="1" i="1" dirty="0" smtClean="0">
                <a:solidFill>
                  <a:schemeClr val="tx2">
                    <a:lumMod val="50000"/>
                  </a:schemeClr>
                </a:solidFill>
              </a:rPr>
              <a:t/>
            </a:r>
            <a:br>
              <a:rPr lang="fr-FR" sz="3000" b="1" i="1" dirty="0" smtClean="0">
                <a:solidFill>
                  <a:schemeClr val="tx2">
                    <a:lumMod val="50000"/>
                  </a:schemeClr>
                </a:solidFill>
              </a:rPr>
            </a:br>
            <a:r>
              <a:rPr lang="ar-SA" sz="3600" b="1" dirty="0" smtClean="0">
                <a:solidFill>
                  <a:schemeClr val="bg1"/>
                </a:solidFill>
              </a:rPr>
              <a:t/>
            </a:r>
            <a:br>
              <a:rPr lang="ar-SA" sz="3600" b="1" dirty="0" smtClean="0">
                <a:solidFill>
                  <a:schemeClr val="bg1"/>
                </a:solidFill>
              </a:rPr>
            </a:br>
            <a:endParaRPr lang="fr-FR" sz="2800" i="1" dirty="0" smtClean="0">
              <a:solidFill>
                <a:schemeClr val="bg1"/>
              </a:solidFill>
            </a:endParaRPr>
          </a:p>
        </p:txBody>
      </p:sp>
      <p:sp>
        <p:nvSpPr>
          <p:cNvPr id="7" name="Espace réservé du contenu 2"/>
          <p:cNvSpPr>
            <a:spLocks noGrp="1"/>
          </p:cNvSpPr>
          <p:nvPr>
            <p:ph idx="1"/>
          </p:nvPr>
        </p:nvSpPr>
        <p:spPr>
          <a:xfrm>
            <a:off x="0" y="2214554"/>
            <a:ext cx="8858251" cy="4148147"/>
          </a:xfrm>
        </p:spPr>
        <p:txBody>
          <a:bodyPr>
            <a:normAutofit/>
          </a:bodyPr>
          <a:lstStyle/>
          <a:p>
            <a:pPr algn="r" rtl="1">
              <a:buNone/>
            </a:pPr>
            <a:r>
              <a:rPr lang="ar-TN" b="1" dirty="0" smtClean="0">
                <a:solidFill>
                  <a:srgbClr val="004182"/>
                </a:solidFill>
              </a:rPr>
              <a:t>  </a:t>
            </a:r>
            <a:r>
              <a:rPr lang="ar-SA" b="1" dirty="0" smtClean="0">
                <a:solidFill>
                  <a:srgbClr val="002060"/>
                </a:solidFill>
              </a:rPr>
              <a:t>ي</a:t>
            </a:r>
            <a:r>
              <a:rPr lang="ar-TN" b="1" dirty="0" smtClean="0">
                <a:solidFill>
                  <a:srgbClr val="002060"/>
                </a:solidFill>
              </a:rPr>
              <a:t>تعرض النظام الإحصائي التونسي لضغوطات متزايدة:</a:t>
            </a:r>
          </a:p>
          <a:p>
            <a:pPr algn="r" rtl="1">
              <a:buClr>
                <a:srgbClr val="008000"/>
              </a:buClr>
              <a:buSzPct val="150000"/>
              <a:buFont typeface="Arial" pitchFamily="34" charset="0"/>
              <a:buChar char="•"/>
            </a:pPr>
            <a:r>
              <a:rPr lang="ar-TN" sz="2800" b="1" dirty="0" smtClean="0">
                <a:solidFill>
                  <a:srgbClr val="006600"/>
                </a:solidFill>
              </a:rPr>
              <a:t>من ناحية</a:t>
            </a:r>
            <a:endParaRPr lang="fr-FR" sz="2800" b="1" dirty="0" smtClean="0">
              <a:solidFill>
                <a:srgbClr val="006600"/>
              </a:solidFill>
            </a:endParaRPr>
          </a:p>
          <a:p>
            <a:pPr algn="r" rtl="1">
              <a:buClr>
                <a:srgbClr val="008000"/>
              </a:buClr>
              <a:buNone/>
            </a:pPr>
            <a:r>
              <a:rPr lang="ar-TN" b="1" dirty="0" smtClean="0">
                <a:solidFill>
                  <a:srgbClr val="002060"/>
                </a:solidFill>
              </a:rPr>
              <a:t>الطلبات المتزايدة على البيانات، ولاسيما في ظل التقلبات السياسية وآثارها</a:t>
            </a:r>
          </a:p>
          <a:p>
            <a:pPr algn="r" rtl="1">
              <a:buClr>
                <a:srgbClr val="008000"/>
              </a:buClr>
              <a:buSzPct val="150000"/>
              <a:buFont typeface="Arial" pitchFamily="34" charset="0"/>
              <a:buChar char="•"/>
            </a:pPr>
            <a:r>
              <a:rPr lang="ar-TN" sz="2800" b="1" dirty="0" smtClean="0">
                <a:solidFill>
                  <a:srgbClr val="006600"/>
                </a:solidFill>
              </a:rPr>
              <a:t>من ناحية أخرى </a:t>
            </a:r>
            <a:endParaRPr lang="fr-FR" sz="2800" b="1" dirty="0" smtClean="0">
              <a:solidFill>
                <a:srgbClr val="006600"/>
              </a:solidFill>
            </a:endParaRPr>
          </a:p>
          <a:p>
            <a:pPr algn="r" rtl="1">
              <a:buNone/>
            </a:pPr>
            <a:r>
              <a:rPr lang="ar-TN" b="1" dirty="0" err="1" smtClean="0">
                <a:solidFill>
                  <a:srgbClr val="002060"/>
                </a:solidFill>
              </a:rPr>
              <a:t>المسؤولون</a:t>
            </a:r>
            <a:r>
              <a:rPr lang="ar-TN" b="1" dirty="0" smtClean="0">
                <a:solidFill>
                  <a:srgbClr val="002060"/>
                </a:solidFill>
              </a:rPr>
              <a:t> على الإنتاج الإحصائي الذين يمثلون الإدارات العمومية</a:t>
            </a:r>
            <a:r>
              <a:rPr lang="ar-SA" b="1" dirty="0" smtClean="0">
                <a:solidFill>
                  <a:srgbClr val="002060"/>
                </a:solidFill>
              </a:rPr>
              <a:t>،</a:t>
            </a:r>
            <a:r>
              <a:rPr lang="ar-TN" b="1" dirty="0" smtClean="0">
                <a:solidFill>
                  <a:srgbClr val="002060"/>
                </a:solidFill>
              </a:rPr>
              <a:t> مدعوّون إلى تخفيض التكاليف وتحسين الجدوى</a:t>
            </a:r>
            <a:endParaRPr lang="fr-FR" b="1" dirty="0" smtClean="0">
              <a:solidFill>
                <a:srgbClr val="002060"/>
              </a:solidFill>
            </a:endParaRPr>
          </a:p>
          <a:p>
            <a:pPr algn="r" rtl="1">
              <a:buClr>
                <a:srgbClr val="70A800"/>
              </a:buClr>
              <a:buNone/>
            </a:pPr>
            <a:endParaRPr lang="ar-TN" sz="2000" i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642910" y="428604"/>
            <a:ext cx="8043890" cy="989034"/>
          </a:xfrm>
        </p:spPr>
        <p:txBody>
          <a:bodyPr>
            <a:normAutofit fontScale="90000"/>
          </a:bodyPr>
          <a:lstStyle/>
          <a:p>
            <a:pPr lvl="1" algn="l" rtl="1"/>
            <a:r>
              <a:rPr lang="ar-SA" sz="3600" b="1" dirty="0" smtClean="0">
                <a:solidFill>
                  <a:schemeClr val="bg1"/>
                </a:solidFill>
              </a:rPr>
              <a:t/>
            </a:r>
            <a:br>
              <a:rPr lang="ar-SA" sz="3600" b="1" dirty="0" smtClean="0">
                <a:solidFill>
                  <a:schemeClr val="bg1"/>
                </a:solidFill>
              </a:rPr>
            </a:br>
            <a:r>
              <a:rPr lang="ar-SA" sz="3600" b="1" dirty="0" smtClean="0">
                <a:solidFill>
                  <a:schemeClr val="bg1"/>
                </a:solidFill>
              </a:rPr>
              <a:t/>
            </a:r>
            <a:br>
              <a:rPr lang="ar-SA" sz="3600" b="1" dirty="0" smtClean="0">
                <a:solidFill>
                  <a:schemeClr val="bg1"/>
                </a:solidFill>
              </a:rPr>
            </a:br>
            <a:r>
              <a:rPr lang="ar-SA" sz="3600" b="1" dirty="0">
                <a:solidFill>
                  <a:schemeClr val="bg1"/>
                </a:solidFill>
              </a:rPr>
              <a:t/>
            </a:r>
            <a:br>
              <a:rPr lang="ar-SA" sz="3600" b="1" dirty="0">
                <a:solidFill>
                  <a:schemeClr val="bg1"/>
                </a:solidFill>
              </a:rPr>
            </a:br>
            <a:r>
              <a:rPr lang="ar-TN" sz="3600" b="1" dirty="0" smtClean="0">
                <a:solidFill>
                  <a:schemeClr val="bg1"/>
                </a:solidFill>
              </a:rPr>
              <a:t> واقع الإحصاء العمومي </a:t>
            </a:r>
            <a:r>
              <a:rPr lang="ar-SA" sz="3600" b="1" dirty="0" smtClean="0">
                <a:solidFill>
                  <a:schemeClr val="bg1"/>
                </a:solidFill>
              </a:rPr>
              <a:t/>
            </a:r>
            <a:br>
              <a:rPr lang="ar-SA" sz="3600" b="1" dirty="0" smtClean="0">
                <a:solidFill>
                  <a:schemeClr val="bg1"/>
                </a:solidFill>
              </a:rPr>
            </a:br>
            <a:r>
              <a:rPr lang="ar-SA" sz="3300" b="1" dirty="0" smtClean="0">
                <a:solidFill>
                  <a:srgbClr val="9BBB59"/>
                </a:solidFill>
              </a:rPr>
              <a:t>قانون النفاذ للمعطيات</a:t>
            </a:r>
            <a:r>
              <a:rPr lang="ar-SA" sz="3600" b="1" dirty="0" smtClean="0">
                <a:solidFill>
                  <a:schemeClr val="bg1"/>
                </a:solidFill>
              </a:rPr>
              <a:t/>
            </a:r>
            <a:br>
              <a:rPr lang="ar-SA" sz="3600" b="1" dirty="0" smtClean="0">
                <a:solidFill>
                  <a:schemeClr val="bg1"/>
                </a:solidFill>
              </a:rPr>
            </a:br>
            <a:r>
              <a:rPr lang="ar-SA" sz="3000" b="1" i="1" dirty="0" smtClean="0">
                <a:solidFill>
                  <a:schemeClr val="tx2">
                    <a:lumMod val="50000"/>
                  </a:schemeClr>
                </a:solidFill>
              </a:rPr>
              <a:t/>
            </a:r>
            <a:br>
              <a:rPr lang="ar-SA" sz="3000" b="1" i="1" dirty="0" smtClean="0">
                <a:solidFill>
                  <a:schemeClr val="tx2">
                    <a:lumMod val="50000"/>
                  </a:schemeClr>
                </a:solidFill>
              </a:rPr>
            </a:br>
            <a:r>
              <a:rPr lang="fr-FR" sz="3000" b="1" i="1" dirty="0" smtClean="0">
                <a:solidFill>
                  <a:schemeClr val="tx2">
                    <a:lumMod val="50000"/>
                  </a:schemeClr>
                </a:solidFill>
              </a:rPr>
              <a:t/>
            </a:r>
            <a:br>
              <a:rPr lang="fr-FR" sz="3000" b="1" i="1" dirty="0" smtClean="0">
                <a:solidFill>
                  <a:schemeClr val="tx2">
                    <a:lumMod val="50000"/>
                  </a:schemeClr>
                </a:solidFill>
              </a:rPr>
            </a:br>
            <a:r>
              <a:rPr lang="ar-SA" sz="3600" b="1" dirty="0" smtClean="0">
                <a:solidFill>
                  <a:schemeClr val="bg1"/>
                </a:solidFill>
              </a:rPr>
              <a:t/>
            </a:r>
            <a:br>
              <a:rPr lang="ar-SA" sz="3600" b="1" dirty="0" smtClean="0">
                <a:solidFill>
                  <a:schemeClr val="bg1"/>
                </a:solidFill>
              </a:rPr>
            </a:br>
            <a:endParaRPr lang="fr-FR" sz="2800" i="1" dirty="0" smtClean="0">
              <a:solidFill>
                <a:schemeClr val="bg1"/>
              </a:solidFill>
            </a:endParaRPr>
          </a:p>
        </p:txBody>
      </p:sp>
      <p:sp>
        <p:nvSpPr>
          <p:cNvPr id="7" name="Espace réservé du contenu 2"/>
          <p:cNvSpPr>
            <a:spLocks noGrp="1"/>
          </p:cNvSpPr>
          <p:nvPr>
            <p:ph idx="1"/>
          </p:nvPr>
        </p:nvSpPr>
        <p:spPr>
          <a:xfrm>
            <a:off x="0" y="2285992"/>
            <a:ext cx="8858251" cy="4148147"/>
          </a:xfrm>
        </p:spPr>
        <p:txBody>
          <a:bodyPr>
            <a:normAutofit lnSpcReduction="10000"/>
          </a:bodyPr>
          <a:lstStyle/>
          <a:p>
            <a:pPr algn="r" rtl="1">
              <a:buNone/>
            </a:pPr>
            <a:r>
              <a:rPr lang="ar-SA" dirty="0" smtClean="0">
                <a:solidFill>
                  <a:schemeClr val="tx1"/>
                </a:solidFill>
              </a:rPr>
              <a:t>سنة 2011 صدور قانون يتعلق بالنفاذ إلى الوثائق الإدارية للهياكل العمومية:</a:t>
            </a:r>
          </a:p>
          <a:p>
            <a:pPr algn="r" rtl="1">
              <a:buClr>
                <a:srgbClr val="006600"/>
              </a:buClr>
              <a:buSzPct val="150000"/>
              <a:buNone/>
            </a:pPr>
            <a:r>
              <a:rPr lang="ar-TN" sz="2800" dirty="0" smtClean="0">
                <a:solidFill>
                  <a:srgbClr val="002060"/>
                </a:solidFill>
              </a:rPr>
              <a:t>   “ </a:t>
            </a:r>
            <a:r>
              <a:rPr lang="ar-SA" sz="2800" dirty="0" smtClean="0">
                <a:solidFill>
                  <a:srgbClr val="002060"/>
                </a:solidFill>
              </a:rPr>
              <a:t>الحق لكل شخص طبيعي أو معنوي في </a:t>
            </a:r>
            <a:r>
              <a:rPr lang="ar-SA" sz="2800" dirty="0" smtClean="0">
                <a:solidFill>
                  <a:srgbClr val="C00000"/>
                </a:solidFill>
              </a:rPr>
              <a:t>النفاذ</a:t>
            </a:r>
            <a:r>
              <a:rPr lang="ar-SA" sz="2800" dirty="0" smtClean="0">
                <a:solidFill>
                  <a:srgbClr val="002060"/>
                </a:solidFill>
              </a:rPr>
              <a:t> إلى </a:t>
            </a:r>
            <a:r>
              <a:rPr lang="ar-SA" sz="2800" dirty="0" smtClean="0">
                <a:solidFill>
                  <a:srgbClr val="C00000"/>
                </a:solidFill>
              </a:rPr>
              <a:t>الوثائق الإدارية </a:t>
            </a:r>
            <a:r>
              <a:rPr lang="ar-SA" sz="2800" dirty="0" smtClean="0">
                <a:solidFill>
                  <a:srgbClr val="002060"/>
                </a:solidFill>
              </a:rPr>
              <a:t>سواء كان ذلك بإفشائها بمبادرة من الهيكل العمومي أو عند الطلب من الشخص المعني مع مراعاة الاستثناءات المنصوص عليها بهذا القانون</a:t>
            </a:r>
            <a:r>
              <a:rPr lang="ar-TN" sz="2800" dirty="0" smtClean="0">
                <a:solidFill>
                  <a:srgbClr val="002060"/>
                </a:solidFill>
              </a:rPr>
              <a:t>“</a:t>
            </a:r>
          </a:p>
          <a:p>
            <a:pPr algn="r" rtl="1">
              <a:buClr>
                <a:srgbClr val="006600"/>
              </a:buClr>
              <a:buSzPct val="150000"/>
              <a:buNone/>
            </a:pPr>
            <a:endParaRPr lang="ar-SA" sz="2800" b="1" dirty="0" smtClean="0">
              <a:solidFill>
                <a:srgbClr val="004182"/>
              </a:solidFill>
            </a:endParaRPr>
          </a:p>
          <a:p>
            <a:pPr algn="r" rtl="1">
              <a:buClr>
                <a:srgbClr val="006600"/>
              </a:buClr>
              <a:buSzPct val="150000"/>
              <a:buNone/>
            </a:pPr>
            <a:r>
              <a:rPr lang="ar-TN" sz="2800" dirty="0" smtClean="0">
                <a:solidFill>
                  <a:srgbClr val="004182"/>
                </a:solidFill>
              </a:rPr>
              <a:t>  </a:t>
            </a:r>
            <a:r>
              <a:rPr lang="ar-SA" sz="2800" dirty="0" smtClean="0">
                <a:solidFill>
                  <a:srgbClr val="002060"/>
                </a:solidFill>
              </a:rPr>
              <a:t>التركيز في الفصل 5 على الهياكل العمومية المختصة أن تنشر بصفة منتظمة</a:t>
            </a:r>
            <a:r>
              <a:rPr lang="fr-FR" sz="2800" dirty="0" smtClean="0">
                <a:solidFill>
                  <a:srgbClr val="002060"/>
                </a:solidFill>
              </a:rPr>
              <a:t> </a:t>
            </a:r>
            <a:r>
              <a:rPr lang="ar-SA" sz="2800" dirty="0" smtClean="0">
                <a:solidFill>
                  <a:srgbClr val="C00000"/>
                </a:solidFill>
              </a:rPr>
              <a:t>المعطيات الإحصائية </a:t>
            </a:r>
            <a:r>
              <a:rPr lang="ar-SA" sz="2800" dirty="0" smtClean="0">
                <a:solidFill>
                  <a:srgbClr val="002060"/>
                </a:solidFill>
              </a:rPr>
              <a:t>الاقتصادية والاجتماعية بما في ذلك الحسابات الوطنية </a:t>
            </a:r>
            <a:r>
              <a:rPr lang="ar-SA" sz="2800" dirty="0" err="1" smtClean="0">
                <a:solidFill>
                  <a:srgbClr val="002060"/>
                </a:solidFill>
              </a:rPr>
              <a:t>والمسوحات</a:t>
            </a:r>
            <a:r>
              <a:rPr lang="ar-SA" sz="2800" dirty="0" smtClean="0">
                <a:solidFill>
                  <a:srgbClr val="002060"/>
                </a:solidFill>
              </a:rPr>
              <a:t> الإحصائية التفصيلية“</a:t>
            </a:r>
            <a:r>
              <a:rPr lang="fr-FR" sz="2800" dirty="0" smtClean="0">
                <a:solidFill>
                  <a:srgbClr val="004182"/>
                </a:solidFill>
              </a:rPr>
              <a:t/>
            </a:r>
            <a:br>
              <a:rPr lang="fr-FR" sz="2800" dirty="0" smtClean="0">
                <a:solidFill>
                  <a:srgbClr val="004182"/>
                </a:solidFill>
              </a:rPr>
            </a:br>
            <a:endParaRPr lang="ar-TN" sz="2000" i="1" dirty="0" smtClean="0">
              <a:solidFill>
                <a:srgbClr val="00418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642910" y="428604"/>
            <a:ext cx="8043890" cy="989034"/>
          </a:xfrm>
        </p:spPr>
        <p:txBody>
          <a:bodyPr>
            <a:normAutofit fontScale="90000"/>
          </a:bodyPr>
          <a:lstStyle/>
          <a:p>
            <a:pPr lvl="1" algn="l" rtl="1">
              <a:spcBef>
                <a:spcPct val="0"/>
              </a:spcBef>
            </a:pPr>
            <a:r>
              <a:rPr lang="ar-SA" sz="3600" b="1" dirty="0" smtClean="0">
                <a:solidFill>
                  <a:schemeClr val="bg1"/>
                </a:solidFill>
              </a:rPr>
              <a:t/>
            </a:r>
            <a:br>
              <a:rPr lang="ar-SA" sz="3600" b="1" dirty="0" smtClean="0">
                <a:solidFill>
                  <a:schemeClr val="bg1"/>
                </a:solidFill>
              </a:rPr>
            </a:br>
            <a:r>
              <a:rPr lang="ar-SA" sz="3600" b="1" dirty="0" smtClean="0">
                <a:solidFill>
                  <a:schemeClr val="bg1"/>
                </a:solidFill>
              </a:rPr>
              <a:t/>
            </a:r>
            <a:br>
              <a:rPr lang="ar-SA" sz="3600" b="1" dirty="0" smtClean="0">
                <a:solidFill>
                  <a:schemeClr val="bg1"/>
                </a:solidFill>
              </a:rPr>
            </a:br>
            <a:r>
              <a:rPr lang="ar-SA" sz="3600" b="1" dirty="0">
                <a:solidFill>
                  <a:schemeClr val="bg1"/>
                </a:solidFill>
              </a:rPr>
              <a:t/>
            </a:r>
            <a:br>
              <a:rPr lang="ar-SA" sz="3600" b="1" dirty="0">
                <a:solidFill>
                  <a:schemeClr val="bg1"/>
                </a:solidFill>
              </a:rPr>
            </a:br>
            <a:r>
              <a:rPr lang="ar-SA" sz="3600" b="1" dirty="0" smtClean="0">
                <a:solidFill>
                  <a:schemeClr val="bg1"/>
                </a:solidFill>
              </a:rPr>
              <a:t>إستراتيجية النشر عبر </a:t>
            </a:r>
            <a:r>
              <a:rPr lang="ar-SA" sz="3600" b="1" dirty="0" err="1" smtClean="0">
                <a:solidFill>
                  <a:schemeClr val="bg1"/>
                </a:solidFill>
              </a:rPr>
              <a:t>الواب</a:t>
            </a:r>
            <a:r>
              <a:rPr lang="ar-SA" sz="3600" b="1" dirty="0" smtClean="0">
                <a:solidFill>
                  <a:schemeClr val="bg1"/>
                </a:solidFill>
              </a:rPr>
              <a:t>  </a:t>
            </a:r>
            <a:r>
              <a:rPr lang="fr-FR" sz="3600" b="1" dirty="0" smtClean="0">
                <a:solidFill>
                  <a:schemeClr val="tx2">
                    <a:lumMod val="50000"/>
                  </a:schemeClr>
                </a:solidFill>
              </a:rPr>
              <a:t/>
            </a:r>
            <a:br>
              <a:rPr lang="fr-FR" sz="3600" b="1" dirty="0" smtClean="0">
                <a:solidFill>
                  <a:schemeClr val="tx2">
                    <a:lumMod val="50000"/>
                  </a:schemeClr>
                </a:solidFill>
              </a:rPr>
            </a:br>
            <a:r>
              <a:rPr lang="ar-SA" sz="3000" b="1" i="1" dirty="0" smtClean="0">
                <a:solidFill>
                  <a:schemeClr val="tx2">
                    <a:lumMod val="50000"/>
                  </a:schemeClr>
                </a:solidFill>
              </a:rPr>
              <a:t/>
            </a:r>
            <a:br>
              <a:rPr lang="ar-SA" sz="3000" b="1" i="1" dirty="0" smtClean="0">
                <a:solidFill>
                  <a:schemeClr val="tx2">
                    <a:lumMod val="50000"/>
                  </a:schemeClr>
                </a:solidFill>
              </a:rPr>
            </a:br>
            <a:r>
              <a:rPr lang="fr-FR" sz="3000" b="1" i="1" dirty="0" smtClean="0">
                <a:solidFill>
                  <a:schemeClr val="tx2">
                    <a:lumMod val="50000"/>
                  </a:schemeClr>
                </a:solidFill>
              </a:rPr>
              <a:t/>
            </a:r>
            <a:br>
              <a:rPr lang="fr-FR" sz="3000" b="1" i="1" dirty="0" smtClean="0">
                <a:solidFill>
                  <a:schemeClr val="tx2">
                    <a:lumMod val="50000"/>
                  </a:schemeClr>
                </a:solidFill>
              </a:rPr>
            </a:br>
            <a:r>
              <a:rPr lang="ar-SA" sz="3600" b="1" dirty="0" smtClean="0">
                <a:solidFill>
                  <a:schemeClr val="bg1"/>
                </a:solidFill>
              </a:rPr>
              <a:t/>
            </a:r>
            <a:br>
              <a:rPr lang="ar-SA" sz="3600" b="1" dirty="0" smtClean="0">
                <a:solidFill>
                  <a:schemeClr val="bg1"/>
                </a:solidFill>
              </a:rPr>
            </a:br>
            <a:endParaRPr lang="fr-FR" sz="2800" i="1" dirty="0" smtClean="0">
              <a:solidFill>
                <a:schemeClr val="bg1"/>
              </a:solidFill>
            </a:endParaRPr>
          </a:p>
        </p:txBody>
      </p:sp>
      <p:sp>
        <p:nvSpPr>
          <p:cNvPr id="7" name="Espace réservé du contenu 2"/>
          <p:cNvSpPr>
            <a:spLocks noGrp="1"/>
          </p:cNvSpPr>
          <p:nvPr>
            <p:ph idx="1"/>
          </p:nvPr>
        </p:nvSpPr>
        <p:spPr>
          <a:xfrm>
            <a:off x="357158" y="2500306"/>
            <a:ext cx="8429655" cy="4148147"/>
          </a:xfrm>
        </p:spPr>
        <p:txBody>
          <a:bodyPr>
            <a:normAutofit/>
          </a:bodyPr>
          <a:lstStyle/>
          <a:p>
            <a:pPr algn="r" rtl="1">
              <a:buNone/>
            </a:pPr>
            <a:r>
              <a:rPr lang="ar-TN" dirty="0" smtClean="0">
                <a:solidFill>
                  <a:srgbClr val="002060"/>
                </a:solidFill>
              </a:rPr>
              <a:t>مع صدور </a:t>
            </a:r>
            <a:r>
              <a:rPr lang="ar-TN" dirty="0" err="1" smtClean="0">
                <a:solidFill>
                  <a:srgbClr val="002060"/>
                </a:solidFill>
              </a:rPr>
              <a:t>ال</a:t>
            </a:r>
            <a:r>
              <a:rPr lang="ar-SA" dirty="0" smtClean="0">
                <a:solidFill>
                  <a:srgbClr val="002060"/>
                </a:solidFill>
              </a:rPr>
              <a:t>قانون </a:t>
            </a:r>
            <a:r>
              <a:rPr lang="ar-TN" dirty="0" smtClean="0">
                <a:solidFill>
                  <a:srgbClr val="002060"/>
                </a:solidFill>
              </a:rPr>
              <a:t> المتعلق بالنفاذ إلى الوثائق الإدارية للهياكل العمومية، عمل المعهد  على</a:t>
            </a:r>
            <a:r>
              <a:rPr lang="ar-SA" dirty="0" smtClean="0">
                <a:solidFill>
                  <a:srgbClr val="002060"/>
                </a:solidFill>
              </a:rPr>
              <a:t> التسريع بتعزيز </a:t>
            </a:r>
            <a:r>
              <a:rPr lang="ar-TN" b="1" dirty="0" smtClean="0">
                <a:solidFill>
                  <a:srgbClr val="C00000"/>
                </a:solidFill>
              </a:rPr>
              <a:t>إستراتيجية نشر </a:t>
            </a:r>
            <a:r>
              <a:rPr lang="ar-TN" dirty="0" smtClean="0">
                <a:solidFill>
                  <a:srgbClr val="002060"/>
                </a:solidFill>
              </a:rPr>
              <a:t>البيانات عبر البواب</a:t>
            </a:r>
            <a:r>
              <a:rPr lang="ar-SA" dirty="0" smtClean="0">
                <a:solidFill>
                  <a:srgbClr val="002060"/>
                </a:solidFill>
              </a:rPr>
              <a:t> مع انطلاق عدة مشاريع: </a:t>
            </a:r>
            <a:endParaRPr lang="ar-TN" dirty="0" smtClean="0">
              <a:solidFill>
                <a:srgbClr val="002060"/>
              </a:solidFill>
            </a:endParaRPr>
          </a:p>
          <a:p>
            <a:pPr algn="r" rtl="1">
              <a:buNone/>
            </a:pPr>
            <a:endParaRPr lang="ar-SA" dirty="0" smtClean="0">
              <a:solidFill>
                <a:srgbClr val="002060"/>
              </a:solidFill>
            </a:endParaRPr>
          </a:p>
          <a:p>
            <a:pPr lvl="2" algn="r" rtl="1">
              <a:buClr>
                <a:srgbClr val="70A800"/>
              </a:buClr>
              <a:buSzPct val="150000"/>
              <a:buFont typeface="Arial" pitchFamily="34" charset="0"/>
              <a:buChar char="•"/>
            </a:pPr>
            <a:r>
              <a:rPr lang="ar-SA" sz="2500" dirty="0" smtClean="0">
                <a:solidFill>
                  <a:srgbClr val="002060"/>
                </a:solidFill>
              </a:rPr>
              <a:t>بوابة البيانات الإحصائية  </a:t>
            </a:r>
            <a:r>
              <a:rPr lang="fr-FR" sz="2500" dirty="0" smtClean="0">
                <a:solidFill>
                  <a:srgbClr val="002060"/>
                </a:solidFill>
              </a:rPr>
              <a:t>DATA PORTAL</a:t>
            </a:r>
            <a:endParaRPr lang="ar-TN" sz="2500" dirty="0" smtClean="0">
              <a:solidFill>
                <a:srgbClr val="002060"/>
              </a:solidFill>
            </a:endParaRPr>
          </a:p>
          <a:p>
            <a:pPr lvl="2" algn="r" rtl="1">
              <a:buClr>
                <a:srgbClr val="70A800"/>
              </a:buClr>
              <a:buSzPct val="150000"/>
              <a:buFont typeface="Arial" pitchFamily="34" charset="0"/>
              <a:buChar char="•"/>
            </a:pPr>
            <a:r>
              <a:rPr lang="ar-SA" sz="2500" dirty="0" smtClean="0">
                <a:solidFill>
                  <a:srgbClr val="002060"/>
                </a:solidFill>
              </a:rPr>
              <a:t>البيانات المفتوحة </a:t>
            </a:r>
            <a:r>
              <a:rPr lang="fr-FR" sz="2500" dirty="0" smtClean="0">
                <a:solidFill>
                  <a:srgbClr val="002060"/>
                </a:solidFill>
              </a:rPr>
              <a:t>OPEN DATA</a:t>
            </a:r>
            <a:r>
              <a:rPr lang="ar-SA" sz="2500" dirty="0" smtClean="0">
                <a:solidFill>
                  <a:srgbClr val="002060"/>
                </a:solidFill>
              </a:rPr>
              <a:t> </a:t>
            </a:r>
          </a:p>
          <a:p>
            <a:pPr lvl="2" algn="r" rtl="1">
              <a:buClr>
                <a:srgbClr val="70A800"/>
              </a:buClr>
              <a:buNone/>
            </a:pPr>
            <a:endParaRPr lang="ar-TN" sz="2500" i="1" dirty="0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Rectangle à coins arrondis 35"/>
          <p:cNvSpPr/>
          <p:nvPr/>
        </p:nvSpPr>
        <p:spPr bwMode="auto">
          <a:xfrm>
            <a:off x="7000892" y="2357430"/>
            <a:ext cx="2000264" cy="4357718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fr-FR" sz="1800" b="0" i="0" u="none" strike="noStrike" cap="none" normalizeH="0" baseline="0" smtClean="0">
              <a:ln w="57150">
                <a:solidFill>
                  <a:schemeClr val="tx1"/>
                </a:solidFill>
              </a:ln>
              <a:effectLst/>
              <a:latin typeface="Arial" charset="0"/>
            </a:endParaRPr>
          </a:p>
        </p:txBody>
      </p:sp>
      <p:sp>
        <p:nvSpPr>
          <p:cNvPr id="6" name="Rectangle à coins arrondis 5"/>
          <p:cNvSpPr/>
          <p:nvPr/>
        </p:nvSpPr>
        <p:spPr>
          <a:xfrm>
            <a:off x="142844" y="3357562"/>
            <a:ext cx="5929354" cy="1857388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 dirty="0"/>
          </a:p>
        </p:txBody>
      </p:sp>
      <p:pic>
        <p:nvPicPr>
          <p:cNvPr id="6149" name="Picture 2" descr="C:\Users\kamel.abdellaoui\Desktop\jooobb\users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14438" y="6111875"/>
            <a:ext cx="863600" cy="960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Rectangle à coins arrondis 10"/>
          <p:cNvSpPr/>
          <p:nvPr/>
        </p:nvSpPr>
        <p:spPr>
          <a:xfrm>
            <a:off x="285720" y="1785926"/>
            <a:ext cx="1785950" cy="857256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ar-TN" sz="1600" b="1" dirty="0" err="1" smtClean="0">
                <a:solidFill>
                  <a:schemeClr val="bg1">
                    <a:lumMod val="95000"/>
                  </a:schemeClr>
                </a:solidFill>
                <a:latin typeface="Arial" pitchFamily="34" charset="0"/>
                <a:cs typeface="Arial" pitchFamily="34" charset="0"/>
              </a:rPr>
              <a:t>المسوحات</a:t>
            </a:r>
            <a:r>
              <a:rPr lang="ar-TN" sz="1600" b="1" dirty="0" smtClean="0">
                <a:solidFill>
                  <a:schemeClr val="bg1">
                    <a:lumMod val="95000"/>
                  </a:schemeClr>
                </a:solidFill>
                <a:latin typeface="Arial" pitchFamily="34" charset="0"/>
                <a:cs typeface="Arial" pitchFamily="34" charset="0"/>
              </a:rPr>
              <a:t> و التعداد</a:t>
            </a:r>
          </a:p>
          <a:p>
            <a:pPr algn="ctr">
              <a:defRPr/>
            </a:pPr>
            <a:r>
              <a:rPr lang="fr-FR" sz="1600" b="1" dirty="0" err="1" smtClean="0">
                <a:solidFill>
                  <a:schemeClr val="bg1">
                    <a:lumMod val="95000"/>
                  </a:schemeClr>
                </a:solidFill>
              </a:rPr>
              <a:t>Surveys</a:t>
            </a:r>
            <a:r>
              <a:rPr lang="fr-FR" sz="1600" b="1" dirty="0" smtClean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fr-FR" sz="1600" b="1" dirty="0">
                <a:solidFill>
                  <a:schemeClr val="bg1">
                    <a:lumMod val="95000"/>
                  </a:schemeClr>
                </a:solidFill>
              </a:rPr>
              <a:t>and </a:t>
            </a:r>
            <a:r>
              <a:rPr lang="fr-FR" sz="1600" b="1" dirty="0" err="1">
                <a:solidFill>
                  <a:schemeClr val="bg1">
                    <a:lumMod val="95000"/>
                  </a:schemeClr>
                </a:solidFill>
              </a:rPr>
              <a:t>censuses</a:t>
            </a:r>
            <a:endParaRPr lang="fr-FR" sz="1600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12" name="Rectangle à coins arrondis 11"/>
          <p:cNvSpPr/>
          <p:nvPr/>
        </p:nvSpPr>
        <p:spPr>
          <a:xfrm>
            <a:off x="2285984" y="1785926"/>
            <a:ext cx="1643074" cy="857256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ar-TN" sz="1600" b="1" dirty="0" smtClean="0">
                <a:latin typeface="Arial" pitchFamily="34" charset="0"/>
                <a:cs typeface="Arial" pitchFamily="34" charset="0"/>
              </a:rPr>
              <a:t>سجلات الإدارية</a:t>
            </a:r>
          </a:p>
          <a:p>
            <a:pPr algn="ctr">
              <a:defRPr/>
            </a:pPr>
            <a:r>
              <a:rPr lang="fr-FR" sz="1600" b="1" dirty="0" smtClean="0">
                <a:latin typeface="Arial" pitchFamily="34" charset="0"/>
                <a:cs typeface="Arial" pitchFamily="34" charset="0"/>
              </a:rPr>
              <a:t>administrative </a:t>
            </a:r>
            <a:r>
              <a:rPr lang="fr-FR" sz="1600" b="1" dirty="0">
                <a:latin typeface="Arial" pitchFamily="34" charset="0"/>
                <a:cs typeface="Arial" pitchFamily="34" charset="0"/>
              </a:rPr>
              <a:t>sources</a:t>
            </a:r>
            <a:endParaRPr lang="fr-FR" sz="1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Rectangle à coins arrondis 14"/>
          <p:cNvSpPr/>
          <p:nvPr/>
        </p:nvSpPr>
        <p:spPr>
          <a:xfrm>
            <a:off x="4071934" y="1785926"/>
            <a:ext cx="1928826" cy="857256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ar-TN" sz="1400" b="1" dirty="0" smtClean="0"/>
              <a:t>الهياكل الإحصائية العمومية</a:t>
            </a:r>
          </a:p>
          <a:p>
            <a:pPr algn="ctr">
              <a:defRPr/>
            </a:pPr>
            <a:r>
              <a:rPr lang="fr-FR" sz="1600" b="1" dirty="0" err="1" smtClean="0"/>
              <a:t>Government</a:t>
            </a:r>
            <a:r>
              <a:rPr lang="fr-FR" sz="1600" b="1" dirty="0" smtClean="0"/>
              <a:t> </a:t>
            </a:r>
            <a:r>
              <a:rPr lang="fr-FR" sz="1600" b="1" dirty="0"/>
              <a:t>data structures</a:t>
            </a:r>
            <a:endParaRPr lang="fr-FR" sz="1600" dirty="0"/>
          </a:p>
        </p:txBody>
      </p:sp>
      <p:pic>
        <p:nvPicPr>
          <p:cNvPr id="6159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43768" y="4286245"/>
            <a:ext cx="1714500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60" name="Picture 8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215205" y="2643182"/>
            <a:ext cx="1714500" cy="490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61" name="Picture 9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215205" y="3143245"/>
            <a:ext cx="857250" cy="1130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62" name="Picture 11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8072455" y="3143245"/>
            <a:ext cx="857250" cy="1087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" name="Organigramme : Processus 23"/>
          <p:cNvSpPr/>
          <p:nvPr/>
        </p:nvSpPr>
        <p:spPr>
          <a:xfrm>
            <a:off x="642910" y="5286388"/>
            <a:ext cx="2000264" cy="785818"/>
          </a:xfrm>
          <a:prstGeom prst="flowChartProcess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ar-TN" b="1" dirty="0" smtClean="0">
                <a:solidFill>
                  <a:schemeClr val="tx2">
                    <a:lumMod val="50000"/>
                  </a:schemeClr>
                </a:solidFill>
              </a:rPr>
              <a:t>مركز التوثيق</a:t>
            </a:r>
            <a:endParaRPr lang="fr-FR" b="1" dirty="0" smtClean="0">
              <a:solidFill>
                <a:schemeClr val="tx2">
                  <a:lumMod val="50000"/>
                </a:schemeClr>
              </a:solidFill>
            </a:endParaRPr>
          </a:p>
          <a:p>
            <a:pPr algn="ctr">
              <a:defRPr/>
            </a:pPr>
            <a:r>
              <a:rPr lang="fr-FR" sz="1600" b="1" dirty="0" smtClean="0">
                <a:solidFill>
                  <a:schemeClr val="tx2">
                    <a:lumMod val="50000"/>
                  </a:schemeClr>
                </a:solidFill>
              </a:rPr>
              <a:t>Documentation </a:t>
            </a:r>
            <a:r>
              <a:rPr lang="fr-FR" sz="1600" b="1" dirty="0">
                <a:solidFill>
                  <a:schemeClr val="tx2">
                    <a:lumMod val="50000"/>
                  </a:schemeClr>
                </a:solidFill>
              </a:rPr>
              <a:t>center</a:t>
            </a:r>
          </a:p>
        </p:txBody>
      </p:sp>
      <p:sp>
        <p:nvSpPr>
          <p:cNvPr id="25" name="Organigramme : Processus 24"/>
          <p:cNvSpPr/>
          <p:nvPr/>
        </p:nvSpPr>
        <p:spPr>
          <a:xfrm>
            <a:off x="3714744" y="5357826"/>
            <a:ext cx="2000264" cy="857256"/>
          </a:xfrm>
          <a:prstGeom prst="flowChartProcess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ar-TN" b="1" dirty="0" smtClean="0">
                <a:solidFill>
                  <a:schemeClr val="tx2">
                    <a:lumMod val="50000"/>
                  </a:schemeClr>
                </a:solidFill>
              </a:rPr>
              <a:t>موقع </a:t>
            </a:r>
            <a:r>
              <a:rPr lang="ar-TN" b="1" dirty="0" err="1" smtClean="0">
                <a:solidFill>
                  <a:schemeClr val="tx2">
                    <a:lumMod val="50000"/>
                  </a:schemeClr>
                </a:solidFill>
              </a:rPr>
              <a:t>الواب</a:t>
            </a:r>
            <a:r>
              <a:rPr lang="ar-TN" b="1" dirty="0" smtClean="0">
                <a:solidFill>
                  <a:schemeClr val="tx2">
                    <a:lumMod val="50000"/>
                  </a:schemeClr>
                </a:solidFill>
              </a:rPr>
              <a:t> و </a:t>
            </a:r>
            <a:r>
              <a:rPr lang="ar-TN" b="1" dirty="0" err="1" smtClean="0">
                <a:solidFill>
                  <a:schemeClr val="tx2">
                    <a:lumMod val="50000"/>
                  </a:schemeClr>
                </a:solidFill>
              </a:rPr>
              <a:t>النشريات</a:t>
            </a:r>
            <a:endParaRPr lang="ar-TN" b="1" dirty="0" smtClean="0">
              <a:solidFill>
                <a:schemeClr val="tx2">
                  <a:lumMod val="50000"/>
                </a:schemeClr>
              </a:solidFill>
            </a:endParaRPr>
          </a:p>
          <a:p>
            <a:pPr algn="ctr">
              <a:defRPr/>
            </a:pPr>
            <a:r>
              <a:rPr lang="fr-FR" sz="1600" b="1" dirty="0" err="1" smtClean="0">
                <a:solidFill>
                  <a:schemeClr val="tx2">
                    <a:lumMod val="50000"/>
                  </a:schemeClr>
                </a:solidFill>
              </a:rPr>
              <a:t>Website</a:t>
            </a:r>
            <a:r>
              <a:rPr lang="fr-FR" sz="1600" b="1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fr-FR" sz="1600" b="1" dirty="0">
                <a:solidFill>
                  <a:schemeClr val="tx2">
                    <a:lumMod val="50000"/>
                  </a:schemeClr>
                </a:solidFill>
              </a:rPr>
              <a:t>and publications</a:t>
            </a:r>
          </a:p>
        </p:txBody>
      </p:sp>
      <p:pic>
        <p:nvPicPr>
          <p:cNvPr id="6175" name="Picture 2" descr="C:\Users\kamel.abdellaoui\Desktop\jooobb\users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6250" y="6111875"/>
            <a:ext cx="865188" cy="960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" name="Rectangle 29"/>
          <p:cNvSpPr/>
          <p:nvPr/>
        </p:nvSpPr>
        <p:spPr>
          <a:xfrm>
            <a:off x="214282" y="3714752"/>
            <a:ext cx="1785950" cy="107157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ar-TN" sz="2000" b="1" dirty="0">
                <a:solidFill>
                  <a:schemeClr val="tx2">
                    <a:lumMod val="75000"/>
                  </a:schemeClr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</a:rPr>
              <a:t>معالجة </a:t>
            </a:r>
            <a:r>
              <a:rPr lang="ar-TN" sz="20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</a:rPr>
              <a:t>وتحليل</a:t>
            </a:r>
            <a:endParaRPr lang="ar-TN" sz="2000" b="1" dirty="0">
              <a:solidFill>
                <a:schemeClr val="tx2">
                  <a:lumMod val="75000"/>
                </a:schemeClr>
              </a:solidFill>
              <a:effectLst>
                <a:outerShdw blurRad="60007" dist="200025" dir="15000000" sy="30000" kx="-1800000" algn="bl" rotWithShape="0">
                  <a:prstClr val="black">
                    <a:alpha val="32000"/>
                  </a:prstClr>
                </a:outerShdw>
              </a:effectLst>
            </a:endParaRPr>
          </a:p>
          <a:p>
            <a:pPr algn="ctr">
              <a:defRPr/>
            </a:pPr>
            <a:r>
              <a:rPr lang="fr-FR" sz="1600" b="1" dirty="0" err="1" smtClean="0">
                <a:solidFill>
                  <a:schemeClr val="tx2">
                    <a:lumMod val="75000"/>
                  </a:schemeClr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</a:rPr>
              <a:t>Processing</a:t>
            </a:r>
            <a:r>
              <a:rPr lang="fr-FR" sz="16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</a:rPr>
              <a:t> </a:t>
            </a:r>
            <a:r>
              <a:rPr lang="fr-FR" sz="1600" b="1" dirty="0">
                <a:solidFill>
                  <a:schemeClr val="tx2">
                    <a:lumMod val="75000"/>
                  </a:schemeClr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</a:rPr>
              <a:t>and </a:t>
            </a:r>
            <a:r>
              <a:rPr lang="fr-FR" sz="1600" b="1" dirty="0" err="1">
                <a:solidFill>
                  <a:schemeClr val="tx2">
                    <a:lumMod val="75000"/>
                  </a:schemeClr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</a:rPr>
              <a:t>Analysis</a:t>
            </a:r>
            <a:endParaRPr lang="fr-FR" sz="1600" b="1" dirty="0">
              <a:solidFill>
                <a:schemeClr val="tx2">
                  <a:lumMod val="75000"/>
                </a:schemeClr>
              </a:solidFill>
              <a:effectLst>
                <a:outerShdw blurRad="60007" dist="200025" dir="15000000" sy="30000" kx="-1800000" algn="bl" rotWithShape="0">
                  <a:prstClr val="black">
                    <a:alpha val="32000"/>
                  </a:prstClr>
                </a:outerShdw>
              </a:effectLst>
            </a:endParaRPr>
          </a:p>
        </p:txBody>
      </p:sp>
      <p:sp>
        <p:nvSpPr>
          <p:cNvPr id="31" name="Flèche vers le bas 30"/>
          <p:cNvSpPr/>
          <p:nvPr/>
        </p:nvSpPr>
        <p:spPr>
          <a:xfrm>
            <a:off x="2928926" y="2786058"/>
            <a:ext cx="642929" cy="42862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pic>
        <p:nvPicPr>
          <p:cNvPr id="6178" name="Picture 2" descr="C:\Users\kamel.abdellaoui\Downloads\fao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7215205" y="4857745"/>
            <a:ext cx="785813" cy="760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79" name="Picture 3" descr="C:\Users\kamel.abdellaoui\Downloads\ocde.jp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8072455" y="4889495"/>
            <a:ext cx="719138" cy="682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80" name="Picture 5" descr="C:\Users\kamel.abdellaoui\Downloads\bad2.jpg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7143768" y="5643557"/>
            <a:ext cx="1785937" cy="85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" name="Titre 1"/>
          <p:cNvSpPr txBox="1">
            <a:spLocks/>
          </p:cNvSpPr>
          <p:nvPr/>
        </p:nvSpPr>
        <p:spPr>
          <a:xfrm>
            <a:off x="142844" y="-214338"/>
            <a:ext cx="8229600" cy="1143000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>
              <a:defRPr/>
            </a:pPr>
            <a:endParaRPr lang="fr-FR" sz="4000" b="1" dirty="0">
              <a:solidFill>
                <a:schemeClr val="bg1">
                  <a:lumMod val="95000"/>
                </a:schemeClr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41" name="Flèche vers le bas 40"/>
          <p:cNvSpPr/>
          <p:nvPr/>
        </p:nvSpPr>
        <p:spPr>
          <a:xfrm>
            <a:off x="2857500" y="5286375"/>
            <a:ext cx="785813" cy="500063"/>
          </a:xfrm>
          <a:prstGeom prst="down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29" name="Titre 1"/>
          <p:cNvSpPr>
            <a:spLocks noGrp="1"/>
          </p:cNvSpPr>
          <p:nvPr>
            <p:ph type="title"/>
          </p:nvPr>
        </p:nvSpPr>
        <p:spPr>
          <a:xfrm>
            <a:off x="214282" y="428604"/>
            <a:ext cx="8043890" cy="989034"/>
          </a:xfrm>
        </p:spPr>
        <p:txBody>
          <a:bodyPr>
            <a:normAutofit fontScale="90000"/>
          </a:bodyPr>
          <a:lstStyle/>
          <a:p>
            <a:pPr lvl="1" algn="l" rtl="1">
              <a:spcBef>
                <a:spcPct val="0"/>
              </a:spcBef>
            </a:pPr>
            <a:r>
              <a:rPr lang="ar-SA" sz="36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ar-SA" sz="36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</a:br>
            <a:r>
              <a:rPr lang="ar-SA" sz="36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ar-SA" sz="36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</a:br>
            <a:r>
              <a:rPr lang="ar-SA" sz="36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ar-SA" sz="36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</a:br>
            <a:r>
              <a:rPr lang="ar-TN" sz="36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نظام المعلومات بالمعهد</a:t>
            </a:r>
            <a:r>
              <a:rPr lang="fr-FR" sz="2800" i="1" dirty="0" smtClean="0">
                <a:latin typeface="Arial" pitchFamily="34" charset="0"/>
                <a:cs typeface="Arial" pitchFamily="34" charset="0"/>
              </a:rPr>
              <a:t/>
            </a:r>
            <a:br>
              <a:rPr lang="fr-FR" sz="2800" i="1" dirty="0" smtClean="0">
                <a:latin typeface="Arial" pitchFamily="34" charset="0"/>
                <a:cs typeface="Arial" pitchFamily="34" charset="0"/>
              </a:rPr>
            </a:br>
            <a:r>
              <a:rPr lang="fr-FR" sz="3600" b="1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fr-FR" sz="3600" b="1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ar-SA" sz="3000" b="1" i="1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ar-SA" sz="3000" b="1" i="1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fr-FR" sz="3000" b="1" i="1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fr-FR" sz="3000" b="1" i="1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ar-SA" sz="36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ar-SA" sz="36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</a:br>
            <a:endParaRPr lang="fr-FR" sz="2800" i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2071670" y="3714752"/>
            <a:ext cx="1785950" cy="107157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ar-TN" sz="2000" b="1" dirty="0">
                <a:solidFill>
                  <a:schemeClr val="tx2">
                    <a:lumMod val="75000"/>
                  </a:schemeClr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</a:rPr>
              <a:t>تخزين </a:t>
            </a:r>
            <a:r>
              <a:rPr lang="ar-TN" sz="20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</a:rPr>
              <a:t>البيانات</a:t>
            </a:r>
            <a:endParaRPr lang="ar-TN" sz="2000" b="1" dirty="0">
              <a:solidFill>
                <a:schemeClr val="tx2">
                  <a:lumMod val="75000"/>
                </a:schemeClr>
              </a:solidFill>
              <a:effectLst>
                <a:outerShdw blurRad="60007" dist="200025" dir="15000000" sy="30000" kx="-1800000" algn="bl" rotWithShape="0">
                  <a:prstClr val="black">
                    <a:alpha val="32000"/>
                  </a:prstClr>
                </a:outerShdw>
              </a:effectLst>
            </a:endParaRPr>
          </a:p>
          <a:p>
            <a:pPr algn="ctr">
              <a:defRPr/>
            </a:pPr>
            <a:r>
              <a:rPr lang="fr-FR" sz="1600" b="1" dirty="0">
                <a:solidFill>
                  <a:schemeClr val="tx2">
                    <a:lumMod val="75000"/>
                  </a:schemeClr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</a:rPr>
              <a:t>Data Storage</a:t>
            </a:r>
          </a:p>
        </p:txBody>
      </p:sp>
      <p:sp>
        <p:nvSpPr>
          <p:cNvPr id="34" name="Rectangle 33"/>
          <p:cNvSpPr/>
          <p:nvPr/>
        </p:nvSpPr>
        <p:spPr>
          <a:xfrm>
            <a:off x="3929058" y="3714752"/>
            <a:ext cx="1928826" cy="107157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ar-TN" sz="2000" b="1" dirty="0" err="1" smtClean="0">
                <a:solidFill>
                  <a:schemeClr val="tx2">
                    <a:lumMod val="75000"/>
                  </a:schemeClr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</a:rPr>
              <a:t>نشرالبيانات</a:t>
            </a:r>
            <a:endParaRPr lang="ar-TN" sz="2000" b="1" dirty="0">
              <a:solidFill>
                <a:schemeClr val="tx2">
                  <a:lumMod val="75000"/>
                </a:schemeClr>
              </a:solidFill>
              <a:effectLst>
                <a:outerShdw blurRad="60007" dist="200025" dir="15000000" sy="30000" kx="-1800000" algn="bl" rotWithShape="0">
                  <a:prstClr val="black">
                    <a:alpha val="32000"/>
                  </a:prstClr>
                </a:outerShdw>
              </a:effectLst>
            </a:endParaRPr>
          </a:p>
          <a:p>
            <a:pPr algn="ctr">
              <a:defRPr/>
            </a:pPr>
            <a:r>
              <a:rPr lang="fr-FR" sz="1600" b="1" dirty="0">
                <a:solidFill>
                  <a:schemeClr val="tx2">
                    <a:lumMod val="75000"/>
                  </a:schemeClr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</a:rPr>
              <a:t>Data </a:t>
            </a:r>
            <a:r>
              <a:rPr lang="fr-FR" sz="1600" b="1" dirty="0" err="1">
                <a:solidFill>
                  <a:schemeClr val="tx2">
                    <a:lumMod val="75000"/>
                  </a:schemeClr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</a:rPr>
              <a:t>Dissemination</a:t>
            </a:r>
            <a:endParaRPr lang="fr-FR" sz="1600" b="1" dirty="0">
              <a:solidFill>
                <a:schemeClr val="tx2">
                  <a:lumMod val="75000"/>
                </a:schemeClr>
              </a:solidFill>
              <a:effectLst>
                <a:outerShdw blurRad="60007" dist="200025" dir="15000000" sy="30000" kx="-1800000" algn="bl" rotWithShape="0">
                  <a:prstClr val="black">
                    <a:alpha val="32000"/>
                  </a:prstClr>
                </a:outerShdw>
              </a:effectLst>
            </a:endParaRPr>
          </a:p>
        </p:txBody>
      </p:sp>
      <p:sp>
        <p:nvSpPr>
          <p:cNvPr id="35" name="Flèche vers le bas 34"/>
          <p:cNvSpPr/>
          <p:nvPr/>
        </p:nvSpPr>
        <p:spPr>
          <a:xfrm rot="16200000">
            <a:off x="6234773" y="4155610"/>
            <a:ext cx="785813" cy="500063"/>
          </a:xfrm>
          <a:prstGeom prst="down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Thème Office">
      <a:majorFont>
        <a:latin typeface="Arial"/>
        <a:ea typeface="Droid Sans"/>
        <a:cs typeface="Droid Sans"/>
      </a:majorFont>
      <a:minorFont>
        <a:latin typeface="Arial"/>
        <a:ea typeface="Droid Sans"/>
        <a:cs typeface="Droid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effectLst/>
            <a:latin typeface="Arial" charset="0"/>
          </a:defRPr>
        </a:defPPr>
      </a:lstStyle>
    </a:lnDef>
  </a:objectDefaults>
  <a:extraClrSchemeLst>
    <a:extraClrScheme>
      <a:clrScheme name="Thème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hème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hème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hème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hème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hème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hème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hèm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4141</TotalTime>
  <Words>687</Words>
  <PresentationFormat>Affichage à l'écran (4:3)</PresentationFormat>
  <Paragraphs>200</Paragraphs>
  <Slides>18</Slides>
  <Notes>8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18</vt:i4>
      </vt:variant>
    </vt:vector>
  </HeadingPairs>
  <TitlesOfParts>
    <vt:vector size="19" baseType="lpstr">
      <vt:lpstr>Thème Office</vt:lpstr>
      <vt:lpstr>Diapositive 1</vt:lpstr>
      <vt:lpstr>المحتوى</vt:lpstr>
      <vt:lpstr>  المنظومة الوطنية للإحصاء المبادئ الأساسية  </vt:lpstr>
      <vt:lpstr>  المنظومة الوطنية للإحصاء المكونات    </vt:lpstr>
      <vt:lpstr>المعهد  الوطني  للإحصاء : المهام </vt:lpstr>
      <vt:lpstr>   واقع الإحصاء العمومي الضغوطات     </vt:lpstr>
      <vt:lpstr>    واقع الإحصاء العمومي  قانون النفاذ للمعطيات    </vt:lpstr>
      <vt:lpstr>   إستراتيجية النشر عبر الواب      </vt:lpstr>
      <vt:lpstr>   نظام المعلومات بالمعهد     </vt:lpstr>
      <vt:lpstr>Diapositive 10</vt:lpstr>
      <vt:lpstr>Diapositive 11</vt:lpstr>
      <vt:lpstr>   البيانات المفتوحة   الأسس    </vt:lpstr>
      <vt:lpstr>Diapositive 13</vt:lpstr>
      <vt:lpstr>Diapositive 14</vt:lpstr>
      <vt:lpstr>Diapositive 15</vt:lpstr>
      <vt:lpstr>Diapositive 16</vt:lpstr>
      <vt:lpstr>Diapositive 17</vt:lpstr>
      <vt:lpstr>Diapositive 18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Kamel Abdellaoui (S.Dir Diffusion)</dc:creator>
  <cp:lastModifiedBy>zgoulli.mouna</cp:lastModifiedBy>
  <cp:revision>132</cp:revision>
  <cp:lastPrinted>1601-01-01T00:00:00Z</cp:lastPrinted>
  <dcterms:created xsi:type="dcterms:W3CDTF">1601-01-01T00:00:00Z</dcterms:created>
  <dcterms:modified xsi:type="dcterms:W3CDTF">2013-09-06T15:34:31Z</dcterms:modified>
</cp:coreProperties>
</file>