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74" r:id="rId4"/>
    <p:sldId id="263" r:id="rId5"/>
    <p:sldId id="271" r:id="rId6"/>
    <p:sldId id="270" r:id="rId7"/>
    <p:sldId id="273" r:id="rId8"/>
    <p:sldId id="275" r:id="rId9"/>
    <p:sldId id="276" r:id="rId10"/>
    <p:sldId id="277" r:id="rId11"/>
    <p:sldId id="269" r:id="rId12"/>
    <p:sldId id="266" r:id="rId13"/>
    <p:sldId id="278" r:id="rId14"/>
    <p:sldId id="279" r:id="rId15"/>
    <p:sldId id="262" r:id="rId16"/>
    <p:sldId id="268" r:id="rId17"/>
    <p:sldId id="281" r:id="rId18"/>
    <p:sldId id="265" r:id="rId19"/>
    <p:sldId id="280"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8351" autoAdjust="0"/>
  </p:normalViewPr>
  <p:slideViewPr>
    <p:cSldViewPr>
      <p:cViewPr varScale="1">
        <p:scale>
          <a:sx n="64" d="100"/>
          <a:sy n="64" d="100"/>
        </p:scale>
        <p:origin x="-1566" y="-102"/>
      </p:cViewPr>
      <p:guideLst>
        <p:guide orient="horz" pos="2160"/>
        <p:guide pos="2880"/>
      </p:guideLst>
    </p:cSldViewPr>
  </p:slideViewPr>
  <p:outlineViewPr>
    <p:cViewPr>
      <p:scale>
        <a:sx n="33" d="100"/>
        <a:sy n="33" d="100"/>
      </p:scale>
      <p:origin x="48" y="416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481D9-BAEC-482B-96A5-DB4EBF63DA3D}" type="datetimeFigureOut">
              <a:rPr lang="en-US" smtClean="0"/>
              <a:pPr/>
              <a:t>9/12/2013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342-3C51-43A2-AB48-27C2481CF46A}" type="slidenum">
              <a:rPr lang="en-US" smtClean="0"/>
              <a:pPr/>
              <a:t>‹#›</a:t>
            </a:fld>
            <a:endParaRPr lang="en-US"/>
          </a:p>
        </p:txBody>
      </p:sp>
    </p:spTree>
    <p:extLst>
      <p:ext uri="{BB962C8B-B14F-4D97-AF65-F5344CB8AC3E}">
        <p14:creationId xmlns:p14="http://schemas.microsoft.com/office/powerpoint/2010/main" xmlns="" val="236252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Estatisticas</a:t>
            </a:r>
            <a:r>
              <a:rPr lang="en-US" dirty="0" smtClean="0"/>
              <a:t> </a:t>
            </a:r>
            <a:r>
              <a:rPr lang="en-US" dirty="0" err="1" smtClean="0"/>
              <a:t>por</a:t>
            </a:r>
            <a:r>
              <a:rPr lang="en-US" dirty="0" smtClean="0"/>
              <a:t> </a:t>
            </a:r>
            <a:r>
              <a:rPr lang="en-US" dirty="0" err="1" smtClean="0"/>
              <a:t>sms</a:t>
            </a:r>
            <a:r>
              <a:rPr lang="en-US" dirty="0" smtClean="0"/>
              <a:t> </a:t>
            </a:r>
            <a:r>
              <a:rPr lang="en-US" dirty="0" err="1" smtClean="0"/>
              <a:t>sao</a:t>
            </a:r>
            <a:r>
              <a:rPr lang="en-US" dirty="0" smtClean="0"/>
              <a:t> </a:t>
            </a:r>
            <a:r>
              <a:rPr lang="en-US" dirty="0" err="1" smtClean="0"/>
              <a:t>excelentes</a:t>
            </a:r>
            <a:r>
              <a:rPr lang="en-US" dirty="0" smtClean="0"/>
              <a:t> </a:t>
            </a:r>
            <a:r>
              <a:rPr lang="en-US" dirty="0" err="1" smtClean="0"/>
              <a:t>para</a:t>
            </a:r>
            <a:r>
              <a:rPr lang="en-US" dirty="0" smtClean="0"/>
              <a:t> </a:t>
            </a:r>
            <a:r>
              <a:rPr lang="en-US" dirty="0" err="1" smtClean="0"/>
              <a:t>disseminar</a:t>
            </a:r>
            <a:r>
              <a:rPr lang="en-US" dirty="0" smtClean="0"/>
              <a:t> </a:t>
            </a:r>
            <a:r>
              <a:rPr lang="en-US" dirty="0" err="1" smtClean="0"/>
              <a:t>indicadores</a:t>
            </a:r>
            <a:r>
              <a:rPr lang="en-US" dirty="0" smtClean="0"/>
              <a:t> </a:t>
            </a:r>
            <a:r>
              <a:rPr lang="en-US" dirty="0" err="1" smtClean="0"/>
              <a:t>chave</a:t>
            </a:r>
            <a:r>
              <a:rPr lang="en-US" dirty="0" smtClean="0"/>
              <a:t> (key indicators)</a:t>
            </a:r>
            <a:endParaRPr lang="en-US"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2</a:t>
            </a:fld>
            <a:endParaRPr lang="en-US"/>
          </a:p>
        </p:txBody>
      </p:sp>
    </p:spTree>
    <p:extLst>
      <p:ext uri="{BB962C8B-B14F-4D97-AF65-F5344CB8AC3E}">
        <p14:creationId xmlns:p14="http://schemas.microsoft.com/office/powerpoint/2010/main" xmlns="" val="218015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3 – por essa </a:t>
            </a:r>
            <a:r>
              <a:rPr lang="pt-PT" dirty="0" err="1" smtClean="0"/>
              <a:t>razao</a:t>
            </a:r>
            <a:r>
              <a:rPr lang="pt-PT" dirty="0" smtClean="0"/>
              <a:t> estamos aqui nesta</a:t>
            </a:r>
            <a:r>
              <a:rPr lang="pt-PT" baseline="0" dirty="0" smtClean="0"/>
              <a:t> conferencia, o comportamento dos utilizadores mudou</a:t>
            </a:r>
          </a:p>
          <a:p>
            <a:r>
              <a:rPr lang="pt-PT" baseline="0" dirty="0" smtClean="0"/>
              <a:t>Eles tem outra forma de buscar de pesquisar</a:t>
            </a:r>
            <a:endParaRPr lang="pt-PT"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dirty="0" err="1" smtClean="0"/>
              <a:t>Disopnibilidade</a:t>
            </a:r>
            <a:r>
              <a:rPr lang="pt-PT" b="1" dirty="0" smtClean="0"/>
              <a:t> – </a:t>
            </a:r>
            <a:r>
              <a:rPr lang="pt-PT" b="0" dirty="0" smtClean="0"/>
              <a:t>muitas</a:t>
            </a:r>
            <a:r>
              <a:rPr lang="pt-PT" b="0" baseline="0" dirty="0" smtClean="0"/>
              <a:t> instituições são ricas em dados, mas n disponibilizam a mesma, ou o fazem de forma deficiente ou que n seja do alcance de todos.</a:t>
            </a:r>
          </a:p>
          <a:p>
            <a:r>
              <a:rPr lang="pt-PT" b="1" baseline="0" dirty="0" smtClean="0"/>
              <a:t>Diversidade – </a:t>
            </a:r>
            <a:r>
              <a:rPr lang="pt-PT" b="0" baseline="0" dirty="0" smtClean="0"/>
              <a:t>a </a:t>
            </a:r>
            <a:r>
              <a:rPr lang="pt-PT" b="0" baseline="0" dirty="0" err="1" smtClean="0"/>
              <a:t>evolucao</a:t>
            </a:r>
            <a:r>
              <a:rPr lang="pt-PT" b="0" baseline="0" dirty="0" smtClean="0"/>
              <a:t> do conhecimento tornou o homem mais interessado em quantificar e analisar </a:t>
            </a:r>
            <a:r>
              <a:rPr lang="pt-PT" b="0" baseline="0" dirty="0" err="1" smtClean="0"/>
              <a:t>situacoes</a:t>
            </a:r>
            <a:r>
              <a:rPr lang="pt-PT" b="0" baseline="0" dirty="0" smtClean="0"/>
              <a:t> nas diversas </a:t>
            </a:r>
            <a:r>
              <a:rPr lang="pt-PT" b="0" baseline="0" dirty="0" err="1" smtClean="0"/>
              <a:t>areas</a:t>
            </a:r>
            <a:r>
              <a:rPr lang="pt-PT" b="0" baseline="0" dirty="0" smtClean="0"/>
              <a:t>, esta </a:t>
            </a:r>
            <a:r>
              <a:rPr lang="pt-PT" b="0" baseline="0" dirty="0" err="1" smtClean="0"/>
              <a:t>tendencia</a:t>
            </a:r>
            <a:r>
              <a:rPr lang="pt-PT" b="0" baseline="0" dirty="0" smtClean="0"/>
              <a:t> faz com que haja necessidade de se produzir </a:t>
            </a:r>
            <a:r>
              <a:rPr lang="pt-PT" b="0" baseline="0" dirty="0" err="1" smtClean="0"/>
              <a:t>estatisticas</a:t>
            </a:r>
            <a:r>
              <a:rPr lang="pt-PT" b="0" baseline="0" dirty="0" smtClean="0"/>
              <a:t> mais diversificadas</a:t>
            </a:r>
            <a:endParaRPr lang="pt-PT" b="0"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dirty="0" err="1" smtClean="0"/>
              <a:t>Disopnibilidade</a:t>
            </a:r>
            <a:r>
              <a:rPr lang="pt-PT" b="1" dirty="0" smtClean="0"/>
              <a:t> – </a:t>
            </a:r>
            <a:r>
              <a:rPr lang="pt-PT" b="0" dirty="0" smtClean="0"/>
              <a:t>muitas</a:t>
            </a:r>
            <a:r>
              <a:rPr lang="pt-PT" b="0" baseline="0" dirty="0" smtClean="0"/>
              <a:t> instituições são ricas em dados, mas n disponibilizam a mesma, ou o fazem de forma deficiente ou que n seja do alcance de todos.</a:t>
            </a:r>
          </a:p>
          <a:p>
            <a:r>
              <a:rPr lang="pt-PT" b="1" baseline="0" dirty="0" smtClean="0"/>
              <a:t>Diversidade – </a:t>
            </a:r>
            <a:r>
              <a:rPr lang="pt-PT" b="0" baseline="0" dirty="0" smtClean="0"/>
              <a:t>a </a:t>
            </a:r>
            <a:r>
              <a:rPr lang="pt-PT" b="0" baseline="0" dirty="0" err="1" smtClean="0"/>
              <a:t>evolucao</a:t>
            </a:r>
            <a:r>
              <a:rPr lang="pt-PT" b="0" baseline="0" dirty="0" smtClean="0"/>
              <a:t> do conhecimento tornou o homem mais interessado em quantificar e analisar </a:t>
            </a:r>
            <a:r>
              <a:rPr lang="pt-PT" b="0" baseline="0" dirty="0" err="1" smtClean="0"/>
              <a:t>situacoes</a:t>
            </a:r>
            <a:r>
              <a:rPr lang="pt-PT" b="0" baseline="0" dirty="0" smtClean="0"/>
              <a:t> nas diversas </a:t>
            </a:r>
            <a:r>
              <a:rPr lang="pt-PT" b="0" baseline="0" dirty="0" err="1" smtClean="0"/>
              <a:t>areas</a:t>
            </a:r>
            <a:r>
              <a:rPr lang="pt-PT" b="0" baseline="0" dirty="0" smtClean="0"/>
              <a:t>, esta </a:t>
            </a:r>
            <a:r>
              <a:rPr lang="pt-PT" b="0" baseline="0" dirty="0" err="1" smtClean="0"/>
              <a:t>tendencia</a:t>
            </a:r>
            <a:r>
              <a:rPr lang="pt-PT" b="0" baseline="0" dirty="0" smtClean="0"/>
              <a:t> faz com que haja necessidade de se produzir </a:t>
            </a:r>
            <a:r>
              <a:rPr lang="pt-PT" b="0" baseline="0" dirty="0" err="1" smtClean="0"/>
              <a:t>estatisticas</a:t>
            </a:r>
            <a:r>
              <a:rPr lang="pt-PT" b="0" baseline="0" dirty="0" smtClean="0"/>
              <a:t> mais diversificadas</a:t>
            </a:r>
            <a:endParaRPr lang="pt-PT" b="0"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b="1" dirty="0" err="1" smtClean="0"/>
              <a:t>Disopnibilidade</a:t>
            </a:r>
            <a:r>
              <a:rPr lang="pt-PT" b="1" dirty="0" smtClean="0"/>
              <a:t> – </a:t>
            </a:r>
            <a:r>
              <a:rPr lang="pt-PT" b="0" dirty="0" smtClean="0"/>
              <a:t>muitas</a:t>
            </a:r>
            <a:r>
              <a:rPr lang="pt-PT" b="0" baseline="0" dirty="0" smtClean="0"/>
              <a:t> instituições são ricas em dados, mas n disponibilizam a mesma, ou o fazem de forma deficiente ou que n seja do alcance de todos.</a:t>
            </a:r>
          </a:p>
          <a:p>
            <a:r>
              <a:rPr lang="pt-PT" b="1" baseline="0" dirty="0" smtClean="0"/>
              <a:t>Diversidade – </a:t>
            </a:r>
            <a:r>
              <a:rPr lang="pt-PT" b="0" baseline="0" dirty="0" smtClean="0"/>
              <a:t>a </a:t>
            </a:r>
            <a:r>
              <a:rPr lang="pt-PT" b="0" baseline="0" dirty="0" err="1" smtClean="0"/>
              <a:t>evolucao</a:t>
            </a:r>
            <a:r>
              <a:rPr lang="pt-PT" b="0" baseline="0" dirty="0" smtClean="0"/>
              <a:t> do conhecimento tornou o homem mais interessado em quantificar e analisar </a:t>
            </a:r>
            <a:r>
              <a:rPr lang="pt-PT" b="0" baseline="0" dirty="0" err="1" smtClean="0"/>
              <a:t>situacoes</a:t>
            </a:r>
            <a:r>
              <a:rPr lang="pt-PT" b="0" baseline="0" dirty="0" smtClean="0"/>
              <a:t> nas diversas </a:t>
            </a:r>
            <a:r>
              <a:rPr lang="pt-PT" b="0" baseline="0" dirty="0" err="1" smtClean="0"/>
              <a:t>areas</a:t>
            </a:r>
            <a:r>
              <a:rPr lang="pt-PT" b="0" baseline="0" dirty="0" smtClean="0"/>
              <a:t>, esta </a:t>
            </a:r>
            <a:r>
              <a:rPr lang="pt-PT" b="0" baseline="0" dirty="0" err="1" smtClean="0"/>
              <a:t>tendencia</a:t>
            </a:r>
            <a:r>
              <a:rPr lang="pt-PT" b="0" baseline="0" dirty="0" smtClean="0"/>
              <a:t> faz com que haja necessidade de se produzir </a:t>
            </a:r>
            <a:r>
              <a:rPr lang="pt-PT" b="0" baseline="0" dirty="0" err="1" smtClean="0"/>
              <a:t>estatisticas</a:t>
            </a:r>
            <a:r>
              <a:rPr lang="pt-PT" b="0" baseline="0" dirty="0" smtClean="0"/>
              <a:t> mais diversificadas</a:t>
            </a:r>
            <a:endParaRPr lang="pt-PT" b="0"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Penso que</a:t>
            </a:r>
            <a:r>
              <a:rPr lang="pt-PT" baseline="0" dirty="0" smtClean="0"/>
              <a:t> os utilizadores de estatísticas serão sempre os mesmos</a:t>
            </a:r>
          </a:p>
          <a:p>
            <a:r>
              <a:rPr lang="pt-PT" baseline="0" dirty="0" smtClean="0"/>
              <a:t>Contudo a algo que “e </a:t>
            </a:r>
            <a:r>
              <a:rPr lang="pt-PT" baseline="0" dirty="0" err="1" smtClean="0"/>
              <a:t>dinamico</a:t>
            </a:r>
            <a:r>
              <a:rPr lang="pt-PT" baseline="0" dirty="0" smtClean="0"/>
              <a:t> – as necessidades destes</a:t>
            </a:r>
            <a:endParaRPr lang="pt-PT"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sz="1200" dirty="0" smtClean="0"/>
              <a:t>zona rural, onde a disponibilidade de computadores e internet é limitada</a:t>
            </a:r>
            <a:endParaRPr lang="pt-PT"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
        <p:nvSpPr>
          <p:cNvPr id="4" name="Slide Number Placeholder 3"/>
          <p:cNvSpPr>
            <a:spLocks noGrp="1"/>
          </p:cNvSpPr>
          <p:nvPr>
            <p:ph type="sldNum" sz="quarter" idx="10"/>
          </p:nvPr>
        </p:nvSpPr>
        <p:spPr/>
        <p:txBody>
          <a:bodyPr/>
          <a:lstStyle/>
          <a:p>
            <a:fld id="{B5F48342-3C51-43A2-AB48-27C2481CF46A}"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4D472476-A3FC-4F2C-9D00-FD49378950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D472476-A3FC-4F2C-9D00-FD49378950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D472476-A3FC-4F2C-9D00-FD49378950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D472476-A3FC-4F2C-9D00-FD49378950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472476-A3FC-4F2C-9D00-FD493789502A}" type="datetimeFigureOut">
              <a:rPr lang="en-US" smtClean="0"/>
              <a:pPr/>
              <a:t>9/12/2013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4D472476-A3FC-4F2C-9D00-FD49378950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4D472476-A3FC-4F2C-9D00-FD493789502A}" type="datetimeFigureOut">
              <a:rPr lang="en-US" smtClean="0"/>
              <a:pPr/>
              <a:t>9/12/2013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4D472476-A3FC-4F2C-9D00-FD493789502A}" type="datetimeFigureOut">
              <a:rPr lang="en-US" smtClean="0"/>
              <a:pPr/>
              <a:t>9/12/2013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72476-A3FC-4F2C-9D00-FD493789502A}" type="datetimeFigureOut">
              <a:rPr lang="en-US" smtClean="0"/>
              <a:pPr/>
              <a:t>9/12/2013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2476-A3FC-4F2C-9D00-FD49378950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72476-A3FC-4F2C-9D00-FD493789502A}" type="datetimeFigureOut">
              <a:rPr lang="en-US" smtClean="0"/>
              <a:pPr/>
              <a:t>9/12/2013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0AB94-E5B3-4C85-8E1D-4398D9164C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72476-A3FC-4F2C-9D00-FD493789502A}" type="datetimeFigureOut">
              <a:rPr lang="en-US" smtClean="0"/>
              <a:pPr/>
              <a:t>9/12/2013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AB94-E5B3-4C85-8E1D-4398D9164C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ne.gov.mz/"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hyperlink" Target="http://www.ine.gov.mz/" TargetMode="External"/><Relationship Id="rId3" Type="http://schemas.openxmlformats.org/officeDocument/2006/relationships/image" Target="../media/image17.jpe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hyperlink" Target="http://www.ine.gov.m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ine.gov.mz/"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ine.gov.mz/"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ine.gov.mz/"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ne.gov.m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ne.gov.mz/"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ne.gov.m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ine.gov.mz/"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ne.gov.mz/"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www.google.jo/url?sa=i&amp;rct=j&amp;q=tv&amp;source=images&amp;cd=&amp;cad=rja&amp;docid=7NH_7sfXxI4RZM&amp;tbnid=9hu6sYhr3_4aPM:&amp;ved=0CAUQjRw&amp;url=http://gwinnettmedical.blogspot.com/2012/06/get-real-reality-tv-habits-that-can.html&amp;ei=fsIuUsidBsHcswa13IHYBQ&amp;psig=AFQjCNExqPb1m2M2APZ_mUoKTIKQWEcPqA&amp;ust=1378882456448862"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hyperlink" Target="http://www.ine.gov.mz/" TargetMode="External"/><Relationship Id="rId4" Type="http://schemas.openxmlformats.org/officeDocument/2006/relationships/image" Target="../media/image4.jpe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ine.gov.mz/"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ine.gov.mz/"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ine.gov.mz/"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www.ine.gov.mz/"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ine.gov.m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Users and their needs as catalysts of Information Systems.</a:t>
            </a:r>
          </a:p>
        </p:txBody>
      </p:sp>
      <p:sp>
        <p:nvSpPr>
          <p:cNvPr id="4"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2"/>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6" name="Straight Connector 5"/>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0" y="76200"/>
            <a:ext cx="9144000" cy="914400"/>
            <a:chOff x="0" y="76200"/>
            <a:chExt cx="9144000" cy="914400"/>
          </a:xfrm>
        </p:grpSpPr>
        <p:cxnSp>
          <p:nvCxnSpPr>
            <p:cNvPr id="8" name="Straight Connector 7"/>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11" name="Picture 10"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spTree>
    <p:extLst>
      <p:ext uri="{BB962C8B-B14F-4D97-AF65-F5344CB8AC3E}">
        <p14:creationId xmlns:p14="http://schemas.microsoft.com/office/powerpoint/2010/main" xmlns="" val="1290259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1" y="1066800"/>
            <a:ext cx="8382000" cy="2308324"/>
          </a:xfrm>
          <a:prstGeom prst="rect">
            <a:avLst/>
          </a:prstGeom>
          <a:noFill/>
        </p:spPr>
        <p:txBody>
          <a:bodyPr wrap="square" rtlCol="0">
            <a:spAutoFit/>
          </a:bodyPr>
          <a:lstStyle/>
          <a:p>
            <a:pPr algn="just">
              <a:buNone/>
            </a:pPr>
            <a:endParaRPr lang="en-ZA" dirty="0" smtClean="0"/>
          </a:p>
          <a:p>
            <a:pPr algn="just">
              <a:buNone/>
            </a:pPr>
            <a:r>
              <a:rPr lang="en-ZA" dirty="0" smtClean="0"/>
              <a:t>However  a</a:t>
            </a:r>
            <a:r>
              <a:rPr lang="en-US" dirty="0" err="1" smtClean="0"/>
              <a:t>ccording</a:t>
            </a:r>
            <a:r>
              <a:rPr lang="en-US" dirty="0" smtClean="0"/>
              <a:t> to the 2007 census </a:t>
            </a:r>
            <a:r>
              <a:rPr lang="en-ZA" dirty="0" smtClean="0"/>
              <a:t>about 24%  of the Mozambican population has mobile phones, </a:t>
            </a:r>
            <a:r>
              <a:rPr lang="en-US" dirty="0" smtClean="0"/>
              <a:t>The national institute of statistics taken advantage of this situation by creating the system statistics by </a:t>
            </a:r>
            <a:r>
              <a:rPr lang="en-US" dirty="0" err="1" smtClean="0"/>
              <a:t>sms</a:t>
            </a:r>
            <a:r>
              <a:rPr lang="en-US" dirty="0" smtClean="0"/>
              <a:t> and consultations of agricultural markets Prices  by </a:t>
            </a:r>
            <a:r>
              <a:rPr lang="en-US" dirty="0" err="1" smtClean="0"/>
              <a:t>sms</a:t>
            </a:r>
            <a:r>
              <a:rPr lang="en-US" dirty="0" smtClean="0"/>
              <a:t>.</a:t>
            </a:r>
            <a:endParaRPr lang="en-ZA" dirty="0" smtClean="0"/>
          </a:p>
          <a:p>
            <a:pPr algn="just">
              <a:buNone/>
            </a:pPr>
            <a:endParaRPr lang="en-ZA" dirty="0" smtClean="0"/>
          </a:p>
          <a:p>
            <a:pPr algn="just">
              <a:buNone/>
            </a:pPr>
            <a:endParaRPr lang="en-ZA" dirty="0" smtClean="0"/>
          </a:p>
          <a:p>
            <a:endParaRPr lang="pt-PT" dirty="0"/>
          </a:p>
        </p:txBody>
      </p:sp>
      <p:pic>
        <p:nvPicPr>
          <p:cNvPr id="8" name="Picture 7" descr="images.jpg"/>
          <p:cNvPicPr>
            <a:picLocks noChangeAspect="1"/>
          </p:cNvPicPr>
          <p:nvPr/>
        </p:nvPicPr>
        <p:blipFill>
          <a:blip r:embed="rId2" cstate="print"/>
          <a:stretch>
            <a:fillRect/>
          </a:stretch>
        </p:blipFill>
        <p:spPr>
          <a:xfrm>
            <a:off x="381000" y="2667000"/>
            <a:ext cx="2895600" cy="2257200"/>
          </a:xfrm>
          <a:prstGeom prst="rect">
            <a:avLst/>
          </a:prstGeom>
        </p:spPr>
      </p:pic>
      <p:sp>
        <p:nvSpPr>
          <p:cNvPr id="9" name="TextBox 8"/>
          <p:cNvSpPr txBox="1"/>
          <p:nvPr/>
        </p:nvSpPr>
        <p:spPr>
          <a:xfrm>
            <a:off x="4495800" y="2819401"/>
            <a:ext cx="3981154" cy="2031325"/>
          </a:xfrm>
          <a:prstGeom prst="rect">
            <a:avLst/>
          </a:prstGeom>
          <a:noFill/>
        </p:spPr>
        <p:txBody>
          <a:bodyPr wrap="square" rtlCol="0">
            <a:spAutoFit/>
          </a:bodyPr>
          <a:lstStyle/>
          <a:p>
            <a:r>
              <a:rPr lang="en-US" dirty="0" smtClean="0"/>
              <a:t>statistics by </a:t>
            </a:r>
            <a:r>
              <a:rPr lang="en-US" dirty="0" err="1" smtClean="0"/>
              <a:t>sms</a:t>
            </a:r>
            <a:r>
              <a:rPr lang="en-US" dirty="0" smtClean="0"/>
              <a:t> </a:t>
            </a:r>
            <a:r>
              <a:rPr lang="pt-PT" dirty="0" smtClean="0"/>
              <a:t>: </a:t>
            </a:r>
          </a:p>
          <a:p>
            <a:pPr>
              <a:buFont typeface="Wingdings" pitchFamily="2" charset="2"/>
              <a:buChar char="ü"/>
            </a:pPr>
            <a:r>
              <a:rPr lang="pt-PT" dirty="0" err="1" smtClean="0"/>
              <a:t>Population</a:t>
            </a:r>
            <a:endParaRPr lang="pt-PT" dirty="0" smtClean="0"/>
          </a:p>
          <a:p>
            <a:pPr>
              <a:buFont typeface="Wingdings" pitchFamily="2" charset="2"/>
              <a:buChar char="ü"/>
            </a:pPr>
            <a:r>
              <a:rPr lang="pt-PT" dirty="0" smtClean="0"/>
              <a:t>CPI</a:t>
            </a:r>
          </a:p>
          <a:p>
            <a:pPr>
              <a:buFont typeface="Wingdings" pitchFamily="2" charset="2"/>
              <a:buChar char="ü"/>
            </a:pPr>
            <a:r>
              <a:rPr lang="pt-PT" dirty="0" smtClean="0"/>
              <a:t>GDP</a:t>
            </a:r>
          </a:p>
          <a:p>
            <a:pPr>
              <a:buFont typeface="Wingdings" pitchFamily="2" charset="2"/>
              <a:buChar char="ü"/>
            </a:pPr>
            <a:r>
              <a:rPr lang="pt-PT" dirty="0" err="1" smtClean="0"/>
              <a:t>Index</a:t>
            </a:r>
            <a:r>
              <a:rPr lang="pt-PT" dirty="0" smtClean="0"/>
              <a:t> </a:t>
            </a:r>
            <a:r>
              <a:rPr lang="pt-PT" dirty="0" err="1" smtClean="0"/>
              <a:t>of</a:t>
            </a:r>
            <a:r>
              <a:rPr lang="pt-PT" dirty="0" smtClean="0"/>
              <a:t> </a:t>
            </a:r>
            <a:r>
              <a:rPr lang="pt-PT" dirty="0" err="1" smtClean="0"/>
              <a:t>economic</a:t>
            </a:r>
            <a:r>
              <a:rPr lang="pt-PT" dirty="0" smtClean="0"/>
              <a:t> </a:t>
            </a:r>
            <a:r>
              <a:rPr lang="pt-PT" dirty="0" err="1" smtClean="0"/>
              <a:t>activities</a:t>
            </a:r>
            <a:endParaRPr lang="pt-PT" dirty="0" smtClean="0"/>
          </a:p>
          <a:p>
            <a:pPr>
              <a:buFont typeface="Wingdings" pitchFamily="2" charset="2"/>
              <a:buChar char="ü"/>
            </a:pPr>
            <a:r>
              <a:rPr lang="en-US" dirty="0" smtClean="0"/>
              <a:t>Index of confidence and economic climate</a:t>
            </a:r>
            <a:r>
              <a:rPr lang="pt-PT" dirty="0" smtClean="0"/>
              <a:t> </a:t>
            </a:r>
            <a:endParaRPr lang="pt-PT" dirty="0"/>
          </a:p>
        </p:txBody>
      </p:sp>
      <p:sp>
        <p:nvSpPr>
          <p:cNvPr id="10" name="TextBox 9"/>
          <p:cNvSpPr txBox="1"/>
          <p:nvPr/>
        </p:nvSpPr>
        <p:spPr>
          <a:xfrm>
            <a:off x="304800" y="5486400"/>
            <a:ext cx="4017062" cy="830997"/>
          </a:xfrm>
          <a:prstGeom prst="rect">
            <a:avLst/>
          </a:prstGeom>
          <a:noFill/>
        </p:spPr>
        <p:txBody>
          <a:bodyPr wrap="none" rtlCol="0">
            <a:spAutoFit/>
          </a:bodyPr>
          <a:lstStyle/>
          <a:p>
            <a:pPr algn="ctr"/>
            <a:r>
              <a:rPr lang="en-US" sz="2400" dirty="0" smtClean="0">
                <a:effectLst>
                  <a:outerShdw blurRad="38100" dist="38100" dir="2700000" algn="tl">
                    <a:srgbClr val="000000">
                      <a:alpha val="43137"/>
                    </a:srgbClr>
                  </a:outerShdw>
                </a:effectLst>
              </a:rPr>
              <a:t>SIMA</a:t>
            </a:r>
          </a:p>
          <a:p>
            <a:pPr algn="ctr"/>
            <a:r>
              <a:rPr lang="en-US" sz="2400" dirty="0" smtClean="0">
                <a:effectLst>
                  <a:outerShdw blurRad="38100" dist="38100" dir="2700000" algn="tl">
                    <a:srgbClr val="000000">
                      <a:alpha val="43137"/>
                    </a:srgbClr>
                  </a:outerShdw>
                </a:effectLst>
              </a:rPr>
              <a:t>System of agricultural markets</a:t>
            </a:r>
            <a:endParaRPr lang="pt-PT" sz="2400" dirty="0">
              <a:effectLst>
                <a:outerShdw blurRad="38100" dist="38100" dir="2700000" algn="tl">
                  <a:srgbClr val="000000">
                    <a:alpha val="43137"/>
                  </a:srgbClr>
                </a:outerShdw>
              </a:effectLst>
            </a:endParaRPr>
          </a:p>
        </p:txBody>
      </p:sp>
      <p:sp>
        <p:nvSpPr>
          <p:cNvPr id="11" name="TextBox 10"/>
          <p:cNvSpPr txBox="1"/>
          <p:nvPr/>
        </p:nvSpPr>
        <p:spPr>
          <a:xfrm>
            <a:off x="4495800" y="5678269"/>
            <a:ext cx="4308424" cy="646331"/>
          </a:xfrm>
          <a:prstGeom prst="rect">
            <a:avLst/>
          </a:prstGeom>
          <a:noFill/>
        </p:spPr>
        <p:txBody>
          <a:bodyPr wrap="none" rtlCol="0">
            <a:spAutoFit/>
          </a:bodyPr>
          <a:lstStyle/>
          <a:p>
            <a:pPr>
              <a:buFont typeface="Wingdings" pitchFamily="2" charset="2"/>
              <a:buChar char="ü"/>
            </a:pPr>
            <a:r>
              <a:rPr lang="en-US" dirty="0" smtClean="0"/>
              <a:t>Prices of agricultural products in different </a:t>
            </a:r>
          </a:p>
          <a:p>
            <a:r>
              <a:rPr lang="en-US" dirty="0" smtClean="0"/>
              <a:t>agricultural markets of the country</a:t>
            </a:r>
            <a:endParaRPr lang="pt-PT" dirty="0"/>
          </a:p>
        </p:txBody>
      </p:sp>
      <p:cxnSp>
        <p:nvCxnSpPr>
          <p:cNvPr id="12" name="Straight Connector 11"/>
          <p:cNvCxnSpPr/>
          <p:nvPr/>
        </p:nvCxnSpPr>
        <p:spPr>
          <a:xfrm>
            <a:off x="457200" y="5257800"/>
            <a:ext cx="8229600"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0" y="76200"/>
            <a:ext cx="9144000" cy="914400"/>
            <a:chOff x="0" y="76200"/>
            <a:chExt cx="9144000" cy="914400"/>
          </a:xfrm>
        </p:grpSpPr>
        <p:cxnSp>
          <p:nvCxnSpPr>
            <p:cNvPr id="17" name="Straight Connector 16"/>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17"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19" name="Picture 18"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sp>
        <p:nvSpPr>
          <p:cNvPr id="20" name="Title 1"/>
          <p:cNvSpPr>
            <a:spLocks noGrp="1"/>
          </p:cNvSpPr>
          <p:nvPr>
            <p:ph type="title"/>
          </p:nvPr>
        </p:nvSpPr>
        <p:spPr>
          <a:xfrm>
            <a:off x="457200" y="152400"/>
            <a:ext cx="8229600" cy="1143000"/>
          </a:xfrm>
        </p:spPr>
        <p:txBody>
          <a:bodyPr>
            <a:normAutofit/>
          </a:bodyPr>
          <a:lstStyle/>
          <a:p>
            <a:r>
              <a:rPr lang="pt-PT" sz="2800" b="1" dirty="0" err="1" smtClean="0">
                <a:effectLst>
                  <a:outerShdw blurRad="38100" dist="38100" dir="2700000" algn="tl">
                    <a:srgbClr val="000000">
                      <a:alpha val="43137"/>
                    </a:srgbClr>
                  </a:outerShdw>
                </a:effectLst>
              </a:rPr>
              <a:t>Statistics</a:t>
            </a:r>
            <a:r>
              <a:rPr lang="pt-PT" sz="2800" b="1" dirty="0" smtClean="0">
                <a:effectLst>
                  <a:outerShdw blurRad="38100" dist="38100" dir="2700000" algn="tl">
                    <a:srgbClr val="000000">
                      <a:alpha val="43137"/>
                    </a:srgbClr>
                  </a:outerShdw>
                </a:effectLst>
              </a:rPr>
              <a:t> </a:t>
            </a:r>
            <a:r>
              <a:rPr lang="pt-PT" sz="2800" b="1" dirty="0" err="1" smtClean="0">
                <a:effectLst>
                  <a:outerShdw blurRad="38100" dist="38100" dir="2700000" algn="tl">
                    <a:srgbClr val="000000">
                      <a:alpha val="43137"/>
                    </a:srgbClr>
                  </a:outerShdw>
                </a:effectLst>
              </a:rPr>
              <a:t>by</a:t>
            </a:r>
            <a:r>
              <a:rPr lang="pt-PT" sz="2800" b="1" dirty="0" smtClean="0">
                <a:effectLst>
                  <a:outerShdw blurRad="38100" dist="38100" dir="2700000" algn="tl">
                    <a:srgbClr val="000000">
                      <a:alpha val="43137"/>
                    </a:srgbClr>
                  </a:outerShdw>
                </a:effectLst>
              </a:rPr>
              <a:t> SMS </a:t>
            </a:r>
            <a:endParaRPr lang="pt-PT"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9144000" cy="1143000"/>
          </a:xfrm>
        </p:spPr>
        <p:txBody>
          <a:bodyPr>
            <a:normAutofit/>
          </a:bodyPr>
          <a:lstStyle/>
          <a:p>
            <a:r>
              <a:rPr lang="en-US" sz="2400" b="1" dirty="0" smtClean="0"/>
              <a:t>Why Users and their </a:t>
            </a:r>
            <a:br>
              <a:rPr lang="en-US" sz="2400" b="1" dirty="0" smtClean="0"/>
            </a:br>
            <a:r>
              <a:rPr lang="en-US" sz="2400" b="1" dirty="0" smtClean="0"/>
              <a:t>needs as catalysts</a:t>
            </a:r>
            <a:endParaRPr lang="pt-PT" sz="2200" b="1" dirty="0" smtClean="0"/>
          </a:p>
        </p:txBody>
      </p:sp>
      <p:sp>
        <p:nvSpPr>
          <p:cNvPr id="6" name="TextBox 5"/>
          <p:cNvSpPr txBox="1"/>
          <p:nvPr/>
        </p:nvSpPr>
        <p:spPr>
          <a:xfrm>
            <a:off x="304800" y="1828800"/>
            <a:ext cx="8458200" cy="3970318"/>
          </a:xfrm>
          <a:prstGeom prst="rect">
            <a:avLst/>
          </a:prstGeom>
          <a:noFill/>
        </p:spPr>
        <p:txBody>
          <a:bodyPr wrap="square" rtlCol="0">
            <a:spAutoFit/>
          </a:bodyPr>
          <a:lstStyle/>
          <a:p>
            <a:pPr marL="342900" indent="-342900">
              <a:buFont typeface="+mj-lt"/>
              <a:buAutoNum type="arabicPeriod"/>
            </a:pPr>
            <a:r>
              <a:rPr lang="en-US" dirty="0" smtClean="0"/>
              <a:t>Information systems are one way to systematically and Automatically materialize</a:t>
            </a:r>
          </a:p>
          <a:p>
            <a:pPr marL="342900" indent="-342900"/>
            <a:r>
              <a:rPr lang="en-US" dirty="0" smtClean="0"/>
              <a:t>       needs  that user himself always had, </a:t>
            </a:r>
            <a:r>
              <a:rPr lang="pt-PT" dirty="0" smtClean="0"/>
              <a:t>(</a:t>
            </a:r>
            <a:r>
              <a:rPr lang="pt-PT" dirty="0" err="1" smtClean="0"/>
              <a:t>including</a:t>
            </a:r>
            <a:r>
              <a:rPr lang="pt-PT" dirty="0" smtClean="0"/>
              <a:t> </a:t>
            </a:r>
            <a:r>
              <a:rPr lang="pt-PT" dirty="0" err="1" smtClean="0"/>
              <a:t>producers</a:t>
            </a:r>
            <a:r>
              <a:rPr lang="pt-PT" dirty="0" smtClean="0"/>
              <a:t> </a:t>
            </a:r>
            <a:r>
              <a:rPr lang="pt-PT" dirty="0" err="1" smtClean="0"/>
              <a:t>of</a:t>
            </a:r>
            <a:r>
              <a:rPr lang="pt-PT" dirty="0" smtClean="0"/>
              <a:t> </a:t>
            </a:r>
            <a:r>
              <a:rPr lang="pt-PT" dirty="0" err="1" smtClean="0"/>
              <a:t>statistics</a:t>
            </a:r>
            <a:r>
              <a:rPr lang="pt-PT" dirty="0" smtClean="0"/>
              <a:t>), </a:t>
            </a:r>
            <a:r>
              <a:rPr lang="pt-PT" dirty="0" err="1" smtClean="0"/>
              <a:t>however</a:t>
            </a:r>
            <a:r>
              <a:rPr lang="pt-PT" dirty="0" smtClean="0"/>
              <a:t> </a:t>
            </a:r>
            <a:r>
              <a:rPr lang="pt-PT" dirty="0" err="1" smtClean="0"/>
              <a:t>with</a:t>
            </a:r>
            <a:r>
              <a:rPr lang="pt-PT" dirty="0" smtClean="0"/>
              <a:t>:</a:t>
            </a:r>
          </a:p>
          <a:p>
            <a:pPr marL="342900" indent="-342900"/>
            <a:r>
              <a:rPr lang="pt-PT" dirty="0" smtClean="0"/>
              <a:t>    </a:t>
            </a:r>
          </a:p>
          <a:p>
            <a:pPr lvl="1">
              <a:buFont typeface="Wingdings" pitchFamily="2" charset="2"/>
              <a:buChar char="Ø"/>
            </a:pPr>
            <a:r>
              <a:rPr lang="en-US" dirty="0" smtClean="0"/>
              <a:t>Better organization and control of information</a:t>
            </a:r>
          </a:p>
          <a:p>
            <a:pPr lvl="1">
              <a:buFont typeface="Wingdings" pitchFamily="2" charset="2"/>
              <a:buChar char="Ø"/>
            </a:pPr>
            <a:r>
              <a:rPr lang="en-US" dirty="0" smtClean="0"/>
              <a:t>Optimization and agility manipulating information</a:t>
            </a:r>
          </a:p>
          <a:p>
            <a:pPr lvl="1">
              <a:buFont typeface="Wingdings" pitchFamily="2" charset="2"/>
              <a:buChar char="Ø"/>
            </a:pPr>
            <a:r>
              <a:rPr lang="pt-BR" dirty="0" smtClean="0"/>
              <a:t>Etc.</a:t>
            </a:r>
          </a:p>
          <a:p>
            <a:endParaRPr lang="pt-BR" dirty="0" smtClean="0"/>
          </a:p>
          <a:p>
            <a:pPr marL="342900" indent="-342900">
              <a:buAutoNum type="arabicPeriod" startAt="2"/>
            </a:pPr>
            <a:r>
              <a:rPr lang="pt-PT" dirty="0" smtClean="0"/>
              <a:t>Couse </a:t>
            </a:r>
            <a:r>
              <a:rPr lang="pt-PT" dirty="0" err="1" smtClean="0"/>
              <a:t>without</a:t>
            </a:r>
            <a:r>
              <a:rPr lang="pt-PT" dirty="0" smtClean="0"/>
              <a:t> </a:t>
            </a:r>
            <a:r>
              <a:rPr lang="pt-PT" dirty="0" err="1" smtClean="0"/>
              <a:t>user</a:t>
            </a:r>
            <a:r>
              <a:rPr lang="pt-PT" dirty="0" smtClean="0"/>
              <a:t> </a:t>
            </a:r>
            <a:r>
              <a:rPr lang="pt-PT" dirty="0" err="1" smtClean="0"/>
              <a:t>needs</a:t>
            </a:r>
            <a:r>
              <a:rPr lang="pt-PT" dirty="0" smtClean="0"/>
              <a:t> </a:t>
            </a:r>
            <a:r>
              <a:rPr lang="pt-PT" dirty="0" err="1" smtClean="0"/>
              <a:t>we</a:t>
            </a:r>
            <a:r>
              <a:rPr lang="pt-PT" dirty="0" smtClean="0"/>
              <a:t> </a:t>
            </a:r>
            <a:r>
              <a:rPr lang="pt-PT" dirty="0" err="1" smtClean="0"/>
              <a:t>dont</a:t>
            </a:r>
            <a:r>
              <a:rPr lang="pt-PT" dirty="0" smtClean="0"/>
              <a:t> </a:t>
            </a:r>
            <a:r>
              <a:rPr lang="pt-PT" dirty="0" err="1" smtClean="0"/>
              <a:t>need</a:t>
            </a:r>
            <a:r>
              <a:rPr lang="pt-PT" dirty="0" smtClean="0"/>
              <a:t> to </a:t>
            </a:r>
            <a:r>
              <a:rPr lang="pt-PT" dirty="0" err="1" smtClean="0"/>
              <a:t>produce</a:t>
            </a:r>
            <a:r>
              <a:rPr lang="pt-PT" dirty="0" smtClean="0"/>
              <a:t> </a:t>
            </a:r>
            <a:r>
              <a:rPr lang="pt-PT" dirty="0" err="1" smtClean="0"/>
              <a:t>informations</a:t>
            </a:r>
            <a:r>
              <a:rPr lang="pt-PT" dirty="0" smtClean="0"/>
              <a:t> </a:t>
            </a:r>
            <a:r>
              <a:rPr lang="pt-PT" dirty="0" err="1" smtClean="0"/>
              <a:t>and</a:t>
            </a:r>
            <a:r>
              <a:rPr lang="pt-PT" dirty="0" smtClean="0"/>
              <a:t> </a:t>
            </a:r>
            <a:r>
              <a:rPr lang="pt-PT" dirty="0" err="1" smtClean="0"/>
              <a:t>systems</a:t>
            </a:r>
            <a:r>
              <a:rPr lang="pt-PT" dirty="0" smtClean="0"/>
              <a:t> a </a:t>
            </a:r>
            <a:r>
              <a:rPr lang="pt-PT" dirty="0" err="1" smtClean="0"/>
              <a:t>useless</a:t>
            </a:r>
            <a:endParaRPr lang="pt-PT" dirty="0" smtClean="0"/>
          </a:p>
          <a:p>
            <a:pPr marL="342900" indent="-342900">
              <a:buAutoNum type="arabicPeriod" startAt="2"/>
            </a:pPr>
            <a:r>
              <a:rPr lang="en-US" dirty="0" smtClean="0"/>
              <a:t>their behavior</a:t>
            </a:r>
          </a:p>
          <a:p>
            <a:pPr marL="800100" lvl="1" indent="-342900"/>
            <a:r>
              <a:rPr lang="en-US" dirty="0" smtClean="0"/>
              <a:t> New ways to search, research and data manipulation make necessary new</a:t>
            </a:r>
          </a:p>
          <a:p>
            <a:pPr marL="800100" lvl="1" indent="-342900"/>
            <a:r>
              <a:rPr lang="en-US" dirty="0" smtClean="0"/>
              <a:t>ways to achieve them </a:t>
            </a:r>
          </a:p>
          <a:p>
            <a:pPr marL="800100" lvl="1" indent="-342900" algn="ctr"/>
            <a:endParaRPr lang="en-US" dirty="0" smtClean="0"/>
          </a:p>
        </p:txBody>
      </p:sp>
      <p:grpSp>
        <p:nvGrpSpPr>
          <p:cNvPr id="12" name="Group 11"/>
          <p:cNvGrpSpPr/>
          <p:nvPr/>
        </p:nvGrpSpPr>
        <p:grpSpPr>
          <a:xfrm>
            <a:off x="0" y="76200"/>
            <a:ext cx="9144000" cy="990600"/>
            <a:chOff x="0" y="76200"/>
            <a:chExt cx="9144000" cy="990600"/>
          </a:xfrm>
        </p:grpSpPr>
        <p:cxnSp>
          <p:nvCxnSpPr>
            <p:cNvPr id="13" name="Straight Connector 12"/>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4" name="Picture 13"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15" name="Picture 14"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mj-lt"/>
              <a:buAutoNum type="arabicPeriod"/>
            </a:pPr>
            <a:r>
              <a:rPr lang="en-US" sz="1800" dirty="0" smtClean="0"/>
              <a:t>Users do not want to go to institutions requesting data, they want to find them within reach of their computers, phones, tablets, without geographical limitations or formats</a:t>
            </a:r>
          </a:p>
          <a:p>
            <a:pPr>
              <a:buNone/>
            </a:pPr>
            <a:endParaRPr lang="pt-PT" sz="1800" dirty="0"/>
          </a:p>
        </p:txBody>
      </p:sp>
      <p:sp>
        <p:nvSpPr>
          <p:cNvPr id="5"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Trends</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of</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Users</a:t>
            </a:r>
            <a:endParaRPr kumimoji="0" lang="pt-P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6" name="Picture 5" descr="biblio.jpg"/>
          <p:cNvPicPr>
            <a:picLocks noChangeAspect="1"/>
          </p:cNvPicPr>
          <p:nvPr/>
        </p:nvPicPr>
        <p:blipFill>
          <a:blip r:embed="rId3" cstate="print"/>
          <a:stretch>
            <a:fillRect/>
          </a:stretch>
        </p:blipFill>
        <p:spPr>
          <a:xfrm>
            <a:off x="5181600" y="3022283"/>
            <a:ext cx="3691559" cy="2464117"/>
          </a:xfrm>
          <a:prstGeom prst="rect">
            <a:avLst/>
          </a:prstGeom>
          <a:effectLst>
            <a:outerShdw blurRad="50800" dist="38100" dir="5400000" algn="t" rotWithShape="0">
              <a:prstClr val="black">
                <a:alpha val="40000"/>
              </a:prstClr>
            </a:outerShdw>
          </a:effectLst>
        </p:spPr>
      </p:pic>
      <p:cxnSp>
        <p:nvCxnSpPr>
          <p:cNvPr id="8" name="Straight Connector 7"/>
          <p:cNvCxnSpPr/>
          <p:nvPr/>
        </p:nvCxnSpPr>
        <p:spPr>
          <a:xfrm>
            <a:off x="4876800" y="2438400"/>
            <a:ext cx="0" cy="38100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Picture 9" descr="images (1).jpg"/>
          <p:cNvPicPr>
            <a:picLocks noChangeAspect="1"/>
          </p:cNvPicPr>
          <p:nvPr/>
        </p:nvPicPr>
        <p:blipFill>
          <a:blip r:embed="rId4" cstate="print"/>
          <a:stretch>
            <a:fillRect/>
          </a:stretch>
        </p:blipFill>
        <p:spPr>
          <a:xfrm>
            <a:off x="2667000" y="2299138"/>
            <a:ext cx="1752600" cy="1510862"/>
          </a:xfrm>
          <a:prstGeom prst="rect">
            <a:avLst/>
          </a:prstGeom>
        </p:spPr>
      </p:pic>
      <p:pic>
        <p:nvPicPr>
          <p:cNvPr id="12" name="Picture 11" descr="innovativelyorganized.jpg"/>
          <p:cNvPicPr>
            <a:picLocks noChangeAspect="1"/>
          </p:cNvPicPr>
          <p:nvPr/>
        </p:nvPicPr>
        <p:blipFill>
          <a:blip r:embed="rId5" cstate="print"/>
          <a:stretch>
            <a:fillRect/>
          </a:stretch>
        </p:blipFill>
        <p:spPr>
          <a:xfrm>
            <a:off x="990600" y="3886200"/>
            <a:ext cx="3505200" cy="2253343"/>
          </a:xfrm>
          <a:prstGeom prst="rect">
            <a:avLst/>
          </a:prstGeom>
        </p:spPr>
      </p:pic>
      <p:grpSp>
        <p:nvGrpSpPr>
          <p:cNvPr id="15" name="Group 14"/>
          <p:cNvGrpSpPr/>
          <p:nvPr/>
        </p:nvGrpSpPr>
        <p:grpSpPr>
          <a:xfrm>
            <a:off x="0" y="76200"/>
            <a:ext cx="9144000" cy="990600"/>
            <a:chOff x="0" y="76200"/>
            <a:chExt cx="9144000" cy="990600"/>
          </a:xfrm>
        </p:grpSpPr>
        <p:cxnSp>
          <p:nvCxnSpPr>
            <p:cNvPr id="16" name="Straight Connector 15"/>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7" name="Picture 16" descr="moz.jpg"/>
            <p:cNvPicPr>
              <a:picLocks noChangeAspect="1"/>
            </p:cNvPicPr>
            <p:nvPr/>
          </p:nvPicPr>
          <p:blipFill>
            <a:blip r:embed="rId6" cstate="print"/>
            <a:stretch>
              <a:fillRect/>
            </a:stretch>
          </p:blipFill>
          <p:spPr>
            <a:xfrm>
              <a:off x="7239000" y="76200"/>
              <a:ext cx="1147430" cy="762000"/>
            </a:xfrm>
            <a:prstGeom prst="rect">
              <a:avLst/>
            </a:prstGeom>
          </p:spPr>
        </p:pic>
        <p:pic>
          <p:nvPicPr>
            <p:cNvPr id="18" name="Picture 17" descr="download.jpg"/>
            <p:cNvPicPr>
              <a:picLocks noChangeAspect="1"/>
            </p:cNvPicPr>
            <p:nvPr/>
          </p:nvPicPr>
          <p:blipFill>
            <a:blip r:embed="rId7" cstate="print"/>
            <a:srcRect t="21134" b="17010"/>
            <a:stretch>
              <a:fillRect/>
            </a:stretch>
          </p:blipFill>
          <p:spPr>
            <a:xfrm>
              <a:off x="464819" y="105914"/>
              <a:ext cx="1744981" cy="808485"/>
            </a:xfrm>
            <a:prstGeom prst="rect">
              <a:avLst/>
            </a:prstGeom>
          </p:spPr>
        </p:pic>
      </p:grpSp>
      <p:sp>
        <p:nvSpPr>
          <p:cNvPr id="20"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8"/>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21" name="Straight Connector 20"/>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Ø"/>
            </a:pPr>
            <a:r>
              <a:rPr lang="en-US" sz="1800" dirty="0" smtClean="0"/>
              <a:t>Users  are looking for data in formats that allow them to make their own crosses and produce their own tables;</a:t>
            </a:r>
          </a:p>
          <a:p>
            <a:pPr algn="just">
              <a:buFont typeface="Wingdings" pitchFamily="2" charset="2"/>
              <a:buChar char="Ø"/>
            </a:pPr>
            <a:endParaRPr lang="pt-PT" sz="1800" dirty="0" smtClean="0"/>
          </a:p>
          <a:p>
            <a:pPr algn="just">
              <a:buFont typeface="Wingdings" pitchFamily="2" charset="2"/>
              <a:buChar char="Ø"/>
            </a:pPr>
            <a:r>
              <a:rPr lang="en-US" sz="1800" dirty="0" smtClean="0"/>
              <a:t>Users want to access data in formats appropriate to their state of disability (auditory or visual), in your preferred language.</a:t>
            </a:r>
          </a:p>
          <a:p>
            <a:pPr algn="just">
              <a:buNone/>
            </a:pPr>
            <a:endParaRPr lang="en-US" sz="1800" dirty="0"/>
          </a:p>
          <a:p>
            <a:pPr algn="just">
              <a:buNone/>
            </a:pPr>
            <a:endParaRPr lang="en-US" sz="1800" dirty="0" smtClean="0"/>
          </a:p>
          <a:p>
            <a:pPr algn="just">
              <a:buNone/>
            </a:pPr>
            <a:endParaRPr lang="en-US" sz="1800" dirty="0"/>
          </a:p>
          <a:p>
            <a:pPr algn="just">
              <a:buNone/>
            </a:pPr>
            <a:endParaRPr lang="en-US" sz="1800" dirty="0" smtClean="0"/>
          </a:p>
          <a:p>
            <a:pPr algn="just">
              <a:buNone/>
            </a:pPr>
            <a:endParaRPr lang="pt-PT" sz="1800" dirty="0" smtClean="0"/>
          </a:p>
          <a:p>
            <a:pPr algn="just">
              <a:buNone/>
            </a:pPr>
            <a:endParaRPr lang="pt-PT" sz="1800" dirty="0" smtClean="0"/>
          </a:p>
          <a:p>
            <a:pPr algn="just">
              <a:buNone/>
            </a:pPr>
            <a:endParaRPr lang="pt-PT" sz="1800" dirty="0" smtClean="0"/>
          </a:p>
          <a:p>
            <a:pPr algn="just">
              <a:buFont typeface="Wingdings" pitchFamily="2" charset="2"/>
              <a:buChar char="Ø"/>
            </a:pPr>
            <a:r>
              <a:rPr lang="en-US" sz="1800" dirty="0" smtClean="0"/>
              <a:t>users looking for comparable data;</a:t>
            </a:r>
            <a:endParaRPr lang="pt-PT" sz="1800" dirty="0"/>
          </a:p>
        </p:txBody>
      </p:sp>
      <p:pic>
        <p:nvPicPr>
          <p:cNvPr id="4" name="Picture 3" descr="deficientes.jpg"/>
          <p:cNvPicPr>
            <a:picLocks noChangeAspect="1"/>
          </p:cNvPicPr>
          <p:nvPr/>
        </p:nvPicPr>
        <p:blipFill>
          <a:blip r:embed="rId3" cstate="print"/>
          <a:stretch>
            <a:fillRect/>
          </a:stretch>
        </p:blipFill>
        <p:spPr>
          <a:xfrm>
            <a:off x="5257800" y="3162300"/>
            <a:ext cx="2181225" cy="2095500"/>
          </a:xfrm>
          <a:prstGeom prst="rect">
            <a:avLst/>
          </a:prstGeom>
        </p:spPr>
      </p:pic>
      <p:pic>
        <p:nvPicPr>
          <p:cNvPr id="6" name="Picture 5" descr="cego.jpg"/>
          <p:cNvPicPr>
            <a:picLocks noChangeAspect="1"/>
          </p:cNvPicPr>
          <p:nvPr/>
        </p:nvPicPr>
        <p:blipFill>
          <a:blip r:embed="rId4" cstate="print"/>
          <a:stretch>
            <a:fillRect/>
          </a:stretch>
        </p:blipFill>
        <p:spPr>
          <a:xfrm>
            <a:off x="1828800" y="3429000"/>
            <a:ext cx="2686050" cy="1704975"/>
          </a:xfrm>
          <a:prstGeom prst="rect">
            <a:avLst/>
          </a:prstGeom>
        </p:spPr>
      </p:pic>
      <p:sp>
        <p:nvSpPr>
          <p:cNvPr id="23"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Trends</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of</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Users</a:t>
            </a:r>
            <a:endParaRPr kumimoji="0" lang="pt-P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pSp>
        <p:nvGrpSpPr>
          <p:cNvPr id="24" name="Group 23"/>
          <p:cNvGrpSpPr/>
          <p:nvPr/>
        </p:nvGrpSpPr>
        <p:grpSpPr>
          <a:xfrm>
            <a:off x="0" y="76200"/>
            <a:ext cx="9144000" cy="990600"/>
            <a:chOff x="0" y="76200"/>
            <a:chExt cx="9144000" cy="990600"/>
          </a:xfrm>
        </p:grpSpPr>
        <p:cxnSp>
          <p:nvCxnSpPr>
            <p:cNvPr id="25" name="Straight Connector 24"/>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6" name="Picture 25" descr="moz.jpg"/>
            <p:cNvPicPr>
              <a:picLocks noChangeAspect="1"/>
            </p:cNvPicPr>
            <p:nvPr/>
          </p:nvPicPr>
          <p:blipFill>
            <a:blip r:embed="rId5" cstate="print"/>
            <a:stretch>
              <a:fillRect/>
            </a:stretch>
          </p:blipFill>
          <p:spPr>
            <a:xfrm>
              <a:off x="7239000" y="76200"/>
              <a:ext cx="1147430" cy="762000"/>
            </a:xfrm>
            <a:prstGeom prst="rect">
              <a:avLst/>
            </a:prstGeom>
          </p:spPr>
        </p:pic>
        <p:pic>
          <p:nvPicPr>
            <p:cNvPr id="27" name="Picture 26" descr="download.jpg"/>
            <p:cNvPicPr>
              <a:picLocks noChangeAspect="1"/>
            </p:cNvPicPr>
            <p:nvPr/>
          </p:nvPicPr>
          <p:blipFill>
            <a:blip r:embed="rId6" cstate="print"/>
            <a:srcRect t="21134" b="17010"/>
            <a:stretch>
              <a:fillRect/>
            </a:stretch>
          </p:blipFill>
          <p:spPr>
            <a:xfrm>
              <a:off x="464819" y="105914"/>
              <a:ext cx="1744981" cy="808485"/>
            </a:xfrm>
            <a:prstGeom prst="rect">
              <a:avLst/>
            </a:prstGeom>
          </p:spPr>
        </p:pic>
      </p:grpSp>
      <p:sp>
        <p:nvSpPr>
          <p:cNvPr id="28"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7"/>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29" name="Straight Connector 28"/>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ocial-networking.jpeg"/>
          <p:cNvPicPr>
            <a:picLocks noChangeAspect="1"/>
          </p:cNvPicPr>
          <p:nvPr/>
        </p:nvPicPr>
        <p:blipFill>
          <a:blip r:embed="rId3" cstate="print"/>
          <a:stretch>
            <a:fillRect/>
          </a:stretch>
        </p:blipFill>
        <p:spPr>
          <a:xfrm>
            <a:off x="1219200" y="1715219"/>
            <a:ext cx="5334000" cy="3694981"/>
          </a:xfrm>
          <a:prstGeom prst="rect">
            <a:avLst/>
          </a:prstGeom>
        </p:spPr>
      </p:pic>
      <p:sp>
        <p:nvSpPr>
          <p:cNvPr id="3" name="Content Placeholder 2"/>
          <p:cNvSpPr>
            <a:spLocks noGrp="1"/>
          </p:cNvSpPr>
          <p:nvPr>
            <p:ph idx="1"/>
          </p:nvPr>
        </p:nvSpPr>
        <p:spPr/>
        <p:txBody>
          <a:bodyPr>
            <a:normAutofit/>
          </a:bodyPr>
          <a:lstStyle/>
          <a:p>
            <a:pPr>
              <a:buNone/>
            </a:pPr>
            <a:r>
              <a:rPr lang="en-US" sz="1800" dirty="0" smtClean="0"/>
              <a:t>users share  data and information (email, social networking, </a:t>
            </a:r>
            <a:r>
              <a:rPr lang="en-US" sz="1800" dirty="0" err="1" smtClean="0"/>
              <a:t>sms</a:t>
            </a:r>
            <a:r>
              <a:rPr lang="en-US" sz="1800" dirty="0" smtClean="0"/>
              <a:t>, etc.)</a:t>
            </a:r>
            <a:endParaRPr lang="pt-PT" sz="1800" dirty="0" smtClean="0"/>
          </a:p>
          <a:p>
            <a:pPr algn="just">
              <a:buNone/>
            </a:pPr>
            <a:endParaRPr lang="pt-PT" sz="1800" dirty="0" smtClean="0"/>
          </a:p>
          <a:p>
            <a:pPr>
              <a:buFont typeface="+mj-lt"/>
              <a:buAutoNum type="arabicPeriod"/>
            </a:pPr>
            <a:endParaRPr lang="pt-PT" sz="1800" dirty="0"/>
          </a:p>
        </p:txBody>
      </p:sp>
      <p:sp>
        <p:nvSpPr>
          <p:cNvPr id="6" name="TextBox 5"/>
          <p:cNvSpPr txBox="1"/>
          <p:nvPr/>
        </p:nvSpPr>
        <p:spPr>
          <a:xfrm>
            <a:off x="381001" y="5410200"/>
            <a:ext cx="8534400" cy="646331"/>
          </a:xfrm>
          <a:prstGeom prst="rect">
            <a:avLst/>
          </a:prstGeom>
          <a:noFill/>
        </p:spPr>
        <p:txBody>
          <a:bodyPr wrap="square" rtlCol="0">
            <a:spAutoFit/>
          </a:bodyPr>
          <a:lstStyle/>
          <a:p>
            <a:pPr algn="ctr"/>
            <a:r>
              <a:rPr lang="en-US" i="1" dirty="0" smtClean="0"/>
              <a:t>“Taking advantage of this tendency users  can be converted  in potential dissemination agents "</a:t>
            </a:r>
          </a:p>
        </p:txBody>
      </p:sp>
      <p:sp>
        <p:nvSpPr>
          <p:cNvPr id="9"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Trends</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of</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Users</a:t>
            </a:r>
            <a:endParaRPr kumimoji="0" lang="pt-P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pSp>
        <p:nvGrpSpPr>
          <p:cNvPr id="10" name="Group 9"/>
          <p:cNvGrpSpPr/>
          <p:nvPr/>
        </p:nvGrpSpPr>
        <p:grpSpPr>
          <a:xfrm>
            <a:off x="0" y="76200"/>
            <a:ext cx="9144000" cy="990600"/>
            <a:chOff x="0" y="76200"/>
            <a:chExt cx="9144000" cy="990600"/>
          </a:xfrm>
        </p:grpSpPr>
        <p:cxnSp>
          <p:nvCxnSpPr>
            <p:cNvPr id="11" name="Straight Connector 10"/>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descr="moz.jpg"/>
            <p:cNvPicPr>
              <a:picLocks noChangeAspect="1"/>
            </p:cNvPicPr>
            <p:nvPr/>
          </p:nvPicPr>
          <p:blipFill>
            <a:blip r:embed="rId4" cstate="print"/>
            <a:stretch>
              <a:fillRect/>
            </a:stretch>
          </p:blipFill>
          <p:spPr>
            <a:xfrm>
              <a:off x="7239000" y="76200"/>
              <a:ext cx="1147430" cy="762000"/>
            </a:xfrm>
            <a:prstGeom prst="rect">
              <a:avLst/>
            </a:prstGeom>
          </p:spPr>
        </p:pic>
        <p:pic>
          <p:nvPicPr>
            <p:cNvPr id="13" name="Picture 12" descr="download.jpg"/>
            <p:cNvPicPr>
              <a:picLocks noChangeAspect="1"/>
            </p:cNvPicPr>
            <p:nvPr/>
          </p:nvPicPr>
          <p:blipFill>
            <a:blip r:embed="rId5" cstate="print"/>
            <a:srcRect t="21134" b="17010"/>
            <a:stretch>
              <a:fillRect/>
            </a:stretch>
          </p:blipFill>
          <p:spPr>
            <a:xfrm>
              <a:off x="464819" y="105914"/>
              <a:ext cx="1744981" cy="808485"/>
            </a:xfrm>
            <a:prstGeom prst="rect">
              <a:avLst/>
            </a:prstGeom>
          </p:spPr>
        </p:pic>
      </p:grpSp>
      <p:sp>
        <p:nvSpPr>
          <p:cNvPr id="14"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6"/>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5" name="Straight Connector 14"/>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terr.jpg"/>
          <p:cNvPicPr>
            <a:picLocks noChangeAspect="1"/>
          </p:cNvPicPr>
          <p:nvPr/>
        </p:nvPicPr>
        <p:blipFill>
          <a:blip r:embed="rId3" cstate="print"/>
          <a:srcRect b="5747"/>
          <a:stretch>
            <a:fillRect/>
          </a:stretch>
        </p:blipFill>
        <p:spPr>
          <a:xfrm>
            <a:off x="2667000" y="3429000"/>
            <a:ext cx="3429000" cy="2811780"/>
          </a:xfrm>
          <a:prstGeom prst="rect">
            <a:avLst/>
          </a:prstGeom>
        </p:spPr>
      </p:pic>
      <p:sp>
        <p:nvSpPr>
          <p:cNvPr id="3" name="Content Placeholder 2"/>
          <p:cNvSpPr>
            <a:spLocks noGrp="1"/>
          </p:cNvSpPr>
          <p:nvPr>
            <p:ph idx="1"/>
          </p:nvPr>
        </p:nvSpPr>
        <p:spPr>
          <a:xfrm>
            <a:off x="457200" y="914400"/>
            <a:ext cx="8229600" cy="4678363"/>
          </a:xfrm>
        </p:spPr>
        <p:txBody>
          <a:bodyPr>
            <a:normAutofit/>
          </a:bodyPr>
          <a:lstStyle/>
          <a:p>
            <a:pPr lvl="1" algn="just">
              <a:buNone/>
            </a:pPr>
            <a:endParaRPr lang="pt-PT" sz="1800" dirty="0" smtClean="0"/>
          </a:p>
          <a:p>
            <a:pPr algn="just">
              <a:buNone/>
            </a:pPr>
            <a:r>
              <a:rPr lang="pt-PT" sz="1800" b="1" dirty="0" smtClean="0"/>
              <a:t>Note:</a:t>
            </a:r>
          </a:p>
          <a:p>
            <a:pPr algn="just">
              <a:buNone/>
            </a:pPr>
            <a:r>
              <a:rPr lang="en-US" sz="1800" dirty="0" smtClean="0"/>
              <a:t>It is important to consider the user and their needs as primary elements because otherwise for the most useful and robust that it can be a system, if the user is not satisfied, it can make the system a failure simply by not using it.</a:t>
            </a:r>
          </a:p>
          <a:p>
            <a:pPr algn="just">
              <a:buNone/>
            </a:pPr>
            <a:endParaRPr lang="en-US" sz="1800" dirty="0" smtClean="0"/>
          </a:p>
          <a:p>
            <a:pPr algn="just">
              <a:buNone/>
            </a:pPr>
            <a:r>
              <a:rPr lang="en-US" sz="1800" i="1" dirty="0" smtClean="0"/>
              <a:t>Do not engage the user and the various stakeholders in the development process of systems has been one of the main reasons for failure.</a:t>
            </a:r>
            <a:endParaRPr lang="pt-PT" sz="1800" i="1" dirty="0" smtClean="0"/>
          </a:p>
          <a:p>
            <a:pPr lvl="2" algn="just">
              <a:buFont typeface="Wingdings" pitchFamily="2" charset="2"/>
              <a:buChar char="ü"/>
            </a:pPr>
            <a:endParaRPr lang="pt-PT" sz="1800" dirty="0" smtClean="0"/>
          </a:p>
          <a:p>
            <a:pPr lvl="1" algn="just">
              <a:buFont typeface="Wingdings" pitchFamily="2" charset="2"/>
              <a:buChar char="ü"/>
            </a:pPr>
            <a:endParaRPr lang="pt-PT" sz="1800" dirty="0" smtClean="0"/>
          </a:p>
        </p:txBody>
      </p:sp>
      <p:sp>
        <p:nvSpPr>
          <p:cNvPr id="8" name="Title 1"/>
          <p:cNvSpPr txBox="1">
            <a:spLocks/>
          </p:cNvSpPr>
          <p:nvPr/>
        </p:nvSpPr>
        <p:spPr>
          <a:xfrm>
            <a:off x="6096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Trends</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of</a:t>
            </a:r>
            <a:r>
              <a:rPr kumimoji="0" lang="pt-PT"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pt-PT" sz="28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Users</a:t>
            </a:r>
            <a:endParaRPr kumimoji="0" lang="pt-P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pSp>
        <p:nvGrpSpPr>
          <p:cNvPr id="9" name="Group 8"/>
          <p:cNvGrpSpPr/>
          <p:nvPr/>
        </p:nvGrpSpPr>
        <p:grpSpPr>
          <a:xfrm>
            <a:off x="0" y="76200"/>
            <a:ext cx="9144000" cy="990600"/>
            <a:chOff x="0" y="76200"/>
            <a:chExt cx="9144000" cy="990600"/>
          </a:xfrm>
        </p:grpSpPr>
        <p:cxnSp>
          <p:nvCxnSpPr>
            <p:cNvPr id="10" name="Straight Connector 9"/>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moz.jpg"/>
            <p:cNvPicPr>
              <a:picLocks noChangeAspect="1"/>
            </p:cNvPicPr>
            <p:nvPr/>
          </p:nvPicPr>
          <p:blipFill>
            <a:blip r:embed="rId4" cstate="print"/>
            <a:stretch>
              <a:fillRect/>
            </a:stretch>
          </p:blipFill>
          <p:spPr>
            <a:xfrm>
              <a:off x="7239000" y="76200"/>
              <a:ext cx="1147430" cy="762000"/>
            </a:xfrm>
            <a:prstGeom prst="rect">
              <a:avLst/>
            </a:prstGeom>
          </p:spPr>
        </p:pic>
        <p:pic>
          <p:nvPicPr>
            <p:cNvPr id="12" name="Picture 11" descr="download.jpg"/>
            <p:cNvPicPr>
              <a:picLocks noChangeAspect="1"/>
            </p:cNvPicPr>
            <p:nvPr/>
          </p:nvPicPr>
          <p:blipFill>
            <a:blip r:embed="rId5" cstate="print"/>
            <a:srcRect t="21134" b="17010"/>
            <a:stretch>
              <a:fillRect/>
            </a:stretch>
          </p:blipFill>
          <p:spPr>
            <a:xfrm>
              <a:off x="464819" y="105914"/>
              <a:ext cx="1744981" cy="808485"/>
            </a:xfrm>
            <a:prstGeom prst="rect">
              <a:avLst/>
            </a:prstGeom>
          </p:spPr>
        </p:pic>
      </p:grpSp>
      <p:sp>
        <p:nvSpPr>
          <p:cNvPr id="13"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6"/>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4" name="Straight Connector 13"/>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b="1" dirty="0" smtClean="0"/>
              <a:t>Challenges dissemination due </a:t>
            </a:r>
            <a:br>
              <a:rPr lang="en-US" sz="2400" b="1" dirty="0" smtClean="0"/>
            </a:br>
            <a:r>
              <a:rPr lang="en-US" sz="2400" b="1" dirty="0" smtClean="0"/>
              <a:t>User  needs</a:t>
            </a:r>
            <a:endParaRPr lang="pt-PT" sz="2400" b="1" dirty="0"/>
          </a:p>
        </p:txBody>
      </p:sp>
      <p:sp>
        <p:nvSpPr>
          <p:cNvPr id="3" name="Content Placeholder 2"/>
          <p:cNvSpPr>
            <a:spLocks noGrp="1"/>
          </p:cNvSpPr>
          <p:nvPr>
            <p:ph idx="1"/>
          </p:nvPr>
        </p:nvSpPr>
        <p:spPr>
          <a:xfrm>
            <a:off x="457200" y="1219200"/>
            <a:ext cx="8229600" cy="4906963"/>
          </a:xfrm>
        </p:spPr>
        <p:txBody>
          <a:bodyPr>
            <a:normAutofit/>
          </a:bodyPr>
          <a:lstStyle/>
          <a:p>
            <a:pPr algn="just">
              <a:buNone/>
            </a:pPr>
            <a:r>
              <a:rPr lang="en-US" sz="1800" dirty="0" smtClean="0"/>
              <a:t>       users do not have needs and characteristics equal in every country, region or statistical organization, for each group of users there are particular needs that become a challenge institutions responsible for these users has its challenges.</a:t>
            </a:r>
          </a:p>
          <a:p>
            <a:pPr algn="just">
              <a:buNone/>
            </a:pPr>
            <a:endParaRPr lang="pt-PT" sz="1800" dirty="0" smtClean="0"/>
          </a:p>
          <a:p>
            <a:pPr algn="just">
              <a:buNone/>
            </a:pPr>
            <a:r>
              <a:rPr lang="pt-PT" sz="1800" b="1" dirty="0" smtClean="0"/>
              <a:t>2 exemples  </a:t>
            </a:r>
            <a:r>
              <a:rPr lang="pt-PT" sz="1800" b="1" dirty="0" err="1" smtClean="0"/>
              <a:t>of</a:t>
            </a:r>
            <a:r>
              <a:rPr lang="pt-PT" sz="1800" b="1" dirty="0" smtClean="0"/>
              <a:t> Mozambique :</a:t>
            </a:r>
          </a:p>
          <a:p>
            <a:pPr algn="just">
              <a:buNone/>
            </a:pPr>
            <a:endParaRPr lang="pt-PT" sz="1800" dirty="0" smtClean="0"/>
          </a:p>
          <a:p>
            <a:pPr algn="just">
              <a:buFont typeface="Wingdings" pitchFamily="2" charset="2"/>
              <a:buChar char="Ø"/>
            </a:pPr>
            <a:r>
              <a:rPr lang="en-US" sz="1800" dirty="0" smtClean="0"/>
              <a:t>ensuring access to basic statistics the population that does not have internet access and large technological resources!</a:t>
            </a:r>
          </a:p>
          <a:p>
            <a:pPr algn="just">
              <a:buNone/>
            </a:pPr>
            <a:endParaRPr lang="pt-PT" sz="1800" dirty="0" smtClean="0"/>
          </a:p>
          <a:p>
            <a:pPr algn="just">
              <a:buFont typeface="Wingdings" pitchFamily="2" charset="2"/>
              <a:buChar char="Ø"/>
            </a:pPr>
            <a:r>
              <a:rPr lang="en-US" sz="1800" dirty="0" smtClean="0"/>
              <a:t>Develop systems within the standards of technology development, without running away from knowledge capabilities and resources of national users.</a:t>
            </a:r>
            <a:endParaRPr lang="pt-PT" sz="1800" dirty="0" smtClean="0"/>
          </a:p>
          <a:p>
            <a:pPr>
              <a:buNone/>
            </a:pPr>
            <a:endParaRPr lang="pt-PT" sz="1800" b="1" dirty="0"/>
          </a:p>
        </p:txBody>
      </p:sp>
      <p:grpSp>
        <p:nvGrpSpPr>
          <p:cNvPr id="5" name="Group 4"/>
          <p:cNvGrpSpPr/>
          <p:nvPr/>
        </p:nvGrpSpPr>
        <p:grpSpPr>
          <a:xfrm>
            <a:off x="0" y="76200"/>
            <a:ext cx="9144000" cy="990600"/>
            <a:chOff x="0" y="76200"/>
            <a:chExt cx="9144000" cy="990600"/>
          </a:xfrm>
        </p:grpSpPr>
        <p:cxnSp>
          <p:nvCxnSpPr>
            <p:cNvPr id="6" name="Straight Connector 5"/>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6"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8" name="Picture 7"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sp>
        <p:nvSpPr>
          <p:cNvPr id="9"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5"/>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0" name="Straight Connector 9"/>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pt-PT" sz="1800" dirty="0" smtClean="0"/>
          </a:p>
          <a:p>
            <a:pPr algn="ctr">
              <a:buNone/>
            </a:pPr>
            <a:endParaRPr lang="pt-PT" sz="1800" dirty="0"/>
          </a:p>
          <a:p>
            <a:pPr algn="ctr">
              <a:buNone/>
            </a:pPr>
            <a:endParaRPr lang="pt-PT" sz="1800" dirty="0" smtClean="0"/>
          </a:p>
          <a:p>
            <a:pPr algn="ctr">
              <a:buNone/>
            </a:pPr>
            <a:endParaRPr lang="pt-PT" sz="1800" dirty="0"/>
          </a:p>
          <a:p>
            <a:pPr algn="ctr">
              <a:buNone/>
            </a:pPr>
            <a:r>
              <a:rPr lang="pt-PT" sz="1800" dirty="0" smtClean="0"/>
              <a:t>	</a:t>
            </a:r>
            <a:r>
              <a:rPr lang="en-US" sz="1800" i="1" dirty="0" smtClean="0"/>
              <a:t>the institutions must prepare for the future by focusing  in a single repository of data that supports access from several platforms;</a:t>
            </a:r>
            <a:endParaRPr lang="pt-PT" sz="1800" i="1" dirty="0" smtClean="0"/>
          </a:p>
          <a:p>
            <a:pPr algn="ctr">
              <a:buNone/>
            </a:pPr>
            <a:endParaRPr lang="pt-PT" sz="1800" dirty="0" smtClean="0"/>
          </a:p>
          <a:p>
            <a:pPr algn="ctr">
              <a:buNone/>
            </a:pPr>
            <a:endParaRPr lang="pt-PT" sz="1800" dirty="0"/>
          </a:p>
        </p:txBody>
      </p:sp>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lvl="0" algn="ctr">
              <a:spcBef>
                <a:spcPct val="0"/>
              </a:spcBef>
            </a:pPr>
            <a:r>
              <a:rPr lang="pt-PT" sz="2800" noProof="0" dirty="0" smtClean="0">
                <a:effectLst>
                  <a:outerShdw blurRad="38100" dist="38100" dir="2700000" algn="tl">
                    <a:srgbClr val="000000">
                      <a:alpha val="43137"/>
                    </a:srgbClr>
                  </a:outerShdw>
                </a:effectLst>
              </a:rPr>
              <a:t>Especial </a:t>
            </a:r>
            <a:r>
              <a:rPr lang="en-US" sz="2800" b="1" dirty="0" smtClean="0"/>
              <a:t>Challenges</a:t>
            </a:r>
            <a:endParaRPr kumimoji="0" lang="pt-PT" sz="2800" b="1" i="0"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pic>
        <p:nvPicPr>
          <p:cNvPr id="5" name="Picture 4"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6" name="Picture 5"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nvGrpSpPr>
          <p:cNvPr id="7" name="Group 6"/>
          <p:cNvGrpSpPr/>
          <p:nvPr/>
        </p:nvGrpSpPr>
        <p:grpSpPr>
          <a:xfrm>
            <a:off x="0" y="76200"/>
            <a:ext cx="9144000" cy="990600"/>
            <a:chOff x="0" y="76200"/>
            <a:chExt cx="9144000" cy="990600"/>
          </a:xfrm>
        </p:grpSpPr>
        <p:cxnSp>
          <p:nvCxnSpPr>
            <p:cNvPr id="8" name="Straight Connector 7"/>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10" name="Picture 9"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sp>
        <p:nvSpPr>
          <p:cNvPr id="11"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4"/>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2" name="Straight Connector 11"/>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pt-PT" sz="2800" b="1" dirty="0" err="1" smtClean="0">
                <a:effectLst>
                  <a:outerShdw blurRad="38100" dist="38100" dir="2700000" algn="tl">
                    <a:srgbClr val="000000">
                      <a:alpha val="43137"/>
                    </a:srgbClr>
                  </a:outerShdw>
                </a:effectLst>
              </a:rPr>
              <a:t>Recomendations</a:t>
            </a:r>
            <a:endParaRPr lang="pt-PT"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endParaRPr lang="pt-PT" sz="1800" dirty="0" smtClean="0"/>
          </a:p>
          <a:p>
            <a:pPr algn="ctr">
              <a:buNone/>
            </a:pPr>
            <a:endParaRPr lang="pt-PT" sz="1800" dirty="0"/>
          </a:p>
          <a:p>
            <a:pPr algn="ctr">
              <a:buNone/>
            </a:pPr>
            <a:r>
              <a:rPr lang="pt-PT" sz="1800" dirty="0" smtClean="0"/>
              <a:t>      </a:t>
            </a:r>
          </a:p>
          <a:p>
            <a:pPr algn="ctr">
              <a:lnSpc>
                <a:spcPct val="150000"/>
              </a:lnSpc>
              <a:buNone/>
            </a:pPr>
            <a:r>
              <a:rPr lang="en-US" sz="1800" i="1" dirty="0" smtClean="0"/>
              <a:t>Being actual user characterized by the share data and information, the statistical institutions should take this trend to transform the simple user in a potential </a:t>
            </a:r>
            <a:r>
              <a:rPr lang="en-US" sz="1800" dirty="0" smtClean="0"/>
              <a:t>disseminator of</a:t>
            </a:r>
            <a:r>
              <a:rPr lang="en-US" sz="1800" b="1" dirty="0" smtClean="0"/>
              <a:t> </a:t>
            </a:r>
            <a:r>
              <a:rPr lang="en-US" sz="1800" i="1" dirty="0" smtClean="0"/>
              <a:t>statistics, providing tools and formats that facilitate  </a:t>
            </a:r>
          </a:p>
          <a:p>
            <a:pPr algn="ctr">
              <a:lnSpc>
                <a:spcPct val="150000"/>
              </a:lnSpc>
              <a:buNone/>
            </a:pPr>
            <a:r>
              <a:rPr lang="en-US" sz="1800" i="1" dirty="0" smtClean="0"/>
              <a:t>share by e-mail, social networks, </a:t>
            </a:r>
            <a:r>
              <a:rPr lang="en-US" sz="1800" i="1" dirty="0" err="1" smtClean="0"/>
              <a:t>sms</a:t>
            </a:r>
            <a:r>
              <a:rPr lang="en-US" sz="1800" i="1" dirty="0" smtClean="0"/>
              <a:t>, </a:t>
            </a:r>
            <a:r>
              <a:rPr lang="en-US" sz="1800" i="1" dirty="0" err="1" smtClean="0"/>
              <a:t>infographics</a:t>
            </a:r>
            <a:r>
              <a:rPr lang="en-US" sz="1800" i="1" dirty="0" smtClean="0"/>
              <a:t> and others.</a:t>
            </a:r>
            <a:endParaRPr lang="pt-PT" sz="1800" dirty="0" smtClean="0"/>
          </a:p>
          <a:p>
            <a:pPr algn="just">
              <a:buNone/>
            </a:pPr>
            <a:endParaRPr lang="pt-PT" sz="1800" dirty="0" smtClean="0"/>
          </a:p>
          <a:p>
            <a:pPr algn="just">
              <a:buNone/>
            </a:pPr>
            <a:endParaRPr lang="pt-PT" sz="1800" dirty="0"/>
          </a:p>
        </p:txBody>
      </p:sp>
      <p:pic>
        <p:nvPicPr>
          <p:cNvPr id="6" name="Picture 5"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7" name="Picture 6"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nvGrpSpPr>
          <p:cNvPr id="8" name="Group 7"/>
          <p:cNvGrpSpPr/>
          <p:nvPr/>
        </p:nvGrpSpPr>
        <p:grpSpPr>
          <a:xfrm>
            <a:off x="0" y="76200"/>
            <a:ext cx="9144000" cy="990600"/>
            <a:chOff x="0" y="76200"/>
            <a:chExt cx="9144000" cy="990600"/>
          </a:xfrm>
        </p:grpSpPr>
        <p:cxnSp>
          <p:nvCxnSpPr>
            <p:cNvPr id="9" name="Straight Connector 8"/>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11" name="Picture 10"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sp>
        <p:nvSpPr>
          <p:cNvPr id="12"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4"/>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3" name="Straight Connector 12"/>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pt-PT" sz="1800" b="1" dirty="0" smtClean="0"/>
          </a:p>
          <a:p>
            <a:pPr algn="ctr">
              <a:buNone/>
            </a:pPr>
            <a:endParaRPr lang="pt-PT" sz="1800" b="1" dirty="0" smtClean="0"/>
          </a:p>
          <a:p>
            <a:pPr algn="ctr">
              <a:lnSpc>
                <a:spcPct val="150000"/>
              </a:lnSpc>
              <a:buNone/>
            </a:pPr>
            <a:r>
              <a:rPr lang="en-US" sz="1800" i="1" dirty="0" smtClean="0"/>
              <a:t>We have to dream and prepare us for the future but without wings!</a:t>
            </a:r>
          </a:p>
          <a:p>
            <a:pPr algn="ctr">
              <a:lnSpc>
                <a:spcPct val="150000"/>
              </a:lnSpc>
              <a:buNone/>
            </a:pPr>
            <a:r>
              <a:rPr lang="en-US" sz="1800" i="1" dirty="0" smtClean="0"/>
              <a:t>we can not detach ourselves of the floor,  we must always consider that we are living in the present.</a:t>
            </a:r>
          </a:p>
          <a:p>
            <a:pPr algn="ctr">
              <a:lnSpc>
                <a:spcPct val="150000"/>
              </a:lnSpc>
              <a:buNone/>
            </a:pPr>
            <a:endParaRPr lang="en-US" sz="1800" i="1" dirty="0" smtClean="0"/>
          </a:p>
          <a:p>
            <a:pPr algn="ctr">
              <a:lnSpc>
                <a:spcPct val="150000"/>
              </a:lnSpc>
              <a:buNone/>
            </a:pPr>
            <a:r>
              <a:rPr lang="en-US" sz="1800" i="1" dirty="0" smtClean="0"/>
              <a:t>“users and their needs, should always be our focus”</a:t>
            </a:r>
            <a:endParaRPr lang="pt-PT" sz="1800" i="1" dirty="0" smtClean="0"/>
          </a:p>
          <a:p>
            <a:pPr algn="just">
              <a:lnSpc>
                <a:spcPct val="150000"/>
              </a:lnSpc>
              <a:buNone/>
            </a:pPr>
            <a:endParaRPr lang="pt-PT" sz="1800" b="1" i="1" dirty="0" smtClean="0"/>
          </a:p>
        </p:txBody>
      </p:sp>
      <p:sp>
        <p:nvSpPr>
          <p:cNvPr id="5" name="Title 1"/>
          <p:cNvSpPr>
            <a:spLocks noGrp="1"/>
          </p:cNvSpPr>
          <p:nvPr>
            <p:ph type="title"/>
          </p:nvPr>
        </p:nvSpPr>
        <p:spPr>
          <a:xfrm>
            <a:off x="457200" y="-76200"/>
            <a:ext cx="8229600" cy="1143000"/>
          </a:xfrm>
        </p:spPr>
        <p:txBody>
          <a:bodyPr>
            <a:normAutofit/>
          </a:bodyPr>
          <a:lstStyle/>
          <a:p>
            <a:r>
              <a:rPr lang="pt-PT" sz="2800" b="1" dirty="0" err="1" smtClean="0">
                <a:effectLst>
                  <a:outerShdw blurRad="38100" dist="38100" dir="2700000" algn="tl">
                    <a:srgbClr val="000000">
                      <a:alpha val="43137"/>
                    </a:srgbClr>
                  </a:outerShdw>
                </a:effectLst>
              </a:rPr>
              <a:t>Conclusions</a:t>
            </a:r>
            <a:endParaRPr lang="pt-PT" sz="2800" b="1" dirty="0">
              <a:effectLst>
                <a:outerShdw blurRad="38100" dist="38100" dir="2700000" algn="tl">
                  <a:srgbClr val="000000">
                    <a:alpha val="43137"/>
                  </a:srgbClr>
                </a:outerShdw>
              </a:effectLst>
            </a:endParaRPr>
          </a:p>
        </p:txBody>
      </p:sp>
      <p:pic>
        <p:nvPicPr>
          <p:cNvPr id="6" name="Picture 5"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7" name="Picture 6"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nvGrpSpPr>
          <p:cNvPr id="8" name="Group 7"/>
          <p:cNvGrpSpPr/>
          <p:nvPr/>
        </p:nvGrpSpPr>
        <p:grpSpPr>
          <a:xfrm>
            <a:off x="0" y="76200"/>
            <a:ext cx="9144000" cy="990600"/>
            <a:chOff x="0" y="76200"/>
            <a:chExt cx="9144000" cy="990600"/>
          </a:xfrm>
        </p:grpSpPr>
        <p:cxnSp>
          <p:nvCxnSpPr>
            <p:cNvPr id="9" name="Straight Connector 8"/>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11" name="Picture 10"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sp>
        <p:nvSpPr>
          <p:cNvPr id="12"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4"/>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3" name="Straight Connector 12"/>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normAutofit/>
          </a:bodyPr>
          <a:lstStyle/>
          <a:p>
            <a:pPr marL="0" indent="0" algn="just">
              <a:buNone/>
            </a:pPr>
            <a:r>
              <a:rPr lang="en-US" sz="1800" dirty="0" smtClean="0"/>
              <a:t>The dissemination of information has registered an accelerated evolution in several perspectives, the channels used, the format, access speed, flexibility and the mobility.</a:t>
            </a:r>
          </a:p>
          <a:p>
            <a:pPr marL="0" indent="0" algn="just">
              <a:buNone/>
            </a:pPr>
            <a:endParaRPr lang="en-US" sz="1800" dirty="0" smtClean="0"/>
          </a:p>
          <a:p>
            <a:pPr marL="0" indent="0" algn="just">
              <a:buNone/>
            </a:pPr>
            <a:r>
              <a:rPr lang="en-US" sz="1800" dirty="0" smtClean="0"/>
              <a:t>This development deeply affects the processes of dissemination of statistical information, and requires a flexible behavior by the institutions and agencies of statistical production to respond positively to this requirements that accompany this development.</a:t>
            </a:r>
          </a:p>
          <a:p>
            <a:pPr marL="0" indent="0" algn="just">
              <a:buNone/>
            </a:pPr>
            <a:endParaRPr lang="en-US" sz="1800" dirty="0" smtClean="0"/>
          </a:p>
          <a:p>
            <a:pPr marL="0" indent="0" algn="just">
              <a:buNone/>
            </a:pPr>
            <a:r>
              <a:rPr lang="en-US" sz="1800" dirty="0" smtClean="0"/>
              <a:t>Currently dissemination of statistical information is sustained in many media. For each publication, there is also need to effectively communicate the data to users who increasingly present requirement and requirements of data access for each particular publication.</a:t>
            </a:r>
            <a:endParaRPr lang="pt-BR" sz="1800" dirty="0"/>
          </a:p>
          <a:p>
            <a:pPr lvl="1">
              <a:buFont typeface="Wingdings" pitchFamily="2" charset="2"/>
              <a:buChar char="Ø"/>
            </a:pPr>
            <a:endParaRPr lang="pt-BR" sz="1800" dirty="0" smtClean="0"/>
          </a:p>
        </p:txBody>
      </p:sp>
      <p:grpSp>
        <p:nvGrpSpPr>
          <p:cNvPr id="4" name="Group 3"/>
          <p:cNvGrpSpPr/>
          <p:nvPr/>
        </p:nvGrpSpPr>
        <p:grpSpPr>
          <a:xfrm>
            <a:off x="0" y="76200"/>
            <a:ext cx="9144000" cy="914400"/>
            <a:chOff x="0" y="76200"/>
            <a:chExt cx="9144000" cy="914400"/>
          </a:xfrm>
        </p:grpSpPr>
        <p:cxnSp>
          <p:nvCxnSpPr>
            <p:cNvPr id="5" name="Straight Connector 4"/>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7" name="Picture 6"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sp>
        <p:nvSpPr>
          <p:cNvPr id="8"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5"/>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9" name="Straight Connector 8"/>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3585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3886200"/>
          </a:xfrm>
        </p:spPr>
        <p:txBody>
          <a:bodyPr/>
          <a:lstStyle/>
          <a:p>
            <a:pPr algn="ctr">
              <a:buNone/>
            </a:pPr>
            <a:endParaRPr lang="pt-PT" dirty="0" smtClean="0"/>
          </a:p>
          <a:p>
            <a:pPr algn="ctr">
              <a:buNone/>
            </a:pPr>
            <a:r>
              <a:rPr lang="pt-PT" sz="2800" dirty="0" err="1" smtClean="0">
                <a:latin typeface="Cambria" pitchFamily="18" charset="0"/>
              </a:rPr>
              <a:t>Thank</a:t>
            </a:r>
            <a:r>
              <a:rPr lang="pt-PT" sz="2800" dirty="0" smtClean="0">
                <a:latin typeface="Cambria" pitchFamily="18" charset="0"/>
              </a:rPr>
              <a:t> </a:t>
            </a:r>
            <a:r>
              <a:rPr lang="pt-PT" sz="2800" dirty="0" err="1" smtClean="0">
                <a:latin typeface="Cambria" pitchFamily="18" charset="0"/>
              </a:rPr>
              <a:t>you</a:t>
            </a:r>
            <a:endParaRPr lang="pt-PT" sz="2800" dirty="0" smtClean="0">
              <a:latin typeface="Cambria" pitchFamily="18" charset="0"/>
            </a:endParaRPr>
          </a:p>
          <a:p>
            <a:pPr algn="ctr">
              <a:buNone/>
            </a:pPr>
            <a:r>
              <a:rPr lang="pt-PT" sz="2800" dirty="0" err="1" smtClean="0">
                <a:latin typeface="Cambria" pitchFamily="18" charset="0"/>
              </a:rPr>
              <a:t>Kanimambo</a:t>
            </a:r>
            <a:endParaRPr lang="pt-PT" sz="2800" dirty="0" smtClean="0">
              <a:latin typeface="Cambria" pitchFamily="18" charset="0"/>
            </a:endParaRPr>
          </a:p>
          <a:p>
            <a:pPr algn="ctr">
              <a:buNone/>
            </a:pPr>
            <a:r>
              <a:rPr lang="pt-PT" sz="2800" dirty="0" err="1" smtClean="0">
                <a:latin typeface="Cambria" pitchFamily="18" charset="0"/>
              </a:rPr>
              <a:t>Nikensile</a:t>
            </a:r>
            <a:endParaRPr lang="pt-PT" sz="2800" dirty="0">
              <a:latin typeface="Cambria" pitchFamily="18" charset="0"/>
            </a:endParaRPr>
          </a:p>
        </p:txBody>
      </p:sp>
      <p:cxnSp>
        <p:nvCxnSpPr>
          <p:cNvPr id="5" name="Straight Connector 4"/>
          <p:cNvCxnSpPr/>
          <p:nvPr/>
        </p:nvCxnSpPr>
        <p:spPr>
          <a:xfrm>
            <a:off x="457200" y="55626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76200"/>
            <a:ext cx="8229600" cy="1143000"/>
          </a:xfrm>
        </p:spPr>
        <p:txBody>
          <a:bodyPr>
            <a:normAutofit/>
          </a:bodyPr>
          <a:lstStyle/>
          <a:p>
            <a:r>
              <a:rPr lang="pt-PT" sz="2800" b="1" dirty="0" err="1" smtClean="0">
                <a:effectLst>
                  <a:outerShdw blurRad="38100" dist="38100" dir="2700000" algn="tl">
                    <a:srgbClr val="000000">
                      <a:alpha val="43137"/>
                    </a:srgbClr>
                  </a:outerShdw>
                </a:effectLst>
              </a:rPr>
              <a:t>The</a:t>
            </a:r>
            <a:r>
              <a:rPr lang="pt-PT" sz="2800" b="1" dirty="0" smtClean="0">
                <a:effectLst>
                  <a:outerShdw blurRad="38100" dist="38100" dir="2700000" algn="tl">
                    <a:srgbClr val="000000">
                      <a:alpha val="43137"/>
                    </a:srgbClr>
                  </a:outerShdw>
                </a:effectLst>
              </a:rPr>
              <a:t> </a:t>
            </a:r>
            <a:r>
              <a:rPr lang="pt-PT" sz="2800" b="1" dirty="0" err="1" smtClean="0">
                <a:effectLst>
                  <a:outerShdw blurRad="38100" dist="38100" dir="2700000" algn="tl">
                    <a:srgbClr val="000000">
                      <a:alpha val="43137"/>
                    </a:srgbClr>
                  </a:outerShdw>
                </a:effectLst>
              </a:rPr>
              <a:t>End</a:t>
            </a:r>
            <a:endParaRPr lang="pt-PT" sz="2800" b="1" dirty="0">
              <a:effectLst>
                <a:outerShdw blurRad="38100" dist="38100" dir="2700000" algn="tl">
                  <a:srgbClr val="000000">
                    <a:alpha val="43137"/>
                  </a:srgbClr>
                </a:outerShdw>
              </a:effectLst>
            </a:endParaRPr>
          </a:p>
        </p:txBody>
      </p:sp>
      <p:pic>
        <p:nvPicPr>
          <p:cNvPr id="12" name="Picture 11"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13" name="Picture 12"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nvGrpSpPr>
          <p:cNvPr id="14" name="Group 13"/>
          <p:cNvGrpSpPr/>
          <p:nvPr/>
        </p:nvGrpSpPr>
        <p:grpSpPr>
          <a:xfrm>
            <a:off x="0" y="76200"/>
            <a:ext cx="9144000" cy="990600"/>
            <a:chOff x="0" y="76200"/>
            <a:chExt cx="9144000" cy="990600"/>
          </a:xfrm>
        </p:grpSpPr>
        <p:cxnSp>
          <p:nvCxnSpPr>
            <p:cNvPr id="15" name="Straight Connector 14"/>
            <p:cNvCxnSpPr/>
            <p:nvPr/>
          </p:nvCxnSpPr>
          <p:spPr>
            <a:xfrm>
              <a:off x="0" y="10668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15" descr="moz.jpg"/>
            <p:cNvPicPr>
              <a:picLocks noChangeAspect="1"/>
            </p:cNvPicPr>
            <p:nvPr/>
          </p:nvPicPr>
          <p:blipFill>
            <a:blip r:embed="rId3" cstate="print"/>
            <a:stretch>
              <a:fillRect/>
            </a:stretch>
          </p:blipFill>
          <p:spPr>
            <a:xfrm>
              <a:off x="7239000" y="76200"/>
              <a:ext cx="1147430" cy="762000"/>
            </a:xfrm>
            <a:prstGeom prst="rect">
              <a:avLst/>
            </a:prstGeom>
          </p:spPr>
        </p:pic>
        <p:pic>
          <p:nvPicPr>
            <p:cNvPr id="17" name="Picture 16" descr="download.jpg"/>
            <p:cNvPicPr>
              <a:picLocks noChangeAspect="1"/>
            </p:cNvPicPr>
            <p:nvPr/>
          </p:nvPicPr>
          <p:blipFill>
            <a:blip r:embed="rId4" cstate="print"/>
            <a:srcRect t="21134" b="17010"/>
            <a:stretch>
              <a:fillRect/>
            </a:stretch>
          </p:blipFill>
          <p:spPr>
            <a:xfrm>
              <a:off x="464819" y="105914"/>
              <a:ext cx="1744981" cy="808485"/>
            </a:xfrm>
            <a:prstGeom prst="rect">
              <a:avLst/>
            </a:prstGeom>
          </p:spPr>
        </p:pic>
      </p:grpSp>
      <p:pic>
        <p:nvPicPr>
          <p:cNvPr id="18" name="Picture 17" descr="moz glob.jpg"/>
          <p:cNvPicPr>
            <a:picLocks noChangeAspect="1"/>
          </p:cNvPicPr>
          <p:nvPr/>
        </p:nvPicPr>
        <p:blipFill>
          <a:blip r:embed="rId5" cstate="print"/>
          <a:srcRect t="13744" b="12991"/>
          <a:stretch>
            <a:fillRect/>
          </a:stretch>
        </p:blipFill>
        <p:spPr>
          <a:xfrm>
            <a:off x="533400" y="2564764"/>
            <a:ext cx="8153400" cy="2921635"/>
          </a:xfrm>
          <a:prstGeom prst="rect">
            <a:avLst/>
          </a:prstGeom>
        </p:spPr>
      </p:pic>
      <p:pic>
        <p:nvPicPr>
          <p:cNvPr id="20" name="Picture 19" descr="s.jpg"/>
          <p:cNvPicPr>
            <a:picLocks noChangeAspect="1"/>
          </p:cNvPicPr>
          <p:nvPr/>
        </p:nvPicPr>
        <p:blipFill>
          <a:blip r:embed="rId6" cstate="print"/>
          <a:stretch>
            <a:fillRect/>
          </a:stretch>
        </p:blipFill>
        <p:spPr>
          <a:xfrm>
            <a:off x="1681163" y="5661646"/>
            <a:ext cx="1743075" cy="1196354"/>
          </a:xfrm>
          <a:prstGeom prst="rect">
            <a:avLst/>
          </a:prstGeom>
        </p:spPr>
      </p:pic>
      <p:pic>
        <p:nvPicPr>
          <p:cNvPr id="21" name="Picture 20" descr="e.jpg"/>
          <p:cNvPicPr>
            <a:picLocks noChangeAspect="1"/>
          </p:cNvPicPr>
          <p:nvPr/>
        </p:nvPicPr>
        <p:blipFill>
          <a:blip r:embed="rId7" cstate="print"/>
          <a:stretch>
            <a:fillRect/>
          </a:stretch>
        </p:blipFill>
        <p:spPr>
          <a:xfrm>
            <a:off x="3586162" y="5638800"/>
            <a:ext cx="1627695" cy="1219200"/>
          </a:xfrm>
          <a:prstGeom prst="rect">
            <a:avLst/>
          </a:prstGeom>
        </p:spPr>
      </p:pic>
      <p:pic>
        <p:nvPicPr>
          <p:cNvPr id="22" name="Picture 21" descr="t.jpg"/>
          <p:cNvPicPr>
            <a:picLocks noChangeAspect="1"/>
          </p:cNvPicPr>
          <p:nvPr/>
        </p:nvPicPr>
        <p:blipFill>
          <a:blip r:embed="rId6" cstate="print"/>
          <a:stretch>
            <a:fillRect/>
          </a:stretch>
        </p:blipFill>
        <p:spPr>
          <a:xfrm>
            <a:off x="5338763" y="5658378"/>
            <a:ext cx="1747837" cy="11996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pt-PT" sz="2800" b="1" dirty="0" err="1" smtClean="0"/>
              <a:t>National</a:t>
            </a:r>
            <a:r>
              <a:rPr lang="pt-PT" sz="2800" b="1" dirty="0" smtClean="0"/>
              <a:t> </a:t>
            </a:r>
            <a:r>
              <a:rPr lang="pt-PT" sz="2800" b="1" dirty="0" err="1" smtClean="0"/>
              <a:t>Statistical</a:t>
            </a:r>
            <a:r>
              <a:rPr lang="pt-PT" sz="2800" b="1" dirty="0" smtClean="0"/>
              <a:t> </a:t>
            </a:r>
            <a:r>
              <a:rPr lang="pt-PT" sz="2800" b="1" dirty="0" err="1" smtClean="0"/>
              <a:t>System</a:t>
            </a:r>
            <a:r>
              <a:rPr lang="pt-PT" sz="2800" b="1" dirty="0" smtClean="0"/>
              <a:t> (NSS)</a:t>
            </a:r>
            <a:br>
              <a:rPr lang="pt-PT" sz="2800" b="1" dirty="0" smtClean="0"/>
            </a:br>
            <a:r>
              <a:rPr lang="pt-PT" sz="2800" b="1" dirty="0" err="1" smtClean="0"/>
              <a:t>of</a:t>
            </a:r>
            <a:r>
              <a:rPr lang="pt-PT" sz="2800" b="1" dirty="0" smtClean="0"/>
              <a:t> Mozambique</a:t>
            </a:r>
            <a:endParaRPr lang="pt-PT" sz="2800" b="1" dirty="0"/>
          </a:p>
        </p:txBody>
      </p:sp>
      <p:sp>
        <p:nvSpPr>
          <p:cNvPr id="4" name="Oval 3"/>
          <p:cNvSpPr/>
          <p:nvPr/>
        </p:nvSpPr>
        <p:spPr>
          <a:xfrm>
            <a:off x="3657600" y="3124200"/>
            <a:ext cx="1981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5400" dirty="0" smtClean="0"/>
              <a:t>NSS</a:t>
            </a:r>
            <a:endParaRPr lang="pt-PT" sz="5400" dirty="0"/>
          </a:p>
        </p:txBody>
      </p:sp>
      <p:sp>
        <p:nvSpPr>
          <p:cNvPr id="5" name="Rounded Rectangle 4"/>
          <p:cNvSpPr/>
          <p:nvPr/>
        </p:nvSpPr>
        <p:spPr>
          <a:xfrm>
            <a:off x="685800" y="2057400"/>
            <a:ext cx="2438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PT" dirty="0" err="1" smtClean="0"/>
              <a:t>The</a:t>
            </a:r>
            <a:r>
              <a:rPr lang="pt-PT" dirty="0" smtClean="0"/>
              <a:t> </a:t>
            </a:r>
            <a:r>
              <a:rPr lang="pt-PT" dirty="0" err="1" smtClean="0"/>
              <a:t>Statistical</a:t>
            </a:r>
            <a:r>
              <a:rPr lang="pt-PT" dirty="0" smtClean="0"/>
              <a:t> </a:t>
            </a:r>
            <a:r>
              <a:rPr lang="pt-PT" dirty="0" err="1" smtClean="0"/>
              <a:t>Council</a:t>
            </a:r>
            <a:endParaRPr lang="pt-PT" dirty="0"/>
          </a:p>
        </p:txBody>
      </p:sp>
      <p:sp>
        <p:nvSpPr>
          <p:cNvPr id="6" name="Rounded Rectangle 5"/>
          <p:cNvSpPr/>
          <p:nvPr/>
        </p:nvSpPr>
        <p:spPr>
          <a:xfrm>
            <a:off x="838200" y="4495800"/>
            <a:ext cx="2438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PT" dirty="0" err="1" smtClean="0"/>
              <a:t>The</a:t>
            </a:r>
            <a:r>
              <a:rPr lang="pt-PT" dirty="0" smtClean="0"/>
              <a:t> </a:t>
            </a:r>
            <a:r>
              <a:rPr lang="pt-PT" dirty="0" err="1" smtClean="0"/>
              <a:t>Bank</a:t>
            </a:r>
            <a:r>
              <a:rPr lang="pt-PT" dirty="0" smtClean="0"/>
              <a:t> </a:t>
            </a:r>
            <a:r>
              <a:rPr lang="pt-PT" dirty="0" err="1" smtClean="0"/>
              <a:t>of</a:t>
            </a:r>
            <a:r>
              <a:rPr lang="pt-PT" dirty="0" smtClean="0"/>
              <a:t> Mozambique</a:t>
            </a:r>
            <a:endParaRPr lang="pt-PT" dirty="0"/>
          </a:p>
        </p:txBody>
      </p:sp>
      <p:sp>
        <p:nvSpPr>
          <p:cNvPr id="7" name="Rounded Rectangle 6"/>
          <p:cNvSpPr/>
          <p:nvPr/>
        </p:nvSpPr>
        <p:spPr>
          <a:xfrm>
            <a:off x="5943600" y="2057400"/>
            <a:ext cx="2438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National Institute of Statistics</a:t>
            </a:r>
            <a:endParaRPr lang="pt-PT" dirty="0"/>
          </a:p>
        </p:txBody>
      </p:sp>
      <p:sp>
        <p:nvSpPr>
          <p:cNvPr id="8" name="Rounded Rectangle 7"/>
          <p:cNvSpPr/>
          <p:nvPr/>
        </p:nvSpPr>
        <p:spPr>
          <a:xfrm>
            <a:off x="6096000" y="4495800"/>
            <a:ext cx="2438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Coordinating Council of Population Census</a:t>
            </a:r>
            <a:endParaRPr lang="pt-PT" dirty="0"/>
          </a:p>
        </p:txBody>
      </p:sp>
      <p:cxnSp>
        <p:nvCxnSpPr>
          <p:cNvPr id="12" name="Straight Arrow Connector 11"/>
          <p:cNvCxnSpPr>
            <a:stCxn id="5" idx="3"/>
            <a:endCxn id="4" idx="1"/>
          </p:cNvCxnSpPr>
          <p:nvPr/>
        </p:nvCxnSpPr>
        <p:spPr>
          <a:xfrm>
            <a:off x="3124200" y="2552700"/>
            <a:ext cx="823540" cy="783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a:endCxn id="4" idx="7"/>
          </p:cNvCxnSpPr>
          <p:nvPr/>
        </p:nvCxnSpPr>
        <p:spPr>
          <a:xfrm flipH="1">
            <a:off x="5348660" y="2552700"/>
            <a:ext cx="594940" cy="783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1"/>
            <a:endCxn id="4" idx="5"/>
          </p:cNvCxnSpPr>
          <p:nvPr/>
        </p:nvCxnSpPr>
        <p:spPr>
          <a:xfrm flipH="1" flipV="1">
            <a:off x="5348660" y="4359975"/>
            <a:ext cx="747340" cy="631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4" idx="3"/>
          </p:cNvCxnSpPr>
          <p:nvPr/>
        </p:nvCxnSpPr>
        <p:spPr>
          <a:xfrm flipV="1">
            <a:off x="3276600" y="4359975"/>
            <a:ext cx="671140" cy="6311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6" name="Group 25"/>
          <p:cNvGrpSpPr/>
          <p:nvPr/>
        </p:nvGrpSpPr>
        <p:grpSpPr>
          <a:xfrm>
            <a:off x="0" y="76200"/>
            <a:ext cx="9144000" cy="914400"/>
            <a:chOff x="0" y="76200"/>
            <a:chExt cx="9144000" cy="914400"/>
          </a:xfrm>
        </p:grpSpPr>
        <p:cxnSp>
          <p:nvCxnSpPr>
            <p:cNvPr id="27" name="Straight Connector 26"/>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8" name="Picture 27"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29" name="Picture 28"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sp>
        <p:nvSpPr>
          <p:cNvPr id="30"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4"/>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31" name="Straight Connector 30"/>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smtClean="0">
                <a:effectLst>
                  <a:outerShdw blurRad="38100" dist="38100" dir="2700000" algn="tl">
                    <a:srgbClr val="000000">
                      <a:alpha val="43137"/>
                    </a:srgbClr>
                  </a:outerShdw>
                </a:effectLst>
              </a:rPr>
              <a:t>Overview  of Dissemination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In Mozambique</a:t>
            </a:r>
            <a:endParaRPr lang="pt-PT"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lgn="just">
              <a:buNone/>
            </a:pPr>
            <a:r>
              <a:rPr lang="en-US" sz="1800" dirty="0" smtClean="0"/>
              <a:t>The National Institute of Statistics in Mozambique as a organ in charge and leading producer of statistical information in the dissemination process seeks to monitor and meet the demands and requirements presented by both, the evolution dissemination of information as well as the needs and requirements submitted by users.</a:t>
            </a:r>
            <a:endParaRPr lang="pt-BR" sz="1800" dirty="0"/>
          </a:p>
          <a:p>
            <a:pPr marL="0" indent="0" algn="just">
              <a:buNone/>
            </a:pPr>
            <a:r>
              <a:rPr lang="pt-BR" sz="1800" dirty="0" err="1" smtClean="0"/>
              <a:t>Using</a:t>
            </a:r>
            <a:r>
              <a:rPr lang="pt-BR" sz="1800" dirty="0" smtClean="0"/>
              <a:t> </a:t>
            </a:r>
            <a:r>
              <a:rPr lang="pt-BR" sz="1800" dirty="0" err="1" smtClean="0"/>
              <a:t>tools</a:t>
            </a:r>
            <a:r>
              <a:rPr lang="pt-BR" sz="1800" dirty="0" smtClean="0"/>
              <a:t> </a:t>
            </a:r>
            <a:r>
              <a:rPr lang="pt-BR" sz="1800" dirty="0" err="1" smtClean="0"/>
              <a:t>such</a:t>
            </a:r>
            <a:r>
              <a:rPr lang="pt-BR" sz="1800" dirty="0" smtClean="0"/>
              <a:t> as:</a:t>
            </a:r>
          </a:p>
          <a:p>
            <a:endParaRPr lang="pt-PT" sz="1800" dirty="0"/>
          </a:p>
        </p:txBody>
      </p:sp>
      <p:pic>
        <p:nvPicPr>
          <p:cNvPr id="16392" name="Picture 8" descr="http://t2.gstatic.com/images?q=tbn:ANd9GcQeKKqOwRWPJUm-DfG752x-lgu0iePVd_Fgm5yc8DX6AE-h2ts3bA">
            <a:hlinkClick r:id="rId2"/>
          </p:cNvPr>
          <p:cNvPicPr>
            <a:picLocks noChangeAspect="1" noChangeArrowheads="1"/>
          </p:cNvPicPr>
          <p:nvPr/>
        </p:nvPicPr>
        <p:blipFill>
          <a:blip r:embed="rId3" cstate="print"/>
          <a:srcRect/>
          <a:stretch>
            <a:fillRect/>
          </a:stretch>
        </p:blipFill>
        <p:spPr bwMode="auto">
          <a:xfrm>
            <a:off x="4495800" y="2725140"/>
            <a:ext cx="1295400" cy="871747"/>
          </a:xfrm>
          <a:prstGeom prst="rect">
            <a:avLst/>
          </a:prstGeom>
          <a:noFill/>
        </p:spPr>
      </p:pic>
      <p:pic>
        <p:nvPicPr>
          <p:cNvPr id="16393" name="Picture 9" descr="C:\Users\CountrySTAT\Dropbox\UNSD JORDAN\apresentação\imagens\imagesCAQIW9O4.jpg"/>
          <p:cNvPicPr>
            <a:picLocks noChangeAspect="1" noChangeArrowheads="1"/>
          </p:cNvPicPr>
          <p:nvPr/>
        </p:nvPicPr>
        <p:blipFill>
          <a:blip r:embed="rId4" cstate="print"/>
          <a:srcRect/>
          <a:stretch>
            <a:fillRect/>
          </a:stretch>
        </p:blipFill>
        <p:spPr bwMode="auto">
          <a:xfrm>
            <a:off x="5029200" y="3596887"/>
            <a:ext cx="1447800" cy="963445"/>
          </a:xfrm>
          <a:prstGeom prst="rect">
            <a:avLst/>
          </a:prstGeom>
          <a:noFill/>
        </p:spPr>
      </p:pic>
      <p:pic>
        <p:nvPicPr>
          <p:cNvPr id="16394" name="Picture 10" descr="C:\Users\CountrySTAT\Dropbox\UNSD JORDAN\apresentação\imagens\radio.jpg"/>
          <p:cNvPicPr>
            <a:picLocks noChangeAspect="1" noChangeArrowheads="1"/>
          </p:cNvPicPr>
          <p:nvPr/>
        </p:nvPicPr>
        <p:blipFill>
          <a:blip r:embed="rId5" cstate="print"/>
          <a:srcRect/>
          <a:stretch>
            <a:fillRect/>
          </a:stretch>
        </p:blipFill>
        <p:spPr bwMode="auto">
          <a:xfrm>
            <a:off x="5742186" y="2682487"/>
            <a:ext cx="1344414" cy="914400"/>
          </a:xfrm>
          <a:prstGeom prst="rect">
            <a:avLst/>
          </a:prstGeom>
          <a:noFill/>
        </p:spPr>
      </p:pic>
      <p:cxnSp>
        <p:nvCxnSpPr>
          <p:cNvPr id="33" name="Straight Connector 32"/>
          <p:cNvCxnSpPr/>
          <p:nvPr/>
        </p:nvCxnSpPr>
        <p:spPr>
          <a:xfrm>
            <a:off x="4572000" y="2731532"/>
            <a:ext cx="2514600"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57800" y="2438400"/>
            <a:ext cx="782587" cy="369332"/>
          </a:xfrm>
          <a:prstGeom prst="rect">
            <a:avLst/>
          </a:prstGeom>
          <a:noFill/>
        </p:spPr>
        <p:txBody>
          <a:bodyPr wrap="none" rtlCol="0">
            <a:spAutoFit/>
          </a:bodyPr>
          <a:lstStyle/>
          <a:p>
            <a:r>
              <a:rPr lang="pt-PT" dirty="0" smtClean="0"/>
              <a:t>Media</a:t>
            </a:r>
            <a:endParaRPr lang="pt-PT" dirty="0"/>
          </a:p>
        </p:txBody>
      </p:sp>
      <p:pic>
        <p:nvPicPr>
          <p:cNvPr id="38" name="Picture 37" descr="pub impressas.jpg"/>
          <p:cNvPicPr>
            <a:picLocks noChangeAspect="1"/>
          </p:cNvPicPr>
          <p:nvPr/>
        </p:nvPicPr>
        <p:blipFill>
          <a:blip r:embed="rId6" cstate="print"/>
          <a:stretch>
            <a:fillRect/>
          </a:stretch>
        </p:blipFill>
        <p:spPr>
          <a:xfrm>
            <a:off x="1333500" y="3214132"/>
            <a:ext cx="2171700" cy="2895600"/>
          </a:xfrm>
          <a:prstGeom prst="rect">
            <a:avLst/>
          </a:prstGeom>
        </p:spPr>
      </p:pic>
      <p:cxnSp>
        <p:nvCxnSpPr>
          <p:cNvPr id="40" name="Straight Connector 39"/>
          <p:cNvCxnSpPr/>
          <p:nvPr/>
        </p:nvCxnSpPr>
        <p:spPr>
          <a:xfrm>
            <a:off x="1143000" y="3112532"/>
            <a:ext cx="2514600"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10073" y="2819400"/>
            <a:ext cx="1821589" cy="369332"/>
          </a:xfrm>
          <a:prstGeom prst="rect">
            <a:avLst/>
          </a:prstGeom>
          <a:noFill/>
        </p:spPr>
        <p:txBody>
          <a:bodyPr wrap="none" rtlCol="0">
            <a:spAutoFit/>
          </a:bodyPr>
          <a:lstStyle/>
          <a:p>
            <a:r>
              <a:rPr lang="pt-PT" dirty="0" smtClean="0"/>
              <a:t>Print </a:t>
            </a:r>
            <a:r>
              <a:rPr lang="pt-PT" dirty="0" err="1" smtClean="0"/>
              <a:t>Publications</a:t>
            </a:r>
            <a:endParaRPr lang="pt-PT" dirty="0"/>
          </a:p>
        </p:txBody>
      </p:sp>
      <p:pic>
        <p:nvPicPr>
          <p:cNvPr id="12" name="Content Placeholder 11" descr="database.jpg"/>
          <p:cNvPicPr>
            <a:picLocks noChangeAspect="1"/>
          </p:cNvPicPr>
          <p:nvPr/>
        </p:nvPicPr>
        <p:blipFill>
          <a:blip r:embed="rId7" cstate="print"/>
          <a:stretch>
            <a:fillRect/>
          </a:stretch>
        </p:blipFill>
        <p:spPr>
          <a:xfrm>
            <a:off x="5957048" y="5029200"/>
            <a:ext cx="2348752" cy="1088967"/>
          </a:xfrm>
          <a:prstGeom prst="rect">
            <a:avLst/>
          </a:prstGeom>
        </p:spPr>
      </p:pic>
      <p:cxnSp>
        <p:nvCxnSpPr>
          <p:cNvPr id="13" name="Straight Connector 12"/>
          <p:cNvCxnSpPr/>
          <p:nvPr/>
        </p:nvCxnSpPr>
        <p:spPr>
          <a:xfrm>
            <a:off x="5791200" y="4929664"/>
            <a:ext cx="2590800"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2200" y="4648200"/>
            <a:ext cx="2113279" cy="369332"/>
          </a:xfrm>
          <a:prstGeom prst="rect">
            <a:avLst/>
          </a:prstGeom>
          <a:noFill/>
        </p:spPr>
        <p:txBody>
          <a:bodyPr wrap="square" rtlCol="0">
            <a:spAutoFit/>
          </a:bodyPr>
          <a:lstStyle/>
          <a:p>
            <a:pPr algn="ctr"/>
            <a:r>
              <a:rPr lang="pt-PT" dirty="0" err="1" smtClean="0"/>
              <a:t>DataBases</a:t>
            </a:r>
            <a:r>
              <a:rPr lang="pt-PT" dirty="0" smtClean="0"/>
              <a:t> online </a:t>
            </a:r>
            <a:endParaRPr lang="pt-PT" dirty="0"/>
          </a:p>
        </p:txBody>
      </p:sp>
      <p:sp>
        <p:nvSpPr>
          <p:cNvPr id="29"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0" name="Group 29"/>
          <p:cNvGrpSpPr/>
          <p:nvPr/>
        </p:nvGrpSpPr>
        <p:grpSpPr>
          <a:xfrm>
            <a:off x="0" y="76200"/>
            <a:ext cx="9144000" cy="914400"/>
            <a:chOff x="0" y="76200"/>
            <a:chExt cx="9144000" cy="914400"/>
          </a:xfrm>
        </p:grpSpPr>
        <p:cxnSp>
          <p:nvCxnSpPr>
            <p:cNvPr id="31" name="Straight Connector 30"/>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Picture 31" descr="moz.jpg"/>
            <p:cNvPicPr>
              <a:picLocks noChangeAspect="1"/>
            </p:cNvPicPr>
            <p:nvPr/>
          </p:nvPicPr>
          <p:blipFill>
            <a:blip r:embed="rId8" cstate="print"/>
            <a:stretch>
              <a:fillRect/>
            </a:stretch>
          </p:blipFill>
          <p:spPr>
            <a:xfrm>
              <a:off x="7239000" y="76200"/>
              <a:ext cx="1147430" cy="762000"/>
            </a:xfrm>
            <a:prstGeom prst="rect">
              <a:avLst/>
            </a:prstGeom>
          </p:spPr>
        </p:pic>
        <p:pic>
          <p:nvPicPr>
            <p:cNvPr id="34" name="Picture 33" descr="download.jpg"/>
            <p:cNvPicPr>
              <a:picLocks noChangeAspect="1"/>
            </p:cNvPicPr>
            <p:nvPr/>
          </p:nvPicPr>
          <p:blipFill>
            <a:blip r:embed="rId9" cstate="print"/>
            <a:srcRect t="21134" b="17010"/>
            <a:stretch>
              <a:fillRect/>
            </a:stretch>
          </p:blipFill>
          <p:spPr>
            <a:xfrm>
              <a:off x="464819" y="105914"/>
              <a:ext cx="1744981" cy="808485"/>
            </a:xfrm>
            <a:prstGeom prst="rect">
              <a:avLst/>
            </a:prstGeom>
          </p:spPr>
        </p:pic>
      </p:grpSp>
      <p:sp>
        <p:nvSpPr>
          <p:cNvPr id="35"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10"/>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36" name="Straight Connector 35"/>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779" t="8418" r="-168" b="14135"/>
          <a:stretch>
            <a:fillRect/>
          </a:stretch>
        </p:blipFill>
        <p:spPr bwMode="auto">
          <a:xfrm>
            <a:off x="1416090" y="1447800"/>
            <a:ext cx="5913783" cy="2590800"/>
          </a:xfrm>
          <a:prstGeom prst="rect">
            <a:avLst/>
          </a:prstGeom>
          <a:noFill/>
          <a:ln w="9525">
            <a:no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pic>
      <p:cxnSp>
        <p:nvCxnSpPr>
          <p:cNvPr id="8" name="Straight Connector 7"/>
          <p:cNvCxnSpPr/>
          <p:nvPr/>
        </p:nvCxnSpPr>
        <p:spPr>
          <a:xfrm>
            <a:off x="76200" y="1283732"/>
            <a:ext cx="2338235"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873" y="990600"/>
            <a:ext cx="2133599" cy="369332"/>
          </a:xfrm>
          <a:prstGeom prst="rect">
            <a:avLst/>
          </a:prstGeom>
          <a:noFill/>
        </p:spPr>
        <p:txBody>
          <a:bodyPr wrap="square" rtlCol="0">
            <a:spAutoFit/>
          </a:bodyPr>
          <a:lstStyle/>
          <a:p>
            <a:pPr algn="ctr"/>
            <a:r>
              <a:rPr lang="pt-PT" dirty="0" err="1" smtClean="0"/>
              <a:t>Main</a:t>
            </a:r>
            <a:r>
              <a:rPr lang="pt-PT" dirty="0" smtClean="0"/>
              <a:t> </a:t>
            </a:r>
            <a:r>
              <a:rPr lang="pt-PT" dirty="0" err="1" smtClean="0"/>
              <a:t>WebPage</a:t>
            </a:r>
            <a:endParaRPr lang="pt-PT" dirty="0"/>
          </a:p>
        </p:txBody>
      </p:sp>
      <p:sp>
        <p:nvSpPr>
          <p:cNvPr id="11" name="TextBox 10"/>
          <p:cNvSpPr txBox="1"/>
          <p:nvPr/>
        </p:nvSpPr>
        <p:spPr>
          <a:xfrm>
            <a:off x="243273" y="3429000"/>
            <a:ext cx="1150956" cy="646331"/>
          </a:xfrm>
          <a:prstGeom prst="rect">
            <a:avLst/>
          </a:prstGeom>
          <a:noFill/>
        </p:spPr>
        <p:txBody>
          <a:bodyPr wrap="none" rtlCol="0">
            <a:spAutoFit/>
          </a:bodyPr>
          <a:lstStyle/>
          <a:p>
            <a:r>
              <a:rPr lang="pt-PT" b="1" i="1" dirty="0" smtClean="0">
                <a:effectLst>
                  <a:outerShdw blurRad="38100" dist="38100" dir="2700000" algn="tl">
                    <a:srgbClr val="000000">
                      <a:alpha val="43137"/>
                    </a:srgbClr>
                  </a:outerShdw>
                </a:effectLst>
              </a:rPr>
              <a:t>PROGNOZ</a:t>
            </a:r>
          </a:p>
          <a:p>
            <a:pPr algn="ctr"/>
            <a:r>
              <a:rPr lang="pt-PT" b="1" i="1" dirty="0" smtClean="0">
                <a:effectLst>
                  <a:outerShdw blurRad="38100" dist="38100" dir="2700000" algn="tl">
                    <a:srgbClr val="000000">
                      <a:alpha val="43137"/>
                    </a:srgbClr>
                  </a:outerShdw>
                </a:effectLst>
              </a:rPr>
              <a:t>SYSTEM</a:t>
            </a:r>
            <a:endParaRPr lang="pt-PT" b="1" i="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srcRect t="8333" r="1611" b="10417"/>
          <a:stretch>
            <a:fillRect/>
          </a:stretch>
        </p:blipFill>
        <p:spPr bwMode="auto">
          <a:xfrm>
            <a:off x="2072073" y="1981200"/>
            <a:ext cx="5761892" cy="2675164"/>
          </a:xfrm>
          <a:prstGeom prst="rect">
            <a:avLst/>
          </a:prstGeom>
          <a:noFill/>
          <a:ln w="9525">
            <a:noFill/>
            <a:miter lim="800000"/>
            <a:headEnd/>
            <a:tailEnd/>
          </a:ln>
          <a:effectLst>
            <a:reflection blurRad="6350" stA="52000" endA="300" endPos="35000" dir="5400000" sy="-100000" algn="bl" rotWithShape="0"/>
          </a:effectLst>
        </p:spPr>
      </p:pic>
      <p:sp>
        <p:nvSpPr>
          <p:cNvPr id="13" name="TextBox 12"/>
          <p:cNvSpPr txBox="1"/>
          <p:nvPr/>
        </p:nvSpPr>
        <p:spPr>
          <a:xfrm>
            <a:off x="471873" y="4343400"/>
            <a:ext cx="1600200" cy="400110"/>
          </a:xfrm>
          <a:prstGeom prst="rect">
            <a:avLst/>
          </a:prstGeom>
          <a:noFill/>
        </p:spPr>
        <p:txBody>
          <a:bodyPr wrap="square" rtlCol="0">
            <a:spAutoFit/>
          </a:bodyPr>
          <a:lstStyle/>
          <a:p>
            <a:r>
              <a:rPr lang="pt-PT" sz="2000" b="1" dirty="0" err="1" smtClean="0">
                <a:effectLst>
                  <a:outerShdw blurRad="38100" dist="38100" dir="2700000" algn="tl">
                    <a:srgbClr val="000000">
                      <a:alpha val="43137"/>
                    </a:srgbClr>
                  </a:outerShdw>
                </a:effectLst>
              </a:rPr>
              <a:t>CountryStat</a:t>
            </a:r>
            <a:endParaRPr lang="pt-PT" sz="2000" b="1" dirty="0">
              <a:effectLst>
                <a:outerShdw blurRad="38100" dist="38100" dir="2700000" algn="tl">
                  <a:srgbClr val="000000">
                    <a:alpha val="43137"/>
                  </a:srgbClr>
                </a:outerShdw>
              </a:effectLst>
            </a:endParaRPr>
          </a:p>
        </p:txBody>
      </p:sp>
      <p:sp>
        <p:nvSpPr>
          <p:cNvPr id="14" name="TextBox 13"/>
          <p:cNvSpPr txBox="1"/>
          <p:nvPr/>
        </p:nvSpPr>
        <p:spPr>
          <a:xfrm>
            <a:off x="1081473" y="5467290"/>
            <a:ext cx="1600200" cy="400110"/>
          </a:xfrm>
          <a:prstGeom prst="rect">
            <a:avLst/>
          </a:prstGeom>
          <a:noFill/>
        </p:spPr>
        <p:txBody>
          <a:bodyPr wrap="square" rtlCol="0">
            <a:spAutoFit/>
          </a:bodyPr>
          <a:lstStyle/>
          <a:p>
            <a:pPr algn="ctr"/>
            <a:r>
              <a:rPr lang="pt-PT" sz="2000" b="1" dirty="0" smtClean="0">
                <a:effectLst>
                  <a:outerShdw blurRad="38100" dist="38100" dir="2700000" algn="tl">
                    <a:srgbClr val="000000">
                      <a:alpha val="43137"/>
                    </a:srgbClr>
                  </a:outerShdw>
                </a:effectLst>
              </a:rPr>
              <a:t>ESDEM</a:t>
            </a:r>
            <a:endParaRPr lang="pt-PT" sz="2000" b="1" dirty="0">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4" cstate="print"/>
          <a:srcRect l="2343" t="8333" r="1611" b="23958"/>
          <a:stretch>
            <a:fillRect/>
          </a:stretch>
        </p:blipFill>
        <p:spPr bwMode="auto">
          <a:xfrm>
            <a:off x="2681673" y="3733800"/>
            <a:ext cx="5410199" cy="2144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t-PT" sz="2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grpSp>
        <p:nvGrpSpPr>
          <p:cNvPr id="25" name="Group 24"/>
          <p:cNvGrpSpPr/>
          <p:nvPr/>
        </p:nvGrpSpPr>
        <p:grpSpPr>
          <a:xfrm>
            <a:off x="0" y="76200"/>
            <a:ext cx="9144000" cy="914400"/>
            <a:chOff x="0" y="76200"/>
            <a:chExt cx="9144000" cy="914400"/>
          </a:xfrm>
        </p:grpSpPr>
        <p:cxnSp>
          <p:nvCxnSpPr>
            <p:cNvPr id="26" name="Straight Connector 25"/>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Picture 26" descr="moz.jpg"/>
            <p:cNvPicPr>
              <a:picLocks noChangeAspect="1"/>
            </p:cNvPicPr>
            <p:nvPr/>
          </p:nvPicPr>
          <p:blipFill>
            <a:blip r:embed="rId5" cstate="print"/>
            <a:stretch>
              <a:fillRect/>
            </a:stretch>
          </p:blipFill>
          <p:spPr>
            <a:xfrm>
              <a:off x="7239000" y="76200"/>
              <a:ext cx="1147430" cy="762000"/>
            </a:xfrm>
            <a:prstGeom prst="rect">
              <a:avLst/>
            </a:prstGeom>
          </p:spPr>
        </p:pic>
        <p:pic>
          <p:nvPicPr>
            <p:cNvPr id="28" name="Picture 27" descr="download.jpg"/>
            <p:cNvPicPr>
              <a:picLocks noChangeAspect="1"/>
            </p:cNvPicPr>
            <p:nvPr/>
          </p:nvPicPr>
          <p:blipFill>
            <a:blip r:embed="rId6" cstate="print"/>
            <a:srcRect t="21134" b="17010"/>
            <a:stretch>
              <a:fillRect/>
            </a:stretch>
          </p:blipFill>
          <p:spPr>
            <a:xfrm>
              <a:off x="464819" y="105914"/>
              <a:ext cx="1744981" cy="808485"/>
            </a:xfrm>
            <a:prstGeom prst="rect">
              <a:avLst/>
            </a:prstGeom>
          </p:spPr>
        </p:pic>
      </p:grpSp>
      <p:sp>
        <p:nvSpPr>
          <p:cNvPr id="30" name="Title 1"/>
          <p:cNvSpPr>
            <a:spLocks noGrp="1"/>
          </p:cNvSpPr>
          <p:nvPr>
            <p:ph type="title"/>
          </p:nvPr>
        </p:nvSpPr>
        <p:spPr>
          <a:xfrm>
            <a:off x="609600" y="-76200"/>
            <a:ext cx="8229600" cy="1143000"/>
          </a:xfrm>
        </p:spPr>
        <p:txBody>
          <a:bodyPr>
            <a:normAutofit/>
          </a:bodyPr>
          <a:lstStyle/>
          <a:p>
            <a:r>
              <a:rPr lang="en-US" sz="2800" b="1" dirty="0" smtClean="0">
                <a:effectLst>
                  <a:outerShdw blurRad="38100" dist="38100" dir="2700000" algn="tl">
                    <a:srgbClr val="000000">
                      <a:alpha val="43137"/>
                    </a:srgbClr>
                  </a:outerShdw>
                </a:effectLst>
              </a:rPr>
              <a:t>Overview  of Dissemination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In Mozambique</a:t>
            </a:r>
            <a:endParaRPr lang="pt-PT" sz="2800" b="1" dirty="0">
              <a:effectLst>
                <a:outerShdw blurRad="38100" dist="38100" dir="2700000" algn="tl">
                  <a:srgbClr val="000000">
                    <a:alpha val="43137"/>
                  </a:srgbClr>
                </a:outerShdw>
              </a:effectLst>
            </a:endParaRPr>
          </a:p>
        </p:txBody>
      </p:sp>
      <p:sp>
        <p:nvSpPr>
          <p:cNvPr id="31"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7"/>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32" name="Straight Connector 31"/>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 y="5619690"/>
            <a:ext cx="1600200" cy="400110"/>
          </a:xfrm>
          <a:prstGeom prst="rect">
            <a:avLst/>
          </a:prstGeom>
          <a:noFill/>
        </p:spPr>
        <p:txBody>
          <a:bodyPr wrap="square" rtlCol="0">
            <a:spAutoFit/>
          </a:bodyPr>
          <a:lstStyle/>
          <a:p>
            <a:pPr algn="ctr"/>
            <a:r>
              <a:rPr lang="pt-PT" sz="2000" b="1" dirty="0" smtClean="0">
                <a:effectLst>
                  <a:outerShdw blurRad="38100" dist="38100" dir="2700000" algn="tl">
                    <a:srgbClr val="000000">
                      <a:alpha val="43137"/>
                    </a:srgbClr>
                  </a:outerShdw>
                </a:effectLst>
              </a:rPr>
              <a:t>NADA</a:t>
            </a:r>
            <a:endParaRPr lang="pt-PT"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database.jpg"/>
          <p:cNvPicPr>
            <a:picLocks noGrp="1" noChangeAspect="1"/>
          </p:cNvPicPr>
          <p:nvPr>
            <p:ph idx="1"/>
          </p:nvPr>
        </p:nvPicPr>
        <p:blipFill>
          <a:blip r:embed="rId2" cstate="print"/>
          <a:stretch>
            <a:fillRect/>
          </a:stretch>
        </p:blipFill>
        <p:spPr>
          <a:xfrm>
            <a:off x="282480" y="3733800"/>
            <a:ext cx="3128048" cy="2438400"/>
          </a:xfrm>
        </p:spPr>
      </p:pic>
      <p:cxnSp>
        <p:nvCxnSpPr>
          <p:cNvPr id="14" name="Straight Connector 13"/>
          <p:cNvCxnSpPr/>
          <p:nvPr/>
        </p:nvCxnSpPr>
        <p:spPr>
          <a:xfrm>
            <a:off x="518727" y="3645932"/>
            <a:ext cx="2757873"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1" y="3288268"/>
            <a:ext cx="2133599" cy="369332"/>
          </a:xfrm>
          <a:prstGeom prst="rect">
            <a:avLst/>
          </a:prstGeom>
          <a:noFill/>
        </p:spPr>
        <p:txBody>
          <a:bodyPr wrap="square" rtlCol="0">
            <a:spAutoFit/>
          </a:bodyPr>
          <a:lstStyle/>
          <a:p>
            <a:pPr algn="ctr"/>
            <a:r>
              <a:rPr lang="pt-PT" dirty="0" err="1" smtClean="0"/>
              <a:t>Satistics</a:t>
            </a:r>
            <a:r>
              <a:rPr lang="pt-PT" dirty="0" smtClean="0"/>
              <a:t> </a:t>
            </a:r>
            <a:r>
              <a:rPr lang="pt-PT" dirty="0" err="1" smtClean="0"/>
              <a:t>by</a:t>
            </a:r>
            <a:r>
              <a:rPr lang="pt-PT" dirty="0" smtClean="0"/>
              <a:t> </a:t>
            </a:r>
            <a:r>
              <a:rPr lang="pt-PT" dirty="0" err="1" smtClean="0"/>
              <a:t>sms</a:t>
            </a:r>
            <a:endParaRPr lang="pt-PT" dirty="0"/>
          </a:p>
        </p:txBody>
      </p:sp>
      <p:cxnSp>
        <p:nvCxnSpPr>
          <p:cNvPr id="27" name="Straight Connector 26"/>
          <p:cNvCxnSpPr/>
          <p:nvPr/>
        </p:nvCxnSpPr>
        <p:spPr>
          <a:xfrm>
            <a:off x="4038600" y="1371600"/>
            <a:ext cx="4495800"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1" y="990600"/>
            <a:ext cx="2133599" cy="369332"/>
          </a:xfrm>
          <a:prstGeom prst="rect">
            <a:avLst/>
          </a:prstGeom>
          <a:noFill/>
        </p:spPr>
        <p:txBody>
          <a:bodyPr wrap="square" rtlCol="0">
            <a:spAutoFit/>
          </a:bodyPr>
          <a:lstStyle/>
          <a:p>
            <a:pPr algn="ctr"/>
            <a:r>
              <a:rPr lang="pt-PT" dirty="0" err="1" smtClean="0"/>
              <a:t>Yearbook</a:t>
            </a:r>
            <a:r>
              <a:rPr lang="pt-PT" dirty="0" smtClean="0"/>
              <a:t> for </a:t>
            </a:r>
            <a:r>
              <a:rPr lang="pt-PT" dirty="0" err="1" smtClean="0"/>
              <a:t>iPad</a:t>
            </a:r>
            <a:endParaRPr lang="pt-PT" dirty="0"/>
          </a:p>
        </p:txBody>
      </p:sp>
      <p:pic>
        <p:nvPicPr>
          <p:cNvPr id="29" name="Picture 2"/>
          <p:cNvPicPr>
            <a:picLocks noChangeAspect="1" noChangeArrowheads="1"/>
          </p:cNvPicPr>
          <p:nvPr/>
        </p:nvPicPr>
        <p:blipFill>
          <a:blip r:embed="rId3" cstate="print"/>
          <a:srcRect l="24011" t="10416" r="42607" b="27968"/>
          <a:stretch>
            <a:fillRect/>
          </a:stretch>
        </p:blipFill>
        <p:spPr bwMode="auto">
          <a:xfrm>
            <a:off x="3962400" y="1447800"/>
            <a:ext cx="4572000" cy="4744529"/>
          </a:xfrm>
          <a:prstGeom prst="rect">
            <a:avLst/>
          </a:prstGeom>
          <a:noFill/>
          <a:ln w="9525">
            <a:noFill/>
            <a:miter lim="800000"/>
            <a:headEnd/>
            <a:tailEnd/>
          </a:ln>
        </p:spPr>
      </p:pic>
      <p:grpSp>
        <p:nvGrpSpPr>
          <p:cNvPr id="37" name="Group 36"/>
          <p:cNvGrpSpPr/>
          <p:nvPr/>
        </p:nvGrpSpPr>
        <p:grpSpPr>
          <a:xfrm>
            <a:off x="0" y="76200"/>
            <a:ext cx="9144000" cy="914400"/>
            <a:chOff x="0" y="76200"/>
            <a:chExt cx="9144000" cy="914400"/>
          </a:xfrm>
        </p:grpSpPr>
        <p:cxnSp>
          <p:nvCxnSpPr>
            <p:cNvPr id="38" name="Straight Connector 37"/>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9" name="Picture 38" descr="moz.jpg"/>
            <p:cNvPicPr>
              <a:picLocks noChangeAspect="1"/>
            </p:cNvPicPr>
            <p:nvPr/>
          </p:nvPicPr>
          <p:blipFill>
            <a:blip r:embed="rId4" cstate="print"/>
            <a:stretch>
              <a:fillRect/>
            </a:stretch>
          </p:blipFill>
          <p:spPr>
            <a:xfrm>
              <a:off x="7239000" y="76200"/>
              <a:ext cx="1147430" cy="762000"/>
            </a:xfrm>
            <a:prstGeom prst="rect">
              <a:avLst/>
            </a:prstGeom>
          </p:spPr>
        </p:pic>
        <p:pic>
          <p:nvPicPr>
            <p:cNvPr id="40" name="Picture 39" descr="download.jpg"/>
            <p:cNvPicPr>
              <a:picLocks noChangeAspect="1"/>
            </p:cNvPicPr>
            <p:nvPr/>
          </p:nvPicPr>
          <p:blipFill>
            <a:blip r:embed="rId5" cstate="print"/>
            <a:srcRect t="21134" b="17010"/>
            <a:stretch>
              <a:fillRect/>
            </a:stretch>
          </p:blipFill>
          <p:spPr>
            <a:xfrm>
              <a:off x="464819" y="105914"/>
              <a:ext cx="1744981" cy="808485"/>
            </a:xfrm>
            <a:prstGeom prst="rect">
              <a:avLst/>
            </a:prstGeom>
          </p:spPr>
        </p:pic>
      </p:grpSp>
      <p:sp>
        <p:nvSpPr>
          <p:cNvPr id="41" name="Title 1"/>
          <p:cNvSpPr>
            <a:spLocks noGrp="1"/>
          </p:cNvSpPr>
          <p:nvPr>
            <p:ph type="title"/>
          </p:nvPr>
        </p:nvSpPr>
        <p:spPr>
          <a:xfrm>
            <a:off x="457200" y="-76200"/>
            <a:ext cx="8229600" cy="1143000"/>
          </a:xfrm>
        </p:spPr>
        <p:txBody>
          <a:bodyPr>
            <a:normAutofit/>
          </a:bodyPr>
          <a:lstStyle/>
          <a:p>
            <a:r>
              <a:rPr lang="en-US" sz="2800" b="1" dirty="0" smtClean="0">
                <a:effectLst>
                  <a:outerShdw blurRad="38100" dist="38100" dir="2700000" algn="tl">
                    <a:srgbClr val="000000">
                      <a:alpha val="43137"/>
                    </a:srgbClr>
                  </a:outerShdw>
                </a:effectLst>
              </a:rPr>
              <a:t>Overview  of Dissemination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In Mozambique</a:t>
            </a:r>
            <a:endParaRPr lang="pt-PT" sz="2800" b="1" dirty="0">
              <a:effectLst>
                <a:outerShdw blurRad="38100" dist="38100" dir="2700000" algn="tl">
                  <a:srgbClr val="000000">
                    <a:alpha val="43137"/>
                  </a:srgbClr>
                </a:outerShdw>
              </a:effectLst>
            </a:endParaRPr>
          </a:p>
        </p:txBody>
      </p:sp>
      <p:sp>
        <p:nvSpPr>
          <p:cNvPr id="42"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6"/>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43" name="Straight Connector 42"/>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to="" calcmode="lin" valueType="num">
                                      <p:cBhvr>
                                        <p:cTn id="7" dur="1" fill="hold"/>
                                        <p:tgtEl>
                                          <p:spTgt spid="2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 to="" calcmode="lin" valueType="num">
                                      <p:cBhvr>
                                        <p:cTn id="10" dur="1" fill="hold"/>
                                        <p:tgtEl>
                                          <p:spTgt spid="2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to="" calcmode="lin" valueType="num">
                                      <p:cBhvr>
                                        <p:cTn id="13" dur="1" fill="hold"/>
                                        <p:tgtEl>
                                          <p:spTgt spid="2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0.70"/>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0.70"/>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strVal val="#ppt_w*0.70"/>
                                          </p:val>
                                        </p:tav>
                                        <p:tav tm="100000">
                                          <p:val>
                                            <p:strVal val="#ppt_w"/>
                                          </p:val>
                                        </p:tav>
                                      </p:tavLst>
                                    </p:anim>
                                    <p:anim calcmode="lin" valueType="num">
                                      <p:cBhvr>
                                        <p:cTn id="29" dur="1000" fill="hold"/>
                                        <p:tgtEl>
                                          <p:spTgt spid="15"/>
                                        </p:tgtEl>
                                        <p:attrNameLst>
                                          <p:attrName>ppt_h</p:attrName>
                                        </p:attrNameLst>
                                      </p:cBhvr>
                                      <p:tavLst>
                                        <p:tav tm="0">
                                          <p:val>
                                            <p:strVal val="#ppt_h"/>
                                          </p:val>
                                        </p:tav>
                                        <p:tav tm="100000">
                                          <p:val>
                                            <p:strVal val="#ppt_h"/>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coes-conferencia-de-imprensa-ilustracoes_18-3271.jpg"/>
          <p:cNvPicPr>
            <a:picLocks noGrp="1" noChangeAspect="1"/>
          </p:cNvPicPr>
          <p:nvPr>
            <p:ph idx="1"/>
          </p:nvPr>
        </p:nvPicPr>
        <p:blipFill>
          <a:blip r:embed="rId2" cstate="print"/>
          <a:srcRect t="38965" b="35527"/>
          <a:stretch>
            <a:fillRect/>
          </a:stretch>
        </p:blipFill>
        <p:spPr>
          <a:xfrm>
            <a:off x="-36368" y="4378043"/>
            <a:ext cx="9180368" cy="1870357"/>
          </a:xfrm>
        </p:spPr>
      </p:pic>
      <p:cxnSp>
        <p:nvCxnSpPr>
          <p:cNvPr id="9" name="Straight Connector 8"/>
          <p:cNvCxnSpPr/>
          <p:nvPr/>
        </p:nvCxnSpPr>
        <p:spPr>
          <a:xfrm>
            <a:off x="6386126" y="1500664"/>
            <a:ext cx="2757873"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05600" y="1459468"/>
            <a:ext cx="2133599" cy="369332"/>
          </a:xfrm>
          <a:prstGeom prst="rect">
            <a:avLst/>
          </a:prstGeom>
          <a:noFill/>
        </p:spPr>
        <p:txBody>
          <a:bodyPr wrap="square" rtlCol="0">
            <a:spAutoFit/>
          </a:bodyPr>
          <a:lstStyle/>
          <a:p>
            <a:pPr algn="ctr"/>
            <a:r>
              <a:rPr lang="pt-PT" dirty="0" err="1" smtClean="0"/>
              <a:t>Press</a:t>
            </a:r>
            <a:r>
              <a:rPr lang="pt-PT" dirty="0" smtClean="0"/>
              <a:t> </a:t>
            </a:r>
            <a:r>
              <a:rPr lang="pt-PT" dirty="0" err="1" smtClean="0"/>
              <a:t>conferences</a:t>
            </a:r>
            <a:endParaRPr lang="pt-PT" dirty="0"/>
          </a:p>
        </p:txBody>
      </p:sp>
      <p:grpSp>
        <p:nvGrpSpPr>
          <p:cNvPr id="13" name="Group 12"/>
          <p:cNvGrpSpPr/>
          <p:nvPr/>
        </p:nvGrpSpPr>
        <p:grpSpPr>
          <a:xfrm>
            <a:off x="3200400" y="1066800"/>
            <a:ext cx="2971800" cy="3429000"/>
            <a:chOff x="3352800" y="1066800"/>
            <a:chExt cx="2971800" cy="3429000"/>
          </a:xfrm>
        </p:grpSpPr>
        <p:pic>
          <p:nvPicPr>
            <p:cNvPr id="8" name="Picture 7" descr="recado.jpg"/>
            <p:cNvPicPr>
              <a:picLocks noChangeAspect="1"/>
            </p:cNvPicPr>
            <p:nvPr/>
          </p:nvPicPr>
          <p:blipFill>
            <a:blip r:embed="rId3" cstate="print"/>
            <a:srcRect l="16667" r="19697" b="883"/>
            <a:stretch>
              <a:fillRect/>
            </a:stretch>
          </p:blipFill>
          <p:spPr>
            <a:xfrm>
              <a:off x="3352800" y="1066800"/>
              <a:ext cx="2971800" cy="3429000"/>
            </a:xfrm>
            <a:prstGeom prst="rect">
              <a:avLst/>
            </a:prstGeom>
          </p:spPr>
        </p:pic>
        <p:sp>
          <p:nvSpPr>
            <p:cNvPr id="11" name="TextBox 10"/>
            <p:cNvSpPr txBox="1"/>
            <p:nvPr/>
          </p:nvSpPr>
          <p:spPr>
            <a:xfrm>
              <a:off x="4131129" y="2466393"/>
              <a:ext cx="1910443" cy="1427393"/>
            </a:xfrm>
            <a:prstGeom prst="rect">
              <a:avLst/>
            </a:prstGeom>
            <a:noFill/>
          </p:spPr>
          <p:txBody>
            <a:bodyPr wrap="square" rtlCol="0">
              <a:spAutoFit/>
            </a:bodyPr>
            <a:lstStyle/>
            <a:p>
              <a:r>
                <a:rPr lang="pt-PT" sz="1400" dirty="0" err="1" smtClean="0"/>
                <a:t>Publication</a:t>
              </a:r>
              <a:r>
                <a:rPr lang="pt-PT" sz="1400" dirty="0" smtClean="0"/>
                <a:t> </a:t>
              </a:r>
              <a:r>
                <a:rPr lang="pt-PT" sz="1400" dirty="0" err="1" smtClean="0"/>
                <a:t>of</a:t>
              </a:r>
              <a:r>
                <a:rPr lang="pt-PT" sz="1400" dirty="0" smtClean="0"/>
                <a:t> </a:t>
              </a:r>
              <a:r>
                <a:rPr lang="pt-PT" sz="1400" dirty="0" err="1" smtClean="0"/>
                <a:t>results</a:t>
              </a:r>
              <a:r>
                <a:rPr lang="pt-PT" sz="1400" dirty="0" smtClean="0"/>
                <a:t>:</a:t>
              </a:r>
            </a:p>
            <a:p>
              <a:pPr>
                <a:lnSpc>
                  <a:spcPct val="150000"/>
                </a:lnSpc>
                <a:buFont typeface="Wingdings" pitchFamily="2" charset="2"/>
                <a:buChar char="Ø"/>
              </a:pPr>
              <a:r>
                <a:rPr lang="pt-PT" sz="1400" dirty="0" smtClean="0"/>
                <a:t> </a:t>
              </a:r>
              <a:r>
                <a:rPr lang="pt-PT" sz="1400" dirty="0" err="1" smtClean="0"/>
                <a:t>Reports</a:t>
              </a:r>
              <a:endParaRPr lang="pt-PT" sz="1400" dirty="0" smtClean="0"/>
            </a:p>
            <a:p>
              <a:pPr>
                <a:lnSpc>
                  <a:spcPct val="150000"/>
                </a:lnSpc>
                <a:buFont typeface="Wingdings" pitchFamily="2" charset="2"/>
                <a:buChar char="Ø"/>
              </a:pPr>
              <a:r>
                <a:rPr lang="pt-PT" sz="1400" dirty="0" smtClean="0"/>
                <a:t> CPI </a:t>
              </a:r>
              <a:r>
                <a:rPr lang="pt-PT" sz="1400" dirty="0" err="1" smtClean="0"/>
                <a:t>Montly</a:t>
              </a:r>
              <a:endParaRPr lang="pt-PT" sz="1400" dirty="0" smtClean="0"/>
            </a:p>
            <a:p>
              <a:pPr>
                <a:lnSpc>
                  <a:spcPct val="150000"/>
                </a:lnSpc>
                <a:buFont typeface="Wingdings" pitchFamily="2" charset="2"/>
                <a:buChar char="Ø"/>
              </a:pPr>
              <a:r>
                <a:rPr lang="pt-PT" sz="1400" dirty="0" err="1" smtClean="0"/>
                <a:t>Other</a:t>
              </a:r>
              <a:r>
                <a:rPr lang="pt-PT" sz="1400" dirty="0" smtClean="0"/>
                <a:t> </a:t>
              </a:r>
            </a:p>
            <a:p>
              <a:pPr>
                <a:buFont typeface="Wingdings" pitchFamily="2" charset="2"/>
                <a:buChar char="Ø"/>
              </a:pPr>
              <a:endParaRPr lang="pt-PT" dirty="0"/>
            </a:p>
          </p:txBody>
        </p:sp>
      </p:grpSp>
      <p:grpSp>
        <p:nvGrpSpPr>
          <p:cNvPr id="18" name="Group 17"/>
          <p:cNvGrpSpPr/>
          <p:nvPr/>
        </p:nvGrpSpPr>
        <p:grpSpPr>
          <a:xfrm>
            <a:off x="0" y="76200"/>
            <a:ext cx="9144000" cy="914400"/>
            <a:chOff x="0" y="76200"/>
            <a:chExt cx="9144000" cy="914400"/>
          </a:xfrm>
        </p:grpSpPr>
        <p:cxnSp>
          <p:nvCxnSpPr>
            <p:cNvPr id="19" name="Straight Connector 18"/>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19" descr="moz.jpg"/>
            <p:cNvPicPr>
              <a:picLocks noChangeAspect="1"/>
            </p:cNvPicPr>
            <p:nvPr/>
          </p:nvPicPr>
          <p:blipFill>
            <a:blip r:embed="rId4" cstate="print"/>
            <a:stretch>
              <a:fillRect/>
            </a:stretch>
          </p:blipFill>
          <p:spPr>
            <a:xfrm>
              <a:off x="7239000" y="76200"/>
              <a:ext cx="1147430" cy="762000"/>
            </a:xfrm>
            <a:prstGeom prst="rect">
              <a:avLst/>
            </a:prstGeom>
          </p:spPr>
        </p:pic>
        <p:pic>
          <p:nvPicPr>
            <p:cNvPr id="21" name="Picture 20" descr="download.jpg"/>
            <p:cNvPicPr>
              <a:picLocks noChangeAspect="1"/>
            </p:cNvPicPr>
            <p:nvPr/>
          </p:nvPicPr>
          <p:blipFill>
            <a:blip r:embed="rId5" cstate="print"/>
            <a:srcRect t="21134" b="17010"/>
            <a:stretch>
              <a:fillRect/>
            </a:stretch>
          </p:blipFill>
          <p:spPr>
            <a:xfrm>
              <a:off x="464819" y="105914"/>
              <a:ext cx="1744981" cy="808485"/>
            </a:xfrm>
            <a:prstGeom prst="rect">
              <a:avLst/>
            </a:prstGeom>
          </p:spPr>
        </p:pic>
      </p:grpSp>
      <p:sp>
        <p:nvSpPr>
          <p:cNvPr id="24" name="Title 1"/>
          <p:cNvSpPr>
            <a:spLocks noGrp="1"/>
          </p:cNvSpPr>
          <p:nvPr>
            <p:ph type="title"/>
          </p:nvPr>
        </p:nvSpPr>
        <p:spPr>
          <a:xfrm>
            <a:off x="457200" y="-76200"/>
            <a:ext cx="8229600" cy="1143000"/>
          </a:xfrm>
        </p:spPr>
        <p:txBody>
          <a:bodyPr>
            <a:normAutofit/>
          </a:bodyPr>
          <a:lstStyle/>
          <a:p>
            <a:r>
              <a:rPr lang="en-US" sz="2800" b="1" dirty="0" smtClean="0">
                <a:effectLst>
                  <a:outerShdw blurRad="38100" dist="38100" dir="2700000" algn="tl">
                    <a:srgbClr val="000000">
                      <a:alpha val="43137"/>
                    </a:srgbClr>
                  </a:outerShdw>
                </a:effectLst>
              </a:rPr>
              <a:t>Overview  of Dissemination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In Mozambique</a:t>
            </a:r>
            <a:endParaRPr lang="pt-PT" sz="2800" b="1" dirty="0">
              <a:effectLst>
                <a:outerShdw blurRad="38100" dist="38100" dir="2700000" algn="tl">
                  <a:srgbClr val="000000">
                    <a:alpha val="43137"/>
                  </a:srgbClr>
                </a:outerShdw>
              </a:effectLst>
            </a:endParaRPr>
          </a:p>
        </p:txBody>
      </p:sp>
      <p:sp>
        <p:nvSpPr>
          <p:cNvPr id="25"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6"/>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26" name="Straight Connector 25"/>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4673" y="1500664"/>
            <a:ext cx="4510473" cy="0"/>
          </a:xfrm>
          <a:prstGeom prst="line">
            <a:avLst/>
          </a:prstGeom>
          <a:ln w="19050"/>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1" y="1459468"/>
            <a:ext cx="4114799" cy="369332"/>
          </a:xfrm>
          <a:prstGeom prst="rect">
            <a:avLst/>
          </a:prstGeom>
          <a:noFill/>
        </p:spPr>
        <p:txBody>
          <a:bodyPr wrap="square" rtlCol="0">
            <a:spAutoFit/>
          </a:bodyPr>
          <a:lstStyle/>
          <a:p>
            <a:pPr algn="ctr"/>
            <a:r>
              <a:rPr lang="en-US" dirty="0" smtClean="0"/>
              <a:t>Planning  to Migrating to social networks</a:t>
            </a:r>
            <a:endParaRPr lang="pt-PT" dirty="0"/>
          </a:p>
        </p:txBody>
      </p:sp>
      <p:pic>
        <p:nvPicPr>
          <p:cNvPr id="8" name="Picture 7" descr="social midea.jpg"/>
          <p:cNvPicPr>
            <a:picLocks noChangeAspect="1"/>
          </p:cNvPicPr>
          <p:nvPr/>
        </p:nvPicPr>
        <p:blipFill>
          <a:blip r:embed="rId2" cstate="print"/>
          <a:srcRect t="14444" b="10000"/>
          <a:stretch>
            <a:fillRect/>
          </a:stretch>
        </p:blipFill>
        <p:spPr>
          <a:xfrm>
            <a:off x="4267200" y="1905000"/>
            <a:ext cx="4876800" cy="4300075"/>
          </a:xfrm>
          <a:prstGeom prst="rect">
            <a:avLst/>
          </a:prstGeom>
        </p:spPr>
      </p:pic>
      <p:pic>
        <p:nvPicPr>
          <p:cNvPr id="9" name="Picture 8" descr="social midea2.jpg"/>
          <p:cNvPicPr>
            <a:picLocks noChangeAspect="1"/>
          </p:cNvPicPr>
          <p:nvPr/>
        </p:nvPicPr>
        <p:blipFill>
          <a:blip r:embed="rId3" cstate="print"/>
          <a:srcRect l="8119" t="5263" r="9425" b="8772"/>
          <a:stretch>
            <a:fillRect/>
          </a:stretch>
        </p:blipFill>
        <p:spPr>
          <a:xfrm>
            <a:off x="0" y="2590800"/>
            <a:ext cx="3276600" cy="3733800"/>
          </a:xfrm>
          <a:prstGeom prst="rect">
            <a:avLst/>
          </a:prstGeom>
        </p:spPr>
      </p:pic>
      <p:sp>
        <p:nvSpPr>
          <p:cNvPr id="10" name="TextBox 9"/>
          <p:cNvSpPr txBox="1"/>
          <p:nvPr/>
        </p:nvSpPr>
        <p:spPr>
          <a:xfrm>
            <a:off x="228601" y="2145268"/>
            <a:ext cx="2895600" cy="369332"/>
          </a:xfrm>
          <a:prstGeom prst="rect">
            <a:avLst/>
          </a:prstGeom>
          <a:noFill/>
        </p:spPr>
        <p:txBody>
          <a:bodyPr wrap="square" rtlCol="0">
            <a:spAutoFit/>
          </a:bodyPr>
          <a:lstStyle/>
          <a:p>
            <a:pPr algn="ctr"/>
            <a:r>
              <a:rPr lang="en-US" dirty="0" smtClean="0"/>
              <a:t>Focus</a:t>
            </a:r>
            <a:endParaRPr lang="pt-PT" dirty="0"/>
          </a:p>
        </p:txBody>
      </p:sp>
      <p:grpSp>
        <p:nvGrpSpPr>
          <p:cNvPr id="14" name="Group 13"/>
          <p:cNvGrpSpPr/>
          <p:nvPr/>
        </p:nvGrpSpPr>
        <p:grpSpPr>
          <a:xfrm>
            <a:off x="0" y="76200"/>
            <a:ext cx="9144000" cy="914400"/>
            <a:chOff x="0" y="76200"/>
            <a:chExt cx="9144000" cy="914400"/>
          </a:xfrm>
        </p:grpSpPr>
        <p:cxnSp>
          <p:nvCxnSpPr>
            <p:cNvPr id="15" name="Straight Connector 14"/>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Picture 15" descr="moz.jpg"/>
            <p:cNvPicPr>
              <a:picLocks noChangeAspect="1"/>
            </p:cNvPicPr>
            <p:nvPr/>
          </p:nvPicPr>
          <p:blipFill>
            <a:blip r:embed="rId4" cstate="print"/>
            <a:stretch>
              <a:fillRect/>
            </a:stretch>
          </p:blipFill>
          <p:spPr>
            <a:xfrm>
              <a:off x="7239000" y="76200"/>
              <a:ext cx="1147430" cy="762000"/>
            </a:xfrm>
            <a:prstGeom prst="rect">
              <a:avLst/>
            </a:prstGeom>
          </p:spPr>
        </p:pic>
        <p:pic>
          <p:nvPicPr>
            <p:cNvPr id="17" name="Picture 16" descr="download.jpg"/>
            <p:cNvPicPr>
              <a:picLocks noChangeAspect="1"/>
            </p:cNvPicPr>
            <p:nvPr/>
          </p:nvPicPr>
          <p:blipFill>
            <a:blip r:embed="rId5" cstate="print"/>
            <a:srcRect t="21134" b="17010"/>
            <a:stretch>
              <a:fillRect/>
            </a:stretch>
          </p:blipFill>
          <p:spPr>
            <a:xfrm>
              <a:off x="464819" y="105914"/>
              <a:ext cx="1744981" cy="808485"/>
            </a:xfrm>
            <a:prstGeom prst="rect">
              <a:avLst/>
            </a:prstGeom>
          </p:spPr>
        </p:pic>
      </p:grpSp>
      <p:sp>
        <p:nvSpPr>
          <p:cNvPr id="19" name="Title 1"/>
          <p:cNvSpPr>
            <a:spLocks noGrp="1"/>
          </p:cNvSpPr>
          <p:nvPr>
            <p:ph type="title"/>
          </p:nvPr>
        </p:nvSpPr>
        <p:spPr>
          <a:xfrm>
            <a:off x="457200" y="-76200"/>
            <a:ext cx="8229600" cy="1143000"/>
          </a:xfrm>
        </p:spPr>
        <p:txBody>
          <a:bodyPr>
            <a:normAutofit/>
          </a:bodyPr>
          <a:lstStyle/>
          <a:p>
            <a:r>
              <a:rPr lang="en-US" sz="2800" b="1" dirty="0" smtClean="0">
                <a:effectLst>
                  <a:outerShdw blurRad="38100" dist="38100" dir="2700000" algn="tl">
                    <a:srgbClr val="000000">
                      <a:alpha val="43137"/>
                    </a:srgbClr>
                  </a:outerShdw>
                </a:effectLst>
              </a:rPr>
              <a:t>Overview  of Dissemination </a:t>
            </a:r>
            <a:br>
              <a:rPr lang="en-US" sz="2800" b="1"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In Mozambique</a:t>
            </a:r>
            <a:endParaRPr lang="pt-PT" sz="2800" b="1" dirty="0">
              <a:effectLst>
                <a:outerShdw blurRad="38100" dist="38100" dir="2700000" algn="tl">
                  <a:srgbClr val="000000">
                    <a:alpha val="43137"/>
                  </a:srgbClr>
                </a:outerShdw>
              </a:effectLst>
            </a:endParaRPr>
          </a:p>
        </p:txBody>
      </p:sp>
      <p:sp>
        <p:nvSpPr>
          <p:cNvPr id="20"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6"/>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21" name="Straight Connector 20"/>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0.13318 L -3.33333E-6 3.75723E-6 " pathEditMode="relative" rAng="0" ptsTypes="AA">
                                      <p:cBhvr>
                                        <p:cTn id="6" dur="2000" fill="hold"/>
                                        <p:tgtEl>
                                          <p:spTgt spid="10"/>
                                        </p:tgtEl>
                                        <p:attrNameLst>
                                          <p:attrName>ppt_x</p:attrName>
                                          <p:attrName>ppt_y</p:attrName>
                                        </p:attrNameLst>
                                      </p:cBhvr>
                                      <p:rCtr x="0" y="67"/>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pt-PT" sz="2800" b="1" dirty="0" err="1">
                <a:effectLst>
                  <a:outerShdw blurRad="38100" dist="38100" dir="2700000" algn="tl">
                    <a:srgbClr val="000000">
                      <a:alpha val="43137"/>
                    </a:srgbClr>
                  </a:outerShdw>
                </a:effectLst>
              </a:rPr>
              <a:t>P</a:t>
            </a:r>
            <a:r>
              <a:rPr lang="pt-PT" sz="2800" b="1" dirty="0" err="1" smtClean="0">
                <a:effectLst>
                  <a:outerShdw blurRad="38100" dist="38100" dir="2700000" algn="tl">
                    <a:srgbClr val="000000">
                      <a:alpha val="43137"/>
                    </a:srgbClr>
                  </a:outerShdw>
                </a:effectLst>
              </a:rPr>
              <a:t>aradox</a:t>
            </a:r>
            <a:r>
              <a:rPr lang="pt-PT" sz="2800" b="1" dirty="0" smtClean="0">
                <a:effectLst>
                  <a:outerShdw blurRad="38100" dist="38100" dir="2700000" algn="tl">
                    <a:srgbClr val="000000">
                      <a:alpha val="43137"/>
                    </a:srgbClr>
                  </a:outerShdw>
                </a:effectLst>
              </a:rPr>
              <a:t> </a:t>
            </a:r>
            <a:endParaRPr lang="pt-PT" sz="2800"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457200" y="1447800"/>
          <a:ext cx="8229600" cy="3479800"/>
        </p:xfrm>
        <a:graphic>
          <a:graphicData uri="http://schemas.openxmlformats.org/drawingml/2006/table">
            <a:tbl>
              <a:tblPr firstRow="1" bandRow="1">
                <a:tableStyleId>{2D5ABB26-0587-4C30-8999-92F81FD0307C}</a:tableStyleId>
              </a:tblPr>
              <a:tblGrid>
                <a:gridCol w="4114800"/>
                <a:gridCol w="4114800"/>
              </a:tblGrid>
              <a:tr h="370840">
                <a:tc>
                  <a:txBody>
                    <a:bodyPr/>
                    <a:lstStyle/>
                    <a:p>
                      <a:r>
                        <a:rPr lang="pt-PT" b="1" dirty="0" smtClean="0"/>
                        <a:t>SYSTEMS EVOLVED</a:t>
                      </a:r>
                      <a:endParaRPr lang="pt-PT" b="1" dirty="0"/>
                    </a:p>
                  </a:txBody>
                  <a:tcPr/>
                </a:tc>
                <a:tc>
                  <a:txBody>
                    <a:bodyPr/>
                    <a:lstStyle/>
                    <a:p>
                      <a:r>
                        <a:rPr lang="pt-PT" b="1" dirty="0" smtClean="0"/>
                        <a:t>USERS WITH DIFFICULTIES</a:t>
                      </a:r>
                      <a:endParaRPr lang="pt-PT" b="1" dirty="0"/>
                    </a:p>
                  </a:txBody>
                  <a:tcPr/>
                </a:tc>
              </a:tr>
              <a:tr h="370840">
                <a:tc>
                  <a:txBody>
                    <a:bodyPr/>
                    <a:lstStyle/>
                    <a:p>
                      <a:pPr>
                        <a:buFont typeface="Wingdings" pitchFamily="2" charset="2"/>
                        <a:buChar char="ü"/>
                      </a:pPr>
                      <a:r>
                        <a:rPr lang="pt-PT" baseline="0" dirty="0" smtClean="0"/>
                        <a:t>    </a:t>
                      </a:r>
                      <a:r>
                        <a:rPr lang="pt-PT" baseline="0" dirty="0" err="1" smtClean="0"/>
                        <a:t>Crossings</a:t>
                      </a:r>
                      <a:r>
                        <a:rPr lang="pt-PT" baseline="0" dirty="0" smtClean="0"/>
                        <a:t> data / </a:t>
                      </a:r>
                      <a:r>
                        <a:rPr lang="pt-PT" baseline="0" dirty="0" err="1" smtClean="0"/>
                        <a:t>variables</a:t>
                      </a:r>
                      <a:endParaRPr lang="pt-PT" dirty="0"/>
                    </a:p>
                  </a:txBody>
                  <a:tcPr/>
                </a:tc>
                <a:tc>
                  <a:txBody>
                    <a:bodyPr/>
                    <a:lstStyle/>
                    <a:p>
                      <a:pPr>
                        <a:buFont typeface="Wingdings" pitchFamily="2" charset="2"/>
                        <a:buChar char="ü"/>
                      </a:pPr>
                      <a:r>
                        <a:rPr lang="pt-PT" dirty="0" smtClean="0"/>
                        <a:t> </a:t>
                      </a:r>
                      <a:r>
                        <a:rPr lang="en-US" dirty="0" smtClean="0"/>
                        <a:t>users has difficulties  to use / adapt this kind of systems</a:t>
                      </a:r>
                      <a:endParaRPr lang="pt-PT" dirty="0"/>
                    </a:p>
                  </a:txBody>
                  <a:tcPr/>
                </a:tc>
              </a:tr>
              <a:tr h="370840">
                <a:tc>
                  <a:txBody>
                    <a:bodyPr/>
                    <a:lstStyle/>
                    <a:p>
                      <a:pPr>
                        <a:buFont typeface="Wingdings" pitchFamily="2" charset="2"/>
                        <a:buChar char="ü"/>
                      </a:pPr>
                      <a:r>
                        <a:rPr lang="pt-PT" dirty="0" err="1" smtClean="0"/>
                        <a:t>dynamic</a:t>
                      </a:r>
                      <a:r>
                        <a:rPr lang="pt-PT" dirty="0" smtClean="0"/>
                        <a:t> </a:t>
                      </a:r>
                      <a:r>
                        <a:rPr lang="pt-PT" dirty="0" err="1" smtClean="0"/>
                        <a:t>and</a:t>
                      </a:r>
                      <a:r>
                        <a:rPr lang="pt-PT" dirty="0" smtClean="0"/>
                        <a:t>  </a:t>
                      </a:r>
                      <a:r>
                        <a:rPr lang="pt-PT" dirty="0" err="1" smtClean="0"/>
                        <a:t>Interactive</a:t>
                      </a:r>
                      <a:r>
                        <a:rPr lang="pt-PT" dirty="0" smtClean="0"/>
                        <a:t> </a:t>
                      </a:r>
                      <a:r>
                        <a:rPr lang="pt-PT" dirty="0" err="1" smtClean="0"/>
                        <a:t>maps</a:t>
                      </a:r>
                      <a:endParaRPr lang="pt-PT" dirty="0"/>
                    </a:p>
                  </a:txBody>
                  <a:tcPr/>
                </a:tc>
                <a:tc>
                  <a:txBody>
                    <a:bodyPr/>
                    <a:lstStyle/>
                    <a:p>
                      <a:pPr>
                        <a:buFont typeface="Wingdings" pitchFamily="2" charset="2"/>
                        <a:buChar char="ü"/>
                      </a:pPr>
                      <a:r>
                        <a:rPr lang="en-ZA" sz="1800" kern="1200" dirty="0" smtClean="0">
                          <a:solidFill>
                            <a:schemeClr val="tx1"/>
                          </a:solidFill>
                          <a:latin typeface="+mn-lt"/>
                          <a:ea typeface="+mn-ea"/>
                          <a:cs typeface="+mn-cs"/>
                        </a:rPr>
                        <a:t>3.9% have access to computers and 2.1% have internet </a:t>
                      </a:r>
                      <a:endParaRPr lang="pt-PT" dirty="0"/>
                    </a:p>
                  </a:txBody>
                  <a:tcPr/>
                </a:tc>
              </a:tr>
              <a:tr h="411480">
                <a:tc>
                  <a:txBody>
                    <a:bodyPr/>
                    <a:lstStyle/>
                    <a:p>
                      <a:pPr marL="342900" indent="-342900">
                        <a:buFont typeface="Wingdings" pitchFamily="2" charset="2"/>
                        <a:buChar char="ü"/>
                      </a:pPr>
                      <a:r>
                        <a:rPr lang="pt-PT" dirty="0" err="1" smtClean="0"/>
                        <a:t>Databases</a:t>
                      </a:r>
                      <a:r>
                        <a:rPr lang="pt-PT" dirty="0" smtClean="0"/>
                        <a:t> Online</a:t>
                      </a:r>
                      <a:endParaRPr lang="pt-PT" dirty="0"/>
                    </a:p>
                  </a:txBody>
                  <a:tcPr/>
                </a:tc>
                <a:tc>
                  <a:txBody>
                    <a:bodyPr/>
                    <a:lstStyle/>
                    <a:p>
                      <a:pPr>
                        <a:buFont typeface="Wingdings" pitchFamily="2" charset="2"/>
                        <a:buChar char="ü"/>
                      </a:pPr>
                      <a:r>
                        <a:rPr lang="en-US" dirty="0" smtClean="0"/>
                        <a:t>Financial difficulties (computers and internet has a cost)</a:t>
                      </a:r>
                      <a:endParaRPr lang="pt-PT" dirty="0"/>
                    </a:p>
                  </a:txBody>
                  <a:tcPr/>
                </a:tc>
              </a:tr>
              <a:tr h="370840">
                <a:tc>
                  <a:txBody>
                    <a:bodyPr/>
                    <a:lstStyle/>
                    <a:p>
                      <a:pPr>
                        <a:buFont typeface="Wingdings" pitchFamily="2" charset="2"/>
                        <a:buChar char="ü"/>
                      </a:pPr>
                      <a:r>
                        <a:rPr lang="pt-PT" dirty="0" smtClean="0"/>
                        <a:t>    Mobile </a:t>
                      </a:r>
                      <a:r>
                        <a:rPr lang="pt-PT" dirty="0" err="1" smtClean="0"/>
                        <a:t>Devices</a:t>
                      </a:r>
                      <a:endParaRPr lang="pt-PT" dirty="0"/>
                    </a:p>
                  </a:txBody>
                  <a:tcPr/>
                </a:tc>
                <a:tc>
                  <a:txBody>
                    <a:bodyPr/>
                    <a:lstStyle/>
                    <a:p>
                      <a:pPr algn="just">
                        <a:buFont typeface="Wingdings" pitchFamily="2" charset="2"/>
                        <a:buChar char="ü"/>
                      </a:pPr>
                      <a:r>
                        <a:rPr lang="en-ZA" dirty="0" smtClean="0"/>
                        <a:t>70.2% of the population is in rural areas, where the availability of computers and internet is limited by several factors.</a:t>
                      </a:r>
                    </a:p>
                    <a:p>
                      <a:endParaRPr lang="pt-PT" dirty="0"/>
                    </a:p>
                  </a:txBody>
                  <a:tcPr/>
                </a:tc>
              </a:tr>
            </a:tbl>
          </a:graphicData>
        </a:graphic>
      </p:graphicFrame>
      <p:cxnSp>
        <p:nvCxnSpPr>
          <p:cNvPr id="10" name="Straight Connector 9"/>
          <p:cNvCxnSpPr/>
          <p:nvPr/>
        </p:nvCxnSpPr>
        <p:spPr>
          <a:xfrm>
            <a:off x="4114800" y="1447800"/>
            <a:ext cx="0" cy="3581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76200"/>
            <a:ext cx="9144000" cy="914400"/>
            <a:chOff x="0" y="76200"/>
            <a:chExt cx="9144000" cy="914400"/>
          </a:xfrm>
        </p:grpSpPr>
        <p:cxnSp>
          <p:nvCxnSpPr>
            <p:cNvPr id="14" name="Straight Connector 13"/>
            <p:cNvCxnSpPr/>
            <p:nvPr/>
          </p:nvCxnSpPr>
          <p:spPr>
            <a:xfrm>
              <a:off x="0" y="990600"/>
              <a:ext cx="9144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5" name="Picture 14" descr="moz.jpg"/>
            <p:cNvPicPr>
              <a:picLocks noChangeAspect="1"/>
            </p:cNvPicPr>
            <p:nvPr/>
          </p:nvPicPr>
          <p:blipFill>
            <a:blip r:embed="rId2" cstate="print"/>
            <a:stretch>
              <a:fillRect/>
            </a:stretch>
          </p:blipFill>
          <p:spPr>
            <a:xfrm>
              <a:off x="7239000" y="76200"/>
              <a:ext cx="1147430" cy="762000"/>
            </a:xfrm>
            <a:prstGeom prst="rect">
              <a:avLst/>
            </a:prstGeom>
          </p:spPr>
        </p:pic>
        <p:pic>
          <p:nvPicPr>
            <p:cNvPr id="16" name="Picture 15" descr="download.jpg"/>
            <p:cNvPicPr>
              <a:picLocks noChangeAspect="1"/>
            </p:cNvPicPr>
            <p:nvPr/>
          </p:nvPicPr>
          <p:blipFill>
            <a:blip r:embed="rId3" cstate="print"/>
            <a:srcRect t="21134" b="17010"/>
            <a:stretch>
              <a:fillRect/>
            </a:stretch>
          </p:blipFill>
          <p:spPr>
            <a:xfrm>
              <a:off x="464819" y="105914"/>
              <a:ext cx="1744981" cy="808485"/>
            </a:xfrm>
            <a:prstGeom prst="rect">
              <a:avLst/>
            </a:prstGeom>
          </p:spPr>
        </p:pic>
      </p:grpSp>
      <p:sp>
        <p:nvSpPr>
          <p:cNvPr id="17" name="Footer Placeholder 3"/>
          <p:cNvSpPr>
            <a:spLocks noGrp="1"/>
          </p:cNvSpPr>
          <p:nvPr>
            <p:ph type="ftr" sz="quarter" idx="10"/>
          </p:nvPr>
        </p:nvSpPr>
        <p:spPr>
          <a:xfrm>
            <a:off x="381000" y="6324600"/>
            <a:ext cx="8763001" cy="392112"/>
          </a:xfrm>
          <a:noFill/>
        </p:spPr>
        <p:txBody>
          <a:bodyPr/>
          <a:lstStyle/>
          <a:p>
            <a:r>
              <a:rPr lang="en-US" sz="1400" dirty="0" smtClean="0">
                <a:solidFill>
                  <a:schemeClr val="tx1"/>
                </a:solidFill>
              </a:rPr>
              <a:t>WEBSITE:  </a:t>
            </a:r>
            <a:r>
              <a:rPr lang="en-US" sz="1400" dirty="0" smtClean="0">
                <a:solidFill>
                  <a:schemeClr val="tx1"/>
                </a:solidFill>
                <a:hlinkClick r:id="rId4"/>
              </a:rPr>
              <a:t>www.ine.gov.mz</a:t>
            </a:r>
            <a:r>
              <a:rPr lang="en-US" sz="1400" dirty="0" smtClean="0">
                <a:solidFill>
                  <a:schemeClr val="tx1"/>
                </a:solidFill>
              </a:rPr>
              <a:t>                                     Collaborate with INE. Contribute to the Development of the Country </a:t>
            </a:r>
            <a:endParaRPr lang="pt-PT" sz="1400" dirty="0" smtClean="0">
              <a:solidFill>
                <a:schemeClr val="tx1"/>
              </a:solidFill>
            </a:endParaRPr>
          </a:p>
        </p:txBody>
      </p:sp>
      <p:cxnSp>
        <p:nvCxnSpPr>
          <p:cNvPr id="18" name="Straight Connector 17"/>
          <p:cNvCxnSpPr/>
          <p:nvPr/>
        </p:nvCxnSpPr>
        <p:spPr>
          <a:xfrm>
            <a:off x="152400" y="6248400"/>
            <a:ext cx="88392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9046</TotalTime>
  <Words>1378</Words>
  <Application>Microsoft Office PowerPoint</Application>
  <PresentationFormat>On-screen Show (4:3)</PresentationFormat>
  <Paragraphs>167</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Users and their needs as catalysts of Information Systems.</vt:lpstr>
      <vt:lpstr>Introduction</vt:lpstr>
      <vt:lpstr>National Statistical System (NSS) of Mozambique</vt:lpstr>
      <vt:lpstr>Overview  of Dissemination  In Mozambique</vt:lpstr>
      <vt:lpstr>Overview  of Dissemination  In Mozambique</vt:lpstr>
      <vt:lpstr>Overview  of Dissemination  In Mozambique</vt:lpstr>
      <vt:lpstr>Overview  of Dissemination  In Mozambique</vt:lpstr>
      <vt:lpstr>Overview  of Dissemination  In Mozambique</vt:lpstr>
      <vt:lpstr>Paradox </vt:lpstr>
      <vt:lpstr>Statistics by SMS </vt:lpstr>
      <vt:lpstr>Why Users and their  needs as catalysts</vt:lpstr>
      <vt:lpstr>Slide 12</vt:lpstr>
      <vt:lpstr>Slide 13</vt:lpstr>
      <vt:lpstr>Slide 14</vt:lpstr>
      <vt:lpstr>Slide 15</vt:lpstr>
      <vt:lpstr>Challenges dissemination due  User  needs</vt:lpstr>
      <vt:lpstr>Slide 17</vt:lpstr>
      <vt:lpstr>Recomendations</vt:lpstr>
      <vt:lpstr>Conclusions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by sms</dc:title>
  <dc:creator>Matusse, Paulo</dc:creator>
  <cp:lastModifiedBy>CountrySTAT</cp:lastModifiedBy>
  <cp:revision>209</cp:revision>
  <dcterms:created xsi:type="dcterms:W3CDTF">2013-08-19T08:36:09Z</dcterms:created>
  <dcterms:modified xsi:type="dcterms:W3CDTF">2013-09-12T09:32:14Z</dcterms:modified>
</cp:coreProperties>
</file>