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6" r:id="rId5"/>
    <p:sldId id="267" r:id="rId6"/>
    <p:sldId id="268" r:id="rId7"/>
    <p:sldId id="264" r:id="rId8"/>
    <p:sldId id="259" r:id="rId9"/>
    <p:sldId id="260" r:id="rId10"/>
    <p:sldId id="263" r:id="rId11"/>
    <p:sldId id="262" r:id="rId12"/>
    <p:sldId id="265" r:id="rId13"/>
  </p:sldIdLst>
  <p:sldSz cx="9144000" cy="6858000" type="screen4x3"/>
  <p:notesSz cx="69469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A3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7" autoAdjust="0"/>
    <p:restoredTop sz="74373" autoAdjust="0"/>
  </p:normalViewPr>
  <p:slideViewPr>
    <p:cSldViewPr>
      <p:cViewPr varScale="1">
        <p:scale>
          <a:sx n="53" d="100"/>
          <a:sy n="53" d="100"/>
        </p:scale>
        <p:origin x="-15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99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5413" y="0"/>
            <a:ext cx="30099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0B89C-4243-44F0-B729-029DB9C8CB1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099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5413" y="8818563"/>
            <a:ext cx="30099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31584-609B-4DFA-BBF1-6AFD629E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621D6531-10AB-49DA-99AA-B6E52E98B7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104886-9014-4CFE-9D4D-675B05DC62FC}" type="slidenum">
              <a:rPr lang="en-US"/>
              <a:pPr/>
              <a:t>2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- using most recent web design technology (CMS)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- work began on designing and developing new website in Nov.</a:t>
            </a:r>
            <a:r>
              <a:rPr lang="en-US" baseline="0" dirty="0" smtClean="0"/>
              <a:t> 2012</a:t>
            </a:r>
            <a:br>
              <a:rPr lang="en-US" baseline="0" dirty="0" smtClean="0"/>
            </a:b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-- the website is compatible to different platforms ex: smart phones and tablets</a:t>
            </a:r>
            <a:br>
              <a:rPr lang="en-US" baseline="0" dirty="0" smtClean="0"/>
            </a:b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- releasing of new website officially on 4</a:t>
            </a:r>
            <a:r>
              <a:rPr lang="en-US" baseline="30000" dirty="0" smtClean="0"/>
              <a:t>th</a:t>
            </a:r>
            <a:r>
              <a:rPr lang="en-US" baseline="0" dirty="0" smtClean="0"/>
              <a:t> Sept. </a:t>
            </a:r>
            <a:r>
              <a:rPr lang="en-US" baseline="0" dirty="0" smtClean="0"/>
              <a:t>2013   &gt;&gt;&gt; www.cosit.gov.iq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endParaRPr lang="en-US" baseline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A7DBE6-BB15-4A5F-BA12-9A77C09A9E22}" type="slidenum">
              <a:rPr lang="en-US"/>
              <a:pPr/>
              <a:t>3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lang="en-US" sz="1200" dirty="0" smtClean="0"/>
              <a:t>Statistical publications: general results with tables, graphs, maps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lang="en-US" sz="1200" dirty="0" smtClean="0"/>
              <a:t>Analytical reports – analysis of the results, interpretations-such as MICS report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lang="en-US" sz="1200" dirty="0" smtClean="0"/>
              <a:t>Thematic reports on interested topics such as Gender statistics using various data sources</a:t>
            </a:r>
          </a:p>
          <a:p>
            <a:pPr lvl="1" algn="l">
              <a:buClr>
                <a:srgbClr val="FF0000"/>
              </a:buClr>
            </a:pPr>
            <a:r>
              <a:rPr lang="en-US" dirty="0" smtClean="0"/>
              <a:t>METADATA: Source of data, methodology, concepts and definitions, classifications, methods of calculation, data availability </a:t>
            </a:r>
            <a:br>
              <a:rPr lang="en-US" dirty="0" smtClean="0"/>
            </a:br>
            <a:r>
              <a:rPr lang="en-US" dirty="0" smtClean="0"/>
              <a:t>PUF: Public Use File – ex: Iraqi Women</a:t>
            </a:r>
            <a:r>
              <a:rPr lang="en-US" baseline="0" dirty="0" smtClean="0"/>
              <a:t> Integrated Social and Health survey </a:t>
            </a:r>
            <a:br>
              <a:rPr lang="en-US" baseline="0" dirty="0" smtClean="0"/>
            </a:br>
            <a:r>
              <a:rPr lang="en-US" dirty="0" err="1" smtClean="0"/>
              <a:t>DevInfo</a:t>
            </a:r>
            <a:r>
              <a:rPr lang="en-US" baseline="0" dirty="0" smtClean="0"/>
              <a:t> -</a:t>
            </a:r>
            <a:r>
              <a:rPr lang="en-US" dirty="0" smtClean="0"/>
              <a:t> ex:  Listing2009, Gender,</a:t>
            </a:r>
            <a:r>
              <a:rPr lang="en-US" baseline="0" dirty="0" smtClean="0"/>
              <a:t> MDGs, I-WISH (Iraqi Woman Integrated Social &amp; Health Survey)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33989C-9B9C-4246-9170-1251FC8BC0FA}" type="slidenum">
              <a:rPr lang="en-US"/>
              <a:pPr/>
              <a:t>7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sz="2400" dirty="0" smtClean="0"/>
              <a:t>- Focus Group Meeting was conducted</a:t>
            </a:r>
            <a:r>
              <a:rPr kumimoji="0" lang="en-US" sz="2400" baseline="0" dirty="0" smtClean="0"/>
              <a:t> in June 2013</a:t>
            </a:r>
            <a:endParaRPr kumimoji="0" lang="en-US" sz="24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1E1641-569D-4F36-8F1F-33BDA81E0248}" type="slidenum">
              <a:rPr lang="en-US"/>
              <a:pPr/>
              <a:t>8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kumimoji="0" lang="en-US" sz="24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3068EB-BBCE-42CC-86E9-E9211589D54A}" type="slidenum">
              <a:rPr lang="en-US"/>
              <a:pPr/>
              <a:t>9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kumimoji="0" lang="en-US" sz="24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1CC9BD-7F4E-4BC5-AD08-50DA20522A6B}" type="slidenum">
              <a:rPr lang="en-US"/>
              <a:pPr/>
              <a:t>10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1C5039-7E5F-429A-8919-0EA7B6D5ECB7}" type="slidenum">
              <a:rPr lang="en-US"/>
              <a:pPr/>
              <a:t>11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kumimoji="0" lang="en-US" sz="24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7B94B8-21C7-46F8-82A1-B2C48C7E6354}" type="slidenum">
              <a:rPr lang="en-US"/>
              <a:pPr/>
              <a:t>12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kumimoji="0" lang="en-US" sz="24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1828800"/>
            <a:ext cx="5343525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6350" y="4184650"/>
            <a:ext cx="4946650" cy="1368425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6249" name="Rectangle 169"/>
          <p:cNvSpPr>
            <a:spLocks noGrp="1" noChangeArrowheads="1"/>
          </p:cNvSpPr>
          <p:nvPr>
            <p:ph type="dt" sz="half" idx="2"/>
          </p:nvPr>
        </p:nvSpPr>
        <p:spPr>
          <a:xfrm>
            <a:off x="12255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250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3303588" y="6200775"/>
            <a:ext cx="3636962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251" name="Rectangle 1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29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849DC96-9281-4BFC-893C-D481CD797F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837A5-C276-4854-8823-1897DD847F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225425"/>
            <a:ext cx="1925638" cy="5975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225425"/>
            <a:ext cx="5627687" cy="5975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84103-47D6-4E43-9949-D93D174CB9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2988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54350" y="6308725"/>
            <a:ext cx="3636963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C926F990-FDEC-470B-AAE2-F8FCC01DAC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77057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2988" y="3829050"/>
            <a:ext cx="77057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2988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54350" y="6308725"/>
            <a:ext cx="3636963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436C9C83-8F89-4548-A658-5F1907EE3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6BB45-AAF3-4236-AD25-AF71EF8609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FD78F-B891-40C3-9B5F-1E446C9F0A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FD6AD-A4BB-427C-B009-101FFD6C1F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62EDE-435D-4C47-84ED-0E13B16E1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10486-4140-40E5-B2B3-7BFAB1660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39848-A8AB-49C8-AC6A-AC1BF327C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070A4-7920-4490-BDE5-852EDD04FB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1646F-04A4-4850-9916-CDD42F098C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25425"/>
            <a:ext cx="77057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304925"/>
            <a:ext cx="77057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6308725"/>
            <a:ext cx="18383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308725"/>
            <a:ext cx="363696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3713" y="6308725"/>
            <a:ext cx="1905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9C0FB435-75A9-468A-9833-B7367F0299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43200" y="533400"/>
            <a:ext cx="5867400" cy="1524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Developing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System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 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Web </a:t>
            </a:r>
            <a:r>
              <a:rPr lang="en-US" dirty="0" smtClean="0"/>
              <a:t>B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ased </a:t>
            </a:r>
            <a:r>
              <a:rPr lang="en-US" dirty="0" smtClean="0"/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ata </a:t>
            </a:r>
            <a:r>
              <a:rPr lang="en-US" dirty="0" smtClean="0"/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issemination</a:t>
            </a:r>
            <a:b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CSO Experience</a:t>
            </a:r>
            <a:endParaRPr lang="en-US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2590801"/>
            <a:ext cx="5715000" cy="4572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Strategies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Web based Data Dissemination</a:t>
            </a:r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2209800" y="5791200"/>
            <a:ext cx="502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Ghusoon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M.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Hameed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en-US" sz="1800" b="1" kern="0" dirty="0" smtClean="0">
                <a:latin typeface="+mn-lt"/>
                <a:cs typeface="+mn-cs"/>
              </a:rPr>
              <a:t>IRAQ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22" name="Rectangle 37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Challenges and 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Management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of the 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System</a:t>
            </a:r>
            <a:endParaRPr lang="en-US" dirty="0"/>
          </a:p>
        </p:txBody>
      </p:sp>
      <p:sp>
        <p:nvSpPr>
          <p:cNvPr id="75123" name="Rectangle 371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304925"/>
            <a:ext cx="7705725" cy="900113"/>
          </a:xfrm>
        </p:spPr>
        <p:txBody>
          <a:bodyPr/>
          <a:lstStyle/>
          <a:p>
            <a:pPr>
              <a:buClr>
                <a:srgbClr val="FF0000"/>
              </a:buClr>
              <a:buNone/>
            </a:pPr>
            <a:r>
              <a:rPr lang="en-US" b="1" dirty="0" smtClean="0"/>
              <a:t>Improving the system for data request services:</a:t>
            </a:r>
          </a:p>
          <a:p>
            <a:pPr lvl="1">
              <a:buClr>
                <a:srgbClr val="FF0000"/>
              </a:buClr>
            </a:pPr>
            <a:endParaRPr lang="en-US" sz="2400" dirty="0" smtClean="0"/>
          </a:p>
          <a:p>
            <a:pPr lvl="1">
              <a:buClr>
                <a:srgbClr val="FF0000"/>
              </a:buClr>
            </a:pPr>
            <a:r>
              <a:rPr lang="en-US" sz="2400" dirty="0" smtClean="0"/>
              <a:t>Building database for data requests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/>
              <a:t>Monitoring the progress in additional data requests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/>
              <a:t>Analysis of data requests in regard to users` profile and reasons for not available data</a:t>
            </a:r>
          </a:p>
          <a:p>
            <a:pPr lvl="1">
              <a:buClr>
                <a:srgbClr val="FF0000"/>
              </a:buClr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257800" y="3200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ahoma" pitchFamily="34" charset="0"/>
            </a:endParaRPr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Management of the System</a:t>
            </a:r>
            <a:endParaRPr lang="en-US" dirty="0"/>
          </a:p>
        </p:txBody>
      </p:sp>
      <p:sp>
        <p:nvSpPr>
          <p:cNvPr id="73737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600200"/>
            <a:ext cx="6653212" cy="4895850"/>
          </a:xfrm>
        </p:spPr>
        <p:txBody>
          <a:bodyPr/>
          <a:lstStyle/>
          <a:p>
            <a:pPr lvl="1" indent="-563563">
              <a:buClr>
                <a:srgbClr val="FF0000"/>
              </a:buClr>
              <a:buNone/>
            </a:pPr>
            <a:r>
              <a:rPr lang="en-US" dirty="0" smtClean="0"/>
              <a:t> </a:t>
            </a:r>
            <a:r>
              <a:rPr lang="en-US" sz="2800" dirty="0" smtClean="0"/>
              <a:t>Improving relation with media</a:t>
            </a:r>
            <a:br>
              <a:rPr lang="en-US" sz="2800" dirty="0" smtClean="0"/>
            </a:br>
            <a:endParaRPr lang="en-US" sz="2800" dirty="0" smtClean="0"/>
          </a:p>
          <a:p>
            <a:pPr marL="681038" lvl="2" indent="-214313">
              <a:buClr>
                <a:srgbClr val="FF0000"/>
              </a:buClr>
            </a:pPr>
            <a:r>
              <a:rPr lang="en-US" sz="2400" dirty="0" smtClean="0"/>
              <a:t>Important in increasing the visibility and improving the reputation of the CSO  and in creating confidence and trust in the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hank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061" y="2209801"/>
            <a:ext cx="6414139" cy="29590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2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Objectives</a:t>
            </a:r>
            <a:endParaRPr lang="en-US" dirty="0"/>
          </a:p>
        </p:txBody>
      </p:sp>
      <p:sp>
        <p:nvSpPr>
          <p:cNvPr id="68623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04925"/>
            <a:ext cx="4210050" cy="4895850"/>
          </a:xfrm>
        </p:spPr>
        <p:txBody>
          <a:bodyPr/>
          <a:lstStyle/>
          <a:p>
            <a:pPr lvl="0">
              <a:buClr>
                <a:srgbClr val="FF0000"/>
              </a:buClr>
              <a:buNone/>
            </a:pPr>
            <a:endParaRPr lang="en-US" sz="1800" dirty="0" smtClean="0">
              <a:solidFill>
                <a:schemeClr val="bg2">
                  <a:lumMod val="25000"/>
                </a:schemeClr>
              </a:solidFill>
              <a:cs typeface="+mj-cs"/>
            </a:endParaRPr>
          </a:p>
          <a:p>
            <a:pPr>
              <a:buClr>
                <a:srgbClr val="FF0000"/>
              </a:buClr>
            </a:pPr>
            <a:r>
              <a:rPr lang="en-US" sz="2000" dirty="0" smtClean="0">
                <a:cs typeface="+mj-cs"/>
              </a:rPr>
              <a:t>Building modern dissemination website in line with recent developments</a:t>
            </a:r>
            <a:br>
              <a:rPr lang="en-US" sz="2000" dirty="0" smtClean="0">
                <a:cs typeface="+mj-cs"/>
              </a:rPr>
            </a:br>
            <a:endParaRPr lang="en-US" sz="2000" dirty="0" smtClean="0">
              <a:cs typeface="+mj-cs"/>
            </a:endParaRPr>
          </a:p>
          <a:p>
            <a:pPr>
              <a:buClr>
                <a:srgbClr val="FF0000"/>
              </a:buClr>
            </a:pPr>
            <a:r>
              <a:rPr lang="en-US" sz="2000" dirty="0" smtClean="0">
                <a:cs typeface="+mj-cs"/>
              </a:rPr>
              <a:t>Ensure that the published statistical data and metadata is transparent and comprehensible to the users</a:t>
            </a:r>
            <a:br>
              <a:rPr lang="en-US" sz="2000" dirty="0" smtClean="0">
                <a:cs typeface="+mj-cs"/>
              </a:rPr>
            </a:br>
            <a:endParaRPr lang="en-US" sz="2000" dirty="0" smtClean="0">
              <a:cs typeface="+mj-cs"/>
            </a:endParaRPr>
          </a:p>
          <a:p>
            <a:pPr>
              <a:buClr>
                <a:srgbClr val="FF0000"/>
              </a:buClr>
            </a:pPr>
            <a:r>
              <a:rPr lang="en-US" sz="2000" dirty="0" smtClean="0">
                <a:cs typeface="+mj-cs"/>
              </a:rPr>
              <a:t>Provide downloadable data into user`s own technical environment</a:t>
            </a:r>
          </a:p>
        </p:txBody>
      </p:sp>
      <p:pic>
        <p:nvPicPr>
          <p:cNvPr id="10" name="ClipArt Placeholder 9" descr="objectives1.jpg"/>
          <p:cNvPicPr>
            <a:picLocks noGrp="1" noChangeAspect="1"/>
          </p:cNvPicPr>
          <p:nvPr>
            <p:ph type="clipArt" sz="half" idx="2"/>
          </p:nvPr>
        </p:nvPicPr>
        <p:blipFill>
          <a:blip r:embed="rId3"/>
          <a:stretch>
            <a:fillRect/>
          </a:stretch>
        </p:blipFill>
        <p:spPr>
          <a:xfrm>
            <a:off x="4724400" y="2057400"/>
            <a:ext cx="3764044" cy="2819400"/>
          </a:xfrm>
        </p:spPr>
      </p:pic>
      <p:sp>
        <p:nvSpPr>
          <p:cNvPr id="5" name="TextBox 4"/>
          <p:cNvSpPr txBox="1"/>
          <p:nvPr/>
        </p:nvSpPr>
        <p:spPr>
          <a:xfrm>
            <a:off x="5334000" y="4876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www.cosit.gov.iq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533400" y="2438400"/>
            <a:ext cx="449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3200">
              <a:latin typeface="Tahoma" pitchFamily="34" charset="0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6705600" y="2667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6964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New 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Statistical </a:t>
            </a:r>
            <a:r>
              <a:rPr lang="en-US" dirty="0"/>
              <a:t>P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roducts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and 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Tools</a:t>
            </a:r>
            <a:endParaRPr lang="en-US" dirty="0"/>
          </a:p>
        </p:txBody>
      </p:sp>
      <p:pic>
        <p:nvPicPr>
          <p:cNvPr id="7" name="ClipArt Placeholder 6" descr="devinfo.jpg"/>
          <p:cNvPicPr>
            <a:picLocks noGrp="1" noChangeAspect="1"/>
          </p:cNvPicPr>
          <p:nvPr>
            <p:ph type="clipArt" sz="half" idx="2"/>
          </p:nvPr>
        </p:nvPicPr>
        <p:blipFill>
          <a:blip r:embed="rId3"/>
          <a:stretch>
            <a:fillRect/>
          </a:stretch>
        </p:blipFill>
        <p:spPr>
          <a:xfrm>
            <a:off x="5638800" y="4419600"/>
            <a:ext cx="2652713" cy="669810"/>
          </a:xfrm>
        </p:spPr>
      </p:pic>
      <p:sp>
        <p:nvSpPr>
          <p:cNvPr id="6964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4876800" cy="4895850"/>
          </a:xfrm>
        </p:spPr>
        <p:txBody>
          <a:bodyPr/>
          <a:lstStyle/>
          <a:p>
            <a:r>
              <a:rPr lang="en-US" sz="2000" dirty="0" smtClean="0"/>
              <a:t>Press releases</a:t>
            </a:r>
          </a:p>
          <a:p>
            <a:pPr marL="342900" lvl="1" indent="-342900"/>
            <a:r>
              <a:rPr lang="en-US" sz="1800" dirty="0" smtClean="0"/>
              <a:t>Statistical publications</a:t>
            </a:r>
          </a:p>
          <a:p>
            <a:pPr marL="342900" lvl="1" indent="-342900"/>
            <a:r>
              <a:rPr lang="en-US" sz="1800" dirty="0" smtClean="0"/>
              <a:t>Analytical reports </a:t>
            </a:r>
          </a:p>
          <a:p>
            <a:pPr marL="342900" lvl="1" indent="-342900"/>
            <a:r>
              <a:rPr lang="en-US" sz="1800" dirty="0" smtClean="0"/>
              <a:t>Thematic reports on interested topics</a:t>
            </a:r>
            <a:endParaRPr lang="en-US" sz="2000" dirty="0" smtClean="0"/>
          </a:p>
          <a:p>
            <a:r>
              <a:rPr lang="en-US" sz="2000" dirty="0" smtClean="0"/>
              <a:t>Metadata</a:t>
            </a:r>
          </a:p>
          <a:p>
            <a:r>
              <a:rPr lang="en-US" sz="2000" dirty="0" smtClean="0"/>
              <a:t>Downloadable Excel tables</a:t>
            </a:r>
          </a:p>
          <a:p>
            <a:pPr marL="342900" lvl="1" indent="-342900"/>
            <a:r>
              <a:rPr lang="en-US" dirty="0" smtClean="0">
                <a:ea typeface="+mn-ea"/>
              </a:rPr>
              <a:t>Key Indicators</a:t>
            </a:r>
          </a:p>
          <a:p>
            <a:r>
              <a:rPr lang="en-US" sz="2000" dirty="0" smtClean="0"/>
              <a:t>PUF`s (</a:t>
            </a:r>
            <a:r>
              <a:rPr lang="en-US" sz="2000" dirty="0" err="1" smtClean="0"/>
              <a:t>Microdata</a:t>
            </a:r>
            <a:r>
              <a:rPr lang="en-US" sz="2000" dirty="0" smtClean="0"/>
              <a:t>)</a:t>
            </a:r>
          </a:p>
          <a:p>
            <a:r>
              <a:rPr lang="en-US" sz="2000" dirty="0" err="1" smtClean="0"/>
              <a:t>DevInfo</a:t>
            </a:r>
            <a:r>
              <a:rPr lang="en-US" sz="2000" dirty="0" smtClean="0"/>
              <a:t> Databases</a:t>
            </a:r>
          </a:p>
          <a:p>
            <a:r>
              <a:rPr lang="en-US" sz="2000" dirty="0" smtClean="0"/>
              <a:t>“On Request” services </a:t>
            </a:r>
            <a:endParaRPr lang="en-US" sz="2000" dirty="0"/>
          </a:p>
        </p:txBody>
      </p:sp>
      <p:pic>
        <p:nvPicPr>
          <p:cNvPr id="8" name="Picture 7" descr="metadat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1752600"/>
            <a:ext cx="2724150" cy="1423588"/>
          </a:xfrm>
          <a:prstGeom prst="rect">
            <a:avLst/>
          </a:prstGeom>
        </p:spPr>
      </p:pic>
      <p:pic>
        <p:nvPicPr>
          <p:cNvPr id="9" name="Picture 8" descr="mic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0" y="3276600"/>
            <a:ext cx="1447800" cy="1047750"/>
          </a:xfrm>
          <a:prstGeom prst="rect">
            <a:avLst/>
          </a:prstGeom>
        </p:spPr>
      </p:pic>
      <p:pic>
        <p:nvPicPr>
          <p:cNvPr id="10" name="Picture 9" descr="request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1600" y="5334000"/>
            <a:ext cx="3705225" cy="1228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Iraq Information Portal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5053012" cy="489585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Indicators:</a:t>
            </a:r>
          </a:p>
          <a:p>
            <a:r>
              <a:rPr lang="en-US" sz="2000" dirty="0" smtClean="0"/>
              <a:t>By Sector</a:t>
            </a:r>
          </a:p>
          <a:p>
            <a:r>
              <a:rPr lang="en-US" sz="2000" dirty="0" smtClean="0"/>
              <a:t>By Survey</a:t>
            </a:r>
          </a:p>
          <a:p>
            <a:endParaRPr lang="en-US" sz="2000" dirty="0" smtClean="0"/>
          </a:p>
          <a:p>
            <a:r>
              <a:rPr lang="en-US" sz="2000" dirty="0" smtClean="0"/>
              <a:t>Using:</a:t>
            </a:r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FusionCharts</a:t>
            </a:r>
            <a:endParaRPr lang="en-US" sz="2000" dirty="0" smtClean="0"/>
          </a:p>
          <a:p>
            <a:r>
              <a:rPr lang="en-US" sz="2000" dirty="0" err="1" smtClean="0"/>
              <a:t>FusionMaps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Iraq Information Portal</a:t>
            </a:r>
            <a:endParaRPr lang="en-US" dirty="0"/>
          </a:p>
        </p:txBody>
      </p:sp>
      <p:pic>
        <p:nvPicPr>
          <p:cNvPr id="7" name="ClipArt Placeholder 6" descr="info.jpg"/>
          <p:cNvPicPr>
            <a:picLocks noGrp="1" noChangeAspect="1"/>
          </p:cNvPicPr>
          <p:nvPr>
            <p:ph type="clipArt" sz="half" idx="2"/>
          </p:nvPr>
        </p:nvPicPr>
        <p:blipFill>
          <a:blip r:embed="rId2"/>
          <a:stretch>
            <a:fillRect/>
          </a:stretch>
        </p:blipFill>
        <p:spPr>
          <a:xfrm>
            <a:off x="304800" y="1143000"/>
            <a:ext cx="8610600" cy="2962275"/>
          </a:xfrm>
        </p:spPr>
      </p:pic>
      <p:pic>
        <p:nvPicPr>
          <p:cNvPr id="8" name="Picture 7" descr="ninw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191000"/>
            <a:ext cx="86106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Tools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752599"/>
            <a:ext cx="6881812" cy="444817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Interactive Online Dissemination database</a:t>
            </a:r>
          </a:p>
          <a:p>
            <a:r>
              <a:rPr lang="en-US" dirty="0" smtClean="0"/>
              <a:t>Online Geo-Spatial database</a:t>
            </a:r>
          </a:p>
          <a:p>
            <a:pPr marL="342900" lvl="1" indent="-342900"/>
            <a:r>
              <a:rPr lang="en-US" sz="2400" dirty="0" smtClean="0"/>
              <a:t>Building database for “On request data”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5775325" y="2632075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5410200" y="3505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ahoma" pitchFamily="34" charset="0"/>
            </a:endParaRPr>
          </a:p>
        </p:txBody>
      </p:sp>
      <p:sp>
        <p:nvSpPr>
          <p:cNvPr id="7578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Importance of consultation with users</a:t>
            </a:r>
            <a:endParaRPr lang="en-US" dirty="0"/>
          </a:p>
        </p:txBody>
      </p:sp>
      <p:sp>
        <p:nvSpPr>
          <p:cNvPr id="75789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304925"/>
            <a:ext cx="7415212" cy="4895850"/>
          </a:xfrm>
        </p:spPr>
        <p:txBody>
          <a:bodyPr/>
          <a:lstStyle/>
          <a:p>
            <a:r>
              <a:rPr lang="en-US" sz="2000" dirty="0" smtClean="0"/>
              <a:t>Focus Group Meeting to collect users` opinion on the content of new website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New website presents different products considering the needs of different types of users- media, general users, decision makers, researchers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Short questionnaire presented on the website for collecting information about the opinion of users – Possible next year in Spring and conduct every year</a:t>
            </a:r>
          </a:p>
          <a:p>
            <a:pPr lvl="1">
              <a:buClr>
                <a:srgbClr val="FF0000"/>
              </a:buClr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Long questionnaire using sampling methodology for selecting the users and conducting survey for multiple purposes – possible every five year period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4" name="Rectangle 10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Management of the System</a:t>
            </a:r>
            <a:endParaRPr lang="en-US" dirty="0"/>
          </a:p>
        </p:txBody>
      </p:sp>
      <p:sp>
        <p:nvSpPr>
          <p:cNvPr id="70661" name="Text Box 1029"/>
          <p:cNvSpPr txBox="1">
            <a:spLocks noChangeArrowheads="1"/>
          </p:cNvSpPr>
          <p:nvPr/>
        </p:nvSpPr>
        <p:spPr bwMode="auto">
          <a:xfrm>
            <a:off x="5867400" y="3048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ahoma" pitchFamily="34" charset="0"/>
            </a:endParaRPr>
          </a:p>
        </p:txBody>
      </p:sp>
      <p:sp>
        <p:nvSpPr>
          <p:cNvPr id="70666" name="Rectangle 1034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676400"/>
            <a:ext cx="6881812" cy="489585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b="1" dirty="0" smtClean="0"/>
              <a:t>Management of the content of </a:t>
            </a:r>
            <a:r>
              <a:rPr lang="en-US" b="1" dirty="0" smtClean="0"/>
              <a:t>website</a:t>
            </a:r>
            <a:br>
              <a:rPr lang="en-US" b="1" dirty="0" smtClean="0"/>
            </a:br>
            <a:endParaRPr lang="en-US" b="1" dirty="0" smtClean="0"/>
          </a:p>
          <a:p>
            <a:pPr lvl="1">
              <a:buClr>
                <a:srgbClr val="FF0000"/>
              </a:buClr>
            </a:pPr>
            <a:r>
              <a:rPr lang="en-US" sz="2300" dirty="0" smtClean="0"/>
              <a:t>Collaborate with ministries to improve available statistics</a:t>
            </a:r>
          </a:p>
          <a:p>
            <a:pPr lvl="1">
              <a:buClr>
                <a:srgbClr val="FF0000"/>
              </a:buClr>
            </a:pPr>
            <a:r>
              <a:rPr lang="en-US" sz="2300" dirty="0" smtClean="0"/>
              <a:t>Using intranet facilities</a:t>
            </a:r>
          </a:p>
          <a:p>
            <a:pPr lvl="1">
              <a:buClr>
                <a:srgbClr val="FF0000"/>
              </a:buClr>
            </a:pPr>
            <a:r>
              <a:rPr lang="en-US" sz="2300" dirty="0" smtClean="0"/>
              <a:t>Clear job description of the departments involved in dissemination-  Which department, When, Which product , How to send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Management of the System</a:t>
            </a:r>
            <a:endParaRPr lang="en-US" dirty="0"/>
          </a:p>
        </p:txBody>
      </p:sp>
      <p:sp>
        <p:nvSpPr>
          <p:cNvPr id="71690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304925"/>
            <a:ext cx="7415212" cy="4895850"/>
          </a:xfrm>
        </p:spPr>
        <p:txBody>
          <a:bodyPr/>
          <a:lstStyle/>
          <a:p>
            <a:pPr lvl="1">
              <a:buClr>
                <a:srgbClr val="FF0000"/>
              </a:buClr>
              <a:buNone/>
            </a:pPr>
            <a:r>
              <a:rPr lang="en-US" sz="2800" dirty="0" smtClean="0"/>
              <a:t>Improving analysis of data </a:t>
            </a:r>
            <a:br>
              <a:rPr lang="en-US" sz="2800" dirty="0" smtClean="0"/>
            </a:br>
            <a:endParaRPr lang="en-US" sz="2800" dirty="0" smtClean="0"/>
          </a:p>
          <a:p>
            <a:pPr marL="855663" lvl="2" indent="-388938">
              <a:buClr>
                <a:srgbClr val="FF0000"/>
              </a:buClr>
            </a:pPr>
            <a:r>
              <a:rPr lang="en-US" sz="2300" dirty="0" smtClean="0"/>
              <a:t>Analysis forces the staff to look closer at the concepts, definitions. Measurements, sampling, etc.</a:t>
            </a:r>
          </a:p>
          <a:p>
            <a:pPr marL="914400" lvl="2" indent="-393700">
              <a:buClr>
                <a:srgbClr val="FF0000"/>
              </a:buClr>
            </a:pPr>
            <a:r>
              <a:rPr lang="en-US" sz="2300" dirty="0" smtClean="0"/>
              <a:t> Analysis provides a necessary feedback into the statistical production process and helps raise the quality of statistics</a:t>
            </a:r>
          </a:p>
          <a:p>
            <a:pPr marL="860425" lvl="2" indent="-287338">
              <a:buClr>
                <a:srgbClr val="FF0000"/>
              </a:buClr>
            </a:pPr>
            <a:r>
              <a:rPr lang="en-US" sz="2300" dirty="0" smtClean="0"/>
              <a:t> Analysis of data should be undertaken </a:t>
            </a:r>
            <a:r>
              <a:rPr lang="en-US" sz="2300" dirty="0" smtClean="0"/>
              <a:t>by</a:t>
            </a:r>
            <a:br>
              <a:rPr lang="en-US" sz="2300" dirty="0" smtClean="0"/>
            </a:br>
            <a:r>
              <a:rPr lang="en-US" sz="2300" dirty="0" smtClean="0"/>
              <a:t>  </a:t>
            </a:r>
            <a:r>
              <a:rPr lang="en-US" sz="2300" dirty="0" smtClean="0"/>
              <a:t>Technical Departments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018371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Century Schoolbook"/>
        <a:ea typeface=""/>
        <a:cs typeface="Times New Roman"/>
      </a:majorFont>
      <a:minorFont>
        <a:latin typeface="Century Schoolbook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01018371</Template>
  <TotalTime>827</TotalTime>
  <Words>282</Words>
  <Application>Microsoft PowerPoint</Application>
  <PresentationFormat>On-screen Show (4:3)</PresentationFormat>
  <Paragraphs>79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01018371</vt:lpstr>
      <vt:lpstr>Developing a System for Web Based Data Dissemination            CSO Experience</vt:lpstr>
      <vt:lpstr>Objectives</vt:lpstr>
      <vt:lpstr>New Statistical Products and Tools</vt:lpstr>
      <vt:lpstr>Iraq Information Portal</vt:lpstr>
      <vt:lpstr>Iraq Information Portal</vt:lpstr>
      <vt:lpstr>Future Tools</vt:lpstr>
      <vt:lpstr>Importance of consultation with users</vt:lpstr>
      <vt:lpstr>Challenges and Management of the System</vt:lpstr>
      <vt:lpstr>Challenges and Management of the System</vt:lpstr>
      <vt:lpstr>Challenges and Management of the System</vt:lpstr>
      <vt:lpstr>Challenges and Management of the System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 System for Web Based Data Dissemination            CSO Experience</dc:title>
  <dc:creator>GHUSOON</dc:creator>
  <cp:lastModifiedBy>GHUSOON</cp:lastModifiedBy>
  <cp:revision>84</cp:revision>
  <cp:lastPrinted>1601-01-01T00:00:00Z</cp:lastPrinted>
  <dcterms:created xsi:type="dcterms:W3CDTF">2013-08-10T15:32:24Z</dcterms:created>
  <dcterms:modified xsi:type="dcterms:W3CDTF">2013-09-10T20:16:42Z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TC010183711033</vt:lpwstr>
  </property>
</Properties>
</file>