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15" autoAdjust="0"/>
    <p:restoredTop sz="86364" autoAdjust="0"/>
  </p:normalViewPr>
  <p:slideViewPr>
    <p:cSldViewPr>
      <p:cViewPr>
        <p:scale>
          <a:sx n="75" d="100"/>
          <a:sy n="75" d="100"/>
        </p:scale>
        <p:origin x="-846" y="978"/>
      </p:cViewPr>
      <p:guideLst>
        <p:guide orient="horz" pos="2160"/>
        <p:guide pos="2880"/>
      </p:guideLst>
    </p:cSldViewPr>
  </p:slideViewPr>
  <p:outlineViewPr>
    <p:cViewPr>
      <p:scale>
        <a:sx n="33" d="100"/>
        <a:sy n="33" d="100"/>
      </p:scale>
      <p:origin x="22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75CABE-70ED-414D-A30D-8014888DB629}" type="datetimeFigureOut">
              <a:rPr lang="en-US" smtClean="0"/>
              <a:pPr/>
              <a:t>9/9/2013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D1F4D-372C-490F-AA18-493978CF5A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9D1F4D-372C-490F-AA18-493978CF5AC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921F88-E497-43BF-BD89-D337A7C7521B}"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921F88-E497-43BF-BD89-D337A7C7521B}"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921F88-E497-43BF-BD89-D337A7C7521B}"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921F88-E497-43BF-BD89-D337A7C7521B}"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921F88-E497-43BF-BD89-D337A7C7521B}"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921F88-E497-43BF-BD89-D337A7C7521B}"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921F88-E497-43BF-BD89-D337A7C7521B}" type="datetimeFigureOut">
              <a:rPr lang="en-US" smtClean="0"/>
              <a:pPr/>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921F88-E497-43BF-BD89-D337A7C7521B}" type="datetimeFigureOut">
              <a:rPr lang="en-US" smtClean="0"/>
              <a:pPr/>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21F88-E497-43BF-BD89-D337A7C7521B}" type="datetimeFigureOut">
              <a:rPr lang="en-US" smtClean="0"/>
              <a:pPr/>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921F88-E497-43BF-BD89-D337A7C7521B}"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921F88-E497-43BF-BD89-D337A7C7521B}"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38E-D006-44A0-890B-15807A0737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21F88-E497-43BF-BD89-D337A7C7521B}" type="datetimeFigureOut">
              <a:rPr lang="en-US" smtClean="0"/>
              <a:pPr/>
              <a:t>9/9/2013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4338E-D006-44A0-890B-15807A0737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286000"/>
          </a:xfrm>
        </p:spPr>
        <p:txBody>
          <a:bodyPr>
            <a:normAutofit fontScale="90000"/>
          </a:bodyPr>
          <a:lstStyle/>
          <a:p>
            <a:r>
              <a:rPr lang="en-US" dirty="0" smtClean="0"/>
              <a:t>UNITED NATION STATISTICAL DIVISION WORKSHOP ON DATA DISSEMINATION &amp; COMMUNICATION</a:t>
            </a:r>
            <a:endParaRPr lang="en-US" dirty="0"/>
          </a:p>
        </p:txBody>
      </p:sp>
      <p:sp>
        <p:nvSpPr>
          <p:cNvPr id="3" name="Subtitle 2"/>
          <p:cNvSpPr>
            <a:spLocks noGrp="1"/>
          </p:cNvSpPr>
          <p:nvPr>
            <p:ph type="subTitle" idx="1"/>
          </p:nvPr>
        </p:nvSpPr>
        <p:spPr/>
        <p:txBody>
          <a:bodyPr/>
          <a:lstStyle/>
          <a:p>
            <a:r>
              <a:rPr lang="en-US" b="1" dirty="0" smtClean="0"/>
              <a:t>MODULE: EMERGING TRENDS IN DATA DISSEMINATION GAMBIAN EXPERIENCE</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Continued</a:t>
            </a:r>
            <a:endParaRPr lang="en-US" dirty="0"/>
          </a:p>
        </p:txBody>
      </p:sp>
      <p:sp>
        <p:nvSpPr>
          <p:cNvPr id="3" name="Content Placeholder 2"/>
          <p:cNvSpPr>
            <a:spLocks noGrp="1"/>
          </p:cNvSpPr>
          <p:nvPr>
            <p:ph idx="1"/>
          </p:nvPr>
        </p:nvSpPr>
        <p:spPr/>
        <p:txBody>
          <a:bodyPr/>
          <a:lstStyle/>
          <a:p>
            <a:r>
              <a:rPr lang="en-US" dirty="0" smtClean="0"/>
              <a:t>The more traditional ways for data dissemination which are still in wide use today are the telephone systems which include fax systems as well. They provide fast and efficient ways to communicate in real time. Some telephone systems have been simulated in internet applications by using the voice over internet protocol (VoIP).</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Continued</a:t>
            </a:r>
            <a:endParaRPr lang="en-US" dirty="0"/>
          </a:p>
        </p:txBody>
      </p:sp>
      <p:sp>
        <p:nvSpPr>
          <p:cNvPr id="3" name="Content Placeholder 2"/>
          <p:cNvSpPr>
            <a:spLocks noGrp="1"/>
          </p:cNvSpPr>
          <p:nvPr>
            <p:ph idx="1"/>
          </p:nvPr>
        </p:nvSpPr>
        <p:spPr/>
        <p:txBody>
          <a:bodyPr/>
          <a:lstStyle/>
          <a:p>
            <a:r>
              <a:rPr lang="en-US" dirty="0" smtClean="0"/>
              <a:t>Through this protocol, hundreds of free or minimally charge international phone calls are already available. This simulated phone calls is possible using the computer with microphone and speaker system or headphones. When a video camera is used, it could be possible to have video conferencing.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Continued</a:t>
            </a:r>
            <a:endParaRPr lang="en-US" dirty="0"/>
          </a:p>
        </p:txBody>
      </p:sp>
      <p:sp>
        <p:nvSpPr>
          <p:cNvPr id="3" name="Content Placeholder 2"/>
          <p:cNvSpPr>
            <a:spLocks noGrp="1"/>
          </p:cNvSpPr>
          <p:nvPr>
            <p:ph idx="1"/>
          </p:nvPr>
        </p:nvSpPr>
        <p:spPr/>
        <p:txBody>
          <a:bodyPr/>
          <a:lstStyle/>
          <a:p>
            <a:r>
              <a:rPr lang="en-US" dirty="0" smtClean="0"/>
              <a:t>Of course, the use of non digital materials for data dissemination can never be totally eliminated despite the meteoric rise of electronic communication media. Paper memos are still widely used to disseminate data. The newspaper is still in wide circulation to communicate vital everyday information in news and feature </a:t>
            </a:r>
            <a:r>
              <a:rPr lang="en-US" dirty="0" err="1" smtClean="0"/>
              <a:t>iyems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Despite the efficiency of electronic means of data dissemination, there are still drawbacks which may take a long time to overcome, if at all. Privacy is one of the most common problems with electronic data dissemination. The internet has thousands of loop holes where people can peep into the private lives of other people. Security is also a related problem with electronic data dissemination. Every year, millions of dollars are lost to electronic theft and fraud. Every time a solution is found for a security problem, another malicious programs spring up somewhere in the globe.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Continued</a:t>
            </a:r>
            <a:endParaRPr lang="en-US" dirty="0"/>
          </a:p>
        </p:txBody>
      </p:sp>
      <p:sp>
        <p:nvSpPr>
          <p:cNvPr id="3" name="Content Placeholder 2"/>
          <p:cNvSpPr>
            <a:spLocks noGrp="1"/>
          </p:cNvSpPr>
          <p:nvPr>
            <p:ph idx="1"/>
          </p:nvPr>
        </p:nvSpPr>
        <p:spPr/>
        <p:txBody>
          <a:bodyPr/>
          <a:lstStyle/>
          <a:p>
            <a:r>
              <a:rPr lang="en-US" dirty="0" smtClean="0"/>
              <a:t>Many Institutions/companies set up precautionary measures against security invasion in their information systems. Some set up user accounts with varying privileges to data access. Many set up internet firewalls and anti virus software on their computers to prevent intrusions.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 dissemination is a very substantial aspect of business operation. Most of today’s businesses are data driven. It is a common scenario where business organizations invest millions for data warehouses including hardware, software and manpower costs, to make data dissemination fast, accurate and timely. Information gathered from disseminated data form as basis for spotting industry trends and patterns and decision making in institutions/ companies.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THANK YOU VERY MUCH FOR YOUR ATTENTION</a:t>
            </a:r>
            <a:endParaRPr lang="en-US" dirty="0"/>
          </a:p>
        </p:txBody>
      </p:sp>
      <p:sp>
        <p:nvSpPr>
          <p:cNvPr id="3" name="Content Placeholder 2"/>
          <p:cNvSpPr>
            <a:spLocks noGrp="1"/>
          </p:cNvSpPr>
          <p:nvPr>
            <p:ph idx="1"/>
          </p:nvPr>
        </p:nvSpPr>
        <p:spPr>
          <a:xfrm>
            <a:off x="457200" y="2895600"/>
            <a:ext cx="8305800" cy="3230563"/>
          </a:xfrm>
        </p:spPr>
        <p:txBody>
          <a:bodyPr/>
          <a:lstStyle/>
          <a:p>
            <a:pPr>
              <a:buNone/>
            </a:pPr>
            <a:r>
              <a:rPr lang="en-US" b="1" dirty="0" smtClean="0"/>
              <a:t>MOMODOU LAMIN CHAM</a:t>
            </a:r>
          </a:p>
          <a:p>
            <a:pPr>
              <a:buNone/>
            </a:pPr>
            <a:r>
              <a:rPr lang="en-US" b="1" dirty="0" smtClean="0"/>
              <a:t>DIRECTOR OF COORDINATION, QUALITY &amp; DISSEMINATION</a:t>
            </a:r>
          </a:p>
          <a:p>
            <a:pPr>
              <a:buNone/>
            </a:pPr>
            <a:r>
              <a:rPr lang="en-US" b="1" dirty="0" smtClean="0"/>
              <a:t>GAMBIA BUREAU OF STATISTICS (</a:t>
            </a:r>
            <a:r>
              <a:rPr lang="en-US" b="1" dirty="0" err="1" smtClean="0"/>
              <a:t>GBoS</a:t>
            </a:r>
            <a:r>
              <a:rPr lang="en-US" b="1" dirty="0" smtClean="0"/>
              <a:t>)</a:t>
            </a:r>
          </a:p>
          <a:p>
            <a:pPr>
              <a:buNone/>
            </a:pPr>
            <a:r>
              <a:rPr lang="en-US" b="1" dirty="0" smtClean="0"/>
              <a:t>THE GAMBIA</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Background</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r>
              <a:rPr lang="en-US" sz="3400" dirty="0" smtClean="0"/>
              <a:t>The Gambia is located in West Africa, bordered on the east, north and south by the Republic of Senegal and on the West by the Atlantic Ocean. It has a population of 1.9 million people according to the provisionary result of the 2013 Census. The main stay of the economy is based on Agriculture and Tourism.</a:t>
            </a:r>
          </a:p>
          <a:p>
            <a:pPr algn="just"/>
            <a:r>
              <a:rPr lang="en-US" sz="3400" dirty="0" smtClean="0"/>
              <a:t>The Gambia Bureau of Statistics (</a:t>
            </a:r>
            <a:r>
              <a:rPr lang="en-US" sz="3400" dirty="0" err="1" smtClean="0"/>
              <a:t>GBoS</a:t>
            </a:r>
            <a:r>
              <a:rPr lang="en-US" sz="3400" dirty="0" smtClean="0"/>
              <a:t>) was established by the National Assembly Statistical Act 2005. The key mandate of the Bureau is to conduct, supervise,  monitor and coordinate all the statistical activities at national level. </a:t>
            </a:r>
            <a:r>
              <a:rPr lang="en-US" sz="3400" dirty="0" err="1" smtClean="0"/>
              <a:t>GBoS</a:t>
            </a:r>
            <a:r>
              <a:rPr lang="en-US" sz="3400" dirty="0" smtClean="0"/>
              <a:t> is a semi-autonomous institutions  headed by a Statistician General. It has five Directorates: Social Statistics; Coordination, Quality and Dissemination; Information Technology; National Accounts; Economic Statistics (CPI &amp; PPI); and the Support Services Directorate.</a:t>
            </a:r>
          </a:p>
          <a:p>
            <a:pPr algn="just"/>
            <a:r>
              <a:rPr lang="en-US" sz="3400" dirty="0" smtClean="0"/>
              <a:t>The Directorate of Coordination, Quality &amp; Dissemination is responsible for disseminating statistical information. </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Data Dissemination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Data Dissemination could be defined as the sharing of formatted data with users. There are several levels and modes of sharing formatted data.  Data can be shared at Global, National and District levels all targeting users of different socio-economical backgrounds.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 could be disseminated using traditional modes/methods such as the  </a:t>
            </a:r>
            <a:r>
              <a:rPr lang="en-US" dirty="0" err="1" smtClean="0"/>
              <a:t>followsing</a:t>
            </a:r>
            <a:r>
              <a:rPr lang="en-US" dirty="0" smtClean="0"/>
              <a:t>:</a:t>
            </a:r>
          </a:p>
          <a:p>
            <a:pPr lvl="0"/>
            <a:r>
              <a:rPr lang="en-US" dirty="0" smtClean="0"/>
              <a:t>Dissemination Seminars/workshops</a:t>
            </a:r>
          </a:p>
          <a:p>
            <a:pPr lvl="0"/>
            <a:r>
              <a:rPr lang="en-US" dirty="0" smtClean="0"/>
              <a:t>Published reports</a:t>
            </a:r>
          </a:p>
          <a:p>
            <a:pPr lvl="0"/>
            <a:r>
              <a:rPr lang="en-US" dirty="0" smtClean="0"/>
              <a:t>Press Briefings</a:t>
            </a:r>
          </a:p>
          <a:p>
            <a:pPr lvl="0"/>
            <a:r>
              <a:rPr lang="en-US" dirty="0" smtClean="0"/>
              <a:t>Electronic and Mass Media (Internet, News papers, Radio, Television, etc)</a:t>
            </a:r>
          </a:p>
          <a:p>
            <a:pPr lvl="0"/>
            <a:r>
              <a:rPr lang="en-US" dirty="0" smtClean="0"/>
              <a:t>Traditional methods using traditional structures at community levels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All the above mentioned methods are found to be </a:t>
            </a:r>
            <a:r>
              <a:rPr lang="en-US" dirty="0" err="1" smtClean="0"/>
              <a:t>usefull</a:t>
            </a:r>
            <a:r>
              <a:rPr lang="en-US" dirty="0" smtClean="0"/>
              <a:t> and effective but they vary in coverage and security. The best methods are those that are found to  be effective, efficient with a much wider coverage and secured. In the Gambia all the above mentioned methods are used but the most prominent method is the internet and the mobile phones. The mobile phone is found to be more effective, efficient with much wider coverage. The internet is found to be effective, efficient but limited in coverage because some communities have no electricity supplies. Despite </a:t>
            </a:r>
            <a:r>
              <a:rPr lang="en-US" smtClean="0"/>
              <a:t>all these problems</a:t>
            </a:r>
            <a:r>
              <a:rPr lang="en-US" dirty="0" smtClean="0"/>
              <a:t>, the Internet is emerging and most prominent among all the methods/modes used in disseminating data.</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Internet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best example of dissemination is the ubiquitous internet. Every single second throughout the year, data gets disseminated to millions of users around the world. Data could sit on the millions of severs located in scattered geographical locations.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Data dissemination on the internet is possible through many different kinds of communications protocols. The internet protocols are the most popular non-proprietary open system protocol suite in the world today. They are used in data dissemination through various communication infrastructures across any set of interconnected networks. Despite the name internet protocol, they are also well suited for local area networks (LAN) and wide area network (WAN) communication.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Continued</a:t>
            </a:r>
            <a:endParaRPr lang="en-US" dirty="0"/>
          </a:p>
        </p:txBody>
      </p:sp>
      <p:sp>
        <p:nvSpPr>
          <p:cNvPr id="3" name="Content Placeholder 2"/>
          <p:cNvSpPr>
            <a:spLocks noGrp="1"/>
          </p:cNvSpPr>
          <p:nvPr>
            <p:ph idx="1"/>
          </p:nvPr>
        </p:nvSpPr>
        <p:spPr/>
        <p:txBody>
          <a:bodyPr/>
          <a:lstStyle/>
          <a:p>
            <a:r>
              <a:rPr lang="en-US" dirty="0" smtClean="0"/>
              <a:t>Using the internet, there are several ways data can be disseminated. The world wide web is an interlinked system where documents, images and other multimedia content can be accessed via the internet using web browsers. It uses a mark up language called hyper text markup language (HMTL) to format disparate data into the web browser.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Continued</a:t>
            </a:r>
            <a:endParaRPr lang="en-US" dirty="0"/>
          </a:p>
        </p:txBody>
      </p:sp>
      <p:sp>
        <p:nvSpPr>
          <p:cNvPr id="3" name="Content Placeholder 2"/>
          <p:cNvSpPr>
            <a:spLocks noGrp="1"/>
          </p:cNvSpPr>
          <p:nvPr>
            <p:ph idx="1"/>
          </p:nvPr>
        </p:nvSpPr>
        <p:spPr/>
        <p:txBody>
          <a:bodyPr/>
          <a:lstStyle/>
          <a:p>
            <a:r>
              <a:rPr lang="en-US" dirty="0" smtClean="0"/>
              <a:t>The Email (electronic mail) is also one of the most widely used systems for data dissemination using the internet and electronic medium to store and forward messages. The email is based on the Simple Mail Transfer Protocol (SMTP) and can also be used by institutions/companies within an intranet system so that staff could communicate with other.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1062</Words>
  <Application>Microsoft Office PowerPoint</Application>
  <PresentationFormat>On-screen Show (4:3)</PresentationFormat>
  <Paragraphs>43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UNITED NATION STATISTICAL DIVISION WORKSHOP ON DATA DISSEMINATION &amp; COMMUNICATION</vt:lpstr>
      <vt:lpstr>Background </vt:lpstr>
      <vt:lpstr>What is Data Dissemination </vt:lpstr>
      <vt:lpstr>METHODS </vt:lpstr>
      <vt:lpstr>METHODS CONTINUED</vt:lpstr>
      <vt:lpstr>Internet </vt:lpstr>
      <vt:lpstr>Internet Continued</vt:lpstr>
      <vt:lpstr>Internet Continued</vt:lpstr>
      <vt:lpstr>Internet Continued</vt:lpstr>
      <vt:lpstr>Internet Continued</vt:lpstr>
      <vt:lpstr>Internet Continued</vt:lpstr>
      <vt:lpstr>Internet Continued</vt:lpstr>
      <vt:lpstr>Internet Continued</vt:lpstr>
      <vt:lpstr>Internet Continued</vt:lpstr>
      <vt:lpstr>Internet Continued</vt:lpstr>
      <vt:lpstr>THANK YOU VERY MUCH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 STATISTICAL DIVISION WORKSHOP ON DATA DISSEMINATION &amp; COMMUNICATION</dc:title>
  <dc:creator>AC</dc:creator>
  <cp:lastModifiedBy>User7</cp:lastModifiedBy>
  <cp:revision>8</cp:revision>
  <dcterms:created xsi:type="dcterms:W3CDTF">2013-09-05T09:39:23Z</dcterms:created>
  <dcterms:modified xsi:type="dcterms:W3CDTF">2013-09-09T04:30:51Z</dcterms:modified>
</cp:coreProperties>
</file>