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9" r:id="rId3"/>
    <p:sldId id="257" r:id="rId4"/>
    <p:sldId id="264" r:id="rId5"/>
    <p:sldId id="296" r:id="rId6"/>
    <p:sldId id="288" r:id="rId7"/>
    <p:sldId id="289" r:id="rId8"/>
    <p:sldId id="299" r:id="rId9"/>
    <p:sldId id="265" r:id="rId10"/>
    <p:sldId id="297" r:id="rId11"/>
    <p:sldId id="280" r:id="rId12"/>
    <p:sldId id="298" r:id="rId13"/>
    <p:sldId id="287" r:id="rId14"/>
    <p:sldId id="300" r:id="rId15"/>
    <p:sldId id="269" r:id="rId16"/>
    <p:sldId id="271" r:id="rId17"/>
    <p:sldId id="272" r:id="rId18"/>
    <p:sldId id="295" r:id="rId19"/>
    <p:sldId id="258" r:id="rId20"/>
    <p:sldId id="293" r:id="rId21"/>
    <p:sldId id="283" r:id="rId22"/>
    <p:sldId id="282" r:id="rId23"/>
    <p:sldId id="284" r:id="rId24"/>
    <p:sldId id="285" r:id="rId25"/>
    <p:sldId id="286" r:id="rId26"/>
    <p:sldId id="259" r:id="rId27"/>
    <p:sldId id="273" r:id="rId28"/>
    <p:sldId id="274" r:id="rId29"/>
    <p:sldId id="275" r:id="rId30"/>
    <p:sldId id="260" r:id="rId31"/>
    <p:sldId id="276" r:id="rId32"/>
    <p:sldId id="277" r:id="rId33"/>
    <p:sldId id="261" r:id="rId34"/>
    <p:sldId id="262" r:id="rId35"/>
    <p:sldId id="278" r:id="rId36"/>
    <p:sldId id="263" r:id="rId37"/>
    <p:sldId id="281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4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37AE5-E0D5-4E25-B74A-61932F1A0E73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21650-3C95-410D-99DC-02B70E8B3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EDAF0-1E86-4EB7-BD5E-424C0F0B477A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C5517-8FC0-4228-8218-3E9E374C9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C5517-8FC0-4228-8218-3E9E374C9B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C5517-8FC0-4228-8218-3E9E374C9B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1E4-0847-462C-B5FC-6D27D87AF0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0E77-3108-4EEB-8A7E-B534BBDF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1E4-0847-462C-B5FC-6D27D87AF0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0E77-3108-4EEB-8A7E-B534BBDF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1E4-0847-462C-B5FC-6D27D87AF0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0E77-3108-4EEB-8A7E-B534BBDF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1E4-0847-462C-B5FC-6D27D87AF0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0E77-3108-4EEB-8A7E-B534BBDF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1E4-0847-462C-B5FC-6D27D87AF0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0E77-3108-4EEB-8A7E-B534BBDF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1E4-0847-462C-B5FC-6D27D87AF0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0E77-3108-4EEB-8A7E-B534BBDF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1E4-0847-462C-B5FC-6D27D87AF0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0E77-3108-4EEB-8A7E-B534BBDF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1E4-0847-462C-B5FC-6D27D87AF0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0E77-3108-4EEB-8A7E-B534BBDF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1E4-0847-462C-B5FC-6D27D87AF0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0E77-3108-4EEB-8A7E-B534BBDF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1E4-0847-462C-B5FC-6D27D87AF0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0E77-3108-4EEB-8A7E-B534BBDF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1E4-0847-462C-B5FC-6D27D87AF0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2B0E77-3108-4EEB-8A7E-B534BBDF79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0F31E4-0847-462C-B5FC-6D27D87AF0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2B0E77-3108-4EEB-8A7E-B534BBDF79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hagiz444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1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Vide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ownloads\Ethiop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575" y="-43765"/>
            <a:ext cx="9218575" cy="69017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87630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900" dirty="0" smtClean="0">
                <a:solidFill>
                  <a:srgbClr val="00B050"/>
                </a:solidFill>
              </a:rPr>
              <a:t>Central Statistical </a:t>
            </a:r>
            <a:r>
              <a:rPr lang="en-US" sz="4900" dirty="0" err="1" smtClean="0">
                <a:solidFill>
                  <a:srgbClr val="00B050"/>
                </a:solidFill>
              </a:rPr>
              <a:t>Agency</a:t>
            </a:r>
            <a:r>
              <a:rPr lang="en-US" sz="4900" dirty="0" err="1" smtClean="0">
                <a:solidFill>
                  <a:srgbClr val="FF0000"/>
                </a:solidFill>
              </a:rPr>
              <a:t>Ethiopia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" name="Picture 4" descr="100px-Flag_of_Ethiopia_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200400"/>
            <a:ext cx="3810000" cy="1904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250px-Ethiopia_People's_Republic_of_China_Locator"/>
          <p:cNvPicPr>
            <a:picLocks noChangeAspect="1" noChangeArrowheads="1"/>
          </p:cNvPicPr>
          <p:nvPr/>
        </p:nvPicPr>
        <p:blipFill>
          <a:blip r:embed="rId5" cstate="print"/>
          <a:srcRect l="-3779" t="7477" r="47087" b="7290"/>
          <a:stretch>
            <a:fillRect/>
          </a:stretch>
        </p:blipFill>
        <p:spPr bwMode="auto">
          <a:xfrm>
            <a:off x="-3048000" y="2895600"/>
            <a:ext cx="2326105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Statistical Agency-Ethiopia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vision of the Central Statistics Agency (CSA) is to be a center of excellence in providing official statistics that can be used as an input for sustainable socioeconomic development. 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CSA-Ethiopia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Branches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We have, at the moment, 25 branches all over the 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country and 5 more branches are under construction.</a:t>
            </a:r>
          </a:p>
          <a:p>
            <a:endParaRPr lang="en-US" dirty="0"/>
          </a:p>
        </p:txBody>
      </p:sp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32688"/>
          </a:xfrm>
        </p:spPr>
        <p:txBody>
          <a:bodyPr/>
          <a:lstStyle/>
          <a:p>
            <a:r>
              <a:rPr lang="en-US" dirty="0" smtClean="0"/>
              <a:t>CSA-Organizational Structure</a:t>
            </a:r>
            <a:endParaRPr lang="en-US" dirty="0"/>
          </a:p>
        </p:txBody>
      </p:sp>
      <p:pic>
        <p:nvPicPr>
          <p:cNvPr id="4" name="Picture 2" descr="C:\Users\Administrator\Downloads\dnlds\Maky\organizational structure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5191"/>
            <a:ext cx="8001000" cy="4875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5029200" y="525780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IST Directorate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609600"/>
          <a:ext cx="7772400" cy="605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462468">
                <a:tc>
                  <a:txBody>
                    <a:bodyPr/>
                    <a:lstStyle/>
                    <a:p>
                      <a:r>
                        <a:rPr lang="en-US" dirty="0" smtClean="0"/>
                        <a:t>Survey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Survey</a:t>
                      </a:r>
                      <a:r>
                        <a:rPr lang="en-US" baseline="0" dirty="0" smtClean="0"/>
                        <a:t> Interval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Survey</a:t>
                      </a:r>
                      <a:r>
                        <a:rPr lang="en-US" baseline="0" dirty="0" smtClean="0"/>
                        <a:t> Level</a:t>
                      </a:r>
                      <a:endParaRPr lang="en-US" dirty="0"/>
                    </a:p>
                  </a:txBody>
                  <a:tcPr/>
                </a:tc>
              </a:tr>
              <a:tr h="582954"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Agricultural Sample Survey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Country,</a:t>
                      </a:r>
                      <a:r>
                        <a:rPr lang="en-US" baseline="0" dirty="0" smtClean="0"/>
                        <a:t> Region, Zone</a:t>
                      </a:r>
                      <a:endParaRPr lang="en-US" dirty="0"/>
                    </a:p>
                  </a:txBody>
                  <a:tcPr/>
                </a:tc>
              </a:tr>
              <a:tr h="832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Industry (Large/medium and Small scale)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Annually</a:t>
                      </a:r>
                    </a:p>
                    <a:p>
                      <a:r>
                        <a:rPr lang="en-US" dirty="0" smtClean="0"/>
                        <a:t>Every two years.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Country, Region, Zone</a:t>
                      </a:r>
                      <a:endParaRPr lang="en-US" dirty="0"/>
                    </a:p>
                  </a:txBody>
                  <a:tcPr/>
                </a:tc>
              </a:tr>
              <a:tr h="582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Welfare Monitoring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 Five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Country, Region, Zone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29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Livestock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Country, Region, Zone</a:t>
                      </a:r>
                    </a:p>
                  </a:txBody>
                  <a:tcPr/>
                </a:tc>
              </a:tr>
              <a:tr h="470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Household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 Five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Country, Region, Zone</a:t>
                      </a:r>
                    </a:p>
                  </a:txBody>
                  <a:tcPr/>
                </a:tc>
              </a:tr>
              <a:tr h="594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Urban Employment unemployment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Annually since 2009 (Before,</a:t>
                      </a:r>
                      <a:r>
                        <a:rPr lang="en-US" baseline="0" dirty="0" smtClean="0"/>
                        <a:t> Every 2 years)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Country, Region, Zone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96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Labor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Country, Region, Zone</a:t>
                      </a:r>
                    </a:p>
                  </a:txBody>
                  <a:tcPr/>
                </a:tc>
              </a:tr>
              <a:tr h="396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 Five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Country, Region, Zone</a:t>
                      </a:r>
                    </a:p>
                  </a:txBody>
                  <a:tcPr/>
                </a:tc>
              </a:tr>
              <a:tr h="396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Country, Region, Zone</a:t>
                      </a:r>
                      <a:endParaRPr lang="en-US" dirty="0"/>
                    </a:p>
                  </a:txBody>
                  <a:tcPr/>
                </a:tc>
              </a:tr>
              <a:tr h="668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Population and Housing census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 Ten</a:t>
                      </a:r>
                      <a:r>
                        <a:rPr lang="en-US" baseline="0" dirty="0" smtClean="0"/>
                        <a:t>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95600" y="0"/>
            <a:ext cx="2971800" cy="55168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Surveys in CSA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4343400" cy="1143000"/>
          </a:xfrm>
        </p:spPr>
        <p:txBody>
          <a:bodyPr/>
          <a:lstStyle/>
          <a:p>
            <a:r>
              <a:rPr lang="en-US" dirty="0" smtClean="0"/>
              <a:t>Our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Students</a:t>
            </a:r>
          </a:p>
          <a:p>
            <a:r>
              <a:rPr lang="en-US" dirty="0" smtClean="0"/>
              <a:t>Researchers</a:t>
            </a:r>
          </a:p>
          <a:p>
            <a:endParaRPr lang="en-US" dirty="0" smtClean="0"/>
          </a:p>
          <a:p>
            <a:r>
              <a:rPr lang="en-US" dirty="0" smtClean="0"/>
              <a:t>Organizations </a:t>
            </a:r>
          </a:p>
          <a:p>
            <a:pPr lvl="1"/>
            <a:r>
              <a:rPr lang="en-US" dirty="0" smtClean="0"/>
              <a:t>Governmental</a:t>
            </a:r>
          </a:p>
          <a:p>
            <a:pPr lvl="1"/>
            <a:r>
              <a:rPr lang="en-US" dirty="0" smtClean="0"/>
              <a:t>NGO</a:t>
            </a:r>
          </a:p>
          <a:p>
            <a:pPr lvl="1"/>
            <a:r>
              <a:rPr lang="en-US" dirty="0" smtClean="0"/>
              <a:t>International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Individuals</a:t>
            </a:r>
          </a:p>
          <a:p>
            <a:r>
              <a:rPr lang="en-US" dirty="0" smtClean="0"/>
              <a:t>And More…</a:t>
            </a:r>
          </a:p>
          <a:p>
            <a:endParaRPr lang="en-US" dirty="0"/>
          </a:p>
        </p:txBody>
      </p:sp>
      <p:pic>
        <p:nvPicPr>
          <p:cNvPr id="4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100px-Flag_of_Ethiopia_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CSA Data Dissemination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Electronic (Softcopy)</a:t>
            </a:r>
          </a:p>
          <a:p>
            <a:pPr lvl="1"/>
            <a:r>
              <a:rPr lang="en-US" dirty="0" smtClean="0"/>
              <a:t>Websites</a:t>
            </a:r>
          </a:p>
          <a:p>
            <a:pPr lvl="1"/>
            <a:r>
              <a:rPr lang="en-US" dirty="0" smtClean="0"/>
              <a:t>CD Rom</a:t>
            </a:r>
          </a:p>
          <a:p>
            <a:pPr lvl="1"/>
            <a:r>
              <a:rPr lang="en-US" dirty="0" smtClean="0"/>
              <a:t>On Demand – email / other portable storages</a:t>
            </a:r>
          </a:p>
          <a:p>
            <a:r>
              <a:rPr lang="en-US" dirty="0" smtClean="0"/>
              <a:t>Non Electronic (hardcopy and others)</a:t>
            </a:r>
          </a:p>
          <a:p>
            <a:pPr lvl="1"/>
            <a:r>
              <a:rPr lang="en-US" dirty="0" smtClean="0"/>
              <a:t>Company publications</a:t>
            </a:r>
          </a:p>
          <a:p>
            <a:pPr lvl="2"/>
            <a:r>
              <a:rPr lang="en-US" dirty="0" smtClean="0"/>
              <a:t>Survey report books</a:t>
            </a:r>
          </a:p>
          <a:p>
            <a:pPr lvl="2"/>
            <a:r>
              <a:rPr lang="en-US" dirty="0" smtClean="0"/>
              <a:t>Occasional publications</a:t>
            </a:r>
          </a:p>
          <a:p>
            <a:pPr lvl="1"/>
            <a:r>
              <a:rPr lang="en-US" dirty="0" smtClean="0"/>
              <a:t>Quarterly magazine</a:t>
            </a:r>
          </a:p>
          <a:p>
            <a:pPr lvl="1"/>
            <a:r>
              <a:rPr lang="en-US" dirty="0" smtClean="0"/>
              <a:t>News letter</a:t>
            </a:r>
          </a:p>
          <a:p>
            <a:pPr lvl="1"/>
            <a:r>
              <a:rPr lang="en-US" dirty="0" smtClean="0"/>
              <a:t>Library supply and services</a:t>
            </a:r>
          </a:p>
          <a:p>
            <a:pPr lvl="1"/>
            <a:endParaRPr lang="en-US" dirty="0"/>
          </a:p>
        </p:txBody>
      </p:sp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Electronic Methods (</a:t>
            </a:r>
            <a:r>
              <a:rPr lang="en-US" dirty="0" err="1" smtClean="0"/>
              <a:t>contd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 Rom</a:t>
            </a:r>
          </a:p>
          <a:p>
            <a:pPr lvl="1"/>
            <a:r>
              <a:rPr lang="en-US" dirty="0" smtClean="0"/>
              <a:t>CD-Rom Dissemination We have more than 100 surveys prepared on the CD </a:t>
            </a:r>
          </a:p>
          <a:p>
            <a:pPr lvl="1"/>
            <a:r>
              <a:rPr lang="en-US" dirty="0" smtClean="0"/>
              <a:t>The CD basically contains</a:t>
            </a:r>
          </a:p>
          <a:p>
            <a:pPr lvl="2">
              <a:buFontTx/>
              <a:buChar char="-"/>
            </a:pPr>
            <a:r>
              <a:rPr lang="en-US" dirty="0" smtClean="0"/>
              <a:t>Metadata of the survey</a:t>
            </a:r>
          </a:p>
          <a:p>
            <a:pPr lvl="2">
              <a:buFontTx/>
              <a:buChar char="-"/>
            </a:pPr>
            <a:r>
              <a:rPr lang="en-US" dirty="0" smtClean="0"/>
              <a:t>Dataset</a:t>
            </a:r>
          </a:p>
          <a:p>
            <a:pPr lvl="2">
              <a:buFontTx/>
              <a:buChar char="-"/>
            </a:pPr>
            <a:r>
              <a:rPr lang="en-US" dirty="0" smtClean="0"/>
              <a:t>Technical document used to conduct the survey</a:t>
            </a:r>
          </a:p>
          <a:p>
            <a:pPr lvl="2">
              <a:buFontTx/>
              <a:buChar char="-"/>
            </a:pPr>
            <a:r>
              <a:rPr lang="en-US" dirty="0" smtClean="0"/>
              <a:t>Survey Report</a:t>
            </a:r>
          </a:p>
          <a:p>
            <a:pPr lvl="1"/>
            <a:endParaRPr lang="en-US" dirty="0"/>
          </a:p>
        </p:txBody>
      </p:sp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858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Sample view of the </a:t>
            </a:r>
            <a:br>
              <a:rPr lang="en-US" dirty="0" smtClean="0"/>
            </a:br>
            <a:r>
              <a:rPr lang="en-US" dirty="0" smtClean="0"/>
              <a:t>CD Rom data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329532"/>
            <a:ext cx="8686800" cy="529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00px-Flag_of_Ethiopia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685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Websites</a:t>
            </a:r>
          </a:p>
          <a:p>
            <a:pPr lvl="1"/>
            <a:r>
              <a:rPr lang="en-US" dirty="0" smtClean="0"/>
              <a:t>IMIS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Country Stat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EthioInfo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Price database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ENADA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Main Website</a:t>
            </a:r>
            <a:endParaRPr lang="en-US" dirty="0"/>
          </a:p>
        </p:txBody>
      </p:sp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Main Website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64" t="2932" r="5511" b="5717"/>
          <a:stretch>
            <a:fillRect/>
          </a:stretch>
        </p:blipFill>
        <p:spPr bwMode="auto">
          <a:xfrm>
            <a:off x="228600" y="838200"/>
            <a:ext cx="8610600" cy="543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3048000" y="533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www.csa.gov.et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b="1" dirty="0" smtClean="0">
                <a:solidFill>
                  <a:srgbClr val="FF0000"/>
                </a:solidFill>
              </a:rPr>
              <a:t>Module 2:   </a:t>
            </a:r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sz="3600" b="1" dirty="0" smtClean="0"/>
              <a:t>Strategies for Web-based Data Dissemination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My title:</a:t>
            </a:r>
          </a:p>
          <a:p>
            <a:pPr lvl="1"/>
            <a:r>
              <a:rPr lang="en-US" b="1" dirty="0" smtClean="0"/>
              <a:t>Electronic Data Dissemination of CSA Ethiopia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Presenter:</a:t>
            </a:r>
          </a:p>
          <a:p>
            <a:pPr algn="ctr">
              <a:buNone/>
            </a:pPr>
            <a:r>
              <a:rPr lang="en-US" b="1" dirty="0" err="1" smtClean="0"/>
              <a:t>Yohannes</a:t>
            </a:r>
            <a:r>
              <a:rPr lang="en-US" b="1" dirty="0" smtClean="0"/>
              <a:t> </a:t>
            </a:r>
            <a:r>
              <a:rPr lang="en-US" b="1" dirty="0" err="1" smtClean="0"/>
              <a:t>Gulilat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Senior DBA and Web Master</a:t>
            </a:r>
          </a:p>
          <a:p>
            <a:pPr algn="ctr">
              <a:buNone/>
            </a:pPr>
            <a:r>
              <a:rPr lang="en-US" b="1" dirty="0" smtClean="0"/>
              <a:t>CSA-Ethiopia</a:t>
            </a:r>
          </a:p>
          <a:p>
            <a:pPr algn="ctr">
              <a:buNone/>
            </a:pPr>
            <a:r>
              <a:rPr lang="en-US" b="1" dirty="0" smtClean="0"/>
              <a:t>Email: </a:t>
            </a:r>
            <a:r>
              <a:rPr lang="en-US" b="1" dirty="0" smtClean="0">
                <a:hlinkClick r:id="rId2"/>
              </a:rPr>
              <a:t>shagiz444@gmail.com</a:t>
            </a:r>
            <a:endParaRPr lang="en-US" b="1" dirty="0" smtClean="0"/>
          </a:p>
          <a:p>
            <a:pPr algn="ctr">
              <a:buNone/>
            </a:pPr>
            <a:r>
              <a:rPr lang="en-US" b="1" dirty="0" err="1" smtClean="0"/>
              <a:t>POBox</a:t>
            </a:r>
            <a:r>
              <a:rPr lang="en-US" b="1" dirty="0" smtClean="0"/>
              <a:t>: 28866,  A.A, Ethiopia</a:t>
            </a:r>
          </a:p>
          <a:p>
            <a:pPr algn="ctr">
              <a:buNone/>
            </a:pPr>
            <a:r>
              <a:rPr lang="en-US" b="1" dirty="0" smtClean="0"/>
              <a:t>Skype: </a:t>
            </a:r>
            <a:r>
              <a:rPr lang="en-US" b="1" dirty="0" err="1" smtClean="0"/>
              <a:t>Joye.mikoo</a:t>
            </a:r>
            <a:endParaRPr lang="en-US" b="1" dirty="0"/>
          </a:p>
        </p:txBody>
      </p:sp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64" t="2932" r="5511" b="5717"/>
          <a:stretch>
            <a:fillRect/>
          </a:stretch>
        </p:blipFill>
        <p:spPr bwMode="auto">
          <a:xfrm>
            <a:off x="2133600" y="1828800"/>
            <a:ext cx="4669599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3367" b="5717"/>
          <a:stretch>
            <a:fillRect/>
          </a:stretch>
        </p:blipFill>
        <p:spPr bwMode="auto">
          <a:xfrm>
            <a:off x="609600" y="381000"/>
            <a:ext cx="1752600" cy="1144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3368" b="5717"/>
          <a:stretch>
            <a:fillRect/>
          </a:stretch>
        </p:blipFill>
        <p:spPr bwMode="auto">
          <a:xfrm>
            <a:off x="6477000" y="457200"/>
            <a:ext cx="1951536" cy="121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t="3367" b="5717"/>
          <a:stretch>
            <a:fillRect/>
          </a:stretch>
        </p:blipFill>
        <p:spPr bwMode="auto">
          <a:xfrm>
            <a:off x="685800" y="4876800"/>
            <a:ext cx="1828800" cy="1177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11043" t="3143" r="11653" b="5717"/>
          <a:stretch>
            <a:fillRect/>
          </a:stretch>
        </p:blipFill>
        <p:spPr bwMode="auto">
          <a:xfrm>
            <a:off x="7086600" y="4953000"/>
            <a:ext cx="1657350" cy="13258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Content Placeholder 3" descr="C:\Users\biniyamt\Desktop\Untitled3.pn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0"/>
            <a:ext cx="1828800" cy="99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Content Placeholder 3" descr="C:\Users\biniyamt\Desktop\Untitled3.pn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5638800"/>
            <a:ext cx="1828800" cy="121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 b="4034"/>
          <a:stretch>
            <a:fillRect/>
          </a:stretch>
        </p:blipFill>
        <p:spPr bwMode="auto">
          <a:xfrm>
            <a:off x="0" y="2590800"/>
            <a:ext cx="1828800" cy="1057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2362200" y="16002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572000" y="1066800"/>
            <a:ext cx="762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828800" y="29718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81800" y="1600200"/>
            <a:ext cx="9906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514600" y="4191000"/>
            <a:ext cx="3810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191000" y="4343400"/>
            <a:ext cx="4572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77000" y="4419600"/>
            <a:ext cx="6096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4419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Price Database</a:t>
            </a:r>
            <a:endParaRPr lang="en-US" dirty="0"/>
          </a:p>
        </p:txBody>
      </p:sp>
      <p:pic>
        <p:nvPicPr>
          <p:cNvPr id="4" name="Content Placeholder 3" descr="C:\Users\biniyamt\Desktop\Untitled3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295401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00px-Flag_of_Ethiopia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Consumer Price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dirty="0" smtClean="0"/>
              <a:t>Provide users to access raw data online from anywhere as long as they have internet connection</a:t>
            </a:r>
          </a:p>
          <a:p>
            <a:pPr marL="274320" indent="-274320"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dirty="0" smtClean="0"/>
              <a:t>Information about the price of  item in any market by year and region</a:t>
            </a:r>
          </a:p>
          <a:p>
            <a:endParaRPr lang="en-US" dirty="0"/>
          </a:p>
        </p:txBody>
      </p:sp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Consumer Price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700" dirty="0" smtClean="0"/>
              <a:t>Our data set to be manageable in RDBMS we have divided the data sets in three parts.</a:t>
            </a:r>
          </a:p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700" dirty="0" smtClean="0"/>
          </a:p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700" dirty="0" smtClean="0"/>
          </a:p>
          <a:p>
            <a:pPr marL="669925" lvl="1" indent="-325438"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b="1" dirty="0" smtClean="0"/>
              <a:t>The first part is surveys from year [1989-1993]</a:t>
            </a:r>
          </a:p>
          <a:p>
            <a:pPr marL="822325" lvl="2">
              <a:buClr>
                <a:srgbClr val="8CADAE"/>
              </a:buClr>
              <a:buSzPct val="75000"/>
              <a:buFont typeface="Wingdings 2" pitchFamily="18" charset="2"/>
              <a:buChar char=""/>
              <a:defRPr/>
            </a:pPr>
            <a:r>
              <a:rPr lang="en-US" sz="2000" dirty="0" smtClean="0"/>
              <a:t>It has 409 number of Items</a:t>
            </a:r>
          </a:p>
          <a:p>
            <a:pPr marL="822325" lvl="2">
              <a:buClr>
                <a:srgbClr val="8CADAE"/>
              </a:buClr>
              <a:buSzPct val="75000"/>
              <a:buFont typeface="Wingdings 2" pitchFamily="18" charset="2"/>
              <a:buChar char=""/>
              <a:defRPr/>
            </a:pPr>
            <a:r>
              <a:rPr lang="en-US" sz="2000" dirty="0" smtClean="0"/>
              <a:t>It has 1252 markets and </a:t>
            </a:r>
          </a:p>
          <a:p>
            <a:pPr marL="822325" lvl="2">
              <a:buClr>
                <a:srgbClr val="8CADAE"/>
              </a:buClr>
              <a:buSzPct val="75000"/>
              <a:buFont typeface="Wingdings 2" pitchFamily="18" charset="2"/>
              <a:buChar char=""/>
              <a:defRPr/>
            </a:pPr>
            <a:r>
              <a:rPr lang="en-US" sz="2000" dirty="0" smtClean="0"/>
              <a:t>It has 4,393,564 number of Records </a:t>
            </a:r>
          </a:p>
          <a:p>
            <a:endParaRPr lang="en-US" dirty="0"/>
          </a:p>
        </p:txBody>
      </p:sp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Consumer Price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9925" lvl="1" indent="-325438"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400" b="1" dirty="0" smtClean="0"/>
              <a:t>The second part surveys from year [1994-1999]</a:t>
            </a:r>
          </a:p>
          <a:p>
            <a:pPr marL="822325" lvl="2">
              <a:buClr>
                <a:srgbClr val="8CADAE"/>
              </a:buClr>
              <a:buSzPct val="75000"/>
              <a:buFont typeface="Wingdings 2" pitchFamily="18" charset="2"/>
              <a:buChar char=""/>
              <a:defRPr/>
            </a:pPr>
            <a:r>
              <a:rPr lang="en-US" sz="2000" dirty="0" smtClean="0"/>
              <a:t>It has 392 number of Items</a:t>
            </a:r>
          </a:p>
          <a:p>
            <a:pPr marL="822325" lvl="2">
              <a:buClr>
                <a:srgbClr val="8CADAE"/>
              </a:buClr>
              <a:buSzPct val="75000"/>
              <a:buFont typeface="Wingdings 2" pitchFamily="18" charset="2"/>
              <a:buChar char=""/>
              <a:defRPr/>
            </a:pPr>
            <a:r>
              <a:rPr lang="en-US" sz="2000" dirty="0" smtClean="0"/>
              <a:t>It has 119 markets and </a:t>
            </a:r>
          </a:p>
          <a:p>
            <a:pPr marL="822325" lvl="2">
              <a:buClr>
                <a:srgbClr val="8CADAE"/>
              </a:buClr>
              <a:buSzPct val="75000"/>
              <a:buFont typeface="Wingdings 2" pitchFamily="18" charset="2"/>
              <a:buChar char=""/>
              <a:defRPr/>
            </a:pPr>
            <a:r>
              <a:rPr lang="en-US" sz="2000" dirty="0" smtClean="0"/>
              <a:t>It has 1,876,551 number of Records </a:t>
            </a:r>
          </a:p>
          <a:p>
            <a:pPr marL="822325" lvl="2">
              <a:buClr>
                <a:srgbClr val="8CADAE"/>
              </a:buClr>
              <a:buSzPct val="75000"/>
              <a:buFont typeface="Wingdings 2" pitchFamily="18" charset="2"/>
              <a:buChar char=""/>
              <a:defRPr/>
            </a:pPr>
            <a:endParaRPr lang="en-US" sz="2000" dirty="0" smtClean="0"/>
          </a:p>
          <a:p>
            <a:pPr marL="822325" lvl="2">
              <a:buClr>
                <a:srgbClr val="8CADAE"/>
              </a:buClr>
              <a:buSzPct val="75000"/>
              <a:buFont typeface="Wingdings 2" pitchFamily="18" charset="2"/>
              <a:buChar char=""/>
              <a:defRPr/>
            </a:pPr>
            <a:endParaRPr lang="en-US" sz="2000" dirty="0" smtClean="0"/>
          </a:p>
          <a:p>
            <a:pPr marL="669925" lvl="1" indent="-325438"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400" b="1" dirty="0" smtClean="0"/>
              <a:t>The third part survey is year from[2000]</a:t>
            </a:r>
          </a:p>
          <a:p>
            <a:pPr marL="822325" lvl="2">
              <a:buClr>
                <a:srgbClr val="8CADAE"/>
              </a:buClr>
              <a:buSzPct val="75000"/>
              <a:buFont typeface="Wingdings 2" pitchFamily="18" charset="2"/>
              <a:buChar char=""/>
              <a:defRPr/>
            </a:pPr>
            <a:r>
              <a:rPr lang="en-US" sz="2000" dirty="0" smtClean="0"/>
              <a:t>It has 423 number of Items</a:t>
            </a:r>
          </a:p>
          <a:p>
            <a:pPr marL="822325" lvl="2">
              <a:buClr>
                <a:srgbClr val="8CADAE"/>
              </a:buClr>
              <a:buSzPct val="75000"/>
              <a:buFont typeface="Wingdings 2" pitchFamily="18" charset="2"/>
              <a:buChar char=""/>
              <a:defRPr/>
            </a:pPr>
            <a:r>
              <a:rPr lang="en-US" sz="2000" dirty="0" smtClean="0"/>
              <a:t>It has 119 markets and </a:t>
            </a:r>
          </a:p>
          <a:p>
            <a:pPr marL="822325" lvl="2">
              <a:buClr>
                <a:srgbClr val="8CADAE"/>
              </a:buClr>
              <a:buSzPct val="75000"/>
              <a:buFont typeface="Wingdings 2" pitchFamily="18" charset="2"/>
              <a:buChar char=""/>
              <a:defRPr/>
            </a:pPr>
            <a:r>
              <a:rPr lang="en-US" sz="2000" dirty="0" smtClean="0"/>
              <a:t>It has 326,633 number of Records up to July</a:t>
            </a:r>
          </a:p>
          <a:p>
            <a:endParaRPr lang="en-US" dirty="0"/>
          </a:p>
        </p:txBody>
      </p:sp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4" descr="100px-Flag_of_Ethiopia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3636" r="16364"/>
          <a:stretch>
            <a:fillRect/>
          </a:stretch>
        </p:blipFill>
        <p:spPr bwMode="auto">
          <a:xfrm>
            <a:off x="304800" y="3810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EthioInfo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367" b="5717"/>
          <a:stretch>
            <a:fillRect/>
          </a:stretch>
        </p:blipFill>
        <p:spPr bwMode="auto">
          <a:xfrm>
            <a:off x="546957" y="1143000"/>
            <a:ext cx="805008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EthioInfo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700" b="1" dirty="0" err="1" smtClean="0">
                <a:solidFill>
                  <a:srgbClr val="FF0000"/>
                </a:solidFill>
              </a:rPr>
              <a:t>Ethioinfo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/>
              <a:t>indicator based database system which has</a:t>
            </a:r>
          </a:p>
          <a:p>
            <a:pPr marL="547688" lvl="1" indent="-273050"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 smtClean="0"/>
              <a:t>User-Friendly interface</a:t>
            </a:r>
          </a:p>
          <a:p>
            <a:pPr marL="547688" lvl="1" indent="-273050">
              <a:buClr>
                <a:schemeClr val="accent2"/>
              </a:buClr>
              <a:buSzPct val="70000"/>
              <a:defRPr/>
            </a:pPr>
            <a:endParaRPr lang="en-US" sz="2200" dirty="0" smtClean="0"/>
          </a:p>
          <a:p>
            <a:pPr marL="547688" lvl="1" indent="-273050"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 smtClean="0"/>
              <a:t>Powerful Presentation and report generation </a:t>
            </a:r>
          </a:p>
          <a:p>
            <a:pPr marL="547688" lvl="1" indent="-273050"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endParaRPr lang="en-US" sz="2200" dirty="0" smtClean="0"/>
          </a:p>
          <a:p>
            <a:pPr marL="547688" lvl="1" indent="-273050"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 smtClean="0"/>
              <a:t>Can present better reports on the form of Tables, Graphs and Maps</a:t>
            </a:r>
          </a:p>
          <a:p>
            <a:r>
              <a:rPr lang="en-US" b="1" i="1" dirty="0" err="1" smtClean="0">
                <a:latin typeface="Arial" charset="0"/>
              </a:rPr>
              <a:t>EthioInfo</a:t>
            </a:r>
            <a:r>
              <a:rPr lang="en-US" b="1" i="1" dirty="0" smtClean="0">
                <a:latin typeface="Arial" charset="0"/>
              </a:rPr>
              <a:t>  </a:t>
            </a:r>
            <a:r>
              <a:rPr lang="en-US" dirty="0" smtClean="0">
                <a:cs typeface="Times New Roman" pitchFamily="18" charset="0"/>
              </a:rPr>
              <a:t>is a tool for easy data </a:t>
            </a:r>
            <a:r>
              <a:rPr lang="en-US" i="1" u="sng" dirty="0" smtClean="0">
                <a:cs typeface="Times New Roman" pitchFamily="18" charset="0"/>
              </a:rPr>
              <a:t>retrieval</a:t>
            </a:r>
            <a:r>
              <a:rPr lang="en-US" dirty="0" smtClean="0">
                <a:cs typeface="Times New Roman" pitchFamily="18" charset="0"/>
              </a:rPr>
              <a:t> and </a:t>
            </a:r>
            <a:r>
              <a:rPr lang="en-US" i="1" u="sng" dirty="0" smtClean="0">
                <a:cs typeface="Times New Roman" pitchFamily="18" charset="0"/>
              </a:rPr>
              <a:t>presentation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i="1" dirty="0" smtClean="0">
              <a:latin typeface="Arial" charset="0"/>
            </a:endParaRPr>
          </a:p>
        </p:txBody>
      </p:sp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EthioInfo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cs typeface="Times New Roman" pitchFamily="18" charset="0"/>
              </a:rPr>
              <a:t>Ethioinfo</a:t>
            </a:r>
            <a:r>
              <a:rPr lang="en-US" dirty="0" smtClean="0">
                <a:cs typeface="Times New Roman" pitchFamily="18" charset="0"/>
              </a:rPr>
              <a:t> acts between you (the user) and the data (database) and allows you easier access to the data stored in databases</a:t>
            </a: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solidFill>
                <a:srgbClr val="000099"/>
              </a:solidFill>
              <a:cs typeface="Times New Roman" pitchFamily="18" charset="0"/>
            </a:endParaRPr>
          </a:p>
          <a:p>
            <a:endParaRPr lang="en-US" dirty="0" smtClean="0">
              <a:solidFill>
                <a:srgbClr val="000099"/>
              </a:solidFill>
            </a:endParaRPr>
          </a:p>
          <a:p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 t="12339" b="6221"/>
          <a:stretch>
            <a:fillRect/>
          </a:stretch>
        </p:blipFill>
        <p:spPr bwMode="auto">
          <a:xfrm>
            <a:off x="2514600" y="3505200"/>
            <a:ext cx="3832225" cy="251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8" descr="jtb1ekri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73463"/>
            <a:ext cx="18002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BD0509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657600"/>
            <a:ext cx="18827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905000" y="4419600"/>
            <a:ext cx="5778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6477000" y="4419600"/>
            <a:ext cx="5762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4" descr="100px-Flag_of_Ethiopia_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EthioInfo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….. presentation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cs typeface="Times New Roman" pitchFamily="18" charset="0"/>
              </a:rPr>
              <a:t>EthioInfo</a:t>
            </a:r>
            <a:r>
              <a:rPr lang="en-US" dirty="0" smtClean="0">
                <a:cs typeface="Times New Roman" pitchFamily="18" charset="0"/>
              </a:rPr>
              <a:t> allows you to easily and effectively present data through tables, graphs and maps</a:t>
            </a:r>
          </a:p>
          <a:p>
            <a:endParaRPr lang="en-US" dirty="0"/>
          </a:p>
        </p:txBody>
      </p:sp>
      <p:pic>
        <p:nvPicPr>
          <p:cNvPr id="4" name="Picture 27" descr="BD0509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1595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 t="9000" b="4000"/>
          <a:stretch>
            <a:fillRect/>
          </a:stretch>
        </p:blipFill>
        <p:spPr bwMode="auto">
          <a:xfrm>
            <a:off x="2362200" y="3048000"/>
            <a:ext cx="3386138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733800"/>
            <a:ext cx="16525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678112"/>
            <a:ext cx="1905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5181600"/>
            <a:ext cx="18478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5638800" y="3429000"/>
            <a:ext cx="7921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V="1">
            <a:off x="5715000" y="4264025"/>
            <a:ext cx="1600200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5562600" y="48006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>
            <a:off x="1524000" y="4191000"/>
            <a:ext cx="865188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4" descr="100px-Flag_of_Ethiopia_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705600" cy="12954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Presentation Outline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hlinkClick r:id="rId2" action="ppaction://hlinkfile"/>
              </a:rPr>
              <a:t>Overview of </a:t>
            </a:r>
            <a:r>
              <a:rPr lang="en-US" dirty="0" smtClean="0">
                <a:hlinkClick r:id="rId2" action="ppaction://hlinkfile"/>
              </a:rPr>
              <a:t>Ethiopia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CSA</a:t>
            </a:r>
          </a:p>
          <a:p>
            <a:endParaRPr lang="en-US" dirty="0" smtClean="0"/>
          </a:p>
          <a:p>
            <a:r>
              <a:rPr lang="en-US" dirty="0" smtClean="0"/>
              <a:t>Surveys in </a:t>
            </a:r>
            <a:r>
              <a:rPr lang="en-US" dirty="0" smtClean="0"/>
              <a:t>CSA</a:t>
            </a:r>
          </a:p>
          <a:p>
            <a:endParaRPr lang="en-US" dirty="0" smtClean="0"/>
          </a:p>
          <a:p>
            <a:r>
              <a:rPr lang="en-US" dirty="0" smtClean="0"/>
              <a:t>CSA Data Dissemination methods.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4" descr="100px-Flag_of_Ethiopia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CountryStat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368" b="5717"/>
          <a:stretch>
            <a:fillRect/>
          </a:stretch>
        </p:blipFill>
        <p:spPr bwMode="auto">
          <a:xfrm>
            <a:off x="546957" y="1219200"/>
            <a:ext cx="805008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CountryStat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dirty="0" smtClean="0">
                <a:cs typeface="Times New Roman" pitchFamily="18" charset="0"/>
              </a:rPr>
              <a:t>Is an integrated system for national food and agricultural statistics.</a:t>
            </a:r>
          </a:p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dirty="0" smtClean="0">
                <a:cs typeface="Times New Roman" pitchFamily="18" charset="0"/>
              </a:rPr>
              <a:t>Used worldwide by approximately 50 Governments</a:t>
            </a:r>
          </a:p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dirty="0" smtClean="0">
                <a:cs typeface="Times New Roman" pitchFamily="18" charset="0"/>
              </a:rPr>
              <a:t>Promote international standards </a:t>
            </a:r>
          </a:p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dirty="0" smtClean="0">
                <a:cs typeface="Times New Roman" pitchFamily="18" charset="0"/>
              </a:rPr>
              <a:t>Facilitate exchange of data and metadata</a:t>
            </a:r>
          </a:p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dirty="0" smtClean="0">
                <a:cs typeface="Times New Roman" pitchFamily="18" charset="0"/>
              </a:rPr>
              <a:t>Improve access to statistics </a:t>
            </a:r>
          </a:p>
          <a:p>
            <a:endParaRPr lang="en-US" dirty="0"/>
          </a:p>
        </p:txBody>
      </p:sp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CountryStat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273050" algn="ctr">
              <a:buClr>
                <a:schemeClr val="accent1"/>
              </a:buClr>
              <a:buSzPct val="85000"/>
              <a:defRPr/>
            </a:pPr>
            <a:r>
              <a:rPr lang="en-US" b="1" dirty="0" smtClean="0">
                <a:cs typeface="Times New Roman" pitchFamily="18" charset="0"/>
              </a:rPr>
              <a:t>Differ from the  other system b/c</a:t>
            </a:r>
          </a:p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dirty="0" smtClean="0">
                <a:cs typeface="Times New Roman" pitchFamily="18" charset="0"/>
              </a:rPr>
              <a:t>Provide standardize data for the calculation of supply utilization accounts and food balance sheet</a:t>
            </a:r>
          </a:p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dirty="0" smtClean="0">
                <a:cs typeface="Times New Roman" pitchFamily="18" charset="0"/>
              </a:rPr>
              <a:t>Monitor national and regional food security programs</a:t>
            </a:r>
          </a:p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dirty="0" smtClean="0">
                <a:cs typeface="Times New Roman" pitchFamily="18" charset="0"/>
              </a:rPr>
              <a:t>Supports analysis informed policy-making and monitoring with the goal of eradicating extreme poverty and hunger</a:t>
            </a:r>
          </a:p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dirty="0" smtClean="0">
                <a:cs typeface="Times New Roman" pitchFamily="18" charset="0"/>
              </a:rPr>
              <a:t>Monitor progress towards MDGs and World food summit goals</a:t>
            </a:r>
          </a:p>
        </p:txBody>
      </p:sp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IMIS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367" b="5717"/>
          <a:stretch>
            <a:fillRect/>
          </a:stretch>
        </p:blipFill>
        <p:spPr bwMode="auto">
          <a:xfrm>
            <a:off x="546957" y="1219200"/>
            <a:ext cx="805008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ENADA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43" b="5717"/>
          <a:stretch>
            <a:fillRect/>
          </a:stretch>
        </p:blipFill>
        <p:spPr bwMode="auto">
          <a:xfrm>
            <a:off x="228600" y="1066800"/>
            <a:ext cx="862509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itchFamily="34" charset="0"/>
              </a:rPr>
              <a:t>ENADA</a:t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Ethiopian National Data Archive</a:t>
            </a:r>
            <a:br>
              <a:rPr lang="en-US" b="1" dirty="0" smtClean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38600"/>
          </a:xfrm>
        </p:spPr>
        <p:txBody>
          <a:bodyPr/>
          <a:lstStyle/>
          <a:p>
            <a:pPr>
              <a:buClr>
                <a:schemeClr val="tx1"/>
              </a:buClr>
              <a:buSzPct val="85000"/>
              <a:buNone/>
              <a:defRPr/>
            </a:pPr>
            <a:r>
              <a:rPr lang="en-US" sz="2700" dirty="0" smtClean="0"/>
              <a:t>IHSN (International Household Survey Network).</a:t>
            </a:r>
          </a:p>
          <a:p>
            <a:pPr algn="ctr">
              <a:buClr>
                <a:schemeClr val="tx1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700" dirty="0" smtClean="0"/>
              <a:t>is a Searchable data Catalog which       allow us </a:t>
            </a:r>
          </a:p>
          <a:p>
            <a:pPr lvl="2"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/>
              <a:t>to easily retrieve rich metadata </a:t>
            </a:r>
          </a:p>
          <a:p>
            <a:pPr lvl="2"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/>
              <a:t>request access to datasets </a:t>
            </a:r>
          </a:p>
          <a:p>
            <a:pPr lvl="2"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/>
              <a:t>Export features (to </a:t>
            </a:r>
            <a:r>
              <a:rPr lang="en-US" sz="2000" dirty="0" err="1" smtClean="0"/>
              <a:t>pdf,html</a:t>
            </a:r>
            <a:r>
              <a:rPr lang="en-US" sz="2000" dirty="0" smtClean="0"/>
              <a:t>)</a:t>
            </a:r>
          </a:p>
          <a:p>
            <a:pPr lvl="2"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/>
              <a:t>Everything is searchable by </a:t>
            </a:r>
            <a:r>
              <a:rPr lang="en-US" sz="4800" b="1" dirty="0" smtClean="0">
                <a:solidFill>
                  <a:srgbClr val="0070C0"/>
                </a:solidFill>
              </a:rPr>
              <a:t>G</a:t>
            </a:r>
            <a:r>
              <a:rPr lang="en-US" sz="4800" b="1" dirty="0" smtClean="0">
                <a:solidFill>
                  <a:srgbClr val="FF0000"/>
                </a:solidFill>
              </a:rPr>
              <a:t>o</a:t>
            </a:r>
            <a:r>
              <a:rPr lang="en-US" sz="4800" b="1" dirty="0" smtClean="0">
                <a:solidFill>
                  <a:srgbClr val="FFFF00"/>
                </a:solidFill>
              </a:rPr>
              <a:t>o</a:t>
            </a:r>
            <a:r>
              <a:rPr lang="en-US" sz="4800" b="1" dirty="0" smtClean="0">
                <a:solidFill>
                  <a:srgbClr val="00B0F0"/>
                </a:solidFill>
              </a:rPr>
              <a:t>g</a:t>
            </a:r>
            <a:r>
              <a:rPr lang="en-US" sz="4800" b="1" dirty="0" smtClean="0">
                <a:solidFill>
                  <a:srgbClr val="00B050"/>
                </a:solidFill>
              </a:rPr>
              <a:t>l</a:t>
            </a:r>
            <a:r>
              <a:rPr lang="en-US" sz="4800" b="1" dirty="0" smtClean="0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7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>
              <a:lnSpc>
                <a:spcPct val="90000"/>
              </a:lnSpc>
              <a:buClr>
                <a:schemeClr val="accent1"/>
              </a:buClr>
              <a:buSzPct val="85000"/>
              <a:buFont typeface="Wingdings 2"/>
              <a:buChar char=""/>
              <a:defRPr/>
            </a:pPr>
            <a:r>
              <a:rPr lang="en-US" sz="3100" dirty="0" smtClean="0"/>
              <a:t>In the Data catalog menu we have about 95 Surveys available at the moment.</a:t>
            </a:r>
          </a:p>
          <a:p>
            <a:pPr marL="420624" indent="-384048">
              <a:lnSpc>
                <a:spcPct val="90000"/>
              </a:lnSpc>
              <a:buClr>
                <a:schemeClr val="accent1"/>
              </a:buClr>
              <a:buSzPct val="85000"/>
              <a:buFont typeface="Wingdings 2"/>
              <a:buChar char=""/>
              <a:defRPr/>
            </a:pPr>
            <a:r>
              <a:rPr lang="en-US" sz="3100" dirty="0" smtClean="0"/>
              <a:t>Our  Data Catalog links to: </a:t>
            </a:r>
          </a:p>
          <a:p>
            <a:pPr marL="722376" lvl="1" indent="-274320">
              <a:lnSpc>
                <a:spcPct val="90000"/>
              </a:lnSpc>
              <a:buClr>
                <a:schemeClr val="accent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3000" dirty="0" smtClean="0"/>
              <a:t>Survey Overviews </a:t>
            </a:r>
          </a:p>
          <a:p>
            <a:pPr marL="722376" lvl="1" indent="-274320">
              <a:lnSpc>
                <a:spcPct val="90000"/>
              </a:lnSpc>
              <a:buClr>
                <a:schemeClr val="accent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3000" dirty="0" smtClean="0"/>
              <a:t>Questioner</a:t>
            </a:r>
          </a:p>
          <a:p>
            <a:pPr marL="722376" lvl="1" indent="-274320">
              <a:lnSpc>
                <a:spcPct val="90000"/>
              </a:lnSpc>
              <a:buClr>
                <a:schemeClr val="accent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3000" dirty="0" smtClean="0"/>
              <a:t>Sampling</a:t>
            </a:r>
          </a:p>
          <a:p>
            <a:pPr marL="722376" lvl="1" indent="-274320">
              <a:lnSpc>
                <a:spcPct val="90000"/>
              </a:lnSpc>
              <a:buClr>
                <a:schemeClr val="accent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3000" dirty="0" smtClean="0"/>
              <a:t>PDF reports providing detailed metadata of the surveys. </a:t>
            </a:r>
          </a:p>
          <a:p>
            <a:pPr marL="722376" lvl="1" indent="-274320">
              <a:lnSpc>
                <a:spcPct val="90000"/>
              </a:lnSpc>
              <a:buClr>
                <a:schemeClr val="accent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3000" dirty="0" smtClean="0"/>
              <a:t>Data Access policies </a:t>
            </a:r>
          </a:p>
          <a:p>
            <a:pPr marL="722376" lvl="1" indent="-274320">
              <a:lnSpc>
                <a:spcPct val="90000"/>
              </a:lnSpc>
              <a:buClr>
                <a:schemeClr val="accent2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3000" dirty="0" smtClean="0"/>
              <a:t>Data request form</a:t>
            </a:r>
            <a:endParaRPr lang="en-US" sz="2200" dirty="0" smtClean="0"/>
          </a:p>
          <a:p>
            <a:endParaRPr lang="en-US" dirty="0"/>
          </a:p>
        </p:txBody>
      </p:sp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64" t="2932" r="5511" b="5717"/>
          <a:stretch>
            <a:fillRect/>
          </a:stretch>
        </p:blipFill>
        <p:spPr bwMode="auto">
          <a:xfrm>
            <a:off x="2133600" y="1828800"/>
            <a:ext cx="4669599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3367" b="5717"/>
          <a:stretch>
            <a:fillRect/>
          </a:stretch>
        </p:blipFill>
        <p:spPr bwMode="auto">
          <a:xfrm>
            <a:off x="609600" y="381000"/>
            <a:ext cx="1752600" cy="1144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3368" b="5717"/>
          <a:stretch>
            <a:fillRect/>
          </a:stretch>
        </p:blipFill>
        <p:spPr bwMode="auto">
          <a:xfrm>
            <a:off x="6477000" y="457200"/>
            <a:ext cx="1951536" cy="121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t="3367" b="5717"/>
          <a:stretch>
            <a:fillRect/>
          </a:stretch>
        </p:blipFill>
        <p:spPr bwMode="auto">
          <a:xfrm>
            <a:off x="685800" y="4876800"/>
            <a:ext cx="1828800" cy="1177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11043" t="3143" r="11653" b="5717"/>
          <a:stretch>
            <a:fillRect/>
          </a:stretch>
        </p:blipFill>
        <p:spPr bwMode="auto">
          <a:xfrm>
            <a:off x="7086600" y="4953000"/>
            <a:ext cx="1657350" cy="13258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Content Placeholder 3" descr="C:\Users\biniyamt\Desktop\Untitled3.pn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0"/>
            <a:ext cx="1828800" cy="99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Content Placeholder 3" descr="C:\Users\biniyamt\Desktop\Untitled3.pn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5638800"/>
            <a:ext cx="1828800" cy="121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 b="4034"/>
          <a:stretch>
            <a:fillRect/>
          </a:stretch>
        </p:blipFill>
        <p:spPr bwMode="auto">
          <a:xfrm>
            <a:off x="0" y="2590800"/>
            <a:ext cx="1828800" cy="1057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Very Much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ar-AE" sz="11500" b="1" dirty="0" smtClean="0"/>
              <a:t>شكرا</a:t>
            </a:r>
            <a:endParaRPr lang="en-US" sz="36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Ethiopia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Time Zone: EAT (UTC + 3)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Drive on the: Right</a:t>
            </a:r>
          </a:p>
          <a:p>
            <a:r>
              <a:rPr lang="en-US" altLang="zh-CN" dirty="0" smtClean="0"/>
              <a:t>Internet </a:t>
            </a:r>
            <a:r>
              <a:rPr lang="en-US" altLang="zh-CN" dirty="0" err="1" smtClean="0"/>
              <a:t>Tld</a:t>
            </a:r>
            <a:r>
              <a:rPr lang="en-US" altLang="zh-CN" dirty="0" smtClean="0"/>
              <a:t>:    .et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Calling code: +251</a:t>
            </a:r>
          </a:p>
          <a:p>
            <a:r>
              <a:rPr lang="en-US" altLang="zh-CN" dirty="0" smtClean="0"/>
              <a:t>Location: in the Horn of Africa</a:t>
            </a:r>
          </a:p>
          <a:p>
            <a:endParaRPr lang="en-US" dirty="0"/>
          </a:p>
        </p:txBody>
      </p:sp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Ethiopia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Geo-Status: Land locked: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Neighbors: Eritrea(N), Djibouti &amp; Somalia(E), Kenya(S), Sudan &amp; South Sudan (W)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Is the 2nd most populous Country in Africa</a:t>
            </a:r>
          </a:p>
          <a:p>
            <a:r>
              <a:rPr lang="en-US" altLang="zh-CN" dirty="0" smtClean="0"/>
              <a:t>One of the Oldest site of human existence</a:t>
            </a:r>
          </a:p>
          <a:p>
            <a:endParaRPr lang="en-US" dirty="0"/>
          </a:p>
        </p:txBody>
      </p:sp>
      <p:pic>
        <p:nvPicPr>
          <p:cNvPr id="4" name="Picture 4" descr="100px-Flag_of_Ethiopia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Ethiopia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One of the only four African member of the League of Nations.</a:t>
            </a:r>
          </a:p>
          <a:p>
            <a:r>
              <a:rPr lang="en-US" altLang="zh-CN" dirty="0" smtClean="0"/>
              <a:t>Ethiopia is The founding member of UN</a:t>
            </a:r>
          </a:p>
          <a:p>
            <a:r>
              <a:rPr lang="en-US" altLang="zh-CN" dirty="0" smtClean="0"/>
              <a:t>Currently, Addis Ababa is the place for:</a:t>
            </a:r>
          </a:p>
          <a:p>
            <a:pPr lvl="2"/>
            <a:r>
              <a:rPr lang="en-US" altLang="zh-CN" dirty="0" smtClean="0"/>
              <a:t>Head Quarter of AU</a:t>
            </a:r>
          </a:p>
          <a:p>
            <a:pPr lvl="2"/>
            <a:r>
              <a:rPr lang="en-US" altLang="zh-CN" dirty="0" smtClean="0"/>
              <a:t>Head Quarter of UNECA- Pan African Chamber of Commerce.</a:t>
            </a:r>
          </a:p>
          <a:p>
            <a:pPr lvl="2"/>
            <a:r>
              <a:rPr lang="en-US" altLang="zh-CN" dirty="0" smtClean="0"/>
              <a:t>Africa Standby Force.</a:t>
            </a:r>
          </a:p>
          <a:p>
            <a:r>
              <a:rPr lang="en-US" altLang="zh-CN" dirty="0" smtClean="0"/>
              <a:t>Ethiopia is a Multilingual and Multiethnic society of around 80 different group</a:t>
            </a:r>
            <a:endParaRPr lang="en-US" dirty="0"/>
          </a:p>
        </p:txBody>
      </p:sp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Ethiopia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Ethiopia </a:t>
            </a:r>
          </a:p>
          <a:p>
            <a:pPr lvl="1"/>
            <a:r>
              <a:rPr lang="en-US" altLang="zh-CN" dirty="0" smtClean="0"/>
              <a:t>is the Site of the first </a:t>
            </a:r>
            <a:r>
              <a:rPr lang="en-US" altLang="zh-CN" dirty="0" err="1" smtClean="0"/>
              <a:t>Hijra</a:t>
            </a:r>
            <a:r>
              <a:rPr lang="en-US" altLang="zh-CN" dirty="0" smtClean="0"/>
              <a:t> in Islamic history and the oldest Muslim settlement in Africa at </a:t>
            </a:r>
            <a:r>
              <a:rPr lang="en-US" altLang="zh-CN" dirty="0" err="1" smtClean="0"/>
              <a:t>Negash</a:t>
            </a:r>
            <a:r>
              <a:rPr lang="en-US" altLang="zh-CN" dirty="0" smtClean="0"/>
              <a:t>.</a:t>
            </a:r>
          </a:p>
          <a:p>
            <a:pPr>
              <a:buNone/>
            </a:pPr>
            <a:endParaRPr lang="en-US" altLang="zh-CN" dirty="0" smtClean="0"/>
          </a:p>
          <a:p>
            <a:pPr lvl="1"/>
            <a:r>
              <a:rPr lang="en-US" altLang="zh-CN" dirty="0" smtClean="0"/>
              <a:t>has the largest number of UNESCO world heritage in Africa-9</a:t>
            </a:r>
          </a:p>
          <a:p>
            <a:endParaRPr lang="en-US" altLang="zh-CN" dirty="0" smtClean="0"/>
          </a:p>
          <a:p>
            <a:pPr lvl="1"/>
            <a:r>
              <a:rPr lang="en-US" altLang="zh-CN" dirty="0" smtClean="0"/>
              <a:t>is ironically referred to as The “Water Tower” of East Africa.</a:t>
            </a:r>
          </a:p>
          <a:p>
            <a:pPr lvl="1"/>
            <a:r>
              <a:rPr lang="en-US" altLang="zh-CN" dirty="0" smtClean="0"/>
              <a:t>Has its own </a:t>
            </a:r>
            <a:r>
              <a:rPr lang="en-US" altLang="zh-CN" dirty="0" err="1" smtClean="0"/>
              <a:t>callandar</a:t>
            </a:r>
            <a:r>
              <a:rPr lang="en-US" altLang="zh-CN" dirty="0" smtClean="0"/>
              <a:t> and Alphabets.</a:t>
            </a:r>
          </a:p>
          <a:p>
            <a:endParaRPr lang="en-US" dirty="0"/>
          </a:p>
        </p:txBody>
      </p:sp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040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Ethiopian-Alphabets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4400" b="1" i="1" dirty="0" smtClean="0"/>
              <a:t>(Totally about 380+ characters)</a:t>
            </a:r>
            <a:endParaRPr lang="en-US" b="1" i="1" dirty="0"/>
          </a:p>
        </p:txBody>
      </p:sp>
      <p:pic>
        <p:nvPicPr>
          <p:cNvPr id="2050" name="Picture 2" descr="H:\Ethiopian-alphabet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6934200" cy="4389437"/>
          </a:xfrm>
          <a:prstGeom prst="rect">
            <a:avLst/>
          </a:prstGeom>
          <a:noFill/>
        </p:spPr>
      </p:pic>
      <p:pic>
        <p:nvPicPr>
          <p:cNvPr id="4" name="Picture 4" descr="100px-Flag_of_Ethiopia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Central Statistical Agency-Ethiopia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CSA is a centralized gov’tal organization responsible for conduction, analyzing and dissemination statistical data to the nation.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Mission </a:t>
            </a:r>
          </a:p>
          <a:p>
            <a:pPr lvl="1"/>
            <a:r>
              <a:rPr lang="en-US" dirty="0" smtClean="0"/>
              <a:t>To produce comprehensive, Timely reliable, and standardize information, using scientific and statistical method.</a:t>
            </a:r>
          </a:p>
          <a:p>
            <a:pPr lvl="2"/>
            <a:r>
              <a:rPr lang="en-US" dirty="0" smtClean="0"/>
              <a:t>Role of IST Directorate</a:t>
            </a:r>
          </a:p>
          <a:p>
            <a:pPr lvl="3"/>
            <a:r>
              <a:rPr lang="en-US" dirty="0" smtClean="0"/>
              <a:t>Facilitate the communication</a:t>
            </a:r>
          </a:p>
          <a:p>
            <a:pPr lvl="3"/>
            <a:r>
              <a:rPr lang="en-US" dirty="0" smtClean="0"/>
              <a:t>Facilitate the processes </a:t>
            </a:r>
          </a:p>
          <a:p>
            <a:pPr lvl="3"/>
            <a:r>
              <a:rPr lang="en-US" dirty="0" smtClean="0"/>
              <a:t>Facilitate the Dissemination</a:t>
            </a:r>
          </a:p>
          <a:p>
            <a:pPr lvl="3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4" descr="100px-Flag_of_Ethiopia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723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0"/>
            <a:ext cx="1333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699</TotalTime>
  <Words>979</Words>
  <Application>Microsoft Office PowerPoint</Application>
  <PresentationFormat>On-screen Show (4:3)</PresentationFormat>
  <Paragraphs>228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Central Statistical AgencyEthiopia</vt:lpstr>
      <vt:lpstr>Module 2:    Strategies for Web-based Data Dissemination</vt:lpstr>
      <vt:lpstr>Presentation Outline</vt:lpstr>
      <vt:lpstr>Overview of Ethiopia</vt:lpstr>
      <vt:lpstr>Overview of Ethiopia</vt:lpstr>
      <vt:lpstr>Overview of Ethiopia</vt:lpstr>
      <vt:lpstr>Overview of Ethiopia</vt:lpstr>
      <vt:lpstr>Ethiopian-Alphabets  (Totally about 380+ characters)</vt:lpstr>
      <vt:lpstr>Central Statistical Agency-Ethiopia</vt:lpstr>
      <vt:lpstr>Central Statistical Agency-Ethiopia</vt:lpstr>
      <vt:lpstr>CSA-Ethiopia</vt:lpstr>
      <vt:lpstr>CSA-Organizational Structure</vt:lpstr>
      <vt:lpstr>Surveys in CSA</vt:lpstr>
      <vt:lpstr>Our Customers</vt:lpstr>
      <vt:lpstr>CSA Data Dissemination methods</vt:lpstr>
      <vt:lpstr>Electronic Methods (contd…)</vt:lpstr>
      <vt:lpstr>Sample view of the  CD Rom data</vt:lpstr>
      <vt:lpstr>Electronic Methods</vt:lpstr>
      <vt:lpstr>CSA Main Website</vt:lpstr>
      <vt:lpstr>Slide 20</vt:lpstr>
      <vt:lpstr>Price Database</vt:lpstr>
      <vt:lpstr>The Consumer Price Database</vt:lpstr>
      <vt:lpstr>Consumer Price Database</vt:lpstr>
      <vt:lpstr>Consumer Price Database</vt:lpstr>
      <vt:lpstr>Slide 25</vt:lpstr>
      <vt:lpstr>EthioInfo</vt:lpstr>
      <vt:lpstr>EthioInfo</vt:lpstr>
      <vt:lpstr>EthioInfo</vt:lpstr>
      <vt:lpstr>EthioInfo….. presentation of data</vt:lpstr>
      <vt:lpstr>CountryStat</vt:lpstr>
      <vt:lpstr>CountryStat</vt:lpstr>
      <vt:lpstr>CountryStat</vt:lpstr>
      <vt:lpstr>IMIS</vt:lpstr>
      <vt:lpstr>ENADA</vt:lpstr>
      <vt:lpstr>ENADA Ethiopian National Data Archive </vt:lpstr>
      <vt:lpstr>ENADA</vt:lpstr>
      <vt:lpstr>Slide 37</vt:lpstr>
      <vt:lpstr>Thank you Very Much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Statistical Agency</dc:title>
  <dc:creator>Administrator</dc:creator>
  <cp:lastModifiedBy>user</cp:lastModifiedBy>
  <cp:revision>82</cp:revision>
  <dcterms:created xsi:type="dcterms:W3CDTF">2013-08-14T06:43:51Z</dcterms:created>
  <dcterms:modified xsi:type="dcterms:W3CDTF">2013-09-09T21:21:28Z</dcterms:modified>
</cp:coreProperties>
</file>