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4" r:id="rId3"/>
    <p:sldId id="295" r:id="rId4"/>
    <p:sldId id="303" r:id="rId5"/>
    <p:sldId id="293" r:id="rId6"/>
    <p:sldId id="296" r:id="rId7"/>
    <p:sldId id="272" r:id="rId8"/>
    <p:sldId id="280" r:id="rId9"/>
    <p:sldId id="297" r:id="rId10"/>
    <p:sldId id="263" r:id="rId11"/>
    <p:sldId id="298" r:id="rId12"/>
    <p:sldId id="283" r:id="rId13"/>
    <p:sldId id="289" r:id="rId14"/>
    <p:sldId id="299" r:id="rId15"/>
    <p:sldId id="286" r:id="rId16"/>
    <p:sldId id="300" r:id="rId17"/>
    <p:sldId id="302" r:id="rId18"/>
    <p:sldId id="301" r:id="rId19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3DB"/>
    <a:srgbClr val="97E4FF"/>
    <a:srgbClr val="8DC8E5"/>
    <a:srgbClr val="92D9E0"/>
    <a:srgbClr val="9AD8D5"/>
    <a:srgbClr val="8EDAE4"/>
    <a:srgbClr val="FFCC99"/>
    <a:srgbClr val="FFCC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67" autoAdjust="0"/>
  </p:normalViewPr>
  <p:slideViewPr>
    <p:cSldViewPr>
      <p:cViewPr varScale="1">
        <p:scale>
          <a:sx n="52" d="100"/>
          <a:sy n="52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B536B-4236-4669-965D-B65EE08E631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A681A-4F05-4CC8-9C6D-4B58D6543977}">
      <dgm:prSet phldrT="[Text]"/>
      <dgm:spPr/>
      <dgm:t>
        <a:bodyPr/>
        <a:lstStyle/>
        <a:p>
          <a:r>
            <a:rPr lang="en-US" b="1" dirty="0" smtClean="0"/>
            <a:t>Institutional integration/collaboration</a:t>
          </a:r>
          <a:endParaRPr lang="en-US" b="1" dirty="0"/>
        </a:p>
      </dgm:t>
    </dgm:pt>
    <dgm:pt modelId="{70F9CC83-50B0-44FC-AE79-75E7BF70F751}" type="parTrans" cxnId="{2DE3414E-1BE7-4340-8C58-04F00EDBD31D}">
      <dgm:prSet/>
      <dgm:spPr/>
      <dgm:t>
        <a:bodyPr/>
        <a:lstStyle/>
        <a:p>
          <a:endParaRPr lang="en-US"/>
        </a:p>
      </dgm:t>
    </dgm:pt>
    <dgm:pt modelId="{A10FFE82-4153-4BD1-9AB4-36CC06BFD302}" type="sibTrans" cxnId="{2DE3414E-1BE7-4340-8C58-04F00EDBD31D}">
      <dgm:prSet/>
      <dgm:spPr/>
      <dgm:t>
        <a:bodyPr/>
        <a:lstStyle/>
        <a:p>
          <a:endParaRPr lang="en-US"/>
        </a:p>
      </dgm:t>
    </dgm:pt>
    <dgm:pt modelId="{880C8A00-AF03-4A29-97B2-6443BB311C63}">
      <dgm:prSet phldrT="[Text]"/>
      <dgm:spPr/>
      <dgm:t>
        <a:bodyPr/>
        <a:lstStyle/>
        <a:p>
          <a:r>
            <a:rPr lang="en-GB" dirty="0" smtClean="0"/>
            <a:t>International: WFP, World Bank, OECD, …</a:t>
          </a:r>
          <a:endParaRPr lang="en-US" dirty="0"/>
        </a:p>
      </dgm:t>
    </dgm:pt>
    <dgm:pt modelId="{3013D38D-845A-4151-9376-72461D9D44E8}" type="parTrans" cxnId="{E1083DFE-2019-4D67-9859-85E32D62A0B8}">
      <dgm:prSet/>
      <dgm:spPr/>
      <dgm:t>
        <a:bodyPr/>
        <a:lstStyle/>
        <a:p>
          <a:endParaRPr lang="en-US"/>
        </a:p>
      </dgm:t>
    </dgm:pt>
    <dgm:pt modelId="{10E593C6-DEB1-4F9B-A148-EE388FC0704F}" type="sibTrans" cxnId="{E1083DFE-2019-4D67-9859-85E32D62A0B8}">
      <dgm:prSet/>
      <dgm:spPr/>
      <dgm:t>
        <a:bodyPr/>
        <a:lstStyle/>
        <a:p>
          <a:endParaRPr lang="en-US"/>
        </a:p>
      </dgm:t>
    </dgm:pt>
    <dgm:pt modelId="{A53D59EB-80FF-464A-9FDA-88EDD96859E1}">
      <dgm:prSet phldrT="[Text]"/>
      <dgm:spPr/>
      <dgm:t>
        <a:bodyPr/>
        <a:lstStyle/>
        <a:p>
          <a:r>
            <a:rPr lang="en-US" b="1" dirty="0" smtClean="0"/>
            <a:t>Data harmonization</a:t>
          </a:r>
          <a:endParaRPr lang="en-US" b="1" dirty="0"/>
        </a:p>
      </dgm:t>
    </dgm:pt>
    <dgm:pt modelId="{4EE82277-025C-4732-9B3C-015E47199B9A}" type="parTrans" cxnId="{4A7E0E9D-48BC-40EF-B664-D183D7512EA6}">
      <dgm:prSet/>
      <dgm:spPr/>
      <dgm:t>
        <a:bodyPr/>
        <a:lstStyle/>
        <a:p>
          <a:endParaRPr lang="en-US"/>
        </a:p>
      </dgm:t>
    </dgm:pt>
    <dgm:pt modelId="{86832BA5-86CC-466E-8757-C2036FA7A435}" type="sibTrans" cxnId="{4A7E0E9D-48BC-40EF-B664-D183D7512EA6}">
      <dgm:prSet/>
      <dgm:spPr/>
      <dgm:t>
        <a:bodyPr/>
        <a:lstStyle/>
        <a:p>
          <a:endParaRPr lang="en-US"/>
        </a:p>
      </dgm:t>
    </dgm:pt>
    <dgm:pt modelId="{37271713-ABB0-4CC0-8F72-BBB161229036}">
      <dgm:prSet phldrT="[Text]"/>
      <dgm:spPr/>
      <dgm:t>
        <a:bodyPr/>
        <a:lstStyle/>
        <a:p>
          <a:r>
            <a:rPr lang="en-US" dirty="0" smtClean="0"/>
            <a:t>FAOSTAT-</a:t>
          </a:r>
          <a:r>
            <a:rPr lang="en-US" dirty="0" err="1" smtClean="0"/>
            <a:t>CountrySTAT</a:t>
          </a:r>
          <a:endParaRPr lang="en-US" dirty="0"/>
        </a:p>
      </dgm:t>
    </dgm:pt>
    <dgm:pt modelId="{26EA50BB-11C5-4537-B179-A5F350BA9854}" type="parTrans" cxnId="{2571B7D2-D811-4401-834D-921395473B30}">
      <dgm:prSet/>
      <dgm:spPr/>
      <dgm:t>
        <a:bodyPr/>
        <a:lstStyle/>
        <a:p>
          <a:endParaRPr lang="en-US"/>
        </a:p>
      </dgm:t>
    </dgm:pt>
    <dgm:pt modelId="{A4D2DEE8-24F3-408D-9C21-75B068830AE8}" type="sibTrans" cxnId="{2571B7D2-D811-4401-834D-921395473B30}">
      <dgm:prSet/>
      <dgm:spPr/>
      <dgm:t>
        <a:bodyPr/>
        <a:lstStyle/>
        <a:p>
          <a:endParaRPr lang="en-US"/>
        </a:p>
      </dgm:t>
    </dgm:pt>
    <dgm:pt modelId="{902CED11-67B7-4958-9AB9-40451365EC80}">
      <dgm:prSet phldrT="[Text]"/>
      <dgm:spPr/>
      <dgm:t>
        <a:bodyPr/>
        <a:lstStyle/>
        <a:p>
          <a:r>
            <a:rPr lang="en-US" dirty="0" smtClean="0"/>
            <a:t> Meta data: SDMX, Master data and code list management (MDM)</a:t>
          </a:r>
          <a:endParaRPr lang="en-US" dirty="0"/>
        </a:p>
      </dgm:t>
    </dgm:pt>
    <dgm:pt modelId="{95D023FA-5E04-45E7-BE7D-2AA3EF2BCF42}" type="parTrans" cxnId="{8837F859-7D56-494D-89B5-4C3B3568B1E6}">
      <dgm:prSet/>
      <dgm:spPr/>
      <dgm:t>
        <a:bodyPr/>
        <a:lstStyle/>
        <a:p>
          <a:endParaRPr lang="en-US"/>
        </a:p>
      </dgm:t>
    </dgm:pt>
    <dgm:pt modelId="{9CCAF00C-4B25-4349-8B2F-CB07212E70DD}" type="sibTrans" cxnId="{8837F859-7D56-494D-89B5-4C3B3568B1E6}">
      <dgm:prSet/>
      <dgm:spPr/>
      <dgm:t>
        <a:bodyPr/>
        <a:lstStyle/>
        <a:p>
          <a:endParaRPr lang="en-US"/>
        </a:p>
      </dgm:t>
    </dgm:pt>
    <dgm:pt modelId="{70A7FF9F-1378-42A7-AB59-59C6E2F7235F}">
      <dgm:prSet phldrT="[Text]"/>
      <dgm:spPr/>
      <dgm:t>
        <a:bodyPr/>
        <a:lstStyle/>
        <a:p>
          <a:r>
            <a:rPr lang="en-US" b="1" dirty="0" smtClean="0"/>
            <a:t>IT integration: FENIX</a:t>
          </a:r>
          <a:endParaRPr lang="en-US" b="1" dirty="0"/>
        </a:p>
      </dgm:t>
    </dgm:pt>
    <dgm:pt modelId="{8FA80BC0-7316-4754-8431-660F51327EDD}" type="parTrans" cxnId="{00E62594-23B7-4CBF-8076-DB2B21B0EFA8}">
      <dgm:prSet/>
      <dgm:spPr/>
      <dgm:t>
        <a:bodyPr/>
        <a:lstStyle/>
        <a:p>
          <a:endParaRPr lang="en-US"/>
        </a:p>
      </dgm:t>
    </dgm:pt>
    <dgm:pt modelId="{A2BCE76D-CCB9-44CE-AF2E-F278FBED94F3}" type="sibTrans" cxnId="{00E62594-23B7-4CBF-8076-DB2B21B0EFA8}">
      <dgm:prSet/>
      <dgm:spPr/>
      <dgm:t>
        <a:bodyPr/>
        <a:lstStyle/>
        <a:p>
          <a:endParaRPr lang="en-US"/>
        </a:p>
      </dgm:t>
    </dgm:pt>
    <dgm:pt modelId="{8401FFC1-3C7D-44C6-9BB4-3DF7B362532B}">
      <dgm:prSet phldrT="[Text]"/>
      <dgm:spPr/>
      <dgm:t>
        <a:bodyPr/>
        <a:lstStyle/>
        <a:p>
          <a:r>
            <a:rPr lang="en-US" dirty="0" smtClean="0"/>
            <a:t>Across FAO platforms: FAOSTAT, </a:t>
          </a:r>
          <a:r>
            <a:rPr lang="en-US" dirty="0" err="1" smtClean="0"/>
            <a:t>CountrySTAT</a:t>
          </a:r>
          <a:r>
            <a:rPr lang="en-US" dirty="0" smtClean="0"/>
            <a:t>, AMIS, ADAM</a:t>
          </a:r>
          <a:endParaRPr lang="en-US" dirty="0"/>
        </a:p>
      </dgm:t>
    </dgm:pt>
    <dgm:pt modelId="{45A7085B-D7F9-4F64-9F0B-32EAD8DCB739}" type="parTrans" cxnId="{7E4074D8-60D7-4913-B771-D408D11C09FB}">
      <dgm:prSet/>
      <dgm:spPr/>
      <dgm:t>
        <a:bodyPr/>
        <a:lstStyle/>
        <a:p>
          <a:endParaRPr lang="en-US"/>
        </a:p>
      </dgm:t>
    </dgm:pt>
    <dgm:pt modelId="{023491E6-0FFA-4EFD-84D8-DA9C994B6A86}" type="sibTrans" cxnId="{7E4074D8-60D7-4913-B771-D408D11C09FB}">
      <dgm:prSet/>
      <dgm:spPr/>
      <dgm:t>
        <a:bodyPr/>
        <a:lstStyle/>
        <a:p>
          <a:endParaRPr lang="en-US"/>
        </a:p>
      </dgm:t>
    </dgm:pt>
    <dgm:pt modelId="{EA1AB2B2-22D5-4091-B1A3-CAEF389E204B}">
      <dgm:prSet phldrT="[Text]"/>
      <dgm:spPr/>
      <dgm:t>
        <a:bodyPr/>
        <a:lstStyle/>
        <a:p>
          <a:r>
            <a:rPr lang="en-US" dirty="0" smtClean="0"/>
            <a:t>Direct links to other sources through rest APIs: PS&amp;D, ASTI, WDI, </a:t>
          </a:r>
          <a:r>
            <a:rPr lang="en-US" dirty="0" err="1" smtClean="0"/>
            <a:t>Comtrade</a:t>
          </a:r>
          <a:r>
            <a:rPr lang="en-US" dirty="0" smtClean="0"/>
            <a:t>, UNPD, etc.</a:t>
          </a:r>
          <a:endParaRPr lang="en-US" dirty="0"/>
        </a:p>
      </dgm:t>
    </dgm:pt>
    <dgm:pt modelId="{EF210082-93E7-4D77-B217-75C1B5341059}" type="parTrans" cxnId="{91622C47-B196-461B-BC95-CB28A23AD672}">
      <dgm:prSet/>
      <dgm:spPr/>
      <dgm:t>
        <a:bodyPr/>
        <a:lstStyle/>
        <a:p>
          <a:endParaRPr lang="en-US"/>
        </a:p>
      </dgm:t>
    </dgm:pt>
    <dgm:pt modelId="{0CEA7D8A-B301-4F6B-A09F-200E41C39B67}" type="sibTrans" cxnId="{91622C47-B196-461B-BC95-CB28A23AD672}">
      <dgm:prSet/>
      <dgm:spPr/>
      <dgm:t>
        <a:bodyPr/>
        <a:lstStyle/>
        <a:p>
          <a:endParaRPr lang="en-US"/>
        </a:p>
      </dgm:t>
    </dgm:pt>
    <dgm:pt modelId="{E7D57CFA-39F7-44FC-A43C-C74503A911C4}">
      <dgm:prSet phldrT="[Text]"/>
      <dgm:spPr/>
      <dgm:t>
        <a:bodyPr/>
        <a:lstStyle/>
        <a:p>
          <a:r>
            <a:rPr lang="en-US" dirty="0" smtClean="0"/>
            <a:t>International classification systems (CPC, HS)</a:t>
          </a:r>
          <a:endParaRPr lang="en-US" dirty="0"/>
        </a:p>
      </dgm:t>
    </dgm:pt>
    <dgm:pt modelId="{7C566E76-CBE9-4489-967B-BE073DA4A68F}" type="parTrans" cxnId="{6C87987D-3F52-4D9B-86E4-EC033BA197CC}">
      <dgm:prSet/>
      <dgm:spPr/>
      <dgm:t>
        <a:bodyPr/>
        <a:lstStyle/>
        <a:p>
          <a:endParaRPr lang="en-US"/>
        </a:p>
      </dgm:t>
    </dgm:pt>
    <dgm:pt modelId="{56F3B1D1-8FF5-4F24-9228-F903F6E63A4C}" type="sibTrans" cxnId="{6C87987D-3F52-4D9B-86E4-EC033BA197CC}">
      <dgm:prSet/>
      <dgm:spPr/>
      <dgm:t>
        <a:bodyPr/>
        <a:lstStyle/>
        <a:p>
          <a:endParaRPr lang="en-US"/>
        </a:p>
      </dgm:t>
    </dgm:pt>
    <dgm:pt modelId="{94CD0EF2-4212-48F3-B7DA-45FB0B892B61}">
      <dgm:prSet phldrT="[Text]"/>
      <dgm:spPr/>
      <dgm:t>
        <a:bodyPr/>
        <a:lstStyle/>
        <a:p>
          <a:r>
            <a:rPr lang="en-US" dirty="0" smtClean="0"/>
            <a:t>QAF for FAO data, surveys and questionnaires</a:t>
          </a:r>
          <a:endParaRPr lang="en-US" dirty="0"/>
        </a:p>
      </dgm:t>
    </dgm:pt>
    <dgm:pt modelId="{A2FB7615-D79B-409B-B885-31D08FC6EAAE}" type="parTrans" cxnId="{91A45758-4C6A-4D7F-AEDF-D93A917130A9}">
      <dgm:prSet/>
      <dgm:spPr/>
      <dgm:t>
        <a:bodyPr/>
        <a:lstStyle/>
        <a:p>
          <a:endParaRPr lang="en-US"/>
        </a:p>
      </dgm:t>
    </dgm:pt>
    <dgm:pt modelId="{FEA934D3-F214-4E90-83A3-A80C224BA047}" type="sibTrans" cxnId="{91A45758-4C6A-4D7F-AEDF-D93A917130A9}">
      <dgm:prSet/>
      <dgm:spPr/>
      <dgm:t>
        <a:bodyPr/>
        <a:lstStyle/>
        <a:p>
          <a:endParaRPr lang="en-US"/>
        </a:p>
      </dgm:t>
    </dgm:pt>
    <dgm:pt modelId="{8AF5A417-5D86-4266-9CEC-D94CC07574CD}">
      <dgm:prSet phldrT="[Text]"/>
      <dgm:spPr/>
      <dgm:t>
        <a:bodyPr/>
        <a:lstStyle/>
        <a:p>
          <a:r>
            <a:rPr lang="en-US" dirty="0" smtClean="0"/>
            <a:t>Open software, free to re-distribute, scalable, adjustable, royalty-free  </a:t>
          </a:r>
          <a:endParaRPr lang="en-US" dirty="0"/>
        </a:p>
      </dgm:t>
    </dgm:pt>
    <dgm:pt modelId="{4ABBF8D3-43E0-4001-AFF7-36BC2687634E}" type="parTrans" cxnId="{3E6EB1AC-86A2-4BF0-8726-ECBF3B7DD6C3}">
      <dgm:prSet/>
      <dgm:spPr/>
      <dgm:t>
        <a:bodyPr/>
        <a:lstStyle/>
        <a:p>
          <a:endParaRPr lang="en-US"/>
        </a:p>
      </dgm:t>
    </dgm:pt>
    <dgm:pt modelId="{6BCFAC8D-A473-4EF9-8D98-B768ADE06B95}" type="sibTrans" cxnId="{3E6EB1AC-86A2-4BF0-8726-ECBF3B7DD6C3}">
      <dgm:prSet/>
      <dgm:spPr/>
      <dgm:t>
        <a:bodyPr/>
        <a:lstStyle/>
        <a:p>
          <a:endParaRPr lang="en-US"/>
        </a:p>
      </dgm:t>
    </dgm:pt>
    <dgm:pt modelId="{C2E818BF-BCF2-4223-9839-BA15D7043C0C}">
      <dgm:prSet/>
      <dgm:spPr/>
      <dgm:t>
        <a:bodyPr/>
        <a:lstStyle/>
        <a:p>
          <a:r>
            <a:rPr lang="en-US" dirty="0" smtClean="0"/>
            <a:t>Regional: UNECA, RECs, CAADP, …</a:t>
          </a:r>
        </a:p>
      </dgm:t>
    </dgm:pt>
    <dgm:pt modelId="{C44FC2B5-7369-4FD0-8023-C090E7C0C94F}" type="parTrans" cxnId="{BF855D64-C65B-4E88-B62E-F9EA2DE4106C}">
      <dgm:prSet/>
      <dgm:spPr/>
      <dgm:t>
        <a:bodyPr/>
        <a:lstStyle/>
        <a:p>
          <a:endParaRPr lang="en-US"/>
        </a:p>
      </dgm:t>
    </dgm:pt>
    <dgm:pt modelId="{1762F377-F6F1-4F43-99E8-08DF6A7E6D6C}" type="sibTrans" cxnId="{BF855D64-C65B-4E88-B62E-F9EA2DE4106C}">
      <dgm:prSet/>
      <dgm:spPr/>
      <dgm:t>
        <a:bodyPr/>
        <a:lstStyle/>
        <a:p>
          <a:endParaRPr lang="en-US"/>
        </a:p>
      </dgm:t>
    </dgm:pt>
    <dgm:pt modelId="{5C8407EC-BE01-4449-90FE-E92729804627}">
      <dgm:prSet/>
      <dgm:spPr/>
      <dgm:t>
        <a:bodyPr/>
        <a:lstStyle/>
        <a:p>
          <a:r>
            <a:rPr lang="en-GB" dirty="0" smtClean="0"/>
            <a:t>NationalCommittees: NSO, MoAs, NGOs, through CountrySTAT TWGs</a:t>
          </a:r>
          <a:endParaRPr lang="en-US" dirty="0" smtClean="0"/>
        </a:p>
      </dgm:t>
    </dgm:pt>
    <dgm:pt modelId="{8F377173-10A6-4BD6-8D3A-0ABF2E300178}" type="parTrans" cxnId="{230E3932-6167-4CFA-AA45-20721B3FC54D}">
      <dgm:prSet/>
      <dgm:spPr/>
      <dgm:t>
        <a:bodyPr/>
        <a:lstStyle/>
        <a:p>
          <a:endParaRPr lang="en-US"/>
        </a:p>
      </dgm:t>
    </dgm:pt>
    <dgm:pt modelId="{BD3F1BD2-26E2-4DAB-A6E6-DFA0BD6A0476}" type="sibTrans" cxnId="{230E3932-6167-4CFA-AA45-20721B3FC54D}">
      <dgm:prSet/>
      <dgm:spPr/>
      <dgm:t>
        <a:bodyPr/>
        <a:lstStyle/>
        <a:p>
          <a:endParaRPr lang="en-US"/>
        </a:p>
      </dgm:t>
    </dgm:pt>
    <dgm:pt modelId="{3E75B0F3-9EF5-4C44-BF8D-C099EF05D6FD}" type="pres">
      <dgm:prSet presAssocID="{D2BB536B-4236-4669-965D-B65EE08E631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1A5955-94B5-46B4-96BE-EBFAF971E804}" type="pres">
      <dgm:prSet presAssocID="{EDCA681A-4F05-4CC8-9C6D-4B58D6543977}" presName="comp" presStyleCnt="0"/>
      <dgm:spPr/>
    </dgm:pt>
    <dgm:pt modelId="{346F78E9-FCF6-4981-9B06-FC25BB996306}" type="pres">
      <dgm:prSet presAssocID="{EDCA681A-4F05-4CC8-9C6D-4B58D6543977}" presName="box" presStyleLbl="node1" presStyleIdx="0" presStyleCnt="3"/>
      <dgm:spPr/>
      <dgm:t>
        <a:bodyPr/>
        <a:lstStyle/>
        <a:p>
          <a:endParaRPr lang="en-US"/>
        </a:p>
      </dgm:t>
    </dgm:pt>
    <dgm:pt modelId="{77AAFCB5-1B74-449A-9320-E7E09D4CB30D}" type="pres">
      <dgm:prSet presAssocID="{EDCA681A-4F05-4CC8-9C6D-4B58D6543977}" presName="img" presStyleLbl="fgImgPlace1" presStyleIdx="0" presStyleCnt="3"/>
      <dgm:spPr/>
    </dgm:pt>
    <dgm:pt modelId="{4A656F0F-4A95-4599-943B-7C8F7EF2022F}" type="pres">
      <dgm:prSet presAssocID="{EDCA681A-4F05-4CC8-9C6D-4B58D654397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76211-4062-411C-8C95-5066DB2A0CD7}" type="pres">
      <dgm:prSet presAssocID="{A10FFE82-4153-4BD1-9AB4-36CC06BFD302}" presName="spacer" presStyleCnt="0"/>
      <dgm:spPr/>
    </dgm:pt>
    <dgm:pt modelId="{B2F14390-BFF5-44E6-BE35-1079CE4B9B95}" type="pres">
      <dgm:prSet presAssocID="{A53D59EB-80FF-464A-9FDA-88EDD96859E1}" presName="comp" presStyleCnt="0"/>
      <dgm:spPr/>
    </dgm:pt>
    <dgm:pt modelId="{B2400B4A-B036-441F-9E7D-34F969E49B10}" type="pres">
      <dgm:prSet presAssocID="{A53D59EB-80FF-464A-9FDA-88EDD96859E1}" presName="box" presStyleLbl="node1" presStyleIdx="1" presStyleCnt="3"/>
      <dgm:spPr/>
      <dgm:t>
        <a:bodyPr/>
        <a:lstStyle/>
        <a:p>
          <a:endParaRPr lang="en-US"/>
        </a:p>
      </dgm:t>
    </dgm:pt>
    <dgm:pt modelId="{718933B0-582E-4A2E-89CD-F1E17738F9EB}" type="pres">
      <dgm:prSet presAssocID="{A53D59EB-80FF-464A-9FDA-88EDD96859E1}" presName="img" presStyleLbl="fgImgPlace1" presStyleIdx="1" presStyleCnt="3"/>
      <dgm:spPr/>
    </dgm:pt>
    <dgm:pt modelId="{03A5F3E2-9C58-4035-B5D3-A828B1C9483E}" type="pres">
      <dgm:prSet presAssocID="{A53D59EB-80FF-464A-9FDA-88EDD96859E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CA268-94A8-465E-8B81-9A233B537FC9}" type="pres">
      <dgm:prSet presAssocID="{86832BA5-86CC-466E-8757-C2036FA7A435}" presName="spacer" presStyleCnt="0"/>
      <dgm:spPr/>
    </dgm:pt>
    <dgm:pt modelId="{390834D5-DBDF-4290-9FA8-CB0DA4B6F4C2}" type="pres">
      <dgm:prSet presAssocID="{70A7FF9F-1378-42A7-AB59-59C6E2F7235F}" presName="comp" presStyleCnt="0"/>
      <dgm:spPr/>
    </dgm:pt>
    <dgm:pt modelId="{ED586A0D-231B-4D03-A3BD-DC14E508B13A}" type="pres">
      <dgm:prSet presAssocID="{70A7FF9F-1378-42A7-AB59-59C6E2F7235F}" presName="box" presStyleLbl="node1" presStyleIdx="2" presStyleCnt="3"/>
      <dgm:spPr/>
      <dgm:t>
        <a:bodyPr/>
        <a:lstStyle/>
        <a:p>
          <a:endParaRPr lang="en-US"/>
        </a:p>
      </dgm:t>
    </dgm:pt>
    <dgm:pt modelId="{D93E7024-69B5-47A7-BCE8-DD304DB39465}" type="pres">
      <dgm:prSet presAssocID="{70A7FF9F-1378-42A7-AB59-59C6E2F7235F}" presName="img" presStyleLbl="fgImgPlace1" presStyleIdx="2" presStyleCnt="3"/>
      <dgm:spPr/>
    </dgm:pt>
    <dgm:pt modelId="{DF658580-F86B-49AD-8658-80B6AE741B41}" type="pres">
      <dgm:prSet presAssocID="{70A7FF9F-1378-42A7-AB59-59C6E2F7235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77521-F96F-450D-B434-BA34C29BC060}" type="presOf" srcId="{E7D57CFA-39F7-44FC-A43C-C74503A911C4}" destId="{B2400B4A-B036-441F-9E7D-34F969E49B10}" srcOrd="0" destOrd="3" presId="urn:microsoft.com/office/officeart/2005/8/layout/vList4"/>
    <dgm:cxn modelId="{B9F0DE35-1A7D-4AEB-9CAE-DAD25301D8E9}" type="presOf" srcId="{902CED11-67B7-4958-9AB9-40451365EC80}" destId="{B2400B4A-B036-441F-9E7D-34F969E49B10}" srcOrd="0" destOrd="2" presId="urn:microsoft.com/office/officeart/2005/8/layout/vList4"/>
    <dgm:cxn modelId="{2DE3414E-1BE7-4340-8C58-04F00EDBD31D}" srcId="{D2BB536B-4236-4669-965D-B65EE08E631B}" destId="{EDCA681A-4F05-4CC8-9C6D-4B58D6543977}" srcOrd="0" destOrd="0" parTransId="{70F9CC83-50B0-44FC-AE79-75E7BF70F751}" sibTransId="{A10FFE82-4153-4BD1-9AB4-36CC06BFD302}"/>
    <dgm:cxn modelId="{88246B03-9777-43E2-BBD7-14100D7C3839}" type="presOf" srcId="{5C8407EC-BE01-4449-90FE-E92729804627}" destId="{346F78E9-FCF6-4981-9B06-FC25BB996306}" srcOrd="0" destOrd="3" presId="urn:microsoft.com/office/officeart/2005/8/layout/vList4"/>
    <dgm:cxn modelId="{E4AEC72C-E0B6-4C51-816D-FE81D9FA4C0A}" type="presOf" srcId="{8AF5A417-5D86-4266-9CEC-D94CC07574CD}" destId="{ED586A0D-231B-4D03-A3BD-DC14E508B13A}" srcOrd="0" destOrd="3" presId="urn:microsoft.com/office/officeart/2005/8/layout/vList4"/>
    <dgm:cxn modelId="{380A45A0-6AFB-4267-9E4E-F401CD4D9211}" type="presOf" srcId="{C2E818BF-BCF2-4223-9839-BA15D7043C0C}" destId="{346F78E9-FCF6-4981-9B06-FC25BB996306}" srcOrd="0" destOrd="2" presId="urn:microsoft.com/office/officeart/2005/8/layout/vList4"/>
    <dgm:cxn modelId="{8837F859-7D56-494D-89B5-4C3B3568B1E6}" srcId="{A53D59EB-80FF-464A-9FDA-88EDD96859E1}" destId="{902CED11-67B7-4958-9AB9-40451365EC80}" srcOrd="1" destOrd="0" parTransId="{95D023FA-5E04-45E7-BE7D-2AA3EF2BCF42}" sibTransId="{9CCAF00C-4B25-4349-8B2F-CB07212E70DD}"/>
    <dgm:cxn modelId="{9AD58AE8-C4EF-4081-A61E-4A9BFB448404}" type="presOf" srcId="{880C8A00-AF03-4A29-97B2-6443BB311C63}" destId="{4A656F0F-4A95-4599-943B-7C8F7EF2022F}" srcOrd="1" destOrd="1" presId="urn:microsoft.com/office/officeart/2005/8/layout/vList4"/>
    <dgm:cxn modelId="{5F73A547-87D0-483D-A57D-D465909FC46C}" type="presOf" srcId="{37271713-ABB0-4CC0-8F72-BBB161229036}" destId="{03A5F3E2-9C58-4035-B5D3-A828B1C9483E}" srcOrd="1" destOrd="1" presId="urn:microsoft.com/office/officeart/2005/8/layout/vList4"/>
    <dgm:cxn modelId="{6A17F000-BD64-4E34-8A81-046F8ECD8079}" type="presOf" srcId="{8401FFC1-3C7D-44C6-9BB4-3DF7B362532B}" destId="{ED586A0D-231B-4D03-A3BD-DC14E508B13A}" srcOrd="0" destOrd="1" presId="urn:microsoft.com/office/officeart/2005/8/layout/vList4"/>
    <dgm:cxn modelId="{A7D495C3-A268-47E4-B66B-259D512C1E71}" type="presOf" srcId="{70A7FF9F-1378-42A7-AB59-59C6E2F7235F}" destId="{ED586A0D-231B-4D03-A3BD-DC14E508B13A}" srcOrd="0" destOrd="0" presId="urn:microsoft.com/office/officeart/2005/8/layout/vList4"/>
    <dgm:cxn modelId="{66DF685B-0148-490A-958D-A220636A8A02}" type="presOf" srcId="{8AF5A417-5D86-4266-9CEC-D94CC07574CD}" destId="{DF658580-F86B-49AD-8658-80B6AE741B41}" srcOrd="1" destOrd="3" presId="urn:microsoft.com/office/officeart/2005/8/layout/vList4"/>
    <dgm:cxn modelId="{BF855D64-C65B-4E88-B62E-F9EA2DE4106C}" srcId="{EDCA681A-4F05-4CC8-9C6D-4B58D6543977}" destId="{C2E818BF-BCF2-4223-9839-BA15D7043C0C}" srcOrd="1" destOrd="0" parTransId="{C44FC2B5-7369-4FD0-8023-C090E7C0C94F}" sibTransId="{1762F377-F6F1-4F43-99E8-08DF6A7E6D6C}"/>
    <dgm:cxn modelId="{DCB430F2-0EFA-48B1-B4AD-3447AAB06714}" type="presOf" srcId="{EDCA681A-4F05-4CC8-9C6D-4B58D6543977}" destId="{346F78E9-FCF6-4981-9B06-FC25BB996306}" srcOrd="0" destOrd="0" presId="urn:microsoft.com/office/officeart/2005/8/layout/vList4"/>
    <dgm:cxn modelId="{446C792B-1B47-4345-B7CC-153C27D0048A}" type="presOf" srcId="{EA1AB2B2-22D5-4091-B1A3-CAEF389E204B}" destId="{ED586A0D-231B-4D03-A3BD-DC14E508B13A}" srcOrd="0" destOrd="2" presId="urn:microsoft.com/office/officeart/2005/8/layout/vList4"/>
    <dgm:cxn modelId="{00E62594-23B7-4CBF-8076-DB2B21B0EFA8}" srcId="{D2BB536B-4236-4669-965D-B65EE08E631B}" destId="{70A7FF9F-1378-42A7-AB59-59C6E2F7235F}" srcOrd="2" destOrd="0" parTransId="{8FA80BC0-7316-4754-8431-660F51327EDD}" sibTransId="{A2BCE76D-CCB9-44CE-AF2E-F278FBED94F3}"/>
    <dgm:cxn modelId="{F5091535-E13F-417C-A82E-9E34C3DA759E}" type="presOf" srcId="{8401FFC1-3C7D-44C6-9BB4-3DF7B362532B}" destId="{DF658580-F86B-49AD-8658-80B6AE741B41}" srcOrd="1" destOrd="1" presId="urn:microsoft.com/office/officeart/2005/8/layout/vList4"/>
    <dgm:cxn modelId="{EBD934F5-3B23-4E2E-A7A5-B6F040245628}" type="presOf" srcId="{94CD0EF2-4212-48F3-B7DA-45FB0B892B61}" destId="{03A5F3E2-9C58-4035-B5D3-A828B1C9483E}" srcOrd="1" destOrd="4" presId="urn:microsoft.com/office/officeart/2005/8/layout/vList4"/>
    <dgm:cxn modelId="{1AED08D0-DDA8-4216-A2C0-EC8DD47EF730}" type="presOf" srcId="{EA1AB2B2-22D5-4091-B1A3-CAEF389E204B}" destId="{DF658580-F86B-49AD-8658-80B6AE741B41}" srcOrd="1" destOrd="2" presId="urn:microsoft.com/office/officeart/2005/8/layout/vList4"/>
    <dgm:cxn modelId="{93AF67E5-6AF8-48F7-BA12-C63A171C2F21}" type="presOf" srcId="{A53D59EB-80FF-464A-9FDA-88EDD96859E1}" destId="{03A5F3E2-9C58-4035-B5D3-A828B1C9483E}" srcOrd="1" destOrd="0" presId="urn:microsoft.com/office/officeart/2005/8/layout/vList4"/>
    <dgm:cxn modelId="{3E6EB1AC-86A2-4BF0-8726-ECBF3B7DD6C3}" srcId="{70A7FF9F-1378-42A7-AB59-59C6E2F7235F}" destId="{8AF5A417-5D86-4266-9CEC-D94CC07574CD}" srcOrd="2" destOrd="0" parTransId="{4ABBF8D3-43E0-4001-AFF7-36BC2687634E}" sibTransId="{6BCFAC8D-A473-4EF9-8D98-B768ADE06B95}"/>
    <dgm:cxn modelId="{91622C47-B196-461B-BC95-CB28A23AD672}" srcId="{70A7FF9F-1378-42A7-AB59-59C6E2F7235F}" destId="{EA1AB2B2-22D5-4091-B1A3-CAEF389E204B}" srcOrd="1" destOrd="0" parTransId="{EF210082-93E7-4D77-B217-75C1B5341059}" sibTransId="{0CEA7D8A-B301-4F6B-A09F-200E41C39B67}"/>
    <dgm:cxn modelId="{A8D1186A-B0DF-469F-B740-45E4522874AA}" type="presOf" srcId="{902CED11-67B7-4958-9AB9-40451365EC80}" destId="{03A5F3E2-9C58-4035-B5D3-A828B1C9483E}" srcOrd="1" destOrd="2" presId="urn:microsoft.com/office/officeart/2005/8/layout/vList4"/>
    <dgm:cxn modelId="{4A7E0E9D-48BC-40EF-B664-D183D7512EA6}" srcId="{D2BB536B-4236-4669-965D-B65EE08E631B}" destId="{A53D59EB-80FF-464A-9FDA-88EDD96859E1}" srcOrd="1" destOrd="0" parTransId="{4EE82277-025C-4732-9B3C-015E47199B9A}" sibTransId="{86832BA5-86CC-466E-8757-C2036FA7A435}"/>
    <dgm:cxn modelId="{08D8CE26-BA4A-4146-A76F-46B9E933FACD}" type="presOf" srcId="{5C8407EC-BE01-4449-90FE-E92729804627}" destId="{4A656F0F-4A95-4599-943B-7C8F7EF2022F}" srcOrd="1" destOrd="3" presId="urn:microsoft.com/office/officeart/2005/8/layout/vList4"/>
    <dgm:cxn modelId="{6ABE81E5-9ED4-4105-A71B-C229A647DB10}" type="presOf" srcId="{70A7FF9F-1378-42A7-AB59-59C6E2F7235F}" destId="{DF658580-F86B-49AD-8658-80B6AE741B41}" srcOrd="1" destOrd="0" presId="urn:microsoft.com/office/officeart/2005/8/layout/vList4"/>
    <dgm:cxn modelId="{7E4074D8-60D7-4913-B771-D408D11C09FB}" srcId="{70A7FF9F-1378-42A7-AB59-59C6E2F7235F}" destId="{8401FFC1-3C7D-44C6-9BB4-3DF7B362532B}" srcOrd="0" destOrd="0" parTransId="{45A7085B-D7F9-4F64-9F0B-32EAD8DCB739}" sibTransId="{023491E6-0FFA-4EFD-84D8-DA9C994B6A86}"/>
    <dgm:cxn modelId="{FC35AB6E-08A3-4571-A598-C9CD45DF674B}" type="presOf" srcId="{880C8A00-AF03-4A29-97B2-6443BB311C63}" destId="{346F78E9-FCF6-4981-9B06-FC25BB996306}" srcOrd="0" destOrd="1" presId="urn:microsoft.com/office/officeart/2005/8/layout/vList4"/>
    <dgm:cxn modelId="{2571B7D2-D811-4401-834D-921395473B30}" srcId="{A53D59EB-80FF-464A-9FDA-88EDD96859E1}" destId="{37271713-ABB0-4CC0-8F72-BBB161229036}" srcOrd="0" destOrd="0" parTransId="{26EA50BB-11C5-4537-B179-A5F350BA9854}" sibTransId="{A4D2DEE8-24F3-408D-9C21-75B068830AE8}"/>
    <dgm:cxn modelId="{90BC92BC-7D5A-45FF-9B7C-CBA6309D9F52}" type="presOf" srcId="{C2E818BF-BCF2-4223-9839-BA15D7043C0C}" destId="{4A656F0F-4A95-4599-943B-7C8F7EF2022F}" srcOrd="1" destOrd="2" presId="urn:microsoft.com/office/officeart/2005/8/layout/vList4"/>
    <dgm:cxn modelId="{E1083DFE-2019-4D67-9859-85E32D62A0B8}" srcId="{EDCA681A-4F05-4CC8-9C6D-4B58D6543977}" destId="{880C8A00-AF03-4A29-97B2-6443BB311C63}" srcOrd="0" destOrd="0" parTransId="{3013D38D-845A-4151-9376-72461D9D44E8}" sibTransId="{10E593C6-DEB1-4F9B-A148-EE388FC0704F}"/>
    <dgm:cxn modelId="{7DE53964-57C8-46B2-992D-726D9CC6CF6F}" type="presOf" srcId="{A53D59EB-80FF-464A-9FDA-88EDD96859E1}" destId="{B2400B4A-B036-441F-9E7D-34F969E49B10}" srcOrd="0" destOrd="0" presId="urn:microsoft.com/office/officeart/2005/8/layout/vList4"/>
    <dgm:cxn modelId="{EAA5AFEA-E0F1-46C9-89BA-2D068D706407}" type="presOf" srcId="{EDCA681A-4F05-4CC8-9C6D-4B58D6543977}" destId="{4A656F0F-4A95-4599-943B-7C8F7EF2022F}" srcOrd="1" destOrd="0" presId="urn:microsoft.com/office/officeart/2005/8/layout/vList4"/>
    <dgm:cxn modelId="{230E3932-6167-4CFA-AA45-20721B3FC54D}" srcId="{EDCA681A-4F05-4CC8-9C6D-4B58D6543977}" destId="{5C8407EC-BE01-4449-90FE-E92729804627}" srcOrd="2" destOrd="0" parTransId="{8F377173-10A6-4BD6-8D3A-0ABF2E300178}" sibTransId="{BD3F1BD2-26E2-4DAB-A6E6-DFA0BD6A0476}"/>
    <dgm:cxn modelId="{91A45758-4C6A-4D7F-AEDF-D93A917130A9}" srcId="{A53D59EB-80FF-464A-9FDA-88EDD96859E1}" destId="{94CD0EF2-4212-48F3-B7DA-45FB0B892B61}" srcOrd="3" destOrd="0" parTransId="{A2FB7615-D79B-409B-B885-31D08FC6EAAE}" sibTransId="{FEA934D3-F214-4E90-83A3-A80C224BA047}"/>
    <dgm:cxn modelId="{B3158EF8-1EAE-44C7-B4B4-9F10FA267B74}" type="presOf" srcId="{E7D57CFA-39F7-44FC-A43C-C74503A911C4}" destId="{03A5F3E2-9C58-4035-B5D3-A828B1C9483E}" srcOrd="1" destOrd="3" presId="urn:microsoft.com/office/officeart/2005/8/layout/vList4"/>
    <dgm:cxn modelId="{EAF3DB18-2A0C-402B-9FD7-B87F21CF85F4}" type="presOf" srcId="{D2BB536B-4236-4669-965D-B65EE08E631B}" destId="{3E75B0F3-9EF5-4C44-BF8D-C099EF05D6FD}" srcOrd="0" destOrd="0" presId="urn:microsoft.com/office/officeart/2005/8/layout/vList4"/>
    <dgm:cxn modelId="{872C79D0-1F66-4B47-A97F-D1EED1468E57}" type="presOf" srcId="{37271713-ABB0-4CC0-8F72-BBB161229036}" destId="{B2400B4A-B036-441F-9E7D-34F969E49B10}" srcOrd="0" destOrd="1" presId="urn:microsoft.com/office/officeart/2005/8/layout/vList4"/>
    <dgm:cxn modelId="{9BFAF78B-04EF-4FDE-9A8C-0693A84032BC}" type="presOf" srcId="{94CD0EF2-4212-48F3-B7DA-45FB0B892B61}" destId="{B2400B4A-B036-441F-9E7D-34F969E49B10}" srcOrd="0" destOrd="4" presId="urn:microsoft.com/office/officeart/2005/8/layout/vList4"/>
    <dgm:cxn modelId="{6C87987D-3F52-4D9B-86E4-EC033BA197CC}" srcId="{A53D59EB-80FF-464A-9FDA-88EDD96859E1}" destId="{E7D57CFA-39F7-44FC-A43C-C74503A911C4}" srcOrd="2" destOrd="0" parTransId="{7C566E76-CBE9-4489-967B-BE073DA4A68F}" sibTransId="{56F3B1D1-8FF5-4F24-9228-F903F6E63A4C}"/>
    <dgm:cxn modelId="{3BB73F35-7993-4163-948C-4514E5E26D60}" type="presParOf" srcId="{3E75B0F3-9EF5-4C44-BF8D-C099EF05D6FD}" destId="{3F1A5955-94B5-46B4-96BE-EBFAF971E804}" srcOrd="0" destOrd="0" presId="urn:microsoft.com/office/officeart/2005/8/layout/vList4"/>
    <dgm:cxn modelId="{D62C3E1A-CFDA-4273-9CDC-023E3017B7DC}" type="presParOf" srcId="{3F1A5955-94B5-46B4-96BE-EBFAF971E804}" destId="{346F78E9-FCF6-4981-9B06-FC25BB996306}" srcOrd="0" destOrd="0" presId="urn:microsoft.com/office/officeart/2005/8/layout/vList4"/>
    <dgm:cxn modelId="{1D0DF6C1-DBEA-46B1-967E-758D84CA6B42}" type="presParOf" srcId="{3F1A5955-94B5-46B4-96BE-EBFAF971E804}" destId="{77AAFCB5-1B74-449A-9320-E7E09D4CB30D}" srcOrd="1" destOrd="0" presId="urn:microsoft.com/office/officeart/2005/8/layout/vList4"/>
    <dgm:cxn modelId="{0B803FF5-2B83-4FB7-B4E9-64E54276B0AC}" type="presParOf" srcId="{3F1A5955-94B5-46B4-96BE-EBFAF971E804}" destId="{4A656F0F-4A95-4599-943B-7C8F7EF2022F}" srcOrd="2" destOrd="0" presId="urn:microsoft.com/office/officeart/2005/8/layout/vList4"/>
    <dgm:cxn modelId="{12209437-9442-4A11-A0C5-060184BC1AAD}" type="presParOf" srcId="{3E75B0F3-9EF5-4C44-BF8D-C099EF05D6FD}" destId="{C6276211-4062-411C-8C95-5066DB2A0CD7}" srcOrd="1" destOrd="0" presId="urn:microsoft.com/office/officeart/2005/8/layout/vList4"/>
    <dgm:cxn modelId="{15856379-BF30-4671-8E7B-EEF62562CFE0}" type="presParOf" srcId="{3E75B0F3-9EF5-4C44-BF8D-C099EF05D6FD}" destId="{B2F14390-BFF5-44E6-BE35-1079CE4B9B95}" srcOrd="2" destOrd="0" presId="urn:microsoft.com/office/officeart/2005/8/layout/vList4"/>
    <dgm:cxn modelId="{6FDDA936-FD3D-4FC9-837F-E6721881810F}" type="presParOf" srcId="{B2F14390-BFF5-44E6-BE35-1079CE4B9B95}" destId="{B2400B4A-B036-441F-9E7D-34F969E49B10}" srcOrd="0" destOrd="0" presId="urn:microsoft.com/office/officeart/2005/8/layout/vList4"/>
    <dgm:cxn modelId="{59D8E173-210B-4C66-B2E5-198FCAB5E6FC}" type="presParOf" srcId="{B2F14390-BFF5-44E6-BE35-1079CE4B9B95}" destId="{718933B0-582E-4A2E-89CD-F1E17738F9EB}" srcOrd="1" destOrd="0" presId="urn:microsoft.com/office/officeart/2005/8/layout/vList4"/>
    <dgm:cxn modelId="{376AFE2B-B9AA-4BFD-8694-A1293619CC9E}" type="presParOf" srcId="{B2F14390-BFF5-44E6-BE35-1079CE4B9B95}" destId="{03A5F3E2-9C58-4035-B5D3-A828B1C9483E}" srcOrd="2" destOrd="0" presId="urn:microsoft.com/office/officeart/2005/8/layout/vList4"/>
    <dgm:cxn modelId="{BBAC1DBF-6AD3-44C7-A9C7-23C27D7AE72C}" type="presParOf" srcId="{3E75B0F3-9EF5-4C44-BF8D-C099EF05D6FD}" destId="{422CA268-94A8-465E-8B81-9A233B537FC9}" srcOrd="3" destOrd="0" presId="urn:microsoft.com/office/officeart/2005/8/layout/vList4"/>
    <dgm:cxn modelId="{82ABA596-C490-4AD6-A5A8-04D3F2AC6214}" type="presParOf" srcId="{3E75B0F3-9EF5-4C44-BF8D-C099EF05D6FD}" destId="{390834D5-DBDF-4290-9FA8-CB0DA4B6F4C2}" srcOrd="4" destOrd="0" presId="urn:microsoft.com/office/officeart/2005/8/layout/vList4"/>
    <dgm:cxn modelId="{84D1C1A3-C88F-41F4-A7CB-40FCD203536F}" type="presParOf" srcId="{390834D5-DBDF-4290-9FA8-CB0DA4B6F4C2}" destId="{ED586A0D-231B-4D03-A3BD-DC14E508B13A}" srcOrd="0" destOrd="0" presId="urn:microsoft.com/office/officeart/2005/8/layout/vList4"/>
    <dgm:cxn modelId="{DA7A27F6-2987-4C7F-B17B-0906F7E2F4BD}" type="presParOf" srcId="{390834D5-DBDF-4290-9FA8-CB0DA4B6F4C2}" destId="{D93E7024-69B5-47A7-BCE8-DD304DB39465}" srcOrd="1" destOrd="0" presId="urn:microsoft.com/office/officeart/2005/8/layout/vList4"/>
    <dgm:cxn modelId="{D3AD8FE7-27BC-430D-90DC-DC016A47E4EE}" type="presParOf" srcId="{390834D5-DBDF-4290-9FA8-CB0DA4B6F4C2}" destId="{DF658580-F86B-49AD-8658-80B6AE741B4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6F78E9-FCF6-4981-9B06-FC25BB996306}">
      <dsp:nvSpPr>
        <dsp:cNvPr id="0" name=""/>
        <dsp:cNvSpPr/>
      </dsp:nvSpPr>
      <dsp:spPr>
        <a:xfrm>
          <a:off x="0" y="0"/>
          <a:ext cx="8892480" cy="1814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Institutional integration/collaboration</a:t>
          </a:r>
          <a:endParaRPr lang="en-US" sz="23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International: WFP, World Bank, OECD, …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Regional: UNECA, RECs, CAADP, …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NationalCommittees: NSO, MoAs, NGOs, through CountrySTAT TWGs</a:t>
          </a:r>
          <a:endParaRPr lang="en-US" sz="1800" kern="1200" dirty="0" smtClean="0"/>
        </a:p>
      </dsp:txBody>
      <dsp:txXfrm>
        <a:off x="1959910" y="0"/>
        <a:ext cx="6932569" cy="1814144"/>
      </dsp:txXfrm>
    </dsp:sp>
    <dsp:sp modelId="{77AAFCB5-1B74-449A-9320-E7E09D4CB30D}">
      <dsp:nvSpPr>
        <dsp:cNvPr id="0" name=""/>
        <dsp:cNvSpPr/>
      </dsp:nvSpPr>
      <dsp:spPr>
        <a:xfrm>
          <a:off x="181414" y="181414"/>
          <a:ext cx="1778496" cy="145131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00B4A-B036-441F-9E7D-34F969E49B10}">
      <dsp:nvSpPr>
        <dsp:cNvPr id="0" name=""/>
        <dsp:cNvSpPr/>
      </dsp:nvSpPr>
      <dsp:spPr>
        <a:xfrm>
          <a:off x="0" y="1995559"/>
          <a:ext cx="8892480" cy="1814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Data harmonization</a:t>
          </a:r>
          <a:endParaRPr lang="en-US" sz="23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FAOSTAT-</a:t>
          </a:r>
          <a:r>
            <a:rPr lang="en-US" sz="1800" kern="1200" dirty="0" err="1" smtClean="0"/>
            <a:t>CountrySTAT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Meta data: SDMX, Master data and code list management (MDM)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International classification systems (CPC, HS)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QAF for FAO data, surveys and questionnaires</a:t>
          </a:r>
          <a:endParaRPr lang="en-US" sz="1800" kern="1200" dirty="0"/>
        </a:p>
      </dsp:txBody>
      <dsp:txXfrm>
        <a:off x="1959910" y="1995559"/>
        <a:ext cx="6932569" cy="1814144"/>
      </dsp:txXfrm>
    </dsp:sp>
    <dsp:sp modelId="{718933B0-582E-4A2E-89CD-F1E17738F9EB}">
      <dsp:nvSpPr>
        <dsp:cNvPr id="0" name=""/>
        <dsp:cNvSpPr/>
      </dsp:nvSpPr>
      <dsp:spPr>
        <a:xfrm>
          <a:off x="181414" y="2176973"/>
          <a:ext cx="1778496" cy="145131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86A0D-231B-4D03-A3BD-DC14E508B13A}">
      <dsp:nvSpPr>
        <dsp:cNvPr id="0" name=""/>
        <dsp:cNvSpPr/>
      </dsp:nvSpPr>
      <dsp:spPr>
        <a:xfrm>
          <a:off x="0" y="3991118"/>
          <a:ext cx="8892480" cy="1814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IT integration: FENIX</a:t>
          </a:r>
          <a:endParaRPr lang="en-US" sz="23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Across FAO platforms: FAOSTAT, </a:t>
          </a:r>
          <a:r>
            <a:rPr lang="en-US" sz="1800" kern="1200" dirty="0" err="1" smtClean="0"/>
            <a:t>CountrySTAT</a:t>
          </a:r>
          <a:r>
            <a:rPr lang="en-US" sz="1800" kern="1200" dirty="0" smtClean="0"/>
            <a:t>, AMIS, ADAM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Direct links to other sources through rest APIs: PS&amp;D, ASTI, WDI, </a:t>
          </a:r>
          <a:r>
            <a:rPr lang="en-US" sz="1800" kern="1200" dirty="0" err="1" smtClean="0"/>
            <a:t>Comtrade</a:t>
          </a:r>
          <a:r>
            <a:rPr lang="en-US" sz="1800" kern="1200" dirty="0" smtClean="0"/>
            <a:t>, UNPD, etc.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Open software, free to re-distribute, scalable, adjustable, royalty-free  </a:t>
          </a:r>
          <a:endParaRPr lang="en-US" sz="1800" kern="1200" dirty="0"/>
        </a:p>
      </dsp:txBody>
      <dsp:txXfrm>
        <a:off x="1959910" y="3991118"/>
        <a:ext cx="6932569" cy="1814144"/>
      </dsp:txXfrm>
    </dsp:sp>
    <dsp:sp modelId="{D93E7024-69B5-47A7-BCE8-DD304DB39465}">
      <dsp:nvSpPr>
        <dsp:cNvPr id="0" name=""/>
        <dsp:cNvSpPr/>
      </dsp:nvSpPr>
      <dsp:spPr>
        <a:xfrm>
          <a:off x="181414" y="4172533"/>
          <a:ext cx="1778496" cy="145131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825BEE-91BA-4923-9E71-6EB05B6FA9B4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4E72FB-C6F1-4FBB-99AB-4C26A617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92F4F3-A0FE-4FB2-B7FB-33F0BBA623BB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537EE5-104C-4B93-BC3B-7F867D5EF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None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F4ABD8-1D0C-456E-99D5-C0712E624EF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976640-D8E2-44C4-A9E1-EF75336C1F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3893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91AA0A-40F0-4EB3-9A7D-D8B3106F200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B7B142-547A-4ECC-903D-1F13369C91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3893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E727D-4C23-4B6C-9BD0-658A454929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E727D-4C23-4B6C-9BD0-658A454929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E727D-4C23-4B6C-9BD0-658A454929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389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FE4B0A-4A9A-46E4-B2B5-25C5ECB71B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3893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FE4B0A-4A9A-46E4-B2B5-25C5ECB71B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A4BBC-9387-48DC-8479-68BE66EA1D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3893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328B4E-0082-4E7D-B374-84F8B6EDF6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FB9E0-52CD-49A4-8D0A-E88C0C78B0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669-DB70-474D-84F7-6C1E082499F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38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7F08-6134-4BE0-B736-11A43A2C8F7A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759C-7B3C-40B2-8333-CD7E828FF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745C-61A6-490F-950D-A619951491D6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1C2D5-E867-44BD-B7B5-BC0A1670A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7EAE-EA1B-41E9-BA0A-B121F25AD7BE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B650-13D0-49F4-A777-50BD04B9F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EBE2-04F4-448D-B57E-2E767DBB2E68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335F-9112-4C7A-9BDA-C0AC4F8E6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5C96-5B93-446E-AA85-95E79FC52256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2C-237C-492F-A1B3-8A90DD6EC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075E-190A-45DD-BB2C-D16963C18B45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5272-AAB2-4213-B3A2-C47A220E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8264-00BE-41AD-A32D-030412123FA6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58FC-F16F-46E9-AD9D-5E2D511B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1494-0667-45B3-945D-94D66AAF0224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7EB34-C2C9-4978-BB15-82F776CCF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49FC-B4D6-4E97-961A-D1E58128F4CB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DFEC-BC78-4D6C-8CAD-729D68F46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40A9-7113-4178-90E4-673DF156E1A3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F58E-5881-44B8-86D6-CCB94687B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7942-092F-466A-B117-FAF6DF199A88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9186-3001-4252-8FF6-CDB9E8120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C37FC8-0655-4323-A700-2C75E349D38B}" type="datetime1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DAFCD-660C-45AD-AB15-39C6D036C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16200000">
            <a:off x="1143000" y="-1143000"/>
            <a:ext cx="6858000" cy="9144000"/>
          </a:xfrm>
          <a:prstGeom prst="rtTriangl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0" y="3141663"/>
            <a:ext cx="3635375" cy="371633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 rot="-2220000">
            <a:off x="1071268" y="2056340"/>
            <a:ext cx="74933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A Free and Flexible Platform for Data Collection, Analysis and </a:t>
            </a:r>
            <a:r>
              <a:rPr lang="en-US" sz="3600" b="1" dirty="0" smtClean="0">
                <a:latin typeface="Calibri" pitchFamily="34" charset="0"/>
              </a:rPr>
              <a:t>Dissemination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2053" name="Picture 8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876925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3707904" y="4365105"/>
            <a:ext cx="54726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Committee for the Coordination of Statistical Activities</a:t>
            </a:r>
          </a:p>
          <a:p>
            <a:r>
              <a:rPr lang="en-US" sz="2000" dirty="0"/>
              <a:t>New Approaches for Data Collection, Analyses and Dissemination</a:t>
            </a:r>
          </a:p>
          <a:p>
            <a:endParaRPr lang="en-US" sz="2000" dirty="0"/>
          </a:p>
          <a:p>
            <a:r>
              <a:rPr lang="en-US" sz="2000" dirty="0"/>
              <a:t>Pietro Gennari, Chief </a:t>
            </a:r>
            <a:r>
              <a:rPr lang="en-US" sz="2000" dirty="0" smtClean="0"/>
              <a:t>Statistician, </a:t>
            </a:r>
            <a:r>
              <a:rPr lang="en-US" sz="2000" dirty="0" smtClean="0"/>
              <a:t>FAO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5 September </a:t>
            </a:r>
            <a:r>
              <a:rPr lang="en-US" sz="2000" dirty="0" smtClean="0"/>
              <a:t>2013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 rot="-1168729">
            <a:off x="133350" y="6332538"/>
            <a:ext cx="1004888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SYB 2013</a:t>
            </a:r>
          </a:p>
        </p:txBody>
      </p:sp>
      <p:pic>
        <p:nvPicPr>
          <p:cNvPr id="10246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6F7F10-CE18-4413-94C0-D65C05732F21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23850" y="404813"/>
            <a:ext cx="8569325" cy="554513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 smtClean="0"/>
              <a:t>Integrated approach</a:t>
            </a:r>
            <a:r>
              <a:rPr lang="en-GB" sz="3000" dirty="0" smtClean="0"/>
              <a:t>: FAO combines </a:t>
            </a:r>
            <a:r>
              <a:rPr lang="en-GB" sz="3000" u="sng" dirty="0" smtClean="0"/>
              <a:t>statistical capacity building</a:t>
            </a:r>
            <a:r>
              <a:rPr lang="en-GB" sz="3000" dirty="0" smtClean="0"/>
              <a:t>, </a:t>
            </a:r>
            <a:r>
              <a:rPr lang="en-GB" sz="3000" u="sng" dirty="0" smtClean="0"/>
              <a:t>institutional coordination</a:t>
            </a:r>
            <a:r>
              <a:rPr lang="en-GB" sz="3000" dirty="0" smtClean="0"/>
              <a:t> and </a:t>
            </a:r>
            <a:r>
              <a:rPr lang="en-GB" sz="3000" u="sng" dirty="0" smtClean="0"/>
              <a:t>technology</a:t>
            </a:r>
            <a:endParaRPr lang="en-GB" sz="3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 smtClean="0"/>
              <a:t>Free tools and open data</a:t>
            </a:r>
            <a:r>
              <a:rPr lang="en-GB" sz="3000" dirty="0" smtClean="0"/>
              <a:t>: no licensing constraints; full redistribution rights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 smtClean="0"/>
              <a:t>Common platform for data and metadata</a:t>
            </a:r>
            <a:r>
              <a:rPr lang="en-GB" sz="3000" dirty="0" smtClean="0"/>
              <a:t>, yet country ownership of 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 smtClean="0"/>
              <a:t>Hub and spoke approach</a:t>
            </a:r>
            <a:r>
              <a:rPr lang="en-GB" sz="3000" dirty="0" smtClean="0"/>
              <a:t>: countries – regions – international organizations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 smtClean="0"/>
              <a:t>Harmonization</a:t>
            </a:r>
            <a:r>
              <a:rPr lang="en-GB" sz="3000" dirty="0" smtClean="0"/>
              <a:t>/comparability of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 smtClean="0"/>
              <a:t>Mutual benefits</a:t>
            </a:r>
            <a:r>
              <a:rPr lang="en-GB" sz="3000" dirty="0" smtClean="0"/>
              <a:t>: adding value to countries’ data and helping in data management (collection and dissemination)</a:t>
            </a:r>
          </a:p>
          <a:p>
            <a:pPr>
              <a:defRPr/>
            </a:pPr>
            <a:endParaRPr lang="en-GB" sz="3000" dirty="0" smtClean="0"/>
          </a:p>
          <a:p>
            <a:pPr>
              <a:defRPr/>
            </a:pPr>
            <a:endParaRPr lang="en-US" sz="3000" dirty="0" smtClean="0"/>
          </a:p>
          <a:p>
            <a:pPr marL="514350" indent="-514350" eaLnBrk="1" hangingPunct="1">
              <a:defRPr/>
            </a:pPr>
            <a:endParaRPr lang="en-US" sz="3000" dirty="0" smtClean="0"/>
          </a:p>
          <a:p>
            <a:pPr marL="514350" indent="-514350" eaLnBrk="1" hangingPunct="1"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C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Possible Solutions: 2. Approaches</a:t>
            </a:r>
            <a:endParaRPr lang="en-US" sz="7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12294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FD729-D35B-4E5D-AEFB-7A20449E530E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9" name="Content Placeholder 10"/>
          <p:cNvSpPr txBox="1">
            <a:spLocks/>
          </p:cNvSpPr>
          <p:nvPr/>
        </p:nvSpPr>
        <p:spPr bwMode="auto">
          <a:xfrm>
            <a:off x="0" y="260648"/>
            <a:ext cx="9144000" cy="58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GB" sz="2400" b="1" dirty="0">
                <a:latin typeface="+mn-lt"/>
                <a:cs typeface="+mn-cs"/>
              </a:rPr>
              <a:t>CountrySTAT</a:t>
            </a:r>
            <a:r>
              <a:rPr lang="en-GB" sz="2400" dirty="0">
                <a:latin typeface="+mn-lt"/>
                <a:cs typeface="+mn-cs"/>
              </a:rPr>
              <a:t>: </a:t>
            </a:r>
            <a:r>
              <a:rPr lang="en-GB" sz="2400" dirty="0" smtClean="0">
                <a:latin typeface="+mn-lt"/>
                <a:cs typeface="+mn-cs"/>
              </a:rPr>
              <a:t>nationally tailored web-based platform, designed </a:t>
            </a:r>
            <a:r>
              <a:rPr lang="en-GB" sz="2400" dirty="0">
                <a:latin typeface="+mn-lt"/>
                <a:cs typeface="+mn-cs"/>
              </a:rPr>
              <a:t>to complement existing systems and provide value-added functions and visibility to agencies’ data and information products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 smtClean="0">
                <a:latin typeface="+mn-lt"/>
                <a:cs typeface="+mn-cs"/>
              </a:rPr>
              <a:t>RegionSTAT</a:t>
            </a:r>
            <a:r>
              <a:rPr lang="en-US" sz="2400" dirty="0">
                <a:latin typeface="+mn-lt"/>
                <a:cs typeface="+mn-cs"/>
              </a:rPr>
              <a:t>: utilizes data from </a:t>
            </a:r>
            <a:r>
              <a:rPr lang="en-US" sz="2400" dirty="0" smtClean="0">
                <a:latin typeface="+mn-lt"/>
                <a:cs typeface="+mn-cs"/>
              </a:rPr>
              <a:t>countries </a:t>
            </a:r>
            <a:r>
              <a:rPr lang="en-US" sz="2400" dirty="0">
                <a:latin typeface="+mn-lt"/>
                <a:cs typeface="+mn-cs"/>
              </a:rPr>
              <a:t>and adds value through </a:t>
            </a:r>
            <a:r>
              <a:rPr lang="en-US" sz="2400" dirty="0" smtClean="0">
                <a:latin typeface="+mn-lt"/>
                <a:cs typeface="+mn-cs"/>
              </a:rPr>
              <a:t>regionally aggregated official statistics and tools for analysis</a:t>
            </a:r>
            <a:endParaRPr lang="en-US" sz="2400" dirty="0">
              <a:latin typeface="+mn-lt"/>
              <a:cs typeface="+mn-cs"/>
            </a:endParaRPr>
          </a:p>
          <a:p>
            <a:pPr>
              <a:defRPr/>
            </a:pPr>
            <a:endParaRPr lang="en-GB" sz="2100" dirty="0">
              <a:latin typeface="+mn-lt"/>
            </a:endParaRPr>
          </a:p>
          <a:p>
            <a:pPr marL="365125" indent="-365125"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2400" dirty="0" smtClean="0">
                <a:latin typeface="+mn-lt"/>
              </a:rPr>
              <a:t>Supporting countries to </a:t>
            </a:r>
            <a:r>
              <a:rPr lang="en-GB" sz="2400" u="sng" dirty="0" smtClean="0">
                <a:latin typeface="+mn-lt"/>
              </a:rPr>
              <a:t>use international standards </a:t>
            </a:r>
            <a:r>
              <a:rPr lang="en-GB" sz="2400" dirty="0" smtClean="0">
                <a:latin typeface="+mn-lt"/>
              </a:rPr>
              <a:t>for increased availability of internationally comparable data</a:t>
            </a:r>
          </a:p>
          <a:p>
            <a:pPr marL="365125" indent="-365125"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2400" dirty="0" smtClean="0">
                <a:latin typeface="+mn-lt"/>
              </a:rPr>
              <a:t>Facilitating </a:t>
            </a:r>
            <a:r>
              <a:rPr lang="en-GB" sz="2400" u="sng" dirty="0" smtClean="0">
                <a:latin typeface="+mn-lt"/>
              </a:rPr>
              <a:t>data </a:t>
            </a:r>
            <a:r>
              <a:rPr lang="en-GB" sz="2400" u="sng" dirty="0">
                <a:latin typeface="+mn-lt"/>
              </a:rPr>
              <a:t>sharing </a:t>
            </a:r>
            <a:r>
              <a:rPr lang="en-GB" sz="2400" u="sng" dirty="0" smtClean="0">
                <a:latin typeface="+mn-lt"/>
              </a:rPr>
              <a:t>across national data producers </a:t>
            </a:r>
            <a:r>
              <a:rPr lang="en-GB" sz="2400" dirty="0" smtClean="0">
                <a:latin typeface="+mn-lt"/>
              </a:rPr>
              <a:t>through an </a:t>
            </a:r>
            <a:r>
              <a:rPr lang="en-GB" sz="2400" dirty="0">
                <a:latin typeface="+mn-lt"/>
              </a:rPr>
              <a:t>open-source IT platform (FENIX</a:t>
            </a:r>
            <a:r>
              <a:rPr lang="en-GB" sz="2400" dirty="0" smtClean="0">
                <a:latin typeface="+mn-lt"/>
              </a:rPr>
              <a:t>)</a:t>
            </a:r>
          </a:p>
          <a:p>
            <a:pPr marL="365125" indent="-365125"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2400" dirty="0" smtClean="0">
                <a:latin typeface="+mn-lt"/>
              </a:rPr>
              <a:t>Flexibility to contribute FENIX </a:t>
            </a:r>
            <a:r>
              <a:rPr lang="en-GB" sz="2400" u="sng" dirty="0" smtClean="0">
                <a:latin typeface="+mn-lt"/>
              </a:rPr>
              <a:t>technology to strengthen existing systems at the regional level</a:t>
            </a:r>
            <a:endParaRPr lang="en-GB" sz="2400" u="sng" dirty="0">
              <a:latin typeface="+mn-lt"/>
            </a:endParaRPr>
          </a:p>
          <a:p>
            <a:pPr marL="365125" indent="-365125"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2400" u="sng" dirty="0" smtClean="0">
                <a:latin typeface="+mn-lt"/>
              </a:rPr>
              <a:t>Community of practice </a:t>
            </a:r>
            <a:r>
              <a:rPr lang="en-GB" sz="2400" dirty="0" smtClean="0">
                <a:latin typeface="+mn-lt"/>
              </a:rPr>
              <a:t>for validating food security/agricultural data</a:t>
            </a:r>
            <a:endParaRPr lang="en-GB" sz="2400" dirty="0">
              <a:latin typeface="+mn-lt"/>
            </a:endParaRPr>
          </a:p>
          <a:p>
            <a:pPr marL="365125" indent="-365125">
              <a:spcAft>
                <a:spcPts val="300"/>
              </a:spcAft>
              <a:buFont typeface="+mj-lt"/>
              <a:buAutoNum type="arabicPeriod"/>
              <a:defRPr/>
            </a:pPr>
            <a:r>
              <a:rPr lang="en-GB" sz="2400" dirty="0" smtClean="0">
                <a:latin typeface="+mn-lt"/>
              </a:rPr>
              <a:t>Strong </a:t>
            </a:r>
            <a:r>
              <a:rPr lang="en-GB" sz="2400" u="sng" dirty="0">
                <a:latin typeface="+mn-lt"/>
              </a:rPr>
              <a:t>capacity development program </a:t>
            </a:r>
            <a:r>
              <a:rPr lang="en-GB" sz="2400" dirty="0">
                <a:latin typeface="+mn-lt"/>
              </a:rPr>
              <a:t>to harmonize multi-sourced data and offer training on the use of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13318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3822EC-14FE-4768-8C66-555A720A118A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1520" y="404665"/>
            <a:ext cx="86409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dirty="0">
                <a:latin typeface="+mn-lt"/>
                <a:cs typeface="+mn-cs"/>
              </a:rPr>
              <a:t>Africa: </a:t>
            </a:r>
            <a:r>
              <a:rPr lang="en-US" sz="3200" dirty="0">
                <a:latin typeface="+mn-lt"/>
                <a:cs typeface="+mn-cs"/>
              </a:rPr>
              <a:t>Angola, Benin, Burkina Faso, Burundi, Cameroon, Congo, Côte d'Ivoire, Ethiopia, Gambia, Ghana, Guinea-Bissau</a:t>
            </a:r>
            <a:r>
              <a:rPr lang="en-US" sz="3200" i="1" dirty="0">
                <a:latin typeface="+mn-lt"/>
                <a:cs typeface="+mn-cs"/>
              </a:rPr>
              <a:t>,</a:t>
            </a:r>
            <a:r>
              <a:rPr lang="en-US" sz="3200" dirty="0">
                <a:latin typeface="+mn-lt"/>
                <a:cs typeface="+mn-cs"/>
              </a:rPr>
              <a:t> Kenya, Malawi, Mali, Mozambique, Niger,</a:t>
            </a:r>
            <a:r>
              <a:rPr lang="en-US" sz="3200" i="1" dirty="0">
                <a:latin typeface="+mn-lt"/>
                <a:cs typeface="+mn-cs"/>
              </a:rPr>
              <a:t> </a:t>
            </a:r>
            <a:r>
              <a:rPr lang="en-US" sz="3200" dirty="0">
                <a:latin typeface="+mn-lt"/>
                <a:cs typeface="+mn-cs"/>
              </a:rPr>
              <a:t>Nigeria, Rwanda, Senegal, Sierra Leone, Tanzania, Togo, Uganda, and Zambia. </a:t>
            </a:r>
            <a:endParaRPr lang="en-US" sz="3200" dirty="0" smtClean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dirty="0" smtClean="0">
                <a:latin typeface="+mn-lt"/>
                <a:cs typeface="+mn-cs"/>
              </a:rPr>
              <a:t>Asia</a:t>
            </a:r>
            <a:r>
              <a:rPr lang="en-US" sz="3200" dirty="0">
                <a:latin typeface="+mn-lt"/>
                <a:cs typeface="+mn-cs"/>
              </a:rPr>
              <a:t>: Bhutan, Philippines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dirty="0" smtClean="0">
                <a:latin typeface="+mn-lt"/>
                <a:cs typeface="+mn-cs"/>
              </a:rPr>
              <a:t>Central </a:t>
            </a:r>
            <a:r>
              <a:rPr lang="en-US" sz="3200" b="1" dirty="0">
                <a:latin typeface="+mn-lt"/>
                <a:cs typeface="+mn-cs"/>
              </a:rPr>
              <a:t>Asia: </a:t>
            </a:r>
            <a:r>
              <a:rPr lang="en-US" sz="3200" dirty="0">
                <a:latin typeface="+mn-lt"/>
                <a:cs typeface="+mn-cs"/>
              </a:rPr>
              <a:t>Afghanistan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dirty="0" smtClean="0">
                <a:latin typeface="+mn-lt"/>
                <a:cs typeface="+mn-cs"/>
              </a:rPr>
              <a:t>Caribbean</a:t>
            </a:r>
            <a:r>
              <a:rPr lang="en-US" sz="3200" b="1" dirty="0">
                <a:latin typeface="+mn-lt"/>
                <a:cs typeface="+mn-cs"/>
              </a:rPr>
              <a:t>: </a:t>
            </a:r>
            <a:r>
              <a:rPr lang="en-US" sz="3200" dirty="0">
                <a:latin typeface="+mn-lt"/>
                <a:cs typeface="+mn-cs"/>
              </a:rPr>
              <a:t>Haiti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dirty="0" smtClean="0">
                <a:latin typeface="+mn-lt"/>
                <a:cs typeface="+mn-cs"/>
              </a:rPr>
              <a:t>Regional </a:t>
            </a:r>
            <a:r>
              <a:rPr lang="en-US" sz="3200" b="1" dirty="0">
                <a:latin typeface="+mn-lt"/>
                <a:cs typeface="+mn-cs"/>
              </a:rPr>
              <a:t>Economic Organizations: </a:t>
            </a:r>
            <a:r>
              <a:rPr lang="en-US" sz="3200" dirty="0">
                <a:latin typeface="+mn-lt"/>
                <a:cs typeface="+mn-cs"/>
              </a:rPr>
              <a:t>East African Community (EAC) , Southern African Development Community (SADC), Union </a:t>
            </a:r>
            <a:r>
              <a:rPr lang="en-US" sz="3200" dirty="0" err="1">
                <a:latin typeface="+mn-lt"/>
                <a:cs typeface="+mn-cs"/>
              </a:rPr>
              <a:t>Économique</a:t>
            </a:r>
            <a:r>
              <a:rPr lang="en-US" sz="3200" dirty="0">
                <a:latin typeface="+mn-lt"/>
                <a:cs typeface="+mn-cs"/>
              </a:rPr>
              <a:t> et </a:t>
            </a:r>
            <a:r>
              <a:rPr lang="en-US" sz="3200" dirty="0" err="1">
                <a:latin typeface="+mn-lt"/>
                <a:cs typeface="+mn-cs"/>
              </a:rPr>
              <a:t>Monétaire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dirty="0" err="1">
                <a:latin typeface="+mn-lt"/>
                <a:cs typeface="+mn-cs"/>
              </a:rPr>
              <a:t>Ouest-Africaine</a:t>
            </a:r>
            <a:r>
              <a:rPr lang="en-US" sz="3200" dirty="0">
                <a:latin typeface="+mn-lt"/>
                <a:cs typeface="+mn-cs"/>
              </a:rPr>
              <a:t> (UEMOA) </a:t>
            </a:r>
          </a:p>
          <a:p>
            <a:pPr marL="342900" indent="-342900" algn="just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b="1" dirty="0" smtClean="0">
                <a:latin typeface="+mn-lt"/>
                <a:ea typeface="ＭＳ Ｐゴシック" pitchFamily="34" charset="-128"/>
                <a:cs typeface="+mn-cs"/>
              </a:rPr>
              <a:t>New </a:t>
            </a:r>
            <a:r>
              <a:rPr lang="en-US" sz="3200" b="1" dirty="0">
                <a:latin typeface="+mn-lt"/>
                <a:ea typeface="ＭＳ Ｐゴシック" pitchFamily="34" charset="-128"/>
                <a:cs typeface="+mn-cs"/>
              </a:rPr>
              <a:t>requests/Pipeline Projects: </a:t>
            </a:r>
            <a:r>
              <a:rPr lang="en-US" sz="3200" dirty="0">
                <a:latin typeface="+mn-lt"/>
                <a:ea typeface="ＭＳ Ｐゴシック" pitchFamily="34" charset="-128"/>
                <a:cs typeface="+mn-cs"/>
              </a:rPr>
              <a:t>Algeria, Chile, Sri Lanka, Paraguay, Pakistan, Iran, ECO, CEMAC, </a:t>
            </a:r>
            <a:r>
              <a:rPr lang="en-US" sz="3200" dirty="0" smtClean="0">
                <a:latin typeface="+mn-lt"/>
                <a:ea typeface="ＭＳ Ｐゴシック" pitchFamily="34" charset="-128"/>
                <a:cs typeface="+mn-cs"/>
              </a:rPr>
              <a:t>COMESA, UNECA</a:t>
            </a: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C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Possible Solutions: 3. Tools</a:t>
            </a:r>
            <a:endParaRPr lang="en-US" sz="7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15366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ontent Placehold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435975" cy="48245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800" dirty="0" smtClean="0"/>
              <a:t>Based on </a:t>
            </a:r>
            <a:r>
              <a:rPr lang="en-US" sz="2800" u="sng" dirty="0" smtClean="0"/>
              <a:t>Open Source software</a:t>
            </a:r>
            <a:r>
              <a:rPr lang="en-US" sz="2800" dirty="0" smtClean="0"/>
              <a:t>: </a:t>
            </a:r>
            <a:r>
              <a:rPr lang="en-GB" sz="2800" dirty="0" smtClean="0"/>
              <a:t>no licensing constraints and full redistribution rights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800" u="sng" dirty="0" smtClean="0"/>
              <a:t>Service-Oriented Architecture </a:t>
            </a:r>
            <a:r>
              <a:rPr lang="en-US" sz="2800" dirty="0" smtClean="0"/>
              <a:t>(SOA)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800" dirty="0" smtClean="0"/>
              <a:t>Facilitates the link between countries, regions and international organizations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800" u="sng" dirty="0" smtClean="0"/>
              <a:t>Easy and flexible data collection and upload tools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dirty="0" smtClean="0"/>
              <a:t>Direct data entry through online forms;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dirty="0" smtClean="0"/>
              <a:t>Upload data from </a:t>
            </a:r>
            <a:r>
              <a:rPr lang="en-GB" dirty="0" err="1" smtClean="0"/>
              <a:t>csv</a:t>
            </a:r>
            <a:r>
              <a:rPr lang="en-GB" dirty="0" smtClean="0"/>
              <a:t>/</a:t>
            </a:r>
            <a:r>
              <a:rPr lang="en-GB" dirty="0" err="1" smtClean="0"/>
              <a:t>xls</a:t>
            </a:r>
            <a:r>
              <a:rPr lang="en-GB" dirty="0" smtClean="0"/>
              <a:t> files;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dirty="0" smtClean="0"/>
              <a:t>Automated email system;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dirty="0" smtClean="0"/>
              <a:t>Collection of data through </a:t>
            </a:r>
            <a:r>
              <a:rPr lang="en-GB" dirty="0" err="1" smtClean="0"/>
              <a:t>smartphones</a:t>
            </a:r>
            <a:r>
              <a:rPr lang="en-GB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 marL="514350" indent="-514350" eaLnBrk="1" hangingPunct="1">
              <a:defRPr/>
            </a:pPr>
            <a:endParaRPr lang="en-US" sz="2200" dirty="0" smtClean="0"/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1807F-4657-4179-BA45-C5D8D4662325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260648"/>
            <a:ext cx="1693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FENIX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15366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ontent Placeholder 10"/>
          <p:cNvSpPr>
            <a:spLocks noGrp="1"/>
          </p:cNvSpPr>
          <p:nvPr>
            <p:ph idx="1"/>
          </p:nvPr>
        </p:nvSpPr>
        <p:spPr>
          <a:xfrm>
            <a:off x="467544" y="1700808"/>
            <a:ext cx="8435975" cy="421005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n-US" sz="2800" u="sng" dirty="0" smtClean="0"/>
              <a:t>Ability to handle databases, geospatial data </a:t>
            </a:r>
            <a:r>
              <a:rPr lang="en-US" sz="2800" dirty="0" smtClean="0"/>
              <a:t>(</a:t>
            </a:r>
            <a:r>
              <a:rPr lang="en-GB" sz="2800" dirty="0" smtClean="0"/>
              <a:t>as remote sensing, GIS layers, etc.)</a:t>
            </a:r>
            <a:r>
              <a:rPr lang="en-US" sz="2800" dirty="0" smtClean="0"/>
              <a:t> and text 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sz="2800" dirty="0" smtClean="0"/>
              <a:t>Data display as maps, tables and charts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sz="2800" u="sng" dirty="0" smtClean="0"/>
              <a:t>High analytical capacity </a:t>
            </a:r>
            <a:r>
              <a:rPr lang="en-US" sz="2800" dirty="0" smtClean="0"/>
              <a:t>through embedded “R” statistical package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sz="2800" dirty="0" smtClean="0"/>
              <a:t>Potential to extend the application with new tools, offering more efficient and coordinated data collection and dissemination options</a:t>
            </a:r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1807F-4657-4179-BA45-C5D8D4662325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260648"/>
            <a:ext cx="1693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FENIX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15366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1807F-4657-4179-BA45-C5D8D4662325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264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Bringing it all together: 3 levels of integration</a:t>
            </a:r>
            <a:endParaRPr lang="en-US" sz="3600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0" y="1052736"/>
          <a:ext cx="889248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170080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Institutions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371703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5661248"/>
            <a:ext cx="1743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Technology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C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7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Thank you</a:t>
            </a:r>
            <a:endParaRPr lang="en-US" sz="76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4102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ontent Placeholder 10"/>
          <p:cNvSpPr>
            <a:spLocks noGrp="1"/>
          </p:cNvSpPr>
          <p:nvPr>
            <p:ph idx="1"/>
          </p:nvPr>
        </p:nvSpPr>
        <p:spPr>
          <a:xfrm>
            <a:off x="323528" y="260648"/>
            <a:ext cx="8569325" cy="576064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New </a:t>
            </a:r>
            <a:r>
              <a:rPr lang="en-US" sz="2400" dirty="0" smtClean="0"/>
              <a:t>approach for </a:t>
            </a:r>
            <a:r>
              <a:rPr lang="en-US" sz="2400" dirty="0" smtClean="0"/>
              <a:t>data </a:t>
            </a:r>
            <a:r>
              <a:rPr lang="en-US" sz="2400" dirty="0" smtClean="0"/>
              <a:t>Collection, Analyses and Dissemination </a:t>
            </a:r>
            <a:r>
              <a:rPr lang="en-US" sz="2400" dirty="0" smtClean="0"/>
              <a:t>being </a:t>
            </a:r>
            <a:r>
              <a:rPr lang="en-US" sz="2400" dirty="0" smtClean="0"/>
              <a:t>developed at </a:t>
            </a:r>
            <a:r>
              <a:rPr lang="en-US" sz="2400" dirty="0" smtClean="0"/>
              <a:t>FAO tries </a:t>
            </a:r>
            <a:r>
              <a:rPr lang="en-US" sz="2400" dirty="0" smtClean="0"/>
              <a:t>to integrate </a:t>
            </a:r>
            <a:r>
              <a:rPr lang="en-US" sz="2400" u="sng" dirty="0" smtClean="0"/>
              <a:t>3 different </a:t>
            </a:r>
            <a:r>
              <a:rPr lang="en-US" sz="2400" u="sng" dirty="0" smtClean="0"/>
              <a:t>components</a:t>
            </a:r>
            <a:r>
              <a:rPr lang="en-US" sz="2400" dirty="0" smtClean="0"/>
              <a:t>: </a:t>
            </a:r>
            <a:r>
              <a:rPr lang="en-US" sz="2400" dirty="0" smtClean="0"/>
              <a:t>institutional coordination, data harmonization and IT integration.  </a:t>
            </a:r>
          </a:p>
          <a:p>
            <a:r>
              <a:rPr lang="en-US" sz="2400" u="sng" dirty="0" smtClean="0"/>
              <a:t>The IT tool </a:t>
            </a:r>
            <a:r>
              <a:rPr lang="en-US" sz="2400" dirty="0" smtClean="0"/>
              <a:t>proposed here therefore is not “the solution” per se, but constitutes the </a:t>
            </a:r>
            <a:r>
              <a:rPr lang="en-US" sz="2400" u="sng" dirty="0" smtClean="0"/>
              <a:t>platform that enables the adoption of a coordinated approach to data collection </a:t>
            </a:r>
            <a:r>
              <a:rPr lang="en-US" sz="2400" dirty="0" smtClean="0"/>
              <a:t>that can involve institutions at the country, regional and international levels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IT tool is </a:t>
            </a:r>
            <a:r>
              <a:rPr lang="en-US" sz="2400" u="sng" dirty="0" smtClean="0"/>
              <a:t>completely </a:t>
            </a:r>
            <a:r>
              <a:rPr lang="en-US" sz="2400" u="sng" dirty="0" smtClean="0"/>
              <a:t>integrated with other </a:t>
            </a:r>
            <a:r>
              <a:rPr lang="en-US" sz="2400" u="sng" dirty="0" smtClean="0"/>
              <a:t>FAO dissemination tools  </a:t>
            </a:r>
            <a:r>
              <a:rPr lang="en-US" sz="2400" dirty="0" smtClean="0"/>
              <a:t>(</a:t>
            </a:r>
            <a:r>
              <a:rPr lang="en-GB" sz="2400" dirty="0" smtClean="0"/>
              <a:t>FAOSTAT</a:t>
            </a:r>
            <a:r>
              <a:rPr lang="en-GB" sz="2400" dirty="0" smtClean="0"/>
              <a:t>, </a:t>
            </a:r>
            <a:r>
              <a:rPr lang="en-GB" sz="2400" dirty="0" err="1" smtClean="0"/>
              <a:t>CountrySTAT</a:t>
            </a:r>
            <a:r>
              <a:rPr lang="en-GB" sz="2400" dirty="0" smtClean="0"/>
              <a:t>, AMIS, ADAM and many </a:t>
            </a:r>
            <a:r>
              <a:rPr lang="en-GB" sz="2400" dirty="0" smtClean="0"/>
              <a:t>others) =&gt; </a:t>
            </a:r>
            <a:r>
              <a:rPr lang="en-GB" sz="2400" dirty="0" smtClean="0"/>
              <a:t>One-stop-shop for open data and </a:t>
            </a:r>
            <a:r>
              <a:rPr lang="en-GB" sz="2400" dirty="0" smtClean="0"/>
              <a:t>tools</a:t>
            </a:r>
          </a:p>
          <a:p>
            <a:r>
              <a:rPr lang="en-GB" sz="2400" u="sng" dirty="0" smtClean="0"/>
              <a:t>Partnership</a:t>
            </a:r>
            <a:r>
              <a:rPr lang="en-GB" sz="2400" dirty="0" smtClean="0"/>
              <a:t>: The FAO approach in establishing the global data sharing network is fully participatory, and international, regional and national partners are called to provide inputs, data, methodologies and analyses for </a:t>
            </a:r>
            <a:r>
              <a:rPr lang="en-GB" sz="2400" dirty="0" smtClean="0"/>
              <a:t>mutual benefit</a:t>
            </a:r>
            <a:endParaRPr lang="en-GB" sz="2400" dirty="0" smtClean="0"/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D68015-4B13-40CC-A1AE-E39287338C6B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C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The context</a:t>
            </a:r>
            <a:endParaRPr lang="en-US" sz="8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4102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ontent Placeholder 10"/>
          <p:cNvSpPr>
            <a:spLocks noGrp="1"/>
          </p:cNvSpPr>
          <p:nvPr>
            <p:ph idx="1"/>
          </p:nvPr>
        </p:nvSpPr>
        <p:spPr>
          <a:xfrm>
            <a:off x="323528" y="1196752"/>
            <a:ext cx="8569325" cy="4824536"/>
          </a:xfrm>
        </p:spPr>
        <p:txBody>
          <a:bodyPr>
            <a:noAutofit/>
          </a:bodyPr>
          <a:lstStyle/>
          <a:p>
            <a:pPr marL="622300" indent="-622300">
              <a:buFont typeface="+mj-lt"/>
              <a:buAutoNum type="arabicPeriod"/>
              <a:defRPr/>
            </a:pPr>
            <a:r>
              <a:rPr lang="en-GB" dirty="0" smtClean="0"/>
              <a:t>Escalation in the demand for information, new data, better and more timely information (including on food security and agriculture)</a:t>
            </a:r>
          </a:p>
          <a:p>
            <a:pPr marL="622300" indent="-622300">
              <a:buFont typeface="+mj-lt"/>
              <a:buAutoNum type="arabicPeriod"/>
              <a:defRPr/>
            </a:pPr>
            <a:r>
              <a:rPr lang="en-GB" dirty="0" smtClean="0"/>
              <a:t>Open data initiative (G8 and beyond): Int’l organizations, regional economic communities (RECs), </a:t>
            </a:r>
            <a:r>
              <a:rPr lang="en-GB" dirty="0" err="1" smtClean="0"/>
              <a:t>gov.t</a:t>
            </a:r>
            <a:r>
              <a:rPr lang="en-GB" dirty="0" smtClean="0"/>
              <a:t> institutions and private sector</a:t>
            </a:r>
          </a:p>
          <a:p>
            <a:pPr marL="622300" indent="-622300">
              <a:buFont typeface="+mj-lt"/>
              <a:buAutoNum type="arabicPeriod"/>
              <a:defRPr/>
            </a:pPr>
            <a:r>
              <a:rPr lang="en-GB" dirty="0" smtClean="0"/>
              <a:t>Need to harness the power of open data tools</a:t>
            </a:r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D68015-4B13-40CC-A1AE-E39287338C6B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404664"/>
            <a:ext cx="293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+mn-lt"/>
              </a:rPr>
              <a:t>The context</a:t>
            </a:r>
            <a:endParaRPr lang="en-US" sz="4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5126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Content Placeholder 10"/>
          <p:cNvSpPr>
            <a:spLocks noGrp="1"/>
          </p:cNvSpPr>
          <p:nvPr>
            <p:ph idx="1"/>
          </p:nvPr>
        </p:nvSpPr>
        <p:spPr>
          <a:xfrm>
            <a:off x="323850" y="1052736"/>
            <a:ext cx="8820150" cy="4824189"/>
          </a:xfrm>
        </p:spPr>
        <p:txBody>
          <a:bodyPr/>
          <a:lstStyle/>
          <a:p>
            <a:pPr marL="530225" indent="-530225">
              <a:buFont typeface="+mj-lt"/>
              <a:buAutoNum type="arabicPeriod" startAt="4"/>
            </a:pPr>
            <a:r>
              <a:rPr lang="en-GB" dirty="0" smtClean="0"/>
              <a:t>Increasing involvement of Regional organization in data collection</a:t>
            </a:r>
          </a:p>
          <a:p>
            <a:pPr marL="1143000" lvl="1" indent="-612775"/>
            <a:r>
              <a:rPr lang="en-GB" dirty="0" err="1" smtClean="0"/>
              <a:t>AfDB</a:t>
            </a:r>
            <a:r>
              <a:rPr lang="en-GB" dirty="0" smtClean="0"/>
              <a:t>, UNECA, EAC, UEMUOA, SADC, et.</a:t>
            </a:r>
          </a:p>
          <a:p>
            <a:pPr marL="1143000" lvl="1" indent="-612775"/>
            <a:r>
              <a:rPr lang="en-GB" dirty="0" smtClean="0"/>
              <a:t>HLPR: role of UN regional </a:t>
            </a:r>
            <a:r>
              <a:rPr lang="en-GB" dirty="0" smtClean="0"/>
              <a:t>commissions in monitoring the post-2015 dev. agenda </a:t>
            </a:r>
            <a:endParaRPr lang="en-GB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GB" dirty="0" smtClean="0"/>
              <a:t>Very little progress in coordination of data collection between Int’l organizations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GB" dirty="0" smtClean="0"/>
              <a:t>UNSC push for better coordination </a:t>
            </a:r>
            <a:r>
              <a:rPr lang="en-GB" dirty="0" smtClean="0"/>
              <a:t>of</a:t>
            </a:r>
            <a:r>
              <a:rPr lang="en-GB" dirty="0" smtClean="0"/>
              <a:t> </a:t>
            </a:r>
            <a:r>
              <a:rPr lang="en-GB" dirty="0" smtClean="0"/>
              <a:t>Int’l organizations with </a:t>
            </a:r>
            <a:r>
              <a:rPr lang="en-GB" dirty="0" smtClean="0"/>
              <a:t>countries in data </a:t>
            </a:r>
            <a:r>
              <a:rPr lang="en-GB" dirty="0" smtClean="0"/>
              <a:t>dissemination</a:t>
            </a:r>
            <a:endParaRPr lang="en-GB" dirty="0" smtClean="0"/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E05B9-BDDE-4C3D-B8D0-9727A136484C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404664"/>
            <a:ext cx="293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+mn-lt"/>
              </a:rPr>
              <a:t>The context</a:t>
            </a:r>
            <a:endParaRPr lang="en-US" sz="4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C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The problems and challenges</a:t>
            </a:r>
            <a:endParaRPr lang="en-US" sz="8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7174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ontent Placeholder 10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328592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2400" dirty="0" smtClean="0"/>
              <a:t>Dramatically increased reporting duties </a:t>
            </a:r>
            <a:r>
              <a:rPr lang="en-GB" sz="2400" dirty="0" smtClean="0"/>
              <a:t>that </a:t>
            </a:r>
            <a:r>
              <a:rPr lang="en-GB" sz="2400" dirty="0" smtClean="0"/>
              <a:t>highlight the need for data exchange and integration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/>
              <a:t>Need to reduce costs of data collection and compilation: implement new data collection methodologies and adopt new data compilation tools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/>
              <a:t>Need to improve institutional coordination within countries to ensure standardization and harmonization of data by primary data producers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/>
              <a:t>Lack of adequate technology: Software platforms for data dissemination are often insufficient to provide adequate access to data in a usable format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/>
              <a:t>Existing systems must be able to exchange data primarily through the use of </a:t>
            </a:r>
            <a:r>
              <a:rPr lang="en-US" sz="2400" dirty="0" smtClean="0"/>
              <a:t>SDMX</a:t>
            </a:r>
            <a:endParaRPr lang="en-US" sz="2400" dirty="0" smtClean="0"/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8EB98-ABE8-408C-BE1D-942271D261A0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7177" name="Title 9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64704"/>
          </a:xfrm>
        </p:spPr>
        <p:txBody>
          <a:bodyPr/>
          <a:lstStyle/>
          <a:p>
            <a:pPr algn="l"/>
            <a:r>
              <a:rPr lang="en-US" sz="3600" dirty="0" smtClean="0"/>
              <a:t>For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092825"/>
            <a:ext cx="9144000" cy="765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V="1">
            <a:off x="0" y="6092825"/>
            <a:ext cx="2411413" cy="765175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0" y="6092825"/>
            <a:ext cx="4572000" cy="765175"/>
          </a:xfrm>
          <a:prstGeom prst="triangle">
            <a:avLst>
              <a:gd name="adj" fmla="val 51800"/>
            </a:avLst>
          </a:prstGeom>
          <a:solidFill>
            <a:schemeClr val="bg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 rot="-1168729">
            <a:off x="131763" y="6318250"/>
            <a:ext cx="1084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>
                <a:solidFill>
                  <a:schemeClr val="bg1"/>
                </a:solidFill>
                <a:latin typeface="Calibri" pitchFamily="34" charset="0"/>
              </a:rPr>
              <a:t>CCSA 2013</a:t>
            </a:r>
          </a:p>
        </p:txBody>
      </p:sp>
      <p:pic>
        <p:nvPicPr>
          <p:cNvPr id="8198" name="Picture 7" descr="FAO_white_20_trans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988" y="6262688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Content Placeholder 10"/>
          <p:cNvSpPr>
            <a:spLocks noGrp="1"/>
          </p:cNvSpPr>
          <p:nvPr>
            <p:ph idx="1"/>
          </p:nvPr>
        </p:nvSpPr>
        <p:spPr>
          <a:xfrm>
            <a:off x="457200" y="1392238"/>
            <a:ext cx="8435975" cy="46291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sz="2600" dirty="0" smtClean="0"/>
              <a:t>Lack of coordination: duplication of effort and discrepancy between data from different sources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600" dirty="0" smtClean="0"/>
              <a:t>Difficulties to establish/implement a suitable environment for an efficient information exchange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600" dirty="0" smtClean="0"/>
              <a:t>Need to improve information flows between countries, regional institutions and international agencies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600" dirty="0" smtClean="0"/>
              <a:t>Lack of data and metadata harmonization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600" dirty="0" smtClean="0"/>
              <a:t>Need for a clearer definition of roles and responsibilities for data dissemination between regional and national institutions</a:t>
            </a:r>
          </a:p>
        </p:txBody>
      </p:sp>
      <p:sp>
        <p:nvSpPr>
          <p:cNvPr id="3081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396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63214-919D-4CC4-AFF9-BB07B6E934B0}" type="slidenum">
              <a:rPr lang="en-US" b="1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8201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smtClean="0"/>
              <a:t>For agencies/organizations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C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Possible solutions: 1. Principles</a:t>
            </a:r>
            <a:endParaRPr lang="en-US" sz="7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1023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The context</vt:lpstr>
      <vt:lpstr>Slide 4</vt:lpstr>
      <vt:lpstr>Slide 5</vt:lpstr>
      <vt:lpstr>The problems and challenges</vt:lpstr>
      <vt:lpstr>For countries</vt:lpstr>
      <vt:lpstr>For agencies/organizations</vt:lpstr>
      <vt:lpstr>Possible solutions: 1. Principles</vt:lpstr>
      <vt:lpstr>Slide 10</vt:lpstr>
      <vt:lpstr>Possible Solutions: 2. Approaches</vt:lpstr>
      <vt:lpstr>Slide 12</vt:lpstr>
      <vt:lpstr>Slide 13</vt:lpstr>
      <vt:lpstr>Possible Solutions: 3. Tools</vt:lpstr>
      <vt:lpstr>Slide 15</vt:lpstr>
      <vt:lpstr>Slide 16</vt:lpstr>
      <vt:lpstr>Slide 17</vt:lpstr>
      <vt:lpstr>Thank you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Heyman (ESS)</dc:creator>
  <cp:lastModifiedBy>FAO</cp:lastModifiedBy>
  <cp:revision>329</cp:revision>
  <dcterms:created xsi:type="dcterms:W3CDTF">2013-06-13T13:04:18Z</dcterms:created>
  <dcterms:modified xsi:type="dcterms:W3CDTF">2013-09-05T08:39:28Z</dcterms:modified>
</cp:coreProperties>
</file>