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50" r:id="rId1"/>
    <p:sldMasterId id="2147483662" r:id="rId2"/>
    <p:sldMasterId id="2147483685" r:id="rId3"/>
    <p:sldMasterId id="2147483708" r:id="rId4"/>
  </p:sldMasterIdLst>
  <p:notesMasterIdLst>
    <p:notesMasterId r:id="rId21"/>
  </p:notesMasterIdLst>
  <p:handoutMasterIdLst>
    <p:handoutMasterId r:id="rId22"/>
  </p:handoutMasterIdLst>
  <p:sldIdLst>
    <p:sldId id="339" r:id="rId5"/>
    <p:sldId id="340" r:id="rId6"/>
    <p:sldId id="341" r:id="rId7"/>
    <p:sldId id="343" r:id="rId8"/>
    <p:sldId id="345" r:id="rId9"/>
    <p:sldId id="346" r:id="rId10"/>
    <p:sldId id="349" r:id="rId11"/>
    <p:sldId id="358" r:id="rId12"/>
    <p:sldId id="359" r:id="rId13"/>
    <p:sldId id="364" r:id="rId14"/>
    <p:sldId id="365" r:id="rId15"/>
    <p:sldId id="363" r:id="rId16"/>
    <p:sldId id="362" r:id="rId17"/>
    <p:sldId id="351" r:id="rId18"/>
    <p:sldId id="356" r:id="rId19"/>
    <p:sldId id="347" r:id="rId20"/>
  </p:sldIdLst>
  <p:sldSz cx="9144000" cy="6858000" type="screen4x3"/>
  <p:notesSz cx="6810375" cy="99425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CC00"/>
    <a:srgbClr val="990033"/>
    <a:srgbClr val="3399FF"/>
    <a:srgbClr val="6666FF"/>
    <a:srgbClr val="3366FF"/>
    <a:srgbClr val="0066FF"/>
    <a:srgbClr val="0000FF"/>
    <a:srgbClr val="0033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5" autoAdjust="0"/>
    <p:restoredTop sz="95080" autoAdjust="0"/>
  </p:normalViewPr>
  <p:slideViewPr>
    <p:cSldViewPr>
      <p:cViewPr>
        <p:scale>
          <a:sx n="100" d="100"/>
          <a:sy n="100" d="100"/>
        </p:scale>
        <p:origin x="-504" y="-240"/>
      </p:cViewPr>
      <p:guideLst>
        <p:guide orient="horz" pos="1389"/>
        <p:guide orient="horz" pos="4110"/>
        <p:guide pos="2835"/>
        <p:guide pos="68"/>
        <p:guide pos="5692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130" y="-96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99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8" tIns="46483" rIns="92968" bIns="46483" numCol="1" anchor="t" anchorCtr="0" compatLnSpc="1">
            <a:prstTxWarp prst="textNoShape">
              <a:avLst/>
            </a:prstTxWarp>
          </a:bodyPr>
          <a:lstStyle>
            <a:lvl1pPr algn="l" defTabSz="929308">
              <a:defRPr sz="13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8787" y="1"/>
            <a:ext cx="294999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8" tIns="46483" rIns="92968" bIns="46483" numCol="1" anchor="t" anchorCtr="0" compatLnSpc="1">
            <a:prstTxWarp prst="textNoShape">
              <a:avLst/>
            </a:prstTxWarp>
          </a:bodyPr>
          <a:lstStyle>
            <a:lvl1pPr algn="r" defTabSz="929308">
              <a:defRPr sz="13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3794"/>
            <a:ext cx="294999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8" tIns="46483" rIns="92968" bIns="46483" numCol="1" anchor="b" anchorCtr="0" compatLnSpc="1">
            <a:prstTxWarp prst="textNoShape">
              <a:avLst/>
            </a:prstTxWarp>
          </a:bodyPr>
          <a:lstStyle>
            <a:lvl1pPr algn="l" defTabSz="929308">
              <a:defRPr sz="13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787" y="9443794"/>
            <a:ext cx="2949992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8" tIns="46483" rIns="92968" bIns="46483" numCol="1" anchor="b" anchorCtr="0" compatLnSpc="1">
            <a:prstTxWarp prst="textNoShape">
              <a:avLst/>
            </a:prstTxWarp>
          </a:bodyPr>
          <a:lstStyle>
            <a:lvl1pPr algn="r" defTabSz="929308">
              <a:defRPr sz="1300"/>
            </a:lvl1pPr>
          </a:lstStyle>
          <a:p>
            <a:pPr>
              <a:defRPr/>
            </a:pPr>
            <a:fld id="{512758F7-B9AA-4049-BBF0-DAF2F8B880E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948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992" cy="49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8" rIns="91674" bIns="45838" numCol="1" anchor="t" anchorCtr="0" compatLnSpc="1">
            <a:prstTxWarp prst="textNoShape">
              <a:avLst/>
            </a:prstTxWarp>
          </a:bodyPr>
          <a:lstStyle>
            <a:lvl1pPr algn="l" defTabSz="916354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385" y="1"/>
            <a:ext cx="2949991" cy="49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8" rIns="91674" bIns="45838" numCol="1" anchor="t" anchorCtr="0" compatLnSpc="1">
            <a:prstTxWarp prst="textNoShape">
              <a:avLst/>
            </a:prstTxWarp>
          </a:bodyPr>
          <a:lstStyle>
            <a:lvl1pPr algn="r" defTabSz="916354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46125"/>
            <a:ext cx="4970462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199" y="4719507"/>
            <a:ext cx="4995979" cy="447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8" rIns="91674" bIns="458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6981"/>
            <a:ext cx="2949992" cy="49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8" rIns="91674" bIns="45838" numCol="1" anchor="b" anchorCtr="0" compatLnSpc="1">
            <a:prstTxWarp prst="textNoShape">
              <a:avLst/>
            </a:prstTxWarp>
          </a:bodyPr>
          <a:lstStyle>
            <a:lvl1pPr algn="l" defTabSz="916354">
              <a:defRPr sz="13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385" y="9446981"/>
            <a:ext cx="2949991" cy="49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74" tIns="45838" rIns="91674" bIns="45838" numCol="1" anchor="b" anchorCtr="0" compatLnSpc="1">
            <a:prstTxWarp prst="textNoShape">
              <a:avLst/>
            </a:prstTxWarp>
          </a:bodyPr>
          <a:lstStyle>
            <a:lvl1pPr algn="r" defTabSz="916354">
              <a:defRPr sz="1300"/>
            </a:lvl1pPr>
          </a:lstStyle>
          <a:p>
            <a:pPr>
              <a:defRPr/>
            </a:pPr>
            <a:fld id="{E91E2C05-A8B7-412D-BB0F-3E90B9DC7A8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16415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6516" indent="-287122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848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7881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67276" indent="-229697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26670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86065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45459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904854" indent="-2296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fld id="{6F626A97-93B8-41C4-A551-5155D4F4D98D}" type="slidenum">
              <a:rPr lang="de-DE" sz="1200"/>
              <a:pPr eaLnBrk="1" hangingPunct="1"/>
              <a:t>2</a:t>
            </a:fld>
            <a:endParaRPr lang="de-DE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24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6516" indent="-287122" defTabSz="90124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8486" indent="-229697" defTabSz="90124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7881" indent="-229697" defTabSz="90124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67276" indent="-229697" defTabSz="90124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26670" indent="-229697" defTabSz="90124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86065" indent="-229697" defTabSz="90124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45459" indent="-229697" defTabSz="90124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04854" indent="-229697" defTabSz="90124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8248A26-F7F2-4460-8BAA-85D45BD35DE6}" type="slidenum">
              <a:rPr lang="de-DE" sz="1300"/>
              <a:pPr eaLnBrk="1" hangingPunct="1">
                <a:defRPr/>
              </a:pPr>
              <a:t>15</a:t>
            </a:fld>
            <a:endParaRPr lang="de-DE" sz="1300"/>
          </a:p>
        </p:txBody>
      </p:sp>
      <p:sp>
        <p:nvSpPr>
          <p:cNvPr id="1433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143364" name="Notes Placeholder 2"/>
          <p:cNvSpPr>
            <a:spLocks noGrp="1"/>
          </p:cNvSpPr>
          <p:nvPr>
            <p:ph type="body" idx="1"/>
          </p:nvPr>
        </p:nvSpPr>
        <p:spPr>
          <a:xfrm>
            <a:off x="681038" y="4722695"/>
            <a:ext cx="5448300" cy="4474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5" tIns="45027" rIns="90055" bIns="45027"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365" name="Slide Number Placeholder 3"/>
          <p:cNvSpPr txBox="1">
            <a:spLocks noGrp="1"/>
          </p:cNvSpPr>
          <p:nvPr/>
        </p:nvSpPr>
        <p:spPr bwMode="auto">
          <a:xfrm>
            <a:off x="3857637" y="9443663"/>
            <a:ext cx="2951162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5" tIns="45027" rIns="90055" bIns="45027" anchor="b"/>
          <a:lstStyle>
            <a:lvl1pPr defTabSz="898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898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898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898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898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fld id="{90DF2567-4F69-4375-8B80-A05C4DB5B0D9}" type="slidenum">
              <a:rPr lang="pt-PT" sz="1200">
                <a:latin typeface="Calibri" pitchFamily="34" charset="0"/>
              </a:rPr>
              <a:pPr algn="r" eaLnBrk="1" hangingPunct="1"/>
              <a:t>15</a:t>
            </a:fld>
            <a:endParaRPr lang="pt-P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124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6516" indent="-287122" defTabSz="90124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8486" indent="-229697" defTabSz="90124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7881" indent="-229697" defTabSz="90124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67276" indent="-229697" defTabSz="90124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26670" indent="-229697" defTabSz="90124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86065" indent="-229697" defTabSz="90124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45459" indent="-229697" defTabSz="90124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04854" indent="-229697" defTabSz="90124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0ACD4EE3-5CF3-45C0-920F-892502E0F338}" type="slidenum">
              <a:rPr lang="de-DE" sz="1300">
                <a:solidFill>
                  <a:prstClr val="black"/>
                </a:solidFill>
              </a:rPr>
              <a:pPr eaLnBrk="1" hangingPunct="1">
                <a:defRPr/>
              </a:pPr>
              <a:t>16</a:t>
            </a:fld>
            <a:endParaRPr lang="de-DE" sz="1300">
              <a:solidFill>
                <a:prstClr val="black"/>
              </a:solidFill>
            </a:endParaRPr>
          </a:p>
        </p:txBody>
      </p:sp>
      <p:sp>
        <p:nvSpPr>
          <p:cNvPr id="1474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2338" y="746125"/>
            <a:ext cx="4967287" cy="3727450"/>
          </a:xfrm>
          <a:ln/>
        </p:spPr>
      </p:sp>
      <p:sp>
        <p:nvSpPr>
          <p:cNvPr id="147460" name="Notes Placeholder 2"/>
          <p:cNvSpPr>
            <a:spLocks noGrp="1"/>
          </p:cNvSpPr>
          <p:nvPr>
            <p:ph type="body" idx="1"/>
          </p:nvPr>
        </p:nvSpPr>
        <p:spPr>
          <a:xfrm>
            <a:off x="682616" y="4722695"/>
            <a:ext cx="5445147" cy="4474131"/>
          </a:xfrm>
          <a:noFill/>
        </p:spPr>
        <p:txBody>
          <a:bodyPr lIns="90052" tIns="45026" rIns="90052" bIns="45026"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7461" name="Slide Number Placeholder 3"/>
          <p:cNvSpPr txBox="1">
            <a:spLocks noGrp="1"/>
          </p:cNvSpPr>
          <p:nvPr/>
        </p:nvSpPr>
        <p:spPr bwMode="auto">
          <a:xfrm>
            <a:off x="3856060" y="9443663"/>
            <a:ext cx="2952739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2" tIns="45026" rIns="90052" bIns="45026" anchor="b"/>
          <a:lstStyle>
            <a:lvl1pPr defTabSz="8969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8969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8969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8969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89693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fld id="{BFE09E32-D62E-48BD-BD6F-1266FDCCD599}" type="slidenum">
              <a:rPr lang="pt-PT" sz="120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16</a:t>
            </a:fld>
            <a:endParaRPr lang="pt-PT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60790" y="9447114"/>
            <a:ext cx="2949585" cy="4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18" tIns="45159" rIns="90318" bIns="45159" anchor="b"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fld id="{4397936B-B5AB-46F7-9A00-109B6658BA9B}" type="slidenum">
              <a:rPr lang="de-DE" sz="1300"/>
              <a:pPr algn="r" eaLnBrk="1" hangingPunct="1"/>
              <a:t>3</a:t>
            </a:fld>
            <a:endParaRPr lang="de-DE" sz="1300"/>
          </a:p>
        </p:txBody>
      </p:sp>
      <p:sp>
        <p:nvSpPr>
          <p:cNvPr id="1146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72050" cy="3729038"/>
          </a:xfrm>
          <a:ln/>
        </p:spPr>
      </p:sp>
      <p:sp>
        <p:nvSpPr>
          <p:cNvPr id="114692" name="Notes Placeholder 2"/>
          <p:cNvSpPr>
            <a:spLocks noGrp="1"/>
          </p:cNvSpPr>
          <p:nvPr>
            <p:ph type="body" idx="1"/>
          </p:nvPr>
        </p:nvSpPr>
        <p:spPr>
          <a:xfrm>
            <a:off x="681038" y="4722695"/>
            <a:ext cx="5448300" cy="4474131"/>
          </a:xfrm>
          <a:noFill/>
        </p:spPr>
        <p:txBody>
          <a:bodyPr lIns="90063" tIns="45032" rIns="90063" bIns="45032"/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14693" name="Slide Number Placeholder 3"/>
          <p:cNvSpPr txBox="1">
            <a:spLocks noGrp="1"/>
          </p:cNvSpPr>
          <p:nvPr/>
        </p:nvSpPr>
        <p:spPr bwMode="auto">
          <a:xfrm>
            <a:off x="3857637" y="9443663"/>
            <a:ext cx="2951162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63" tIns="45032" rIns="90063" bIns="45032" anchor="b"/>
          <a:lstStyle>
            <a:lvl1pPr defTabSz="898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898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898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898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898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fld id="{ABD2E72C-124F-474B-AA5F-C7CBA11C7744}" type="slidenum">
              <a:rPr lang="pt-PT" sz="1200">
                <a:latin typeface="Calibri" pitchFamily="34" charset="0"/>
              </a:rPr>
              <a:pPr algn="r" eaLnBrk="1" hangingPunct="1"/>
              <a:t>3</a:t>
            </a:fld>
            <a:endParaRPr lang="pt-P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60790" y="9447114"/>
            <a:ext cx="2949585" cy="4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318" tIns="45159" rIns="90318" bIns="45159" anchor="b"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fld id="{4397936B-B5AB-46F7-9A00-109B6658BA9B}" type="slidenum">
              <a:rPr lang="de-DE" sz="1300"/>
              <a:pPr algn="r" eaLnBrk="1" hangingPunct="1"/>
              <a:t>4</a:t>
            </a:fld>
            <a:endParaRPr lang="de-DE" sz="1300"/>
          </a:p>
        </p:txBody>
      </p:sp>
      <p:sp>
        <p:nvSpPr>
          <p:cNvPr id="1146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0" y="746125"/>
            <a:ext cx="4972050" cy="3729038"/>
          </a:xfrm>
          <a:ln/>
        </p:spPr>
      </p:sp>
      <p:sp>
        <p:nvSpPr>
          <p:cNvPr id="114692" name="Notes Placeholder 2"/>
          <p:cNvSpPr>
            <a:spLocks noGrp="1"/>
          </p:cNvSpPr>
          <p:nvPr>
            <p:ph type="body" idx="1"/>
          </p:nvPr>
        </p:nvSpPr>
        <p:spPr>
          <a:xfrm>
            <a:off x="681038" y="4722695"/>
            <a:ext cx="5448300" cy="4474131"/>
          </a:xfrm>
          <a:noFill/>
        </p:spPr>
        <p:txBody>
          <a:bodyPr lIns="90063" tIns="45032" rIns="90063" bIns="45032"/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14693" name="Slide Number Placeholder 3"/>
          <p:cNvSpPr txBox="1">
            <a:spLocks noGrp="1"/>
          </p:cNvSpPr>
          <p:nvPr/>
        </p:nvSpPr>
        <p:spPr bwMode="auto">
          <a:xfrm>
            <a:off x="3857637" y="9443663"/>
            <a:ext cx="2951162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63" tIns="45032" rIns="90063" bIns="45032" anchor="b"/>
          <a:lstStyle>
            <a:lvl1pPr defTabSz="898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898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898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898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898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fld id="{ABD2E72C-124F-474B-AA5F-C7CBA11C7744}" type="slidenum">
              <a:rPr lang="pt-PT" sz="1200">
                <a:latin typeface="Calibri" pitchFamily="34" charset="0"/>
              </a:rPr>
              <a:pPr algn="r" eaLnBrk="1" hangingPunct="1"/>
              <a:t>4</a:t>
            </a:fld>
            <a:endParaRPr lang="pt-P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303"/>
            <a:fld id="{4D1B9024-FC13-4B7C-94A6-A64012A4489F}" type="slidenum">
              <a:rPr lang="de-DE" smtClean="0"/>
              <a:pPr defTabSz="915303"/>
              <a:t>8</a:t>
            </a:fld>
            <a:endParaRPr lang="de-DE" smtClean="0"/>
          </a:p>
        </p:txBody>
      </p:sp>
      <p:sp>
        <p:nvSpPr>
          <p:cNvPr id="143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2338" y="746125"/>
            <a:ext cx="4967287" cy="3727450"/>
          </a:xfrm>
          <a:ln/>
        </p:spPr>
      </p:sp>
      <p:sp>
        <p:nvSpPr>
          <p:cNvPr id="14340" name="Notes Placeholder 2"/>
          <p:cNvSpPr>
            <a:spLocks noGrp="1"/>
          </p:cNvSpPr>
          <p:nvPr>
            <p:ph type="body" idx="1"/>
          </p:nvPr>
        </p:nvSpPr>
        <p:spPr>
          <a:xfrm>
            <a:off x="681998" y="4722695"/>
            <a:ext cx="5446383" cy="4474131"/>
          </a:xfrm>
          <a:noFill/>
          <a:ln/>
        </p:spPr>
        <p:txBody>
          <a:bodyPr lIns="91424" tIns="45711" rIns="91424" bIns="45711"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41" name="Slide Number Placeholder 3"/>
          <p:cNvSpPr txBox="1">
            <a:spLocks noGrp="1"/>
          </p:cNvSpPr>
          <p:nvPr/>
        </p:nvSpPr>
        <p:spPr bwMode="auto">
          <a:xfrm>
            <a:off x="3857190" y="9443794"/>
            <a:ext cx="2951588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 defTabSz="915303"/>
            <a:fld id="{3B54947F-C1AB-426A-A541-3CBE7C106FAD}" type="slidenum">
              <a:rPr lang="pt-PT" sz="1200">
                <a:latin typeface="Calibri" pitchFamily="34" charset="0"/>
              </a:rPr>
              <a:pPr algn="r" defTabSz="915303"/>
              <a:t>8</a:t>
            </a:fld>
            <a:endParaRPr lang="pt-PT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13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5303"/>
            <a:fld id="{4D1B9024-FC13-4B7C-94A6-A64012A4489F}" type="slidenum">
              <a:rPr lang="de-DE" smtClean="0"/>
              <a:pPr defTabSz="915303"/>
              <a:t>9</a:t>
            </a:fld>
            <a:endParaRPr lang="de-DE" smtClean="0"/>
          </a:p>
        </p:txBody>
      </p:sp>
      <p:sp>
        <p:nvSpPr>
          <p:cNvPr id="143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2338" y="746125"/>
            <a:ext cx="4967287" cy="3727450"/>
          </a:xfrm>
          <a:ln/>
        </p:spPr>
      </p:sp>
      <p:sp>
        <p:nvSpPr>
          <p:cNvPr id="14340" name="Notes Placeholder 2"/>
          <p:cNvSpPr>
            <a:spLocks noGrp="1"/>
          </p:cNvSpPr>
          <p:nvPr>
            <p:ph type="body" idx="1"/>
          </p:nvPr>
        </p:nvSpPr>
        <p:spPr>
          <a:xfrm>
            <a:off x="681998" y="4722695"/>
            <a:ext cx="5446383" cy="4474131"/>
          </a:xfrm>
          <a:noFill/>
          <a:ln/>
        </p:spPr>
        <p:txBody>
          <a:bodyPr lIns="91424" tIns="45711" rIns="91424" bIns="45711"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41" name="Slide Number Placeholder 3"/>
          <p:cNvSpPr txBox="1">
            <a:spLocks noGrp="1"/>
          </p:cNvSpPr>
          <p:nvPr/>
        </p:nvSpPr>
        <p:spPr bwMode="auto">
          <a:xfrm>
            <a:off x="3857190" y="9443794"/>
            <a:ext cx="2951588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1" rIns="91424" bIns="45711" anchor="b"/>
          <a:lstStyle/>
          <a:p>
            <a:pPr algn="r" defTabSz="915303"/>
            <a:fld id="{3B54947F-C1AB-426A-A541-3CBE7C106FAD}" type="slidenum">
              <a:rPr lang="pt-PT" sz="1200">
                <a:latin typeface="Calibri" pitchFamily="34" charset="0"/>
              </a:rPr>
              <a:pPr algn="r" defTabSz="915303"/>
              <a:t>9</a:t>
            </a:fld>
            <a:endParaRPr lang="pt-PT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117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1E2C05-A8B7-412D-BB0F-3E90B9DC7A8D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4347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1E2C05-A8B7-412D-BB0F-3E90B9DC7A8D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4347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1E2C05-A8B7-412D-BB0F-3E90B9DC7A8D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4347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124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6516" indent="-287122" defTabSz="90124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8486" indent="-229697" defTabSz="90124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7881" indent="-229697" defTabSz="90124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67276" indent="-229697" defTabSz="901243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26670" indent="-229697" defTabSz="90124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86065" indent="-229697" defTabSz="90124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45459" indent="-229697" defTabSz="90124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04854" indent="-229697" defTabSz="90124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8248A26-F7F2-4460-8BAA-85D45BD35DE6}" type="slidenum">
              <a:rPr lang="de-DE" sz="1300"/>
              <a:pPr eaLnBrk="1" hangingPunct="1">
                <a:defRPr/>
              </a:pPr>
              <a:t>14</a:t>
            </a:fld>
            <a:endParaRPr lang="de-DE" sz="1300"/>
          </a:p>
        </p:txBody>
      </p:sp>
      <p:sp>
        <p:nvSpPr>
          <p:cNvPr id="1433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2338" y="746125"/>
            <a:ext cx="4967287" cy="3725863"/>
          </a:xfrm>
          <a:ln/>
        </p:spPr>
      </p:sp>
      <p:sp>
        <p:nvSpPr>
          <p:cNvPr id="143364" name="Notes Placeholder 2"/>
          <p:cNvSpPr>
            <a:spLocks noGrp="1"/>
          </p:cNvSpPr>
          <p:nvPr>
            <p:ph type="body" idx="1"/>
          </p:nvPr>
        </p:nvSpPr>
        <p:spPr>
          <a:xfrm>
            <a:off x="681038" y="4722695"/>
            <a:ext cx="5448300" cy="44741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5" tIns="45027" rIns="90055" bIns="45027"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43365" name="Slide Number Placeholder 3"/>
          <p:cNvSpPr txBox="1">
            <a:spLocks noGrp="1"/>
          </p:cNvSpPr>
          <p:nvPr/>
        </p:nvSpPr>
        <p:spPr bwMode="auto">
          <a:xfrm>
            <a:off x="3857637" y="9443663"/>
            <a:ext cx="2951162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55" tIns="45027" rIns="90055" bIns="45027" anchor="b"/>
          <a:lstStyle>
            <a:lvl1pPr defTabSz="898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898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898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898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8985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/>
            <a:fld id="{90DF2567-4F69-4375-8B80-A05C4DB5B0D9}" type="slidenum">
              <a:rPr lang="pt-PT" sz="1200">
                <a:latin typeface="Calibri" pitchFamily="34" charset="0"/>
              </a:rPr>
              <a:pPr algn="r" eaLnBrk="1" hangingPunct="1"/>
              <a:t>14</a:t>
            </a:fld>
            <a:endParaRPr lang="pt-PT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8A73F-117A-4DFF-B18F-AB6CC025D09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C8A3C-F8D8-40A0-A543-EDC0125EF1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46D79-A26A-4AB8-9DB9-E58ED7F7B1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nder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ander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41838" y="2181225"/>
            <a:ext cx="4176712" cy="2914650"/>
          </a:xfrm>
        </p:spPr>
        <p:txBody>
          <a:bodyPr/>
          <a:lstStyle>
            <a:lvl1pPr>
              <a:lnSpc>
                <a:spcPts val="3600"/>
              </a:lnSpc>
              <a:defRPr sz="3200" b="1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dirty="0" smtClean="0"/>
          </a:p>
        </p:txBody>
      </p:sp>
      <p:sp>
        <p:nvSpPr>
          <p:cNvPr id="12267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48188" y="5522913"/>
            <a:ext cx="4176712" cy="909637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de-DE" noProof="0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2181225"/>
            <a:ext cx="3813175" cy="32543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32400"/>
          <a:lstStyle>
            <a:lvl1pPr eaLnBrk="1" hangingPunct="1">
              <a:lnSpc>
                <a:spcPct val="100000"/>
              </a:lnSpc>
              <a:defRPr sz="1600" b="1" baseline="0">
                <a:solidFill>
                  <a:schemeClr val="tx2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GB">
                <a:solidFill>
                  <a:srgbClr val="003399"/>
                </a:solidFill>
              </a:rPr>
              <a:t>Non-bank financial intermediation in the euro area</a:t>
            </a:r>
            <a:endParaRPr lang="de-DE" sz="1800" b="0" dirty="0">
              <a:solidFill>
                <a:srgbClr val="003399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269875" y="6181725"/>
            <a:ext cx="3817938" cy="419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600" baseline="0">
                <a:solidFill>
                  <a:schemeClr val="tx2"/>
                </a:solidFill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8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Informal presentation to Thomson Reuters, 19 July 2013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AE8B-7FC1-4261-80F3-61E508B2DE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96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Informal presentation to Thomson Reuters, 19 July 2013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67C36-1171-41B9-82B7-BE087B137B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667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ri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80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4762"/>
          <a:stretch/>
        </p:blipFill>
        <p:spPr>
          <a:xfrm>
            <a:off x="0" y="5015928"/>
            <a:ext cx="10107334" cy="1989989"/>
          </a:xfrm>
          <a:prstGeom prst="rect">
            <a:avLst/>
          </a:prstGeo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0" hangingPunct="0">
              <a:lnSpc>
                <a:spcPts val="1200"/>
              </a:lnSpc>
            </a:pPr>
            <a:r>
              <a:rPr lang="de-DE" sz="900" smtClean="0">
                <a:solidFill>
                  <a:srgbClr val="004B95"/>
                </a:solidFill>
              </a:rPr>
              <a:t>www.ecb.europa.eu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EE42B-D1CA-4B2D-8153-6882BF6C81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417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73100"/>
            <a:ext cx="8607425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9875" y="1435100"/>
            <a:ext cx="8607425" cy="44831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E7D36-8E3B-4847-8C73-F9B01CBCCB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829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69875" y="1428750"/>
            <a:ext cx="8594725" cy="446881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9400" y="5918200"/>
            <a:ext cx="8610600" cy="46355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0DD39-64B7-44AF-A658-CA5DFF97E1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762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44640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44640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C1C30-CACB-4D2D-AAAF-D2AAD8D8F2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527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284540" y="3947051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666909" y="3933750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60218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866451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24229-3705-4FF7-BBB6-E9279A4E17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62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ADD50-29B7-498C-8273-AE9A8E5974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866B0-700D-4209-9402-95DDEA2A35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437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875" y="1428750"/>
            <a:ext cx="4221163" cy="446881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28750"/>
            <a:ext cx="4221162" cy="446881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4CBB6-ECB8-4045-B22B-D23486A10D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102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412875"/>
            <a:ext cx="4224337" cy="448627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8751" y="1428576"/>
            <a:ext cx="4224338" cy="4460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D5C50-625B-4382-9C75-F021693280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060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9400" y="5918200"/>
            <a:ext cx="8610600" cy="46355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79400" y="1844674"/>
            <a:ext cx="8613775" cy="407352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8613775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572FB-F2F0-424D-BF7F-85555DEE9C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020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405432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405432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5E948-73C8-400D-82C7-20F8C22A42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21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643438" y="4293096"/>
            <a:ext cx="4224337" cy="1904950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79400" y="4292997"/>
            <a:ext cx="4222800" cy="1904950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79400" y="3872261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643438" y="3867398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2A24-F7D8-4630-A3E9-4CBD907F5B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694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424" y="1425302"/>
            <a:ext cx="4154560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24" y="2065064"/>
            <a:ext cx="4154560" cy="385313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7" y="1423988"/>
            <a:ext cx="4173984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7" y="2063750"/>
            <a:ext cx="4173984" cy="385445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9A9D1-EC35-4938-BFC8-A762E8AC3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4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Organization Chart or other visualiz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69875" y="1428750"/>
            <a:ext cx="8594725" cy="446881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36F57-07BE-461A-8435-878A0A6972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81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9875" y="1428750"/>
            <a:ext cx="4139287" cy="4468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428750"/>
            <a:ext cx="4148584" cy="4468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4955-CAD2-4773-A412-D431F2DAC8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3234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9875" y="1428750"/>
            <a:ext cx="4221163" cy="4468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3438" y="1428750"/>
            <a:ext cx="4221162" cy="446881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65177-22BC-403D-8E36-389B61EC8D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15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4AA08-3884-4694-BDD0-7B0CD8E3B0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nder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bandero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41838" y="2181225"/>
            <a:ext cx="4176712" cy="2914650"/>
          </a:xfrm>
        </p:spPr>
        <p:txBody>
          <a:bodyPr/>
          <a:lstStyle>
            <a:lvl1pPr>
              <a:lnSpc>
                <a:spcPts val="3600"/>
              </a:lnSpc>
              <a:defRPr sz="3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2267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48188" y="5522913"/>
            <a:ext cx="4176712" cy="909637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0825" y="2205038"/>
            <a:ext cx="3889375" cy="32400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16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FontTx/>
              <a:buNone/>
              <a:defRPr lang="en-US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98487" indent="0">
              <a:buFontTx/>
              <a:buNone/>
              <a:defRPr lang="en-US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5987" indent="0">
              <a:buFontTx/>
              <a:buNone/>
              <a:defRPr lang="en-US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0787" indent="0">
              <a:buFontTx/>
              <a:buNone/>
              <a:defRPr lang="en-US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269875" y="6181725"/>
            <a:ext cx="3817938" cy="419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600">
                <a:solidFill>
                  <a:srgbClr val="BEBEBE"/>
                </a:solidFill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93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76954-0165-47E4-96BD-6C343BCCE1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562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85738"/>
            <a:ext cx="8229600" cy="594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2C970-4133-4724-A1F0-60017373A3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334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9875" y="1428750"/>
            <a:ext cx="4221163" cy="2157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428750"/>
            <a:ext cx="4221162" cy="2157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9875" y="3738563"/>
            <a:ext cx="4221163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738563"/>
            <a:ext cx="4221162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53CDE-6CE8-4127-BE6E-614A247D85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56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nder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ander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41838" y="2181225"/>
            <a:ext cx="4176712" cy="2914650"/>
          </a:xfrm>
        </p:spPr>
        <p:txBody>
          <a:bodyPr/>
          <a:lstStyle>
            <a:lvl1pPr>
              <a:lnSpc>
                <a:spcPts val="3600"/>
              </a:lnSpc>
              <a:defRPr sz="3200" b="1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dirty="0" smtClean="0"/>
          </a:p>
        </p:txBody>
      </p:sp>
      <p:sp>
        <p:nvSpPr>
          <p:cNvPr id="12267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48188" y="5522913"/>
            <a:ext cx="4176712" cy="909637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de-DE" noProof="0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2181225"/>
            <a:ext cx="3813175" cy="32543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32400"/>
          <a:lstStyle>
            <a:lvl1pPr eaLnBrk="1" hangingPunct="1">
              <a:lnSpc>
                <a:spcPct val="100000"/>
              </a:lnSpc>
              <a:defRPr sz="1600" b="1" baseline="0">
                <a:solidFill>
                  <a:schemeClr val="tx2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GB">
                <a:solidFill>
                  <a:srgbClr val="003399"/>
                </a:solidFill>
              </a:rPr>
              <a:t>Non-bank financial intermediation in the euro area</a:t>
            </a:r>
            <a:endParaRPr lang="de-DE" sz="1800" b="0" dirty="0">
              <a:solidFill>
                <a:srgbClr val="003399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269875" y="6181725"/>
            <a:ext cx="3817938" cy="419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600" baseline="0">
                <a:solidFill>
                  <a:schemeClr val="tx2"/>
                </a:solidFill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97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Informal presentation to Thomson Reuters, 19 July 2013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AE8B-7FC1-4261-80F3-61E508B2DE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837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Informal presentation to Thomson Reuters, 19 July 2013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67C36-1171-41B9-82B7-BE087B137B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852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ri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80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4762"/>
          <a:stretch/>
        </p:blipFill>
        <p:spPr>
          <a:xfrm>
            <a:off x="0" y="5015928"/>
            <a:ext cx="10107334" cy="1989989"/>
          </a:xfrm>
          <a:prstGeom prst="rect">
            <a:avLst/>
          </a:prstGeo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0" hangingPunct="0">
              <a:lnSpc>
                <a:spcPts val="1200"/>
              </a:lnSpc>
            </a:pPr>
            <a:r>
              <a:rPr lang="de-DE" sz="900" smtClean="0">
                <a:solidFill>
                  <a:srgbClr val="004B95"/>
                </a:solidFill>
              </a:rPr>
              <a:t>www.ecb.europa.eu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EE42B-D1CA-4B2D-8153-6882BF6C81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9956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73100"/>
            <a:ext cx="8607425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9875" y="1435100"/>
            <a:ext cx="8607425" cy="44831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E7D36-8E3B-4847-8C73-F9B01CBCCB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706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69875" y="1428750"/>
            <a:ext cx="8594725" cy="446881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9400" y="5918200"/>
            <a:ext cx="8610600" cy="46355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0DD39-64B7-44AF-A658-CA5DFF97E1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5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816E9-B422-49E1-BD8A-B064B000A2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44640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44640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C1C30-CACB-4D2D-AAAF-D2AAD8D8F2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847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284540" y="3947051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666909" y="3933750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60218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866451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24229-3705-4FF7-BBB6-E9279A4E17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0059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866B0-700D-4209-9402-95DDEA2A35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3724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875" y="1428750"/>
            <a:ext cx="4221163" cy="446881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28750"/>
            <a:ext cx="4221162" cy="446881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4CBB6-ECB8-4045-B22B-D23486A10D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5929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412875"/>
            <a:ext cx="4224337" cy="448627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8751" y="1428576"/>
            <a:ext cx="4224338" cy="4460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D5C50-625B-4382-9C75-F021693280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102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9400" y="5918200"/>
            <a:ext cx="8610600" cy="46355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79400" y="1844674"/>
            <a:ext cx="8613775" cy="407352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8613775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572FB-F2F0-424D-BF7F-85555DEE9C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2695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405432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405432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5E948-73C8-400D-82C7-20F8C22A42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4721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643438" y="4293096"/>
            <a:ext cx="4224337" cy="1904950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79400" y="4292997"/>
            <a:ext cx="4222800" cy="1904950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79400" y="3872261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643438" y="3867398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2A24-F7D8-4630-A3E9-4CBD907F5B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948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424" y="1425302"/>
            <a:ext cx="4154560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24" y="2065064"/>
            <a:ext cx="4154560" cy="385313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7" y="1423988"/>
            <a:ext cx="4173984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7" y="2063750"/>
            <a:ext cx="4173984" cy="385445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9A9D1-EC35-4938-BFC8-A762E8AC3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6584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Organization Chart or other visualiz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69875" y="1428750"/>
            <a:ext cx="8594725" cy="446881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36F57-07BE-461A-8435-878A0A6972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14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EFF41-597F-4F8A-9748-E732BAF96D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9875" y="1428750"/>
            <a:ext cx="4139287" cy="4468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428750"/>
            <a:ext cx="4148584" cy="4468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4955-CAD2-4773-A412-D431F2DAC8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1310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9875" y="1428750"/>
            <a:ext cx="4221163" cy="4468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3438" y="1428750"/>
            <a:ext cx="4221162" cy="446881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65177-22BC-403D-8E36-389B61EC8D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3061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nder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bandero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41838" y="2181225"/>
            <a:ext cx="4176712" cy="2914650"/>
          </a:xfrm>
        </p:spPr>
        <p:txBody>
          <a:bodyPr/>
          <a:lstStyle>
            <a:lvl1pPr>
              <a:lnSpc>
                <a:spcPts val="3600"/>
              </a:lnSpc>
              <a:defRPr sz="3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2267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48188" y="5522913"/>
            <a:ext cx="4176712" cy="909637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0825" y="2205038"/>
            <a:ext cx="3889375" cy="32400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16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FontTx/>
              <a:buNone/>
              <a:defRPr lang="en-US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98487" indent="0">
              <a:buFontTx/>
              <a:buNone/>
              <a:defRPr lang="en-US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5987" indent="0">
              <a:buFontTx/>
              <a:buNone/>
              <a:defRPr lang="en-US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0787" indent="0">
              <a:buFontTx/>
              <a:buNone/>
              <a:defRPr lang="en-US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269875" y="6181725"/>
            <a:ext cx="3817938" cy="419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600">
                <a:solidFill>
                  <a:srgbClr val="BEBEBE"/>
                </a:solidFill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0957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76954-0165-47E4-96BD-6C343BCCE1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4872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85738"/>
            <a:ext cx="8229600" cy="594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2C970-4133-4724-A1F0-60017373A3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9428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9875" y="1428750"/>
            <a:ext cx="4221163" cy="2157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428750"/>
            <a:ext cx="4221162" cy="2157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9875" y="3738563"/>
            <a:ext cx="4221163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738563"/>
            <a:ext cx="4221162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53CDE-6CE8-4127-BE6E-614A247D85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066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nder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ander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41838" y="2181225"/>
            <a:ext cx="4176712" cy="2914650"/>
          </a:xfrm>
        </p:spPr>
        <p:txBody>
          <a:bodyPr/>
          <a:lstStyle>
            <a:lvl1pPr>
              <a:lnSpc>
                <a:spcPts val="3600"/>
              </a:lnSpc>
              <a:defRPr sz="3200" b="1" baseline="0">
                <a:solidFill>
                  <a:schemeClr val="tx2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de-DE" noProof="0" dirty="0" smtClean="0"/>
          </a:p>
        </p:txBody>
      </p:sp>
      <p:sp>
        <p:nvSpPr>
          <p:cNvPr id="12267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48188" y="5522913"/>
            <a:ext cx="4176712" cy="909637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de-DE" noProof="0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269875" y="2181225"/>
            <a:ext cx="3813175" cy="32543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32400"/>
          <a:lstStyle>
            <a:lvl1pPr eaLnBrk="1" hangingPunct="1">
              <a:lnSpc>
                <a:spcPct val="100000"/>
              </a:lnSpc>
              <a:defRPr sz="1600" b="1" baseline="0">
                <a:solidFill>
                  <a:schemeClr val="tx2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GB">
                <a:solidFill>
                  <a:srgbClr val="003399"/>
                </a:solidFill>
              </a:rPr>
              <a:t>Non-bank financial intermediation in the euro area</a:t>
            </a:r>
            <a:endParaRPr lang="de-DE" sz="1800" b="0" dirty="0">
              <a:solidFill>
                <a:srgbClr val="003399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269875" y="6181725"/>
            <a:ext cx="3817938" cy="419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600" baseline="0">
                <a:solidFill>
                  <a:schemeClr val="tx2"/>
                </a:solidFill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57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Informal presentation to Thomson Reuters, 19 July 2013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AE8B-7FC1-4261-80F3-61E508B2DE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0610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Informal presentation to Thomson Reuters, 19 July 2013</a:t>
            </a:r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67C36-1171-41B9-82B7-BE087B137B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0890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ri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80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4762"/>
          <a:stretch/>
        </p:blipFill>
        <p:spPr>
          <a:xfrm>
            <a:off x="0" y="5015928"/>
            <a:ext cx="10107334" cy="1989989"/>
          </a:xfrm>
          <a:prstGeom prst="rect">
            <a:avLst/>
          </a:prstGeo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0" hangingPunct="0">
              <a:lnSpc>
                <a:spcPts val="1200"/>
              </a:lnSpc>
            </a:pPr>
            <a:r>
              <a:rPr lang="de-DE" sz="900" smtClean="0">
                <a:solidFill>
                  <a:srgbClr val="004B95"/>
                </a:solidFill>
              </a:rPr>
              <a:t>www.ecb.europa.eu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EE42B-D1CA-4B2D-8153-6882BF6C81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03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8AEF1-1266-42A1-8C57-3A0DB506DC7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73100"/>
            <a:ext cx="8607425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9875" y="1435100"/>
            <a:ext cx="8607425" cy="44831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E7D36-8E3B-4847-8C73-F9B01CBCCB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1977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69875" y="1428750"/>
            <a:ext cx="8594725" cy="446881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9400" y="5918200"/>
            <a:ext cx="8610600" cy="46355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0DD39-64B7-44AF-A658-CA5DFF97E1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276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44640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44640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5949950"/>
            <a:ext cx="4032250" cy="431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C1C30-CACB-4D2D-AAAF-D2AAD8D8F2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2210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278121" y="1426523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4660490" y="1413222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3799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860032" y="3573016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284540" y="3947051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666909" y="3933750"/>
            <a:ext cx="4211992" cy="2087786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60218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866451" y="6093544"/>
            <a:ext cx="4032250" cy="288032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300037" indent="0">
              <a:buFontTx/>
              <a:buNone/>
              <a:defRPr sz="1600"/>
            </a:lvl2pPr>
            <a:lvl3pPr marL="598487" indent="0">
              <a:buFontTx/>
              <a:buNone/>
              <a:defRPr sz="1600"/>
            </a:lvl3pPr>
            <a:lvl4pPr marL="915987" indent="0">
              <a:buFontTx/>
              <a:buNone/>
              <a:defRPr sz="1600"/>
            </a:lvl4pPr>
            <a:lvl5pPr marL="1220787" indent="0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24229-3705-4FF7-BBB6-E9279A4E17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518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866B0-700D-4209-9402-95DDEA2A35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4654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875" y="1428750"/>
            <a:ext cx="4221163" cy="446881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428750"/>
            <a:ext cx="4221162" cy="446881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4CBB6-ECB8-4045-B22B-D23486A10D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7427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412875"/>
            <a:ext cx="4224337" cy="448627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8751" y="1428576"/>
            <a:ext cx="4224338" cy="4460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D5C50-625B-4382-9C75-F021693280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3607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79400" y="5918200"/>
            <a:ext cx="8610600" cy="46355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79400" y="1844674"/>
            <a:ext cx="8613775" cy="4073525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de-DE" noProof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8613775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572FB-F2F0-424D-BF7F-85555DEE9C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0039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405432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4054326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5E948-73C8-400D-82C7-20F8C22A42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4617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3438" y="1844824"/>
            <a:ext cx="4224337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9400" y="1844725"/>
            <a:ext cx="4222800" cy="190495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79400" y="1423989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43438" y="1419126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643438" y="4293096"/>
            <a:ext cx="4224337" cy="1904950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79400" y="4292997"/>
            <a:ext cx="4222800" cy="1904950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79400" y="3872261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643438" y="3867398"/>
            <a:ext cx="4221163" cy="348828"/>
          </a:xfrm>
          <a:solidFill>
            <a:schemeClr val="tx2"/>
          </a:solidFill>
        </p:spPr>
        <p:txBody>
          <a:bodyPr/>
          <a:lstStyle>
            <a:lvl1pPr marL="0" indent="0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2A24-F7D8-4630-A3E9-4CBD907F5B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28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21A1D-A158-467C-B4A1-044A4AA1FB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424" y="1425302"/>
            <a:ext cx="4154560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24" y="2065064"/>
            <a:ext cx="4154560" cy="385313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7" y="1423988"/>
            <a:ext cx="4173984" cy="639762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7" y="2063750"/>
            <a:ext cx="4173984" cy="385445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9A9D1-EC35-4938-BFC8-A762E8AC3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7186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Organization Chart or other visualiz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69875" y="1428750"/>
            <a:ext cx="8594725" cy="446881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36F57-07BE-461A-8435-878A0A6972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0815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9875" y="1428750"/>
            <a:ext cx="4139287" cy="4468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428750"/>
            <a:ext cx="4148584" cy="4468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4955-CAD2-4773-A412-D431F2DAC8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61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9875" y="1428750"/>
            <a:ext cx="4221163" cy="4468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3438" y="1428750"/>
            <a:ext cx="4221162" cy="446881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65177-22BC-403D-8E36-389B61EC8D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6363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ander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bandero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7963"/>
            <a:ext cx="199390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41838" y="2181225"/>
            <a:ext cx="4176712" cy="2914650"/>
          </a:xfrm>
        </p:spPr>
        <p:txBody>
          <a:bodyPr/>
          <a:lstStyle>
            <a:lvl1pPr>
              <a:lnSpc>
                <a:spcPts val="3600"/>
              </a:lnSpc>
              <a:defRPr sz="32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2267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48188" y="5522913"/>
            <a:ext cx="4176712" cy="909637"/>
          </a:xfrm>
        </p:spPr>
        <p:txBody>
          <a:bodyPr anchor="b"/>
          <a:lstStyle>
            <a:lvl1pPr marL="0" indent="0">
              <a:lnSpc>
                <a:spcPts val="2400"/>
              </a:lnSpc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0825" y="2205038"/>
            <a:ext cx="3889375" cy="32400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lang="en-US" sz="16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FontTx/>
              <a:buNone/>
              <a:defRPr lang="en-US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98487" indent="0">
              <a:buFontTx/>
              <a:buNone/>
              <a:defRPr lang="en-US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5987" indent="0">
              <a:buFontTx/>
              <a:buNone/>
              <a:defRPr lang="en-US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20787" indent="0">
              <a:buFontTx/>
              <a:buNone/>
              <a:defRPr lang="en-US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269875" y="6181725"/>
            <a:ext cx="3817938" cy="419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600">
                <a:solidFill>
                  <a:srgbClr val="BEBEBE"/>
                </a:solidFill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6568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76954-0165-47E4-96BD-6C343BCCE1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8650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85738"/>
            <a:ext cx="8229600" cy="594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2C970-4133-4724-A1F0-60017373A3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0767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69875" y="660400"/>
            <a:ext cx="8594725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9875" y="1428750"/>
            <a:ext cx="4221163" cy="2157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428750"/>
            <a:ext cx="4221162" cy="2157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69875" y="3738563"/>
            <a:ext cx="4221163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3438" y="3738563"/>
            <a:ext cx="4221162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1" hangingPunct="1">
              <a:defRPr>
                <a:ea typeface="+mn-ea"/>
              </a:defRPr>
            </a:lvl1pPr>
          </a:lstStyle>
          <a:p>
            <a:pPr>
              <a:defRPr/>
            </a:pPr>
            <a:r>
              <a:rPr lang="en-GB"/>
              <a:t>Non-bank financial intermediation in the euro area</a:t>
            </a:r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357688" y="6488113"/>
            <a:ext cx="414337" cy="239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53CDE-6CE8-4127-BE6E-614A247D85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04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8AB3C-4FE6-41AF-AC69-E8EE1FFC43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6CF23-D96A-4493-ACB5-EDE09BA1A7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76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77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77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77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29C7E47-4D36-41E4-A1F3-FC81A27B32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1" name="Picture 7" descr="Innenseite_weis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821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13" name="Text Box 9"/>
          <p:cNvSpPr txBox="1">
            <a:spLocks noChangeArrowheads="1"/>
          </p:cNvSpPr>
          <p:nvPr userDrawn="1"/>
        </p:nvSpPr>
        <p:spPr bwMode="auto">
          <a:xfrm>
            <a:off x="8640763" y="6496050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6596CA86-7C97-42E0-8518-824145E9141C}" type="slidenum">
              <a:rPr lang="en-GB" sz="1200">
                <a:solidFill>
                  <a:srgbClr val="22228E"/>
                </a:solidFill>
                <a:latin typeface="Gill Sans MT" pitchFamily="34" charset="0"/>
              </a:rPr>
              <a:pPr>
                <a:defRPr/>
              </a:pPr>
              <a:t>‹#›</a:t>
            </a:fld>
            <a:endParaRPr lang="en-GB" sz="1200" dirty="0">
              <a:solidFill>
                <a:srgbClr val="22228E"/>
              </a:solidFill>
              <a:latin typeface="Gill Sans M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2400" smtClean="0">
              <a:solidFill>
                <a:srgbClr val="585858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71463" y="104775"/>
            <a:ext cx="650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de-DE" sz="2400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Rubric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1428750"/>
            <a:ext cx="8594725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69875" y="660400"/>
            <a:ext cx="8594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</a:t>
            </a:r>
          </a:p>
        </p:txBody>
      </p:sp>
      <p:sp>
        <p:nvSpPr>
          <p:cNvPr id="12257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75" y="6477000"/>
            <a:ext cx="32131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spcBef>
                <a:spcPct val="0"/>
              </a:spcBef>
              <a:defRPr sz="900">
                <a:solidFill>
                  <a:srgbClr val="004B95"/>
                </a:solidFill>
                <a:latin typeface="+mn-lt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Informal presentation to Thomson Reuters, 19 July 2013</a:t>
            </a:r>
            <a:endParaRPr lang="de-DE"/>
          </a:p>
        </p:txBody>
      </p:sp>
      <p:sp>
        <p:nvSpPr>
          <p:cNvPr id="12257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7688" y="6477000"/>
            <a:ext cx="41433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900">
                <a:solidFill>
                  <a:srgbClr val="585858"/>
                </a:solidFill>
                <a:cs typeface="+mn-cs"/>
              </a:defRPr>
            </a:lvl1pPr>
          </a:lstStyle>
          <a:p>
            <a:pPr>
              <a:defRPr/>
            </a:pPr>
            <a:fld id="{70AC2671-8F37-42EA-AEF4-05E7539589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2400" smtClean="0">
              <a:solidFill>
                <a:srgbClr val="585858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0" hangingPunct="0">
              <a:lnSpc>
                <a:spcPts val="1200"/>
              </a:lnSpc>
            </a:pPr>
            <a:r>
              <a:rPr lang="de-DE" sz="900" smtClean="0">
                <a:solidFill>
                  <a:srgbClr val="004B95"/>
                </a:solidFill>
                <a:latin typeface="Arial" pitchFamily="34" charset="0"/>
              </a:rPr>
              <a:t>www.ecb.europa.eu</a:t>
            </a:r>
          </a:p>
        </p:txBody>
      </p:sp>
    </p:spTree>
    <p:extLst>
      <p:ext uri="{BB962C8B-B14F-4D97-AF65-F5344CB8AC3E}">
        <p14:creationId xmlns:p14="http://schemas.microsoft.com/office/powerpoint/2010/main" val="334384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298450" indent="-2984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96900" indent="-296863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914400" indent="-315913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219200" indent="-303213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524000" indent="-303213" algn="l" rtl="0" eaLnBrk="0" fontAlgn="base" hangingPunct="0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5pPr>
      <a:lvl6pPr marL="19812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6pPr>
      <a:lvl7pPr marL="24384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7pPr>
      <a:lvl8pPr marL="28956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8pPr>
      <a:lvl9pPr marL="33528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2400" smtClean="0">
              <a:solidFill>
                <a:srgbClr val="585858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71463" y="104775"/>
            <a:ext cx="650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de-DE" sz="2400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Rubric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1428750"/>
            <a:ext cx="8594725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69875" y="660400"/>
            <a:ext cx="8594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</a:t>
            </a:r>
          </a:p>
        </p:txBody>
      </p:sp>
      <p:sp>
        <p:nvSpPr>
          <p:cNvPr id="12257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75" y="6477000"/>
            <a:ext cx="32131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spcBef>
                <a:spcPct val="0"/>
              </a:spcBef>
              <a:defRPr sz="900">
                <a:solidFill>
                  <a:srgbClr val="004B95"/>
                </a:solidFill>
                <a:latin typeface="+mn-lt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Informal presentation to Thomson Reuters, 19 July 2013</a:t>
            </a:r>
            <a:endParaRPr lang="de-DE"/>
          </a:p>
        </p:txBody>
      </p:sp>
      <p:sp>
        <p:nvSpPr>
          <p:cNvPr id="12257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7688" y="6477000"/>
            <a:ext cx="41433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900">
                <a:solidFill>
                  <a:srgbClr val="585858"/>
                </a:solidFill>
                <a:cs typeface="+mn-cs"/>
              </a:defRPr>
            </a:lvl1pPr>
          </a:lstStyle>
          <a:p>
            <a:pPr>
              <a:defRPr/>
            </a:pPr>
            <a:fld id="{70AC2671-8F37-42EA-AEF4-05E7539589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2400" smtClean="0">
              <a:solidFill>
                <a:srgbClr val="585858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0" hangingPunct="0">
              <a:lnSpc>
                <a:spcPts val="1200"/>
              </a:lnSpc>
            </a:pPr>
            <a:r>
              <a:rPr lang="de-DE" sz="900" smtClean="0">
                <a:solidFill>
                  <a:srgbClr val="004B95"/>
                </a:solidFill>
                <a:latin typeface="Arial" pitchFamily="34" charset="0"/>
              </a:rPr>
              <a:t>www.ecb.europa.eu</a:t>
            </a:r>
          </a:p>
        </p:txBody>
      </p:sp>
    </p:spTree>
    <p:extLst>
      <p:ext uri="{BB962C8B-B14F-4D97-AF65-F5344CB8AC3E}">
        <p14:creationId xmlns:p14="http://schemas.microsoft.com/office/powerpoint/2010/main" val="375168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298450" indent="-2984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96900" indent="-296863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914400" indent="-315913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219200" indent="-303213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524000" indent="-303213" algn="l" rtl="0" eaLnBrk="0" fontAlgn="base" hangingPunct="0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5pPr>
      <a:lvl6pPr marL="19812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6pPr>
      <a:lvl7pPr marL="24384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7pPr>
      <a:lvl8pPr marL="28956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8pPr>
      <a:lvl9pPr marL="33528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2400" smtClean="0">
              <a:solidFill>
                <a:srgbClr val="585858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71463" y="104775"/>
            <a:ext cx="650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de-DE" sz="2400" smtClean="0">
                <a:solidFill>
                  <a:srgbClr val="FFFFFF"/>
                </a:solidFill>
                <a:ea typeface="ヒラギノ角ゴ Pro W3"/>
                <a:cs typeface="ヒラギノ角ゴ Pro W3"/>
              </a:rPr>
              <a:t>Rubric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9875" y="1428750"/>
            <a:ext cx="8594725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69875" y="660400"/>
            <a:ext cx="8594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</a:t>
            </a:r>
          </a:p>
        </p:txBody>
      </p:sp>
      <p:sp>
        <p:nvSpPr>
          <p:cNvPr id="12257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875" y="6477000"/>
            <a:ext cx="3213100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ts val="1200"/>
              </a:lnSpc>
              <a:spcBef>
                <a:spcPct val="0"/>
              </a:spcBef>
              <a:defRPr sz="900">
                <a:solidFill>
                  <a:srgbClr val="004B95"/>
                </a:solidFill>
                <a:latin typeface="+mn-lt"/>
                <a:ea typeface="ヒラギノ角ゴ Pro W3" pitchFamily="-64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Informal presentation to Thomson Reuters, 19 July 2013</a:t>
            </a:r>
            <a:endParaRPr lang="de-DE"/>
          </a:p>
        </p:txBody>
      </p:sp>
      <p:sp>
        <p:nvSpPr>
          <p:cNvPr id="12257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57688" y="6477000"/>
            <a:ext cx="414337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900">
                <a:solidFill>
                  <a:srgbClr val="585858"/>
                </a:solidFill>
                <a:cs typeface="+mn-cs"/>
              </a:defRPr>
            </a:lvl1pPr>
          </a:lstStyle>
          <a:p>
            <a:pPr>
              <a:defRPr/>
            </a:pPr>
            <a:fld id="{70AC2671-8F37-42EA-AEF4-05E7539589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2" name="Rectangle 2"/>
          <p:cNvSpPr>
            <a:spLocks noChangeArrowheads="1"/>
          </p:cNvSpPr>
          <p:nvPr/>
        </p:nvSpPr>
        <p:spPr bwMode="auto">
          <a:xfrm>
            <a:off x="0" y="0"/>
            <a:ext cx="9144000" cy="479425"/>
          </a:xfrm>
          <a:prstGeom prst="rect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2400" smtClean="0">
              <a:solidFill>
                <a:srgbClr val="585858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534150" y="6477000"/>
            <a:ext cx="2290763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eaLnBrk="0" hangingPunct="0">
              <a:lnSpc>
                <a:spcPts val="1200"/>
              </a:lnSpc>
            </a:pPr>
            <a:r>
              <a:rPr lang="de-DE" sz="900" smtClean="0">
                <a:solidFill>
                  <a:srgbClr val="004B95"/>
                </a:solidFill>
                <a:latin typeface="Arial" pitchFamily="34" charset="0"/>
              </a:rPr>
              <a:t>www.ecb.europa.eu</a:t>
            </a:r>
          </a:p>
        </p:txBody>
      </p:sp>
    </p:spTree>
    <p:extLst>
      <p:ext uri="{BB962C8B-B14F-4D97-AF65-F5344CB8AC3E}">
        <p14:creationId xmlns:p14="http://schemas.microsoft.com/office/powerpoint/2010/main" val="66419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298450" indent="-2984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96900" indent="-296863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914400" indent="-315913" algn="l" rtl="0" eaLnBrk="0" fontAlgn="base" hangingPunct="0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219200" indent="-303213" algn="l" rtl="0" eaLnBrk="0" fontAlgn="base" hangingPunct="0">
        <a:spcBef>
          <a:spcPct val="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524000" indent="-303213" algn="l" rtl="0" eaLnBrk="0" fontAlgn="base" hangingPunct="0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5pPr>
      <a:lvl6pPr marL="19812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6pPr>
      <a:lvl7pPr marL="24384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7pPr>
      <a:lvl8pPr marL="28956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8pPr>
      <a:lvl9pPr marL="3352800" indent="-303213" algn="l" rtl="0" eaLnBrk="1" fontAlgn="base" hangingPunct="1">
        <a:spcBef>
          <a:spcPct val="0"/>
        </a:spcBef>
        <a:spcAft>
          <a:spcPct val="0"/>
        </a:spcAft>
        <a:buFont typeface="Times" pitchFamily="18" charset="0"/>
        <a:buChar char="•"/>
        <a:defRPr sz="16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freedigitalphotos.net/images/Other_Metaphors_and__g307-Advice_Target_Shows_Information_Faq_And_Assistance_p144475.html" TargetMode="Externa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://www.freedigitalphotos.net/images/Finance_g198-Business_Graph_p143139.html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freedigitalphotos.net/images/time-to-decide-message-means-decision-and-choice-photo-p17516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Relationship Id="rId5" Type="http://schemas.openxmlformats.org/officeDocument/2006/relationships/image" Target="../media/image28.png"/><Relationship Id="rId4" Type="http://schemas.openxmlformats.org/officeDocument/2006/relationships/hyperlink" Target="http://research.stlouisfed.org/fred2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5" Type="http://schemas.openxmlformats.org/officeDocument/2006/relationships/image" Target="../media/image29.png"/><Relationship Id="rId4" Type="http://schemas.openxmlformats.org/officeDocument/2006/relationships/hyperlink" Target="http://www.gallup.com/poll/125066/State-States.aspx?ref=interactiv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5" Type="http://schemas.openxmlformats.org/officeDocument/2006/relationships/image" Target="../media/image30.png"/><Relationship Id="rId4" Type="http://schemas.openxmlformats.org/officeDocument/2006/relationships/hyperlink" Target="http://www.wikiprogress.org/index.php/Main_Pag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LiB3teL6gA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digitalphotos.net/images/Recycling_g385-Man_Touching_Recycle_Sign_p64687.html" TargetMode="Externa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22.xml"/><Relationship Id="rId6" Type="http://schemas.openxmlformats.org/officeDocument/2006/relationships/hyperlink" Target="http://www.freedigitalphotos.net/images/Other_Business_Conce_g200-Strategy_Button_p91635.html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www.freedigitalphotos.net/images/Communications_and_N_g263-Hand_Pressing_Social_Network_p78294.html" TargetMode="External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digitalphotos.net/images/global-communications-photo-p180028" TargetMode="Externa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23.xml"/><Relationship Id="rId6" Type="http://schemas.openxmlformats.org/officeDocument/2006/relationships/hyperlink" Target="http://www.freedigitalphotos.net/images/Other_Business_Conce_g200-Hatching_Ideas_p75328.html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www.freedigitalphotos.net/images/Other_Metaphors_and__g307-Implement_Definition_Magnifier_p88291.html" TargetMode="External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hyperlink" Target="http://www.freedigitalphotos.net/images/Workshop_and_DIY_g191-Swiss_Army_Knife_p74263.html" TargetMode="External"/><Relationship Id="rId18" Type="http://schemas.openxmlformats.org/officeDocument/2006/relationships/image" Target="../media/image10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17" Type="http://schemas.openxmlformats.org/officeDocument/2006/relationships/hyperlink" Target="http://www.freedigitalphotos.net/images/Charts_and_Graphs_g197-Different_Business_Graphs_p61775.html" TargetMode="External"/><Relationship Id="rId2" Type="http://schemas.openxmlformats.org/officeDocument/2006/relationships/tags" Target="../tags/tag2.xml"/><Relationship Id="rId16" Type="http://schemas.openxmlformats.org/officeDocument/2006/relationships/image" Target="../media/image9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5.xml"/><Relationship Id="rId15" Type="http://schemas.openxmlformats.org/officeDocument/2006/relationships/hyperlink" Target="http://www.freedigitalphotos.net/images/Other_Business_Conce_g200-Access_Button_p91702.html" TargetMode="Externa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image" Target="../media/image16.jpeg"/><Relationship Id="rId5" Type="http://schemas.openxmlformats.org/officeDocument/2006/relationships/hyperlink" Target="http://www.freedigitalphotos.net/images/Internet_g170-Webmouse_p35303.html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digitalphotos.net/images/Computer_Networks_g351-Computer_Network_p72177.html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38399" y="1844824"/>
            <a:ext cx="7506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i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rPr>
              <a:t>Turning </a:t>
            </a:r>
            <a:r>
              <a:rPr lang="en-GB" sz="2800" b="1" i="1" dirty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rPr>
              <a:t>statistics into </a:t>
            </a:r>
            <a:r>
              <a:rPr lang="en-GB" sz="2800" b="1" i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rPr>
              <a:t>knowledge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388" y="5517381"/>
            <a:ext cx="8856662" cy="1340619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spcBef>
                <a:spcPct val="20000"/>
              </a:spcBef>
              <a:defRPr/>
            </a:pPr>
            <a:r>
              <a:rPr lang="en-GB" sz="2400" kern="1200" dirty="0" smtClean="0">
                <a:latin typeface="Arial" pitchFamily="34" charset="0"/>
              </a:rPr>
              <a:t>Per Nymand-Andersen</a:t>
            </a:r>
            <a:r>
              <a:rPr lang="en-GB" kern="1200" dirty="0">
                <a:latin typeface="Arial" pitchFamily="34" charset="0"/>
              </a:rPr>
              <a:t/>
            </a:r>
            <a:br>
              <a:rPr lang="en-GB" kern="1200" dirty="0">
                <a:latin typeface="Arial" pitchFamily="34" charset="0"/>
              </a:rPr>
            </a:br>
            <a:r>
              <a:rPr lang="en-GB" sz="2000" kern="1200" dirty="0" smtClean="0">
                <a:latin typeface="Arial" pitchFamily="34" charset="0"/>
              </a:rPr>
              <a:t>European </a:t>
            </a:r>
            <a:r>
              <a:rPr lang="en-GB" sz="2000" kern="1200" dirty="0">
                <a:latin typeface="Arial" pitchFamily="34" charset="0"/>
              </a:rPr>
              <a:t>Central </a:t>
            </a:r>
            <a:r>
              <a:rPr lang="en-GB" sz="2000" kern="1200" dirty="0" smtClean="0">
                <a:latin typeface="Arial" pitchFamily="34" charset="0"/>
              </a:rPr>
              <a:t>Bank</a:t>
            </a:r>
            <a:r>
              <a:rPr lang="en-GB" sz="2000" kern="1200" dirty="0">
                <a:latin typeface="Arial" pitchFamily="34" charset="0"/>
              </a:rPr>
              <a:t/>
            </a:r>
            <a:br>
              <a:rPr lang="en-GB" sz="2000" kern="1200" dirty="0">
                <a:latin typeface="Arial" pitchFamily="34" charset="0"/>
              </a:rPr>
            </a:br>
            <a:r>
              <a:rPr lang="en-GB" sz="2000" kern="1200" dirty="0" smtClean="0">
                <a:latin typeface="Arial" pitchFamily="34" charset="0"/>
              </a:rPr>
              <a:t>CCSA session on International Statistics</a:t>
            </a:r>
            <a:br>
              <a:rPr lang="en-GB" sz="2000" kern="1200" dirty="0" smtClean="0">
                <a:latin typeface="Arial" pitchFamily="34" charset="0"/>
              </a:rPr>
            </a:br>
            <a:r>
              <a:rPr lang="en-GB" sz="2000" kern="1200" dirty="0" smtClean="0">
                <a:latin typeface="Arial" pitchFamily="34" charset="0"/>
              </a:rPr>
              <a:t>Ankara, </a:t>
            </a:r>
            <a:r>
              <a:rPr lang="en-GB" sz="2000" cap="small" dirty="0" smtClean="0"/>
              <a:t>5 September 2013</a:t>
            </a:r>
            <a:endParaRPr lang="en-GB" sz="2000" kern="1200" dirty="0">
              <a:latin typeface="Arial" pitchFamily="34" charset="0"/>
            </a:endParaRPr>
          </a:p>
        </p:txBody>
      </p:sp>
      <p:pic>
        <p:nvPicPr>
          <p:cNvPr id="1028" name="Picture 4" descr="Advice Target Shows Information Faq And Assistance Stock Phot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58900"/>
            <a:ext cx="1516264" cy="151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ime To Decide Message Means Decision And Choice Stock Phot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80928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usiness Graph Stock Phot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24" y="2958900"/>
            <a:ext cx="2186196" cy="14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3131840" y="3465688"/>
            <a:ext cx="648072" cy="25134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5684676" y="3467472"/>
            <a:ext cx="648072" cy="251344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0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 txBox="1">
            <a:spLocks noChangeArrowheads="1"/>
          </p:cNvSpPr>
          <p:nvPr/>
        </p:nvSpPr>
        <p:spPr bwMode="auto">
          <a:xfrm>
            <a:off x="0" y="-27384"/>
            <a:ext cx="914399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80975" lvl="1" algn="ctr" eaLnBrk="1" hangingPunct="1"/>
            <a:r>
              <a:rPr lang="en-GB" sz="3200" b="1" dirty="0" smtClean="0">
                <a:solidFill>
                  <a:schemeClr val="bg1"/>
                </a:solidFill>
                <a:latin typeface="Gill Sans MT" pitchFamily="34" charset="0"/>
              </a:rPr>
              <a:t>Is it really that simple  ?  “news”</a:t>
            </a:r>
          </a:p>
          <a:p>
            <a:pPr marL="180975" lvl="1" algn="ctr" eaLnBrk="1" hangingPunct="1"/>
            <a:r>
              <a:rPr lang="en-GB" sz="3200" b="1" dirty="0" smtClean="0">
                <a:solidFill>
                  <a:schemeClr val="bg1"/>
                </a:solidFill>
                <a:latin typeface="Gill Sans MT" pitchFamily="34" charset="0"/>
                <a:hlinkClick r:id="rId4"/>
              </a:rPr>
              <a:t>Interaction</a:t>
            </a:r>
            <a:endParaRPr lang="en-GB" sz="3200" b="1" dirty="0">
              <a:solidFill>
                <a:schemeClr val="bg1"/>
              </a:solidFill>
              <a:latin typeface="Gill Sans MT" pitchFamily="34" charset="0"/>
            </a:endParaRPr>
          </a:p>
          <a:p>
            <a:pPr marL="180975" lvl="1" eaLnBrk="1" hangingPunct="1"/>
            <a:endParaRPr lang="en-GB" sz="3200" b="1" dirty="0" smtClean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509713"/>
            <a:ext cx="8618537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" y="44450"/>
            <a:ext cx="385763" cy="384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53535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 algn="ctr"/>
            <a:r>
              <a:rPr lang="en-GB" b="1" dirty="0" smtClean="0">
                <a:solidFill>
                  <a:srgbClr val="FFFFFF"/>
                </a:solidFill>
              </a:rPr>
              <a:t>4</a:t>
            </a:r>
            <a:endParaRPr lang="en-GB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 txBox="1">
            <a:spLocks noChangeArrowheads="1"/>
          </p:cNvSpPr>
          <p:nvPr/>
        </p:nvSpPr>
        <p:spPr bwMode="auto">
          <a:xfrm>
            <a:off x="0" y="-27384"/>
            <a:ext cx="914399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80975" lvl="1" algn="ctr" eaLnBrk="1" hangingPunct="1"/>
            <a:r>
              <a:rPr lang="en-GB" sz="3200" b="1" dirty="0">
                <a:solidFill>
                  <a:schemeClr val="bg1"/>
                </a:solidFill>
                <a:latin typeface="Gill Sans MT" pitchFamily="34" charset="0"/>
              </a:rPr>
              <a:t>Is it really that simple  ?  </a:t>
            </a:r>
            <a:r>
              <a:rPr lang="en-GB" sz="3200" b="1" dirty="0" smtClean="0">
                <a:solidFill>
                  <a:schemeClr val="bg1"/>
                </a:solidFill>
                <a:latin typeface="Gill Sans MT" pitchFamily="34" charset="0"/>
              </a:rPr>
              <a:t>“point and click”</a:t>
            </a:r>
            <a:endParaRPr lang="en-GB" sz="3200" b="1" dirty="0">
              <a:solidFill>
                <a:schemeClr val="bg1"/>
              </a:solidFill>
              <a:latin typeface="Gill Sans MT" pitchFamily="34" charset="0"/>
            </a:endParaRPr>
          </a:p>
          <a:p>
            <a:pPr marL="180975" lvl="1" algn="ctr" eaLnBrk="1" hangingPunct="1"/>
            <a:r>
              <a:rPr lang="en-GB" sz="3200" b="1" dirty="0" smtClean="0">
                <a:solidFill>
                  <a:schemeClr val="bg1"/>
                </a:solidFill>
                <a:latin typeface="Gill Sans MT" pitchFamily="34" charset="0"/>
                <a:hlinkClick r:id="rId4"/>
              </a:rPr>
              <a:t>Interaction</a:t>
            </a:r>
            <a:endParaRPr lang="en-GB" sz="3200" b="1" dirty="0">
              <a:solidFill>
                <a:schemeClr val="bg1"/>
              </a:solidFill>
              <a:latin typeface="Gill Sans MT" pitchFamily="34" charset="0"/>
            </a:endParaRPr>
          </a:p>
          <a:p>
            <a:pPr marL="180975" lvl="1" eaLnBrk="1" hangingPunct="1"/>
            <a:r>
              <a:rPr lang="en-GB" sz="3200" b="1" dirty="0" smtClean="0">
                <a:solidFill>
                  <a:schemeClr val="bg1"/>
                </a:solidFill>
                <a:latin typeface="Gill Sans MT" pitchFamily="34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07789"/>
            <a:ext cx="7848872" cy="5533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" y="44450"/>
            <a:ext cx="385763" cy="384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53535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 algn="ctr"/>
            <a:r>
              <a:rPr lang="en-GB" b="1" dirty="0" smtClean="0">
                <a:solidFill>
                  <a:srgbClr val="FFFFFF"/>
                </a:solidFill>
              </a:rPr>
              <a:t>4</a:t>
            </a:r>
            <a:endParaRPr lang="en-GB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 txBox="1">
            <a:spLocks noChangeArrowheads="1"/>
          </p:cNvSpPr>
          <p:nvPr/>
        </p:nvSpPr>
        <p:spPr bwMode="auto">
          <a:xfrm>
            <a:off x="442045" y="-27384"/>
            <a:ext cx="82296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ctr" eaLnBrk="1" hangingPunct="1"/>
            <a:r>
              <a:rPr lang="en-GB" sz="3200" b="1" dirty="0">
                <a:solidFill>
                  <a:schemeClr val="bg1"/>
                </a:solidFill>
                <a:latin typeface="Gill Sans MT" pitchFamily="34" charset="0"/>
              </a:rPr>
              <a:t>Is it really that simple  ? own </a:t>
            </a:r>
            <a:r>
              <a:rPr lang="en-GB" sz="3200" b="1" dirty="0" smtClean="0">
                <a:solidFill>
                  <a:schemeClr val="bg1"/>
                </a:solidFill>
                <a:latin typeface="Gill Sans MT" pitchFamily="34" charset="0"/>
              </a:rPr>
              <a:t>language</a:t>
            </a:r>
            <a:endParaRPr lang="en-GB" sz="3200" b="1" dirty="0">
              <a:solidFill>
                <a:schemeClr val="bg1"/>
              </a:solidFill>
              <a:latin typeface="Gill Sans MT" pitchFamily="34" charset="0"/>
            </a:endParaRPr>
          </a:p>
          <a:p>
            <a:pPr lvl="1" algn="ctr" eaLnBrk="1" hangingPunct="1"/>
            <a:r>
              <a:rPr lang="en-GB" sz="2400" b="1" dirty="0" smtClean="0">
                <a:solidFill>
                  <a:schemeClr val="bg1"/>
                </a:solidFill>
                <a:latin typeface="Gill Sans MT" pitchFamily="34" charset="0"/>
                <a:hlinkClick r:id="rId4"/>
              </a:rPr>
              <a:t>Interaction</a:t>
            </a:r>
            <a:endParaRPr lang="en-GB" sz="24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613"/>
            <a:ext cx="9036496" cy="422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6804248" y="2204864"/>
            <a:ext cx="1728192" cy="18002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8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" y="44450"/>
            <a:ext cx="385763" cy="384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53535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 algn="ctr"/>
            <a:r>
              <a:rPr lang="en-GB" b="1" dirty="0" smtClean="0">
                <a:solidFill>
                  <a:srgbClr val="FFFFFF"/>
                </a:solidFill>
              </a:rPr>
              <a:t>4</a:t>
            </a:r>
            <a:endParaRPr lang="en-GB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6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 txBox="1">
            <a:spLocks noChangeArrowheads="1"/>
          </p:cNvSpPr>
          <p:nvPr/>
        </p:nvSpPr>
        <p:spPr bwMode="auto">
          <a:xfrm>
            <a:off x="442045" y="-71908"/>
            <a:ext cx="82296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ctr" eaLnBrk="1" hangingPunct="1"/>
            <a:r>
              <a:rPr lang="en-GB" sz="3200" b="1" dirty="0">
                <a:solidFill>
                  <a:schemeClr val="bg1"/>
                </a:solidFill>
                <a:latin typeface="Gill Sans MT" pitchFamily="34" charset="0"/>
              </a:rPr>
              <a:t>V</a:t>
            </a:r>
            <a:r>
              <a:rPr lang="en-GB" sz="3200" b="1" dirty="0" smtClean="0">
                <a:solidFill>
                  <a:schemeClr val="bg1"/>
                </a:solidFill>
                <a:latin typeface="Gill Sans MT" pitchFamily="34" charset="0"/>
              </a:rPr>
              <a:t>isualise the fiscal cliff</a:t>
            </a:r>
          </a:p>
          <a:p>
            <a:pPr lvl="1" algn="ctr" eaLnBrk="1" hangingPunct="1"/>
            <a:r>
              <a:rPr lang="en-GB" sz="2400" b="1" dirty="0" smtClean="0">
                <a:solidFill>
                  <a:schemeClr val="bg1"/>
                </a:solidFill>
                <a:latin typeface="Gill Sans MT" pitchFamily="34" charset="0"/>
                <a:hlinkClick r:id="rId3"/>
              </a:rPr>
              <a:t>Interaction</a:t>
            </a:r>
            <a:endParaRPr lang="en-GB" sz="24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9" y="1052736"/>
            <a:ext cx="864940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" y="44450"/>
            <a:ext cx="385763" cy="384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53535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 algn="ctr"/>
            <a:r>
              <a:rPr lang="en-GB" b="1" dirty="0" smtClean="0">
                <a:solidFill>
                  <a:srgbClr val="FFFFFF"/>
                </a:solidFill>
              </a:rPr>
              <a:t>4</a:t>
            </a:r>
            <a:endParaRPr lang="en-GB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8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2"/>
          <p:cNvSpPr>
            <a:spLocks noChangeArrowheads="1"/>
          </p:cNvSpPr>
          <p:nvPr/>
        </p:nvSpPr>
        <p:spPr bwMode="auto">
          <a:xfrm>
            <a:off x="252413" y="-50800"/>
            <a:ext cx="8856662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 algn="ctr"/>
            <a:r>
              <a:rPr lang="en-GB" sz="2800" b="1" dirty="0" smtClean="0">
                <a:solidFill>
                  <a:schemeClr val="bg1"/>
                </a:solidFill>
                <a:latin typeface="Gill Sans MT" pitchFamily="34" charset="0"/>
              </a:rPr>
              <a:t>Our </a:t>
            </a:r>
            <a:r>
              <a:rPr lang="en-GB" sz="2800" b="1" dirty="0">
                <a:solidFill>
                  <a:schemeClr val="bg1"/>
                </a:solidFill>
                <a:latin typeface="Gill Sans MT" pitchFamily="34" charset="0"/>
              </a:rPr>
              <a:t>challenge of </a:t>
            </a:r>
            <a:r>
              <a:rPr lang="en-GB" sz="2800" b="1" dirty="0" smtClean="0">
                <a:solidFill>
                  <a:schemeClr val="bg1"/>
                </a:solidFill>
                <a:latin typeface="Gill Sans MT" pitchFamily="34" charset="0"/>
              </a:rPr>
              <a:t>communicating </a:t>
            </a:r>
            <a:r>
              <a:rPr lang="en-GB" sz="2800" b="1" dirty="0">
                <a:solidFill>
                  <a:schemeClr val="bg1"/>
                </a:solidFill>
                <a:latin typeface="Gill Sans MT" pitchFamily="34" charset="0"/>
              </a:rPr>
              <a:t>facts and figures</a:t>
            </a:r>
          </a:p>
          <a:p>
            <a:pPr algn="ctr"/>
            <a:endParaRPr lang="en-GB" sz="32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98308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" y="44450"/>
            <a:ext cx="385763" cy="384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53535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 algn="ctr"/>
            <a:r>
              <a:rPr lang="en-GB" b="1" dirty="0" smtClean="0">
                <a:solidFill>
                  <a:srgbClr val="FFFFFF"/>
                </a:solidFill>
              </a:rPr>
              <a:t>4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259632" y="1124744"/>
            <a:ext cx="7776418" cy="46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901700" indent="-368300">
              <a:lnSpc>
                <a:spcPct val="15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n-GB" sz="2000" b="1" dirty="0" smtClean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Extract </a:t>
            </a:r>
            <a:r>
              <a:rPr lang="en-GB" sz="2000" b="1" dirty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wisdom from statistics, </a:t>
            </a:r>
            <a:r>
              <a:rPr lang="en-GB" sz="2000" b="1" dirty="0" smtClean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what is the statistical message,  </a:t>
            </a:r>
            <a:r>
              <a:rPr lang="en-GB" sz="2000" b="1" dirty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guide the users in using quality </a:t>
            </a:r>
            <a:r>
              <a:rPr lang="en-GB" sz="2000" b="1" dirty="0" smtClean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statistics </a:t>
            </a:r>
            <a:endParaRPr lang="en-GB" sz="2000" b="1" dirty="0">
              <a:solidFill>
                <a:srgbClr val="333399"/>
              </a:solidFill>
              <a:latin typeface="Gill Sans MT" pitchFamily="34" charset="0"/>
              <a:ea typeface="宋体" pitchFamily="2" charset="-122"/>
            </a:endParaRPr>
          </a:p>
          <a:p>
            <a:pPr marL="990600" lvl="1">
              <a:spcBef>
                <a:spcPct val="25000"/>
              </a:spcBef>
            </a:pPr>
            <a:r>
              <a:rPr lang="en-GB" sz="1800" b="1" i="1" dirty="0" smtClean="0">
                <a:solidFill>
                  <a:srgbClr val="990033"/>
                </a:solidFill>
                <a:latin typeface="Gill Sans MT" pitchFamily="34" charset="0"/>
                <a:ea typeface="宋体" pitchFamily="2" charset="-122"/>
              </a:rPr>
              <a:t>Users </a:t>
            </a:r>
            <a:r>
              <a:rPr lang="en-GB" sz="1800" b="1" i="1" dirty="0">
                <a:solidFill>
                  <a:srgbClr val="990033"/>
                </a:solidFill>
                <a:latin typeface="Gill Sans MT" pitchFamily="34" charset="0"/>
                <a:ea typeface="宋体" pitchFamily="2" charset="-122"/>
              </a:rPr>
              <a:t>can not be expected to understand statistics language and the impact of different statistics methods </a:t>
            </a:r>
            <a:endParaRPr lang="en-GB" sz="1800" b="1" i="1" dirty="0" smtClean="0">
              <a:solidFill>
                <a:srgbClr val="990033"/>
              </a:solidFill>
              <a:latin typeface="Gill Sans MT" pitchFamily="34" charset="0"/>
              <a:ea typeface="宋体" pitchFamily="2" charset="-122"/>
            </a:endParaRPr>
          </a:p>
          <a:p>
            <a:pPr marL="990600" lvl="1">
              <a:spcBef>
                <a:spcPct val="25000"/>
              </a:spcBef>
            </a:pPr>
            <a:endParaRPr lang="en-GB" sz="1800" b="1" i="1" dirty="0">
              <a:solidFill>
                <a:srgbClr val="990033"/>
              </a:solidFill>
              <a:latin typeface="Gill Sans MT" pitchFamily="34" charset="0"/>
              <a:ea typeface="宋体" pitchFamily="2" charset="-122"/>
            </a:endParaRPr>
          </a:p>
          <a:p>
            <a:pPr marL="901700" indent="-368300">
              <a:lnSpc>
                <a:spcPct val="15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n-GB" sz="2000" b="1" dirty="0" smtClean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Combine </a:t>
            </a:r>
            <a:r>
              <a:rPr lang="en-GB" sz="2000" b="1" i="1" dirty="0">
                <a:solidFill>
                  <a:srgbClr val="990033"/>
                </a:solidFill>
                <a:latin typeface="Gill Sans MT" pitchFamily="34" charset="0"/>
                <a:ea typeface="宋体" pitchFamily="2" charset="-122"/>
              </a:rPr>
              <a:t>text, </a:t>
            </a:r>
            <a:r>
              <a:rPr lang="en-GB" sz="2000" b="1" i="1" dirty="0" smtClean="0">
                <a:solidFill>
                  <a:srgbClr val="990033"/>
                </a:solidFill>
                <a:latin typeface="Gill Sans MT" pitchFamily="34" charset="0"/>
                <a:ea typeface="宋体" pitchFamily="2" charset="-122"/>
              </a:rPr>
              <a:t>statistics, tables and </a:t>
            </a:r>
            <a:r>
              <a:rPr lang="en-GB" sz="2000" b="1" i="1" dirty="0">
                <a:solidFill>
                  <a:srgbClr val="990033"/>
                </a:solidFill>
                <a:latin typeface="Gill Sans MT" pitchFamily="34" charset="0"/>
                <a:ea typeface="宋体" pitchFamily="2" charset="-122"/>
              </a:rPr>
              <a:t>graphs </a:t>
            </a:r>
            <a:r>
              <a:rPr lang="en-GB" sz="2000" b="1" dirty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for easy reuse</a:t>
            </a:r>
          </a:p>
          <a:p>
            <a:pPr marL="901700" indent="-368300">
              <a:lnSpc>
                <a:spcPct val="15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n-GB" sz="2000" b="1" dirty="0" smtClean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Boost the user of </a:t>
            </a:r>
            <a:r>
              <a:rPr lang="en-GB" sz="2000" b="1" i="1" dirty="0">
                <a:solidFill>
                  <a:srgbClr val="990033"/>
                </a:solidFill>
                <a:latin typeface="Gill Sans MT" pitchFamily="34" charset="0"/>
                <a:ea typeface="宋体" pitchFamily="2" charset="-122"/>
              </a:rPr>
              <a:t>visualisations</a:t>
            </a:r>
            <a:r>
              <a:rPr lang="en-GB" sz="2000" b="1" dirty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 and graphics </a:t>
            </a:r>
            <a:endParaRPr lang="en-GB" sz="2000" b="1" dirty="0" smtClean="0">
              <a:solidFill>
                <a:srgbClr val="333399"/>
              </a:solidFill>
              <a:latin typeface="Gill Sans MT" pitchFamily="34" charset="0"/>
              <a:ea typeface="宋体" pitchFamily="2" charset="-122"/>
            </a:endParaRPr>
          </a:p>
          <a:p>
            <a:pPr marL="901700" indent="-368300">
              <a:lnSpc>
                <a:spcPct val="150000"/>
              </a:lnSpc>
              <a:spcBef>
                <a:spcPct val="25000"/>
              </a:spcBef>
              <a:buFont typeface="Wingdings" pitchFamily="2" charset="2"/>
              <a:buChar char="ü"/>
            </a:pPr>
            <a:endParaRPr lang="en-GB" sz="2000" b="1" dirty="0" smtClean="0">
              <a:solidFill>
                <a:srgbClr val="333399"/>
              </a:solidFill>
              <a:latin typeface="Gill Sans MT" pitchFamily="34" charset="0"/>
              <a:ea typeface="宋体" pitchFamily="2" charset="-122"/>
            </a:endParaRPr>
          </a:p>
          <a:p>
            <a:pPr marL="901700" indent="-368300">
              <a:lnSpc>
                <a:spcPct val="15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n-GB" sz="2000" b="1" i="1" dirty="0" smtClean="0">
                <a:solidFill>
                  <a:srgbClr val="990033"/>
                </a:solidFill>
                <a:latin typeface="Gill Sans MT" pitchFamily="34" charset="0"/>
                <a:ea typeface="宋体" pitchFamily="2" charset="-122"/>
              </a:rPr>
              <a:t>Tailor</a:t>
            </a:r>
            <a:r>
              <a:rPr lang="en-GB" sz="2000" b="1" dirty="0" smtClean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 </a:t>
            </a:r>
            <a:r>
              <a:rPr lang="en-GB" sz="2000" b="1" dirty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internet portal for </a:t>
            </a:r>
            <a:r>
              <a:rPr lang="en-GB" sz="2000" b="1" i="1" dirty="0">
                <a:solidFill>
                  <a:srgbClr val="990033"/>
                </a:solidFill>
                <a:latin typeface="Gill Sans MT" pitchFamily="34" charset="0"/>
                <a:ea typeface="宋体" pitchFamily="2" charset="-122"/>
              </a:rPr>
              <a:t>core professional users </a:t>
            </a:r>
            <a:r>
              <a:rPr lang="en-GB" sz="2000" b="1" dirty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based on </a:t>
            </a:r>
            <a:r>
              <a:rPr lang="en-GB" sz="2000" b="1" i="1" dirty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economic concepts and </a:t>
            </a:r>
            <a:r>
              <a:rPr lang="en-GB" sz="2000" b="1" i="1" dirty="0" smtClean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an </a:t>
            </a:r>
            <a:r>
              <a:rPr lang="en-GB" sz="2000" b="1" i="1" dirty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user centric </a:t>
            </a:r>
            <a:r>
              <a:rPr lang="en-GB" sz="2000" b="1" i="1" dirty="0" smtClean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approach</a:t>
            </a:r>
            <a:endParaRPr lang="en-GB" sz="2000" b="1" i="1" dirty="0">
              <a:solidFill>
                <a:srgbClr val="333399"/>
              </a:solidFill>
              <a:latin typeface="Gill Sans MT" pitchFamily="34" charset="0"/>
              <a:ea typeface="宋体" pitchFamily="2" charset="-122"/>
            </a:endParaRPr>
          </a:p>
        </p:txBody>
      </p:sp>
      <p:pic>
        <p:nvPicPr>
          <p:cNvPr id="10" name="Picture 2" descr="http://c95711.r11.cf3.rackcdn.com/social2_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9" y="3189517"/>
            <a:ext cx="1428750" cy="105310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http://c95711.r11.cf3.rackcdn.com/229163_batch005_117-m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9" y="1284939"/>
            <a:ext cx="1428750" cy="12954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c95711.r11.cf3.rackcdn.com/HAND_7217Recycle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9" y="4783029"/>
            <a:ext cx="1428750" cy="9429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8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2"/>
          <p:cNvSpPr>
            <a:spLocks noChangeArrowheads="1"/>
          </p:cNvSpPr>
          <p:nvPr/>
        </p:nvSpPr>
        <p:spPr bwMode="auto">
          <a:xfrm>
            <a:off x="252413" y="-50800"/>
            <a:ext cx="8856662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 algn="ctr"/>
            <a:r>
              <a:rPr lang="en-GB" sz="2800" b="1" dirty="0" smtClean="0">
                <a:solidFill>
                  <a:schemeClr val="bg1"/>
                </a:solidFill>
                <a:latin typeface="Gill Sans MT" pitchFamily="34" charset="0"/>
              </a:rPr>
              <a:t>Our </a:t>
            </a:r>
            <a:r>
              <a:rPr lang="en-GB" sz="2800" b="1" dirty="0">
                <a:solidFill>
                  <a:schemeClr val="bg1"/>
                </a:solidFill>
                <a:latin typeface="Gill Sans MT" pitchFamily="34" charset="0"/>
              </a:rPr>
              <a:t>challenge of </a:t>
            </a:r>
            <a:r>
              <a:rPr lang="en-GB" sz="2800" b="1" dirty="0" smtClean="0">
                <a:solidFill>
                  <a:schemeClr val="bg1"/>
                </a:solidFill>
                <a:latin typeface="Gill Sans MT" pitchFamily="34" charset="0"/>
              </a:rPr>
              <a:t>communicating </a:t>
            </a:r>
            <a:r>
              <a:rPr lang="en-GB" sz="2800" b="1" dirty="0">
                <a:solidFill>
                  <a:schemeClr val="bg1"/>
                </a:solidFill>
                <a:latin typeface="Gill Sans MT" pitchFamily="34" charset="0"/>
              </a:rPr>
              <a:t>facts and figures</a:t>
            </a:r>
          </a:p>
          <a:p>
            <a:pPr algn="ctr"/>
            <a:endParaRPr lang="en-GB" sz="32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98308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" y="44450"/>
            <a:ext cx="385763" cy="384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53535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 algn="ctr"/>
            <a:r>
              <a:rPr lang="en-GB" b="1" dirty="0" smtClean="0">
                <a:solidFill>
                  <a:srgbClr val="FFFFFF"/>
                </a:solidFill>
              </a:rPr>
              <a:t>4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396268" y="764704"/>
            <a:ext cx="8568952" cy="586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80975">
              <a:lnSpc>
                <a:spcPct val="150000"/>
              </a:lnSpc>
              <a:spcBef>
                <a:spcPct val="25000"/>
              </a:spcBef>
            </a:pPr>
            <a:r>
              <a:rPr lang="en-GB" sz="2000" b="1" dirty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Implementation to be driven by </a:t>
            </a:r>
            <a:r>
              <a:rPr lang="en-GB" sz="2000" b="1" i="1" dirty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business</a:t>
            </a:r>
            <a:r>
              <a:rPr lang="en-GB" sz="2000" b="1" dirty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 &amp; </a:t>
            </a:r>
            <a:r>
              <a:rPr lang="en-GB" sz="2000" b="1" i="1" dirty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economic</a:t>
            </a:r>
            <a:r>
              <a:rPr lang="en-GB" sz="2000" b="1" dirty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 concepts</a:t>
            </a:r>
          </a:p>
          <a:p>
            <a:pPr marL="1914525" lvl="3" indent="-361950">
              <a:lnSpc>
                <a:spcPct val="15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n-GB" sz="2000" b="1" dirty="0" smtClean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Redistribution facility of statistics</a:t>
            </a:r>
          </a:p>
          <a:p>
            <a:pPr marL="1914525" lvl="3" indent="-361950">
              <a:lnSpc>
                <a:spcPct val="15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99"/>
                </a:solidFill>
                <a:latin typeface="Gill Sans MT"/>
                <a:cs typeface="Calibri" pitchFamily="34" charset="0"/>
              </a:rPr>
              <a:t>Releasing articles within </a:t>
            </a:r>
            <a:r>
              <a:rPr lang="en-US" sz="2000" b="1" dirty="0" smtClean="0">
                <a:solidFill>
                  <a:srgbClr val="000099"/>
                </a:solidFill>
                <a:latin typeface="Gill Sans MT"/>
                <a:cs typeface="Calibri" pitchFamily="34" charset="0"/>
              </a:rPr>
              <a:t>Statistics </a:t>
            </a:r>
            <a:r>
              <a:rPr lang="en-US" sz="2000" b="1" dirty="0">
                <a:solidFill>
                  <a:srgbClr val="000099"/>
                </a:solidFill>
                <a:latin typeface="Gill Sans MT"/>
                <a:cs typeface="Calibri" pitchFamily="34" charset="0"/>
              </a:rPr>
              <a:t>Paper Series </a:t>
            </a:r>
            <a:endParaRPr lang="en-US" sz="2000" b="1" dirty="0" smtClean="0">
              <a:solidFill>
                <a:srgbClr val="000099"/>
              </a:solidFill>
              <a:latin typeface="Gill Sans MT"/>
              <a:cs typeface="Calibri" pitchFamily="34" charset="0"/>
            </a:endParaRPr>
          </a:p>
          <a:p>
            <a:pPr marL="1914525" lvl="3" indent="-361950">
              <a:lnSpc>
                <a:spcPct val="15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0099"/>
                </a:solidFill>
                <a:latin typeface="Gill Sans MT"/>
                <a:cs typeface="Calibri" pitchFamily="34" charset="0"/>
              </a:rPr>
              <a:t>e-publications and c</a:t>
            </a:r>
            <a:r>
              <a:rPr lang="en-GB" sz="2000" b="1" dirty="0" smtClean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hart gallery (see, copy and use)</a:t>
            </a:r>
          </a:p>
          <a:p>
            <a:pPr marL="1914525" lvl="3" indent="-361950">
              <a:lnSpc>
                <a:spcPct val="15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n-GB" sz="2000" b="1" dirty="0" smtClean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Statistics </a:t>
            </a:r>
            <a:r>
              <a:rPr lang="en-GB" sz="2000" b="1" dirty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news </a:t>
            </a:r>
            <a:r>
              <a:rPr lang="en-GB" sz="2000" b="1" dirty="0" smtClean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in easy to use press releases</a:t>
            </a:r>
          </a:p>
          <a:p>
            <a:pPr marL="1914525" lvl="3" indent="-361950">
              <a:lnSpc>
                <a:spcPct val="15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n-US" sz="2000" dirty="0">
                <a:solidFill>
                  <a:srgbClr val="000099"/>
                </a:solidFill>
                <a:latin typeface="Gill Sans MT"/>
                <a:cs typeface="Calibri" pitchFamily="34" charset="0"/>
              </a:rPr>
              <a:t>Using press </a:t>
            </a:r>
            <a:r>
              <a:rPr lang="en-US" sz="2000" b="1" dirty="0">
                <a:solidFill>
                  <a:srgbClr val="000099"/>
                </a:solidFill>
                <a:latin typeface="Gill Sans MT"/>
                <a:cs typeface="Calibri" pitchFamily="34" charset="0"/>
              </a:rPr>
              <a:t>briefings/webinars</a:t>
            </a:r>
            <a:r>
              <a:rPr lang="en-US" sz="2000" dirty="0">
                <a:solidFill>
                  <a:srgbClr val="000099"/>
                </a:solidFill>
                <a:latin typeface="Gill Sans MT"/>
                <a:cs typeface="Calibri" pitchFamily="34" charset="0"/>
              </a:rPr>
              <a:t> to reach a larger audience</a:t>
            </a:r>
          </a:p>
          <a:p>
            <a:pPr marL="1914525" lvl="3" indent="-361950">
              <a:lnSpc>
                <a:spcPct val="15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99"/>
                </a:solidFill>
                <a:latin typeface="Gill Sans MT"/>
                <a:cs typeface="Calibri" pitchFamily="34" charset="0"/>
              </a:rPr>
              <a:t>A </a:t>
            </a:r>
            <a:r>
              <a:rPr lang="en-US" sz="2000" b="1" dirty="0">
                <a:solidFill>
                  <a:srgbClr val="000099"/>
                </a:solidFill>
                <a:latin typeface="Gill Sans MT"/>
                <a:cs typeface="Calibri" pitchFamily="34" charset="0"/>
              </a:rPr>
              <a:t>web-portal</a:t>
            </a:r>
            <a:r>
              <a:rPr lang="en-US" sz="2000" dirty="0">
                <a:solidFill>
                  <a:srgbClr val="000099"/>
                </a:solidFill>
                <a:latin typeface="Gill Sans MT"/>
                <a:cs typeface="Calibri" pitchFamily="34" charset="0"/>
              </a:rPr>
              <a:t> to serve the </a:t>
            </a:r>
            <a:r>
              <a:rPr lang="en-US" sz="2000" dirty="0" smtClean="0">
                <a:solidFill>
                  <a:srgbClr val="000099"/>
                </a:solidFill>
                <a:latin typeface="Gill Sans MT"/>
                <a:cs typeface="Calibri" pitchFamily="34" charset="0"/>
              </a:rPr>
              <a:t>few core professional users</a:t>
            </a:r>
          </a:p>
          <a:p>
            <a:pPr marL="1914525" lvl="3" indent="-361950">
              <a:lnSpc>
                <a:spcPct val="15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n-US" sz="2000" dirty="0">
                <a:solidFill>
                  <a:srgbClr val="000099"/>
                </a:solidFill>
                <a:latin typeface="Gill Sans MT"/>
                <a:cs typeface="Calibri" pitchFamily="34" charset="0"/>
              </a:rPr>
              <a:t>Building synergies between </a:t>
            </a:r>
            <a:r>
              <a:rPr lang="en-US" sz="2000" b="1" dirty="0">
                <a:solidFill>
                  <a:srgbClr val="000099"/>
                </a:solidFill>
                <a:latin typeface="Gill Sans MT"/>
                <a:cs typeface="Calibri" pitchFamily="34" charset="0"/>
              </a:rPr>
              <a:t>statisticians, designers, </a:t>
            </a:r>
            <a:r>
              <a:rPr lang="en-US" sz="2000" b="1" dirty="0" smtClean="0">
                <a:solidFill>
                  <a:srgbClr val="000099"/>
                </a:solidFill>
                <a:latin typeface="Gill Sans MT"/>
                <a:cs typeface="Calibri" pitchFamily="34" charset="0"/>
              </a:rPr>
              <a:t>communicators</a:t>
            </a:r>
          </a:p>
          <a:p>
            <a:pPr marL="1914525" lvl="3" indent="-361950">
              <a:lnSpc>
                <a:spcPct val="15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n-US" sz="2000" b="1" dirty="0">
                <a:solidFill>
                  <a:srgbClr val="000099"/>
                </a:solidFill>
                <a:latin typeface="Gill Sans MT"/>
                <a:cs typeface="Calibri" pitchFamily="34" charset="0"/>
              </a:rPr>
              <a:t>Sharing and re-use </a:t>
            </a:r>
            <a:r>
              <a:rPr lang="en-US" sz="2000" dirty="0">
                <a:solidFill>
                  <a:srgbClr val="000099"/>
                </a:solidFill>
                <a:latin typeface="Gill Sans MT"/>
                <a:cs typeface="Calibri" pitchFamily="34" charset="0"/>
              </a:rPr>
              <a:t>of tools among the </a:t>
            </a:r>
            <a:r>
              <a:rPr lang="en-US" sz="2000" dirty="0" smtClean="0">
                <a:solidFill>
                  <a:srgbClr val="000099"/>
                </a:solidFill>
                <a:latin typeface="Gill Sans MT"/>
                <a:cs typeface="Calibri" pitchFamily="34" charset="0"/>
              </a:rPr>
              <a:t>IO community</a:t>
            </a:r>
          </a:p>
          <a:p>
            <a:pPr marL="1914525" lvl="3" indent="-361950">
              <a:lnSpc>
                <a:spcPct val="15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n-US" sz="2000" dirty="0">
                <a:solidFill>
                  <a:srgbClr val="000099"/>
                </a:solidFill>
                <a:latin typeface="Gill Sans MT"/>
                <a:cs typeface="Calibri" pitchFamily="34" charset="0"/>
              </a:rPr>
              <a:t>Cooperation with </a:t>
            </a:r>
            <a:r>
              <a:rPr lang="en-US" sz="2000" b="1" dirty="0" smtClean="0">
                <a:solidFill>
                  <a:srgbClr val="000099"/>
                </a:solidFill>
                <a:latin typeface="Gill Sans MT"/>
                <a:cs typeface="Calibri" pitchFamily="34" charset="0"/>
              </a:rPr>
              <a:t>Universities</a:t>
            </a:r>
            <a:endParaRPr lang="en-US" sz="2000" b="1" dirty="0">
              <a:solidFill>
                <a:srgbClr val="000099"/>
              </a:solidFill>
              <a:latin typeface="Gill Sans MT"/>
              <a:cs typeface="Calibri" pitchFamily="34" charset="0"/>
            </a:endParaRPr>
          </a:p>
        </p:txBody>
      </p:sp>
      <p:pic>
        <p:nvPicPr>
          <p:cNvPr id="1026" name="Picture 2" descr="Implement Definition Magnifier Stock Phot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56" y="141277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atching Ideas Stock Phot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8596"/>
            <a:ext cx="1550106" cy="152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Global Communications Stock Phot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28" y="5085184"/>
            <a:ext cx="1428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77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 descr="data:image/jpeg;base64,/9j/4AAQSkZJRgABAQAAAQABAAD/2wCEAAkGBhQSERUUExMWFRQWGBcWGRgVGBgVHxcXGBcWGBwdGhgcICYeGBkjGhgVHzEkIygpLCwsFx4xNTAqNSYrLCkBCQoKDgwOGg8PGiwkHyQqKSwsLS8qLTQsKTAqNiwpLCopKSwpKSwsLCosLCwpLCopLyksLCkpNS0sLSksKSwsL//AABEIAL0AyQMBIgACEQEDEQH/xAAcAAACAgMBAQAAAAAAAAAAAAAABwMGAgUIBAH/xABHEAABAwIBCQQHBgQEBAcAAAABAAIDBBEhBQYHEjFBUWFxEyKBkSMyQlJyobEUM4KSosFi0eHwCFNzshYXVNIVJENEk6PC/8QAGwEBAAIDAQEAAAAAAAAAAAAAAAQGAgMFAQf/xAA1EQABAwIDAwsEAgIDAAAAAAABAAIDBBEFITESQVEGEyJhcYGhscHR8BQykeFCYiPxM1Jy/9oADAMBAAIRAxEAPwB4oQoqapZIxr43NexwBa5pDg4HYQRgQiKVCEIiEIQiIQhCIhC81dlGOFuvK9rG8XEDy4noqdlXS1TsuIWPmPH7tvmbn5LFzw3VSoKSeo/4mk+X50V6Qk5W6V6t/qCOMcm6x83Ej5LUzZ81zttTIPh1W/QLUZ2rrM5P1LvuLR3+wT5Quf8A/i2s/wCqm/OV6Ic+65uypefi1XfULz6gcFsPJ2bc9vj7J8ISfodLNUz7xscg6Fh824fJWrJWlemksJWvhdz77fzDHzAWYlaVBmweriz2bjqz8NfBXZChpKxkrQ+N7XtOwtII8wpltXKIINihCEIvEIUdRUNja573BrWguc5xsABiSTuACTUunNkuVoGMf2VAxzw+R3/qkxvaHHC7WBxBA27CeAInSheHJOXIKphfTzRzNBsTG4OseBtsPVe5EQhCERVbP7PxuS4RI6nmlDsAWABgO4PefUvuwK5vzL0k1eTHehfrQk96F9yw8SN7Hcx43XWtRTtkaWPaHNcLFrgHAg7QQcCEjtI2gYjWnyaCRiXU5xI/0idvwnwO5ETJzF0k02VGHsiWTNF3xP2tFwLgjBzbkYjiLgK2LlzMDKk2Q61s9ZSzxwysdEdaN0ZsS03aHAaxBaMMMF0pkTLsFXC2ankbJG7e07DwI2tcOBxRF70IXmyjlKOCN0krg1jRck/QcSeCL1rS42GqnklDQXOIAAuSTYADeSdgS7zn0rBt46QBx2GVwwHwt9rqcORVVzvz4lrXaouyAHBnvc38Ty2D5qsqI+bc1XDD8Da0CSozPDcO3j5dq9FflGSd+vK9z3cXG9uQ3AcgvOhZwU7nuDWNLnHY1oLiegGKj6qygNYLDIBYIVrydoyrZbFzGxA/5jsfytuVv6bQ5/mVOPBkf7l37LMRuO5QJcUpI8nPHdn5XS1Qmn/ydi/6iT8rV5anQ4bejqceD47fMO/ZZcy/gtIxqjJ+/wAD7JbIVqylozrYrkMbKB/luufymxVYmgcxxa9pa4bQ4FpHUHELWWkaroQ1EUwvG4HsK9GTMrzU79eGRzHcjgeo2OHVMzNfSmyS0dUBG/YJB6h+L3D8uiVCFk15boo9Xh8NUOmM+I1+dq6Va64uMQV9SWzMz+kpCI5Lvp+G0x828v4fLnuNJOlcRNZS5OcJqufVAMff7MP2WG+U3Fm7tp3AzGPDwqNXYfJRvs7MHQ8f2lzpf0nyVsz6WImOlieWkXxmewkazrexcYN8TjgK7o+zBmypUajLtibYyy2uGN4Di87h47AmTkj/AA568LX1VU9s7u89rGtcGk421j6zuJ2X8y282c2oaCnZTwN1WN2k7XuO1zjvcf5AYALYuepcg5Bho4GQQM1I2CwG8ne5x3uJxJWwQhEQhCERCEIRF5cpZLiqI3RTRtkjdta8XB/rzSkytowrMlymryLK4t9umeda7RjYXwlHAGzhuJKcqERUDM3TBTVYMdR/5WpYDrxymwOqO9qE7bWPdPeHPaqVnnnc+tlwu2Fh7jP/ANOHvH5DDip9M8FNU1AjYxrZox35mjvE2wafeAGOOOIAIslxHlCWmIbOC+PYJBj5/wB36qNK7a6LVaMKgFLaeduRGTtze3hfjp2LfIWEEoeAWHWB2Wxv/VNzMTR8IQ2eobeU4tYdkfMje/6dVoYwuNlYqyuipY+ccb30HH5xVfzV0YyTgSVJMUZxDRg9w539QdceQTOyVkOGmbqwxtYN5AxPV20+K96xllDQXOIAAuSTYAcydimNjDdFRavEJ6t3SOXAaftZIVKyzpVpoiWxB07hvb3W/mO3wBVUrdLNW71GxRjkC8+bjY+QXhlaFuhwerlF9mw68vDXwTgQkh/zKr/84f8Axx/yXuo9LNW312xSDm0sPm02HkVjz7VIdgFUBcbJ7/cBOFa/K+QIKpurNG1/A7HDo4YhVnI2lWmlIbKHQOO93eb+YbPEBXOKYOaHNIc04ggggjkRtW0FrhkuXJBPSPBcC07j7EJRZ1aM5ae8lPeWIYltu+wdB645jHlvVJXSyS+mWCCCWNtMC6tnP3Ebda4N++WjEEnC3tY8CVHfDvarDQY7YbFT3H3Hr/tLvLeWOz7keMrtgGNr7+vAKw6LJo8n1ImqGh7ngtc84mLW2lp4+8eF7c6/kfI3Z3kk70rtpOOry6rarXt7GTV1RRmsvJVDUdFv/Ucf/XkulGPBAINwRcEbwVklxorzp1h9kkOLQTETvaMSzw2jlfgmOpjHbQuqVWUrqWUxu7uscUIQsHygLJRFmhYtddZIiEIQiIWrzly0KSmkmO1os0cXnBo8/ldbRK/S/le7oqcHAAyO6nut8hrHxCwkdstup2H031NQ2M6ansHyyXk0xe4ucbucS4k7yTcnzUT2AixFwdoOKyXvyDkl1TURwt9t1ieDRi4+Av8AJc8ZlfR3uaxhLtAPBerNPR5WRtGUKHsyWPu2nm9WUC4JaT6pvgNmIvcWF2nmlpBhrHGF7XU1Yz7ymm7rhbe0m2u3mMeSstJStjY1jBZrQGgDcBgFX89c1qSphMlSCx0QLmzxnUkitjdjxjt3G4vuXRaNkZr5nUS8/KS0WBOQ4dQ/W9bPL+X4qOIyynk1o2vdwaP7skvnNnfPWuOudWO/djae6OF/edzPhZV/KWclTJI0VL3TtFmRyWAIbfDXaMA473Y33kqRRJZCchorhhGHxwt23Dp77/x7PdCFaM1tH89YA8+ih99wuXfA3f1wCY2TdHFFCBeLtXe9Kdb9ODR5LFsTnZqTVYvT0x2SbngPVJC6+roX/h2mtb7PDb/Tb/JanKWjmimBtF2TveiOr8vVPiFmYDxUFnKGEmzmkfgpILd5tZ3T0Trxu1oye9G4909PdPMeN17s6dH01GC9vpYfeaLFvxN3DmMOipOUspCICw1nuwa0bSf5LXZzXW3rrOmpqiAvcQWb/mt/FOPL+lqFlNGaVpmrJzqRU+1wfsu8DHVF93rbt5E+j7R8aUuq6x3bZQmxfIe92YPsMPTAkcLDAYqPMmpfQ1Lap1pJTg8G3qO2tbwNt4+l79G0FcyaNkkZux4DgeR/dTGPDslR6+hfTEPtZrtOI6j1pZaT80RG77VE2zHG0gHsuOx3IOOB524pfLo+uo2yxvjeLte0tI5ELnzLGTHU88kL9rHEX4jaD4gg+KjzMsbhWbA60zRmJ5zb4j9KGhrHRSMkYbOY4OHUH6LoTI+U21EEczPVe0O6HeOoNx4LnVNHRBlbWjlpyfUIkb8LsHeTgPzJA6xsvMephJCJRq3yP7TFUMpxGNsFMopTjbDxUxUhZxnDbdZLCF1ws0RCEIREJB56V/bV07tweWDozu/UFPqR9gSdgF/Jc2yylzi47XEuPUm5+qjVByAVo5OR3fI/gAPz/pYpjaH8lXdNUEeraJvU953y1fNLlOHR5IIsnx6ou57nvPi4gdcAFqhF3LrY5NzdKQP5ED19FcZpg0XJSx0rZxuc1lMzAO9I/mAbNB8QTbkEwoaIuOtJ5f3sSUz1re1rpzua7UFuDAG/spEzrNVcwOnE1TtHRov37vdaJjAFcdHmZ4q5TJKPQRnEe+/bq9ALE9QN6qC6AzVySKakiiAxDQXc3u7zvmVHiZtOzVjxirNLBssyLsuzifnFbVjAAABYDAAYWC+oVDz50iGneYKexlHrvOIZfcBvd1wHPdMc4NFyqVTU0lTJsRjPy6yr5dCQhz2rdbW+1SX22uLeVrK8Zk6SHTSNgqba7sGSAaus73XDYCdxHSy1tmaTZdOpwSohZtgh1tbaqyZ4Z1x0UQu0yzSnUhgbi6aQ4AAe7jidw8Ak5lzMCWj1amcsdJPfWEYs2BxuRGz+HV38iOZcrczoftclW4vfM9oY0vcCImAWLYhbuh2JO0m5xtgvmcebDKimljxuWkt5PGLTs4gfNZvbtBQqCp+nna46Xz9+0JDpmaIsuEiSlcdnpGdLgOHmQfEpXGEjfZbnM6vfBWwPHvhp6P7p+vyUKM7LgVd8Ri5+mewjdcdo+WXQSVel/JerLFOB67Sx3VuI+RI8ExhlIj1mEKq6TpGS0DjjeN7H7OJ1D/v+SmSi7SqZhU3NVbDxNvzklCrNo5r+yyhFjhJrRn8Qw/UGqriQcV7Mj1GpUQvHsyMP6goLTYgq+1DBLC9nEFdGKGUi+OxTLF7hvXSXy9fITgs1hEcNt1miIQhCIvNlP7mT4H/7Sub3SgLpaZl2kcQR5hc0Mhtt2qLUblbOTpNpAP6+qwxd0T8zFo2soKbeezbj1xSKT10fyh2Tqe25mr4tcR+y8gPSW7lAy0DT/b0KsK5yym688pO0ySH9bl0auec4abs6udnCWT5uJHyKyqNAovJwjbkHUPVeagYDLGDsL2g9C4Lo4Lmtj7EEbQQfJdG5PrBLEyRux7WuHiLryn3rZyjaf8bt2fop3mwK5urqoue+R5xc5znE8SSTdO3PLP8ApsnNHauL5nfdwR957ycBh7IvvPhc4JIZezTqi4VFZCYYZSXshBuGXcSGyH3uR+WIWczbi6h4HUc29zALuda24ZXvc+1yoKepbI3WYbjHHHd1UrZC06wwIxHUYqOBthYBWLM/Nd9ZO0AHsmkGR+4Abgd7jst4qIBc2CuLpRFFzkpGQzTyo5C6NjjtLWk9SAVMvjW2Fgoa6qEUb5HYNY1zj0aCV0l8wttOyXPOU2WmlA2CR4/UVhROtIw8HsP6go5ZNZxcdriSfE3XryHTdpUwsHtSsH6guZvX1F3Rj6W4Loiyrmf9O3/w+o7o9Qbv4mqyKtaRZtXJ0/MMb+aRg+l10X/aV82oxeojH9m+aRZiHBZQwDWbt2j6hfVNRR60sbeL2DzcAucvpTmttoujmbB0UMjhfepwFHJe4IF1018rWUOxZrFh5WWSIhCEIiFzxnBR9lVTx+7I8DoXEj5ELodJ3Stkvs6wSgd2ZgP4mWaflqHxUecdG6sXJ+bZndGf5DxH6uqWm5ojyhrUr4t8chP4XjWH6g9KNWvRrlrsK1rXGzJh2Z+K92Hzw/EtETrOVixaAzUrgNRmO79XTrSd0q5JMdWJQO7M0H8bbNcPLVPiU266tbDG+R5IYxpc4gFxsMTZrQSTyAuua9Jml2SvkEcDexgjcS3WA7R7sRd3ui1+6PEndLkZtCypeHVn0kwkOY0PztUjnAC5NgN5W4yFpOrJIm5OydGJJy5wbMbWjZtNgcMDc6zsANxwS0gqZat7Y3vsNpsLXtyG0/JW/JVOKbVMN2OaQ4OB72sN9+Kjj/Ec9VZZS7F2bMY2WDedSeobtc04cxtF8dG41NS81Vc/F00l3apO3Uvj+I49BgrtPTte0te0OacCHAEHqCqTmnpNjmAjqSIpdmucGP8AH2DyOH0U2WMrunypT00MhEdOPtM5Y6wcX3bFGSDiDdzyN4AUprg4ZKp1FNLTP2ZBY/NCvZR5h0J7xpmXucLutt929vkrHTUrI2hsbWsaNgaAAPAKOi2OHBzl6HOAFybBegAaLW+aSQWe4ntJVVzqOUYpWz0b4pY9UNdTSjU1iCTrMmGLXkG2PdwCpOd+lRs8JpDFJTVBdaaOYapa0WNmu2ODsMcMOqs+d+kiKJroqctlkOGttYzx9ojgMOJ3JN5QiFQXdv33Ek6zttzz3LTJIPtXdw3C5toTuAFswDv9uo+C9CuWizJPa1naEd2Fpd+NwLWj/cfAJaCjqISBETMzYI3Yu6N4+Hkm/omzxoRF9mLzDVlxMkc47Ml2wBpODrDC23bgtUcd3X3Lq4niOxTujLS15yt1byDofPqTQVA0v1+rTxRb3v1j0YD+7h5K/pIaRMtfaK1+qbsi9E3mQe8fF1x0AW6Z1mrhYJAZaoO3Nz9vFVhbrMuj7Wvp2/xhx6MBcfotKmBohyXrTSzkYMbqD4nm58mj9SiMF3AK44hNzNM9/V55BNZQzDEXvbkplDMcRc2C6K+aLOEYYrNRQSbr4qVEQhCERCq2kfIf2ijcWi74vSN5gDvD8tz4BWlC8cLiy3QTOhkbI3UG65pQDbYrHn3m0aSpOqPRSXfHwHFv4T8iFXFziLGxX02GVs0YkZoU9cyM5RWUzXE+lZZsg57ndHDHrcblo9IeieHKb4Xhwgexx7R7WAmSM423XcCMCdlyl3m1nC+jnErMRse3c9u8dd4O4p65JytHUxNlidrNd5g7wRuI4KZFJtC29UXFsPNLJttHQOnV1eyW+X9D8UEDXUDDrMbZ7SdZ0oHtAn2+QsDuA2FekWwK6WVWzp0fw1l3j0U3vtGDvjbv67eqxki2swpeF4wIGiGb7dx4dqR08wY0udsaCT4KLNrKc8A7SOR8b5XB7tU7hgwEbCAPqvVnnmxPFUMo3N1nOHau7Pv+hadthiASDtG5QOHeA2W3cPBaLFo61YNuOrfcWc1thxBJ1/Ay7yrLDpCrhrD7Qdt/Uiv56t1r8oZfqJ8JZpHjgXG35RgtXH6xUvLesS4nUqVDTQszawA9QCFhIy+zarDkXMirqSNSItYfbk7g8L4u8AUzc1tHsNJZ7vSze84YN+Bu7qceiyZG5yiVuKU9O0i93cB68Fp9HOYvZ6tVUDvkXjYfY/id/HwG7rs3md+jqjyi09vFaS2EzO69vDH2hydcLdUZ1XOYeoXzLOWI6WJ0srrNG7e47g0byVMa0MCo888tZLtOzJyA9AkzlyrytkBvZiobWUsgc1mvcyR4bQL6zbYb3N5C6pdBl+KbC+q73XbT0Owqy5xZfkrJ3SyYbmt3MaNgH7neVWMpZvxy421H+83f1G9Rnva85q2UlBUUUe1EQSfuafR3vktonxmRkP7LRxsIs93ff8TsbeAsPBc4ZGnq6B7J5IDU00Txc46oIxAL7HV3GxwTVo/8RdE6RjXwzxscBrPIa4Md8LSS5vMY8lsijtmuVjGImdohDS22bgeO73TYUUpN8FFk7KcVRGJIZGyRu2OYQ4Hy38lk9tjiTZSFXVJDsUijgOCkREIQhEQhCERanOfN5lZA6J2B2sd7rxsPTceRSIyjk58EropG6r2GxH7g7wdoK6NVazzzMZWx3FmztHcfxHuu/h+nmDolj2sxqu7hGJ/TO5uT7D4H24pHLcZs50y0UmtGbsNteM7HD9ncD9Vrq+gfDI6OVpY9psQf7xHMKBRASCrs9jJmbLrFpT+zdzpgrGa0Tu8PWjdg5vUbxzGC2lRUNjY57yGtaC5xOADQLknkAFzjT1Lo3B7HFrhiHNJBHQhe3O7SbVS0f2JxBfOQwyDuu7O41gQMDfAXwwupcc21kVTsQwUwAyRG7eB1z4cfNXzRTC6rmq8rSAg1LzFAD7MERt8yAOrDxVtqskQzT+khjf8AExrt3MLWZo5z0EdNDTxTNYI2NYGy+jJsLXxwJJxwJ2rd0k7XTEtcHDHYQeHBbQQVxHxzQHpAtPeFqY8z6PtyPssVrn2BwvsW9pMiwRfdwxs+FjW/QKEi0/j+y901S1gu5zWj+IgfVe2AXhmlfkXE95UqFXcpaQKKG95g9w9mL0h8x3R4kKj5c0sTSXbTsETfedZzvD2W/NYOka1TKfC6mc5NsOJyHzsV2zvzlho2h73ek9mNuLneG4cylFnDnRLXSa8hs0eqweqwcuJ4nf8AJa2onc9xc9xc52JLiST1JXmiwJCivkL1baHDI6Mh2rjv4dimXtyNkeSqmbFELudv3NG9x5BY5KyVJUyCKJpc4+QHEncOaduaWacdDFYd6R1td/E8BwaOC8jjLz1LZiWIspGWGbzoPU/M17MjZBipqdsDWgtAs64B1yfWLuN/6blyjnrmXUUFRI2WF7Y9d/Zvtdr2ax1SHDC9rYbRvAXYChqqRkrCyRjXscLFrwHAjmDgVOAsvnz3ue4ucbkrkbMXLlfBVMbQOeZZDbsh3mycnMOBFr44W23G1dV5JmqHQxmqbHHMRd7Y3a7QeRI4dep2qnx6GKaCvgrKNxhMcgc6I3exzSCCG3Osw2J3kdFfpTiMP7uvVipI9m26yWERwWaIhCEIiEIQiIQhCItNnJmpDWs1ZBZ49WRvrN/mORSfzkzNnoyddutHukb6p6+6eR+afKxewEEEAg7QcbrU+IOXWocVlpOjq3h7cFzWtBks9vUvm9lncZ/fS5/EmbpsyPSUdNrw+jnmdqNjYcCDfWdq7Wi2GGFyFqKbRhW0sDPQ69wHO7M6xDnC5Bbg642bLYbVo5ssBVgbiMFZNG29mjpG+VzoB3arUKKF5DjYkbdhI+i9E0LmGz2lp4OBb9V5oRiVoXddYkKaStkuB2j7Ye07j1X17ydpJ6m/1UE20KZCjAATZCFJT0z5DZjXPPBoLvorNknRpWTWLmCFvGU2P5B3r9bL0NJ0WM1RFCLyOAVVVhzYzBnrXB/3UO+Rw2/APaPPZ9Excg6MqaAh0l53jG7/AFQeTNh8bq3gW2KQyDe5Vuux5pGxTjvPoPf8LW5Bzcho49SFtr+s44uceZ/bYFs0IUkC2iqr3ukcXPNyUIQherBChmxNrXKmUM20bb8kRZxHDgs1FCzeCVKiIQhCIhCEIiEIQiIVV0nZ0/YMnTStNpXDs4v9R9wCPhF3fhVqSQ07UNdWTBkNNK6mpY3SPfazXPI1nEE+tqsAGGNy4IiU+bEU9VlCnDSZJnTRkGQl+IcHEuvcloAJPIFdjJIf4ds0Pva+RvGGG/8A9jh8m3+JPBEUU9Mx4s9rXDg4A/VaqXMyicbmlhvyYG/Sy3SF4QCtjJXs+1xHYVXTo9oD/wC2Z5v/AO5euDNGjZ6tLDfiWNd8zdbdC82RwWw1Ux1e78lYRQNaLNaGjgAB9FmhCyUcm6EIQiIQhCIhCEIiFBI8X22KnUZIvsRF9iAtgs18aV9REIQhEQhCERCEIREL4QvqEReXJmTI6eJsMLAyNgs1o2AXJ+pK9SEIiEIQiIQhCIhCEIiEIQiIQhCIhCEIiFC5pv8A0vtUyERYRNss0IRF/9k="/>
          <p:cNvSpPr>
            <a:spLocks noChangeAspect="1" noChangeArrowheads="1"/>
          </p:cNvSpPr>
          <p:nvPr/>
        </p:nvSpPr>
        <p:spPr bwMode="auto">
          <a:xfrm>
            <a:off x="4349750" y="-871538"/>
            <a:ext cx="1914525" cy="180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sz="2400" smtClean="0">
              <a:solidFill>
                <a:srgbClr val="585858"/>
              </a:solidFill>
            </a:endParaRPr>
          </a:p>
        </p:txBody>
      </p:sp>
      <p:sp>
        <p:nvSpPr>
          <p:cNvPr id="102403" name="AutoShape 4" descr="data:image/jpeg;base64,/9j/4AAQSkZJRgABAQAAAQABAAD/2wCEAAkGBhQSERUTEhQUFRQUFBUUFBgUFxUUFxQWFBUVFBQYFRUYHCYeGhklGRQUHy8gIycpLCwtFR4xNTAqNSgrLCkBCQoKDgwOGg8PGiolHyQwLCwtLCkvLDQvLCwsMiwsLC00LC4sLSwsLyw0LCwsLCwsLCwsLCwsLCwpLCksKSwsLP/AABEIAM8A8wMBIgACEQEDEQH/xAAcAAEAAgIDAQAAAAAAAAAAAAAABgcBBQIDBAj/xABHEAABAwEFBQUFBAgFAgcBAAABAAIDEQQFEiExBkFRYYEHEyJxkTJCUqGxFGJykiMzU4KywdHhQ3OiwvAkkxclVIOj0vEW/8QAGwEBAAIDAQEAAAAAAAAAAAAAAAMFAQIEBgf/xAAxEQACAgECBAQFBAIDAQAAAAAAAQIDBBEhBRIxQRMiUWEycZGhwUKBsfAz0TRS4RT/2gAMAwEAAhEDEQA/ALxREQBERAEREAREQBERAEREAREQBERAEREAREQBFham+9qrNZP18oadzR4nn90Z05lbRi5PSK1MOSitWbdFB29r1jJphnA44G09A6vyUpum/IbSzHBI17d9NWng5pzB81vOiyC1lFo0jbCe0We9FgLKiJAiIgCIiAIiIAiIgCIiAIiIAiIgCIiAIiIAiIgCIiAIiIAsErK1O1F9CyWaSY6tFGD4nuyYPX5AraMXJpIxJpLVkb2/28+y1ggIM5HidqIgdMt7yDkN2qqGaZz3FzyXOcauLiSSeJJ1XO0Tue5z3kuc4lzidSTmSV1FepxsaNEdF17sobrnbLV9DiVu9i74dZ7ZE5po172xvG5zHuDTXyrXotKQvbcMdbVAOM8Q/wDkapbUnXJP0I4PSSaPo1ZWFlePPRhERAEREAREQBERAEREAREQBERAEREAREQBERAEREAREQBVr2w3iaQQjQ4pHdPC36vVkqnO1afFbqfBCwepc7/cF38PjzXr23OTMlpUyFlYXIrivTFKYK9N1WzuZ45aYu7e19NK4TWlV56LIWHHmWjNefToWHN20PGllb1kP/1XK6u2dz5mMls7Wse9rS5jyS3EQK0IzAqq2tRoKb3Z+Q/upV2bbFvtU7J3tIs8Tg6p/wARzTVrW8QCMzypqcvPZVVVcmolvj2WTWsi8kRFWFgEREAREQBERAERYqgFUqtBtPtnBYm+M45SPDG32jzd8LeZ6VVSbQbeWm01DpDGw6RxEtFPvOGbuqgsvjDbuWmHwu7KXMto+r/HqXXbNoLPFlLPCw8HSNB9CarzRbY2JxoLVZ6/5rB9SqIui5J7S6lnhc/PNwADR+J5yHqpPF2V2kj9JLA3l4nn1DaKON1kukTut4ZiU7WXb/3sXLFO1wq0hw4ggj1C51VNxdn1rs5x2edjXD9m6SI/Sh65LcWHbm3WQhtvgdJHp3jA0OHMlvgd1wlSq1/qWhXzwYv/AAWKXt0f0ZZqLX3PfkNqj7yF4e3fuLTwc05g+a2ClT1K+UXF6NaMIiLJqEREARFiqAKle08f+YP/AAR/whWZtFtlBZAQ52KSmUbSK8i46NHn0BVR3/eMttkfaTEQGhrXFgJaxueHEdx5nXgFbcOrlGfPLZdCuzZpx5FuzSURF6ruuqWd2CGN8h+6KgeZ0HVX7aitZFNvJ6I8hXpu+7JZ3YII3Su4NFQObzo0eZCsjZnspa2klsIedRG0+Efjd73kMvNTieWKzRFxDY42CtGgNHIBo3nSiqMjiK+Crd+pY0YL+KzYr7ZrsiAIltzg4690w+H99+/ybQcypjaNqbJZwGB7aN8IZEMQbTcMOQ8lAtodr5bS4gEsi3MB15vI1PLT6rRBy0r4c5+a5/sjeeao+WpFpxdoNlJoS9vNzDT5VW+sttZK0PjcHNO9pqFR2Jb/AGMvZ8VqY1pOGVwY9u410PmDv81jI4dGMHKD6epmnNk5JTRbKLAWVSlqEREARFgoAVXW3faV3TjZrIQZdJJNRFxDdxf8hzOns7TtsTZYu5hNJ5RqNY2aFw+8cwOpVO2OOjXu4Zeq4si/l8sT03BuFK7S65eXsvX3OVstZJJLi5zjVznElzidSSdSpT2fbBm2nv56iztNANDKRqAdzRvPQb1Frkup1rtUcDcjI+hPwt1e7o0FfRLbOyCFkUYoxjQ1o4ACiixquZ80iw4znvHiqqtm/sjz+CJgjia1jGijWtFAOgWut95Mhbjle1jeLjv5DU+QXXfV7Ns8TpX50ya34nHQD/m4qmr7vx88hfI6rt3wtHBo3BdVtyr2XUoeH8Mnma2TekV39WWLP2j2UHw988cWsAH+pwK7LNt9ZH5Oc5lcv0jCB1LcQp5lVC6YneuAtHNcyyZ+xdy4LjaaJv56lxOuMBwtN3yNik+4Q6KUalr2jKh5fXNSvZragWmscje6tEf6yM8PjYfeYeO7fzoS6L/ls7sUTy3iNQ7k5uhVhXXfcdvDS13cWuLxRkcd+H4mHe07j1U1dqfTYq8zAsrj53zL/t3Xz9UWui02zl+/aGEPGCaMhszNwO5zeLHag+Y1C3K609SilFxejCwVhzqKH7Q9occQc2z4ZHDV5/VM6++eQy5qWqmdsuWCIbLY1rWTJPeN6RwML5XhjRvO88ANSeQVbbTdpkklY7MDG34su8cOPCMfPyUVvC95rVICXPkc44WmmJxJ92GMadFPNkOzUMpLawC7JzYvaaDuMp0e7l7I5qwddOKtZ+aX2X+zi57Mh6R2j9yP7KbCy2wiWYlkJNcXvSc48Wf/ALjug3q17BdkcMYjiYGsG4b66knUk7ydV6gFlcF187XrJnZXVGtaI1T9lrIXYjZoa8e7b/RbCCzNY3CxrWtGgaA0egXaijcm+rN1FLojCq7b7aHvpu5Yf0cRofvSaOPTQdVPto71+z2aSUe01tG/id4W/M16Kk3P3k+ZKtOG06ydj7dCvz7dEoLudmJMS6xnpn5LrktLW6uHTP6K8Kk9GJSzs6uvvLQZT7MIqPxuqG+gxH0UBkvPgPX+y3uy3aJLYwWGNkkbnYiM2OqQBk7PcBqFzZSnKpxh1ZPQ4RsTn0LwWVHNltuILdVseJkjRicx9K00q0jIip8+SkS8xOEoPlktGX8Zqa1iZREWpsF1zSBoLjoASfICpXYtBtveHdWR27GWx+uZ+QK1k+VNktNbtsjBd3oVVfzXWm0STO945Dg0ZNHQLRWmPBB+JxK3trtfgdTgfnktRfDaQx8wqaW71PpdK5IqK6LYk3YpdodaZ5iP1cYY3kZCan0ZTqVaF4vzooT2HxAWe0O3mZo/KwEfxFTK3HxFWlC0rR4Li03PKnr22Kw7TLyJeIwcowCfxPFfk2nqq7c5TDb01llPGZw/KA0fIKHwQl72sGr3NaPNxAH1VfNuU2z2WNFU4sIrstfyyfdn/Z8yeP7VawTETSKPMd5TIucRngrUADWh3a2Gy7YWtwshia3g2NgHpRe2SzNhYyFgoyNjWNHJop/JeV0tFZ11qK0PD5WZZfY5N7dl7GhvnYCyzgkMET9zogG582jwn06qtL4uSe75hiqM6xyNqA6mnk7l9QrvhdXRea+LnZaInRStq1w6g7iOBB3rSylS3XU6cPiVlD5bN4+jIns9tIZw20R0+0wCkjBkJojTE3rSo+FwG452H/8A0MbomyRnHjaHNA1z0DuBrlTVVFstsxJBeEjXvwNgZjJH+Kx5wtA5HOvDCpdabaBl7LRuGR1r9VmltrzEXEY1xs0qeqe69texoNp9tZJfDIQAdIYiaH/Mdq7y0Wiuy6Z7dLgjbiIpUaRRDjI7+WpW8ZskyefvGv7uJ7i6R1KkjVzYuZNd1B8lPLBborPGIrLCQxvzPEnMuJ4k1V3ZmqMOSlaI87DEcpc1j1OzZbYuKxjF+smIo6Rwzp8LB7jeQzO8lSJVzfm31rikfEI4I8Bw43lzq8w2oprzUctW2NqkritclOEDGsH5gK/NaR4fdZ55NLX1ZvLMqg+VJ7ehc0swaKuIA4kgD1K09s21scXtWiMngwmQ+jKlU8zFO6jWSTv+8587h5huQ9VIrt2DtsmoZZ2/eIB6MjqfVwWzxKK/8ln0MLItn8EPqSq09pcIHgimfzcGxN9XkH5LTWrtSlJoxkLa6Cr5ndKYAVs7u7K4G0M8kkx4D9G35Eu/1KT3dckFnH6GKNnNrRU+btT1KidmND4Ia/M3UL5fFLT5FeWqK8reyjonmMeIB+CztJFaUBGM+tFCby76B2CSLuncHNNejnVr0Kva17SWaI0kniaRqMbSR5gZrxu2lsE4wOmgeD7ryKH8+Snqy7ILavb2RDZjVyfx7+7KElnc72nE+ZK61etp7OLBLmIQ2udY3OaOgBp6BeQdk1h4S/8AcP8ARdK4lV3TIHgWdmill6bvuuWd2CGNz3cGivqdB1V32Ts6sMeYga4/fLn/ACJp8lv7PZWRjCxrWt4NAaPQKKfE1+iP1N4YD/U/oRDs+2FNjxSzEGZ7cNGmojbUEiu9xIFTyU0osoqiyyVkuaXUs4QUI8sQiItDcKve1+0kR2dm50j3H9xgA/jKsJVr2zezZj96UfJiiu+Blhwz/lQ+f4K2ltJNRXVe++Y/+njP3aLWNjW7tDcdjB+EkKqPfJ7omPYfL/09obwmafzMA/2qZW8eIquOxO2YZ7REffY14H4HFp/iCsy8mZ1VpQ9a0eE4tBxy5/X7FPbeWfOU8J5D+bxD6qI3FIG2qAnQTxE/9xqsfbmxVMop7TWSDoCx38I9VVpJaajIg1HIjRV81yzZ67Hl4uLHT0/B9KXn7ZUN2xtz44XYCQ45VGoG8jn/AFUqhtons8M7dJI2O6luY9ajoo/tJZMUZ8irKzVwfKeKxFGOTBWLbXcqWzXq6KTGxzmPB9priD/fqrb2W24ZabOTLlNHQODR+sB0c0btMxoDyIVO3hZi1xHNe7Zm8T9riaGE4yYw1rgAQ4aZtJ1AOu5cOPPR9T1PGcZTr5lHddyd7V3hK1pniwY2imE6OjJqQXZEnQ1yGSj1yX260SUkLGlpY/DGRJ4WuBdiGh4U5qwrPZ4C0CgqQKhw3mlainGqjt+2RneUs3cRubWpAaHk8Kkab+qtqced0+WL+p4uzKrpq8637NG9lvhjvE10YYTVm84Tp/wLjHLI8+Bkz/wtIHrSnqtTc20lssjBGYY5owXEbnDE4uIDm1FKk7slILJ2ow6TxTRHfl3jfUUPyXTPAvj21+W5xxzaJPZ/U10/Z3LapjLK5sIIFchLIaZDOtBkGiuq3t39m9jjzex0x4zOxD8go35LZ2DayyzZRzxkn3ScDvyuoVtaqCc7UuWWqJoxre8dDhZ7MyNuFjWsaNA0BoHQLsWC7iq62v7QCaw2R1Bo+UaniI+X3vTis0Y875csDF10KY6yJBtNt1DZKsH6SX4GnJp++7d5aqs762utNqJxyEM+BlWs6gZu61WqcFxovTY+BVStdNX6sobsuy32XodWFYIXYQuJC7jlJd2dbTPhtDLO5xMMpwgE1wPPslvCpyI5hW+FSGw91OmtsWEZRvbI48Awhw9SAOqu8LzHFIwV3l9Ny+4fKTr3/YyiIqssAiIgCIiAKBdsFlrZI3/BMK+T2uH1wqerQ7c3b39hnYPaDMbfOMh49cJHVaTWsWjpxbPDujL3KEfMt1s+/HDLH+8OijozJXvuW3d1K01yPhPkVUn0FPVbHv2NvD7LeULiaNc4xu8pPCK/vYVe1vZVtV8+7Q2PBISONQfmFduxt9i2WJjyfFhwv5ObkfmK9QuzFls4nm+PUbxuXfb/AEaHa2zeBsm5pLH/AIJKCvRwb6qnr5sfdyEc1f14WMPa+N48LwWuHI5Zc1UG0t2OBc13txnC4/EPdcORFCtMqGj5jo4FkKdbpfVdPkS/shv0S2d9jefHFWSLnG4+IDycf9YUrtVnqCCqFum9JLLOyaI0fG6o4EaFp5EVB81fV03xFboG2iHfk9nvRv3tP9d4zU+PZzR5WVnF8N1W+LHo/syttqdj5Q4uiYZGHOjfab03jyTs/wBi5jbGWiWN8UcJLh3gwF76ENDWnOgJqTy5qzDGu1hotlRFS5kQy4rfOnwpfXuaG+7rq4uYS08Rv81T+1t8F076gtkYcBc0+F9NC5uoO6oO5XxbHgMLnaAEnlTNfO19y97LJJ8T3OHkTl8lvO+VTTi9GR4OFHK5udapEpuC4bVPOyGG0hrnxvkaX4gPBhq3KudH16FSeTYi92e9Z5Rwx6/na36rp2eiMFuu4n3i6M/v2dw+tFci7o5ty/UVFuFTtt/dSk7Rs3eA/WXe1/8AluZ/Jy6DeFosYxOjt1lbUCvi7uu4Ud4TocuSvRdVpsrJGlr2tc06hwBB6FdC4jY9ppNHM8GC3i2mUjbe0eWaIxPn8J1LosDnDg5zKinRaptsadHNP4XD6GhVs3n2W2GapEZjdxjJHyNQqS2kuSSxWh0Ezcxm1wPhewnwubXdy3EEKwxsyvdQWnscd+LPrN6m3qP/ANWMKjUMzR7z2+QB/wBwXqbbaaTn95jv7ruWUu5x+A+xuS1bC4tnJbXJgiGQ9p59lg5njy1Ki5vhw95j+hHzoFfuwt6WeeyMdZgGNGT2b2vp4sW8nmdVzZed4cPIt/4OjHxeeXnf/p7dndnI7JHgjFSc3vPtPPPgOAW2osBZXmpSc3zS6l7GKitEERFqbBERAEREAWHCuRWVhAfOG1V0myWuaHc15LObHeJnyNOhWjfOrh7Zdm8cTbWweKLwS0/ZuPhP7rj6PPBUoSq22HLI9rgZXjUp911Jgyf7RZw732Ch/qtt2a7SfZbSYnn9HMcuAfoPUZeYChlxXh3bs/ZOTvJbK87LQ4m6agj1yUMZOEtSxupjlUut9/sX9bYqjEN6hm2FwmZnexCssYzA/wARmpb+IajqN67Oz7bMWiLuZj+kYKGu/g4fz5+aktphoVaaRsieFTtwr9ejj/fufP8AeFkB8TdD/wAzXPZ3aSawy95C7XJ7D7MjeDh9DqKqwdr9jS4unsw8RzkjHvne5n3uI3+etbzQA8jvByNd/VV0oSqke0oyKc6r+UW/c3aJY7SBid3Em9khoK/dfoR6HktvLe0LW4jLHh44209ar5+fCQuOBTLKfdFXZwKuUtYSaXp1LA2629bIwwWc1Bye8aEfC3j5qCXfYjNLHENZHtZ0JFT6VPRdYjU77NtnjiNqeMmgti5k5Od5AVb5k8FonK6erOmyNXD8ZqHX+Wb29gBeN3NH/qK9Gtp/NWoFUthk7+/oGjNsDHvPI4HfzcxW0F3xe7PJ3x5YwXtr9WzKIi3OYwo7trsbHeEGB1GyNqYpKZtdwPFh3jrqApGiym4vVGGk1oz5WvW6JbNK6GZpa9hoQdDXQg7wdxXjX0ltjsTDeEWGTwyNr3cgALmV3H4mnePShVC7SbKz2GTBOygNcDxmyQDe13HkcwrSq5T27ldbS4P2NQt9sftXJYJxIzNhykZuc3+o4rRALICmaTWjIfkfUt0XrHaYmTROxMeKjlxB5jRe1VL2HXk/FPAc2BrZR911cJ9cvRW0qi2HJJpFpXLmjqERFGSBERAEREAREQHVabO2RjmPAc14LXA6EEUIPRfNu3Oyr7vtbozUxuq6Jx95hOhPxDQ+u8L6XWi2x2TjvCzuhkycPFE+lTG+mR5jcRvHRR2Q50duFlPHnr2fU+a2imYW7u+2hzcDtNx4LXXldUtkmdZ524XsPmHA6Oad7TxXW00VfKHY9fTkpaSXQ27ZHwSCSM0c05H+R4hWpsptoy0sDXnC8ChB1/uOaqSC2AjC7oVyYXMcHscWuG8JVa63ozGfgV5sOaPxLo/wy+JGKObQ7GwWrxEGOX9oylTwxjR315qP7P8AaLSjJ/zbj/RTOzXtFKKtcCrBONiPHzhfiWb6pla2/s9tUfsBszdxaQD1a8jPyJWuGyFsJoLM/rhaPUuorixhcC8KN48DtjxnJS02K/uTs2diDrU5oaM+7jNSeTn7hyb6hS2+LxZZoC7JrWNo1oy0ya1o+SXrf8UDS57gOA3nyGpVaX5fUlulaxoNC4NjYNXOdk2vPNZk41LRdTWqF2fZzWPyrq+yJn2N2B0s9ptr9T+iaeLnESSU8gIx1VrhajZK4BY7JHAKYmiryPekdm8+VchyAW4UkI8sdDiyrVba5Lp0XyXQIiLc5giIgC89usEczDHKxsjHatcAQeh+q9CICsr97E4Xkussroj8D6yM6O9ofNRo9i1txUxQEfFjd9MFVeSKeORYu5C6IPsRfYTYht3ROGLHLJQyOAoMq0a0a0FTmda9FKERQuTk9WSxSitEERFgyEREAREQBERAFwdIkhWpt9pIQGu202Us94RYJPDI2vdSt9qMn+Jp3t+hzVEX1ck1ik7qdup8D25skHFp48jmFb96Xu4aKF37fRkaWSND2nUOFRlp15qOdakdmPlzp27EIxLvittMivJaYsJqytODjp5O/qvP9rG+o/5xXNKn1LujiCW8X+xuu8Dl2wzvZ7DiPIrQC100K7G3yBqofClF+Usf/uotXLaiVx7VWpuQkPUVXGbai1OyMpHkAPmo/FeQd7LX+n8ytvdt0vmIq5rAeJxO9Mh81IvGfc45vhsN9F9zySOc9wxFznEgDVziToANa8lbvZvsCbPS02lv6Yg92w0Pcg5EuP7QjLkMuK8+yNwQWYh7G4pP2j83fu7m9M+an1klJCnrp5XrLqVeZxLxY+HUtInsCysBZXQU4REQBERAEREAREQBERAEREAREQBERAEREBxc1eO0WPEvcsFARu17Ph25Rm8tlmnICp+QVh2jPIdV5DZRwWDZIqmfYOuq8zuz/krd+xDgsGxDgsEiSKg/8Ohvb8lzZ2etHu/JW427q7l3su1o3JoZc0iqINhae6tvZdksPuqxW2YDcFy7ocFnQ08T2IlYbuMelRyUisNp3OFOe7+y9RhHBdT7GNyaDmT6o9oKyvFBIW5HT6L2ArJo1oZREQwEREAREQBERAEREAREQBERAEREAREQBYKysFAcMCxgXYiGTrwII12UWUGpxDUK5LjRDB1uJXWWL0UTChtqebu1zaSu7AsFiwNTg6MFcouCyAsrJg5IiIYCIiAIiIAiIgCIiAIiIAiIgCIiA//Z"/>
          <p:cNvSpPr>
            <a:spLocks noChangeAspect="1" noChangeArrowheads="1"/>
          </p:cNvSpPr>
          <p:nvPr/>
        </p:nvSpPr>
        <p:spPr bwMode="auto">
          <a:xfrm>
            <a:off x="4332288" y="-955675"/>
            <a:ext cx="2314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sz="2400" smtClean="0">
              <a:solidFill>
                <a:srgbClr val="585858"/>
              </a:solidFill>
            </a:endParaRPr>
          </a:p>
        </p:txBody>
      </p:sp>
      <p:sp>
        <p:nvSpPr>
          <p:cNvPr id="102404" name="AutoShape 6" descr="data:image/jpeg;base64,/9j/4AAQSkZJRgABAQAAAQABAAD/2wCEAAkGBhQSERUTEhQUFRQUFBUUFBgUFxUUFxQWFBUVFBQYFRUYHCYeGhklGRQUHy8gIycpLCwtFR4xNTAqNSgrLCkBCQoKDgwOGg8PGiolHyQwLCwtLCkvLDQvLCwsMiwsLC00LC4sLSwsLyw0LCwsLCwsLCwsLCwsLCwpLCksKSwsLP/AABEIAM8A8wMBIgACEQEDEQH/xAAcAAEAAgIDAQAAAAAAAAAAAAAABgcBBQIDBAj/xABHEAABAwEFBQUFBAgFAgcBAAABAAIDEQQFEiExBkFRYYEHEyJxkTJCUqGxFGJykiMzU4KywdHhQ3OiwvAkkxclVIOj0vEW/8QAGwEBAAIDAQEAAAAAAAAAAAAAAAMFAQIEBgf/xAAxEQACAgECBAQFBAIDAQAAAAAAAQIDBBEhBRIxQRMiUWEycZGhwUKBsfAz0TRS4RT/2gAMAwEAAhEDEQA/ALxREQBERAEREAREQBERAEREAREQBERAEREAREQBFham+9qrNZP18oadzR4nn90Z05lbRi5PSK1MOSitWbdFB29r1jJphnA44G09A6vyUpum/IbSzHBI17d9NWng5pzB81vOiyC1lFo0jbCe0We9FgLKiJAiIgCIiAIiIAiIgCIiAIiIAiIgCIiAIiIAiIgCIiAIiIAsErK1O1F9CyWaSY6tFGD4nuyYPX5AraMXJpIxJpLVkb2/28+y1ggIM5HidqIgdMt7yDkN2qqGaZz3FzyXOcauLiSSeJJ1XO0Tue5z3kuc4lzidSTmSV1FepxsaNEdF17sobrnbLV9DiVu9i74dZ7ZE5po172xvG5zHuDTXyrXotKQvbcMdbVAOM8Q/wDkapbUnXJP0I4PSSaPo1ZWFlePPRhERAEREAREQBERAEREAREQBERAEREAREQBERAEREAREQBVr2w3iaQQjQ4pHdPC36vVkqnO1afFbqfBCwepc7/cF38PjzXr23OTMlpUyFlYXIrivTFKYK9N1WzuZ45aYu7e19NK4TWlV56LIWHHmWjNefToWHN20PGllb1kP/1XK6u2dz5mMls7Wse9rS5jyS3EQK0IzAqq2tRoKb3Z+Q/upV2bbFvtU7J3tIs8Tg6p/wARzTVrW8QCMzypqcvPZVVVcmolvj2WTWsi8kRFWFgEREAREQBERAERYqgFUqtBtPtnBYm+M45SPDG32jzd8LeZ6VVSbQbeWm01DpDGw6RxEtFPvOGbuqgsvjDbuWmHwu7KXMto+r/HqXXbNoLPFlLPCw8HSNB9CarzRbY2JxoLVZ6/5rB9SqIui5J7S6lnhc/PNwADR+J5yHqpPF2V2kj9JLA3l4nn1DaKON1kukTut4ZiU7WXb/3sXLFO1wq0hw4ggj1C51VNxdn1rs5x2edjXD9m6SI/Sh65LcWHbm3WQhtvgdJHp3jA0OHMlvgd1wlSq1/qWhXzwYv/AAWKXt0f0ZZqLX3PfkNqj7yF4e3fuLTwc05g+a2ClT1K+UXF6NaMIiLJqEREARFiqAKle08f+YP/AAR/whWZtFtlBZAQ52KSmUbSK8i46NHn0BVR3/eMttkfaTEQGhrXFgJaxueHEdx5nXgFbcOrlGfPLZdCuzZpx5FuzSURF6ruuqWd2CGN8h+6KgeZ0HVX7aitZFNvJ6I8hXpu+7JZ3YII3Su4NFQObzo0eZCsjZnspa2klsIedRG0+Efjd73kMvNTieWKzRFxDY42CtGgNHIBo3nSiqMjiK+Crd+pY0YL+KzYr7ZrsiAIltzg4690w+H99+/ybQcypjaNqbJZwGB7aN8IZEMQbTcMOQ8lAtodr5bS4gEsi3MB15vI1PLT6rRBy0r4c5+a5/sjeeao+WpFpxdoNlJoS9vNzDT5VW+sttZK0PjcHNO9pqFR2Jb/AGMvZ8VqY1pOGVwY9u410PmDv81jI4dGMHKD6epmnNk5JTRbKLAWVSlqEREARFgoAVXW3faV3TjZrIQZdJJNRFxDdxf8hzOns7TtsTZYu5hNJ5RqNY2aFw+8cwOpVO2OOjXu4Zeq4si/l8sT03BuFK7S65eXsvX3OVstZJJLi5zjVznElzidSSdSpT2fbBm2nv56iztNANDKRqAdzRvPQb1Frkup1rtUcDcjI+hPwt1e7o0FfRLbOyCFkUYoxjQ1o4ACiixquZ80iw4znvHiqqtm/sjz+CJgjia1jGijWtFAOgWut95Mhbjle1jeLjv5DU+QXXfV7Ns8TpX50ya34nHQD/m4qmr7vx88hfI6rt3wtHBo3BdVtyr2XUoeH8Mnma2TekV39WWLP2j2UHw988cWsAH+pwK7LNt9ZH5Oc5lcv0jCB1LcQp5lVC6YneuAtHNcyyZ+xdy4LjaaJv56lxOuMBwtN3yNik+4Q6KUalr2jKh5fXNSvZragWmscje6tEf6yM8PjYfeYeO7fzoS6L/ls7sUTy3iNQ7k5uhVhXXfcdvDS13cWuLxRkcd+H4mHe07j1U1dqfTYq8zAsrj53zL/t3Xz9UWui02zl+/aGEPGCaMhszNwO5zeLHag+Y1C3K609SilFxejCwVhzqKH7Q9occQc2z4ZHDV5/VM6++eQy5qWqmdsuWCIbLY1rWTJPeN6RwML5XhjRvO88ANSeQVbbTdpkklY7MDG34su8cOPCMfPyUVvC95rVICXPkc44WmmJxJ92GMadFPNkOzUMpLawC7JzYvaaDuMp0e7l7I5qwddOKtZ+aX2X+zi57Mh6R2j9yP7KbCy2wiWYlkJNcXvSc48Wf/ALjug3q17BdkcMYjiYGsG4b66knUk7ydV6gFlcF187XrJnZXVGtaI1T9lrIXYjZoa8e7b/RbCCzNY3CxrWtGgaA0egXaijcm+rN1FLojCq7b7aHvpu5Yf0cRofvSaOPTQdVPto71+z2aSUe01tG/id4W/M16Kk3P3k+ZKtOG06ydj7dCvz7dEoLudmJMS6xnpn5LrktLW6uHTP6K8Kk9GJSzs6uvvLQZT7MIqPxuqG+gxH0UBkvPgPX+y3uy3aJLYwWGNkkbnYiM2OqQBk7PcBqFzZSnKpxh1ZPQ4RsTn0LwWVHNltuILdVseJkjRicx9K00q0jIip8+SkS8xOEoPlktGX8Zqa1iZREWpsF1zSBoLjoASfICpXYtBtveHdWR27GWx+uZ+QK1k+VNktNbtsjBd3oVVfzXWm0STO945Dg0ZNHQLRWmPBB+JxK3trtfgdTgfnktRfDaQx8wqaW71PpdK5IqK6LYk3YpdodaZ5iP1cYY3kZCan0ZTqVaF4vzooT2HxAWe0O3mZo/KwEfxFTK3HxFWlC0rR4Li03PKnr22Kw7TLyJeIwcowCfxPFfk2nqq7c5TDb01llPGZw/KA0fIKHwQl72sGr3NaPNxAH1VfNuU2z2WNFU4sIrstfyyfdn/Z8yeP7VawTETSKPMd5TIucRngrUADWh3a2Gy7YWtwshia3g2NgHpRe2SzNhYyFgoyNjWNHJop/JeV0tFZ11qK0PD5WZZfY5N7dl7GhvnYCyzgkMET9zogG582jwn06qtL4uSe75hiqM6xyNqA6mnk7l9QrvhdXRea+LnZaInRStq1w6g7iOBB3rSylS3XU6cPiVlD5bN4+jIns9tIZw20R0+0wCkjBkJojTE3rSo+FwG452H/8A0MbomyRnHjaHNA1z0DuBrlTVVFstsxJBeEjXvwNgZjJH+Kx5wtA5HOvDCpdabaBl7LRuGR1r9VmltrzEXEY1xs0qeqe69texoNp9tZJfDIQAdIYiaH/Mdq7y0Wiuy6Z7dLgjbiIpUaRRDjI7+WpW8ZskyefvGv7uJ7i6R1KkjVzYuZNd1B8lPLBborPGIrLCQxvzPEnMuJ4k1V3ZmqMOSlaI87DEcpc1j1OzZbYuKxjF+smIo6Rwzp8LB7jeQzO8lSJVzfm31rikfEI4I8Bw43lzq8w2oprzUctW2NqkritclOEDGsH5gK/NaR4fdZ55NLX1ZvLMqg+VJ7ehc0swaKuIA4kgD1K09s21scXtWiMngwmQ+jKlU8zFO6jWSTv+8587h5huQ9VIrt2DtsmoZZ2/eIB6MjqfVwWzxKK/8ln0MLItn8EPqSq09pcIHgimfzcGxN9XkH5LTWrtSlJoxkLa6Cr5ndKYAVs7u7K4G0M8kkx4D9G35Eu/1KT3dckFnH6GKNnNrRU+btT1KidmND4Ia/M3UL5fFLT5FeWqK8reyjonmMeIB+CztJFaUBGM+tFCby76B2CSLuncHNNejnVr0Kva17SWaI0kniaRqMbSR5gZrxu2lsE4wOmgeD7ryKH8+Snqy7ILavb2RDZjVyfx7+7KElnc72nE+ZK61etp7OLBLmIQ2udY3OaOgBp6BeQdk1h4S/8AcP8ARdK4lV3TIHgWdmill6bvuuWd2CGNz3cGivqdB1V32Ts6sMeYga4/fLn/ACJp8lv7PZWRjCxrWt4NAaPQKKfE1+iP1N4YD/U/oRDs+2FNjxSzEGZ7cNGmojbUEiu9xIFTyU0osoqiyyVkuaXUs4QUI8sQiItDcKve1+0kR2dm50j3H9xgA/jKsJVr2zezZj96UfJiiu+Blhwz/lQ+f4K2ltJNRXVe++Y/+njP3aLWNjW7tDcdjB+EkKqPfJ7omPYfL/09obwmafzMA/2qZW8eIquOxO2YZ7REffY14H4HFp/iCsy8mZ1VpQ9a0eE4tBxy5/X7FPbeWfOU8J5D+bxD6qI3FIG2qAnQTxE/9xqsfbmxVMop7TWSDoCx38I9VVpJaajIg1HIjRV81yzZ67Hl4uLHT0/B9KXn7ZUN2xtz44XYCQ45VGoG8jn/AFUqhtons8M7dJI2O6luY9ajoo/tJZMUZ8irKzVwfKeKxFGOTBWLbXcqWzXq6KTGxzmPB9priD/fqrb2W24ZabOTLlNHQODR+sB0c0btMxoDyIVO3hZi1xHNe7Zm8T9riaGE4yYw1rgAQ4aZtJ1AOu5cOPPR9T1PGcZTr5lHddyd7V3hK1pniwY2imE6OjJqQXZEnQ1yGSj1yX260SUkLGlpY/DGRJ4WuBdiGh4U5qwrPZ4C0CgqQKhw3mlainGqjt+2RneUs3cRubWpAaHk8Kkab+qtqced0+WL+p4uzKrpq8637NG9lvhjvE10YYTVm84Tp/wLjHLI8+Bkz/wtIHrSnqtTc20lssjBGYY5owXEbnDE4uIDm1FKk7slILJ2ow6TxTRHfl3jfUUPyXTPAvj21+W5xxzaJPZ/U10/Z3LapjLK5sIIFchLIaZDOtBkGiuq3t39m9jjzex0x4zOxD8go35LZ2DayyzZRzxkn3ScDvyuoVtaqCc7UuWWqJoxre8dDhZ7MyNuFjWsaNA0BoHQLsWC7iq62v7QCaw2R1Bo+UaniI+X3vTis0Y875csDF10KY6yJBtNt1DZKsH6SX4GnJp++7d5aqs762utNqJxyEM+BlWs6gZu61WqcFxovTY+BVStdNX6sobsuy32XodWFYIXYQuJC7jlJd2dbTPhtDLO5xMMpwgE1wPPslvCpyI5hW+FSGw91OmtsWEZRvbI48Awhw9SAOqu8LzHFIwV3l9Ny+4fKTr3/YyiIqssAiIgCIiAKBdsFlrZI3/BMK+T2uH1wqerQ7c3b39hnYPaDMbfOMh49cJHVaTWsWjpxbPDujL3KEfMt1s+/HDLH+8OijozJXvuW3d1K01yPhPkVUn0FPVbHv2NvD7LeULiaNc4xu8pPCK/vYVe1vZVtV8+7Q2PBISONQfmFduxt9i2WJjyfFhwv5ObkfmK9QuzFls4nm+PUbxuXfb/AEaHa2zeBsm5pLH/AIJKCvRwb6qnr5sfdyEc1f14WMPa+N48LwWuHI5Zc1UG0t2OBc13txnC4/EPdcORFCtMqGj5jo4FkKdbpfVdPkS/shv0S2d9jefHFWSLnG4+IDycf9YUrtVnqCCqFum9JLLOyaI0fG6o4EaFp5EVB81fV03xFboG2iHfk9nvRv3tP9d4zU+PZzR5WVnF8N1W+LHo/syttqdj5Q4uiYZGHOjfab03jyTs/wBi5jbGWiWN8UcJLh3gwF76ENDWnOgJqTy5qzDGu1hotlRFS5kQy4rfOnwpfXuaG+7rq4uYS08Rv81T+1t8F076gtkYcBc0+F9NC5uoO6oO5XxbHgMLnaAEnlTNfO19y97LJJ8T3OHkTl8lvO+VTTi9GR4OFHK5udapEpuC4bVPOyGG0hrnxvkaX4gPBhq3KudH16FSeTYi92e9Z5Rwx6/na36rp2eiMFuu4n3i6M/v2dw+tFci7o5ty/UVFuFTtt/dSk7Rs3eA/WXe1/8AluZ/Jy6DeFosYxOjt1lbUCvi7uu4Ud4TocuSvRdVpsrJGlr2tc06hwBB6FdC4jY9ppNHM8GC3i2mUjbe0eWaIxPn8J1LosDnDg5zKinRaptsadHNP4XD6GhVs3n2W2GapEZjdxjJHyNQqS2kuSSxWh0Ezcxm1wPhewnwubXdy3EEKwxsyvdQWnscd+LPrN6m3qP/ANWMKjUMzR7z2+QB/wBwXqbbaaTn95jv7ruWUu5x+A+xuS1bC4tnJbXJgiGQ9p59lg5njy1Ki5vhw95j+hHzoFfuwt6WeeyMdZgGNGT2b2vp4sW8nmdVzZed4cPIt/4OjHxeeXnf/p7dndnI7JHgjFSc3vPtPPPgOAW2osBZXmpSc3zS6l7GKitEERFqbBERAEREAWHCuRWVhAfOG1V0myWuaHc15LObHeJnyNOhWjfOrh7Zdm8cTbWweKLwS0/ZuPhP7rj6PPBUoSq22HLI9rgZXjUp911Jgyf7RZw732Ch/qtt2a7SfZbSYnn9HMcuAfoPUZeYChlxXh3bs/ZOTvJbK87LQ4m6agj1yUMZOEtSxupjlUut9/sX9bYqjEN6hm2FwmZnexCssYzA/wARmpb+IajqN67Oz7bMWiLuZj+kYKGu/g4fz5+aktphoVaaRsieFTtwr9ejj/fufP8AeFkB8TdD/wAzXPZ3aSawy95C7XJ7D7MjeDh9DqKqwdr9jS4unsw8RzkjHvne5n3uI3+etbzQA8jvByNd/VV0oSqke0oyKc6r+UW/c3aJY7SBid3Em9khoK/dfoR6HktvLe0LW4jLHh44209ar5+fCQuOBTLKfdFXZwKuUtYSaXp1LA2629bIwwWc1Bye8aEfC3j5qCXfYjNLHENZHtZ0JFT6VPRdYjU77NtnjiNqeMmgti5k5Od5AVb5k8FonK6erOmyNXD8ZqHX+Wb29gBeN3NH/qK9Gtp/NWoFUthk7+/oGjNsDHvPI4HfzcxW0F3xe7PJ3x5YwXtr9WzKIi3OYwo7trsbHeEGB1GyNqYpKZtdwPFh3jrqApGiym4vVGGk1oz5WvW6JbNK6GZpa9hoQdDXQg7wdxXjX0ltjsTDeEWGTwyNr3cgALmV3H4mnePShVC7SbKz2GTBOygNcDxmyQDe13HkcwrSq5T27ldbS4P2NQt9sftXJYJxIzNhykZuc3+o4rRALICmaTWjIfkfUt0XrHaYmTROxMeKjlxB5jRe1VL2HXk/FPAc2BrZR911cJ9cvRW0qi2HJJpFpXLmjqERFGSBERAEREAREQHVabO2RjmPAc14LXA6EEUIPRfNu3Oyr7vtbozUxuq6Jx95hOhPxDQ+u8L6XWi2x2TjvCzuhkycPFE+lTG+mR5jcRvHRR2Q50duFlPHnr2fU+a2imYW7u+2hzcDtNx4LXXldUtkmdZ524XsPmHA6Oad7TxXW00VfKHY9fTkpaSXQ27ZHwSCSM0c05H+R4hWpsptoy0sDXnC8ChB1/uOaqSC2AjC7oVyYXMcHscWuG8JVa63ozGfgV5sOaPxLo/wy+JGKObQ7GwWrxEGOX9oylTwxjR315qP7P8AaLSjJ/zbj/RTOzXtFKKtcCrBONiPHzhfiWb6pla2/s9tUfsBszdxaQD1a8jPyJWuGyFsJoLM/rhaPUuorixhcC8KN48DtjxnJS02K/uTs2diDrU5oaM+7jNSeTn7hyb6hS2+LxZZoC7JrWNo1oy0ya1o+SXrf8UDS57gOA3nyGpVaX5fUlulaxoNC4NjYNXOdk2vPNZk41LRdTWqF2fZzWPyrq+yJn2N2B0s9ptr9T+iaeLnESSU8gIx1VrhajZK4BY7JHAKYmiryPekdm8+VchyAW4UkI8sdDiyrVba5Lp0XyXQIiLc5giIgC89usEczDHKxsjHatcAQeh+q9CICsr97E4Xkussroj8D6yM6O9ofNRo9i1txUxQEfFjd9MFVeSKeORYu5C6IPsRfYTYht3ROGLHLJQyOAoMq0a0a0FTmda9FKERQuTk9WSxSitEERFgyEREAREQBERAFwdIkhWpt9pIQGu202Us94RYJPDI2vdSt9qMn+Jp3t+hzVEX1ck1ik7qdup8D25skHFp48jmFb96Xu4aKF37fRkaWSND2nUOFRlp15qOdakdmPlzp27EIxLvittMivJaYsJqytODjp5O/qvP9rG+o/5xXNKn1LujiCW8X+xuu8Dl2wzvZ7DiPIrQC100K7G3yBqofClF+Usf/uotXLaiVx7VWpuQkPUVXGbai1OyMpHkAPmo/FeQd7LX+n8ytvdt0vmIq5rAeJxO9Mh81IvGfc45vhsN9F9zySOc9wxFznEgDVziToANa8lbvZvsCbPS02lv6Yg92w0Pcg5EuP7QjLkMuK8+yNwQWYh7G4pP2j83fu7m9M+an1klJCnrp5XrLqVeZxLxY+HUtInsCysBZXQU4REQBERAEREAREQBERAEREAREQBERAEREBxc1eO0WPEvcsFARu17Ph25Rm8tlmnICp+QVh2jPIdV5DZRwWDZIqmfYOuq8zuz/krd+xDgsGxDgsEiSKg/8Ohvb8lzZ2etHu/JW427q7l3su1o3JoZc0iqINhae6tvZdksPuqxW2YDcFy7ocFnQ08T2IlYbuMelRyUisNp3OFOe7+y9RhHBdT7GNyaDmT6o9oKyvFBIW5HT6L2ArJo1oZREQwEREAREQBERAEREAREQBERAEREAREQBYKysFAcMCxgXYiGTrwII12UWUGpxDUK5LjRDB1uJXWWL0UTChtqebu1zaSu7AsFiwNTg6MFcouCyAsrJg5IiIYCIiAIiIAiIgCIiAIiIAiIgCIiA//Z"/>
          <p:cNvSpPr>
            <a:spLocks noChangeAspect="1" noChangeArrowheads="1"/>
          </p:cNvSpPr>
          <p:nvPr/>
        </p:nvSpPr>
        <p:spPr bwMode="auto">
          <a:xfrm>
            <a:off x="4332288" y="-955675"/>
            <a:ext cx="2314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sz="2400" smtClean="0">
              <a:solidFill>
                <a:srgbClr val="585858"/>
              </a:solidFill>
            </a:endParaRPr>
          </a:p>
        </p:txBody>
      </p:sp>
      <p:sp>
        <p:nvSpPr>
          <p:cNvPr id="102405" name="AutoShape 16" descr="data:image/jpeg;base64,/9j/4AAQSkZJRgABAQAAAQABAAD/2wCEAAkGBg8QEBAQEBIQEA8PDw8PDw8NDw8NDQ8PFBAVFBQQFBIXHCYeFxkjGRISHy8gIycpLCwtFR4xNTAqNSYrLCkBCQoKDgwOFw8PFykcFRwpKSkpKSkpKSkpKSkpKSkpKSkpKSkpKSkpKSkpKSkpKSkpKSkpKSksKSkpNSkpLCspKf/AABEIANMA7wMBIgACEQEDEQH/xAAcAAACAgMBAQAAAAAAAAAAAAAEBQMGAQIHAAj/xAA8EAABAwIEAwYEAgkEAwAAAAABAAIDBBEFITFBBhJRExQiYXGBBzJCkVKhFiMzYnKxwdHwFVOC4SSSov/EABoBAAMBAQEBAAAAAAAAAAAAAAECAwAEBQb/xAAmEQACAgICAgEEAwEAAAAAAAAAAQIRAyESMQRBEyJRYXEyQrEU/9oADAMBAAIRAxEAPwBC+K6FfHZHsKy+C6+is5xaFuApJILLVoTWAIp5E7w+fRIWNTGkkSyVhLfTSXC3mKWUNTsjpH5KFbGAZ5LFTU06CrHoekqrGyerQC1Qy6JhHNokFPUZI6Gp8PmFzTiMiyUk2SIdJkUnoqhF9tkuZx2OZlkUsD0tmnRFPMmrQA2eTJIK9/iTWeXJI6h93K2JAZNTowFBQKeSSwVWBGks1lLhUJml/dbmf7JLW1mdhqTYDqSrpgFB2UIv87s3epXPlfFDLYVUZBJK2Sya1stkjlPMb7bKGNewsDczdRGNG9ndZMStYoudGoXxpi+JQuhTJmF7oloYkc6JQvanQCkSU5HotonJs+lQstAdQn50aiI04cEFNREJjDcGxTBkDXjNOpgorkbETEyyYVGFkaBRRw2Tqdgonp3o+OquLIFkRCzMCBcLdmPVj0ofUcrrouee4SarkVIgZYqPEuqbU9YOuqolNW2TKGvIsQUk4BTL1R1iYipVGo8YIOeadQYsw72XNLHsZMaPnPqSjaSSwSTvQO6NhqbBBx0YOqahLSblZfNdaBViqAwqIqGsqbBeMlgkGN1xyYzN7yGtHmU1WYa8MUveakyH9nCcuhf/ANLoRfYKvcN0Ap4WMGtruPVx1KYVdXYWGpXBlfOWuii0iGtl5jYaboYR3yWQb5D3RkUNgh0YgEK0fEjHNWpYlswA6FQyMsjZXAIR6rFAA5GqIxowsWvZqyFE7qRRGlTUMWe7grWERS0IKiZCWHyT19IoHU/VL+jEcFnCxXp8KGoWzYLaJjRu2OiFmEvciNlBLTWVofRg5hDS0mxCeOQFFCxKAsJI+VIayVdErsHa5rm316rm2P0r6eQseLdOhHkumM7/AGLQH3ixR0FUq9JU5oukqFdfUhSxRVKPiq0gilRkUyRoI5jqjfIkJrQVpJsSq7E5M6VxBBStBLRG+6lBQ8ByClc6yQJFWVHK0pVw1D29Q6d3yRksj6F27v6IPibEi1vI353nlb77ptwxMyONrNOUffzWnqOgLsuRqeVt/wAkC6qJzvmdB0Q0lZf0W9OATzFcfGhxvSR2Fzqi+dLW1K3NWApOLYweXhCzVXRATV91EJrp4w+4Gwpz7rFlFzgaqN9UqpAJyQFG56FdUqI1CoogsLaxStYt2sUrWKLYTRsaw+iBRTI1M2NTsNCZ9GWrEMJ9k+7EHVRPoxsjys1EEJsszRgrJZZRuctRhfUwqncWUDKmMtOT235HbjyVvxKosLbnVVLFpNV0417FZxyr5o3ljsi02KKop0dxPSh7y4a7pFTSFpWnleGav+LCoqSLRDIiopVdPhvwFHPC2qqWF7X5xRElrS38brZm+wVvxP4Y0EzfAx1M/Z8JL2f8mOJ/IhPPyoRlQqgzmVEbp9S01wt6z4d11KeZrRURD64LlwH70fzD2ui8JGxFjuDkQU3yRluLsFB1L8qjrJuUEqZotcKrca4t2URa355PC0DW5RW2ETsnNRUvf9EZ5GdL/UU6M9hZC4XhfYQtB+a3iP7xzKiqJLFO9ijelxNzTrceabwY2065Kld7ss/6gpvHYbL+MSGxWjq++6pEOIu2KY0+J21zSfFQbLMyYn0U/ewNFW/9XC0divmisbZrLDJXId9ckJryd1oa3zVFCgWPDVrU1Y6pC7EFGa0lajHUmtUzGoeOYFEscF57KErGqdrVGxTNSMJsGrBW11o9yCRiGayAqCGglGSOSjEZ75DQK0VYrFNXJe5Vaxd2qsFSVWsVfquyCFZRsXd4is8G8KuxCtjiAPZg88zhtGDmPfT3UWMHxFdx+E/B/c6QSSNtPU2kkvq1v0M9gfuVPy2uOwwLxhtEyONrGgBrWhoAyAAFgEXyBeahMVxiClZ2kzwxugGZc49GtGZK8ncnrsqE9nuPyQ1XhcMuckbS78YHK/8A9hmq0PihSc1uzn5fxWj/AJcyseE45T1TS6F4fb5m5tkb/E05hPLHkhtpoFpiXEOD73MMg/gky/8Aof2XMq/hGtOIB9TC9sEV3MfbnicRoQ4Za2+y7jJGouUjQ/2Vsfkzj+QOKOO4o4NyVZrJl3DF+F6arY8PY2OQtPLNGOUg9SBkQuBcRwyU0r4pBZzTqPlcNnDyXfgyrJpdonJUQyVSh70lUtYoxUrs4kx/HW2UzcRVdbUIuCRCkEeNqyVOydLYSjoQgYIEpK2DCVNBDdGxUwU2MANgKkbSFNWQNUoDQlCSwcR+aaU3EY6rnAlPVSMrHDdZ4UwWdapccB3TSDEQVxuHGJG7ppS8VyN81KXj/YPI62JwVo96oNJxsPqum0PGEJ1Kl8MkNyHlVNyjzKSzOusvxVkmYPoonvCeMaFbA6oqtYk3IlWSpVexME+Fou5xDWgakk2ACvEDAeAeFO/V/O8Xp6Yh776Of9DPyufRd8hZayQ8GcOtoqZkdh2jv1krvxSHX2GnsrGwLzPJy85fhFYqkbgJHjvCENZLHLI6QdnYFgd4HMBuW2+m/UJ4g8WxWKlidLKbNGQAF3OcdGtG5XPByUvp7GZLHRRNZ2bY2CO1uQMbyW6cui5tjcbaDFIzTeEExOMbdAHus+O3QgXt5jyR7+NMRqyW0VPytvbn5e0cPVxsxpRfD3BEonFXWvD5Q7nDA7nPPs57t7bAdB0suzHH4beR9roR76Lq5RuWxK0LrAk6AXK4kOJuJq/souUGzn9NQFxT4gSidlz+0j0duRuF0DiPEjK9zttG+i5fxTLkV6/j4+K/JGTKG6Y3zWzZVpPHc3UtLSFxA6qT8h4Z8Z9DceSs3jmTSjY86A/ZXvhHgxjI2yPYDI7Mcwvyj3Vq/R9jhZzGnzsAR7p5eWrqgcDm9Jh8h2sm9PhxGquH6MAfL9j/AHWDg9tQis9g4ldZFZZMpCdS4fZBTUiop2Cha6oconVLkZJTod0ComgFb7cLImCr7ZpehU7HS9CraAPGyqVkiURCXoUdDFJ0Q0YYxvRDChIYHI6GIpQjXDZdk6jcbKv0buVwTuOUKcgolldkieDcKbNUmZ2bKc+EdZDv7D+aSYpXhjCd9h1OwRHCHE7aVzmyfI45kbO3KnOMuLrsKezrbApgl2HYnFM0OjcHA9Cjw5ePJNPZY3VQxZlFizhCypcyWB0gawDwvsbOcGn5shkQVbHC4IOhBBztkUlwbhGmpJnyxc93t5Gte7mEYvc8p1zsNeifG1G3bUvQGNqSkZDG2KNoaxjQ1rR0G/r5qRyytHuU+wmLpLxTiXZx9mPmfr1ATd8ga0udkGi5VAxeuMsjnnc5ei6vHx8pX6QsmJcRkyK5/wASvyKvWJnwqg8QaFerEiyqOCtvAuBmomBI8DPE5ViCnL3ho1Jsu48F8O93p27PeA49bbBeVkfPI5elpfsutKh1Tw2AAFgFhjZJHnkNmty0uCVtWhzGZHxO8LfUqSkwyaMDlffchwyulS9gJI4pL2dr1GhW76Jymp45nm5tZp080WY5OgRujCGfDil82GlWaWN/RAzQu/CqKbForUuHIV9ArFLC78KEkgPQqqyMFAv6BQjZYPBsI+lXN8ZKHkpCdSprLL7hop0nC8Q0ACEmwdrdldHUA9VGcN8lRZGCijGlHRbMpvJXCXBGnax8kI/BHDTxemv2VVlQKK66lIzU3OQE1kpLCxFvVJcUmEbHHoE6nYKEtZUmWblHyxDmP8ZyaP5n2UU7rZKagpuWPmd80hMjvfQfayEqXqsXYGFYbj09O7mjeW22+k+oV/wL4qMNm1LeU/jbmPcbLlZkWQUJ4oz7Rk2j6Mw/GoJ2h0T2uB6EI3nXzlSV74jzMe5jurSQVbcL+JFXHYP5ZWjXmyd9wuGfhv8Aqyin9zsJeoyqXQ/E2meP1gdGfMczfuFPWfEajYByO53HQNB187rn/wCeadUNyQfxTiPKBC05nN39lVHNupKisMri85l2a1cLBd+OHCNCN2JsUbkqFxIbAq/YkciufYyDNUMhb1z8v8Cec+MW136AlbGnw14ZM8wkePA3P2/z+q7ZFAEn4QwRtNTsFrOcAT5C2QVjijXlz19K9FUato2m1wLjS+yJ7pkba2yUkTESxqlYQOnpC1oB139Vl4sjihZimTMAyPQskqJnKXzuVYis1knQ76gKKZ6FfIrJClsMK1MAR4pifJbijbvmubkOLBF0C27mT5Jr2YGgUbwtyNQsdSAeaHljATCZyXVDkybZhdXtY4WOux3C53xRRzNPizjvk5uh9eivFdNqqvi+JixabEHUHNdePG2I2KKqsaGCx2CrtXWobGKjlJ5CeU7dEifXuuu9VHsntjsViLhmug6Hh2rcztzBN2Vrh3ZP5bdb2WrpS1NafQBu03U7SlMFYmMEwKDMFtWk8Zyd0KIhjujG0d2oBLHgsvPE09AjZ3ZJPw4+zS3omFW/JSfYSv8AEGIiJjnHQAoL4bYH3iY1EmYJLs+gP9T/ACSbiyodPMymZubvtsE74cx0UkgAH6oNDLDYBRlFzevX+jLR2GNiLiYkuFY5FM0Frgb9CncEgK86cWnsomEsapgFowhb3Ugmrygp3omVyAqHJ0YEnels8qIqpEqqZlaLQjNZZUHJMtJp0FLUK6aAdfuvcyC70sGrXFxY9hTnIeV6gfVoaWrTqBrJJ5Enrqm11JU1iRV9ZqunHjEbAcTq9VTcWqL3TvEKi91WsRdqu6KoRlWxOTVWn4W8FGplFRK28bD4GuFw534vZLMK4ffVTNYBkXL6F4Y4fZTQsY0Ws0Bc/kZeKGigiKMsaADYAeyq2N8EUFcXOLOxk/3qezbu6uZo5POJ6xzWCGP9rMeVttWt3clrcJmp2AwvL7C7o35362K4saaXJOmx2c0x34W1tOS6G1THreH9oB5x6/a6rkfMw8rgQRkQQQQfMLv+D1nbDtG3GxHQjVexfh+lqh/5ELHu2kA5Jh/zGf3XTHy5RdTVicE+jjeHz3srLh8YKPrvhkWHmpZeYf7c3hf6BwyP5IenoZoXcsrHMP7wyPodCuhZoz6YOLRFG3spfIrXG8REcbnE6BT4sywDlTcarTM9kDTv4kZS1ZgbCoCeeod88pIb5Dc/50W04smhjAaANGiwHkltS1NjVKgMkw3FpIHAscQNxfJX/A+Nw4APyPVcwJU9POWm4TTxqfYE6O80WOteBYhM464FcWwvHHNtmrVQcSHK5XDPxq6KKRf3zAoSZyTU+Ng7onvwO65/jaGsxUtulNTCmMs90FM9UUQWJ54kvmjKdTAIGWNNwNZcDWrQ1ySd5Xu8rKALG7qxDy1qWPqkFUVqpGALDauv80mqakuWrnl2q0c1dUYpCgVQlUlKXmybysumvD2C9rILjIHNCUqVhQ7+H3CwYBI4ZnT0XQpnNY0k5BouoMOgbG0AbBD4nLzkRDT6vTovInLnP8FVpCfC4u3lfUv3JbGD9LAjMSmEbHOOwyHU9EWaBlsvCerckHJhoc9oJLs75nJNyTd+kY14cw8xwi4s55Lz7lHviR3ZWFlG6NTcrdhoXvjQ8hysbOHRwuPsUwmal86pDYGVji/BuaIugADrH9XewPp0XH6OQsqHB+TsxnkQb6Ls2K1JzXMeKKVr3c48LwfmG/qu1KXFb6EN+8XWj47pVSTO0Kc0+abHlT0BoAmpkPykKwmkuELPh66VMSgCCQhNKerIQBpyFKxqe0wD+mxMjdNafF/NVKOVEMqCFKWNMay5MxK+62NXdVSOsKKjr1J4w2O3zId8qB74tXVCHENjXtFh0q0Kifc6KaCYmqNgomQk5lER0qJbCqp0AEEKimZZMXR2QFQbmyZMAPT05e4BX7AaERNHUqvYLRgWcVaqd9gubPO9IaKGklTytvvsh6QauOpQj5eY+QUzZlyVSHDzIs0Ed3F32QLpk1w9tmhI9IIQWqN7VMVHJoUiCL6gpTXSWCY1MiS1r73XXiiI2IMSk1VJxqG91bMWksVX62PmC7l0IVaGLNPsOp72QraXxJ/hlNay8/J9M7HXQdSUDbZi/qt5sJB0FkxggyRrILhWWS9i0UyqwkjZLpKQhdClw8EJPW4T5KsMoGinSQ3zGv8ANRtl2OqcVVEWpdU0vNmMnD810KYtEfOthOghMRkdQtjImsIe2rUgqkq7Ve7dKYvvJdSx06JZApWxrksYgZCphEpmxqOZ1kyZgKqehoILm5Uz23KkYNk90gB9JsmfbZJTA6yKbIoSQQ6OSy3EyB7VbNlSOIbGMTrkKw0ugVboTmrHS6KGQZE5UVQ7wlSFQVrrMKnFbCJamVKqpyMneltU5ejBE2VnHH2KWjMIzH3ZoKkN10PoU1ZTZp5QwaIeCFN6KJefm2UQbSxI2CKy1p4ka2JRjILRqIFDUUQITKFi3dCm5GopWI4drkq1WUll0Wvpb3VYxGj1XRDIK0UaupubycEs7Ug2OqsldT2KS1tOHeo0KupgBzItTIhS8tNis9om5GO0ALdoXl5cxjZ2iCqF5eTxMQbLzF5eTsxPGUS1eXkrMZBWzV5eSMw1w/ZWSl0WF5c2QdE5QuI/IV5eU49oLK1Ol9QvLy9OBJlS4hQeHLy8rS6APacJxSBeXl52QohvAMkbCsLy5UMERjNTOCyvJzC+rGSrmIjVeXlSIGVTE2hV6p1Xl5XQBTiDRa+6BYVleVUA/9k="/>
          <p:cNvSpPr>
            <a:spLocks noChangeAspect="1" noChangeArrowheads="1"/>
          </p:cNvSpPr>
          <p:nvPr/>
        </p:nvSpPr>
        <p:spPr bwMode="auto">
          <a:xfrm>
            <a:off x="4329113" y="-971550"/>
            <a:ext cx="227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sz="2400" smtClean="0">
              <a:solidFill>
                <a:srgbClr val="585858"/>
              </a:solidFill>
            </a:endParaRPr>
          </a:p>
        </p:txBody>
      </p:sp>
      <p:sp>
        <p:nvSpPr>
          <p:cNvPr id="102406" name="AutoShape 18" descr="data:image/jpeg;base64,/9j/4AAQSkZJRgABAQAAAQABAAD/2wCEAAkGBg8QEBAQEBIQEA8PDw8PDw8NDw8NDQ8PFBAVFBQQFBIXHCYeFxkjGRISHy8gIycpLCwtFR4xNTAqNSYrLCkBCQoKDgwOFw8PFykcFRwpKSkpKSkpKSkpKSkpKSkpKSkpKSkpKSkpKSkpKSkpKSkpKSkpKSksKSkpNSkpLCspKf/AABEIANMA7wMBIgACEQEDEQH/xAAcAAACAgMBAQAAAAAAAAAAAAAEBQMGAQIHAAj/xAA8EAABAwIEAwYEAgkEAwAAAAABAAIDBBEFITFBBhJRExQiYXGBBzJCkVKhFiMzYnKxwdHwFVOC4SSSov/EABoBAAMBAQEBAAAAAAAAAAAAAAECAwAEBQb/xAAmEQACAgICAgEEAwEAAAAAAAAAAQIRAyESMQRBEyJRYXEyQrEU/9oADAMBAAIRAxEAPwBC+K6FfHZHsKy+C6+is5xaFuApJILLVoTWAIp5E7w+fRIWNTGkkSyVhLfTSXC3mKWUNTsjpH5KFbGAZ5LFTU06CrHoekqrGyerQC1Qy6JhHNokFPUZI6Gp8PmFzTiMiyUk2SIdJkUnoqhF9tkuZx2OZlkUsD0tmnRFPMmrQA2eTJIK9/iTWeXJI6h93K2JAZNTowFBQKeSSwVWBGks1lLhUJml/dbmf7JLW1mdhqTYDqSrpgFB2UIv87s3epXPlfFDLYVUZBJK2Sya1stkjlPMb7bKGNewsDczdRGNG9ndZMStYoudGoXxpi+JQuhTJmF7oloYkc6JQvanQCkSU5HotonJs+lQstAdQn50aiI04cEFNREJjDcGxTBkDXjNOpgorkbETEyyYVGFkaBRRw2Tqdgonp3o+OquLIFkRCzMCBcLdmPVj0ofUcrrouee4SarkVIgZYqPEuqbU9YOuqolNW2TKGvIsQUk4BTL1R1iYipVGo8YIOeadQYsw72XNLHsZMaPnPqSjaSSwSTvQO6NhqbBBx0YOqahLSblZfNdaBViqAwqIqGsqbBeMlgkGN1xyYzN7yGtHmU1WYa8MUveakyH9nCcuhf/ANLoRfYKvcN0Ap4WMGtruPVx1KYVdXYWGpXBlfOWuii0iGtl5jYaboYR3yWQb5D3RkUNgh0YgEK0fEjHNWpYlswA6FQyMsjZXAIR6rFAA5GqIxowsWvZqyFE7qRRGlTUMWe7grWERS0IKiZCWHyT19IoHU/VL+jEcFnCxXp8KGoWzYLaJjRu2OiFmEvciNlBLTWVofRg5hDS0mxCeOQFFCxKAsJI+VIayVdErsHa5rm316rm2P0r6eQseLdOhHkumM7/AGLQH3ixR0FUq9JU5oukqFdfUhSxRVKPiq0gilRkUyRoI5jqjfIkJrQVpJsSq7E5M6VxBBStBLRG+6lBQ8ByClc6yQJFWVHK0pVw1D29Q6d3yRksj6F27v6IPibEi1vI353nlb77ptwxMyONrNOUffzWnqOgLsuRqeVt/wAkC6qJzvmdB0Q0lZf0W9OATzFcfGhxvSR2Fzqi+dLW1K3NWApOLYweXhCzVXRATV91EJrp4w+4Gwpz7rFlFzgaqN9UqpAJyQFG56FdUqI1CoogsLaxStYt2sUrWKLYTRsaw+iBRTI1M2NTsNCZ9GWrEMJ9k+7EHVRPoxsjys1EEJsszRgrJZZRuctRhfUwqncWUDKmMtOT235HbjyVvxKosLbnVVLFpNV0417FZxyr5o3ljsi02KKop0dxPSh7y4a7pFTSFpWnleGav+LCoqSLRDIiopVdPhvwFHPC2qqWF7X5xRElrS38brZm+wVvxP4Y0EzfAx1M/Z8JL2f8mOJ/IhPPyoRlQqgzmVEbp9S01wt6z4d11KeZrRURD64LlwH70fzD2ui8JGxFjuDkQU3yRluLsFB1L8qjrJuUEqZotcKrca4t2URa355PC0DW5RW2ETsnNRUvf9EZ5GdL/UU6M9hZC4XhfYQtB+a3iP7xzKiqJLFO9ijelxNzTrceabwY2065Kld7ss/6gpvHYbL+MSGxWjq++6pEOIu2KY0+J21zSfFQbLMyYn0U/ewNFW/9XC0divmisbZrLDJXId9ckJryd1oa3zVFCgWPDVrU1Y6pC7EFGa0lajHUmtUzGoeOYFEscF57KErGqdrVGxTNSMJsGrBW11o9yCRiGayAqCGglGSOSjEZ75DQK0VYrFNXJe5Vaxd2qsFSVWsVfquyCFZRsXd4is8G8KuxCtjiAPZg88zhtGDmPfT3UWMHxFdx+E/B/c6QSSNtPU2kkvq1v0M9gfuVPy2uOwwLxhtEyONrGgBrWhoAyAAFgEXyBeahMVxiClZ2kzwxugGZc49GtGZK8ncnrsqE9nuPyQ1XhcMuckbS78YHK/8A9hmq0PihSc1uzn5fxWj/AJcyseE45T1TS6F4fb5m5tkb/E05hPLHkhtpoFpiXEOD73MMg/gky/8Aof2XMq/hGtOIB9TC9sEV3MfbnicRoQ4Za2+y7jJGouUjQ/2Vsfkzj+QOKOO4o4NyVZrJl3DF+F6arY8PY2OQtPLNGOUg9SBkQuBcRwyU0r4pBZzTqPlcNnDyXfgyrJpdonJUQyVSh70lUtYoxUrs4kx/HW2UzcRVdbUIuCRCkEeNqyVOydLYSjoQgYIEpK2DCVNBDdGxUwU2MANgKkbSFNWQNUoDQlCSwcR+aaU3EY6rnAlPVSMrHDdZ4UwWdapccB3TSDEQVxuHGJG7ppS8VyN81KXj/YPI62JwVo96oNJxsPqum0PGEJ1Kl8MkNyHlVNyjzKSzOusvxVkmYPoonvCeMaFbA6oqtYk3IlWSpVexME+Fou5xDWgakk2ACvEDAeAeFO/V/O8Xp6Yh776Of9DPyufRd8hZayQ8GcOtoqZkdh2jv1krvxSHX2GnsrGwLzPJy85fhFYqkbgJHjvCENZLHLI6QdnYFgd4HMBuW2+m/UJ4g8WxWKlidLKbNGQAF3OcdGtG5XPByUvp7GZLHRRNZ2bY2CO1uQMbyW6cui5tjcbaDFIzTeEExOMbdAHus+O3QgXt5jyR7+NMRqyW0VPytvbn5e0cPVxsxpRfD3BEonFXWvD5Q7nDA7nPPs57t7bAdB0suzHH4beR9roR76Lq5RuWxK0LrAk6AXK4kOJuJq/souUGzn9NQFxT4gSidlz+0j0duRuF0DiPEjK9zttG+i5fxTLkV6/j4+K/JGTKG6Y3zWzZVpPHc3UtLSFxA6qT8h4Z8Z9DceSs3jmTSjY86A/ZXvhHgxjI2yPYDI7Mcwvyj3Vq/R9jhZzGnzsAR7p5eWrqgcDm9Jh8h2sm9PhxGquH6MAfL9j/AHWDg9tQis9g4ldZFZZMpCdS4fZBTUiop2Cha6oconVLkZJTod0ComgFb7cLImCr7ZpehU7HS9CraAPGyqVkiURCXoUdDFJ0Q0YYxvRDChIYHI6GIpQjXDZdk6jcbKv0buVwTuOUKcgolldkieDcKbNUmZ2bKc+EdZDv7D+aSYpXhjCd9h1OwRHCHE7aVzmyfI45kbO3KnOMuLrsKezrbApgl2HYnFM0OjcHA9Cjw5ePJNPZY3VQxZlFizhCypcyWB0gawDwvsbOcGn5shkQVbHC4IOhBBztkUlwbhGmpJnyxc93t5Gte7mEYvc8p1zsNeifG1G3bUvQGNqSkZDG2KNoaxjQ1rR0G/r5qRyytHuU+wmLpLxTiXZx9mPmfr1ATd8ga0udkGi5VAxeuMsjnnc5ei6vHx8pX6QsmJcRkyK5/wASvyKvWJnwqg8QaFerEiyqOCtvAuBmomBI8DPE5ViCnL3ho1Jsu48F8O93p27PeA49bbBeVkfPI5elpfsutKh1Tw2AAFgFhjZJHnkNmty0uCVtWhzGZHxO8LfUqSkwyaMDlffchwyulS9gJI4pL2dr1GhW76Jymp45nm5tZp080WY5OgRujCGfDil82GlWaWN/RAzQu/CqKbForUuHIV9ArFLC78KEkgPQqqyMFAv6BQjZYPBsI+lXN8ZKHkpCdSprLL7hop0nC8Q0ACEmwdrdldHUA9VGcN8lRZGCijGlHRbMpvJXCXBGnax8kI/BHDTxemv2VVlQKK66lIzU3OQE1kpLCxFvVJcUmEbHHoE6nYKEtZUmWblHyxDmP8ZyaP5n2UU7rZKagpuWPmd80hMjvfQfayEqXqsXYGFYbj09O7mjeW22+k+oV/wL4qMNm1LeU/jbmPcbLlZkWQUJ4oz7Rk2j6Mw/GoJ2h0T2uB6EI3nXzlSV74jzMe5jurSQVbcL+JFXHYP5ZWjXmyd9wuGfhv8Aqyin9zsJeoyqXQ/E2meP1gdGfMczfuFPWfEajYByO53HQNB187rn/wCeadUNyQfxTiPKBC05nN39lVHNupKisMri85l2a1cLBd+OHCNCN2JsUbkqFxIbAq/YkciufYyDNUMhb1z8v8Cec+MW136AlbGnw14ZM8wkePA3P2/z+q7ZFAEn4QwRtNTsFrOcAT5C2QVjijXlz19K9FUato2m1wLjS+yJ7pkba2yUkTESxqlYQOnpC1oB139Vl4sjihZimTMAyPQskqJnKXzuVYis1knQ76gKKZ6FfIrJClsMK1MAR4pifJbijbvmubkOLBF0C27mT5Jr2YGgUbwtyNQsdSAeaHljATCZyXVDkybZhdXtY4WOux3C53xRRzNPizjvk5uh9eivFdNqqvi+JixabEHUHNdePG2I2KKqsaGCx2CrtXWobGKjlJ5CeU7dEifXuuu9VHsntjsViLhmug6Hh2rcztzBN2Vrh3ZP5bdb2WrpS1NafQBu03U7SlMFYmMEwKDMFtWk8Zyd0KIhjujG0d2oBLHgsvPE09AjZ3ZJPw4+zS3omFW/JSfYSv8AEGIiJjnHQAoL4bYH3iY1EmYJLs+gP9T/ACSbiyodPMymZubvtsE74cx0UkgAH6oNDLDYBRlFzevX+jLR2GNiLiYkuFY5FM0Frgb9CncEgK86cWnsomEsapgFowhb3Ugmrygp3omVyAqHJ0YEnels8qIqpEqqZlaLQjNZZUHJMtJp0FLUK6aAdfuvcyC70sGrXFxY9hTnIeV6gfVoaWrTqBrJJ5Enrqm11JU1iRV9ZqunHjEbAcTq9VTcWqL3TvEKi91WsRdqu6KoRlWxOTVWn4W8FGplFRK28bD4GuFw534vZLMK4ffVTNYBkXL6F4Y4fZTQsY0Ws0Bc/kZeKGigiKMsaADYAeyq2N8EUFcXOLOxk/3qezbu6uZo5POJ6xzWCGP9rMeVttWt3clrcJmp2AwvL7C7o35362K4saaXJOmx2c0x34W1tOS6G1THreH9oB5x6/a6rkfMw8rgQRkQQQQfMLv+D1nbDtG3GxHQjVexfh+lqh/5ELHu2kA5Jh/zGf3XTHy5RdTVicE+jjeHz3srLh8YKPrvhkWHmpZeYf7c3hf6BwyP5IenoZoXcsrHMP7wyPodCuhZoz6YOLRFG3spfIrXG8REcbnE6BT4sywDlTcarTM9kDTv4kZS1ZgbCoCeeod88pIb5Dc/50W04smhjAaANGiwHkltS1NjVKgMkw3FpIHAscQNxfJX/A+Nw4APyPVcwJU9POWm4TTxqfYE6O80WOteBYhM464FcWwvHHNtmrVQcSHK5XDPxq6KKRf3zAoSZyTU+Ng7onvwO65/jaGsxUtulNTCmMs90FM9UUQWJ54kvmjKdTAIGWNNwNZcDWrQ1ySd5Xu8rKALG7qxDy1qWPqkFUVqpGALDauv80mqakuWrnl2q0c1dUYpCgVQlUlKXmybysumvD2C9rILjIHNCUqVhQ7+H3CwYBI4ZnT0XQpnNY0k5BouoMOgbG0AbBD4nLzkRDT6vTovInLnP8FVpCfC4u3lfUv3JbGD9LAjMSmEbHOOwyHU9EWaBlsvCerckHJhoc9oJLs75nJNyTd+kY14cw8xwi4s55Lz7lHviR3ZWFlG6NTcrdhoXvjQ8hysbOHRwuPsUwmal86pDYGVji/BuaIugADrH9XewPp0XH6OQsqHB+TsxnkQb6Ls2K1JzXMeKKVr3c48LwfmG/qu1KXFb6EN+8XWj47pVSTO0Kc0+abHlT0BoAmpkPykKwmkuELPh66VMSgCCQhNKerIQBpyFKxqe0wD+mxMjdNafF/NVKOVEMqCFKWNMay5MxK+62NXdVSOsKKjr1J4w2O3zId8qB74tXVCHENjXtFh0q0Kifc6KaCYmqNgomQk5lER0qJbCqp0AEEKimZZMXR2QFQbmyZMAPT05e4BX7AaERNHUqvYLRgWcVaqd9gubPO9IaKGklTytvvsh6QauOpQj5eY+QUzZlyVSHDzIs0Ed3F32QLpk1w9tmhI9IIQWqN7VMVHJoUiCL6gpTXSWCY1MiS1r73XXiiI2IMSk1VJxqG91bMWksVX62PmC7l0IVaGLNPsOp72QraXxJ/hlNay8/J9M7HXQdSUDbZi/qt5sJB0FkxggyRrILhWWS9i0UyqwkjZLpKQhdClw8EJPW4T5KsMoGinSQ3zGv8ANRtl2OqcVVEWpdU0vNmMnD810KYtEfOthOghMRkdQtjImsIe2rUgqkq7Ve7dKYvvJdSx06JZApWxrksYgZCphEpmxqOZ1kyZgKqehoILm5Uz23KkYNk90gB9JsmfbZJTA6yKbIoSQQ6OSy3EyB7VbNlSOIbGMTrkKw0ugVboTmrHS6KGQZE5UVQ7wlSFQVrrMKnFbCJamVKqpyMneltU5ejBE2VnHH2KWjMIzH3ZoKkN10PoU1ZTZp5QwaIeCFN6KJefm2UQbSxI2CKy1p4ka2JRjILRqIFDUUQITKFi3dCm5GopWI4drkq1WUll0Wvpb3VYxGj1XRDIK0UaupubycEs7Ug2OqsldT2KS1tOHeo0KupgBzItTIhS8tNis9om5GO0ALdoXl5cxjZ2iCqF5eTxMQbLzF5eTsxPGUS1eXkrMZBWzV5eSMw1w/ZWSl0WF5c2QdE5QuI/IV5eU49oLK1Ol9QvLy9OBJlS4hQeHLy8rS6APacJxSBeXl52QohvAMkbCsLy5UMERjNTOCyvJzC+rGSrmIjVeXlSIGVTE2hV6p1Xl5XQBTiDRa+6BYVleVUA/9k="/>
          <p:cNvSpPr>
            <a:spLocks noChangeAspect="1" noChangeArrowheads="1"/>
          </p:cNvSpPr>
          <p:nvPr/>
        </p:nvSpPr>
        <p:spPr bwMode="auto">
          <a:xfrm>
            <a:off x="4329113" y="-971550"/>
            <a:ext cx="227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sz="2400" smtClean="0">
              <a:solidFill>
                <a:srgbClr val="585858"/>
              </a:solidFill>
            </a:endParaRPr>
          </a:p>
        </p:txBody>
      </p:sp>
      <p:sp>
        <p:nvSpPr>
          <p:cNvPr id="102407" name="Rectangle 32"/>
          <p:cNvSpPr>
            <a:spLocks noChangeArrowheads="1"/>
          </p:cNvSpPr>
          <p:nvPr/>
        </p:nvSpPr>
        <p:spPr bwMode="auto">
          <a:xfrm>
            <a:off x="1588" y="46038"/>
            <a:ext cx="9144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GB" sz="3200" b="1" dirty="0" smtClean="0">
                <a:solidFill>
                  <a:srgbClr val="FFFFFF"/>
                </a:solidFill>
                <a:latin typeface="Gill Sans MT" pitchFamily="34" charset="0"/>
              </a:rPr>
              <a:t>Questions?</a:t>
            </a:r>
          </a:p>
        </p:txBody>
      </p:sp>
      <p:sp>
        <p:nvSpPr>
          <p:cNvPr id="102408" name="TextBox 10"/>
          <p:cNvSpPr txBox="1">
            <a:spLocks noChangeArrowheads="1"/>
          </p:cNvSpPr>
          <p:nvPr/>
        </p:nvSpPr>
        <p:spPr bwMode="auto">
          <a:xfrm>
            <a:off x="3168104" y="1916112"/>
            <a:ext cx="367188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ts val="2500"/>
              </a:lnSpc>
              <a:spcAft>
                <a:spcPts val="1800"/>
              </a:spcAft>
            </a:pPr>
            <a:r>
              <a:rPr lang="en-US" sz="9600" b="1" smtClean="0">
                <a:solidFill>
                  <a:srgbClr val="990033"/>
                </a:solidFill>
                <a:latin typeface="Gill Sans MT" pitchFamily="34" charset="0"/>
                <a:cs typeface="Calibri" pitchFamily="34" charset="0"/>
              </a:rPr>
              <a:t>Q&amp;A </a:t>
            </a:r>
          </a:p>
          <a:p>
            <a:pPr algn="just" eaLnBrk="1" hangingPunct="1">
              <a:lnSpc>
                <a:spcPts val="2500"/>
              </a:lnSpc>
              <a:spcAft>
                <a:spcPts val="1800"/>
              </a:spcAft>
            </a:pPr>
            <a:endParaRPr lang="en-US" sz="9600" smtClean="0">
              <a:solidFill>
                <a:srgbClr val="000099"/>
              </a:solidFill>
              <a:latin typeface="Gill Sans MT" pitchFamily="34" charset="0"/>
              <a:cs typeface="Calibri" pitchFamily="34" charset="0"/>
            </a:endParaRPr>
          </a:p>
        </p:txBody>
      </p:sp>
      <p:pic>
        <p:nvPicPr>
          <p:cNvPr id="102409" name="Picture 2" descr="Icons On Dialogue Bubble Stock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05074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637203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1" dirty="0" smtClean="0">
                <a:solidFill>
                  <a:schemeClr val="tx2"/>
                </a:solidFill>
              </a:rPr>
              <a:t>Source: pictures are from freedigitalphoto.net </a:t>
            </a:r>
            <a:endParaRPr lang="en-GB" sz="18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9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8138" y="908720"/>
            <a:ext cx="385762" cy="384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53535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 algn="ctr"/>
            <a:r>
              <a:rPr lang="en-GB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457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8138" y="1532657"/>
            <a:ext cx="385762" cy="384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53535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 algn="ctr"/>
            <a:r>
              <a:rPr lang="en-GB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4580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54075" y="908720"/>
            <a:ext cx="8116888" cy="3841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58585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 marL="0" lvl="1"/>
            <a:r>
              <a:rPr lang="en-GB" b="1" dirty="0" smtClean="0">
                <a:solidFill>
                  <a:schemeClr val="accent1"/>
                </a:solidFill>
                <a:latin typeface="Gill Sans MT" pitchFamily="34" charset="0"/>
              </a:rPr>
              <a:t>The </a:t>
            </a:r>
            <a:r>
              <a:rPr lang="en-GB" b="1" dirty="0">
                <a:solidFill>
                  <a:schemeClr val="accent1"/>
                </a:solidFill>
                <a:latin typeface="Gill Sans MT" pitchFamily="34" charset="0"/>
              </a:rPr>
              <a:t>importance of communicating statistics  </a:t>
            </a:r>
          </a:p>
        </p:txBody>
      </p:sp>
      <p:sp>
        <p:nvSpPr>
          <p:cNvPr id="24581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3438" y="1532657"/>
            <a:ext cx="8116887" cy="3841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58585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 marL="0" lvl="1" eaLnBrk="1" hangingPunct="1">
              <a:lnSpc>
                <a:spcPct val="150000"/>
              </a:lnSpc>
            </a:pPr>
            <a:r>
              <a:rPr lang="en-GB" b="1" dirty="0" smtClean="0">
                <a:solidFill>
                  <a:schemeClr val="accent1"/>
                </a:solidFill>
                <a:latin typeface="Gill Sans MT" pitchFamily="34" charset="0"/>
              </a:rPr>
              <a:t>Users </a:t>
            </a:r>
            <a:r>
              <a:rPr lang="en-GB" b="1" dirty="0">
                <a:solidFill>
                  <a:schemeClr val="accent1"/>
                </a:solidFill>
                <a:latin typeface="Gill Sans MT" pitchFamily="34" charset="0"/>
              </a:rPr>
              <a:t>of statistics and what do they want</a:t>
            </a:r>
          </a:p>
        </p:txBody>
      </p:sp>
      <p:sp>
        <p:nvSpPr>
          <p:cNvPr id="24582" name="Rectangle 1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8138" y="2180729"/>
            <a:ext cx="385762" cy="384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53535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 algn="ctr"/>
            <a:r>
              <a:rPr lang="en-GB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4583" name="Rectangl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47601" y="3404865"/>
            <a:ext cx="8116887" cy="3841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58585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 marL="0" lvl="1">
              <a:lnSpc>
                <a:spcPct val="140000"/>
              </a:lnSpc>
              <a:spcBef>
                <a:spcPct val="25000"/>
              </a:spcBef>
            </a:pPr>
            <a:r>
              <a:rPr lang="en-GB" b="1" dirty="0" smtClean="0">
                <a:solidFill>
                  <a:schemeClr val="accent1"/>
                </a:solidFill>
                <a:latin typeface="Gill Sans MT" pitchFamily="34" charset="0"/>
              </a:rPr>
              <a:t>What is our communication challenge</a:t>
            </a:r>
            <a:endParaRPr lang="en-GB" b="1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24584" name="Rectangle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3438" y="2180729"/>
            <a:ext cx="8116887" cy="3841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58585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>
              <a:lnSpc>
                <a:spcPct val="140000"/>
              </a:lnSpc>
              <a:spcBef>
                <a:spcPct val="25000"/>
              </a:spcBef>
            </a:pPr>
            <a:r>
              <a:rPr lang="en-GB" b="1" dirty="0" smtClean="0">
                <a:solidFill>
                  <a:schemeClr val="accent1"/>
                </a:solidFill>
                <a:latin typeface="Gill Sans MT" pitchFamily="34" charset="0"/>
              </a:rPr>
              <a:t>Future ideas on communication</a:t>
            </a:r>
            <a:endParaRPr lang="en-GB" b="1" dirty="0">
              <a:solidFill>
                <a:schemeClr val="accent1"/>
              </a:solidFill>
              <a:latin typeface="Gill Sans MT" pitchFamily="34" charset="0"/>
            </a:endParaRPr>
          </a:p>
        </p:txBody>
      </p:sp>
      <p:sp>
        <p:nvSpPr>
          <p:cNvPr id="24585" name="Rectangle 2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5000" y="3404865"/>
            <a:ext cx="385763" cy="384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53535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 algn="ctr"/>
            <a:r>
              <a:rPr lang="en-GB" b="1">
                <a:solidFill>
                  <a:srgbClr val="FFFFFF"/>
                </a:solidFill>
              </a:rPr>
              <a:t>5</a:t>
            </a:r>
          </a:p>
        </p:txBody>
      </p:sp>
      <p:grpSp>
        <p:nvGrpSpPr>
          <p:cNvPr id="24587" name="Group 1"/>
          <p:cNvGrpSpPr>
            <a:grpSpLocks/>
          </p:cNvGrpSpPr>
          <p:nvPr/>
        </p:nvGrpSpPr>
        <p:grpSpPr bwMode="auto">
          <a:xfrm>
            <a:off x="352300" y="2828801"/>
            <a:ext cx="8612188" cy="381000"/>
            <a:chOff x="338138" y="3645024"/>
            <a:chExt cx="8611895" cy="381000"/>
          </a:xfrm>
        </p:grpSpPr>
        <p:sp>
          <p:nvSpPr>
            <p:cNvPr id="24593" name="Rectangle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8138" y="3645024"/>
              <a:ext cx="381000" cy="381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353535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b="1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24594" name="Rectangl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27088" y="3645024"/>
              <a:ext cx="8122945" cy="38100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58585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0" lvl="1" eaLnBrk="1" hangingPunct="1">
                <a:lnSpc>
                  <a:spcPct val="140000"/>
                </a:lnSpc>
                <a:spcBef>
                  <a:spcPct val="25000"/>
                </a:spcBef>
              </a:pPr>
              <a:r>
                <a:rPr lang="en-GB" b="1" dirty="0" smtClean="0">
                  <a:solidFill>
                    <a:schemeClr val="accent1"/>
                  </a:solidFill>
                  <a:latin typeface="Gill Sans MT" pitchFamily="34" charset="0"/>
                </a:rPr>
                <a:t>Is it really that simple? </a:t>
              </a:r>
              <a:endParaRPr lang="en-GB" b="1" dirty="0">
                <a:solidFill>
                  <a:schemeClr val="accent1"/>
                </a:solidFill>
                <a:latin typeface="Gill Sans MT" pitchFamily="34" charset="0"/>
              </a:endParaRPr>
            </a:p>
          </p:txBody>
        </p:sp>
      </p:grpSp>
      <p:sp>
        <p:nvSpPr>
          <p:cNvPr id="24590" name="Rectangle 8"/>
          <p:cNvSpPr>
            <a:spLocks noChangeArrowheads="1"/>
          </p:cNvSpPr>
          <p:nvPr/>
        </p:nvSpPr>
        <p:spPr bwMode="auto">
          <a:xfrm>
            <a:off x="827088" y="-26988"/>
            <a:ext cx="7772400" cy="68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Gill Sans MT" pitchFamily="34" charset="0"/>
              </a:rPr>
              <a:t>Outline</a:t>
            </a:r>
            <a:endParaRPr lang="en-GB" sz="28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pic>
        <p:nvPicPr>
          <p:cNvPr id="21" name="Picture 4" descr="http://c95711.r11.cf3.rackcdn.com/IMG_7429-1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81128"/>
            <a:ext cx="1181688" cy="104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c95711.r11.cf3.rackcdn.com/230028_batch005_142-m.jp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864" y="4653136"/>
            <a:ext cx="1079139" cy="97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://c95711.r11.cf3.rackcdn.com/Pr_090_-_TRI_-_08_12_10_-_021.jpg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159" y="4639394"/>
            <a:ext cx="1109355" cy="97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9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2"/>
          <p:cNvSpPr>
            <a:spLocks noChangeArrowheads="1"/>
          </p:cNvSpPr>
          <p:nvPr/>
        </p:nvSpPr>
        <p:spPr bwMode="auto">
          <a:xfrm>
            <a:off x="467544" y="-27559"/>
            <a:ext cx="8688933" cy="4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Gill Sans MT" pitchFamily="34" charset="0"/>
              </a:rPr>
              <a:t>The </a:t>
            </a:r>
            <a:r>
              <a:rPr lang="en-GB" sz="2800" b="1" dirty="0">
                <a:solidFill>
                  <a:schemeClr val="bg1"/>
                </a:solidFill>
                <a:latin typeface="Gill Sans MT" pitchFamily="34" charset="0"/>
              </a:rPr>
              <a:t>importance of communicating statistics</a:t>
            </a:r>
          </a:p>
        </p:txBody>
      </p:sp>
      <p:grpSp>
        <p:nvGrpSpPr>
          <p:cNvPr id="29699" name="Group 2"/>
          <p:cNvGrpSpPr>
            <a:grpSpLocks/>
          </p:cNvGrpSpPr>
          <p:nvPr/>
        </p:nvGrpSpPr>
        <p:grpSpPr bwMode="auto">
          <a:xfrm>
            <a:off x="0" y="766663"/>
            <a:ext cx="9072563" cy="5254625"/>
            <a:chOff x="0" y="980728"/>
            <a:chExt cx="9072563" cy="5254843"/>
          </a:xfrm>
        </p:grpSpPr>
        <p:pic>
          <p:nvPicPr>
            <p:cNvPr id="29701" name="Picture 4" descr="hierarchies,metaphors,persons,pyramid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1913" y="1772816"/>
              <a:ext cx="3854450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2" name="Text Box 5"/>
            <p:cNvSpPr txBox="1">
              <a:spLocks noChangeArrowheads="1"/>
            </p:cNvSpPr>
            <p:nvPr/>
          </p:nvSpPr>
          <p:spPr bwMode="auto">
            <a:xfrm>
              <a:off x="2601913" y="980728"/>
              <a:ext cx="41116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GB" b="1" dirty="0">
                  <a:solidFill>
                    <a:schemeClr val="accent1"/>
                  </a:solidFill>
                  <a:latin typeface="Gill Sans MT" pitchFamily="34" charset="0"/>
                </a:rPr>
                <a:t>Good sustainable decisions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4933767"/>
              <a:ext cx="9001125" cy="366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800" b="1" cap="all" dirty="0" smtClean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Reliable and </a:t>
              </a:r>
              <a:r>
                <a:rPr lang="en-GB" sz="1800" b="1" cap="all" dirty="0">
                  <a:solidFill>
                    <a:schemeClr val="tx2">
                      <a:lumMod val="50000"/>
                    </a:schemeClr>
                  </a:solidFill>
                  <a:latin typeface="+mn-lt"/>
                </a:rPr>
                <a:t>independent statistics </a:t>
              </a:r>
            </a:p>
          </p:txBody>
        </p:sp>
        <p:sp>
          <p:nvSpPr>
            <p:cNvPr id="29704" name="Text Box 7"/>
            <p:cNvSpPr txBox="1">
              <a:spLocks noChangeArrowheads="1"/>
            </p:cNvSpPr>
            <p:nvPr/>
          </p:nvSpPr>
          <p:spPr bwMode="auto">
            <a:xfrm>
              <a:off x="6611938" y="4030762"/>
              <a:ext cx="24606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rgbClr val="10253F"/>
                  </a:solidFill>
                  <a:latin typeface="Calibri" pitchFamily="34" charset="0"/>
                </a:rPr>
                <a:t>Analysis &amp; assessment</a:t>
              </a:r>
            </a:p>
          </p:txBody>
        </p:sp>
        <p:sp>
          <p:nvSpPr>
            <p:cNvPr id="29705" name="Text Box 8"/>
            <p:cNvSpPr txBox="1">
              <a:spLocks noChangeArrowheads="1"/>
            </p:cNvSpPr>
            <p:nvPr/>
          </p:nvSpPr>
          <p:spPr bwMode="auto">
            <a:xfrm>
              <a:off x="6300788" y="3310037"/>
              <a:ext cx="190658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rIns="1800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rgbClr val="10253F"/>
                  </a:solidFill>
                  <a:latin typeface="Calibri" pitchFamily="34" charset="0"/>
                </a:rPr>
                <a:t>Policy options</a:t>
              </a:r>
            </a:p>
          </p:txBody>
        </p:sp>
        <p:sp>
          <p:nvSpPr>
            <p:cNvPr id="29706" name="Text Box 9"/>
            <p:cNvSpPr txBox="1">
              <a:spLocks noChangeArrowheads="1"/>
            </p:cNvSpPr>
            <p:nvPr/>
          </p:nvSpPr>
          <p:spPr bwMode="auto">
            <a:xfrm>
              <a:off x="5940425" y="2735362"/>
              <a:ext cx="19256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rgbClr val="10253F"/>
                  </a:solidFill>
                  <a:latin typeface="Calibri" pitchFamily="34" charset="0"/>
                </a:rPr>
                <a:t>Policy decisions</a:t>
              </a:r>
            </a:p>
          </p:txBody>
        </p:sp>
        <p:sp>
          <p:nvSpPr>
            <p:cNvPr id="29707" name="Text Box 10"/>
            <p:cNvSpPr txBox="1">
              <a:spLocks noChangeArrowheads="1"/>
            </p:cNvSpPr>
            <p:nvPr/>
          </p:nvSpPr>
          <p:spPr bwMode="auto">
            <a:xfrm>
              <a:off x="5508625" y="2159099"/>
              <a:ext cx="24098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rgbClr val="10253F"/>
                  </a:solidFill>
                  <a:latin typeface="Calibri" pitchFamily="34" charset="0"/>
                </a:rPr>
                <a:t>Policy validations</a:t>
              </a:r>
            </a:p>
          </p:txBody>
        </p:sp>
        <p:sp>
          <p:nvSpPr>
            <p:cNvPr id="29708" name="Line 11"/>
            <p:cNvSpPr>
              <a:spLocks noChangeShapeType="1"/>
            </p:cNvSpPr>
            <p:nvPr/>
          </p:nvSpPr>
          <p:spPr bwMode="auto">
            <a:xfrm flipH="1" flipV="1">
              <a:off x="4716463" y="1654274"/>
              <a:ext cx="2087562" cy="32400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09" name="Line 12"/>
            <p:cNvSpPr>
              <a:spLocks noChangeShapeType="1"/>
            </p:cNvSpPr>
            <p:nvPr/>
          </p:nvSpPr>
          <p:spPr bwMode="auto">
            <a:xfrm flipV="1">
              <a:off x="2249488" y="1649512"/>
              <a:ext cx="2109787" cy="328612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10" name="Text Box 7"/>
            <p:cNvSpPr txBox="1">
              <a:spLocks noChangeArrowheads="1"/>
            </p:cNvSpPr>
            <p:nvPr/>
          </p:nvSpPr>
          <p:spPr bwMode="auto">
            <a:xfrm>
              <a:off x="323850" y="3310037"/>
              <a:ext cx="253206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r" eaLnBrk="1" hangingPunct="1"/>
              <a:r>
                <a:rPr lang="en-GB" sz="1800" b="1">
                  <a:solidFill>
                    <a:srgbClr val="10253F"/>
                  </a:solidFill>
                  <a:latin typeface="Calibri" pitchFamily="34" charset="0"/>
                </a:rPr>
                <a:t>Analysis &amp; assessment</a:t>
              </a:r>
            </a:p>
          </p:txBody>
        </p:sp>
        <p:sp>
          <p:nvSpPr>
            <p:cNvPr id="29711" name="Text Box 7"/>
            <p:cNvSpPr txBox="1">
              <a:spLocks noChangeArrowheads="1"/>
            </p:cNvSpPr>
            <p:nvPr/>
          </p:nvSpPr>
          <p:spPr bwMode="auto">
            <a:xfrm>
              <a:off x="467544" y="3789040"/>
              <a:ext cx="1871663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rgbClr val="10253F"/>
                  </a:solidFill>
                  <a:latin typeface="Calibri" pitchFamily="34" charset="0"/>
                </a:rPr>
                <a:t>Statistical and financial literacy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8182339">
              <a:off x="2503448" y="3133475"/>
              <a:ext cx="1919367" cy="3667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cap="small" spc="150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Communication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 rot="3437842">
              <a:off x="4654510" y="3138238"/>
              <a:ext cx="1919368" cy="3667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cap="small" spc="150" dirty="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Communication</a:t>
              </a:r>
            </a:p>
          </p:txBody>
        </p:sp>
        <p:grpSp>
          <p:nvGrpSpPr>
            <p:cNvPr id="29714" name="Group 28"/>
            <p:cNvGrpSpPr>
              <a:grpSpLocks/>
            </p:cNvGrpSpPr>
            <p:nvPr/>
          </p:nvGrpSpPr>
          <p:grpSpPr bwMode="auto">
            <a:xfrm>
              <a:off x="179388" y="1784449"/>
              <a:ext cx="3887787" cy="2719745"/>
              <a:chOff x="113" y="1616"/>
              <a:chExt cx="2449" cy="1859"/>
            </a:xfrm>
          </p:grpSpPr>
          <p:sp>
            <p:nvSpPr>
              <p:cNvPr id="29725" name="Line 24"/>
              <p:cNvSpPr>
                <a:spLocks noChangeShapeType="1"/>
              </p:cNvSpPr>
              <p:nvPr/>
            </p:nvSpPr>
            <p:spPr bwMode="auto">
              <a:xfrm>
                <a:off x="113" y="1616"/>
                <a:ext cx="0" cy="1859"/>
              </a:xfrm>
              <a:prstGeom prst="line">
                <a:avLst/>
              </a:prstGeom>
              <a:noFill/>
              <a:ln w="3175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26" name="Line 25"/>
              <p:cNvSpPr>
                <a:spLocks noChangeShapeType="1"/>
              </p:cNvSpPr>
              <p:nvPr/>
            </p:nvSpPr>
            <p:spPr bwMode="auto">
              <a:xfrm>
                <a:off x="113" y="3475"/>
                <a:ext cx="1225" cy="0"/>
              </a:xfrm>
              <a:prstGeom prst="line">
                <a:avLst/>
              </a:prstGeom>
              <a:noFill/>
              <a:ln w="3175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27" name="Line 26"/>
              <p:cNvSpPr>
                <a:spLocks noChangeShapeType="1"/>
              </p:cNvSpPr>
              <p:nvPr/>
            </p:nvSpPr>
            <p:spPr bwMode="auto">
              <a:xfrm>
                <a:off x="113" y="1616"/>
                <a:ext cx="2449" cy="0"/>
              </a:xfrm>
              <a:prstGeom prst="line">
                <a:avLst/>
              </a:prstGeom>
              <a:noFill/>
              <a:ln w="3175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28" name="Line 27"/>
              <p:cNvSpPr>
                <a:spLocks noChangeShapeType="1"/>
              </p:cNvSpPr>
              <p:nvPr/>
            </p:nvSpPr>
            <p:spPr bwMode="auto">
              <a:xfrm flipV="1">
                <a:off x="1338" y="1616"/>
                <a:ext cx="1224" cy="1859"/>
              </a:xfrm>
              <a:prstGeom prst="line">
                <a:avLst/>
              </a:prstGeom>
              <a:noFill/>
              <a:ln w="3175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9715" name="Text Box 29"/>
            <p:cNvSpPr txBox="1">
              <a:spLocks noChangeArrowheads="1"/>
            </p:cNvSpPr>
            <p:nvPr/>
          </p:nvSpPr>
          <p:spPr bwMode="auto">
            <a:xfrm>
              <a:off x="0" y="1509812"/>
              <a:ext cx="3790205" cy="400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2000" b="1" dirty="0">
                  <a:solidFill>
                    <a:schemeClr val="accent5"/>
                  </a:solidFill>
                  <a:latin typeface="Gill Sans MT" pitchFamily="34" charset="0"/>
                </a:rPr>
                <a:t>Professional users and citizens</a:t>
              </a:r>
            </a:p>
          </p:txBody>
        </p:sp>
        <p:grpSp>
          <p:nvGrpSpPr>
            <p:cNvPr id="29716" name="Group 35"/>
            <p:cNvGrpSpPr>
              <a:grpSpLocks/>
            </p:cNvGrpSpPr>
            <p:nvPr/>
          </p:nvGrpSpPr>
          <p:grpSpPr bwMode="auto">
            <a:xfrm>
              <a:off x="4932363" y="1784450"/>
              <a:ext cx="4032250" cy="2719744"/>
              <a:chOff x="3107" y="1570"/>
              <a:chExt cx="2540" cy="1815"/>
            </a:xfrm>
          </p:grpSpPr>
          <p:sp>
            <p:nvSpPr>
              <p:cNvPr id="29721" name="Line 30"/>
              <p:cNvSpPr>
                <a:spLocks noChangeShapeType="1"/>
              </p:cNvSpPr>
              <p:nvPr/>
            </p:nvSpPr>
            <p:spPr bwMode="auto">
              <a:xfrm>
                <a:off x="3107" y="1570"/>
                <a:ext cx="1180" cy="1815"/>
              </a:xfrm>
              <a:prstGeom prst="line">
                <a:avLst/>
              </a:prstGeom>
              <a:noFill/>
              <a:ln w="3175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22" name="Line 31"/>
              <p:cNvSpPr>
                <a:spLocks noChangeShapeType="1"/>
              </p:cNvSpPr>
              <p:nvPr/>
            </p:nvSpPr>
            <p:spPr bwMode="auto">
              <a:xfrm>
                <a:off x="3107" y="1570"/>
                <a:ext cx="2540" cy="0"/>
              </a:xfrm>
              <a:prstGeom prst="line">
                <a:avLst/>
              </a:prstGeom>
              <a:noFill/>
              <a:ln w="3175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23" name="Line 33"/>
              <p:cNvSpPr>
                <a:spLocks noChangeShapeType="1"/>
              </p:cNvSpPr>
              <p:nvPr/>
            </p:nvSpPr>
            <p:spPr bwMode="auto">
              <a:xfrm>
                <a:off x="5647" y="1570"/>
                <a:ext cx="0" cy="1815"/>
              </a:xfrm>
              <a:prstGeom prst="line">
                <a:avLst/>
              </a:prstGeom>
              <a:noFill/>
              <a:ln w="3175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24" name="Line 34"/>
              <p:cNvSpPr>
                <a:spLocks noChangeShapeType="1"/>
              </p:cNvSpPr>
              <p:nvPr/>
            </p:nvSpPr>
            <p:spPr bwMode="auto">
              <a:xfrm>
                <a:off x="4286" y="3385"/>
                <a:ext cx="1361" cy="0"/>
              </a:xfrm>
              <a:prstGeom prst="line">
                <a:avLst/>
              </a:prstGeom>
              <a:noFill/>
              <a:ln w="3175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9717" name="Text Box 36"/>
            <p:cNvSpPr txBox="1">
              <a:spLocks noChangeArrowheads="1"/>
            </p:cNvSpPr>
            <p:nvPr/>
          </p:nvSpPr>
          <p:spPr bwMode="auto">
            <a:xfrm>
              <a:off x="7092950" y="1509812"/>
              <a:ext cx="1848519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2000" b="1" dirty="0">
                  <a:solidFill>
                    <a:schemeClr val="accent5"/>
                  </a:solidFill>
                  <a:latin typeface="Gill Sans MT" pitchFamily="34" charset="0"/>
                </a:rPr>
                <a:t>Policy-making</a:t>
              </a:r>
            </a:p>
          </p:txBody>
        </p:sp>
        <p:sp>
          <p:nvSpPr>
            <p:cNvPr id="29718" name="Text Box 13"/>
            <p:cNvSpPr txBox="1">
              <a:spLocks noChangeArrowheads="1"/>
            </p:cNvSpPr>
            <p:nvPr/>
          </p:nvSpPr>
          <p:spPr bwMode="auto">
            <a:xfrm>
              <a:off x="682625" y="2159099"/>
              <a:ext cx="309721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rIns="18000" anchor="ctr" anchorCtr="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rgbClr val="10253F"/>
                  </a:solidFill>
                  <a:latin typeface="Calibri" pitchFamily="34" charset="0"/>
                </a:rPr>
                <a:t>  Knowledge-based society </a:t>
              </a:r>
            </a:p>
          </p:txBody>
        </p:sp>
        <p:sp>
          <p:nvSpPr>
            <p:cNvPr id="29719" name="Text Box 13"/>
            <p:cNvSpPr txBox="1">
              <a:spLocks noChangeArrowheads="1"/>
            </p:cNvSpPr>
            <p:nvPr/>
          </p:nvSpPr>
          <p:spPr bwMode="auto">
            <a:xfrm>
              <a:off x="827088" y="2735362"/>
              <a:ext cx="255587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rIns="18000" anchor="ctr" anchorCtr="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800" b="1">
                  <a:solidFill>
                    <a:srgbClr val="10253F"/>
                  </a:solidFill>
                  <a:latin typeface="Calibri" pitchFamily="34" charset="0"/>
                </a:rPr>
                <a:t>Policy accountability </a:t>
              </a:r>
            </a:p>
          </p:txBody>
        </p:sp>
        <p:sp>
          <p:nvSpPr>
            <p:cNvPr id="29720" name="Rectangle 1"/>
            <p:cNvSpPr>
              <a:spLocks noChangeArrowheads="1"/>
            </p:cNvSpPr>
            <p:nvPr/>
          </p:nvSpPr>
          <p:spPr bwMode="auto">
            <a:xfrm>
              <a:off x="323850" y="5589240"/>
              <a:ext cx="86407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en-GB" sz="1800" b="1" i="1" dirty="0">
                  <a:solidFill>
                    <a:schemeClr val="accent1"/>
                  </a:solidFill>
                  <a:latin typeface="Gill Sans MT" pitchFamily="34" charset="0"/>
                </a:rPr>
                <a:t>The communication of statistics contributes to </a:t>
              </a:r>
              <a:r>
                <a:rPr lang="en-GB" sz="1800" b="1" i="1" dirty="0">
                  <a:solidFill>
                    <a:srgbClr val="990033"/>
                  </a:solidFill>
                  <a:latin typeface="Gill Sans MT" pitchFamily="34" charset="0"/>
                </a:rPr>
                <a:t>building public support for </a:t>
              </a:r>
              <a:r>
                <a:rPr lang="en-GB" sz="1800" b="1" i="1" dirty="0">
                  <a:solidFill>
                    <a:schemeClr val="accent1"/>
                  </a:solidFill>
                  <a:latin typeface="Gill Sans MT" pitchFamily="34" charset="0"/>
                </a:rPr>
                <a:t>and </a:t>
              </a:r>
              <a:r>
                <a:rPr lang="en-GB" sz="1800" b="1" i="1" u="sng" dirty="0">
                  <a:solidFill>
                    <a:srgbClr val="990033"/>
                  </a:solidFill>
                  <a:latin typeface="Gill Sans MT" pitchFamily="34" charset="0"/>
                </a:rPr>
                <a:t>trust</a:t>
              </a:r>
              <a:r>
                <a:rPr lang="en-GB" sz="1800" b="1" i="1" dirty="0">
                  <a:solidFill>
                    <a:schemeClr val="accent2"/>
                  </a:solidFill>
                  <a:latin typeface="Gill Sans MT" pitchFamily="34" charset="0"/>
                </a:rPr>
                <a:t> </a:t>
              </a:r>
              <a:r>
                <a:rPr lang="en-GB" sz="1800" b="1" i="1" dirty="0">
                  <a:solidFill>
                    <a:schemeClr val="accent1"/>
                  </a:solidFill>
                  <a:latin typeface="Gill Sans MT" pitchFamily="34" charset="0"/>
                </a:rPr>
                <a:t>in the pursuit of </a:t>
              </a:r>
              <a:r>
                <a:rPr lang="en-GB" sz="1800" b="1" i="1" dirty="0">
                  <a:solidFill>
                    <a:srgbClr val="990033"/>
                  </a:solidFill>
                  <a:latin typeface="Gill Sans MT" pitchFamily="34" charset="0"/>
                </a:rPr>
                <a:t>price and financial stability </a:t>
              </a:r>
              <a:r>
                <a:rPr lang="en-GB" sz="1800" b="1" i="1" dirty="0">
                  <a:solidFill>
                    <a:schemeClr val="accent1"/>
                  </a:solidFill>
                  <a:latin typeface="Gill Sans MT" pitchFamily="34" charset="0"/>
                </a:rPr>
                <a:t>and </a:t>
              </a:r>
              <a:r>
                <a:rPr lang="en-GB" sz="1800" b="1" i="1" dirty="0">
                  <a:solidFill>
                    <a:srgbClr val="990033"/>
                  </a:solidFill>
                  <a:latin typeface="Gill Sans MT" pitchFamily="34" charset="0"/>
                </a:rPr>
                <a:t>prudent economic policies.</a:t>
              </a:r>
            </a:p>
          </p:txBody>
        </p:sp>
      </p:grpSp>
      <p:sp>
        <p:nvSpPr>
          <p:cNvPr id="29700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" y="44450"/>
            <a:ext cx="385763" cy="384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53535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 algn="ctr"/>
            <a:r>
              <a:rPr lang="en-GB" b="1" dirty="0" smtClean="0">
                <a:solidFill>
                  <a:srgbClr val="FFFFFF"/>
                </a:solidFill>
              </a:rPr>
              <a:t>1</a:t>
            </a:r>
            <a:endParaRPr lang="en-GB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0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2"/>
          <p:cNvSpPr>
            <a:spLocks noChangeArrowheads="1"/>
          </p:cNvSpPr>
          <p:nvPr/>
        </p:nvSpPr>
        <p:spPr bwMode="auto">
          <a:xfrm>
            <a:off x="467544" y="-51520"/>
            <a:ext cx="8688933" cy="4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Gill Sans MT" pitchFamily="34" charset="0"/>
              </a:rPr>
              <a:t>The </a:t>
            </a:r>
            <a:r>
              <a:rPr lang="en-GB" sz="2800" b="1" dirty="0">
                <a:solidFill>
                  <a:schemeClr val="bg1"/>
                </a:solidFill>
                <a:latin typeface="Gill Sans MT" pitchFamily="34" charset="0"/>
              </a:rPr>
              <a:t>importance of communicating statistics</a:t>
            </a:r>
          </a:p>
        </p:txBody>
      </p:sp>
      <p:sp>
        <p:nvSpPr>
          <p:cNvPr id="29700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" y="44450"/>
            <a:ext cx="385763" cy="384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53535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 algn="ctr"/>
            <a:r>
              <a:rPr lang="en-GB" b="1" dirty="0" smtClean="0">
                <a:solidFill>
                  <a:srgbClr val="FFFFFF"/>
                </a:solidFill>
              </a:rPr>
              <a:t>1</a:t>
            </a:r>
            <a:endParaRPr lang="en-GB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560882"/>
              </p:ext>
            </p:extLst>
          </p:nvPr>
        </p:nvGraphicFramePr>
        <p:xfrm>
          <a:off x="323528" y="1102000"/>
          <a:ext cx="8424936" cy="47715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6812"/>
                <a:gridCol w="7838124"/>
              </a:tblGrid>
              <a:tr h="75354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1125" algn="ctr">
                        <a:lnSpc>
                          <a:spcPts val="1800"/>
                        </a:lnSpc>
                        <a:spcAft>
                          <a:spcPts val="300"/>
                        </a:spcAft>
                        <a:tabLst>
                          <a:tab pos="111125" algn="l"/>
                        </a:tabLst>
                      </a:pPr>
                      <a:endParaRPr lang="en-GB" sz="2000" b="1" baseline="0" dirty="0" smtClean="0">
                        <a:solidFill>
                          <a:srgbClr val="FFFF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11125" algn="ctr">
                        <a:lnSpc>
                          <a:spcPts val="1800"/>
                        </a:lnSpc>
                        <a:spcAft>
                          <a:spcPts val="300"/>
                        </a:spcAft>
                        <a:tabLst>
                          <a:tab pos="111125" algn="l"/>
                        </a:tabLst>
                      </a:pPr>
                      <a:r>
                        <a:rPr lang="en-GB" sz="2000" b="1" kern="1200" dirty="0" smtClean="0">
                          <a:solidFill>
                            <a:schemeClr val="bg1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The ten values </a:t>
                      </a:r>
                      <a:r>
                        <a:rPr lang="en-GB" sz="2000" b="1" kern="1200" dirty="0">
                          <a:solidFill>
                            <a:schemeClr val="bg1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of communicating central banking </a:t>
                      </a:r>
                      <a:r>
                        <a:rPr lang="en-GB" sz="2000" b="1" kern="1200" dirty="0" smtClean="0">
                          <a:solidFill>
                            <a:schemeClr val="bg1"/>
                          </a:solidFill>
                          <a:latin typeface="Gill Sans MT" pitchFamily="34" charset="0"/>
                          <a:ea typeface="+mn-ea"/>
                          <a:cs typeface="+mn-cs"/>
                        </a:rPr>
                        <a:t>statistics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86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>
                        <a:lnSpc>
                          <a:spcPts val="1800"/>
                        </a:lnSpc>
                        <a:spcAft>
                          <a:spcPts val="300"/>
                        </a:spcAft>
                        <a:buClr>
                          <a:srgbClr val="0F243E"/>
                        </a:buClr>
                        <a:buFont typeface="+mj-lt"/>
                        <a:buNone/>
                        <a:tabLst>
                          <a:tab pos="361950" algn="l"/>
                        </a:tabLst>
                      </a:pPr>
                      <a:r>
                        <a:rPr lang="en-GB" sz="1600" b="1" dirty="0" smtClean="0">
                          <a:solidFill>
                            <a:srgbClr val="9900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r>
                        <a:rPr lang="en-GB" sz="1600" b="1" dirty="0">
                          <a:solidFill>
                            <a:srgbClr val="9900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1125" algn="just">
                        <a:lnSpc>
                          <a:spcPct val="100000"/>
                        </a:lnSpc>
                        <a:spcAft>
                          <a:spcPts val="300"/>
                        </a:spcAft>
                        <a:tabLst>
                          <a:tab pos="111125" algn="l"/>
                        </a:tabLst>
                      </a:pPr>
                      <a:r>
                        <a:rPr lang="en-GB" sz="1800" b="1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Supporting </a:t>
                      </a:r>
                      <a:r>
                        <a:rPr lang="en-GB" sz="1800" b="1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sustainable and sound policies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86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>
                        <a:lnSpc>
                          <a:spcPts val="1800"/>
                        </a:lnSpc>
                        <a:spcAft>
                          <a:spcPts val="300"/>
                        </a:spcAft>
                        <a:buClr>
                          <a:srgbClr val="0F243E"/>
                        </a:buClr>
                        <a:buFont typeface="+mj-lt"/>
                        <a:buNone/>
                        <a:tabLst>
                          <a:tab pos="221615" algn="l"/>
                          <a:tab pos="270510" algn="l"/>
                        </a:tabLst>
                      </a:pPr>
                      <a:r>
                        <a:rPr lang="en-GB" sz="1600" b="1" dirty="0" smtClean="0">
                          <a:solidFill>
                            <a:srgbClr val="9900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GB" sz="1600" b="1" dirty="0">
                        <a:solidFill>
                          <a:srgbClr val="990033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1125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tabLst>
                          <a:tab pos="111125" algn="l"/>
                        </a:tabLst>
                      </a:pPr>
                      <a:r>
                        <a:rPr lang="en-GB" sz="18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Assisting the acceptance process of policy decisions </a:t>
                      </a:r>
                      <a:endParaRPr lang="en-GB" sz="1800" b="1" kern="1200" dirty="0">
                        <a:solidFill>
                          <a:schemeClr val="tx2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7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>
                        <a:lnSpc>
                          <a:spcPts val="1800"/>
                        </a:lnSpc>
                        <a:spcAft>
                          <a:spcPts val="300"/>
                        </a:spcAft>
                        <a:buClr>
                          <a:srgbClr val="0F243E"/>
                        </a:buClr>
                        <a:buFont typeface="+mj-lt"/>
                        <a:buNone/>
                        <a:tabLst>
                          <a:tab pos="221615" algn="l"/>
                          <a:tab pos="270510" algn="l"/>
                        </a:tabLst>
                      </a:pPr>
                      <a:r>
                        <a:rPr lang="en-GB" sz="1600" b="1" dirty="0" smtClean="0">
                          <a:solidFill>
                            <a:srgbClr val="9900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GB" sz="1600" b="1" dirty="0">
                          <a:solidFill>
                            <a:srgbClr val="9900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1125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tabLst>
                          <a:tab pos="111125" algn="l"/>
                        </a:tabLst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Enhancing the effectiveness of monetary policy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86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>
                        <a:lnSpc>
                          <a:spcPts val="1800"/>
                        </a:lnSpc>
                        <a:spcAft>
                          <a:spcPts val="300"/>
                        </a:spcAft>
                        <a:buClr>
                          <a:srgbClr val="0F243E"/>
                        </a:buClr>
                        <a:buFont typeface="+mj-lt"/>
                        <a:buNone/>
                        <a:tabLst>
                          <a:tab pos="221615" algn="l"/>
                          <a:tab pos="270510" algn="l"/>
                        </a:tabLst>
                      </a:pPr>
                      <a:r>
                        <a:rPr lang="en-GB" sz="1600" b="1" dirty="0" smtClean="0">
                          <a:solidFill>
                            <a:srgbClr val="9900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GB" sz="1600" b="1" dirty="0">
                          <a:solidFill>
                            <a:srgbClr val="9900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1125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tabLst>
                          <a:tab pos="111125" algn="l"/>
                        </a:tabLst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Facilitating the functioning of financial markets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87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>
                        <a:lnSpc>
                          <a:spcPts val="1800"/>
                        </a:lnSpc>
                        <a:spcAft>
                          <a:spcPts val="300"/>
                        </a:spcAft>
                        <a:buClr>
                          <a:srgbClr val="0F243E"/>
                        </a:buClr>
                        <a:buFont typeface="+mj-lt"/>
                        <a:buNone/>
                        <a:tabLst>
                          <a:tab pos="221615" algn="l"/>
                          <a:tab pos="270510" algn="l"/>
                        </a:tabLst>
                      </a:pPr>
                      <a:r>
                        <a:rPr lang="en-GB" sz="1600" b="1" dirty="0" smtClean="0">
                          <a:solidFill>
                            <a:srgbClr val="9900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GB" sz="1600" b="1" dirty="0">
                          <a:solidFill>
                            <a:srgbClr val="9900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1125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tabLst>
                          <a:tab pos="111125" algn="l"/>
                        </a:tabLst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Building trust in central banking and </a:t>
                      </a:r>
                      <a:r>
                        <a:rPr lang="en-GB" sz="18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contributing to positive </a:t>
                      </a:r>
                      <a:r>
                        <a:rPr lang="en-GB" sz="1800" b="1" kern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reputation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4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>
                        <a:lnSpc>
                          <a:spcPts val="1800"/>
                        </a:lnSpc>
                        <a:spcAft>
                          <a:spcPts val="300"/>
                        </a:spcAft>
                        <a:buClr>
                          <a:srgbClr val="0F243E"/>
                        </a:buClr>
                        <a:buFont typeface="+mj-lt"/>
                        <a:buNone/>
                        <a:tabLst>
                          <a:tab pos="221615" algn="l"/>
                          <a:tab pos="270510" algn="l"/>
                        </a:tabLst>
                      </a:pPr>
                      <a:r>
                        <a:rPr lang="en-GB" sz="1600" b="1" dirty="0" smtClean="0">
                          <a:solidFill>
                            <a:srgbClr val="9900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GB" sz="1600" b="1" dirty="0">
                          <a:solidFill>
                            <a:srgbClr val="9900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1125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tabLst>
                          <a:tab pos="111125" algn="l"/>
                        </a:tabLst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Contributing to the responsibility of independent institutions in being transparent and accountability for decisions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01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>
                        <a:lnSpc>
                          <a:spcPts val="1800"/>
                        </a:lnSpc>
                        <a:spcAft>
                          <a:spcPts val="300"/>
                        </a:spcAft>
                        <a:buClr>
                          <a:srgbClr val="0F243E"/>
                        </a:buClr>
                        <a:buFont typeface="+mj-lt"/>
                        <a:buNone/>
                        <a:tabLst>
                          <a:tab pos="221615" algn="l"/>
                          <a:tab pos="270510" algn="l"/>
                        </a:tabLst>
                      </a:pPr>
                      <a:r>
                        <a:rPr lang="en-GB" sz="1600" b="1" dirty="0" smtClean="0">
                          <a:solidFill>
                            <a:srgbClr val="9900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en-GB" sz="1600" b="1" dirty="0">
                          <a:solidFill>
                            <a:srgbClr val="9900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1125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tabLst>
                          <a:tab pos="111125" algn="l"/>
                        </a:tabLst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Enriching the analytical contribution </a:t>
                      </a:r>
                      <a:r>
                        <a:rPr lang="en-GB" sz="1800" b="1" kern="1200" dirty="0" smtClean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and </a:t>
                      </a:r>
                      <a:r>
                        <a:rPr lang="en-GB" sz="1800" b="1" kern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enhances the political debate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1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>
                        <a:lnSpc>
                          <a:spcPts val="1800"/>
                        </a:lnSpc>
                        <a:spcAft>
                          <a:spcPts val="300"/>
                        </a:spcAft>
                        <a:buClr>
                          <a:srgbClr val="0F243E"/>
                        </a:buClr>
                        <a:buFont typeface="+mj-lt"/>
                        <a:buNone/>
                        <a:tabLst>
                          <a:tab pos="221615" algn="l"/>
                          <a:tab pos="270510" algn="l"/>
                        </a:tabLst>
                      </a:pPr>
                      <a:r>
                        <a:rPr lang="en-GB" sz="1600" b="1" dirty="0" smtClean="0">
                          <a:solidFill>
                            <a:srgbClr val="9900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n-GB" sz="1600" b="1" dirty="0">
                          <a:solidFill>
                            <a:srgbClr val="9900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1125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tabLst>
                          <a:tab pos="111125" algn="l"/>
                        </a:tabLst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Fostering a knowledge-based society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17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>
                        <a:lnSpc>
                          <a:spcPts val="1800"/>
                        </a:lnSpc>
                        <a:spcAft>
                          <a:spcPts val="300"/>
                        </a:spcAft>
                        <a:buClr>
                          <a:srgbClr val="0F243E"/>
                        </a:buClr>
                        <a:buFont typeface="+mj-lt"/>
                        <a:buNone/>
                        <a:tabLst>
                          <a:tab pos="221615" algn="l"/>
                          <a:tab pos="270510" algn="l"/>
                        </a:tabLst>
                      </a:pPr>
                      <a:r>
                        <a:rPr lang="en-GB" sz="1600" b="1" dirty="0" smtClean="0">
                          <a:solidFill>
                            <a:srgbClr val="9900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en-GB" sz="1600" b="1" dirty="0">
                          <a:solidFill>
                            <a:srgbClr val="9900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600" b="1" dirty="0" smtClean="0">
                        <a:solidFill>
                          <a:srgbClr val="990033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1125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tabLst>
                          <a:tab pos="111125" algn="l"/>
                        </a:tabLst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Enhancing statistics and financial literacy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9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>
                        <a:lnSpc>
                          <a:spcPts val="1800"/>
                        </a:lnSpc>
                        <a:spcAft>
                          <a:spcPts val="300"/>
                        </a:spcAft>
                        <a:buClr>
                          <a:srgbClr val="0F243E"/>
                        </a:buClr>
                        <a:buFont typeface="+mj-lt"/>
                        <a:buNone/>
                        <a:tabLst>
                          <a:tab pos="221615" algn="l"/>
                          <a:tab pos="270510" algn="l"/>
                        </a:tabLst>
                      </a:pPr>
                      <a:r>
                        <a:rPr lang="en-GB" sz="1600" b="1" dirty="0" smtClean="0">
                          <a:solidFill>
                            <a:srgbClr val="9900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en-GB" sz="1600" b="1" dirty="0">
                          <a:solidFill>
                            <a:srgbClr val="990033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11125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  <a:tabLst>
                          <a:tab pos="111125" algn="l"/>
                        </a:tabLst>
                      </a:pPr>
                      <a:r>
                        <a:rPr lang="en-GB" sz="1800" b="1" kern="1200" dirty="0">
                          <a:solidFill>
                            <a:schemeClr val="tx2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Increasing welfare in society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5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"/>
          <p:cNvGrpSpPr>
            <a:grpSpLocks/>
          </p:cNvGrpSpPr>
          <p:nvPr/>
        </p:nvGrpSpPr>
        <p:grpSpPr bwMode="auto">
          <a:xfrm>
            <a:off x="178815" y="789012"/>
            <a:ext cx="8929689" cy="5448300"/>
            <a:chOff x="-36513" y="1005136"/>
            <a:chExt cx="8928992" cy="5448200"/>
          </a:xfrm>
        </p:grpSpPr>
        <p:pic>
          <p:nvPicPr>
            <p:cNvPr id="30725" name="Picture 6" descr="http://www.healingfortransformation.net/onion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726" y="1124744"/>
              <a:ext cx="3651250" cy="469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ircular Arrow 7"/>
            <p:cNvSpPr/>
            <p:nvPr/>
          </p:nvSpPr>
          <p:spPr>
            <a:xfrm rot="5400000" flipV="1">
              <a:off x="1714323" y="224245"/>
              <a:ext cx="1357288" cy="4858959"/>
            </a:xfrm>
            <a:prstGeom prst="circularArrow">
              <a:avLst>
                <a:gd name="adj1" fmla="val 15897"/>
                <a:gd name="adj2" fmla="val 1222005"/>
                <a:gd name="adj3" fmla="val 20235170"/>
                <a:gd name="adj4" fmla="val 15530188"/>
                <a:gd name="adj5" fmla="val 13703"/>
              </a:avLst>
            </a:prstGeom>
            <a:solidFill>
              <a:schemeClr val="tx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727" name="TextBox 8"/>
            <p:cNvSpPr txBox="1">
              <a:spLocks noChangeArrowheads="1"/>
            </p:cNvSpPr>
            <p:nvPr/>
          </p:nvSpPr>
          <p:spPr bwMode="auto">
            <a:xfrm>
              <a:off x="107504" y="1484784"/>
              <a:ext cx="164780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GB" sz="2000" b="1">
                  <a:solidFill>
                    <a:srgbClr val="990033"/>
                  </a:solidFill>
                  <a:latin typeface="Gill Sans MT" pitchFamily="34" charset="0"/>
                </a:rPr>
                <a:t>Request for </a:t>
              </a:r>
            </a:p>
            <a:p>
              <a:pPr algn="ctr" eaLnBrk="1" hangingPunct="1"/>
              <a:r>
                <a:rPr lang="en-GB" sz="2000" b="1">
                  <a:solidFill>
                    <a:srgbClr val="990033"/>
                  </a:solidFill>
                  <a:latin typeface="Gill Sans MT" pitchFamily="34" charset="0"/>
                </a:rPr>
                <a:t>Statistics</a:t>
              </a:r>
            </a:p>
          </p:txBody>
        </p:sp>
        <p:sp>
          <p:nvSpPr>
            <p:cNvPr id="30728" name="TextBox 15"/>
            <p:cNvSpPr txBox="1">
              <a:spLocks noChangeArrowheads="1"/>
            </p:cNvSpPr>
            <p:nvPr/>
          </p:nvSpPr>
          <p:spPr bwMode="auto">
            <a:xfrm>
              <a:off x="4211960" y="1372706"/>
              <a:ext cx="31020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GB" sz="1800" b="1">
                  <a:solidFill>
                    <a:srgbClr val="990033"/>
                  </a:solidFill>
                  <a:latin typeface="Gill Sans MT" pitchFamily="34" charset="0"/>
                </a:rPr>
                <a:t>Core users of statistics </a:t>
              </a:r>
            </a:p>
          </p:txBody>
        </p:sp>
        <p:sp>
          <p:nvSpPr>
            <p:cNvPr id="30729" name="TextBox 10"/>
            <p:cNvSpPr txBox="1">
              <a:spLocks noChangeArrowheads="1"/>
            </p:cNvSpPr>
            <p:nvPr/>
          </p:nvSpPr>
          <p:spPr bwMode="auto">
            <a:xfrm>
              <a:off x="2309813" y="3400005"/>
              <a:ext cx="28257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buFont typeface="Arial" pitchFamily="34" charset="0"/>
                <a:buChar char="•"/>
              </a:pPr>
              <a:r>
                <a:rPr lang="en-GB" sz="2500"/>
                <a:t> 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2463606" y="2149702"/>
              <a:ext cx="782577" cy="1450948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231896" y="2149702"/>
              <a:ext cx="1588964" cy="11113"/>
            </a:xfrm>
            <a:prstGeom prst="line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732" name="TextBox 25"/>
            <p:cNvSpPr txBox="1">
              <a:spLocks noChangeArrowheads="1"/>
            </p:cNvSpPr>
            <p:nvPr/>
          </p:nvSpPr>
          <p:spPr bwMode="auto">
            <a:xfrm>
              <a:off x="4845050" y="1916832"/>
              <a:ext cx="2527300" cy="338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600" b="1" dirty="0" smtClean="0">
                  <a:solidFill>
                    <a:schemeClr val="accent1"/>
                  </a:solidFill>
                  <a:latin typeface="Gill Sans MT" pitchFamily="34" charset="0"/>
                </a:rPr>
                <a:t>Policy users</a:t>
              </a:r>
              <a:endParaRPr lang="en-GB" sz="1600" b="1" dirty="0">
                <a:solidFill>
                  <a:schemeClr val="accent1"/>
                </a:solidFill>
                <a:latin typeface="Gill Sans MT" pitchFamily="34" charset="0"/>
              </a:endParaRPr>
            </a:p>
          </p:txBody>
        </p:sp>
        <p:sp>
          <p:nvSpPr>
            <p:cNvPr id="30733" name="TextBox 43"/>
            <p:cNvSpPr txBox="1">
              <a:spLocks noChangeArrowheads="1"/>
            </p:cNvSpPr>
            <p:nvPr/>
          </p:nvSpPr>
          <p:spPr bwMode="auto">
            <a:xfrm>
              <a:off x="2598738" y="3400005"/>
              <a:ext cx="280987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buFont typeface="Arial" pitchFamily="34" charset="0"/>
                <a:buChar char="•"/>
              </a:pPr>
              <a:r>
                <a:rPr lang="en-GB" sz="2500"/>
                <a:t> 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3233484" y="2652931"/>
              <a:ext cx="1587376" cy="1587"/>
            </a:xfrm>
            <a:prstGeom prst="line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735" name="Rectangle 912394"/>
            <p:cNvSpPr>
              <a:spLocks noChangeArrowheads="1"/>
            </p:cNvSpPr>
            <p:nvPr/>
          </p:nvSpPr>
          <p:spPr bwMode="auto">
            <a:xfrm>
              <a:off x="2814638" y="3400005"/>
              <a:ext cx="611187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GB"/>
                <a:t> </a:t>
              </a:r>
            </a:p>
          </p:txBody>
        </p:sp>
        <p:sp>
          <p:nvSpPr>
            <p:cNvPr id="30736" name="Rectangle 912395"/>
            <p:cNvSpPr>
              <a:spLocks noChangeArrowheads="1"/>
            </p:cNvSpPr>
            <p:nvPr/>
          </p:nvSpPr>
          <p:spPr bwMode="auto">
            <a:xfrm>
              <a:off x="2979738" y="3400005"/>
              <a:ext cx="611187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GB"/>
                <a:t> </a:t>
              </a:r>
            </a:p>
          </p:txBody>
        </p:sp>
        <p:sp>
          <p:nvSpPr>
            <p:cNvPr id="30737" name="Rectangle 912396"/>
            <p:cNvSpPr>
              <a:spLocks noChangeArrowheads="1"/>
            </p:cNvSpPr>
            <p:nvPr/>
          </p:nvSpPr>
          <p:spPr bwMode="auto">
            <a:xfrm>
              <a:off x="3211513" y="3400005"/>
              <a:ext cx="611187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GB"/>
                <a:t> </a:t>
              </a:r>
            </a:p>
          </p:txBody>
        </p:sp>
        <p:sp>
          <p:nvSpPr>
            <p:cNvPr id="30738" name="Rectangle 912397"/>
            <p:cNvSpPr>
              <a:spLocks noChangeArrowheads="1"/>
            </p:cNvSpPr>
            <p:nvPr/>
          </p:nvSpPr>
          <p:spPr bwMode="auto">
            <a:xfrm>
              <a:off x="3390900" y="3400005"/>
              <a:ext cx="609600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GB"/>
                <a:t> </a:t>
              </a:r>
            </a:p>
          </p:txBody>
        </p:sp>
        <p:sp>
          <p:nvSpPr>
            <p:cNvPr id="30739" name="TextBox 53"/>
            <p:cNvSpPr txBox="1">
              <a:spLocks noChangeArrowheads="1"/>
            </p:cNvSpPr>
            <p:nvPr/>
          </p:nvSpPr>
          <p:spPr bwMode="auto">
            <a:xfrm>
              <a:off x="4845050" y="2514799"/>
              <a:ext cx="25273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600" b="1" i="1">
                  <a:solidFill>
                    <a:srgbClr val="990033"/>
                  </a:solidFill>
                  <a:latin typeface="Gill Sans MT" pitchFamily="34" charset="0"/>
                  <a:cs typeface="Calibri" pitchFamily="34" charset="0"/>
                </a:rPr>
                <a:t>Journalists/Media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3233484" y="3095835"/>
              <a:ext cx="1588963" cy="0"/>
            </a:xfrm>
            <a:prstGeom prst="line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741" name="TextBox 58"/>
            <p:cNvSpPr txBox="1">
              <a:spLocks noChangeArrowheads="1"/>
            </p:cNvSpPr>
            <p:nvPr/>
          </p:nvSpPr>
          <p:spPr bwMode="auto">
            <a:xfrm>
              <a:off x="4845050" y="2945259"/>
              <a:ext cx="25273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600" b="1" i="1" dirty="0">
                  <a:solidFill>
                    <a:srgbClr val="990033"/>
                  </a:solidFill>
                  <a:latin typeface="Gill Sans MT" pitchFamily="34" charset="0"/>
                  <a:cs typeface="Calibri" pitchFamily="34" charset="0"/>
                </a:rPr>
                <a:t>Financial analysts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V="1">
              <a:off x="2728698" y="2654518"/>
              <a:ext cx="517485" cy="97788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2957280" y="3095835"/>
              <a:ext cx="274616" cy="536565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3109668" y="3467303"/>
              <a:ext cx="98417" cy="173035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208086" y="3467303"/>
              <a:ext cx="1584201" cy="0"/>
            </a:xfrm>
            <a:prstGeom prst="line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3201736" y="4310250"/>
              <a:ext cx="1619124" cy="0"/>
            </a:xfrm>
            <a:prstGeom prst="line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749" name="Rectangle 46"/>
            <p:cNvSpPr>
              <a:spLocks noChangeArrowheads="1"/>
            </p:cNvSpPr>
            <p:nvPr/>
          </p:nvSpPr>
          <p:spPr bwMode="auto">
            <a:xfrm>
              <a:off x="3571875" y="3400005"/>
              <a:ext cx="609600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GB"/>
                <a:t> </a:t>
              </a: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3590643" y="3962594"/>
              <a:ext cx="1254027" cy="11113"/>
            </a:xfrm>
            <a:prstGeom prst="line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751" name="TextBox 112"/>
            <p:cNvSpPr txBox="1">
              <a:spLocks noChangeArrowheads="1"/>
            </p:cNvSpPr>
            <p:nvPr/>
          </p:nvSpPr>
          <p:spPr bwMode="auto">
            <a:xfrm>
              <a:off x="4845050" y="4139780"/>
              <a:ext cx="282329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600" b="1" i="1">
                  <a:solidFill>
                    <a:srgbClr val="990033"/>
                  </a:solidFill>
                  <a:latin typeface="Gill Sans MT" pitchFamily="34" charset="0"/>
                  <a:cs typeface="Calibri" pitchFamily="34" charset="0"/>
                </a:rPr>
                <a:t>High volume data users </a:t>
              </a:r>
            </a:p>
          </p:txBody>
        </p:sp>
        <p:sp>
          <p:nvSpPr>
            <p:cNvPr id="30752" name="TextBox 113"/>
            <p:cNvSpPr txBox="1">
              <a:spLocks noChangeArrowheads="1"/>
            </p:cNvSpPr>
            <p:nvPr/>
          </p:nvSpPr>
          <p:spPr bwMode="auto">
            <a:xfrm>
              <a:off x="4845050" y="3792117"/>
              <a:ext cx="15991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600" b="1">
                  <a:solidFill>
                    <a:schemeClr val="accent1"/>
                  </a:solidFill>
                  <a:latin typeface="Gill Sans MT" pitchFamily="34" charset="0"/>
                </a:rPr>
                <a:t>General public</a:t>
              </a:r>
            </a:p>
          </p:txBody>
        </p:sp>
        <p:sp>
          <p:nvSpPr>
            <p:cNvPr id="30753" name="TextBox 114"/>
            <p:cNvSpPr txBox="1">
              <a:spLocks noChangeArrowheads="1"/>
            </p:cNvSpPr>
            <p:nvPr/>
          </p:nvSpPr>
          <p:spPr bwMode="auto">
            <a:xfrm>
              <a:off x="4845050" y="3322217"/>
              <a:ext cx="26130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600" b="1" i="1">
                  <a:solidFill>
                    <a:srgbClr val="990033"/>
                  </a:solidFill>
                  <a:latin typeface="Gill Sans MT" pitchFamily="34" charset="0"/>
                  <a:cs typeface="Calibri" pitchFamily="34" charset="0"/>
                </a:rPr>
                <a:t>Research/Academia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 flipV="1">
              <a:off x="2814416" y="3638750"/>
              <a:ext cx="555582" cy="1103293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3201736" y="3667324"/>
              <a:ext cx="320650" cy="64292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3590643" y="3667324"/>
              <a:ext cx="123815" cy="29527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0757" name="Picture 35" descr="Alv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1005136"/>
              <a:ext cx="1244132" cy="99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58" name="TextBox 36"/>
            <p:cNvSpPr txBox="1">
              <a:spLocks noChangeArrowheads="1"/>
            </p:cNvSpPr>
            <p:nvPr/>
          </p:nvSpPr>
          <p:spPr bwMode="auto">
            <a:xfrm>
              <a:off x="176138" y="5745450"/>
              <a:ext cx="871634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73050" indent="-2730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just" eaLnBrk="1" hangingPunct="1">
                <a:lnSpc>
                  <a:spcPts val="2400"/>
                </a:lnSpc>
                <a:spcAft>
                  <a:spcPts val="600"/>
                </a:spcAft>
                <a:buFont typeface="Wingdings 3" pitchFamily="18" charset="2"/>
                <a:buChar char="}"/>
              </a:pPr>
              <a:r>
                <a:rPr lang="en-GB" sz="2000" dirty="0">
                  <a:solidFill>
                    <a:srgbClr val="000099"/>
                  </a:solidFill>
                  <a:latin typeface="Gill Sans MT" pitchFamily="34" charset="0"/>
                  <a:cs typeface="Calibri" pitchFamily="34" charset="0"/>
                </a:rPr>
                <a:t>Serving the </a:t>
              </a:r>
              <a:r>
                <a:rPr lang="en-GB" sz="2000" b="1" i="1" dirty="0">
                  <a:solidFill>
                    <a:srgbClr val="990033"/>
                  </a:solidFill>
                  <a:latin typeface="Gill Sans MT" pitchFamily="34" charset="0"/>
                  <a:cs typeface="Calibri" pitchFamily="34" charset="0"/>
                </a:rPr>
                <a:t>core professional market segments </a:t>
              </a:r>
              <a:r>
                <a:rPr lang="en-GB" sz="2000" dirty="0">
                  <a:solidFill>
                    <a:srgbClr val="000099"/>
                  </a:solidFill>
                  <a:latin typeface="Gill Sans MT" pitchFamily="34" charset="0"/>
                  <a:cs typeface="Calibri" pitchFamily="34" charset="0"/>
                </a:rPr>
                <a:t>will</a:t>
              </a:r>
              <a:r>
                <a:rPr lang="en-GB" sz="2000" b="1" dirty="0">
                  <a:solidFill>
                    <a:srgbClr val="000099"/>
                  </a:solidFill>
                  <a:latin typeface="Gill Sans MT" pitchFamily="34" charset="0"/>
                  <a:cs typeface="Calibri" pitchFamily="34" charset="0"/>
                </a:rPr>
                <a:t> </a:t>
              </a:r>
              <a:r>
                <a:rPr lang="en-GB" sz="2000" dirty="0">
                  <a:solidFill>
                    <a:srgbClr val="000099"/>
                  </a:solidFill>
                  <a:latin typeface="Gill Sans MT" pitchFamily="34" charset="0"/>
                  <a:cs typeface="Calibri" pitchFamily="34" charset="0"/>
                </a:rPr>
                <a:t>amplify the statistics message and reach a significantly broader audience, </a:t>
              </a:r>
              <a:r>
                <a:rPr lang="en-GB" sz="2000" dirty="0" smtClean="0">
                  <a:solidFill>
                    <a:srgbClr val="000099"/>
                  </a:solidFill>
                  <a:latin typeface="Gill Sans MT" pitchFamily="34" charset="0"/>
                  <a:cs typeface="Calibri" pitchFamily="34" charset="0"/>
                </a:rPr>
                <a:t> including </a:t>
              </a:r>
              <a:r>
                <a:rPr lang="en-GB" sz="2000" dirty="0">
                  <a:solidFill>
                    <a:srgbClr val="000099"/>
                  </a:solidFill>
                  <a:latin typeface="Gill Sans MT" pitchFamily="34" charset="0"/>
                  <a:cs typeface="Calibri" pitchFamily="34" charset="0"/>
                </a:rPr>
                <a:t>the general public</a:t>
              </a:r>
            </a:p>
          </p:txBody>
        </p:sp>
      </p:grpSp>
      <p:sp>
        <p:nvSpPr>
          <p:cNvPr id="30723" name="Rectangle 32"/>
          <p:cNvSpPr>
            <a:spLocks noChangeArrowheads="1"/>
          </p:cNvSpPr>
          <p:nvPr/>
        </p:nvSpPr>
        <p:spPr bwMode="auto">
          <a:xfrm>
            <a:off x="251520" y="-27384"/>
            <a:ext cx="8820472" cy="61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 algn="ctr"/>
            <a:r>
              <a:rPr lang="en-GB" sz="2800" b="1" dirty="0">
                <a:solidFill>
                  <a:schemeClr val="bg1"/>
                </a:solidFill>
                <a:latin typeface="Gill Sans MT" pitchFamily="34" charset="0"/>
              </a:rPr>
              <a:t>T</a:t>
            </a:r>
            <a:r>
              <a:rPr lang="en-GB" sz="2800" b="1" dirty="0" smtClean="0">
                <a:solidFill>
                  <a:schemeClr val="bg1"/>
                </a:solidFill>
                <a:latin typeface="Gill Sans MT" pitchFamily="34" charset="0"/>
              </a:rPr>
              <a:t>he </a:t>
            </a:r>
            <a:r>
              <a:rPr lang="en-GB" sz="2800" b="1" dirty="0">
                <a:solidFill>
                  <a:schemeClr val="bg1"/>
                </a:solidFill>
                <a:latin typeface="Gill Sans MT" pitchFamily="34" charset="0"/>
              </a:rPr>
              <a:t>users of statistics and what do they </a:t>
            </a:r>
            <a:r>
              <a:rPr lang="en-GB" sz="2800" b="1" dirty="0" smtClean="0">
                <a:solidFill>
                  <a:schemeClr val="bg1"/>
                </a:solidFill>
                <a:latin typeface="Gill Sans MT" pitchFamily="34" charset="0"/>
              </a:rPr>
              <a:t>want</a:t>
            </a:r>
            <a:endParaRPr lang="en-GB" sz="28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3072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" y="44450"/>
            <a:ext cx="385763" cy="384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53535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801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2"/>
          <p:cNvSpPr>
            <a:spLocks noChangeArrowheads="1"/>
          </p:cNvSpPr>
          <p:nvPr/>
        </p:nvSpPr>
        <p:spPr bwMode="auto">
          <a:xfrm>
            <a:off x="251520" y="-27384"/>
            <a:ext cx="8820472" cy="61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 algn="ctr"/>
            <a:r>
              <a:rPr lang="en-GB" sz="2800" b="1" dirty="0">
                <a:solidFill>
                  <a:schemeClr val="bg1"/>
                </a:solidFill>
                <a:latin typeface="Gill Sans MT" pitchFamily="34" charset="0"/>
              </a:rPr>
              <a:t>T</a:t>
            </a:r>
            <a:r>
              <a:rPr lang="en-GB" sz="2800" b="1" dirty="0" smtClean="0">
                <a:solidFill>
                  <a:schemeClr val="bg1"/>
                </a:solidFill>
                <a:latin typeface="Gill Sans MT" pitchFamily="34" charset="0"/>
              </a:rPr>
              <a:t>he </a:t>
            </a:r>
            <a:r>
              <a:rPr lang="en-GB" sz="2800" b="1" dirty="0">
                <a:solidFill>
                  <a:schemeClr val="bg1"/>
                </a:solidFill>
                <a:latin typeface="Gill Sans MT" pitchFamily="34" charset="0"/>
              </a:rPr>
              <a:t>users of statistics and what do they </a:t>
            </a:r>
            <a:r>
              <a:rPr lang="en-GB" sz="2800" b="1" dirty="0" smtClean="0">
                <a:solidFill>
                  <a:schemeClr val="bg1"/>
                </a:solidFill>
                <a:latin typeface="Gill Sans MT" pitchFamily="34" charset="0"/>
              </a:rPr>
              <a:t>want</a:t>
            </a:r>
            <a:endParaRPr lang="en-GB" sz="28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3072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" y="44450"/>
            <a:ext cx="385763" cy="384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53535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 algn="ctr"/>
            <a:r>
              <a:rPr lang="en-GB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3557" y="753884"/>
            <a:ext cx="626469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8175" lvl="1" indent="-180975" algn="just">
              <a:lnSpc>
                <a:spcPts val="2400"/>
              </a:lnSpc>
              <a:spcAft>
                <a:spcPts val="1200"/>
              </a:spcAft>
            </a:pPr>
            <a:r>
              <a:rPr lang="en-GB" sz="2000" b="1" dirty="0" smtClean="0">
                <a:solidFill>
                  <a:srgbClr val="000099"/>
                </a:solidFill>
                <a:latin typeface="Gill Sans MT"/>
                <a:cs typeface="Calibri" pitchFamily="34" charset="0"/>
              </a:rPr>
              <a:t>tailor-made user surveys</a:t>
            </a:r>
            <a:r>
              <a:rPr lang="en-GB" sz="2000" dirty="0" smtClean="0">
                <a:solidFill>
                  <a:srgbClr val="000099"/>
                </a:solidFill>
                <a:latin typeface="Gill Sans MT"/>
                <a:cs typeface="Calibri" pitchFamily="34" charset="0"/>
              </a:rPr>
              <a:t>:</a:t>
            </a:r>
          </a:p>
          <a:p>
            <a:pPr marL="638175" lvl="1" indent="-180975" algn="just">
              <a:spcAft>
                <a:spcPts val="600"/>
              </a:spcAft>
              <a:buFont typeface="Wingdings 3" pitchFamily="18" charset="2"/>
              <a:buChar char=""/>
            </a:pPr>
            <a:r>
              <a:rPr lang="en-GB" sz="1800" dirty="0" smtClean="0">
                <a:solidFill>
                  <a:srgbClr val="000099"/>
                </a:solidFill>
                <a:latin typeface="Gill Sans MT"/>
                <a:cs typeface="Calibri" pitchFamily="34" charset="0"/>
              </a:rPr>
              <a:t>Interview with ECB journalists</a:t>
            </a:r>
          </a:p>
          <a:p>
            <a:pPr marL="638175" lvl="1" indent="-180975" algn="just">
              <a:spcAft>
                <a:spcPts val="600"/>
              </a:spcAft>
              <a:buFont typeface="Wingdings 3" pitchFamily="18" charset="2"/>
              <a:buChar char=""/>
            </a:pPr>
            <a:r>
              <a:rPr lang="en-GB" sz="1800" dirty="0" smtClean="0">
                <a:solidFill>
                  <a:srgbClr val="000099"/>
                </a:solidFill>
                <a:latin typeface="Gill Sans MT"/>
                <a:cs typeface="Calibri" pitchFamily="34" charset="0"/>
              </a:rPr>
              <a:t>ECB website users</a:t>
            </a:r>
          </a:p>
          <a:p>
            <a:pPr marL="638175" lvl="1" indent="-180975" algn="just">
              <a:spcAft>
                <a:spcPts val="600"/>
              </a:spcAft>
              <a:buFont typeface="Wingdings 3" pitchFamily="18" charset="2"/>
              <a:buChar char=""/>
            </a:pPr>
            <a:r>
              <a:rPr lang="en-GB" sz="1800" dirty="0" smtClean="0">
                <a:solidFill>
                  <a:srgbClr val="000099"/>
                </a:solidFill>
                <a:latin typeface="Gill Sans MT"/>
                <a:cs typeface="Calibri" pitchFamily="34" charset="0"/>
              </a:rPr>
              <a:t>Statisticians</a:t>
            </a:r>
          </a:p>
          <a:p>
            <a:pPr marL="638175" lvl="1" indent="-180975" algn="just">
              <a:spcAft>
                <a:spcPts val="600"/>
              </a:spcAft>
              <a:buFont typeface="Wingdings 3" pitchFamily="18" charset="2"/>
              <a:buChar char=""/>
            </a:pPr>
            <a:r>
              <a:rPr lang="en-GB" sz="1800" dirty="0" smtClean="0">
                <a:solidFill>
                  <a:srgbClr val="000099"/>
                </a:solidFill>
                <a:latin typeface="Gill Sans MT"/>
                <a:cs typeface="Calibri" pitchFamily="34" charset="0"/>
              </a:rPr>
              <a:t>Large data users/vendors</a:t>
            </a:r>
            <a:endParaRPr lang="en-GB" sz="2000" dirty="0" smtClean="0">
              <a:solidFill>
                <a:srgbClr val="000099"/>
              </a:solidFill>
              <a:latin typeface="Gill Sans MT"/>
              <a:cs typeface="Calibri" pitchFamily="34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93626"/>
            <a:ext cx="2547694" cy="176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21905" y="2962250"/>
            <a:ext cx="6598567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0" indent="-723900">
              <a:lnSpc>
                <a:spcPct val="15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altLang="zh-CN" sz="1800" b="1" dirty="0">
                <a:solidFill>
                  <a:srgbClr val="990033"/>
                </a:solidFill>
                <a:latin typeface="Gill Sans MT" pitchFamily="34" charset="0"/>
                <a:ea typeface="宋体" pitchFamily="2" charset="-122"/>
              </a:rPr>
              <a:t> 15 Recommendations from journalists/media </a:t>
            </a:r>
          </a:p>
          <a:p>
            <a:pPr marL="1079500" indent="-723900">
              <a:lnSpc>
                <a:spcPct val="15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n-US" altLang="zh-CN" sz="1800" dirty="0">
                <a:solidFill>
                  <a:srgbClr val="000099"/>
                </a:solidFill>
                <a:latin typeface="Gill Sans MT"/>
                <a:cs typeface="Calibri" pitchFamily="34" charset="0"/>
              </a:rPr>
              <a:t>Facilitate the understanding and use of statistics</a:t>
            </a:r>
          </a:p>
          <a:p>
            <a:pPr marL="1079500" indent="-723900">
              <a:lnSpc>
                <a:spcPct val="15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n-US" altLang="zh-CN" sz="1800" dirty="0">
                <a:solidFill>
                  <a:srgbClr val="000099"/>
                </a:solidFill>
                <a:latin typeface="Gill Sans MT"/>
                <a:cs typeface="Calibri" pitchFamily="34" charset="0"/>
              </a:rPr>
              <a:t>Provide user-friendly and interactive web-sites </a:t>
            </a:r>
            <a:endParaRPr lang="en-US" altLang="zh-CN" sz="1800" dirty="0" smtClean="0">
              <a:solidFill>
                <a:srgbClr val="000099"/>
              </a:solidFill>
              <a:latin typeface="Gill Sans MT"/>
              <a:cs typeface="Calibri" pitchFamily="34" charset="0"/>
            </a:endParaRPr>
          </a:p>
          <a:p>
            <a:pPr marL="1079500" indent="-723900">
              <a:lnSpc>
                <a:spcPct val="150000"/>
              </a:lnSpc>
              <a:spcBef>
                <a:spcPct val="25000"/>
              </a:spcBef>
              <a:buFont typeface="Wingdings" pitchFamily="2" charset="2"/>
              <a:buChar char="ü"/>
            </a:pPr>
            <a:endParaRPr lang="en-US" altLang="zh-CN" sz="1800" dirty="0" smtClean="0">
              <a:solidFill>
                <a:srgbClr val="000099"/>
              </a:solidFill>
              <a:latin typeface="Gill Sans MT"/>
              <a:cs typeface="Calibri" pitchFamily="34" charset="0"/>
            </a:endParaRPr>
          </a:p>
          <a:p>
            <a:pPr marL="1079500" indent="-723900">
              <a:lnSpc>
                <a:spcPct val="150000"/>
              </a:lnSpc>
              <a:spcBef>
                <a:spcPct val="25000"/>
              </a:spcBef>
              <a:buFont typeface="Wingdings" pitchFamily="2" charset="2"/>
              <a:buChar char="ü"/>
            </a:pPr>
            <a:endParaRPr lang="en-US" altLang="zh-CN" sz="1800" dirty="0">
              <a:solidFill>
                <a:srgbClr val="000099"/>
              </a:solidFill>
              <a:latin typeface="Gill Sans MT"/>
              <a:cs typeface="Calibri" pitchFamily="34" charset="0"/>
            </a:endParaRPr>
          </a:p>
          <a:p>
            <a:pPr marL="355600">
              <a:lnSpc>
                <a:spcPct val="150000"/>
              </a:lnSpc>
              <a:spcBef>
                <a:spcPct val="25000"/>
              </a:spcBef>
            </a:pPr>
            <a:r>
              <a:rPr lang="en-US" altLang="zh-CN" sz="1800" b="1" dirty="0">
                <a:solidFill>
                  <a:srgbClr val="990033"/>
                </a:solidFill>
                <a:latin typeface="Gill Sans MT" pitchFamily="34" charset="0"/>
                <a:ea typeface="宋体" pitchFamily="2" charset="-122"/>
              </a:rPr>
              <a:t>300 barriers </a:t>
            </a:r>
            <a:r>
              <a:rPr lang="en-US" altLang="zh-CN" sz="1800" b="1" dirty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and proposals from web-site users and statisticians</a:t>
            </a:r>
            <a:r>
              <a:rPr lang="en-US" altLang="zh-CN" sz="1800" b="1" dirty="0">
                <a:solidFill>
                  <a:srgbClr val="990033"/>
                </a:solidFill>
                <a:latin typeface="Gill Sans MT" pitchFamily="34" charset="0"/>
                <a:ea typeface="宋体" pitchFamily="2" charset="-122"/>
              </a:rPr>
              <a:t>            </a:t>
            </a:r>
            <a:r>
              <a:rPr lang="en-US" altLang="zh-CN" sz="1800" b="1" dirty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9 blocks of </a:t>
            </a:r>
            <a:r>
              <a:rPr lang="en-US" altLang="zh-CN" sz="1800" b="1" dirty="0" smtClean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functionalities</a:t>
            </a:r>
            <a:endParaRPr lang="en-US" altLang="zh-CN" sz="1800" b="1" dirty="0">
              <a:solidFill>
                <a:srgbClr val="333399"/>
              </a:solidFill>
              <a:latin typeface="Gill Sans MT" pitchFamily="34" charset="0"/>
              <a:ea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853862"/>
            <a:ext cx="2262187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c95711.r11.cf3.rackcdn.com/mouse+web2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7" y="5228679"/>
            <a:ext cx="1800225" cy="9366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512" y="5816625"/>
            <a:ext cx="6223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2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2"/>
          <p:cNvSpPr>
            <a:spLocks noChangeArrowheads="1"/>
          </p:cNvSpPr>
          <p:nvPr/>
        </p:nvSpPr>
        <p:spPr bwMode="auto">
          <a:xfrm>
            <a:off x="324258" y="-27384"/>
            <a:ext cx="8568222" cy="61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 algn="ctr"/>
            <a:r>
              <a:rPr lang="en-GB" sz="2800" b="1" dirty="0" smtClean="0">
                <a:solidFill>
                  <a:schemeClr val="bg1"/>
                </a:solidFill>
                <a:latin typeface="Gill Sans MT" pitchFamily="34" charset="0"/>
              </a:rPr>
              <a:t>Focus on few core professional user segments</a:t>
            </a:r>
          </a:p>
          <a:p>
            <a:pPr marL="0" lvl="1" algn="ctr"/>
            <a:endParaRPr lang="en-GB" sz="2800" b="1" dirty="0">
              <a:solidFill>
                <a:schemeClr val="bg1"/>
              </a:solidFill>
              <a:latin typeface="Gill Sans MT" pitchFamily="34" charset="0"/>
            </a:endParaRPr>
          </a:p>
        </p:txBody>
      </p:sp>
      <p:sp>
        <p:nvSpPr>
          <p:cNvPr id="3072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" y="44450"/>
            <a:ext cx="385763" cy="384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53535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 algn="ctr"/>
            <a:r>
              <a:rPr lang="en-GB" b="1" dirty="0" smtClean="0">
                <a:solidFill>
                  <a:srgbClr val="FFFFFF"/>
                </a:solidFill>
              </a:rPr>
              <a:t>2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1680" y="692497"/>
            <a:ext cx="7380311" cy="16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079500" indent="-723900">
              <a:lnSpc>
                <a:spcPct val="14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GB" sz="2000" b="1" dirty="0" smtClean="0">
                <a:solidFill>
                  <a:srgbClr val="990033"/>
                </a:solidFill>
                <a:latin typeface="Gill Sans MT" pitchFamily="34" charset="0"/>
                <a:ea typeface="宋体" pitchFamily="2" charset="-122"/>
              </a:rPr>
              <a:t>Redistributors</a:t>
            </a:r>
            <a:r>
              <a:rPr lang="en-GB" sz="2000" b="1" dirty="0" smtClean="0">
                <a:solidFill>
                  <a:srgbClr val="333399"/>
                </a:solidFill>
                <a:latin typeface="Gill Sans MT" pitchFamily="34" charset="0"/>
              </a:rPr>
              <a:t> </a:t>
            </a:r>
            <a:r>
              <a:rPr lang="en-GB" sz="2000" b="1" dirty="0">
                <a:solidFill>
                  <a:srgbClr val="333399"/>
                </a:solidFill>
                <a:latin typeface="Gill Sans MT" pitchFamily="34" charset="0"/>
              </a:rPr>
              <a:t>of statistics</a:t>
            </a:r>
            <a:r>
              <a:rPr lang="en-GB" sz="2000" b="1" dirty="0">
                <a:solidFill>
                  <a:srgbClr val="990033"/>
                </a:solidFill>
                <a:latin typeface="Gill Sans MT" pitchFamily="34" charset="0"/>
              </a:rPr>
              <a:t> </a:t>
            </a:r>
          </a:p>
          <a:p>
            <a:pPr marL="1079500" indent="-723900">
              <a:lnSpc>
                <a:spcPct val="15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n-GB" sz="2000" b="1" dirty="0" smtClean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Spread </a:t>
            </a:r>
            <a:r>
              <a:rPr lang="en-GB" sz="2000" b="1" dirty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statistics throughout the economy</a:t>
            </a:r>
          </a:p>
          <a:p>
            <a:pPr marL="1079500" indent="-723900">
              <a:lnSpc>
                <a:spcPct val="15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n-GB" sz="2000" b="1" dirty="0">
                <a:solidFill>
                  <a:srgbClr val="333399"/>
                </a:solidFill>
                <a:latin typeface="Gill Sans MT" pitchFamily="34" charset="0"/>
                <a:ea typeface="宋体" pitchFamily="2" charset="-122"/>
              </a:rPr>
              <a:t>Provide automatic downloads of large data volumes</a:t>
            </a:r>
          </a:p>
        </p:txBody>
      </p:sp>
      <p:pic>
        <p:nvPicPr>
          <p:cNvPr id="12" name="Picture 6" descr="http://c95711.r11.cf3.rackcdn.com/64_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8" y="692696"/>
            <a:ext cx="1997075" cy="14922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8547" y="4586653"/>
            <a:ext cx="8352928" cy="714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265113" algn="just">
              <a:lnSpc>
                <a:spcPts val="2500"/>
              </a:lnSpc>
              <a:spcAft>
                <a:spcPts val="1200"/>
              </a:spcAft>
              <a:buFont typeface="Wingdings 3" pitchFamily="18" charset="2"/>
              <a:buChar char=""/>
            </a:pPr>
            <a:r>
              <a:rPr lang="en-GB" sz="2000" dirty="0" smtClean="0">
                <a:solidFill>
                  <a:srgbClr val="000099"/>
                </a:solidFill>
                <a:latin typeface="Gill Sans MT"/>
                <a:cs typeface="Calibri" pitchFamily="34" charset="0"/>
              </a:rPr>
              <a:t>The </a:t>
            </a:r>
            <a:r>
              <a:rPr lang="en-GB" sz="2000" dirty="0">
                <a:solidFill>
                  <a:srgbClr val="000099"/>
                </a:solidFill>
                <a:latin typeface="Gill Sans MT"/>
                <a:cs typeface="Calibri" pitchFamily="34" charset="0"/>
              </a:rPr>
              <a:t>majority of </a:t>
            </a:r>
            <a:r>
              <a:rPr lang="en-GB" sz="2000" dirty="0" smtClean="0">
                <a:solidFill>
                  <a:srgbClr val="000099"/>
                </a:solidFill>
                <a:latin typeface="Gill Sans MT"/>
                <a:cs typeface="Calibri" pitchFamily="34" charset="0"/>
              </a:rPr>
              <a:t>recommendations </a:t>
            </a:r>
            <a:r>
              <a:rPr lang="en-GB" sz="2000" dirty="0">
                <a:solidFill>
                  <a:srgbClr val="000099"/>
                </a:solidFill>
                <a:latin typeface="Gill Sans MT"/>
                <a:cs typeface="Calibri" pitchFamily="34" charset="0"/>
              </a:rPr>
              <a:t>are </a:t>
            </a:r>
            <a:r>
              <a:rPr lang="en-GB" sz="2400" b="1" i="1" u="sng" dirty="0">
                <a:solidFill>
                  <a:srgbClr val="006600"/>
                </a:solidFill>
                <a:latin typeface="Gill Sans MT"/>
                <a:cs typeface="Calibri" pitchFamily="34" charset="0"/>
              </a:rPr>
              <a:t>already standard practice </a:t>
            </a:r>
            <a:r>
              <a:rPr lang="en-GB" sz="2000" dirty="0" smtClean="0">
                <a:solidFill>
                  <a:srgbClr val="000099"/>
                </a:solidFill>
                <a:latin typeface="Gill Sans MT"/>
                <a:cs typeface="Calibri" pitchFamily="34" charset="0"/>
              </a:rPr>
              <a:t>and applied with success by other NCBs, OECD, FED, Eurostat or NSIs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1774" y="3146493"/>
            <a:ext cx="8599685" cy="88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  <a:spcAft>
                <a:spcPts val="1200"/>
              </a:spcAft>
            </a:pPr>
            <a:r>
              <a:rPr lang="en-GB" sz="2000" b="1" dirty="0" smtClean="0">
                <a:solidFill>
                  <a:srgbClr val="000099"/>
                </a:solidFill>
                <a:latin typeface="Gill Sans MT"/>
                <a:cs typeface="Calibri" pitchFamily="34" charset="0"/>
              </a:rPr>
              <a:t>From the pool of research of similar and comparable NSIs and IOs, </a:t>
            </a:r>
          </a:p>
          <a:p>
            <a:pPr marL="446088" indent="-265113" algn="just">
              <a:lnSpc>
                <a:spcPts val="2500"/>
              </a:lnSpc>
              <a:spcAft>
                <a:spcPts val="1200"/>
              </a:spcAft>
              <a:buFont typeface="Wingdings 3" pitchFamily="18" charset="2"/>
              <a:buChar char=""/>
            </a:pPr>
            <a:r>
              <a:rPr lang="en-GB" sz="2000" b="1" u="sng" dirty="0">
                <a:solidFill>
                  <a:srgbClr val="990033"/>
                </a:solidFill>
                <a:latin typeface="Gill Sans MT"/>
                <a:cs typeface="Calibri" pitchFamily="34" charset="0"/>
              </a:rPr>
              <a:t>62 </a:t>
            </a:r>
            <a:r>
              <a:rPr lang="en-GB" sz="2000" b="1" u="sng" dirty="0" smtClean="0">
                <a:solidFill>
                  <a:srgbClr val="990033"/>
                </a:solidFill>
                <a:latin typeface="Gill Sans MT"/>
                <a:cs typeface="Calibri" pitchFamily="34" charset="0"/>
              </a:rPr>
              <a:t>recommendations</a:t>
            </a:r>
            <a:r>
              <a:rPr lang="en-GB" sz="2000" dirty="0" smtClean="0">
                <a:solidFill>
                  <a:srgbClr val="000099"/>
                </a:solidFill>
                <a:latin typeface="Gill Sans MT"/>
                <a:cs typeface="Calibri" pitchFamily="34" charset="0"/>
              </a:rPr>
              <a:t> were selected as </a:t>
            </a:r>
            <a:r>
              <a:rPr lang="en-GB" sz="2000" b="1" dirty="0" smtClean="0">
                <a:solidFill>
                  <a:srgbClr val="990033"/>
                </a:solidFill>
                <a:latin typeface="Gill Sans MT"/>
                <a:cs typeface="Calibri" pitchFamily="34" charset="0"/>
              </a:rPr>
              <a:t>most </a:t>
            </a:r>
            <a:r>
              <a:rPr lang="en-GB" sz="2000" b="1" dirty="0">
                <a:solidFill>
                  <a:srgbClr val="990033"/>
                </a:solidFill>
                <a:latin typeface="Gill Sans MT"/>
                <a:cs typeface="Calibri" pitchFamily="34" charset="0"/>
              </a:rPr>
              <a:t>valuable </a:t>
            </a:r>
            <a:r>
              <a:rPr lang="en-GB" sz="2000" dirty="0" smtClean="0">
                <a:solidFill>
                  <a:srgbClr val="000099"/>
                </a:solidFill>
                <a:latin typeface="Gill Sans MT"/>
                <a:cs typeface="Calibri" pitchFamily="34" charset="0"/>
              </a:rPr>
              <a:t>and</a:t>
            </a:r>
            <a:r>
              <a:rPr lang="en-GB" sz="2000" dirty="0" smtClean="0">
                <a:solidFill>
                  <a:srgbClr val="990033"/>
                </a:solidFill>
                <a:latin typeface="Gill Sans MT"/>
                <a:cs typeface="Calibri" pitchFamily="34" charset="0"/>
              </a:rPr>
              <a:t> </a:t>
            </a:r>
            <a:r>
              <a:rPr lang="en-GB" sz="2000" b="1" dirty="0" smtClean="0">
                <a:solidFill>
                  <a:srgbClr val="990033"/>
                </a:solidFill>
                <a:latin typeface="Gill Sans MT"/>
                <a:cs typeface="Calibri" pitchFamily="34" charset="0"/>
              </a:rPr>
              <a:t>fit</a:t>
            </a:r>
            <a:endParaRPr lang="en-GB" sz="2000" dirty="0" smtClean="0">
              <a:solidFill>
                <a:srgbClr val="000099"/>
              </a:solidFill>
              <a:latin typeface="Gill Sans M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6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data:image/jpeg;base64,/9j/4AAQSkZJRgABAQAAAQABAAD/2wCEAAkGBhQSERUUExMWFRQWGBcWGRgVGBgVHxcXGBcWGBwdGhgcICYeGBkjGhgVHzEkIygpLCwsFx4xNTAqNSYrLCkBCQoKDgwOGg8PGiwkHyQqKSwsLS8qLTQsKTAqNiwpLCopKSwpKSwsLCosLCwpLCopLyksLCkpNS0sLSksKSwsL//AABEIAL0AyQMBIgACEQEDEQH/xAAcAAACAgMBAQAAAAAAAAAAAAAABwMGAgUIBAH/xABHEAABAwIBCQQHBgQEBAcAAAABAAIDBBEhBQYHEjFBUWFxEyKBkSMyQlJyobEUM4KSosFi0eHwCFNzshYXVNIVJENEk6PC/8QAGwEBAAIDAQEAAAAAAAAAAAAAAAQGAgMFAQf/xAA1EQABAwIDAwsEAgIDAAAAAAABAAIDBBEFITESQVEGEyJhcYGhscHR8BQykeFCYiPxM1Jy/9oADAMBAAIRAxEAPwB4oQoqapZIxr43NexwBa5pDg4HYQRgQiKVCEIiEIQiIQhCIhC81dlGOFuvK9rG8XEDy4noqdlXS1TsuIWPmPH7tvmbn5LFzw3VSoKSeo/4mk+X50V6Qk5W6V6t/qCOMcm6x83Ej5LUzZ81zttTIPh1W/QLUZ2rrM5P1LvuLR3+wT5Quf8A/i2s/wCqm/OV6Ic+65uypefi1XfULz6gcFsPJ2bc9vj7J8ISfodLNUz7xscg6Fh824fJWrJWlemksJWvhdz77fzDHzAWYlaVBmweriz2bjqz8NfBXZChpKxkrQ+N7XtOwtII8wpltXKIINihCEIvEIUdRUNja573BrWguc5xsABiSTuACTUunNkuVoGMf2VAxzw+R3/qkxvaHHC7WBxBA27CeAInSheHJOXIKphfTzRzNBsTG4OseBtsPVe5EQhCERVbP7PxuS4RI6nmlDsAWABgO4PefUvuwK5vzL0k1eTHehfrQk96F9yw8SN7Hcx43XWtRTtkaWPaHNcLFrgHAg7QQcCEjtI2gYjWnyaCRiXU5xI/0idvwnwO5ETJzF0k02VGHsiWTNF3xP2tFwLgjBzbkYjiLgK2LlzMDKk2Q61s9ZSzxwysdEdaN0ZsS03aHAaxBaMMMF0pkTLsFXC2ankbJG7e07DwI2tcOBxRF70IXmyjlKOCN0krg1jRck/QcSeCL1rS42GqnklDQXOIAAuSTYADeSdgS7zn0rBt46QBx2GVwwHwt9rqcORVVzvz4lrXaouyAHBnvc38Ty2D5qsqI+bc1XDD8Da0CSozPDcO3j5dq9FflGSd+vK9z3cXG9uQ3AcgvOhZwU7nuDWNLnHY1oLiegGKj6qygNYLDIBYIVrydoyrZbFzGxA/5jsfytuVv6bQ5/mVOPBkf7l37LMRuO5QJcUpI8nPHdn5XS1Qmn/ydi/6iT8rV5anQ4bejqceD47fMO/ZZcy/gtIxqjJ+/wAD7JbIVqylozrYrkMbKB/luufymxVYmgcxxa9pa4bQ4FpHUHELWWkaroQ1EUwvG4HsK9GTMrzU79eGRzHcjgeo2OHVMzNfSmyS0dUBG/YJB6h+L3D8uiVCFk15boo9Xh8NUOmM+I1+dq6Va64uMQV9SWzMz+kpCI5Lvp+G0x828v4fLnuNJOlcRNZS5OcJqufVAMff7MP2WG+U3Fm7tp3AzGPDwqNXYfJRvs7MHQ8f2lzpf0nyVsz6WImOlieWkXxmewkazrexcYN8TjgK7o+zBmypUajLtibYyy2uGN4Di87h47AmTkj/AA568LX1VU9s7u89rGtcGk421j6zuJ2X8y282c2oaCnZTwN1WN2k7XuO1zjvcf5AYALYuepcg5Bho4GQQM1I2CwG8ne5x3uJxJWwQhEQhCERCEIRF5cpZLiqI3RTRtkjdta8XB/rzSkytowrMlymryLK4t9umeda7RjYXwlHAGzhuJKcqERUDM3TBTVYMdR/5WpYDrxymwOqO9qE7bWPdPeHPaqVnnnc+tlwu2Fh7jP/ANOHvH5DDip9M8FNU1AjYxrZox35mjvE2wafeAGOOOIAIslxHlCWmIbOC+PYJBj5/wB36qNK7a6LVaMKgFLaeduRGTtze3hfjp2LfIWEEoeAWHWB2Wxv/VNzMTR8IQ2eobeU4tYdkfMje/6dVoYwuNlYqyuipY+ccb30HH5xVfzV0YyTgSVJMUZxDRg9w539QdceQTOyVkOGmbqwxtYN5AxPV20+K96xllDQXOIAAuSTYAcydimNjDdFRavEJ6t3SOXAaftZIVKyzpVpoiWxB07hvb3W/mO3wBVUrdLNW71GxRjkC8+bjY+QXhlaFuhwerlF9mw68vDXwTgQkh/zKr/84f8Axx/yXuo9LNW312xSDm0sPm02HkVjz7VIdgFUBcbJ7/cBOFa/K+QIKpurNG1/A7HDo4YhVnI2lWmlIbKHQOO93eb+YbPEBXOKYOaHNIc04ggggjkRtW0FrhkuXJBPSPBcC07j7EJRZ1aM5ae8lPeWIYltu+wdB645jHlvVJXSyS+mWCCCWNtMC6tnP3Ebda4N++WjEEnC3tY8CVHfDvarDQY7YbFT3H3Hr/tLvLeWOz7keMrtgGNr7+vAKw6LJo8n1ImqGh7ngtc84mLW2lp4+8eF7c6/kfI3Z3kk70rtpOOry6rarXt7GTV1RRmsvJVDUdFv/Ucf/XkulGPBAINwRcEbwVklxorzp1h9kkOLQTETvaMSzw2jlfgmOpjHbQuqVWUrqWUxu7uscUIQsHygLJRFmhYtddZIiEIQiIWrzly0KSmkmO1os0cXnBo8/ldbRK/S/le7oqcHAAyO6nut8hrHxCwkdstup2H031NQ2M6ansHyyXk0xe4ucbucS4k7yTcnzUT2AixFwdoOKyXvyDkl1TURwt9t1ieDRi4+Av8AJc8ZlfR3uaxhLtAPBerNPR5WRtGUKHsyWPu2nm9WUC4JaT6pvgNmIvcWF2nmlpBhrHGF7XU1Yz7ymm7rhbe0m2u3mMeSstJStjY1jBZrQGgDcBgFX89c1qSphMlSCx0QLmzxnUkitjdjxjt3G4vuXRaNkZr5nUS8/KS0WBOQ4dQ/W9bPL+X4qOIyynk1o2vdwaP7skvnNnfPWuOudWO/djae6OF/edzPhZV/KWclTJI0VL3TtFmRyWAIbfDXaMA473Y33kqRRJZCchorhhGHxwt23Dp77/x7PdCFaM1tH89YA8+ih99wuXfA3f1wCY2TdHFFCBeLtXe9Kdb9ODR5LFsTnZqTVYvT0x2SbngPVJC6+roX/h2mtb7PDb/Tb/JanKWjmimBtF2TveiOr8vVPiFmYDxUFnKGEmzmkfgpILd5tZ3T0Trxu1oye9G4909PdPMeN17s6dH01GC9vpYfeaLFvxN3DmMOipOUspCICw1nuwa0bSf5LXZzXW3rrOmpqiAvcQWb/mt/FOPL+lqFlNGaVpmrJzqRU+1wfsu8DHVF93rbt5E+j7R8aUuq6x3bZQmxfIe92YPsMPTAkcLDAYqPMmpfQ1Lap1pJTg8G3qO2tbwNt4+l79G0FcyaNkkZux4DgeR/dTGPDslR6+hfTEPtZrtOI6j1pZaT80RG77VE2zHG0gHsuOx3IOOB524pfLo+uo2yxvjeLte0tI5ELnzLGTHU88kL9rHEX4jaD4gg+KjzMsbhWbA60zRmJ5zb4j9KGhrHRSMkYbOY4OHUH6LoTI+U21EEczPVe0O6HeOoNx4LnVNHRBlbWjlpyfUIkb8LsHeTgPzJA6xsvMephJCJRq3yP7TFUMpxGNsFMopTjbDxUxUhZxnDbdZLCF1ws0RCEIREJB56V/bV07tweWDozu/UFPqR9gSdgF/Jc2yylzi47XEuPUm5+qjVByAVo5OR3fI/gAPz/pYpjaH8lXdNUEeraJvU953y1fNLlOHR5IIsnx6ou57nvPi4gdcAFqhF3LrY5NzdKQP5ED19FcZpg0XJSx0rZxuc1lMzAO9I/mAbNB8QTbkEwoaIuOtJ5f3sSUz1re1rpzua7UFuDAG/spEzrNVcwOnE1TtHRov37vdaJjAFcdHmZ4q5TJKPQRnEe+/bq9ALE9QN6qC6AzVySKakiiAxDQXc3u7zvmVHiZtOzVjxirNLBssyLsuzifnFbVjAAABYDAAYWC+oVDz50iGneYKexlHrvOIZfcBvd1wHPdMc4NFyqVTU0lTJsRjPy6yr5dCQhz2rdbW+1SX22uLeVrK8Zk6SHTSNgqba7sGSAaus73XDYCdxHSy1tmaTZdOpwSohZtgh1tbaqyZ4Z1x0UQu0yzSnUhgbi6aQ4AAe7jidw8Ak5lzMCWj1amcsdJPfWEYs2BxuRGz+HV38iOZcrczoftclW4vfM9oY0vcCImAWLYhbuh2JO0m5xtgvmcebDKimljxuWkt5PGLTs4gfNZvbtBQqCp+nna46Xz9+0JDpmaIsuEiSlcdnpGdLgOHmQfEpXGEjfZbnM6vfBWwPHvhp6P7p+vyUKM7LgVd8Ri5+mewjdcdo+WXQSVel/JerLFOB67Sx3VuI+RI8ExhlIj1mEKq6TpGS0DjjeN7H7OJ1D/v+SmSi7SqZhU3NVbDxNvzklCrNo5r+yyhFjhJrRn8Qw/UGqriQcV7Mj1GpUQvHsyMP6goLTYgq+1DBLC9nEFdGKGUi+OxTLF7hvXSXy9fITgs1hEcNt1miIQhCIvNlP7mT4H/7Sub3SgLpaZl2kcQR5hc0Mhtt2qLUblbOTpNpAP6+qwxd0T8zFo2soKbeezbj1xSKT10fyh2Tqe25mr4tcR+y8gPSW7lAy0DT/b0KsK5yym688pO0ySH9bl0auec4abs6udnCWT5uJHyKyqNAovJwjbkHUPVeagYDLGDsL2g9C4Lo4Lmtj7EEbQQfJdG5PrBLEyRux7WuHiLryn3rZyjaf8bt2fop3mwK5urqoue+R5xc5znE8SSTdO3PLP8ApsnNHauL5nfdwR957ycBh7IvvPhc4JIZezTqi4VFZCYYZSXshBuGXcSGyH3uR+WIWczbi6h4HUc29zALuda24ZXvc+1yoKepbI3WYbjHHHd1UrZC06wwIxHUYqOBthYBWLM/Nd9ZO0AHsmkGR+4Abgd7jst4qIBc2CuLpRFFzkpGQzTyo5C6NjjtLWk9SAVMvjW2Fgoa6qEUb5HYNY1zj0aCV0l8wttOyXPOU2WmlA2CR4/UVhROtIw8HsP6go5ZNZxcdriSfE3XryHTdpUwsHtSsH6guZvX1F3Rj6W4Loiyrmf9O3/w+o7o9Qbv4mqyKtaRZtXJ0/MMb+aRg+l10X/aV82oxeojH9m+aRZiHBZQwDWbt2j6hfVNRR60sbeL2DzcAucvpTmttoujmbB0UMjhfepwFHJe4IF1018rWUOxZrFh5WWSIhCEIiFzxnBR9lVTx+7I8DoXEj5ELodJ3Stkvs6wSgd2ZgP4mWaflqHxUecdG6sXJ+bZndGf5DxH6uqWm5ojyhrUr4t8chP4XjWH6g9KNWvRrlrsK1rXGzJh2Z+K92Hzw/EtETrOVixaAzUrgNRmO79XTrSd0q5JMdWJQO7M0H8bbNcPLVPiU266tbDG+R5IYxpc4gFxsMTZrQSTyAuua9Jml2SvkEcDexgjcS3WA7R7sRd3ui1+6PEndLkZtCypeHVn0kwkOY0PztUjnAC5NgN5W4yFpOrJIm5OydGJJy5wbMbWjZtNgcMDc6zsANxwS0gqZat7Y3vsNpsLXtyG0/JW/JVOKbVMN2OaQ4OB72sN9+Kjj/Ec9VZZS7F2bMY2WDedSeobtc04cxtF8dG41NS81Vc/F00l3apO3Uvj+I49BgrtPTte0te0OacCHAEHqCqTmnpNjmAjqSIpdmucGP8AH2DyOH0U2WMrunypT00MhEdOPtM5Y6wcX3bFGSDiDdzyN4AUprg4ZKp1FNLTP2ZBY/NCvZR5h0J7xpmXucLutt929vkrHTUrI2hsbWsaNgaAAPAKOi2OHBzl6HOAFybBegAaLW+aSQWe4ntJVVzqOUYpWz0b4pY9UNdTSjU1iCTrMmGLXkG2PdwCpOd+lRs8JpDFJTVBdaaOYapa0WNmu2ODsMcMOqs+d+kiKJroqctlkOGttYzx9ojgMOJ3JN5QiFQXdv33Ek6zttzz3LTJIPtXdw3C5toTuAFswDv9uo+C9CuWizJPa1naEd2Fpd+NwLWj/cfAJaCjqISBETMzYI3Yu6N4+Hkm/omzxoRF9mLzDVlxMkc47Ml2wBpODrDC23bgtUcd3X3Lq4niOxTujLS15yt1byDofPqTQVA0v1+rTxRb3v1j0YD+7h5K/pIaRMtfaK1+qbsi9E3mQe8fF1x0AW6Z1mrhYJAZaoO3Nz9vFVhbrMuj7Wvp2/xhx6MBcfotKmBohyXrTSzkYMbqD4nm58mj9SiMF3AK44hNzNM9/V55BNZQzDEXvbkplDMcRc2C6K+aLOEYYrNRQSbr4qVEQhCERCq2kfIf2ijcWi74vSN5gDvD8tz4BWlC8cLiy3QTOhkbI3UG65pQDbYrHn3m0aSpOqPRSXfHwHFv4T8iFXFziLGxX02GVs0YkZoU9cyM5RWUzXE+lZZsg57ndHDHrcblo9IeieHKb4Xhwgexx7R7WAmSM423XcCMCdlyl3m1nC+jnErMRse3c9u8dd4O4p65JytHUxNlidrNd5g7wRuI4KZFJtC29UXFsPNLJttHQOnV1eyW+X9D8UEDXUDDrMbZ7SdZ0oHtAn2+QsDuA2FekWwK6WVWzp0fw1l3j0U3vtGDvjbv67eqxki2swpeF4wIGiGb7dx4dqR08wY0udsaCT4KLNrKc8A7SOR8b5XB7tU7hgwEbCAPqvVnnmxPFUMo3N1nOHau7Pv+hadthiASDtG5QOHeA2W3cPBaLFo61YNuOrfcWc1thxBJ1/Ay7yrLDpCrhrD7Qdt/Uiv56t1r8oZfqJ8JZpHjgXG35RgtXH6xUvLesS4nUqVDTQszawA9QCFhIy+zarDkXMirqSNSItYfbk7g8L4u8AUzc1tHsNJZ7vSze84YN+Bu7qceiyZG5yiVuKU9O0i93cB68Fp9HOYvZ6tVUDvkXjYfY/id/HwG7rs3md+jqjyi09vFaS2EzO69vDH2hydcLdUZ1XOYeoXzLOWI6WJ0srrNG7e47g0byVMa0MCo888tZLtOzJyA9AkzlyrytkBvZiobWUsgc1mvcyR4bQL6zbYb3N5C6pdBl+KbC+q73XbT0Owqy5xZfkrJ3SyYbmt3MaNgH7neVWMpZvxy421H+83f1G9Rnva85q2UlBUUUe1EQSfuafR3vktonxmRkP7LRxsIs93ff8TsbeAsPBc4ZGnq6B7J5IDU00Txc46oIxAL7HV3GxwTVo/8RdE6RjXwzxscBrPIa4Md8LSS5vMY8lsijtmuVjGImdohDS22bgeO73TYUUpN8FFk7KcVRGJIZGyRu2OYQ4Hy38lk9tjiTZSFXVJDsUijgOCkREIQhEQhCERanOfN5lZA6J2B2sd7rxsPTceRSIyjk58EropG6r2GxH7g7wdoK6NVazzzMZWx3FmztHcfxHuu/h+nmDolj2sxqu7hGJ/TO5uT7D4H24pHLcZs50y0UmtGbsNteM7HD9ncD9Vrq+gfDI6OVpY9psQf7xHMKBRASCrs9jJmbLrFpT+zdzpgrGa0Tu8PWjdg5vUbxzGC2lRUNjY57yGtaC5xOADQLknkAFzjT1Lo3B7HFrhiHNJBHQhe3O7SbVS0f2JxBfOQwyDuu7O41gQMDfAXwwupcc21kVTsQwUwAyRG7eB1z4cfNXzRTC6rmq8rSAg1LzFAD7MERt8yAOrDxVtqskQzT+khjf8AExrt3MLWZo5z0EdNDTxTNYI2NYGy+jJsLXxwJJxwJ2rd0k7XTEtcHDHYQeHBbQQVxHxzQHpAtPeFqY8z6PtyPssVrn2BwvsW9pMiwRfdwxs+FjW/QKEi0/j+y901S1gu5zWj+IgfVe2AXhmlfkXE95UqFXcpaQKKG95g9w9mL0h8x3R4kKj5c0sTSXbTsETfedZzvD2W/NYOka1TKfC6mc5NsOJyHzsV2zvzlho2h73ek9mNuLneG4cylFnDnRLXSa8hs0eqweqwcuJ4nf8AJa2onc9xc9xc52JLiST1JXmiwJCivkL1baHDI6Mh2rjv4dimXtyNkeSqmbFELudv3NG9x5BY5KyVJUyCKJpc4+QHEncOaduaWacdDFYd6R1td/E8BwaOC8jjLz1LZiWIspGWGbzoPU/M17MjZBipqdsDWgtAs64B1yfWLuN/6blyjnrmXUUFRI2WF7Y9d/Zvtdr2ax1SHDC9rYbRvAXYChqqRkrCyRjXscLFrwHAjmDgVOAsvnz3ue4ucbkrkbMXLlfBVMbQOeZZDbsh3mycnMOBFr44W23G1dV5JmqHQxmqbHHMRd7Y3a7QeRI4dep2qnx6GKaCvgrKNxhMcgc6I3exzSCCG3Osw2J3kdFfpTiMP7uvVipI9m26yWERwWaIhCEIiEIQiIQhCItNnJmpDWs1ZBZ49WRvrN/mORSfzkzNnoyddutHukb6p6+6eR+afKxewEEEAg7QcbrU+IOXWocVlpOjq3h7cFzWtBks9vUvm9lncZ/fS5/EmbpsyPSUdNrw+jnmdqNjYcCDfWdq7Wi2GGFyFqKbRhW0sDPQ69wHO7M6xDnC5Bbg642bLYbVo5ssBVgbiMFZNG29mjpG+VzoB3arUKKF5DjYkbdhI+i9E0LmGz2lp4OBb9V5oRiVoXddYkKaStkuB2j7Ye07j1X17ydpJ6m/1UE20KZCjAATZCFJT0z5DZjXPPBoLvorNknRpWTWLmCFvGU2P5B3r9bL0NJ0WM1RFCLyOAVVVhzYzBnrXB/3UO+Rw2/APaPPZ9Excg6MqaAh0l53jG7/AFQeTNh8bq3gW2KQyDe5Vuux5pGxTjvPoPf8LW5Bzcho49SFtr+s44uceZ/bYFs0IUkC2iqr3ukcXPNyUIQherBChmxNrXKmUM20bb8kRZxHDgs1FCzeCVKiIQhCIhCEIiEIQiIVV0nZ0/YMnTStNpXDs4v9R9wCPhF3fhVqSQ07UNdWTBkNNK6mpY3SPfazXPI1nEE+tqsAGGNy4IiU+bEU9VlCnDSZJnTRkGQl+IcHEuvcloAJPIFdjJIf4ds0Pva+RvGGG/8A9jh8m3+JPBEUU9Mx4s9rXDg4A/VaqXMyicbmlhvyYG/Sy3SF4QCtjJXs+1xHYVXTo9oD/wC2Z5v/AO5euDNGjZ6tLDfiWNd8zdbdC82RwWw1Ux1e78lYRQNaLNaGjgAB9FmhCyUcm6EIQiIQhCIhCEIiFBI8X22KnUZIvsRF9iAtgs18aV9REIQhEQhCERCEIREL4QvqEReXJmTI6eJsMLAyNgs1o2AXJ+pK9SEIiEIQiIQhCIhCEIiEIQiIQhCIhCEIiFC5pv8A0vtUyERYRNss0IRF/9k="/>
          <p:cNvSpPr>
            <a:spLocks noChangeAspect="1" noChangeArrowheads="1"/>
          </p:cNvSpPr>
          <p:nvPr/>
        </p:nvSpPr>
        <p:spPr bwMode="auto">
          <a:xfrm>
            <a:off x="4349750" y="-871538"/>
            <a:ext cx="1914525" cy="1800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2228" name="AutoShape 4" descr="data:image/jpeg;base64,/9j/4AAQSkZJRgABAQAAAQABAAD/2wCEAAkGBhQSERUTEhQUFRQUFBUUFBgUFxUUFxQWFBUVFBQYFRUYHCYeGhklGRQUHy8gIycpLCwtFR4xNTAqNSgrLCkBCQoKDgwOGg8PGiolHyQwLCwtLCkvLDQvLCwsMiwsLC00LC4sLSwsLyw0LCwsLCwsLCwsLCwsLCwpLCksKSwsLP/AABEIAM8A8wMBIgACEQEDEQH/xAAcAAEAAgIDAQAAAAAAAAAAAAAABgcBBQIDBAj/xABHEAABAwEFBQUFBAgFAgcBAAABAAIDEQQFEiExBkFRYYEHEyJxkTJCUqGxFGJykiMzU4KywdHhQ3OiwvAkkxclVIOj0vEW/8QAGwEBAAIDAQEAAAAAAAAAAAAAAAMFAQIEBgf/xAAxEQACAgECBAQFBAIDAQAAAAAAAQIDBBEhBRIxQRMiUWEycZGhwUKBsfAz0TRS4RT/2gAMAwEAAhEDEQA/ALxREQBERAEREAREQBERAEREAREQBERAEREAREQBFham+9qrNZP18oadzR4nn90Z05lbRi5PSK1MOSitWbdFB29r1jJphnA44G09A6vyUpum/IbSzHBI17d9NWng5pzB81vOiyC1lFo0jbCe0We9FgLKiJAiIgCIiAIiIAiIgCIiAIiIAiIgCIiAIiIAiIgCIiAIiIAsErK1O1F9CyWaSY6tFGD4nuyYPX5AraMXJpIxJpLVkb2/28+y1ggIM5HidqIgdMt7yDkN2qqGaZz3FzyXOcauLiSSeJJ1XO0Tue5z3kuc4lzidSTmSV1FepxsaNEdF17sobrnbLV9DiVu9i74dZ7ZE5po172xvG5zHuDTXyrXotKQvbcMdbVAOM8Q/wDkapbUnXJP0I4PSSaPo1ZWFlePPRhERAEREAREQBERAEREAREQBERAEREAREQBERAEREAREQBVr2w3iaQQjQ4pHdPC36vVkqnO1afFbqfBCwepc7/cF38PjzXr23OTMlpUyFlYXIrivTFKYK9N1WzuZ45aYu7e19NK4TWlV56LIWHHmWjNefToWHN20PGllb1kP/1XK6u2dz5mMls7Wse9rS5jyS3EQK0IzAqq2tRoKb3Z+Q/upV2bbFvtU7J3tIs8Tg6p/wARzTVrW8QCMzypqcvPZVVVcmolvj2WTWsi8kRFWFgEREAREQBERAERYqgFUqtBtPtnBYm+M45SPDG32jzd8LeZ6VVSbQbeWm01DpDGw6RxEtFPvOGbuqgsvjDbuWmHwu7KXMto+r/HqXXbNoLPFlLPCw8HSNB9CarzRbY2JxoLVZ6/5rB9SqIui5J7S6lnhc/PNwADR+J5yHqpPF2V2kj9JLA3l4nn1DaKON1kukTut4ZiU7WXb/3sXLFO1wq0hw4ggj1C51VNxdn1rs5x2edjXD9m6SI/Sh65LcWHbm3WQhtvgdJHp3jA0OHMlvgd1wlSq1/qWhXzwYv/AAWKXt0f0ZZqLX3PfkNqj7yF4e3fuLTwc05g+a2ClT1K+UXF6NaMIiLJqEREARFiqAKle08f+YP/AAR/whWZtFtlBZAQ52KSmUbSK8i46NHn0BVR3/eMttkfaTEQGhrXFgJaxueHEdx5nXgFbcOrlGfPLZdCuzZpx5FuzSURF6ruuqWd2CGN8h+6KgeZ0HVX7aitZFNvJ6I8hXpu+7JZ3YII3Su4NFQObzo0eZCsjZnspa2klsIedRG0+Efjd73kMvNTieWKzRFxDY42CtGgNHIBo3nSiqMjiK+Crd+pY0YL+KzYr7ZrsiAIltzg4690w+H99+/ybQcypjaNqbJZwGB7aN8IZEMQbTcMOQ8lAtodr5bS4gEsi3MB15vI1PLT6rRBy0r4c5+a5/sjeeao+WpFpxdoNlJoS9vNzDT5VW+sttZK0PjcHNO9pqFR2Jb/AGMvZ8VqY1pOGVwY9u410PmDv81jI4dGMHKD6epmnNk5JTRbKLAWVSlqEREARFgoAVXW3faV3TjZrIQZdJJNRFxDdxf8hzOns7TtsTZYu5hNJ5RqNY2aFw+8cwOpVO2OOjXu4Zeq4si/l8sT03BuFK7S65eXsvX3OVstZJJLi5zjVznElzidSSdSpT2fbBm2nv56iztNANDKRqAdzRvPQb1Frkup1rtUcDcjI+hPwt1e7o0FfRLbOyCFkUYoxjQ1o4ACiixquZ80iw4znvHiqqtm/sjz+CJgjia1jGijWtFAOgWut95Mhbjle1jeLjv5DU+QXXfV7Ns8TpX50ya34nHQD/m4qmr7vx88hfI6rt3wtHBo3BdVtyr2XUoeH8Mnma2TekV39WWLP2j2UHw988cWsAH+pwK7LNt9ZH5Oc5lcv0jCB1LcQp5lVC6YneuAtHNcyyZ+xdy4LjaaJv56lxOuMBwtN3yNik+4Q6KUalr2jKh5fXNSvZragWmscje6tEf6yM8PjYfeYeO7fzoS6L/ls7sUTy3iNQ7k5uhVhXXfcdvDS13cWuLxRkcd+H4mHe07j1U1dqfTYq8zAsrj53zL/t3Xz9UWui02zl+/aGEPGCaMhszNwO5zeLHag+Y1C3K609SilFxejCwVhzqKH7Q9occQc2z4ZHDV5/VM6++eQy5qWqmdsuWCIbLY1rWTJPeN6RwML5XhjRvO88ANSeQVbbTdpkklY7MDG34su8cOPCMfPyUVvC95rVICXPkc44WmmJxJ92GMadFPNkOzUMpLawC7JzYvaaDuMp0e7l7I5qwddOKtZ+aX2X+zi57Mh6R2j9yP7KbCy2wiWYlkJNcXvSc48Wf/ALjug3q17BdkcMYjiYGsG4b66knUk7ydV6gFlcF187XrJnZXVGtaI1T9lrIXYjZoa8e7b/RbCCzNY3CxrWtGgaA0egXaijcm+rN1FLojCq7b7aHvpu5Yf0cRofvSaOPTQdVPto71+z2aSUe01tG/id4W/M16Kk3P3k+ZKtOG06ydj7dCvz7dEoLudmJMS6xnpn5LrktLW6uHTP6K8Kk9GJSzs6uvvLQZT7MIqPxuqG+gxH0UBkvPgPX+y3uy3aJLYwWGNkkbnYiM2OqQBk7PcBqFzZSnKpxh1ZPQ4RsTn0LwWVHNltuILdVseJkjRicx9K00q0jIip8+SkS8xOEoPlktGX8Zqa1iZREWpsF1zSBoLjoASfICpXYtBtveHdWR27GWx+uZ+QK1k+VNktNbtsjBd3oVVfzXWm0STO945Dg0ZNHQLRWmPBB+JxK3trtfgdTgfnktRfDaQx8wqaW71PpdK5IqK6LYk3YpdodaZ5iP1cYY3kZCan0ZTqVaF4vzooT2HxAWe0O3mZo/KwEfxFTK3HxFWlC0rR4Li03PKnr22Kw7TLyJeIwcowCfxPFfk2nqq7c5TDb01llPGZw/KA0fIKHwQl72sGr3NaPNxAH1VfNuU2z2WNFU4sIrstfyyfdn/Z8yeP7VawTETSKPMd5TIucRngrUADWh3a2Gy7YWtwshia3g2NgHpRe2SzNhYyFgoyNjWNHJop/JeV0tFZ11qK0PD5WZZfY5N7dl7GhvnYCyzgkMET9zogG582jwn06qtL4uSe75hiqM6xyNqA6mnk7l9QrvhdXRea+LnZaInRStq1w6g7iOBB3rSylS3XU6cPiVlD5bN4+jIns9tIZw20R0+0wCkjBkJojTE3rSo+FwG452H/8A0MbomyRnHjaHNA1z0DuBrlTVVFstsxJBeEjXvwNgZjJH+Kx5wtA5HOvDCpdabaBl7LRuGR1r9VmltrzEXEY1xs0qeqe69texoNp9tZJfDIQAdIYiaH/Mdq7y0Wiuy6Z7dLgjbiIpUaRRDjI7+WpW8ZskyefvGv7uJ7i6R1KkjVzYuZNd1B8lPLBborPGIrLCQxvzPEnMuJ4k1V3ZmqMOSlaI87DEcpc1j1OzZbYuKxjF+smIo6Rwzp8LB7jeQzO8lSJVzfm31rikfEI4I8Bw43lzq8w2oprzUctW2NqkritclOEDGsH5gK/NaR4fdZ55NLX1ZvLMqg+VJ7ehc0swaKuIA4kgD1K09s21scXtWiMngwmQ+jKlU8zFO6jWSTv+8587h5huQ9VIrt2DtsmoZZ2/eIB6MjqfVwWzxKK/8ln0MLItn8EPqSq09pcIHgimfzcGxN9XkH5LTWrtSlJoxkLa6Cr5ndKYAVs7u7K4G0M8kkx4D9G35Eu/1KT3dckFnH6GKNnNrRU+btT1KidmND4Ia/M3UL5fFLT5FeWqK8reyjonmMeIB+CztJFaUBGM+tFCby76B2CSLuncHNNejnVr0Kva17SWaI0kniaRqMbSR5gZrxu2lsE4wOmgeD7ryKH8+Snqy7ILavb2RDZjVyfx7+7KElnc72nE+ZK61etp7OLBLmIQ2udY3OaOgBp6BeQdk1h4S/8AcP8ARdK4lV3TIHgWdmill6bvuuWd2CGNz3cGivqdB1V32Ts6sMeYga4/fLn/ACJp8lv7PZWRjCxrWt4NAaPQKKfE1+iP1N4YD/U/oRDs+2FNjxSzEGZ7cNGmojbUEiu9xIFTyU0osoqiyyVkuaXUs4QUI8sQiItDcKve1+0kR2dm50j3H9xgA/jKsJVr2zezZj96UfJiiu+Blhwz/lQ+f4K2ltJNRXVe++Y/+njP3aLWNjW7tDcdjB+EkKqPfJ7omPYfL/09obwmafzMA/2qZW8eIquOxO2YZ7REffY14H4HFp/iCsy8mZ1VpQ9a0eE4tBxy5/X7FPbeWfOU8J5D+bxD6qI3FIG2qAnQTxE/9xqsfbmxVMop7TWSDoCx38I9VVpJaajIg1HIjRV81yzZ67Hl4uLHT0/B9KXn7ZUN2xtz44XYCQ45VGoG8jn/AFUqhtons8M7dJI2O6luY9ajoo/tJZMUZ8irKzVwfKeKxFGOTBWLbXcqWzXq6KTGxzmPB9priD/fqrb2W24ZabOTLlNHQODR+sB0c0btMxoDyIVO3hZi1xHNe7Zm8T9riaGE4yYw1rgAQ4aZtJ1AOu5cOPPR9T1PGcZTr5lHddyd7V3hK1pniwY2imE6OjJqQXZEnQ1yGSj1yX260SUkLGlpY/DGRJ4WuBdiGh4U5qwrPZ4C0CgqQKhw3mlainGqjt+2RneUs3cRubWpAaHk8Kkab+qtqced0+WL+p4uzKrpq8637NG9lvhjvE10YYTVm84Tp/wLjHLI8+Bkz/wtIHrSnqtTc20lssjBGYY5owXEbnDE4uIDm1FKk7slILJ2ow6TxTRHfl3jfUUPyXTPAvj21+W5xxzaJPZ/U10/Z3LapjLK5sIIFchLIaZDOtBkGiuq3t39m9jjzex0x4zOxD8go35LZ2DayyzZRzxkn3ScDvyuoVtaqCc7UuWWqJoxre8dDhZ7MyNuFjWsaNA0BoHQLsWC7iq62v7QCaw2R1Bo+UaniI+X3vTis0Y875csDF10KY6yJBtNt1DZKsH6SX4GnJp++7d5aqs762utNqJxyEM+BlWs6gZu61WqcFxovTY+BVStdNX6sobsuy32XodWFYIXYQuJC7jlJd2dbTPhtDLO5xMMpwgE1wPPslvCpyI5hW+FSGw91OmtsWEZRvbI48Awhw9SAOqu8LzHFIwV3l9Ny+4fKTr3/YyiIqssAiIgCIiAKBdsFlrZI3/BMK+T2uH1wqerQ7c3b39hnYPaDMbfOMh49cJHVaTWsWjpxbPDujL3KEfMt1s+/HDLH+8OijozJXvuW3d1K01yPhPkVUn0FPVbHv2NvD7LeULiaNc4xu8pPCK/vYVe1vZVtV8+7Q2PBISONQfmFduxt9i2WJjyfFhwv5ObkfmK9QuzFls4nm+PUbxuXfb/AEaHa2zeBsm5pLH/AIJKCvRwb6qnr5sfdyEc1f14WMPa+N48LwWuHI5Zc1UG0t2OBc13txnC4/EPdcORFCtMqGj5jo4FkKdbpfVdPkS/shv0S2d9jefHFWSLnG4+IDycf9YUrtVnqCCqFum9JLLOyaI0fG6o4EaFp5EVB81fV03xFboG2iHfk9nvRv3tP9d4zU+PZzR5WVnF8N1W+LHo/syttqdj5Q4uiYZGHOjfab03jyTs/wBi5jbGWiWN8UcJLh3gwF76ENDWnOgJqTy5qzDGu1hotlRFS5kQy4rfOnwpfXuaG+7rq4uYS08Rv81T+1t8F076gtkYcBc0+F9NC5uoO6oO5XxbHgMLnaAEnlTNfO19y97LJJ8T3OHkTl8lvO+VTTi9GR4OFHK5udapEpuC4bVPOyGG0hrnxvkaX4gPBhq3KudH16FSeTYi92e9Z5Rwx6/na36rp2eiMFuu4n3i6M/v2dw+tFci7o5ty/UVFuFTtt/dSk7Rs3eA/WXe1/8AluZ/Jy6DeFosYxOjt1lbUCvi7uu4Ud4TocuSvRdVpsrJGlr2tc06hwBB6FdC4jY9ppNHM8GC3i2mUjbe0eWaIxPn8J1LosDnDg5zKinRaptsadHNP4XD6GhVs3n2W2GapEZjdxjJHyNQqS2kuSSxWh0Ezcxm1wPhewnwubXdy3EEKwxsyvdQWnscd+LPrN6m3qP/ANWMKjUMzR7z2+QB/wBwXqbbaaTn95jv7ruWUu5x+A+xuS1bC4tnJbXJgiGQ9p59lg5njy1Ki5vhw95j+hHzoFfuwt6WeeyMdZgGNGT2b2vp4sW8nmdVzZed4cPIt/4OjHxeeXnf/p7dndnI7JHgjFSc3vPtPPPgOAW2osBZXmpSc3zS6l7GKitEERFqbBERAEREAWHCuRWVhAfOG1V0myWuaHc15LObHeJnyNOhWjfOrh7Zdm8cTbWweKLwS0/ZuPhP7rj6PPBUoSq22HLI9rgZXjUp911Jgyf7RZw732Ch/qtt2a7SfZbSYnn9HMcuAfoPUZeYChlxXh3bs/ZOTvJbK87LQ4m6agj1yUMZOEtSxupjlUut9/sX9bYqjEN6hm2FwmZnexCssYzA/wARmpb+IajqN67Oz7bMWiLuZj+kYKGu/g4fz5+aktphoVaaRsieFTtwr9ejj/fufP8AeFkB8TdD/wAzXPZ3aSawy95C7XJ7D7MjeDh9DqKqwdr9jS4unsw8RzkjHvne5n3uI3+etbzQA8jvByNd/VV0oSqke0oyKc6r+UW/c3aJY7SBid3Em9khoK/dfoR6HktvLe0LW4jLHh44209ar5+fCQuOBTLKfdFXZwKuUtYSaXp1LA2629bIwwWc1Bye8aEfC3j5qCXfYjNLHENZHtZ0JFT6VPRdYjU77NtnjiNqeMmgti5k5Od5AVb5k8FonK6erOmyNXD8ZqHX+Wb29gBeN3NH/qK9Gtp/NWoFUthk7+/oGjNsDHvPI4HfzcxW0F3xe7PJ3x5YwXtr9WzKIi3OYwo7trsbHeEGB1GyNqYpKZtdwPFh3jrqApGiym4vVGGk1oz5WvW6JbNK6GZpa9hoQdDXQg7wdxXjX0ltjsTDeEWGTwyNr3cgALmV3H4mnePShVC7SbKz2GTBOygNcDxmyQDe13HkcwrSq5T27ldbS4P2NQt9sftXJYJxIzNhykZuc3+o4rRALICmaTWjIfkfUt0XrHaYmTROxMeKjlxB5jRe1VL2HXk/FPAc2BrZR911cJ9cvRW0qi2HJJpFpXLmjqERFGSBERAEREAREQHVabO2RjmPAc14LXA6EEUIPRfNu3Oyr7vtbozUxuq6Jx95hOhPxDQ+u8L6XWi2x2TjvCzuhkycPFE+lTG+mR5jcRvHRR2Q50duFlPHnr2fU+a2imYW7u+2hzcDtNx4LXXldUtkmdZ524XsPmHA6Oad7TxXW00VfKHY9fTkpaSXQ27ZHwSCSM0c05H+R4hWpsptoy0sDXnC8ChB1/uOaqSC2AjC7oVyYXMcHscWuG8JVa63ozGfgV5sOaPxLo/wy+JGKObQ7GwWrxEGOX9oylTwxjR315qP7P8AaLSjJ/zbj/RTOzXtFKKtcCrBONiPHzhfiWb6pla2/s9tUfsBszdxaQD1a8jPyJWuGyFsJoLM/rhaPUuorixhcC8KN48DtjxnJS02K/uTs2diDrU5oaM+7jNSeTn7hyb6hS2+LxZZoC7JrWNo1oy0ya1o+SXrf8UDS57gOA3nyGpVaX5fUlulaxoNC4NjYNXOdk2vPNZk41LRdTWqF2fZzWPyrq+yJn2N2B0s9ptr9T+iaeLnESSU8gIx1VrhajZK4BY7JHAKYmiryPekdm8+VchyAW4UkI8sdDiyrVba5Lp0XyXQIiLc5giIgC89usEczDHKxsjHatcAQeh+q9CICsr97E4Xkussroj8D6yM6O9ofNRo9i1txUxQEfFjd9MFVeSKeORYu5C6IPsRfYTYht3ROGLHLJQyOAoMq0a0a0FTmda9FKERQuTk9WSxSitEERFgyEREAREQBERAFwdIkhWpt9pIQGu202Us94RYJPDI2vdSt9qMn+Jp3t+hzVEX1ck1ik7qdup8D25skHFp48jmFb96Xu4aKF37fRkaWSND2nUOFRlp15qOdakdmPlzp27EIxLvittMivJaYsJqytODjp5O/qvP9rG+o/5xXNKn1LujiCW8X+xuu8Dl2wzvZ7DiPIrQC100K7G3yBqofClF+Usf/uotXLaiVx7VWpuQkPUVXGbai1OyMpHkAPmo/FeQd7LX+n8ytvdt0vmIq5rAeJxO9Mh81IvGfc45vhsN9F9zySOc9wxFznEgDVziToANa8lbvZvsCbPS02lv6Yg92w0Pcg5EuP7QjLkMuK8+yNwQWYh7G4pP2j83fu7m9M+an1klJCnrp5XrLqVeZxLxY+HUtInsCysBZXQU4REQBERAEREAREQBERAEREAREQBERAEREBxc1eO0WPEvcsFARu17Ph25Rm8tlmnICp+QVh2jPIdV5DZRwWDZIqmfYOuq8zuz/krd+xDgsGxDgsEiSKg/8Ohvb8lzZ2etHu/JW427q7l3su1o3JoZc0iqINhae6tvZdksPuqxW2YDcFy7ocFnQ08T2IlYbuMelRyUisNp3OFOe7+y9RhHBdT7GNyaDmT6o9oKyvFBIW5HT6L2ArJo1oZREQwEREAREQBERAEREAREQBERAEREAREQBYKysFAcMCxgXYiGTrwII12UWUGpxDUK5LjRDB1uJXWWL0UTChtqebu1zaSu7AsFiwNTg6MFcouCyAsrJg5IiIYCIiAIiIAiIgCIiAIiIAiIgCIiA//Z"/>
          <p:cNvSpPr>
            <a:spLocks noChangeAspect="1" noChangeArrowheads="1"/>
          </p:cNvSpPr>
          <p:nvPr/>
        </p:nvSpPr>
        <p:spPr bwMode="auto">
          <a:xfrm>
            <a:off x="4332288" y="-955675"/>
            <a:ext cx="2314575" cy="1971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2230" name="AutoShape 6" descr="data:image/jpeg;base64,/9j/4AAQSkZJRgABAQAAAQABAAD/2wCEAAkGBhQSERUTEhQUFRQUFBUUFBgUFxUUFxQWFBUVFBQYFRUYHCYeGhklGRQUHy8gIycpLCwtFR4xNTAqNSgrLCkBCQoKDgwOGg8PGiolHyQwLCwtLCkvLDQvLCwsMiwsLC00LC4sLSwsLyw0LCwsLCwsLCwsLCwsLCwpLCksKSwsLP/AABEIAM8A8wMBIgACEQEDEQH/xAAcAAEAAgIDAQAAAAAAAAAAAAAABgcBBQIDBAj/xABHEAABAwEFBQUFBAgFAgcBAAABAAIDEQQFEiExBkFRYYEHEyJxkTJCUqGxFGJykiMzU4KywdHhQ3OiwvAkkxclVIOj0vEW/8QAGwEBAAIDAQEAAAAAAAAAAAAAAAMFAQIEBgf/xAAxEQACAgECBAQFBAIDAQAAAAAAAQIDBBEhBRIxQRMiUWEycZGhwUKBsfAz0TRS4RT/2gAMAwEAAhEDEQA/ALxREQBERAEREAREQBERAEREAREQBERAEREAREQBFham+9qrNZP18oadzR4nn90Z05lbRi5PSK1MOSitWbdFB29r1jJphnA44G09A6vyUpum/IbSzHBI17d9NWng5pzB81vOiyC1lFo0jbCe0We9FgLKiJAiIgCIiAIiIAiIgCIiAIiIAiIgCIiAIiIAiIgCIiAIiIAsErK1O1F9CyWaSY6tFGD4nuyYPX5AraMXJpIxJpLVkb2/28+y1ggIM5HidqIgdMt7yDkN2qqGaZz3FzyXOcauLiSSeJJ1XO0Tue5z3kuc4lzidSTmSV1FepxsaNEdF17sobrnbLV9DiVu9i74dZ7ZE5po172xvG5zHuDTXyrXotKQvbcMdbVAOM8Q/wDkapbUnXJP0I4PSSaPo1ZWFlePPRhERAEREAREQBERAEREAREQBERAEREAREQBERAEREAREQBVr2w3iaQQjQ4pHdPC36vVkqnO1afFbqfBCwepc7/cF38PjzXr23OTMlpUyFlYXIrivTFKYK9N1WzuZ45aYu7e19NK4TWlV56LIWHHmWjNefToWHN20PGllb1kP/1XK6u2dz5mMls7Wse9rS5jyS3EQK0IzAqq2tRoKb3Z+Q/upV2bbFvtU7J3tIs8Tg6p/wARzTVrW8QCMzypqcvPZVVVcmolvj2WTWsi8kRFWFgEREAREQBERAERYqgFUqtBtPtnBYm+M45SPDG32jzd8LeZ6VVSbQbeWm01DpDGw6RxEtFPvOGbuqgsvjDbuWmHwu7KXMto+r/HqXXbNoLPFlLPCw8HSNB9CarzRbY2JxoLVZ6/5rB9SqIui5J7S6lnhc/PNwADR+J5yHqpPF2V2kj9JLA3l4nn1DaKON1kukTut4ZiU7WXb/3sXLFO1wq0hw4ggj1C51VNxdn1rs5x2edjXD9m6SI/Sh65LcWHbm3WQhtvgdJHp3jA0OHMlvgd1wlSq1/qWhXzwYv/AAWKXt0f0ZZqLX3PfkNqj7yF4e3fuLTwc05g+a2ClT1K+UXF6NaMIiLJqEREARFiqAKle08f+YP/AAR/whWZtFtlBZAQ52KSmUbSK8i46NHn0BVR3/eMttkfaTEQGhrXFgJaxueHEdx5nXgFbcOrlGfPLZdCuzZpx5FuzSURF6ruuqWd2CGN8h+6KgeZ0HVX7aitZFNvJ6I8hXpu+7JZ3YII3Su4NFQObzo0eZCsjZnspa2klsIedRG0+Efjd73kMvNTieWKzRFxDY42CtGgNHIBo3nSiqMjiK+Crd+pY0YL+KzYr7ZrsiAIltzg4690w+H99+/ybQcypjaNqbJZwGB7aN8IZEMQbTcMOQ8lAtodr5bS4gEsi3MB15vI1PLT6rRBy0r4c5+a5/sjeeao+WpFpxdoNlJoS9vNzDT5VW+sttZK0PjcHNO9pqFR2Jb/AGMvZ8VqY1pOGVwY9u410PmDv81jI4dGMHKD6epmnNk5JTRbKLAWVSlqEREARFgoAVXW3faV3TjZrIQZdJJNRFxDdxf8hzOns7TtsTZYu5hNJ5RqNY2aFw+8cwOpVO2OOjXu4Zeq4si/l8sT03BuFK7S65eXsvX3OVstZJJLi5zjVznElzidSSdSpT2fbBm2nv56iztNANDKRqAdzRvPQb1Frkup1rtUcDcjI+hPwt1e7o0FfRLbOyCFkUYoxjQ1o4ACiixquZ80iw4znvHiqqtm/sjz+CJgjia1jGijWtFAOgWut95Mhbjle1jeLjv5DU+QXXfV7Ns8TpX50ya34nHQD/m4qmr7vx88hfI6rt3wtHBo3BdVtyr2XUoeH8Mnma2TekV39WWLP2j2UHw988cWsAH+pwK7LNt9ZH5Oc5lcv0jCB1LcQp5lVC6YneuAtHNcyyZ+xdy4LjaaJv56lxOuMBwtN3yNik+4Q6KUalr2jKh5fXNSvZragWmscje6tEf6yM8PjYfeYeO7fzoS6L/ls7sUTy3iNQ7k5uhVhXXfcdvDS13cWuLxRkcd+H4mHe07j1U1dqfTYq8zAsrj53zL/t3Xz9UWui02zl+/aGEPGCaMhszNwO5zeLHag+Y1C3K609SilFxejCwVhzqKH7Q9occQc2z4ZHDV5/VM6++eQy5qWqmdsuWCIbLY1rWTJPeN6RwML5XhjRvO88ANSeQVbbTdpkklY7MDG34su8cOPCMfPyUVvC95rVICXPkc44WmmJxJ92GMadFPNkOzUMpLawC7JzYvaaDuMp0e7l7I5qwddOKtZ+aX2X+zi57Mh6R2j9yP7KbCy2wiWYlkJNcXvSc48Wf/ALjug3q17BdkcMYjiYGsG4b66knUk7ydV6gFlcF187XrJnZXVGtaI1T9lrIXYjZoa8e7b/RbCCzNY3CxrWtGgaA0egXaijcm+rN1FLojCq7b7aHvpu5Yf0cRofvSaOPTQdVPto71+z2aSUe01tG/id4W/M16Kk3P3k+ZKtOG06ydj7dCvz7dEoLudmJMS6xnpn5LrktLW6uHTP6K8Kk9GJSzs6uvvLQZT7MIqPxuqG+gxH0UBkvPgPX+y3uy3aJLYwWGNkkbnYiM2OqQBk7PcBqFzZSnKpxh1ZPQ4RsTn0LwWVHNltuILdVseJkjRicx9K00q0jIip8+SkS8xOEoPlktGX8Zqa1iZREWpsF1zSBoLjoASfICpXYtBtveHdWR27GWx+uZ+QK1k+VNktNbtsjBd3oVVfzXWm0STO945Dg0ZNHQLRWmPBB+JxK3trtfgdTgfnktRfDaQx8wqaW71PpdK5IqK6LYk3YpdodaZ5iP1cYY3kZCan0ZTqVaF4vzooT2HxAWe0O3mZo/KwEfxFTK3HxFWlC0rR4Li03PKnr22Kw7TLyJeIwcowCfxPFfk2nqq7c5TDb01llPGZw/KA0fIKHwQl72sGr3NaPNxAH1VfNuU2z2WNFU4sIrstfyyfdn/Z8yeP7VawTETSKPMd5TIucRngrUADWh3a2Gy7YWtwshia3g2NgHpRe2SzNhYyFgoyNjWNHJop/JeV0tFZ11qK0PD5WZZfY5N7dl7GhvnYCyzgkMET9zogG582jwn06qtL4uSe75hiqM6xyNqA6mnk7l9QrvhdXRea+LnZaInRStq1w6g7iOBB3rSylS3XU6cPiVlD5bN4+jIns9tIZw20R0+0wCkjBkJojTE3rSo+FwG452H/8A0MbomyRnHjaHNA1z0DuBrlTVVFstsxJBeEjXvwNgZjJH+Kx5wtA5HOvDCpdabaBl7LRuGR1r9VmltrzEXEY1xs0qeqe69texoNp9tZJfDIQAdIYiaH/Mdq7y0Wiuy6Z7dLgjbiIpUaRRDjI7+WpW8ZskyefvGv7uJ7i6R1KkjVzYuZNd1B8lPLBborPGIrLCQxvzPEnMuJ4k1V3ZmqMOSlaI87DEcpc1j1OzZbYuKxjF+smIo6Rwzp8LB7jeQzO8lSJVzfm31rikfEI4I8Bw43lzq8w2oprzUctW2NqkritclOEDGsH5gK/NaR4fdZ55NLX1ZvLMqg+VJ7ehc0swaKuIA4kgD1K09s21scXtWiMngwmQ+jKlU8zFO6jWSTv+8587h5huQ9VIrt2DtsmoZZ2/eIB6MjqfVwWzxKK/8ln0MLItn8EPqSq09pcIHgimfzcGxN9XkH5LTWrtSlJoxkLa6Cr5ndKYAVs7u7K4G0M8kkx4D9G35Eu/1KT3dckFnH6GKNnNrRU+btT1KidmND4Ia/M3UL5fFLT5FeWqK8reyjonmMeIB+CztJFaUBGM+tFCby76B2CSLuncHNNejnVr0Kva17SWaI0kniaRqMbSR5gZrxu2lsE4wOmgeD7ryKH8+Snqy7ILavb2RDZjVyfx7+7KElnc72nE+ZK61etp7OLBLmIQ2udY3OaOgBp6BeQdk1h4S/8AcP8ARdK4lV3TIHgWdmill6bvuuWd2CGNz3cGivqdB1V32Ts6sMeYga4/fLn/ACJp8lv7PZWRjCxrWt4NAaPQKKfE1+iP1N4YD/U/oRDs+2FNjxSzEGZ7cNGmojbUEiu9xIFTyU0osoqiyyVkuaXUs4QUI8sQiItDcKve1+0kR2dm50j3H9xgA/jKsJVr2zezZj96UfJiiu+Blhwz/lQ+f4K2ltJNRXVe++Y/+njP3aLWNjW7tDcdjB+EkKqPfJ7omPYfL/09obwmafzMA/2qZW8eIquOxO2YZ7REffY14H4HFp/iCsy8mZ1VpQ9a0eE4tBxy5/X7FPbeWfOU8J5D+bxD6qI3FIG2qAnQTxE/9xqsfbmxVMop7TWSDoCx38I9VVpJaajIg1HIjRV81yzZ67Hl4uLHT0/B9KXn7ZUN2xtz44XYCQ45VGoG8jn/AFUqhtons8M7dJI2O6luY9ajoo/tJZMUZ8irKzVwfKeKxFGOTBWLbXcqWzXq6KTGxzmPB9priD/fqrb2W24ZabOTLlNHQODR+sB0c0btMxoDyIVO3hZi1xHNe7Zm8T9riaGE4yYw1rgAQ4aZtJ1AOu5cOPPR9T1PGcZTr5lHddyd7V3hK1pniwY2imE6OjJqQXZEnQ1yGSj1yX260SUkLGlpY/DGRJ4WuBdiGh4U5qwrPZ4C0CgqQKhw3mlainGqjt+2RneUs3cRubWpAaHk8Kkab+qtqced0+WL+p4uzKrpq8637NG9lvhjvE10YYTVm84Tp/wLjHLI8+Bkz/wtIHrSnqtTc20lssjBGYY5owXEbnDE4uIDm1FKk7slILJ2ow6TxTRHfl3jfUUPyXTPAvj21+W5xxzaJPZ/U10/Z3LapjLK5sIIFchLIaZDOtBkGiuq3t39m9jjzex0x4zOxD8go35LZ2DayyzZRzxkn3ScDvyuoVtaqCc7UuWWqJoxre8dDhZ7MyNuFjWsaNA0BoHQLsWC7iq62v7QCaw2R1Bo+UaniI+X3vTis0Y875csDF10KY6yJBtNt1DZKsH6SX4GnJp++7d5aqs762utNqJxyEM+BlWs6gZu61WqcFxovTY+BVStdNX6sobsuy32XodWFYIXYQuJC7jlJd2dbTPhtDLO5xMMpwgE1wPPslvCpyI5hW+FSGw91OmtsWEZRvbI48Awhw9SAOqu8LzHFIwV3l9Ny+4fKTr3/YyiIqssAiIgCIiAKBdsFlrZI3/BMK+T2uH1wqerQ7c3b39hnYPaDMbfOMh49cJHVaTWsWjpxbPDujL3KEfMt1s+/HDLH+8OijozJXvuW3d1K01yPhPkVUn0FPVbHv2NvD7LeULiaNc4xu8pPCK/vYVe1vZVtV8+7Q2PBISONQfmFduxt9i2WJjyfFhwv5ObkfmK9QuzFls4nm+PUbxuXfb/AEaHa2zeBsm5pLH/AIJKCvRwb6qnr5sfdyEc1f14WMPa+N48LwWuHI5Zc1UG0t2OBc13txnC4/EPdcORFCtMqGj5jo4FkKdbpfVdPkS/shv0S2d9jefHFWSLnG4+IDycf9YUrtVnqCCqFum9JLLOyaI0fG6o4EaFp5EVB81fV03xFboG2iHfk9nvRv3tP9d4zU+PZzR5WVnF8N1W+LHo/syttqdj5Q4uiYZGHOjfab03jyTs/wBi5jbGWiWN8UcJLh3gwF76ENDWnOgJqTy5qzDGu1hotlRFS5kQy4rfOnwpfXuaG+7rq4uYS08Rv81T+1t8F076gtkYcBc0+F9NC5uoO6oO5XxbHgMLnaAEnlTNfO19y97LJJ8T3OHkTl8lvO+VTTi9GR4OFHK5udapEpuC4bVPOyGG0hrnxvkaX4gPBhq3KudH16FSeTYi92e9Z5Rwx6/na36rp2eiMFuu4n3i6M/v2dw+tFci7o5ty/UVFuFTtt/dSk7Rs3eA/WXe1/8AluZ/Jy6DeFosYxOjt1lbUCvi7uu4Ud4TocuSvRdVpsrJGlr2tc06hwBB6FdC4jY9ppNHM8GC3i2mUjbe0eWaIxPn8J1LosDnDg5zKinRaptsadHNP4XD6GhVs3n2W2GapEZjdxjJHyNQqS2kuSSxWh0Ezcxm1wPhewnwubXdy3EEKwxsyvdQWnscd+LPrN6m3qP/ANWMKjUMzR7z2+QB/wBwXqbbaaTn95jv7ruWUu5x+A+xuS1bC4tnJbXJgiGQ9p59lg5njy1Ki5vhw95j+hHzoFfuwt6WeeyMdZgGNGT2b2vp4sW8nmdVzZed4cPIt/4OjHxeeXnf/p7dndnI7JHgjFSc3vPtPPPgOAW2osBZXmpSc3zS6l7GKitEERFqbBERAEREAWHCuRWVhAfOG1V0myWuaHc15LObHeJnyNOhWjfOrh7Zdm8cTbWweKLwS0/ZuPhP7rj6PPBUoSq22HLI9rgZXjUp911Jgyf7RZw732Ch/qtt2a7SfZbSYnn9HMcuAfoPUZeYChlxXh3bs/ZOTvJbK87LQ4m6agj1yUMZOEtSxupjlUut9/sX9bYqjEN6hm2FwmZnexCssYzA/wARmpb+IajqN67Oz7bMWiLuZj+kYKGu/g4fz5+aktphoVaaRsieFTtwr9ejj/fufP8AeFkB8TdD/wAzXPZ3aSawy95C7XJ7D7MjeDh9DqKqwdr9jS4unsw8RzkjHvne5n3uI3+etbzQA8jvByNd/VV0oSqke0oyKc6r+UW/c3aJY7SBid3Em9khoK/dfoR6HktvLe0LW4jLHh44209ar5+fCQuOBTLKfdFXZwKuUtYSaXp1LA2629bIwwWc1Bye8aEfC3j5qCXfYjNLHENZHtZ0JFT6VPRdYjU77NtnjiNqeMmgti5k5Od5AVb5k8FonK6erOmyNXD8ZqHX+Wb29gBeN3NH/qK9Gtp/NWoFUthk7+/oGjNsDHvPI4HfzcxW0F3xe7PJ3x5YwXtr9WzKIi3OYwo7trsbHeEGB1GyNqYpKZtdwPFh3jrqApGiym4vVGGk1oz5WvW6JbNK6GZpa9hoQdDXQg7wdxXjX0ltjsTDeEWGTwyNr3cgALmV3H4mnePShVC7SbKz2GTBOygNcDxmyQDe13HkcwrSq5T27ldbS4P2NQt9sftXJYJxIzNhykZuc3+o4rRALICmaTWjIfkfUt0XrHaYmTROxMeKjlxB5jRe1VL2HXk/FPAc2BrZR911cJ9cvRW0qi2HJJpFpXLmjqERFGSBERAEREAREQHVabO2RjmPAc14LXA6EEUIPRfNu3Oyr7vtbozUxuq6Jx95hOhPxDQ+u8L6XWi2x2TjvCzuhkycPFE+lTG+mR5jcRvHRR2Q50duFlPHnr2fU+a2imYW7u+2hzcDtNx4LXXldUtkmdZ524XsPmHA6Oad7TxXW00VfKHY9fTkpaSXQ27ZHwSCSM0c05H+R4hWpsptoy0sDXnC8ChB1/uOaqSC2AjC7oVyYXMcHscWuG8JVa63ozGfgV5sOaPxLo/wy+JGKObQ7GwWrxEGOX9oylTwxjR315qP7P8AaLSjJ/zbj/RTOzXtFKKtcCrBONiPHzhfiWb6pla2/s9tUfsBszdxaQD1a8jPyJWuGyFsJoLM/rhaPUuorixhcC8KN48DtjxnJS02K/uTs2diDrU5oaM+7jNSeTn7hyb6hS2+LxZZoC7JrWNo1oy0ya1o+SXrf8UDS57gOA3nyGpVaX5fUlulaxoNC4NjYNXOdk2vPNZk41LRdTWqF2fZzWPyrq+yJn2N2B0s9ptr9T+iaeLnESSU8gIx1VrhajZK4BY7JHAKYmiryPekdm8+VchyAW4UkI8sdDiyrVba5Lp0XyXQIiLc5giIgC89usEczDHKxsjHatcAQeh+q9CICsr97E4Xkussroj8D6yM6O9ofNRo9i1txUxQEfFjd9MFVeSKeORYu5C6IPsRfYTYht3ROGLHLJQyOAoMq0a0a0FTmda9FKERQuTk9WSxSitEERFgyEREAREQBERAFwdIkhWpt9pIQGu202Us94RYJPDI2vdSt9qMn+Jp3t+hzVEX1ck1ik7qdup8D25skHFp48jmFb96Xu4aKF37fRkaWSND2nUOFRlp15qOdakdmPlzp27EIxLvittMivJaYsJqytODjp5O/qvP9rG+o/5xXNKn1LujiCW8X+xuu8Dl2wzvZ7DiPIrQC100K7G3yBqofClF+Usf/uotXLaiVx7VWpuQkPUVXGbai1OyMpHkAPmo/FeQd7LX+n8ytvdt0vmIq5rAeJxO9Mh81IvGfc45vhsN9F9zySOc9wxFznEgDVziToANa8lbvZvsCbPS02lv6Yg92w0Pcg5EuP7QjLkMuK8+yNwQWYh7G4pP2j83fu7m9M+an1klJCnrp5XrLqVeZxLxY+HUtInsCysBZXQU4REQBERAEREAREQBERAEREAREQBERAEREBxc1eO0WPEvcsFARu17Ph25Rm8tlmnICp+QVh2jPIdV5DZRwWDZIqmfYOuq8zuz/krd+xDgsGxDgsEiSKg/8Ohvb8lzZ2etHu/JW427q7l3su1o3JoZc0iqINhae6tvZdksPuqxW2YDcFy7ocFnQ08T2IlYbuMelRyUisNp3OFOe7+y9RhHBdT7GNyaDmT6o9oKyvFBIW5HT6L2ArJo1oZREQwEREAREQBERAEREAREQBERAEREAREQBYKysFAcMCxgXYiGTrwII12UWUGpxDUK5LjRDB1uJXWWL0UTChtqebu1zaSu7AsFiwNTg6MFcouCyAsrJg5IiIYCIiAIiIAiIgCIiAIiIAiIgCIiA//Z"/>
          <p:cNvSpPr>
            <a:spLocks noChangeAspect="1" noChangeArrowheads="1"/>
          </p:cNvSpPr>
          <p:nvPr/>
        </p:nvSpPr>
        <p:spPr bwMode="auto">
          <a:xfrm>
            <a:off x="4332288" y="-955675"/>
            <a:ext cx="2314575" cy="1971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6336" name="AutoShape 16" descr="data:image/jpeg;base64,/9j/4AAQSkZJRgABAQAAAQABAAD/2wCEAAkGBg8QEBAQEBIQEA8PDw8PDw8NDw8NDQ8PFBAVFBQQFBIXHCYeFxkjGRISHy8gIycpLCwtFR4xNTAqNSYrLCkBCQoKDgwOFw8PFykcFRwpKSkpKSkpKSkpKSkpKSkpKSkpKSkpKSkpKSkpKSkpKSkpKSkpKSksKSkpNSkpLCspKf/AABEIANMA7wMBIgACEQEDEQH/xAAcAAACAgMBAQAAAAAAAAAAAAAEBQMGAQIHAAj/xAA8EAABAwIEAwYEAgkEAwAAAAABAAIDBBEFITFBBhJRExQiYXGBBzJCkVKhFiMzYnKxwdHwFVOC4SSSov/EABoBAAMBAQEBAAAAAAAAAAAAAAECAwAEBQb/xAAmEQACAgICAgEEAwEAAAAAAAAAAQIRAyESMQRBEyJRYXEyQrEU/9oADAMBAAIRAxEAPwBC+K6FfHZHsKy+C6+is5xaFuApJILLVoTWAIp5E7w+fRIWNTGkkSyVhLfTSXC3mKWUNTsjpH5KFbGAZ5LFTU06CrHoekqrGyerQC1Qy6JhHNokFPUZI6Gp8PmFzTiMiyUk2SIdJkUnoqhF9tkuZx2OZlkUsD0tmnRFPMmrQA2eTJIK9/iTWeXJI6h93K2JAZNTowFBQKeSSwVWBGks1lLhUJml/dbmf7JLW1mdhqTYDqSrpgFB2UIv87s3epXPlfFDLYVUZBJK2Sya1stkjlPMb7bKGNewsDczdRGNG9ndZMStYoudGoXxpi+JQuhTJmF7oloYkc6JQvanQCkSU5HotonJs+lQstAdQn50aiI04cEFNREJjDcGxTBkDXjNOpgorkbETEyyYVGFkaBRRw2Tqdgonp3o+OquLIFkRCzMCBcLdmPVj0ofUcrrouee4SarkVIgZYqPEuqbU9YOuqolNW2TKGvIsQUk4BTL1R1iYipVGo8YIOeadQYsw72XNLHsZMaPnPqSjaSSwSTvQO6NhqbBBx0YOqahLSblZfNdaBViqAwqIqGsqbBeMlgkGN1xyYzN7yGtHmU1WYa8MUveakyH9nCcuhf/ANLoRfYKvcN0Ap4WMGtruPVx1KYVdXYWGpXBlfOWuii0iGtl5jYaboYR3yWQb5D3RkUNgh0YgEK0fEjHNWpYlswA6FQyMsjZXAIR6rFAA5GqIxowsWvZqyFE7qRRGlTUMWe7grWERS0IKiZCWHyT19IoHU/VL+jEcFnCxXp8KGoWzYLaJjRu2OiFmEvciNlBLTWVofRg5hDS0mxCeOQFFCxKAsJI+VIayVdErsHa5rm316rm2P0r6eQseLdOhHkumM7/AGLQH3ixR0FUq9JU5oukqFdfUhSxRVKPiq0gilRkUyRoI5jqjfIkJrQVpJsSq7E5M6VxBBStBLRG+6lBQ8ByClc6yQJFWVHK0pVw1D29Q6d3yRksj6F27v6IPibEi1vI353nlb77ptwxMyONrNOUffzWnqOgLsuRqeVt/wAkC6qJzvmdB0Q0lZf0W9OATzFcfGhxvSR2Fzqi+dLW1K3NWApOLYweXhCzVXRATV91EJrp4w+4Gwpz7rFlFzgaqN9UqpAJyQFG56FdUqI1CoogsLaxStYt2sUrWKLYTRsaw+iBRTI1M2NTsNCZ9GWrEMJ9k+7EHVRPoxsjys1EEJsszRgrJZZRuctRhfUwqncWUDKmMtOT235HbjyVvxKosLbnVVLFpNV0417FZxyr5o3ljsi02KKop0dxPSh7y4a7pFTSFpWnleGav+LCoqSLRDIiopVdPhvwFHPC2qqWF7X5xRElrS38brZm+wVvxP4Y0EzfAx1M/Z8JL2f8mOJ/IhPPyoRlQqgzmVEbp9S01wt6z4d11KeZrRURD64LlwH70fzD2ui8JGxFjuDkQU3yRluLsFB1L8qjrJuUEqZotcKrca4t2URa355PC0DW5RW2ETsnNRUvf9EZ5GdL/UU6M9hZC4XhfYQtB+a3iP7xzKiqJLFO9ijelxNzTrceabwY2065Kld7ss/6gpvHYbL+MSGxWjq++6pEOIu2KY0+J21zSfFQbLMyYn0U/ewNFW/9XC0divmisbZrLDJXId9ckJryd1oa3zVFCgWPDVrU1Y6pC7EFGa0lajHUmtUzGoeOYFEscF57KErGqdrVGxTNSMJsGrBW11o9yCRiGayAqCGglGSOSjEZ75DQK0VYrFNXJe5Vaxd2qsFSVWsVfquyCFZRsXd4is8G8KuxCtjiAPZg88zhtGDmPfT3UWMHxFdx+E/B/c6QSSNtPU2kkvq1v0M9gfuVPy2uOwwLxhtEyONrGgBrWhoAyAAFgEXyBeahMVxiClZ2kzwxugGZc49GtGZK8ncnrsqE9nuPyQ1XhcMuckbS78YHK/8A9hmq0PihSc1uzn5fxWj/AJcyseE45T1TS6F4fb5m5tkb/E05hPLHkhtpoFpiXEOD73MMg/gky/8Aof2XMq/hGtOIB9TC9sEV3MfbnicRoQ4Za2+y7jJGouUjQ/2Vsfkzj+QOKOO4o4NyVZrJl3DF+F6arY8PY2OQtPLNGOUg9SBkQuBcRwyU0r4pBZzTqPlcNnDyXfgyrJpdonJUQyVSh70lUtYoxUrs4kx/HW2UzcRVdbUIuCRCkEeNqyVOydLYSjoQgYIEpK2DCVNBDdGxUwU2MANgKkbSFNWQNUoDQlCSwcR+aaU3EY6rnAlPVSMrHDdZ4UwWdapccB3TSDEQVxuHGJG7ppS8VyN81KXj/YPI62JwVo96oNJxsPqum0PGEJ1Kl8MkNyHlVNyjzKSzOusvxVkmYPoonvCeMaFbA6oqtYk3IlWSpVexME+Fou5xDWgakk2ACvEDAeAeFO/V/O8Xp6Yh776Of9DPyufRd8hZayQ8GcOtoqZkdh2jv1krvxSHX2GnsrGwLzPJy85fhFYqkbgJHjvCENZLHLI6QdnYFgd4HMBuW2+m/UJ4g8WxWKlidLKbNGQAF3OcdGtG5XPByUvp7GZLHRRNZ2bY2CO1uQMbyW6cui5tjcbaDFIzTeEExOMbdAHus+O3QgXt5jyR7+NMRqyW0VPytvbn5e0cPVxsxpRfD3BEonFXWvD5Q7nDA7nPPs57t7bAdB0suzHH4beR9roR76Lq5RuWxK0LrAk6AXK4kOJuJq/souUGzn9NQFxT4gSidlz+0j0duRuF0DiPEjK9zttG+i5fxTLkV6/j4+K/JGTKG6Y3zWzZVpPHc3UtLSFxA6qT8h4Z8Z9DceSs3jmTSjY86A/ZXvhHgxjI2yPYDI7Mcwvyj3Vq/R9jhZzGnzsAR7p5eWrqgcDm9Jh8h2sm9PhxGquH6MAfL9j/AHWDg9tQis9g4ldZFZZMpCdS4fZBTUiop2Cha6oconVLkZJTod0ComgFb7cLImCr7ZpehU7HS9CraAPGyqVkiURCXoUdDFJ0Q0YYxvRDChIYHI6GIpQjXDZdk6jcbKv0buVwTuOUKcgolldkieDcKbNUmZ2bKc+EdZDv7D+aSYpXhjCd9h1OwRHCHE7aVzmyfI45kbO3KnOMuLrsKezrbApgl2HYnFM0OjcHA9Cjw5ePJNPZY3VQxZlFizhCypcyWB0gawDwvsbOcGn5shkQVbHC4IOhBBztkUlwbhGmpJnyxc93t5Gte7mEYvc8p1zsNeifG1G3bUvQGNqSkZDG2KNoaxjQ1rR0G/r5qRyytHuU+wmLpLxTiXZx9mPmfr1ATd8ga0udkGi5VAxeuMsjnnc5ei6vHx8pX6QsmJcRkyK5/wASvyKvWJnwqg8QaFerEiyqOCtvAuBmomBI8DPE5ViCnL3ho1Jsu48F8O93p27PeA49bbBeVkfPI5elpfsutKh1Tw2AAFgFhjZJHnkNmty0uCVtWhzGZHxO8LfUqSkwyaMDlffchwyulS9gJI4pL2dr1GhW76Jymp45nm5tZp080WY5OgRujCGfDil82GlWaWN/RAzQu/CqKbForUuHIV9ArFLC78KEkgPQqqyMFAv6BQjZYPBsI+lXN8ZKHkpCdSprLL7hop0nC8Q0ACEmwdrdldHUA9VGcN8lRZGCijGlHRbMpvJXCXBGnax8kI/BHDTxemv2VVlQKK66lIzU3OQE1kpLCxFvVJcUmEbHHoE6nYKEtZUmWblHyxDmP8ZyaP5n2UU7rZKagpuWPmd80hMjvfQfayEqXqsXYGFYbj09O7mjeW22+k+oV/wL4qMNm1LeU/jbmPcbLlZkWQUJ4oz7Rk2j6Mw/GoJ2h0T2uB6EI3nXzlSV74jzMe5jurSQVbcL+JFXHYP5ZWjXmyd9wuGfhv8Aqyin9zsJeoyqXQ/E2meP1gdGfMczfuFPWfEajYByO53HQNB187rn/wCeadUNyQfxTiPKBC05nN39lVHNupKisMri85l2a1cLBd+OHCNCN2JsUbkqFxIbAq/YkciufYyDNUMhb1z8v8Cec+MW136AlbGnw14ZM8wkePA3P2/z+q7ZFAEn4QwRtNTsFrOcAT5C2QVjijXlz19K9FUato2m1wLjS+yJ7pkba2yUkTESxqlYQOnpC1oB139Vl4sjihZimTMAyPQskqJnKXzuVYis1knQ76gKKZ6FfIrJClsMK1MAR4pifJbijbvmubkOLBF0C27mT5Jr2YGgUbwtyNQsdSAeaHljATCZyXVDkybZhdXtY4WOux3C53xRRzNPizjvk5uh9eivFdNqqvi+JixabEHUHNdePG2I2KKqsaGCx2CrtXWobGKjlJ5CeU7dEifXuuu9VHsntjsViLhmug6Hh2rcztzBN2Vrh3ZP5bdb2WrpS1NafQBu03U7SlMFYmMEwKDMFtWk8Zyd0KIhjujG0d2oBLHgsvPE09AjZ3ZJPw4+zS3omFW/JSfYSv8AEGIiJjnHQAoL4bYH3iY1EmYJLs+gP9T/ACSbiyodPMymZubvtsE74cx0UkgAH6oNDLDYBRlFzevX+jLR2GNiLiYkuFY5FM0Frgb9CncEgK86cWnsomEsapgFowhb3Ugmrygp3omVyAqHJ0YEnels8qIqpEqqZlaLQjNZZUHJMtJp0FLUK6aAdfuvcyC70sGrXFxY9hTnIeV6gfVoaWrTqBrJJ5Enrqm11JU1iRV9ZqunHjEbAcTq9VTcWqL3TvEKi91WsRdqu6KoRlWxOTVWn4W8FGplFRK28bD4GuFw534vZLMK4ffVTNYBkXL6F4Y4fZTQsY0Ws0Bc/kZeKGigiKMsaADYAeyq2N8EUFcXOLOxk/3qezbu6uZo5POJ6xzWCGP9rMeVttWt3clrcJmp2AwvL7C7o35362K4saaXJOmx2c0x34W1tOS6G1THreH9oB5x6/a6rkfMw8rgQRkQQQQfMLv+D1nbDtG3GxHQjVexfh+lqh/5ELHu2kA5Jh/zGf3XTHy5RdTVicE+jjeHz3srLh8YKPrvhkWHmpZeYf7c3hf6BwyP5IenoZoXcsrHMP7wyPodCuhZoz6YOLRFG3spfIrXG8REcbnE6BT4sywDlTcarTM9kDTv4kZS1ZgbCoCeeod88pIb5Dc/50W04smhjAaANGiwHkltS1NjVKgMkw3FpIHAscQNxfJX/A+Nw4APyPVcwJU9POWm4TTxqfYE6O80WOteBYhM464FcWwvHHNtmrVQcSHK5XDPxq6KKRf3zAoSZyTU+Ng7onvwO65/jaGsxUtulNTCmMs90FM9UUQWJ54kvmjKdTAIGWNNwNZcDWrQ1ySd5Xu8rKALG7qxDy1qWPqkFUVqpGALDauv80mqakuWrnl2q0c1dUYpCgVQlUlKXmybysumvD2C9rILjIHNCUqVhQ7+H3CwYBI4ZnT0XQpnNY0k5BouoMOgbG0AbBD4nLzkRDT6vTovInLnP8FVpCfC4u3lfUv3JbGD9LAjMSmEbHOOwyHU9EWaBlsvCerckHJhoc9oJLs75nJNyTd+kY14cw8xwi4s55Lz7lHviR3ZWFlG6NTcrdhoXvjQ8hysbOHRwuPsUwmal86pDYGVji/BuaIugADrH9XewPp0XH6OQsqHB+TsxnkQb6Ls2K1JzXMeKKVr3c48LwfmG/qu1KXFb6EN+8XWj47pVSTO0Kc0+abHlT0BoAmpkPykKwmkuELPh66VMSgCCQhNKerIQBpyFKxqe0wD+mxMjdNafF/NVKOVEMqCFKWNMay5MxK+62NXdVSOsKKjr1J4w2O3zId8qB74tXVCHENjXtFh0q0Kifc6KaCYmqNgomQk5lER0qJbCqp0AEEKimZZMXR2QFQbmyZMAPT05e4BX7AaERNHUqvYLRgWcVaqd9gubPO9IaKGklTytvvsh6QauOpQj5eY+QUzZlyVSHDzIs0Ed3F32QLpk1w9tmhI9IIQWqN7VMVHJoUiCL6gpTXSWCY1MiS1r73XXiiI2IMSk1VJxqG91bMWksVX62PmC7l0IVaGLNPsOp72QraXxJ/hlNay8/J9M7HXQdSUDbZi/qt5sJB0FkxggyRrILhWWS9i0UyqwkjZLpKQhdClw8EJPW4T5KsMoGinSQ3zGv8ANRtl2OqcVVEWpdU0vNmMnD810KYtEfOthOghMRkdQtjImsIe2rUgqkq7Ve7dKYvvJdSx06JZApWxrksYgZCphEpmxqOZ1kyZgKqehoILm5Uz23KkYNk90gB9JsmfbZJTA6yKbIoSQQ6OSy3EyB7VbNlSOIbGMTrkKw0ugVboTmrHS6KGQZE5UVQ7wlSFQVrrMKnFbCJamVKqpyMneltU5ejBE2VnHH2KWjMIzH3ZoKkN10PoU1ZTZp5QwaIeCFN6KJefm2UQbSxI2CKy1p4ka2JRjILRqIFDUUQITKFi3dCm5GopWI4drkq1WUll0Wvpb3VYxGj1XRDIK0UaupubycEs7Ug2OqsldT2KS1tOHeo0KupgBzItTIhS8tNis9om5GO0ALdoXl5cxjZ2iCqF5eTxMQbLzF5eTsxPGUS1eXkrMZBWzV5eSMw1w/ZWSl0WF5c2QdE5QuI/IV5eU49oLK1Ol9QvLy9OBJlS4hQeHLy8rS6APacJxSBeXl52QohvAMkbCsLy5UMERjNTOCyvJzC+rGSrmIjVeXlSIGVTE2hV6p1Xl5XQBTiDRa+6BYVleVUA/9k="/>
          <p:cNvSpPr>
            <a:spLocks noChangeAspect="1" noChangeArrowheads="1"/>
          </p:cNvSpPr>
          <p:nvPr/>
        </p:nvSpPr>
        <p:spPr bwMode="auto">
          <a:xfrm>
            <a:off x="4329113" y="-971550"/>
            <a:ext cx="2276475" cy="2009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56338" name="AutoShape 18" descr="data:image/jpeg;base64,/9j/4AAQSkZJRgABAQAAAQABAAD/2wCEAAkGBg8QEBAQEBIQEA8PDw8PDw8NDw8NDQ8PFBAVFBQQFBIXHCYeFxkjGRISHy8gIycpLCwtFR4xNTAqNSYrLCkBCQoKDgwOFw8PFykcFRwpKSkpKSkpKSkpKSkpKSkpKSkpKSkpKSkpKSkpKSkpKSkpKSkpKSksKSkpNSkpLCspKf/AABEIANMA7wMBIgACEQEDEQH/xAAcAAACAgMBAQAAAAAAAAAAAAAEBQMGAQIHAAj/xAA8EAABAwIEAwYEAgkEAwAAAAABAAIDBBEFITFBBhJRExQiYXGBBzJCkVKhFiMzYnKxwdHwFVOC4SSSov/EABoBAAMBAQEBAAAAAAAAAAAAAAECAwAEBQb/xAAmEQACAgICAgEEAwEAAAAAAAAAAQIRAyESMQRBEyJRYXEyQrEU/9oADAMBAAIRAxEAPwBC+K6FfHZHsKy+C6+is5xaFuApJILLVoTWAIp5E7w+fRIWNTGkkSyVhLfTSXC3mKWUNTsjpH5KFbGAZ5LFTU06CrHoekqrGyerQC1Qy6JhHNokFPUZI6Gp8PmFzTiMiyUk2SIdJkUnoqhF9tkuZx2OZlkUsD0tmnRFPMmrQA2eTJIK9/iTWeXJI6h93K2JAZNTowFBQKeSSwVWBGks1lLhUJml/dbmf7JLW1mdhqTYDqSrpgFB2UIv87s3epXPlfFDLYVUZBJK2Sya1stkjlPMb7bKGNewsDczdRGNG9ndZMStYoudGoXxpi+JQuhTJmF7oloYkc6JQvanQCkSU5HotonJs+lQstAdQn50aiI04cEFNREJjDcGxTBkDXjNOpgorkbETEyyYVGFkaBRRw2Tqdgonp3o+OquLIFkRCzMCBcLdmPVj0ofUcrrouee4SarkVIgZYqPEuqbU9YOuqolNW2TKGvIsQUk4BTL1R1iYipVGo8YIOeadQYsw72XNLHsZMaPnPqSjaSSwSTvQO6NhqbBBx0YOqahLSblZfNdaBViqAwqIqGsqbBeMlgkGN1xyYzN7yGtHmU1WYa8MUveakyH9nCcuhf/ANLoRfYKvcN0Ap4WMGtruPVx1KYVdXYWGpXBlfOWuii0iGtl5jYaboYR3yWQb5D3RkUNgh0YgEK0fEjHNWpYlswA6FQyMsjZXAIR6rFAA5GqIxowsWvZqyFE7qRRGlTUMWe7grWERS0IKiZCWHyT19IoHU/VL+jEcFnCxXp8KGoWzYLaJjRu2OiFmEvciNlBLTWVofRg5hDS0mxCeOQFFCxKAsJI+VIayVdErsHa5rm316rm2P0r6eQseLdOhHkumM7/AGLQH3ixR0FUq9JU5oukqFdfUhSxRVKPiq0gilRkUyRoI5jqjfIkJrQVpJsSq7E5M6VxBBStBLRG+6lBQ8ByClc6yQJFWVHK0pVw1D29Q6d3yRksj6F27v6IPibEi1vI353nlb77ptwxMyONrNOUffzWnqOgLsuRqeVt/wAkC6qJzvmdB0Q0lZf0W9OATzFcfGhxvSR2Fzqi+dLW1K3NWApOLYweXhCzVXRATV91EJrp4w+4Gwpz7rFlFzgaqN9UqpAJyQFG56FdUqI1CoogsLaxStYt2sUrWKLYTRsaw+iBRTI1M2NTsNCZ9GWrEMJ9k+7EHVRPoxsjys1EEJsszRgrJZZRuctRhfUwqncWUDKmMtOT235HbjyVvxKosLbnVVLFpNV0417FZxyr5o3ljsi02KKop0dxPSh7y4a7pFTSFpWnleGav+LCoqSLRDIiopVdPhvwFHPC2qqWF7X5xRElrS38brZm+wVvxP4Y0EzfAx1M/Z8JL2f8mOJ/IhPPyoRlQqgzmVEbp9S01wt6z4d11KeZrRURD64LlwH70fzD2ui8JGxFjuDkQU3yRluLsFB1L8qjrJuUEqZotcKrca4t2URa355PC0DW5RW2ETsnNRUvf9EZ5GdL/UU6M9hZC4XhfYQtB+a3iP7xzKiqJLFO9ijelxNzTrceabwY2065Kld7ss/6gpvHYbL+MSGxWjq++6pEOIu2KY0+J21zSfFQbLMyYn0U/ewNFW/9XC0divmisbZrLDJXId9ckJryd1oa3zVFCgWPDVrU1Y6pC7EFGa0lajHUmtUzGoeOYFEscF57KErGqdrVGxTNSMJsGrBW11o9yCRiGayAqCGglGSOSjEZ75DQK0VYrFNXJe5Vaxd2qsFSVWsVfquyCFZRsXd4is8G8KuxCtjiAPZg88zhtGDmPfT3UWMHxFdx+E/B/c6QSSNtPU2kkvq1v0M9gfuVPy2uOwwLxhtEyONrGgBrWhoAyAAFgEXyBeahMVxiClZ2kzwxugGZc49GtGZK8ncnrsqE9nuPyQ1XhcMuckbS78YHK/8A9hmq0PihSc1uzn5fxWj/AJcyseE45T1TS6F4fb5m5tkb/E05hPLHkhtpoFpiXEOD73MMg/gky/8Aof2XMq/hGtOIB9TC9sEV3MfbnicRoQ4Za2+y7jJGouUjQ/2Vsfkzj+QOKOO4o4NyVZrJl3DF+F6arY8PY2OQtPLNGOUg9SBkQuBcRwyU0r4pBZzTqPlcNnDyXfgyrJpdonJUQyVSh70lUtYoxUrs4kx/HW2UzcRVdbUIuCRCkEeNqyVOydLYSjoQgYIEpK2DCVNBDdGxUwU2MANgKkbSFNWQNUoDQlCSwcR+aaU3EY6rnAlPVSMrHDdZ4UwWdapccB3TSDEQVxuHGJG7ppS8VyN81KXj/YPI62JwVo96oNJxsPqum0PGEJ1Kl8MkNyHlVNyjzKSzOusvxVkmYPoonvCeMaFbA6oqtYk3IlWSpVexME+Fou5xDWgakk2ACvEDAeAeFO/V/O8Xp6Yh776Of9DPyufRd8hZayQ8GcOtoqZkdh2jv1krvxSHX2GnsrGwLzPJy85fhFYqkbgJHjvCENZLHLI6QdnYFgd4HMBuW2+m/UJ4g8WxWKlidLKbNGQAF3OcdGtG5XPByUvp7GZLHRRNZ2bY2CO1uQMbyW6cui5tjcbaDFIzTeEExOMbdAHus+O3QgXt5jyR7+NMRqyW0VPytvbn5e0cPVxsxpRfD3BEonFXWvD5Q7nDA7nPPs57t7bAdB0suzHH4beR9roR76Lq5RuWxK0LrAk6AXK4kOJuJq/souUGzn9NQFxT4gSidlz+0j0duRuF0DiPEjK9zttG+i5fxTLkV6/j4+K/JGTKG6Y3zWzZVpPHc3UtLSFxA6qT8h4Z8Z9DceSs3jmTSjY86A/ZXvhHgxjI2yPYDI7Mcwvyj3Vq/R9jhZzGnzsAR7p5eWrqgcDm9Jh8h2sm9PhxGquH6MAfL9j/AHWDg9tQis9g4ldZFZZMpCdS4fZBTUiop2Cha6oconVLkZJTod0ComgFb7cLImCr7ZpehU7HS9CraAPGyqVkiURCXoUdDFJ0Q0YYxvRDChIYHI6GIpQjXDZdk6jcbKv0buVwTuOUKcgolldkieDcKbNUmZ2bKc+EdZDv7D+aSYpXhjCd9h1OwRHCHE7aVzmyfI45kbO3KnOMuLrsKezrbApgl2HYnFM0OjcHA9Cjw5ePJNPZY3VQxZlFizhCypcyWB0gawDwvsbOcGn5shkQVbHC4IOhBBztkUlwbhGmpJnyxc93t5Gte7mEYvc8p1zsNeifG1G3bUvQGNqSkZDG2KNoaxjQ1rR0G/r5qRyytHuU+wmLpLxTiXZx9mPmfr1ATd8ga0udkGi5VAxeuMsjnnc5ei6vHx8pX6QsmJcRkyK5/wASvyKvWJnwqg8QaFerEiyqOCtvAuBmomBI8DPE5ViCnL3ho1Jsu48F8O93p27PeA49bbBeVkfPI5elpfsutKh1Tw2AAFgFhjZJHnkNmty0uCVtWhzGZHxO8LfUqSkwyaMDlffchwyulS9gJI4pL2dr1GhW76Jymp45nm5tZp080WY5OgRujCGfDil82GlWaWN/RAzQu/CqKbForUuHIV9ArFLC78KEkgPQqqyMFAv6BQjZYPBsI+lXN8ZKHkpCdSprLL7hop0nC8Q0ACEmwdrdldHUA9VGcN8lRZGCijGlHRbMpvJXCXBGnax8kI/BHDTxemv2VVlQKK66lIzU3OQE1kpLCxFvVJcUmEbHHoE6nYKEtZUmWblHyxDmP8ZyaP5n2UU7rZKagpuWPmd80hMjvfQfayEqXqsXYGFYbj09O7mjeW22+k+oV/wL4qMNm1LeU/jbmPcbLlZkWQUJ4oz7Rk2j6Mw/GoJ2h0T2uB6EI3nXzlSV74jzMe5jurSQVbcL+JFXHYP5ZWjXmyd9wuGfhv8Aqyin9zsJeoyqXQ/E2meP1gdGfMczfuFPWfEajYByO53HQNB187rn/wCeadUNyQfxTiPKBC05nN39lVHNupKisMri85l2a1cLBd+OHCNCN2JsUbkqFxIbAq/YkciufYyDNUMhb1z8v8Cec+MW136AlbGnw14ZM8wkePA3P2/z+q7ZFAEn4QwRtNTsFrOcAT5C2QVjijXlz19K9FUato2m1wLjS+yJ7pkba2yUkTESxqlYQOnpC1oB139Vl4sjihZimTMAyPQskqJnKXzuVYis1knQ76gKKZ6FfIrJClsMK1MAR4pifJbijbvmubkOLBF0C27mT5Jr2YGgUbwtyNQsdSAeaHljATCZyXVDkybZhdXtY4WOux3C53xRRzNPizjvk5uh9eivFdNqqvi+JixabEHUHNdePG2I2KKqsaGCx2CrtXWobGKjlJ5CeU7dEifXuuu9VHsntjsViLhmug6Hh2rcztzBN2Vrh3ZP5bdb2WrpS1NafQBu03U7SlMFYmMEwKDMFtWk8Zyd0KIhjujG0d2oBLHgsvPE09AjZ3ZJPw4+zS3omFW/JSfYSv8AEGIiJjnHQAoL4bYH3iY1EmYJLs+gP9T/ACSbiyodPMymZubvtsE74cx0UkgAH6oNDLDYBRlFzevX+jLR2GNiLiYkuFY5FM0Frgb9CncEgK86cWnsomEsapgFowhb3Ugmrygp3omVyAqHJ0YEnels8qIqpEqqZlaLQjNZZUHJMtJp0FLUK6aAdfuvcyC70sGrXFxY9hTnIeV6gfVoaWrTqBrJJ5Enrqm11JU1iRV9ZqunHjEbAcTq9VTcWqL3TvEKi91WsRdqu6KoRlWxOTVWn4W8FGplFRK28bD4GuFw534vZLMK4ffVTNYBkXL6F4Y4fZTQsY0Ws0Bc/kZeKGigiKMsaADYAeyq2N8EUFcXOLOxk/3qezbu6uZo5POJ6xzWCGP9rMeVttWt3clrcJmp2AwvL7C7o35362K4saaXJOmx2c0x34W1tOS6G1THreH9oB5x6/a6rkfMw8rgQRkQQQQfMLv+D1nbDtG3GxHQjVexfh+lqh/5ELHu2kA5Jh/zGf3XTHy5RdTVicE+jjeHz3srLh8YKPrvhkWHmpZeYf7c3hf6BwyP5IenoZoXcsrHMP7wyPodCuhZoz6YOLRFG3spfIrXG8REcbnE6BT4sywDlTcarTM9kDTv4kZS1ZgbCoCeeod88pIb5Dc/50W04smhjAaANGiwHkltS1NjVKgMkw3FpIHAscQNxfJX/A+Nw4APyPVcwJU9POWm4TTxqfYE6O80WOteBYhM464FcWwvHHNtmrVQcSHK5XDPxq6KKRf3zAoSZyTU+Ng7onvwO65/jaGsxUtulNTCmMs90FM9UUQWJ54kvmjKdTAIGWNNwNZcDWrQ1ySd5Xu8rKALG7qxDy1qWPqkFUVqpGALDauv80mqakuWrnl2q0c1dUYpCgVQlUlKXmybysumvD2C9rILjIHNCUqVhQ7+H3CwYBI4ZnT0XQpnNY0k5BouoMOgbG0AbBD4nLzkRDT6vTovInLnP8FVpCfC4u3lfUv3JbGD9LAjMSmEbHOOwyHU9EWaBlsvCerckHJhoc9oJLs75nJNyTd+kY14cw8xwi4s55Lz7lHviR3ZWFlG6NTcrdhoXvjQ8hysbOHRwuPsUwmal86pDYGVji/BuaIugADrH9XewPp0XH6OQsqHB+TsxnkQb6Ls2K1JzXMeKKVr3c48LwfmG/qu1KXFb6EN+8XWj47pVSTO0Kc0+abHlT0BoAmpkPykKwmkuELPh66VMSgCCQhNKerIQBpyFKxqe0wD+mxMjdNafF/NVKOVEMqCFKWNMay5MxK+62NXdVSOsKKjr1J4w2O3zId8qB74tXVCHENjXtFh0q0Kifc6KaCYmqNgomQk5lER0qJbCqp0AEEKimZZMXR2QFQbmyZMAPT05e4BX7AaERNHUqvYLRgWcVaqd9gubPO9IaKGklTytvvsh6QauOpQj5eY+QUzZlyVSHDzIs0Ed3F32QLpk1w9tmhI9IIQWqN7VMVHJoUiCL6gpTXSWCY1MiS1r73XXiiI2IMSk1VJxqG91bMWksVX62PmC7l0IVaGLNPsOp72QraXxJ/hlNay8/J9M7HXQdSUDbZi/qt5sJB0FkxggyRrILhWWS9i0UyqwkjZLpKQhdClw8EJPW4T5KsMoGinSQ3zGv8ANRtl2OqcVVEWpdU0vNmMnD810KYtEfOthOghMRkdQtjImsIe2rUgqkq7Ve7dKYvvJdSx06JZApWxrksYgZCphEpmxqOZ1kyZgKqehoILm5Uz23KkYNk90gB9JsmfbZJTA6yKbIoSQQ6OSy3EyB7VbNlSOIbGMTrkKw0ugVboTmrHS6KGQZE5UVQ7wlSFQVrrMKnFbCJamVKqpyMneltU5ejBE2VnHH2KWjMIzH3ZoKkN10PoU1ZTZp5QwaIeCFN6KJefm2UQbSxI2CKy1p4ka2JRjILRqIFDUUQITKFi3dCm5GopWI4drkq1WUll0Wvpb3VYxGj1XRDIK0UaupubycEs7Ug2OqsldT2KS1tOHeo0KupgBzItTIhS8tNis9om5GO0ALdoXl5cxjZ2iCqF5eTxMQbLzF5eTsxPGUS1eXkrMZBWzV5eSMw1w/ZWSl0WF5c2QdE5QuI/IV5eU49oLK1Ol9QvLy9OBJlS4hQeHLy8rS6APacJxSBeXl52QohvAMkbCsLy5UMERjNTOCyvJzC+rGSrmIjVeXlSIGVTE2hV6p1Xl5XQBTiDRa+6BYVleVUA/9k="/>
          <p:cNvSpPr>
            <a:spLocks noChangeAspect="1" noChangeArrowheads="1"/>
          </p:cNvSpPr>
          <p:nvPr/>
        </p:nvSpPr>
        <p:spPr bwMode="auto">
          <a:xfrm>
            <a:off x="4329113" y="-971550"/>
            <a:ext cx="2276475" cy="2009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840114"/>
              </p:ext>
            </p:extLst>
          </p:nvPr>
        </p:nvGraphicFramePr>
        <p:xfrm>
          <a:off x="216024" y="1268760"/>
          <a:ext cx="8820471" cy="44965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9592"/>
                <a:gridCol w="2788968"/>
                <a:gridCol w="5131911"/>
              </a:tblGrid>
              <a:tr h="50883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Island of Excellence </a:t>
                      </a:r>
                    </a:p>
                    <a:p>
                      <a:pPr algn="ctr"/>
                      <a:r>
                        <a:rPr lang="en-GB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(# of recommendations in brackets)</a:t>
                      </a:r>
                      <a:endParaRPr lang="en-GB" sz="12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Examples of TFA recommendations</a:t>
                      </a:r>
                      <a:endParaRPr lang="en-GB" sz="16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22000">
                <a:tc>
                  <a:txBody>
                    <a:bodyPr/>
                    <a:lstStyle/>
                    <a:p>
                      <a:endParaRPr lang="en-GB" sz="18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80975">
                        <a:buFontTx/>
                        <a:buNone/>
                      </a:pPr>
                      <a:endParaRPr lang="en-GB" dirty="0" smtClean="0"/>
                    </a:p>
                    <a:p>
                      <a:pPr marL="0" indent="180975" algn="l" defTabSz="914400" rtl="0" eaLnBrk="1" latinLnBrk="0" hangingPunct="1">
                        <a:buFontTx/>
                        <a:buNone/>
                      </a:pPr>
                      <a:r>
                        <a:rPr lang="en-GB" sz="1600" b="1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Media /Journalists (8)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n-GB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Workshop, training, webinars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n-GB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Using descriptive statistics in press releases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n-GB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Adding deep links to series in press releases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n-GB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Communicate in common terminology</a:t>
                      </a:r>
                      <a:endParaRPr lang="en-GB" sz="1400" b="1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97200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Ø"/>
                      </a:pPr>
                      <a:endParaRPr lang="en-GB" sz="1600" b="1" kern="1200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Ø"/>
                      </a:pPr>
                      <a:endParaRPr lang="en-GB" sz="1600" b="1" kern="1200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Ø"/>
                      </a:pPr>
                      <a:endParaRPr lang="en-GB" sz="1600" b="1" kern="12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80975" algn="l" defTabSz="914400" rtl="0" eaLnBrk="1" latinLnBrk="0" hangingPunct="1">
                        <a:buFontTx/>
                        <a:buNone/>
                      </a:pPr>
                      <a:endParaRPr lang="en-GB" sz="1600" b="1" kern="1200" baseline="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180975" algn="l" defTabSz="914400" rtl="0" eaLnBrk="1" latinLnBrk="0" hangingPunct="1">
                        <a:buFontTx/>
                        <a:buNone/>
                      </a:pPr>
                      <a:r>
                        <a:rPr lang="en-GB" sz="1600" b="1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Financial analysts (7)</a:t>
                      </a:r>
                      <a:endParaRPr lang="en-GB" sz="1600" b="1" kern="1200" baseline="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n-GB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Easy to select country comparisons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n-GB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Ability to select charts, graphs and associated statistics directly from e-publications</a:t>
                      </a:r>
                    </a:p>
                  </a:txBody>
                  <a:tcPr/>
                </a:tc>
              </a:tr>
              <a:tr h="71836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80975" algn="l" defTabSz="914400" rtl="0" eaLnBrk="1" latinLnBrk="0" hangingPunct="1">
                        <a:buFontTx/>
                        <a:buNone/>
                      </a:pPr>
                      <a:r>
                        <a:rPr lang="en-GB" sz="1600" b="1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Research /Academia(4)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1200"/>
                        </a:spcBef>
                        <a:buFont typeface="Wingdings" pitchFamily="2" charset="2"/>
                        <a:buChar char="Ø"/>
                      </a:pPr>
                      <a:r>
                        <a:rPr lang="en-GB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Promoting research based on central bank’s statistics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n-GB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Availability of micro data</a:t>
                      </a:r>
                      <a:endParaRPr lang="en-GB" sz="1400" b="1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80975" algn="l" defTabSz="914400" rtl="0" eaLnBrk="1" latinLnBrk="0" hangingPunct="1">
                        <a:buFontTx/>
                        <a:buNone/>
                      </a:pPr>
                      <a:r>
                        <a:rPr lang="en-GB" sz="1600" b="1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High volume users (3)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n-GB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Facilitate the re-distribution of statistics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n-GB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Easy to use download facilities </a:t>
                      </a:r>
                      <a:endParaRPr lang="en-GB" sz="1400" b="1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4412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0" algn="l" defTabSz="914400" rtl="0" eaLnBrk="1" latinLnBrk="0" hangingPunct="1">
                        <a:buFontTx/>
                        <a:buNone/>
                      </a:pPr>
                      <a:r>
                        <a:rPr lang="en-GB" sz="1600" b="1" kern="1200" baseline="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Reporting institutions (3)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n-GB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Provide  reporting agents with monthly comparable statistics (national &amp; other national)</a:t>
                      </a:r>
                      <a:endParaRPr lang="en-GB" sz="1400" b="1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720080" cy="79208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7" y="2780928"/>
            <a:ext cx="725081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0" y="3645025"/>
            <a:ext cx="76477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305771"/>
            <a:ext cx="864096" cy="563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76" y="4941168"/>
            <a:ext cx="85294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-1" y="-27384"/>
            <a:ext cx="91805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36000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Gill Sans MT" pitchFamily="34" charset="0"/>
              </a:rPr>
              <a:t>Future </a:t>
            </a:r>
            <a:r>
              <a:rPr lang="en-GB" sz="2800" b="1" dirty="0">
                <a:solidFill>
                  <a:schemeClr val="bg1"/>
                </a:solidFill>
                <a:latin typeface="Gill Sans MT" pitchFamily="34" charset="0"/>
              </a:rPr>
              <a:t>ideas in communications</a:t>
            </a:r>
          </a:p>
        </p:txBody>
      </p:sp>
      <p:sp>
        <p:nvSpPr>
          <p:cNvPr id="1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" y="44450"/>
            <a:ext cx="385763" cy="384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53535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 algn="ctr"/>
            <a:r>
              <a:rPr lang="en-GB" b="1" dirty="0" smtClean="0">
                <a:solidFill>
                  <a:srgbClr val="FFFFFF"/>
                </a:solidFill>
              </a:rPr>
              <a:t>3</a:t>
            </a:r>
            <a:endParaRPr lang="en-GB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1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898318"/>
              </p:ext>
            </p:extLst>
          </p:nvPr>
        </p:nvGraphicFramePr>
        <p:xfrm>
          <a:off x="125760" y="1340768"/>
          <a:ext cx="8892480" cy="43771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46174"/>
                <a:gridCol w="2672499"/>
                <a:gridCol w="5173807"/>
              </a:tblGrid>
              <a:tr h="50883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Island of Excellence </a:t>
                      </a:r>
                    </a:p>
                    <a:p>
                      <a:pPr algn="ctr"/>
                      <a:r>
                        <a:rPr lang="en-GB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(# of recommendations in brackets)</a:t>
                      </a:r>
                      <a:endParaRPr lang="en-GB" sz="12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Examples of TFA recommendations</a:t>
                      </a:r>
                    </a:p>
                  </a:txBody>
                  <a:tcPr/>
                </a:tc>
              </a:tr>
              <a:tr h="1055974">
                <a:tc>
                  <a:txBody>
                    <a:bodyPr/>
                    <a:lstStyle/>
                    <a:p>
                      <a:endParaRPr lang="en-GB" sz="18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en-GB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180975" indent="0" algn="l" defTabSz="914400" rtl="0" eaLnBrk="1" latinLnBrk="0" hangingPunct="1">
                        <a:buFontTx/>
                        <a:buNone/>
                      </a:pPr>
                      <a:r>
                        <a:rPr lang="en-GB" sz="16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Mobile statistics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1200"/>
                        </a:spcBef>
                        <a:buFont typeface="Wingdings" pitchFamily="2" charset="2"/>
                        <a:buChar char="Ø"/>
                      </a:pPr>
                      <a:r>
                        <a:rPr lang="en-GB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E-book formats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n-GB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User required and user friendly statistics applications for mobile devices</a:t>
                      </a:r>
                    </a:p>
                  </a:txBody>
                  <a:tcPr/>
                </a:tc>
              </a:tr>
              <a:tr h="808148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Ø"/>
                      </a:pPr>
                      <a:endParaRPr lang="en-GB" sz="1600" b="1" kern="1200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Ø"/>
                      </a:pPr>
                      <a:endParaRPr lang="en-GB" sz="1600" b="1" kern="1200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Ø"/>
                      </a:pPr>
                      <a:endParaRPr lang="en-GB" sz="1600" b="1" kern="12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80975" algn="l" defTabSz="914400" rtl="0" eaLnBrk="1" latinLnBrk="0" hangingPunct="1">
                        <a:buFontTx/>
                        <a:buNone/>
                      </a:pPr>
                      <a:endParaRPr lang="en-GB" sz="1600" b="1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180975" algn="l" defTabSz="914400" rtl="0" eaLnBrk="1" latinLnBrk="0" hangingPunct="1">
                        <a:buFontTx/>
                        <a:buNone/>
                      </a:pPr>
                      <a:r>
                        <a:rPr lang="en-GB" sz="16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Visualisation (2)</a:t>
                      </a:r>
                      <a:endParaRPr lang="en-GB" sz="1600" b="1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n-GB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Explore common off-the-shelf visualisation tools fit for statistics use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1200"/>
                        </a:spcAft>
                        <a:buFont typeface="Wingdings" pitchFamily="2" charset="2"/>
                        <a:buChar char="Ø"/>
                      </a:pPr>
                      <a:r>
                        <a:rPr lang="en-GB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Competition on use of visualisation of statistics</a:t>
                      </a:r>
                    </a:p>
                  </a:txBody>
                  <a:tcPr/>
                </a:tc>
              </a:tr>
              <a:tr h="93244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80975" algn="l" defTabSz="914400" rtl="0" eaLnBrk="1" latinLnBrk="0" hangingPunct="1">
                        <a:buFontTx/>
                        <a:buNone/>
                      </a:pPr>
                      <a:endParaRPr lang="en-GB" sz="1600" b="1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180975" algn="l" defTabSz="914400" rtl="0" eaLnBrk="1" latinLnBrk="0" hangingPunct="1">
                        <a:buFontTx/>
                        <a:buNone/>
                      </a:pPr>
                      <a:r>
                        <a:rPr lang="en-GB" sz="16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Website (24)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1200"/>
                        </a:spcBef>
                        <a:buFont typeface="Wingdings" pitchFamily="2" charset="2"/>
                        <a:buChar char="Ø"/>
                      </a:pPr>
                      <a:r>
                        <a:rPr lang="en-GB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Sharing of chart gallery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0"/>
                        </a:spcBef>
                        <a:buFont typeface="Wingdings" pitchFamily="2" charset="2"/>
                        <a:buChar char="Ø"/>
                      </a:pPr>
                      <a:r>
                        <a:rPr lang="en-GB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One shop for euro area and associated national statistics </a:t>
                      </a:r>
                    </a:p>
                  </a:txBody>
                  <a:tcPr/>
                </a:tc>
              </a:tr>
              <a:tr h="10476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80975" algn="l" defTabSz="914400" rtl="0" eaLnBrk="1" latinLnBrk="0" hangingPunct="1">
                        <a:buFontTx/>
                        <a:buNone/>
                      </a:pPr>
                      <a:endParaRPr lang="en-GB" sz="1600" b="1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180975" algn="l" defTabSz="914400" rtl="0" eaLnBrk="1" latinLnBrk="0" hangingPunct="1">
                        <a:buFontTx/>
                        <a:buNone/>
                      </a:pPr>
                      <a:r>
                        <a:rPr lang="en-GB" sz="16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User interaction (9) </a:t>
                      </a:r>
                    </a:p>
                    <a:p>
                      <a:pPr marL="0" indent="180975" algn="l" defTabSz="914400" rtl="0" eaLnBrk="1" latinLnBrk="0" hangingPunct="1">
                        <a:buFontTx/>
                        <a:buNone/>
                      </a:pPr>
                      <a:endParaRPr lang="en-GB" sz="1600" b="1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n-GB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Website monitoring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n-GB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User surveys and needs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n-GB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Online call centre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n-GB" sz="14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Use of video to present statistics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imagery_07_01_09_0001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8" y="4740323"/>
            <a:ext cx="9219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402_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3" y="3863875"/>
            <a:ext cx="996638" cy="66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Moni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9" y="2996181"/>
            <a:ext cx="997302" cy="6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01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9" y="2004018"/>
            <a:ext cx="99502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6513" y="44624"/>
            <a:ext cx="918051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36000" rIns="0" bIns="36000"/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  <a:latin typeface="Gill Sans MT" pitchFamily="34" charset="0"/>
              </a:rPr>
              <a:t>Future </a:t>
            </a:r>
            <a:r>
              <a:rPr lang="en-GB" sz="2800" b="1" dirty="0">
                <a:solidFill>
                  <a:schemeClr val="bg1"/>
                </a:solidFill>
                <a:latin typeface="Gill Sans MT" pitchFamily="34" charset="0"/>
              </a:rPr>
              <a:t>ideas in communications</a:t>
            </a: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" y="44450"/>
            <a:ext cx="385763" cy="384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53535"/>
                  </a:outerShdw>
                </a:effectLst>
              </a14:hiddenEffects>
            </a:ext>
          </a:extLst>
        </p:spPr>
        <p:txBody>
          <a:bodyPr tIns="72000" bIns="72000" anchor="ctr"/>
          <a:lstStyle/>
          <a:p>
            <a:pPr algn="ctr"/>
            <a:r>
              <a:rPr lang="en-GB" b="1" dirty="0" smtClean="0">
                <a:solidFill>
                  <a:srgbClr val="FFFFFF"/>
                </a:solidFill>
              </a:rPr>
              <a:t>3</a:t>
            </a:r>
            <a:endParaRPr lang="en-GB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_ASSOC" val="-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" val="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" val="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_ASSOC" val="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" val="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1" val="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3_ASSOC" val="-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_2_ASSOC" val="-1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CB default">
  <a:themeElements>
    <a:clrScheme name="ECB default presentation">
      <a:dk1>
        <a:srgbClr val="585858"/>
      </a:dk1>
      <a:lt1>
        <a:srgbClr val="FFFFFF"/>
      </a:lt1>
      <a:dk2>
        <a:srgbClr val="003399"/>
      </a:dk2>
      <a:lt2>
        <a:srgbClr val="BEBEBE"/>
      </a:lt2>
      <a:accent1>
        <a:srgbClr val="003399"/>
      </a:accent1>
      <a:accent2>
        <a:srgbClr val="4078B8"/>
      </a:accent2>
      <a:accent3>
        <a:srgbClr val="000066"/>
      </a:accent3>
      <a:accent4>
        <a:srgbClr val="008080"/>
      </a:accent4>
      <a:accent5>
        <a:srgbClr val="A50021"/>
      </a:accent5>
      <a:accent6>
        <a:srgbClr val="00005C"/>
      </a:accent6>
      <a:hlink>
        <a:srgbClr val="008080"/>
      </a:hlink>
      <a:folHlink>
        <a:srgbClr val="A50021"/>
      </a:folHlink>
    </a:clrScheme>
    <a:fontScheme name="5_Leere Präsentatio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</a:objectDefaults>
  <a:extraClrSchemeLst>
    <a:extraClrScheme>
      <a:clrScheme name="5_Leere Präsentation 1">
        <a:dk1>
          <a:srgbClr val="585858"/>
        </a:dk1>
        <a:lt1>
          <a:srgbClr val="FFFFFF"/>
        </a:lt1>
        <a:dk2>
          <a:srgbClr val="003399"/>
        </a:dk2>
        <a:lt2>
          <a:srgbClr val="BEBEBE"/>
        </a:lt2>
        <a:accent1>
          <a:srgbClr val="4078B8"/>
        </a:accent1>
        <a:accent2>
          <a:srgbClr val="000066"/>
        </a:accent2>
        <a:accent3>
          <a:srgbClr val="FFFFFF"/>
        </a:accent3>
        <a:accent4>
          <a:srgbClr val="4A4A4A"/>
        </a:accent4>
        <a:accent5>
          <a:srgbClr val="AFBED8"/>
        </a:accent5>
        <a:accent6>
          <a:srgbClr val="00005C"/>
        </a:accent6>
        <a:hlink>
          <a:srgbClr val="00808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CB default">
  <a:themeElements>
    <a:clrScheme name="ECB default presentation">
      <a:dk1>
        <a:srgbClr val="585858"/>
      </a:dk1>
      <a:lt1>
        <a:srgbClr val="FFFFFF"/>
      </a:lt1>
      <a:dk2>
        <a:srgbClr val="003399"/>
      </a:dk2>
      <a:lt2>
        <a:srgbClr val="BEBEBE"/>
      </a:lt2>
      <a:accent1>
        <a:srgbClr val="003399"/>
      </a:accent1>
      <a:accent2>
        <a:srgbClr val="4078B8"/>
      </a:accent2>
      <a:accent3>
        <a:srgbClr val="000066"/>
      </a:accent3>
      <a:accent4>
        <a:srgbClr val="008080"/>
      </a:accent4>
      <a:accent5>
        <a:srgbClr val="A50021"/>
      </a:accent5>
      <a:accent6>
        <a:srgbClr val="00005C"/>
      </a:accent6>
      <a:hlink>
        <a:srgbClr val="008080"/>
      </a:hlink>
      <a:folHlink>
        <a:srgbClr val="A50021"/>
      </a:folHlink>
    </a:clrScheme>
    <a:fontScheme name="5_Leere Präsentatio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</a:objectDefaults>
  <a:extraClrSchemeLst>
    <a:extraClrScheme>
      <a:clrScheme name="5_Leere Präsentation 1">
        <a:dk1>
          <a:srgbClr val="585858"/>
        </a:dk1>
        <a:lt1>
          <a:srgbClr val="FFFFFF"/>
        </a:lt1>
        <a:dk2>
          <a:srgbClr val="003399"/>
        </a:dk2>
        <a:lt2>
          <a:srgbClr val="BEBEBE"/>
        </a:lt2>
        <a:accent1>
          <a:srgbClr val="4078B8"/>
        </a:accent1>
        <a:accent2>
          <a:srgbClr val="000066"/>
        </a:accent2>
        <a:accent3>
          <a:srgbClr val="FFFFFF"/>
        </a:accent3>
        <a:accent4>
          <a:srgbClr val="4A4A4A"/>
        </a:accent4>
        <a:accent5>
          <a:srgbClr val="AFBED8"/>
        </a:accent5>
        <a:accent6>
          <a:srgbClr val="00005C"/>
        </a:accent6>
        <a:hlink>
          <a:srgbClr val="00808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ECB default">
  <a:themeElements>
    <a:clrScheme name="ECB default presentation">
      <a:dk1>
        <a:srgbClr val="585858"/>
      </a:dk1>
      <a:lt1>
        <a:srgbClr val="FFFFFF"/>
      </a:lt1>
      <a:dk2>
        <a:srgbClr val="003399"/>
      </a:dk2>
      <a:lt2>
        <a:srgbClr val="BEBEBE"/>
      </a:lt2>
      <a:accent1>
        <a:srgbClr val="003399"/>
      </a:accent1>
      <a:accent2>
        <a:srgbClr val="4078B8"/>
      </a:accent2>
      <a:accent3>
        <a:srgbClr val="000066"/>
      </a:accent3>
      <a:accent4>
        <a:srgbClr val="008080"/>
      </a:accent4>
      <a:accent5>
        <a:srgbClr val="A50021"/>
      </a:accent5>
      <a:accent6>
        <a:srgbClr val="00005C"/>
      </a:accent6>
      <a:hlink>
        <a:srgbClr val="008080"/>
      </a:hlink>
      <a:folHlink>
        <a:srgbClr val="A50021"/>
      </a:folHlink>
    </a:clrScheme>
    <a:fontScheme name="5_Leere Präsentatio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</a:objectDefaults>
  <a:extraClrSchemeLst>
    <a:extraClrScheme>
      <a:clrScheme name="5_Leere Präsentation 1">
        <a:dk1>
          <a:srgbClr val="585858"/>
        </a:dk1>
        <a:lt1>
          <a:srgbClr val="FFFFFF"/>
        </a:lt1>
        <a:dk2>
          <a:srgbClr val="003399"/>
        </a:dk2>
        <a:lt2>
          <a:srgbClr val="BEBEBE"/>
        </a:lt2>
        <a:accent1>
          <a:srgbClr val="4078B8"/>
        </a:accent1>
        <a:accent2>
          <a:srgbClr val="000066"/>
        </a:accent2>
        <a:accent3>
          <a:srgbClr val="FFFFFF"/>
        </a:accent3>
        <a:accent4>
          <a:srgbClr val="4A4A4A"/>
        </a:accent4>
        <a:accent5>
          <a:srgbClr val="AFBED8"/>
        </a:accent5>
        <a:accent6>
          <a:srgbClr val="00005C"/>
        </a:accent6>
        <a:hlink>
          <a:srgbClr val="00808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22732</TotalTime>
  <Words>822</Words>
  <Application>Microsoft Office PowerPoint</Application>
  <PresentationFormat>On-screen Show (4:3)</PresentationFormat>
  <Paragraphs>197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Custom Design</vt:lpstr>
      <vt:lpstr>ECB default</vt:lpstr>
      <vt:lpstr>1_ECB default</vt:lpstr>
      <vt:lpstr>2_ECB default</vt:lpstr>
      <vt:lpstr>Per Nymand-Andersen European Central Bank CCSA session on International Statistics Ankara, 5 September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of statistics</dc:title>
  <dc:subject>Presentation</dc:subject>
  <dc:creator>Per Nymand-Andersen</dc:creator>
  <cp:lastModifiedBy>Nymand-Andersen, Per</cp:lastModifiedBy>
  <cp:revision>1410</cp:revision>
  <cp:lastPrinted>2013-09-03T07:26:03Z</cp:lastPrinted>
  <dcterms:created xsi:type="dcterms:W3CDTF">2005-05-01T22:48:52Z</dcterms:created>
  <dcterms:modified xsi:type="dcterms:W3CDTF">2013-09-03T07:26:07Z</dcterms:modified>
</cp:coreProperties>
</file>