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13" r:id="rId4"/>
    <p:sldId id="296" r:id="rId5"/>
    <p:sldId id="271" r:id="rId6"/>
    <p:sldId id="281" r:id="rId7"/>
    <p:sldId id="320" r:id="rId8"/>
    <p:sldId id="302" r:id="rId9"/>
    <p:sldId id="314" r:id="rId10"/>
    <p:sldId id="315" r:id="rId11"/>
    <p:sldId id="299" r:id="rId12"/>
    <p:sldId id="300" r:id="rId13"/>
    <p:sldId id="301" r:id="rId14"/>
    <p:sldId id="326" r:id="rId15"/>
    <p:sldId id="324" r:id="rId16"/>
    <p:sldId id="310" r:id="rId17"/>
    <p:sldId id="289" r:id="rId18"/>
    <p:sldId id="327" r:id="rId19"/>
    <p:sldId id="319" r:id="rId20"/>
  </p:sldIdLst>
  <p:sldSz cx="9144000" cy="6858000" type="screen4x3"/>
  <p:notesSz cx="7010400" cy="9236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Campbell" initials="MR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FE6"/>
    <a:srgbClr val="456003"/>
    <a:srgbClr val="FFFFCC"/>
    <a:srgbClr val="689606"/>
    <a:srgbClr val="456904"/>
    <a:srgbClr val="56514D"/>
    <a:srgbClr val="EE743A"/>
    <a:srgbClr val="EEA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839" autoAdjust="0"/>
  </p:normalViewPr>
  <p:slideViewPr>
    <p:cSldViewPr>
      <p:cViewPr>
        <p:scale>
          <a:sx n="125" d="100"/>
          <a:sy n="125" d="100"/>
        </p:scale>
        <p:origin x="-72" y="21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B971F-3831-47B9-856C-5FD0B49665A6}" type="doc">
      <dgm:prSet loTypeId="urn:microsoft.com/office/officeart/2005/8/layout/venn1" loCatId="relationship" qsTypeId="urn:microsoft.com/office/officeart/2005/8/quickstyle/3d4" qsCatId="3D" csTypeId="urn:microsoft.com/office/officeart/2005/8/colors/colorful1" csCatId="colorful" phldr="1"/>
      <dgm:spPr/>
    </dgm:pt>
    <dgm:pt modelId="{20161655-58A4-4D32-91DE-E5040AB72D87}">
      <dgm:prSet phldrT="[Text]"/>
      <dgm:spPr/>
      <dgm:t>
        <a:bodyPr/>
        <a:lstStyle/>
        <a:p>
          <a:endParaRPr lang="en-US" b="1" dirty="0"/>
        </a:p>
      </dgm:t>
    </dgm:pt>
    <dgm:pt modelId="{772E16C3-F75C-41CA-8899-7960AAD48B94}" type="parTrans" cxnId="{4811A695-8638-42DA-A06B-3B31DFEC963C}">
      <dgm:prSet/>
      <dgm:spPr/>
      <dgm:t>
        <a:bodyPr/>
        <a:lstStyle/>
        <a:p>
          <a:endParaRPr lang="en-US"/>
        </a:p>
      </dgm:t>
    </dgm:pt>
    <dgm:pt modelId="{AAEB5B28-68B4-475B-8AEC-FCD1BA377114}" type="sibTrans" cxnId="{4811A695-8638-42DA-A06B-3B31DFEC963C}">
      <dgm:prSet/>
      <dgm:spPr/>
      <dgm:t>
        <a:bodyPr/>
        <a:lstStyle/>
        <a:p>
          <a:endParaRPr lang="en-US"/>
        </a:p>
      </dgm:t>
    </dgm:pt>
    <dgm:pt modelId="{AEFE39AF-0018-482B-B33C-2EE7225E0A6E}">
      <dgm:prSet phldrT="[Text]"/>
      <dgm:spPr/>
      <dgm:t>
        <a:bodyPr/>
        <a:lstStyle/>
        <a:p>
          <a:endParaRPr lang="en-US" b="1" dirty="0"/>
        </a:p>
      </dgm:t>
    </dgm:pt>
    <dgm:pt modelId="{FD20E1EE-89CC-4043-97AD-E7607725DB49}" type="parTrans" cxnId="{CE25E55B-5603-4020-830A-B1408CF83C44}">
      <dgm:prSet/>
      <dgm:spPr/>
      <dgm:t>
        <a:bodyPr/>
        <a:lstStyle/>
        <a:p>
          <a:endParaRPr lang="en-US"/>
        </a:p>
      </dgm:t>
    </dgm:pt>
    <dgm:pt modelId="{B0672861-6E24-4ED9-9CAA-4B363C0FDBCA}" type="sibTrans" cxnId="{CE25E55B-5603-4020-830A-B1408CF83C44}">
      <dgm:prSet/>
      <dgm:spPr/>
      <dgm:t>
        <a:bodyPr/>
        <a:lstStyle/>
        <a:p>
          <a:endParaRPr lang="en-US"/>
        </a:p>
      </dgm:t>
    </dgm:pt>
    <dgm:pt modelId="{D28B713C-3E11-40CB-8181-DBBBA6BFE9BA}">
      <dgm:prSet phldrT="[Text]"/>
      <dgm:spPr/>
      <dgm:t>
        <a:bodyPr/>
        <a:lstStyle/>
        <a:p>
          <a:endParaRPr lang="en-US" b="1" dirty="0"/>
        </a:p>
      </dgm:t>
    </dgm:pt>
    <dgm:pt modelId="{25D03283-6C35-4A63-B3E1-B3242A35412C}" type="parTrans" cxnId="{6FF0A9E8-888D-47C7-8406-EAC261E8C345}">
      <dgm:prSet/>
      <dgm:spPr/>
      <dgm:t>
        <a:bodyPr/>
        <a:lstStyle/>
        <a:p>
          <a:endParaRPr lang="en-US"/>
        </a:p>
      </dgm:t>
    </dgm:pt>
    <dgm:pt modelId="{49E7DE9A-829D-4B26-B68F-E7B273767787}" type="sibTrans" cxnId="{6FF0A9E8-888D-47C7-8406-EAC261E8C345}">
      <dgm:prSet/>
      <dgm:spPr/>
      <dgm:t>
        <a:bodyPr/>
        <a:lstStyle/>
        <a:p>
          <a:endParaRPr lang="en-US"/>
        </a:p>
      </dgm:t>
    </dgm:pt>
    <dgm:pt modelId="{FF9C18B5-95C3-4545-B657-A866B7C4ED12}">
      <dgm:prSet phldrT="[Text]"/>
      <dgm:spPr/>
      <dgm:t>
        <a:bodyPr/>
        <a:lstStyle/>
        <a:p>
          <a:endParaRPr lang="en-US" b="1" dirty="0"/>
        </a:p>
      </dgm:t>
    </dgm:pt>
    <dgm:pt modelId="{E93AFB3A-1EAA-4119-B03F-8B28295DA893}" type="parTrans" cxnId="{DA284B47-6966-4645-8F91-41264495843F}">
      <dgm:prSet/>
      <dgm:spPr/>
      <dgm:t>
        <a:bodyPr/>
        <a:lstStyle/>
        <a:p>
          <a:endParaRPr lang="en-US"/>
        </a:p>
      </dgm:t>
    </dgm:pt>
    <dgm:pt modelId="{D103D559-CE29-4C21-83F1-21856D457CA4}" type="sibTrans" cxnId="{DA284B47-6966-4645-8F91-41264495843F}">
      <dgm:prSet/>
      <dgm:spPr/>
      <dgm:t>
        <a:bodyPr/>
        <a:lstStyle/>
        <a:p>
          <a:endParaRPr lang="en-US"/>
        </a:p>
      </dgm:t>
    </dgm:pt>
    <dgm:pt modelId="{941176F3-130A-4901-B2DC-D3AB62825DAA}" type="pres">
      <dgm:prSet presAssocID="{850B971F-3831-47B9-856C-5FD0B49665A6}" presName="compositeShape" presStyleCnt="0">
        <dgm:presLayoutVars>
          <dgm:chMax val="7"/>
          <dgm:dir/>
          <dgm:resizeHandles val="exact"/>
        </dgm:presLayoutVars>
      </dgm:prSet>
      <dgm:spPr/>
    </dgm:pt>
    <dgm:pt modelId="{2144E259-31D6-4862-A0B2-ABED345178F8}" type="pres">
      <dgm:prSet presAssocID="{20161655-58A4-4D32-91DE-E5040AB72D87}" presName="circ1" presStyleLbl="vennNode1" presStyleIdx="0" presStyleCnt="4"/>
      <dgm:spPr/>
      <dgm:t>
        <a:bodyPr/>
        <a:lstStyle/>
        <a:p>
          <a:endParaRPr lang="en-US"/>
        </a:p>
      </dgm:t>
    </dgm:pt>
    <dgm:pt modelId="{C887F893-1F79-4375-A4BB-A211D45E00B0}" type="pres">
      <dgm:prSet presAssocID="{20161655-58A4-4D32-91DE-E5040AB72D87}" presName="circ1Tx" presStyleLbl="revTx" presStyleIdx="0" presStyleCnt="0">
        <dgm:presLayoutVars>
          <dgm:chMax val="0"/>
          <dgm:chPref val="0"/>
          <dgm:bulletEnabled val="1"/>
        </dgm:presLayoutVars>
      </dgm:prSet>
      <dgm:spPr/>
      <dgm:t>
        <a:bodyPr/>
        <a:lstStyle/>
        <a:p>
          <a:endParaRPr lang="en-US"/>
        </a:p>
      </dgm:t>
    </dgm:pt>
    <dgm:pt modelId="{7C9DC9AA-AB1A-4A31-8D7C-40C677E1E135}" type="pres">
      <dgm:prSet presAssocID="{AEFE39AF-0018-482B-B33C-2EE7225E0A6E}" presName="circ2" presStyleLbl="vennNode1" presStyleIdx="1" presStyleCnt="4"/>
      <dgm:spPr/>
      <dgm:t>
        <a:bodyPr/>
        <a:lstStyle/>
        <a:p>
          <a:endParaRPr lang="en-US"/>
        </a:p>
      </dgm:t>
    </dgm:pt>
    <dgm:pt modelId="{7D0E4250-3B5E-4AFD-9D28-70A66824A5B8}" type="pres">
      <dgm:prSet presAssocID="{AEFE39AF-0018-482B-B33C-2EE7225E0A6E}" presName="circ2Tx" presStyleLbl="revTx" presStyleIdx="0" presStyleCnt="0">
        <dgm:presLayoutVars>
          <dgm:chMax val="0"/>
          <dgm:chPref val="0"/>
          <dgm:bulletEnabled val="1"/>
        </dgm:presLayoutVars>
      </dgm:prSet>
      <dgm:spPr/>
      <dgm:t>
        <a:bodyPr/>
        <a:lstStyle/>
        <a:p>
          <a:endParaRPr lang="en-US"/>
        </a:p>
      </dgm:t>
    </dgm:pt>
    <dgm:pt modelId="{B6A7E167-C0CA-4EDA-9E84-42D8B0DE2817}" type="pres">
      <dgm:prSet presAssocID="{D28B713C-3E11-40CB-8181-DBBBA6BFE9BA}" presName="circ3" presStyleLbl="vennNode1" presStyleIdx="2" presStyleCnt="4"/>
      <dgm:spPr/>
      <dgm:t>
        <a:bodyPr/>
        <a:lstStyle/>
        <a:p>
          <a:endParaRPr lang="en-US"/>
        </a:p>
      </dgm:t>
    </dgm:pt>
    <dgm:pt modelId="{52C53A6D-8130-4799-8B96-941231BEC08D}" type="pres">
      <dgm:prSet presAssocID="{D28B713C-3E11-40CB-8181-DBBBA6BFE9BA}" presName="circ3Tx" presStyleLbl="revTx" presStyleIdx="0" presStyleCnt="0">
        <dgm:presLayoutVars>
          <dgm:chMax val="0"/>
          <dgm:chPref val="0"/>
          <dgm:bulletEnabled val="1"/>
        </dgm:presLayoutVars>
      </dgm:prSet>
      <dgm:spPr/>
      <dgm:t>
        <a:bodyPr/>
        <a:lstStyle/>
        <a:p>
          <a:endParaRPr lang="en-US"/>
        </a:p>
      </dgm:t>
    </dgm:pt>
    <dgm:pt modelId="{9AAB4C51-B32F-4C6B-B4DA-8DC0D70F88AC}" type="pres">
      <dgm:prSet presAssocID="{FF9C18B5-95C3-4545-B657-A866B7C4ED12}" presName="circ4" presStyleLbl="vennNode1" presStyleIdx="3" presStyleCnt="4"/>
      <dgm:spPr/>
      <dgm:t>
        <a:bodyPr/>
        <a:lstStyle/>
        <a:p>
          <a:endParaRPr lang="en-US"/>
        </a:p>
      </dgm:t>
    </dgm:pt>
    <dgm:pt modelId="{A7698190-BED8-4CEF-BAFF-0E0249950B30}" type="pres">
      <dgm:prSet presAssocID="{FF9C18B5-95C3-4545-B657-A866B7C4ED12}" presName="circ4Tx" presStyleLbl="revTx" presStyleIdx="0" presStyleCnt="0">
        <dgm:presLayoutVars>
          <dgm:chMax val="0"/>
          <dgm:chPref val="0"/>
          <dgm:bulletEnabled val="1"/>
        </dgm:presLayoutVars>
      </dgm:prSet>
      <dgm:spPr/>
      <dgm:t>
        <a:bodyPr/>
        <a:lstStyle/>
        <a:p>
          <a:endParaRPr lang="en-US"/>
        </a:p>
      </dgm:t>
    </dgm:pt>
  </dgm:ptLst>
  <dgm:cxnLst>
    <dgm:cxn modelId="{7DCBE964-7DDC-4DC7-AAD1-832F6B10B059}" type="presOf" srcId="{AEFE39AF-0018-482B-B33C-2EE7225E0A6E}" destId="{7C9DC9AA-AB1A-4A31-8D7C-40C677E1E135}" srcOrd="0" destOrd="0" presId="urn:microsoft.com/office/officeart/2005/8/layout/venn1"/>
    <dgm:cxn modelId="{F43CCC6B-40B7-4B39-A52D-4A13B2D00EA4}" type="presOf" srcId="{D28B713C-3E11-40CB-8181-DBBBA6BFE9BA}" destId="{52C53A6D-8130-4799-8B96-941231BEC08D}" srcOrd="1" destOrd="0" presId="urn:microsoft.com/office/officeart/2005/8/layout/venn1"/>
    <dgm:cxn modelId="{5110F359-EEDA-4A5C-B109-3000217A9C44}" type="presOf" srcId="{AEFE39AF-0018-482B-B33C-2EE7225E0A6E}" destId="{7D0E4250-3B5E-4AFD-9D28-70A66824A5B8}" srcOrd="1" destOrd="0" presId="urn:microsoft.com/office/officeart/2005/8/layout/venn1"/>
    <dgm:cxn modelId="{6FF0A9E8-888D-47C7-8406-EAC261E8C345}" srcId="{850B971F-3831-47B9-856C-5FD0B49665A6}" destId="{D28B713C-3E11-40CB-8181-DBBBA6BFE9BA}" srcOrd="2" destOrd="0" parTransId="{25D03283-6C35-4A63-B3E1-B3242A35412C}" sibTransId="{49E7DE9A-829D-4B26-B68F-E7B273767787}"/>
    <dgm:cxn modelId="{DA284B47-6966-4645-8F91-41264495843F}" srcId="{850B971F-3831-47B9-856C-5FD0B49665A6}" destId="{FF9C18B5-95C3-4545-B657-A866B7C4ED12}" srcOrd="3" destOrd="0" parTransId="{E93AFB3A-1EAA-4119-B03F-8B28295DA893}" sibTransId="{D103D559-CE29-4C21-83F1-21856D457CA4}"/>
    <dgm:cxn modelId="{EA9DEC0E-D72A-49C0-B68B-41729CE94478}" type="presOf" srcId="{FF9C18B5-95C3-4545-B657-A866B7C4ED12}" destId="{A7698190-BED8-4CEF-BAFF-0E0249950B30}" srcOrd="1" destOrd="0" presId="urn:microsoft.com/office/officeart/2005/8/layout/venn1"/>
    <dgm:cxn modelId="{0956C38D-5B0A-4923-88CF-3A3C268275AE}" type="presOf" srcId="{FF9C18B5-95C3-4545-B657-A866B7C4ED12}" destId="{9AAB4C51-B32F-4C6B-B4DA-8DC0D70F88AC}" srcOrd="0" destOrd="0" presId="urn:microsoft.com/office/officeart/2005/8/layout/venn1"/>
    <dgm:cxn modelId="{7304B886-F446-49BC-987C-1F66BFD7AF24}" type="presOf" srcId="{20161655-58A4-4D32-91DE-E5040AB72D87}" destId="{C887F893-1F79-4375-A4BB-A211D45E00B0}" srcOrd="1" destOrd="0" presId="urn:microsoft.com/office/officeart/2005/8/layout/venn1"/>
    <dgm:cxn modelId="{E3728EF9-EB59-4372-8E6E-8167FAEA2792}" type="presOf" srcId="{20161655-58A4-4D32-91DE-E5040AB72D87}" destId="{2144E259-31D6-4862-A0B2-ABED345178F8}" srcOrd="0" destOrd="0" presId="urn:microsoft.com/office/officeart/2005/8/layout/venn1"/>
    <dgm:cxn modelId="{CE25E55B-5603-4020-830A-B1408CF83C44}" srcId="{850B971F-3831-47B9-856C-5FD0B49665A6}" destId="{AEFE39AF-0018-482B-B33C-2EE7225E0A6E}" srcOrd="1" destOrd="0" parTransId="{FD20E1EE-89CC-4043-97AD-E7607725DB49}" sibTransId="{B0672861-6E24-4ED9-9CAA-4B363C0FDBCA}"/>
    <dgm:cxn modelId="{09E681D9-F124-40AD-A530-3386028B1AD3}" type="presOf" srcId="{850B971F-3831-47B9-856C-5FD0B49665A6}" destId="{941176F3-130A-4901-B2DC-D3AB62825DAA}" srcOrd="0" destOrd="0" presId="urn:microsoft.com/office/officeart/2005/8/layout/venn1"/>
    <dgm:cxn modelId="{2046563A-589D-4F9C-BCB5-76C49B1D6D53}" type="presOf" srcId="{D28B713C-3E11-40CB-8181-DBBBA6BFE9BA}" destId="{B6A7E167-C0CA-4EDA-9E84-42D8B0DE2817}" srcOrd="0" destOrd="0" presId="urn:microsoft.com/office/officeart/2005/8/layout/venn1"/>
    <dgm:cxn modelId="{4811A695-8638-42DA-A06B-3B31DFEC963C}" srcId="{850B971F-3831-47B9-856C-5FD0B49665A6}" destId="{20161655-58A4-4D32-91DE-E5040AB72D87}" srcOrd="0" destOrd="0" parTransId="{772E16C3-F75C-41CA-8899-7960AAD48B94}" sibTransId="{AAEB5B28-68B4-475B-8AEC-FCD1BA377114}"/>
    <dgm:cxn modelId="{D29FB8C5-8E48-4373-978C-26B40E4115C1}" type="presParOf" srcId="{941176F3-130A-4901-B2DC-D3AB62825DAA}" destId="{2144E259-31D6-4862-A0B2-ABED345178F8}" srcOrd="0" destOrd="0" presId="urn:microsoft.com/office/officeart/2005/8/layout/venn1"/>
    <dgm:cxn modelId="{7CF6CB27-4094-411F-B6E8-3B9BED8E8C89}" type="presParOf" srcId="{941176F3-130A-4901-B2DC-D3AB62825DAA}" destId="{C887F893-1F79-4375-A4BB-A211D45E00B0}" srcOrd="1" destOrd="0" presId="urn:microsoft.com/office/officeart/2005/8/layout/venn1"/>
    <dgm:cxn modelId="{D39143CF-028B-4021-B848-5DB5AF6B3F61}" type="presParOf" srcId="{941176F3-130A-4901-B2DC-D3AB62825DAA}" destId="{7C9DC9AA-AB1A-4A31-8D7C-40C677E1E135}" srcOrd="2" destOrd="0" presId="urn:microsoft.com/office/officeart/2005/8/layout/venn1"/>
    <dgm:cxn modelId="{A41FFFB1-265F-4BFA-8F89-14401508F4BA}" type="presParOf" srcId="{941176F3-130A-4901-B2DC-D3AB62825DAA}" destId="{7D0E4250-3B5E-4AFD-9D28-70A66824A5B8}" srcOrd="3" destOrd="0" presId="urn:microsoft.com/office/officeart/2005/8/layout/venn1"/>
    <dgm:cxn modelId="{E3EB85A0-2441-4431-A447-C6C32768E278}" type="presParOf" srcId="{941176F3-130A-4901-B2DC-D3AB62825DAA}" destId="{B6A7E167-C0CA-4EDA-9E84-42D8B0DE2817}" srcOrd="4" destOrd="0" presId="urn:microsoft.com/office/officeart/2005/8/layout/venn1"/>
    <dgm:cxn modelId="{359D5A3C-5FC8-4ED0-81CE-83B815F71843}" type="presParOf" srcId="{941176F3-130A-4901-B2DC-D3AB62825DAA}" destId="{52C53A6D-8130-4799-8B96-941231BEC08D}" srcOrd="5" destOrd="0" presId="urn:microsoft.com/office/officeart/2005/8/layout/venn1"/>
    <dgm:cxn modelId="{2DB8F8B0-A90B-4693-A784-AAF4B5CA4E7A}" type="presParOf" srcId="{941176F3-130A-4901-B2DC-D3AB62825DAA}" destId="{9AAB4C51-B32F-4C6B-B4DA-8DC0D70F88AC}" srcOrd="6" destOrd="0" presId="urn:microsoft.com/office/officeart/2005/8/layout/venn1"/>
    <dgm:cxn modelId="{723CA7F1-59EE-418D-966E-35C4FB66027A}" type="presParOf" srcId="{941176F3-130A-4901-B2DC-D3AB62825DAA}" destId="{A7698190-BED8-4CEF-BAFF-0E0249950B30}" srcOrd="7" destOrd="0" presId="urn:microsoft.com/office/officeart/2005/8/layout/venn1"/>
  </dgm:cxnLst>
  <dgm:bg/>
  <dgm:whole>
    <a:ln w="12700">
      <a:solidFill>
        <a:srgbClr val="689606"/>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4E259-31D6-4862-A0B2-ABED345178F8}">
      <dsp:nvSpPr>
        <dsp:cNvPr id="0" name=""/>
        <dsp:cNvSpPr/>
      </dsp:nvSpPr>
      <dsp:spPr>
        <a:xfrm>
          <a:off x="651608" y="22407"/>
          <a:ext cx="1165210" cy="1165210"/>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dirty="0"/>
        </a:p>
      </dsp:txBody>
      <dsp:txXfrm>
        <a:off x="786056" y="179263"/>
        <a:ext cx="896315" cy="369730"/>
      </dsp:txXfrm>
    </dsp:sp>
    <dsp:sp modelId="{7C9DC9AA-AB1A-4A31-8D7C-40C677E1E135}">
      <dsp:nvSpPr>
        <dsp:cNvPr id="0" name=""/>
        <dsp:cNvSpPr/>
      </dsp:nvSpPr>
      <dsp:spPr>
        <a:xfrm>
          <a:off x="1166990" y="537789"/>
          <a:ext cx="1165210" cy="1165210"/>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endParaRPr lang="en-US" sz="6400" b="1" kern="1200" dirty="0"/>
        </a:p>
      </dsp:txBody>
      <dsp:txXfrm>
        <a:off x="1794411" y="672236"/>
        <a:ext cx="448157" cy="896315"/>
      </dsp:txXfrm>
    </dsp:sp>
    <dsp:sp modelId="{B6A7E167-C0CA-4EDA-9E84-42D8B0DE2817}">
      <dsp:nvSpPr>
        <dsp:cNvPr id="0" name=""/>
        <dsp:cNvSpPr/>
      </dsp:nvSpPr>
      <dsp:spPr>
        <a:xfrm>
          <a:off x="651608" y="1053170"/>
          <a:ext cx="1165210" cy="1165210"/>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b="1" kern="1200" dirty="0"/>
        </a:p>
      </dsp:txBody>
      <dsp:txXfrm>
        <a:off x="786056" y="1691795"/>
        <a:ext cx="896315" cy="369730"/>
      </dsp:txXfrm>
    </dsp:sp>
    <dsp:sp modelId="{9AAB4C51-B32F-4C6B-B4DA-8DC0D70F88AC}">
      <dsp:nvSpPr>
        <dsp:cNvPr id="0" name=""/>
        <dsp:cNvSpPr/>
      </dsp:nvSpPr>
      <dsp:spPr>
        <a:xfrm>
          <a:off x="136227" y="537789"/>
          <a:ext cx="1165210" cy="1165210"/>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44800">
            <a:lnSpc>
              <a:spcPct val="90000"/>
            </a:lnSpc>
            <a:spcBef>
              <a:spcPct val="0"/>
            </a:spcBef>
            <a:spcAft>
              <a:spcPct val="35000"/>
            </a:spcAft>
          </a:pPr>
          <a:endParaRPr lang="en-US" sz="6400" b="1" kern="1200" dirty="0"/>
        </a:p>
      </dsp:txBody>
      <dsp:txXfrm>
        <a:off x="225858" y="672236"/>
        <a:ext cx="448157" cy="8963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AF619F-2F88-4AF0-94AB-6D8A9CADF2FE}" type="datetimeFigureOut">
              <a:rPr lang="ru-RU" smtClean="0"/>
              <a:pPr/>
              <a:t>04.09.2013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BE83B0-B0EC-4924-B96B-81307F39ADF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8000" b="-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F619F-2F88-4AF0-94AB-6D8A9CADF2FE}" type="datetimeFigureOut">
              <a:rPr lang="ru-RU" smtClean="0"/>
              <a:pPr/>
              <a:t>04.09.2013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E83B0-B0EC-4924-B96B-81307F39AD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Kokil@afd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Rectangle 4"/>
          <p:cNvSpPr>
            <a:spLocks noChangeArrowheads="1"/>
          </p:cNvSpPr>
          <p:nvPr/>
        </p:nvSpPr>
        <p:spPr bwMode="auto">
          <a:xfrm>
            <a:off x="1434168" y="2924944"/>
            <a:ext cx="59766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smtClean="0">
                <a:solidFill>
                  <a:srgbClr val="456003"/>
                </a:solidFill>
              </a:rPr>
              <a:t>Africa Information Highway and SDMX implementation in Africa</a:t>
            </a:r>
          </a:p>
        </p:txBody>
      </p:sp>
      <p:sp>
        <p:nvSpPr>
          <p:cNvPr id="2" name="Rectangle 1"/>
          <p:cNvSpPr/>
          <p:nvPr/>
        </p:nvSpPr>
        <p:spPr>
          <a:xfrm>
            <a:off x="3491880" y="4982428"/>
            <a:ext cx="4572000" cy="1200329"/>
          </a:xfrm>
          <a:prstGeom prst="rect">
            <a:avLst/>
          </a:prstGeom>
        </p:spPr>
        <p:txBody>
          <a:bodyPr>
            <a:spAutoFit/>
          </a:bodyPr>
          <a:lstStyle/>
          <a:p>
            <a:pPr algn="r">
              <a:defRPr/>
            </a:pPr>
            <a:r>
              <a:rPr lang="en-US" sz="1600" i="1" dirty="0" err="1" smtClean="0">
                <a:effectLst>
                  <a:outerShdw blurRad="38100" dist="38100" dir="2700000" algn="tl">
                    <a:srgbClr val="C0C0C0"/>
                  </a:outerShdw>
                </a:effectLst>
                <a:latin typeface="Gill Sans MT" pitchFamily="34" charset="0"/>
              </a:rPr>
              <a:t>Beejaye</a:t>
            </a:r>
            <a:r>
              <a:rPr lang="en-US" sz="1600" i="1" dirty="0" smtClean="0">
                <a:effectLst>
                  <a:outerShdw blurRad="38100" dist="38100" dir="2700000" algn="tl">
                    <a:srgbClr val="C0C0C0"/>
                  </a:outerShdw>
                </a:effectLst>
                <a:latin typeface="Gill Sans MT" pitchFamily="34" charset="0"/>
              </a:rPr>
              <a:t> Kokil</a:t>
            </a:r>
            <a:endParaRPr lang="en-US" sz="1600" i="1" dirty="0">
              <a:effectLst>
                <a:outerShdw blurRad="38100" dist="38100" dir="2700000" algn="tl">
                  <a:srgbClr val="C0C0C0"/>
                </a:outerShdw>
              </a:effectLst>
              <a:latin typeface="Gill Sans MT" pitchFamily="34" charset="0"/>
            </a:endParaRPr>
          </a:p>
          <a:p>
            <a:pPr algn="r">
              <a:defRPr/>
            </a:pPr>
            <a:r>
              <a:rPr lang="en-US" sz="1600" i="1" dirty="0">
                <a:effectLst>
                  <a:outerShdw blurRad="38100" dist="38100" dir="2700000" algn="tl">
                    <a:srgbClr val="C0C0C0"/>
                  </a:outerShdw>
                </a:effectLst>
                <a:latin typeface="Gill Sans MT" pitchFamily="34" charset="0"/>
              </a:rPr>
              <a:t>Economic &amp; Social Statistics </a:t>
            </a:r>
            <a:r>
              <a:rPr lang="en-US" sz="1600" i="1" dirty="0" smtClean="0">
                <a:effectLst>
                  <a:outerShdw blurRad="38100" dist="38100" dir="2700000" algn="tl">
                    <a:srgbClr val="C0C0C0"/>
                  </a:outerShdw>
                </a:effectLst>
                <a:latin typeface="Gill Sans MT" pitchFamily="34" charset="0"/>
              </a:rPr>
              <a:t>Division</a:t>
            </a:r>
          </a:p>
          <a:p>
            <a:pPr algn="r">
              <a:defRPr/>
            </a:pPr>
            <a:r>
              <a:rPr lang="en-US" sz="1600" i="1" dirty="0" smtClean="0">
                <a:effectLst>
                  <a:outerShdw blurRad="38100" dist="38100" dir="2700000" algn="tl">
                    <a:srgbClr val="C0C0C0"/>
                  </a:outerShdw>
                </a:effectLst>
                <a:latin typeface="Gill Sans MT" pitchFamily="34" charset="0"/>
              </a:rPr>
              <a:t>African Development Bank</a:t>
            </a:r>
            <a:endParaRPr lang="en-US" sz="1600" i="1" dirty="0">
              <a:effectLst>
                <a:outerShdw blurRad="38100" dist="38100" dir="2700000" algn="tl">
                  <a:srgbClr val="C0C0C0"/>
                </a:outerShdw>
              </a:effectLst>
              <a:latin typeface="Gill Sans MT" pitchFamily="34" charset="0"/>
            </a:endParaRPr>
          </a:p>
          <a:p>
            <a:pPr algn="r">
              <a:defRPr/>
            </a:pPr>
            <a:r>
              <a:rPr lang="en-US" sz="1200" dirty="0" smtClean="0">
                <a:effectLst>
                  <a:outerShdw blurRad="38100" dist="38100" dir="2700000" algn="tl">
                    <a:srgbClr val="C0C0C0"/>
                  </a:outerShdw>
                </a:effectLst>
                <a:latin typeface="Gill Sans MT" pitchFamily="34" charset="0"/>
                <a:hlinkClick r:id="rId2"/>
              </a:rPr>
              <a:t>B.Kokil@afdb.org</a:t>
            </a:r>
            <a:endParaRPr lang="en-US" sz="1200" dirty="0" smtClean="0">
              <a:effectLst>
                <a:outerShdw blurRad="38100" dist="38100" dir="2700000" algn="tl">
                  <a:srgbClr val="C0C0C0"/>
                </a:outerShdw>
              </a:effectLst>
              <a:latin typeface="Gill Sans MT" pitchFamily="34" charset="0"/>
            </a:endParaRPr>
          </a:p>
          <a:p>
            <a:pPr algn="r">
              <a:defRPr/>
            </a:pPr>
            <a:endParaRPr lang="en-US" sz="1200" dirty="0">
              <a:effectLst>
                <a:outerShdw blurRad="38100" dist="38100" dir="2700000" algn="tl">
                  <a:srgbClr val="C0C0C0"/>
                </a:outerShdw>
              </a:effectLst>
              <a:latin typeface="Gill Sans MT" pitchFamily="34" charset="0"/>
            </a:endParaRPr>
          </a:p>
        </p:txBody>
      </p:sp>
      <p:sp>
        <p:nvSpPr>
          <p:cNvPr id="3" name="Rectangle 2"/>
          <p:cNvSpPr/>
          <p:nvPr/>
        </p:nvSpPr>
        <p:spPr>
          <a:xfrm>
            <a:off x="873407" y="950033"/>
            <a:ext cx="7587025" cy="646331"/>
          </a:xfrm>
          <a:prstGeom prst="rect">
            <a:avLst/>
          </a:prstGeom>
        </p:spPr>
        <p:txBody>
          <a:bodyPr wrap="square">
            <a:spAutoFit/>
          </a:bodyPr>
          <a:lstStyle/>
          <a:p>
            <a:pPr algn="ctr"/>
            <a:r>
              <a:rPr lang="en-US" b="1" dirty="0"/>
              <a:t>Committee for the Coordination of Statistical Activities </a:t>
            </a:r>
            <a:endParaRPr lang="en-US" dirty="0"/>
          </a:p>
          <a:p>
            <a:pPr algn="ctr"/>
            <a:r>
              <a:rPr lang="en-US" b="1" dirty="0"/>
              <a:t>22</a:t>
            </a:r>
            <a:r>
              <a:rPr lang="en-US" b="1" baseline="30000" dirty="0"/>
              <a:t>nd</a:t>
            </a:r>
            <a:r>
              <a:rPr lang="en-US" b="1" dirty="0"/>
              <a:t> Session, 4-6 September 2013, Ankara, Turkey</a:t>
            </a:r>
            <a:endParaRPr lang="en-US" dirty="0"/>
          </a:p>
        </p:txBody>
      </p:sp>
      <p:pic>
        <p:nvPicPr>
          <p:cNvPr id="13" name="Picture 4" descr="\\VADIM-PK\Design\Macets\Прогноз\АфрикБанк\Лого.png"/>
          <p:cNvPicPr>
            <a:picLocks noChangeAspect="1" noChangeArrowheads="1"/>
          </p:cNvPicPr>
          <p:nvPr/>
        </p:nvPicPr>
        <p:blipFill>
          <a:blip r:embed="rId3" cstate="print"/>
          <a:srcRect/>
          <a:stretch>
            <a:fillRect/>
          </a:stretch>
        </p:blipFill>
        <p:spPr bwMode="auto">
          <a:xfrm>
            <a:off x="8063880" y="6275090"/>
            <a:ext cx="597303" cy="332656"/>
          </a:xfrm>
          <a:prstGeom prst="rect">
            <a:avLst/>
          </a:prstGeom>
          <a:noFill/>
        </p:spPr>
      </p:pic>
      <p:sp>
        <p:nvSpPr>
          <p:cNvPr id="14" name="TextBox 13"/>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5"/>
          <p:cNvSpPr>
            <a:spLocks noGrp="1"/>
          </p:cNvSpPr>
          <p:nvPr>
            <p:ph sz="half" idx="1"/>
          </p:nvPr>
        </p:nvSpPr>
        <p:spPr>
          <a:xfrm>
            <a:off x="395536" y="1441376"/>
            <a:ext cx="4038600" cy="4525963"/>
          </a:xfrm>
        </p:spPr>
        <p:txBody>
          <a:bodyPr>
            <a:normAutofit fontScale="40000" lnSpcReduction="20000"/>
          </a:bodyPr>
          <a:lstStyle/>
          <a:p>
            <a:r>
              <a:rPr lang="en-US" sz="4000" dirty="0" smtClean="0"/>
              <a:t>Country Open Data is ready-to-use solution for implementing country’s Open Data program. </a:t>
            </a:r>
          </a:p>
          <a:p>
            <a:pPr lvl="1">
              <a:buFont typeface="Wingdings" panose="05000000000000000000" pitchFamily="2" charset="2"/>
              <a:buChar char="Ø"/>
              <a:defRPr/>
            </a:pPr>
            <a:r>
              <a:rPr lang="en-US" sz="2900" dirty="0">
                <a:latin typeface="Segoe UI" pitchFamily="34" charset="0"/>
                <a:cs typeface="Segoe UI" pitchFamily="34" charset="0"/>
              </a:rPr>
              <a:t>provides a public website on Internet </a:t>
            </a:r>
          </a:p>
          <a:p>
            <a:pPr lvl="1">
              <a:buFont typeface="Wingdings" panose="05000000000000000000" pitchFamily="2" charset="2"/>
              <a:buChar char="Ø"/>
              <a:defRPr/>
            </a:pPr>
            <a:r>
              <a:rPr lang="en-US" sz="2900" dirty="0">
                <a:latin typeface="Segoe UI" pitchFamily="34" charset="0"/>
                <a:cs typeface="Segoe UI" pitchFamily="34" charset="0"/>
              </a:rPr>
              <a:t>end-to-end experience for data users </a:t>
            </a:r>
          </a:p>
          <a:p>
            <a:pPr lvl="2">
              <a:buFont typeface="Wingdings" panose="05000000000000000000" pitchFamily="2" charset="2"/>
              <a:buChar char="§"/>
              <a:defRPr/>
            </a:pPr>
            <a:r>
              <a:rPr lang="en-US" sz="2900" dirty="0">
                <a:latin typeface="Segoe UI" pitchFamily="34" charset="0"/>
                <a:cs typeface="Segoe UI" pitchFamily="34" charset="0"/>
              </a:rPr>
              <a:t>data access </a:t>
            </a:r>
          </a:p>
          <a:p>
            <a:pPr lvl="2">
              <a:buFont typeface="Wingdings" panose="05000000000000000000" pitchFamily="2" charset="2"/>
              <a:buChar char="§"/>
              <a:defRPr/>
            </a:pPr>
            <a:r>
              <a:rPr lang="en-US" sz="2900" dirty="0">
                <a:latin typeface="Segoe UI" pitchFamily="34" charset="0"/>
                <a:cs typeface="Segoe UI" pitchFamily="34" charset="0"/>
              </a:rPr>
              <a:t>data analysis</a:t>
            </a:r>
          </a:p>
          <a:p>
            <a:pPr lvl="2">
              <a:buFont typeface="Wingdings" panose="05000000000000000000" pitchFamily="2" charset="2"/>
              <a:buChar char="§"/>
              <a:defRPr/>
            </a:pPr>
            <a:r>
              <a:rPr lang="en-US" sz="2900" dirty="0">
                <a:latin typeface="Segoe UI" pitchFamily="34" charset="0"/>
                <a:cs typeface="Segoe UI" pitchFamily="34" charset="0"/>
              </a:rPr>
              <a:t>content building </a:t>
            </a:r>
          </a:p>
          <a:p>
            <a:pPr lvl="2">
              <a:buFont typeface="Wingdings" panose="05000000000000000000" pitchFamily="2" charset="2"/>
              <a:buChar char="§"/>
              <a:defRPr/>
            </a:pPr>
            <a:r>
              <a:rPr lang="en-US" sz="2900" dirty="0">
                <a:latin typeface="Segoe UI" pitchFamily="34" charset="0"/>
                <a:cs typeface="Segoe UI" pitchFamily="34" charset="0"/>
              </a:rPr>
              <a:t>sharing/dissemination</a:t>
            </a:r>
            <a:r>
              <a:rPr lang="en-US" sz="2900" dirty="0" smtClean="0">
                <a:latin typeface="Segoe UI" pitchFamily="34" charset="0"/>
                <a:cs typeface="Segoe UI" pitchFamily="34" charset="0"/>
              </a:rPr>
              <a:t>.</a:t>
            </a:r>
            <a:endParaRPr lang="en-US" sz="2900" dirty="0"/>
          </a:p>
          <a:p>
            <a:pPr marL="914400" lvl="2" indent="0">
              <a:buNone/>
              <a:defRPr/>
            </a:pPr>
            <a:endParaRPr lang="en-US" sz="2500" dirty="0" smtClean="0"/>
          </a:p>
          <a:p>
            <a:r>
              <a:rPr lang="en-US" sz="4000" dirty="0"/>
              <a:t>All country’s datasets on various topics as well as relevant international statistics can be published  and found by people in a single place and provide a very convenient search engine on top of it. </a:t>
            </a:r>
          </a:p>
          <a:p>
            <a:pPr marL="0" indent="0">
              <a:buNone/>
            </a:pPr>
            <a:endParaRPr lang="en-US" sz="3400" dirty="0" smtClean="0"/>
          </a:p>
          <a:p>
            <a:r>
              <a:rPr lang="en-US" sz="4000" dirty="0"/>
              <a:t>Country Open Data solution allows for creation of highly visual, interactive dashboards. Users can build their own dashboards with combination of tables, charts, maps and text supporting a specific story to tell</a:t>
            </a:r>
          </a:p>
        </p:txBody>
      </p:sp>
      <p:pic>
        <p:nvPicPr>
          <p:cNvPr id="8" name="Content Placeholder 7"/>
          <p:cNvPicPr>
            <a:picLocks noGrp="1"/>
          </p:cNvPicPr>
          <p:nvPr>
            <p:ph sz="half" idx="2"/>
          </p:nvPr>
        </p:nvPicPr>
        <p:blipFill>
          <a:blip r:embed="rId2" cstate="print"/>
          <a:stretch>
            <a:fillRect/>
          </a:stretch>
        </p:blipFill>
        <p:spPr>
          <a:xfrm>
            <a:off x="5220072" y="1661101"/>
            <a:ext cx="3466728" cy="3481937"/>
          </a:xfrm>
          <a:prstGeom prst="rect">
            <a:avLst/>
          </a:prstGeom>
          <a:ln>
            <a:noFill/>
          </a:ln>
          <a:effectLst>
            <a:outerShdw blurRad="190500" algn="tl" rotWithShape="0">
              <a:srgbClr val="000000">
                <a:alpha val="70000"/>
              </a:srgbClr>
            </a:outerShdw>
          </a:effectLst>
        </p:spPr>
      </p:pic>
      <p:sp>
        <p:nvSpPr>
          <p:cNvPr id="9"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Country Open Data portal</a:t>
            </a:r>
            <a:endParaRPr lang="ru-RU" sz="1600" dirty="0">
              <a:effectLst>
                <a:outerShdw blurRad="38100" dist="38100" dir="2700000" algn="tl">
                  <a:srgbClr val="000000">
                    <a:alpha val="43137"/>
                  </a:srgbClr>
                </a:outerShdw>
              </a:effectLst>
            </a:endParaRPr>
          </a:p>
        </p:txBody>
      </p:sp>
      <p:sp>
        <p:nvSpPr>
          <p:cNvPr id="13"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smtClean="0">
                <a:solidFill>
                  <a:schemeClr val="bg1"/>
                </a:solidFill>
              </a:rPr>
              <a:t>Overview</a:t>
            </a:r>
            <a:endParaRPr lang="ru-RU" dirty="0">
              <a:solidFill>
                <a:srgbClr val="F4EFE6"/>
              </a:solidFill>
            </a:endParaRPr>
          </a:p>
        </p:txBody>
      </p:sp>
      <p:pic>
        <p:nvPicPr>
          <p:cNvPr id="17" name="Picture 4" descr="\\VADIM-PK\Design\Macets\Прогноз\АфрикБанк\Лого.png"/>
          <p:cNvPicPr>
            <a:picLocks noChangeAspect="1" noChangeArrowheads="1"/>
          </p:cNvPicPr>
          <p:nvPr/>
        </p:nvPicPr>
        <p:blipFill>
          <a:blip r:embed="rId3" cstate="print"/>
          <a:srcRect/>
          <a:stretch>
            <a:fillRect/>
          </a:stretch>
        </p:blipFill>
        <p:spPr bwMode="auto">
          <a:xfrm>
            <a:off x="8063880" y="6275090"/>
            <a:ext cx="597303" cy="332656"/>
          </a:xfrm>
          <a:prstGeom prst="rect">
            <a:avLst/>
          </a:prstGeom>
          <a:noFill/>
        </p:spPr>
      </p:pic>
      <p:sp>
        <p:nvSpPr>
          <p:cNvPr id="18" name="TextBox 17"/>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133246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1353894" y="2996952"/>
            <a:ext cx="6170434" cy="1152128"/>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4"/>
          <p:cNvSpPr>
            <a:spLocks noChangeArrowheads="1"/>
          </p:cNvSpPr>
          <p:nvPr/>
        </p:nvSpPr>
        <p:spPr bwMode="auto">
          <a:xfrm>
            <a:off x="1835696" y="3006968"/>
            <a:ext cx="475252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300" b="1" dirty="0" smtClean="0">
                <a:solidFill>
                  <a:srgbClr val="F4EFE6"/>
                </a:solidFill>
              </a:rPr>
              <a:t>Data Submission Tool</a:t>
            </a:r>
          </a:p>
          <a:p>
            <a:pPr lvl="0" algn="ctr" fontAlgn="base">
              <a:spcBef>
                <a:spcPct val="0"/>
              </a:spcBef>
              <a:spcAft>
                <a:spcPct val="0"/>
              </a:spcAft>
            </a:pPr>
            <a:r>
              <a:rPr kumimoji="0" lang="en-US" sz="3300" b="1" i="0" u="none" strike="noStrike" cap="none" normalizeH="0" baseline="0" dirty="0" smtClean="0">
                <a:ln>
                  <a:noFill/>
                </a:ln>
                <a:solidFill>
                  <a:srgbClr val="F4EFE6"/>
                </a:solidFill>
                <a:effectLst/>
              </a:rPr>
              <a:t>&amp; SDMX implementation</a:t>
            </a:r>
            <a:endParaRPr kumimoji="0" lang="en-US" sz="3300" b="0" i="0" u="none" strike="noStrike" cap="none" normalizeH="0" baseline="0" dirty="0" smtClean="0">
              <a:ln>
                <a:noFill/>
              </a:ln>
              <a:solidFill>
                <a:srgbClr val="F4EFE6"/>
              </a:solidFill>
              <a:effectLst/>
            </a:endParaRPr>
          </a:p>
        </p:txBody>
      </p:sp>
      <p:pic>
        <p:nvPicPr>
          <p:cNvPr id="11"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2" name="TextBox 11"/>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62270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Data Submission Tool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smtClean="0">
                <a:solidFill>
                  <a:schemeClr val="bg1"/>
                </a:solidFill>
              </a:rPr>
              <a:t>Existing data submission process by countries</a:t>
            </a:r>
            <a:endParaRPr lang="ru-RU" dirty="0">
              <a:solidFill>
                <a:srgbClr val="F4EFE6"/>
              </a:solidFill>
            </a:endParaRPr>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8" name="Folded Corner 7"/>
          <p:cNvSpPr/>
          <p:nvPr/>
        </p:nvSpPr>
        <p:spPr>
          <a:xfrm>
            <a:off x="755576" y="19168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7976" y="20692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1060376" y="22216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1979712" y="2564904"/>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979712" y="2636912"/>
            <a:ext cx="1872208" cy="36004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979712" y="1988840"/>
            <a:ext cx="1872208" cy="50405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Summing Junction 22"/>
          <p:cNvSpPr/>
          <p:nvPr/>
        </p:nvSpPr>
        <p:spPr>
          <a:xfrm>
            <a:off x="4139952" y="1772816"/>
            <a:ext cx="360040" cy="432048"/>
          </a:xfrm>
          <a:prstGeom prst="flowChartSummingJunction">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mming Junction 23"/>
          <p:cNvSpPr/>
          <p:nvPr/>
        </p:nvSpPr>
        <p:spPr>
          <a:xfrm>
            <a:off x="4139952" y="2348880"/>
            <a:ext cx="360040" cy="432048"/>
          </a:xfrm>
          <a:prstGeom prst="flowChartSummingJunction">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Summing Junction 24"/>
          <p:cNvSpPr/>
          <p:nvPr/>
        </p:nvSpPr>
        <p:spPr>
          <a:xfrm>
            <a:off x="4139952" y="2924944"/>
            <a:ext cx="360040" cy="432048"/>
          </a:xfrm>
          <a:prstGeom prst="flowChartSummingJunction">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716016" y="2564904"/>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716016" y="1916832"/>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716016" y="3140968"/>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76256" y="1628800"/>
            <a:ext cx="676988" cy="461665"/>
          </a:xfrm>
          <a:prstGeom prst="rect">
            <a:avLst/>
          </a:prstGeom>
          <a:noFill/>
        </p:spPr>
        <p:txBody>
          <a:bodyPr wrap="none" rtlCol="0">
            <a:spAutoFit/>
          </a:bodyPr>
          <a:lstStyle/>
          <a:p>
            <a:r>
              <a:rPr lang="en-US" sz="2400" b="1" dirty="0" smtClean="0"/>
              <a:t>IMF</a:t>
            </a:r>
            <a:endParaRPr lang="en-US" sz="2400" b="1" dirty="0"/>
          </a:p>
        </p:txBody>
      </p:sp>
      <p:sp>
        <p:nvSpPr>
          <p:cNvPr id="30" name="TextBox 29"/>
          <p:cNvSpPr txBox="1"/>
          <p:nvPr/>
        </p:nvSpPr>
        <p:spPr>
          <a:xfrm>
            <a:off x="6919348" y="2276872"/>
            <a:ext cx="835084" cy="461665"/>
          </a:xfrm>
          <a:prstGeom prst="rect">
            <a:avLst/>
          </a:prstGeom>
          <a:noFill/>
        </p:spPr>
        <p:txBody>
          <a:bodyPr wrap="none" rtlCol="0">
            <a:spAutoFit/>
          </a:bodyPr>
          <a:lstStyle/>
          <a:p>
            <a:r>
              <a:rPr lang="en-US" sz="2400" b="1" dirty="0" err="1" smtClean="0"/>
              <a:t>AfDB</a:t>
            </a:r>
            <a:endParaRPr lang="en-US" sz="2400" b="1" dirty="0"/>
          </a:p>
        </p:txBody>
      </p:sp>
      <p:sp>
        <p:nvSpPr>
          <p:cNvPr id="31" name="TextBox 30"/>
          <p:cNvSpPr txBox="1"/>
          <p:nvPr/>
        </p:nvSpPr>
        <p:spPr>
          <a:xfrm>
            <a:off x="6948264" y="2895327"/>
            <a:ext cx="1175622" cy="461665"/>
          </a:xfrm>
          <a:prstGeom prst="rect">
            <a:avLst/>
          </a:prstGeom>
          <a:noFill/>
        </p:spPr>
        <p:txBody>
          <a:bodyPr wrap="none" rtlCol="0">
            <a:spAutoFit/>
          </a:bodyPr>
          <a:lstStyle/>
          <a:p>
            <a:r>
              <a:rPr lang="en-US" sz="2400" b="1" dirty="0" smtClean="0"/>
              <a:t>Other…</a:t>
            </a:r>
            <a:endParaRPr lang="en-US" sz="2400" b="1" dirty="0"/>
          </a:p>
        </p:txBody>
      </p:sp>
      <p:sp>
        <p:nvSpPr>
          <p:cNvPr id="32" name="TextBox 31"/>
          <p:cNvSpPr txBox="1"/>
          <p:nvPr/>
        </p:nvSpPr>
        <p:spPr>
          <a:xfrm>
            <a:off x="6135029" y="3356992"/>
            <a:ext cx="2397411" cy="646331"/>
          </a:xfrm>
          <a:prstGeom prst="rect">
            <a:avLst/>
          </a:prstGeom>
          <a:noFill/>
        </p:spPr>
        <p:txBody>
          <a:bodyPr wrap="none" rtlCol="0">
            <a:spAutoFit/>
          </a:bodyPr>
          <a:lstStyle/>
          <a:p>
            <a:pPr algn="ctr"/>
            <a:r>
              <a:rPr lang="en-US" b="1" dirty="0" smtClean="0">
                <a:solidFill>
                  <a:schemeClr val="accent3">
                    <a:lumMod val="50000"/>
                  </a:schemeClr>
                </a:solidFill>
              </a:rPr>
              <a:t>Submission to partners </a:t>
            </a:r>
          </a:p>
          <a:p>
            <a:pPr algn="ctr"/>
            <a:r>
              <a:rPr lang="en-US" b="1" dirty="0" smtClean="0">
                <a:solidFill>
                  <a:schemeClr val="accent3">
                    <a:lumMod val="50000"/>
                  </a:schemeClr>
                </a:solidFill>
              </a:rPr>
              <a:t>and Int. Organizations</a:t>
            </a:r>
            <a:endParaRPr lang="en-US" b="1" dirty="0">
              <a:solidFill>
                <a:schemeClr val="accent3">
                  <a:lumMod val="50000"/>
                </a:schemeClr>
              </a:solidFill>
            </a:endParaRPr>
          </a:p>
        </p:txBody>
      </p:sp>
      <p:sp>
        <p:nvSpPr>
          <p:cNvPr id="33" name="TextBox 32"/>
          <p:cNvSpPr txBox="1"/>
          <p:nvPr/>
        </p:nvSpPr>
        <p:spPr>
          <a:xfrm>
            <a:off x="3324468" y="3356992"/>
            <a:ext cx="2012164" cy="646331"/>
          </a:xfrm>
          <a:prstGeom prst="rect">
            <a:avLst/>
          </a:prstGeom>
          <a:noFill/>
        </p:spPr>
        <p:txBody>
          <a:bodyPr wrap="none" rtlCol="0">
            <a:spAutoFit/>
          </a:bodyPr>
          <a:lstStyle/>
          <a:p>
            <a:pPr algn="ctr"/>
            <a:r>
              <a:rPr lang="en-US" b="1" dirty="0" smtClean="0">
                <a:solidFill>
                  <a:schemeClr val="accent3">
                    <a:lumMod val="50000"/>
                  </a:schemeClr>
                </a:solidFill>
              </a:rPr>
              <a:t>Data mapping to </a:t>
            </a:r>
          </a:p>
          <a:p>
            <a:pPr algn="ctr"/>
            <a:r>
              <a:rPr lang="en-US" b="1" dirty="0" smtClean="0">
                <a:solidFill>
                  <a:schemeClr val="accent3">
                    <a:lumMod val="50000"/>
                  </a:schemeClr>
                </a:solidFill>
              </a:rPr>
              <a:t>Requested formats</a:t>
            </a:r>
            <a:endParaRPr lang="en-US" b="1" dirty="0">
              <a:solidFill>
                <a:schemeClr val="accent3">
                  <a:lumMod val="50000"/>
                </a:schemeClr>
              </a:solidFill>
            </a:endParaRPr>
          </a:p>
        </p:txBody>
      </p:sp>
      <p:sp>
        <p:nvSpPr>
          <p:cNvPr id="34" name="TextBox 33"/>
          <p:cNvSpPr txBox="1"/>
          <p:nvPr/>
        </p:nvSpPr>
        <p:spPr>
          <a:xfrm>
            <a:off x="539552" y="4581128"/>
            <a:ext cx="7891904" cy="1292662"/>
          </a:xfrm>
          <a:prstGeom prst="rect">
            <a:avLst/>
          </a:prstGeom>
          <a:noFill/>
        </p:spPr>
        <p:txBody>
          <a:bodyPr wrap="none" rtlCol="0">
            <a:spAutoFit/>
          </a:bodyPr>
          <a:lstStyle/>
          <a:p>
            <a:r>
              <a:rPr lang="en-US" sz="2400" b="1" dirty="0" smtClean="0"/>
              <a:t>As-Is process</a:t>
            </a:r>
          </a:p>
          <a:p>
            <a:pPr marL="742950" lvl="1" indent="-285750">
              <a:buFont typeface="Arial"/>
              <a:buChar char="•"/>
            </a:pPr>
            <a:r>
              <a:rPr lang="en-US" dirty="0" smtClean="0"/>
              <a:t>Organization specific data mapping and formats leading to repetitive work</a:t>
            </a:r>
          </a:p>
          <a:p>
            <a:pPr marL="742950" lvl="1" indent="-285750">
              <a:buFont typeface="Arial"/>
              <a:buChar char="•"/>
            </a:pPr>
            <a:r>
              <a:rPr lang="en-US" dirty="0" smtClean="0"/>
              <a:t>Lack of common standards</a:t>
            </a:r>
          </a:p>
          <a:p>
            <a:pPr marL="742950" lvl="1" indent="-285750">
              <a:buFont typeface="Arial"/>
              <a:buChar char="•"/>
            </a:pPr>
            <a:r>
              <a:rPr lang="en-US" dirty="0" smtClean="0"/>
              <a:t>Reporting burden</a:t>
            </a:r>
            <a:endParaRPr lang="en-US" dirty="0"/>
          </a:p>
        </p:txBody>
      </p:sp>
      <p:sp>
        <p:nvSpPr>
          <p:cNvPr id="35" name="TextBox 34"/>
          <p:cNvSpPr txBox="1"/>
          <p:nvPr/>
        </p:nvSpPr>
        <p:spPr>
          <a:xfrm>
            <a:off x="756595" y="3356992"/>
            <a:ext cx="1434069" cy="369332"/>
          </a:xfrm>
          <a:prstGeom prst="rect">
            <a:avLst/>
          </a:prstGeom>
          <a:noFill/>
        </p:spPr>
        <p:txBody>
          <a:bodyPr wrap="none" rtlCol="0">
            <a:spAutoFit/>
          </a:bodyPr>
          <a:lstStyle/>
          <a:p>
            <a:pPr algn="ctr"/>
            <a:r>
              <a:rPr lang="en-US" b="1" dirty="0" smtClean="0">
                <a:solidFill>
                  <a:schemeClr val="accent3">
                    <a:lumMod val="50000"/>
                  </a:schemeClr>
                </a:solidFill>
              </a:rPr>
              <a:t>Country data</a:t>
            </a:r>
            <a:endParaRPr lang="en-US" b="1" dirty="0">
              <a:solidFill>
                <a:schemeClr val="accent3">
                  <a:lumMod val="50000"/>
                </a:schemeClr>
              </a:solidFill>
            </a:endParaRPr>
          </a:p>
        </p:txBody>
      </p:sp>
      <p:pic>
        <p:nvPicPr>
          <p:cNvPr id="36"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37" name="TextBox 36"/>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06352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a:effectLst>
                  <a:outerShdw blurRad="38100" dist="38100" dir="2700000" algn="tl">
                    <a:srgbClr val="000000">
                      <a:alpha val="43137"/>
                    </a:srgbClr>
                  </a:outerShdw>
                </a:effectLst>
              </a:rPr>
              <a:t>Data Submission Tool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smtClean="0">
                <a:solidFill>
                  <a:schemeClr val="bg1"/>
                </a:solidFill>
              </a:rPr>
              <a:t>Future data submission process by countries</a:t>
            </a:r>
            <a:endParaRPr lang="ru-RU" dirty="0">
              <a:solidFill>
                <a:srgbClr val="F4EFE6"/>
              </a:solidFill>
            </a:endParaRPr>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8" name="Folded Corner 7"/>
          <p:cNvSpPr/>
          <p:nvPr/>
        </p:nvSpPr>
        <p:spPr>
          <a:xfrm>
            <a:off x="755576" y="19168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a:off x="907976" y="20692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a:off x="1060376" y="2221632"/>
            <a:ext cx="720080" cy="914400"/>
          </a:xfrm>
          <a:prstGeom prst="foldedCorner">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1979712" y="2564904"/>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Summing Junction 23"/>
          <p:cNvSpPr/>
          <p:nvPr/>
        </p:nvSpPr>
        <p:spPr>
          <a:xfrm>
            <a:off x="4139952" y="2348880"/>
            <a:ext cx="360040" cy="432048"/>
          </a:xfrm>
          <a:prstGeom prst="flowChartSummingJunction">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716016" y="2564904"/>
            <a:ext cx="1872208"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4716016" y="1916832"/>
            <a:ext cx="1872208" cy="57606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716016" y="2636912"/>
            <a:ext cx="1872208" cy="50405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76256" y="1628800"/>
            <a:ext cx="676988" cy="461665"/>
          </a:xfrm>
          <a:prstGeom prst="rect">
            <a:avLst/>
          </a:prstGeom>
          <a:noFill/>
        </p:spPr>
        <p:txBody>
          <a:bodyPr wrap="none" rtlCol="0">
            <a:spAutoFit/>
          </a:bodyPr>
          <a:lstStyle/>
          <a:p>
            <a:r>
              <a:rPr lang="en-US" sz="2400" b="1" dirty="0" smtClean="0"/>
              <a:t>IMF</a:t>
            </a:r>
            <a:endParaRPr lang="en-US" sz="2400" b="1" dirty="0"/>
          </a:p>
        </p:txBody>
      </p:sp>
      <p:sp>
        <p:nvSpPr>
          <p:cNvPr id="30" name="TextBox 29"/>
          <p:cNvSpPr txBox="1"/>
          <p:nvPr/>
        </p:nvSpPr>
        <p:spPr>
          <a:xfrm>
            <a:off x="6919348" y="2276872"/>
            <a:ext cx="835084" cy="461665"/>
          </a:xfrm>
          <a:prstGeom prst="rect">
            <a:avLst/>
          </a:prstGeom>
          <a:noFill/>
        </p:spPr>
        <p:txBody>
          <a:bodyPr wrap="none" rtlCol="0">
            <a:spAutoFit/>
          </a:bodyPr>
          <a:lstStyle/>
          <a:p>
            <a:r>
              <a:rPr lang="en-US" sz="2400" b="1" dirty="0" err="1" smtClean="0"/>
              <a:t>AfDB</a:t>
            </a:r>
            <a:endParaRPr lang="en-US" sz="2400" b="1" dirty="0"/>
          </a:p>
        </p:txBody>
      </p:sp>
      <p:sp>
        <p:nvSpPr>
          <p:cNvPr id="31" name="TextBox 30"/>
          <p:cNvSpPr txBox="1"/>
          <p:nvPr/>
        </p:nvSpPr>
        <p:spPr>
          <a:xfrm>
            <a:off x="6948264" y="2895327"/>
            <a:ext cx="1175622" cy="461665"/>
          </a:xfrm>
          <a:prstGeom prst="rect">
            <a:avLst/>
          </a:prstGeom>
          <a:noFill/>
        </p:spPr>
        <p:txBody>
          <a:bodyPr wrap="none" rtlCol="0">
            <a:spAutoFit/>
          </a:bodyPr>
          <a:lstStyle/>
          <a:p>
            <a:r>
              <a:rPr lang="en-US" sz="2400" b="1" dirty="0" smtClean="0"/>
              <a:t>Other…</a:t>
            </a:r>
            <a:endParaRPr lang="en-US" sz="2400" b="1" dirty="0"/>
          </a:p>
        </p:txBody>
      </p:sp>
      <p:sp>
        <p:nvSpPr>
          <p:cNvPr id="32" name="TextBox 31"/>
          <p:cNvSpPr txBox="1"/>
          <p:nvPr/>
        </p:nvSpPr>
        <p:spPr>
          <a:xfrm>
            <a:off x="6135029" y="3356992"/>
            <a:ext cx="2397411" cy="646331"/>
          </a:xfrm>
          <a:prstGeom prst="rect">
            <a:avLst/>
          </a:prstGeom>
          <a:noFill/>
        </p:spPr>
        <p:txBody>
          <a:bodyPr wrap="none" rtlCol="0">
            <a:spAutoFit/>
          </a:bodyPr>
          <a:lstStyle/>
          <a:p>
            <a:pPr algn="ctr"/>
            <a:r>
              <a:rPr lang="en-US" b="1" dirty="0" smtClean="0">
                <a:solidFill>
                  <a:schemeClr val="accent3">
                    <a:lumMod val="50000"/>
                  </a:schemeClr>
                </a:solidFill>
              </a:rPr>
              <a:t>Submission to partners </a:t>
            </a:r>
          </a:p>
          <a:p>
            <a:pPr algn="ctr"/>
            <a:r>
              <a:rPr lang="en-US" b="1" dirty="0" smtClean="0">
                <a:solidFill>
                  <a:schemeClr val="accent3">
                    <a:lumMod val="50000"/>
                  </a:schemeClr>
                </a:solidFill>
              </a:rPr>
              <a:t>and Int. Organizations</a:t>
            </a:r>
            <a:endParaRPr lang="en-US" b="1" dirty="0">
              <a:solidFill>
                <a:schemeClr val="accent3">
                  <a:lumMod val="50000"/>
                </a:schemeClr>
              </a:solidFill>
            </a:endParaRPr>
          </a:p>
        </p:txBody>
      </p:sp>
      <p:sp>
        <p:nvSpPr>
          <p:cNvPr id="33" name="TextBox 32"/>
          <p:cNvSpPr txBox="1"/>
          <p:nvPr/>
        </p:nvSpPr>
        <p:spPr>
          <a:xfrm>
            <a:off x="3103105" y="3140968"/>
            <a:ext cx="2454894" cy="923330"/>
          </a:xfrm>
          <a:prstGeom prst="rect">
            <a:avLst/>
          </a:prstGeom>
          <a:noFill/>
        </p:spPr>
        <p:txBody>
          <a:bodyPr wrap="none" rtlCol="0">
            <a:spAutoFit/>
          </a:bodyPr>
          <a:lstStyle/>
          <a:p>
            <a:pPr algn="ctr"/>
            <a:r>
              <a:rPr lang="en-US" b="1" dirty="0" smtClean="0">
                <a:solidFill>
                  <a:schemeClr val="accent3">
                    <a:lumMod val="50000"/>
                  </a:schemeClr>
                </a:solidFill>
              </a:rPr>
              <a:t>Data mapping to </a:t>
            </a:r>
          </a:p>
          <a:p>
            <a:pPr algn="ctr"/>
            <a:r>
              <a:rPr lang="en-US" b="1" dirty="0" smtClean="0">
                <a:solidFill>
                  <a:schemeClr val="accent3">
                    <a:lumMod val="50000"/>
                  </a:schemeClr>
                </a:solidFill>
              </a:rPr>
              <a:t>International Standards</a:t>
            </a:r>
          </a:p>
          <a:p>
            <a:pPr algn="ctr"/>
            <a:r>
              <a:rPr lang="en-US" b="1" dirty="0" smtClean="0">
                <a:solidFill>
                  <a:schemeClr val="accent3">
                    <a:lumMod val="50000"/>
                  </a:schemeClr>
                </a:solidFill>
              </a:rPr>
              <a:t>in </a:t>
            </a:r>
            <a:r>
              <a:rPr lang="en-US" b="1" dirty="0" err="1" smtClean="0">
                <a:solidFill>
                  <a:schemeClr val="accent3">
                    <a:lumMod val="50000"/>
                  </a:schemeClr>
                </a:solidFill>
              </a:rPr>
              <a:t>OpenData</a:t>
            </a:r>
            <a:r>
              <a:rPr lang="en-US" b="1" dirty="0" smtClean="0">
                <a:solidFill>
                  <a:schemeClr val="accent3">
                    <a:lumMod val="50000"/>
                  </a:schemeClr>
                </a:solidFill>
              </a:rPr>
              <a:t> platform</a:t>
            </a:r>
            <a:endParaRPr lang="en-US" b="1" dirty="0">
              <a:solidFill>
                <a:schemeClr val="accent3">
                  <a:lumMod val="50000"/>
                </a:schemeClr>
              </a:solidFill>
            </a:endParaRPr>
          </a:p>
        </p:txBody>
      </p:sp>
      <p:sp>
        <p:nvSpPr>
          <p:cNvPr id="34" name="TextBox 33"/>
          <p:cNvSpPr txBox="1"/>
          <p:nvPr/>
        </p:nvSpPr>
        <p:spPr>
          <a:xfrm>
            <a:off x="539552" y="4581128"/>
            <a:ext cx="8571577" cy="1292662"/>
          </a:xfrm>
          <a:prstGeom prst="rect">
            <a:avLst/>
          </a:prstGeom>
          <a:noFill/>
        </p:spPr>
        <p:txBody>
          <a:bodyPr wrap="none" rtlCol="0">
            <a:spAutoFit/>
          </a:bodyPr>
          <a:lstStyle/>
          <a:p>
            <a:r>
              <a:rPr lang="en-US" sz="2400" b="1" dirty="0" smtClean="0"/>
              <a:t>To-be process</a:t>
            </a:r>
          </a:p>
          <a:p>
            <a:pPr marL="742950" lvl="1" indent="-285750">
              <a:buFont typeface="Arial"/>
              <a:buChar char="•"/>
            </a:pPr>
            <a:r>
              <a:rPr lang="en-US" dirty="0" smtClean="0"/>
              <a:t>Countries map data to international standards and load in the </a:t>
            </a:r>
            <a:r>
              <a:rPr lang="en-US" dirty="0" err="1" smtClean="0"/>
              <a:t>OpenData</a:t>
            </a:r>
            <a:r>
              <a:rPr lang="en-US" dirty="0" smtClean="0"/>
              <a:t> platform</a:t>
            </a:r>
          </a:p>
          <a:p>
            <a:pPr marL="742950" lvl="1" indent="-285750">
              <a:buFont typeface="Arial"/>
              <a:buChar char="•"/>
            </a:pPr>
            <a:r>
              <a:rPr lang="en-US" dirty="0" smtClean="0"/>
              <a:t>Data collecting organizations pick from the </a:t>
            </a:r>
            <a:r>
              <a:rPr lang="en-US" dirty="0" err="1" smtClean="0"/>
              <a:t>OpenData</a:t>
            </a:r>
            <a:r>
              <a:rPr lang="en-US" dirty="0" smtClean="0"/>
              <a:t> platform</a:t>
            </a:r>
          </a:p>
          <a:p>
            <a:pPr marL="742950" lvl="1" indent="-285750">
              <a:buFont typeface="Arial"/>
              <a:buChar char="•"/>
            </a:pPr>
            <a:r>
              <a:rPr lang="en-US" dirty="0" smtClean="0"/>
              <a:t>Common standards</a:t>
            </a:r>
            <a:endParaRPr lang="en-US" dirty="0"/>
          </a:p>
        </p:txBody>
      </p:sp>
      <p:sp>
        <p:nvSpPr>
          <p:cNvPr id="35" name="TextBox 34"/>
          <p:cNvSpPr txBox="1"/>
          <p:nvPr/>
        </p:nvSpPr>
        <p:spPr>
          <a:xfrm>
            <a:off x="756595" y="3356992"/>
            <a:ext cx="1434069" cy="369332"/>
          </a:xfrm>
          <a:prstGeom prst="rect">
            <a:avLst/>
          </a:prstGeom>
          <a:noFill/>
        </p:spPr>
        <p:txBody>
          <a:bodyPr wrap="none" rtlCol="0">
            <a:spAutoFit/>
          </a:bodyPr>
          <a:lstStyle/>
          <a:p>
            <a:pPr algn="ctr"/>
            <a:r>
              <a:rPr lang="en-US" b="1" dirty="0" smtClean="0">
                <a:solidFill>
                  <a:schemeClr val="accent3">
                    <a:lumMod val="50000"/>
                  </a:schemeClr>
                </a:solidFill>
              </a:rPr>
              <a:t>Country data</a:t>
            </a:r>
            <a:endParaRPr lang="en-US" b="1" dirty="0">
              <a:solidFill>
                <a:schemeClr val="accent3">
                  <a:lumMod val="50000"/>
                </a:schemeClr>
              </a:solidFill>
            </a:endParaRPr>
          </a:p>
        </p:txBody>
      </p:sp>
      <p:pic>
        <p:nvPicPr>
          <p:cNvPr id="36"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37" name="TextBox 36"/>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50890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p:cNvSpPr>
            <a:spLocks noChangeArrowheads="1"/>
          </p:cNvSpPr>
          <p:nvPr/>
        </p:nvSpPr>
        <p:spPr bwMode="auto">
          <a:xfrm>
            <a:off x="300037" y="2263775"/>
            <a:ext cx="1757363" cy="6318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Central Bank</a:t>
            </a:r>
            <a:endParaRPr lang="en-GB" dirty="0"/>
          </a:p>
        </p:txBody>
      </p:sp>
      <p:sp>
        <p:nvSpPr>
          <p:cNvPr id="4" name="Rounded Rectangle 6"/>
          <p:cNvSpPr>
            <a:spLocks noChangeArrowheads="1"/>
          </p:cNvSpPr>
          <p:nvPr/>
        </p:nvSpPr>
        <p:spPr bwMode="auto">
          <a:xfrm>
            <a:off x="300037" y="3616325"/>
            <a:ext cx="1757363" cy="63341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National Statistical Office</a:t>
            </a:r>
            <a:endParaRPr lang="en-GB" dirty="0"/>
          </a:p>
        </p:txBody>
      </p:sp>
      <p:sp>
        <p:nvSpPr>
          <p:cNvPr id="5" name="Rounded Rectangle 7"/>
          <p:cNvSpPr>
            <a:spLocks noChangeArrowheads="1"/>
          </p:cNvSpPr>
          <p:nvPr/>
        </p:nvSpPr>
        <p:spPr bwMode="auto">
          <a:xfrm>
            <a:off x="300037" y="4899025"/>
            <a:ext cx="1757363" cy="6318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GB" dirty="0" smtClean="0"/>
              <a:t>Ministry Of Finance</a:t>
            </a:r>
            <a:endParaRPr lang="en-GB" dirty="0"/>
          </a:p>
        </p:txBody>
      </p:sp>
      <p:sp>
        <p:nvSpPr>
          <p:cNvPr id="6" name="Rounded Rectangle 8"/>
          <p:cNvSpPr>
            <a:spLocks noChangeArrowheads="1"/>
          </p:cNvSpPr>
          <p:nvPr/>
        </p:nvSpPr>
        <p:spPr bwMode="auto">
          <a:xfrm>
            <a:off x="3429000" y="2819400"/>
            <a:ext cx="2366962" cy="228600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endParaRPr lang="en-GB" b="1" dirty="0" smtClean="0"/>
          </a:p>
          <a:p>
            <a:pPr algn="ctr"/>
            <a:endParaRPr lang="en-GB" b="1" dirty="0"/>
          </a:p>
        </p:txBody>
      </p:sp>
      <p:sp>
        <p:nvSpPr>
          <p:cNvPr id="7" name="Rounded Rectangle 9"/>
          <p:cNvSpPr>
            <a:spLocks noChangeArrowheads="1"/>
          </p:cNvSpPr>
          <p:nvPr/>
        </p:nvSpPr>
        <p:spPr bwMode="auto">
          <a:xfrm>
            <a:off x="7494587" y="5006975"/>
            <a:ext cx="1116012" cy="63182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n-GB" dirty="0" smtClean="0"/>
              <a:t>others</a:t>
            </a:r>
            <a:endParaRPr lang="en-GB" dirty="0"/>
          </a:p>
        </p:txBody>
      </p:sp>
      <p:sp>
        <p:nvSpPr>
          <p:cNvPr id="8" name="Rounded Rectangle 10"/>
          <p:cNvSpPr>
            <a:spLocks noChangeArrowheads="1"/>
          </p:cNvSpPr>
          <p:nvPr/>
        </p:nvSpPr>
        <p:spPr bwMode="auto">
          <a:xfrm>
            <a:off x="4771104" y="5768975"/>
            <a:ext cx="2057400" cy="63182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pPr algn="ctr"/>
            <a:r>
              <a:rPr lang="en-GB" dirty="0" smtClean="0"/>
              <a:t>National Summary Data Page (SDMX)</a:t>
            </a:r>
            <a:endParaRPr lang="en-GB" dirty="0"/>
          </a:p>
        </p:txBody>
      </p:sp>
      <p:sp>
        <p:nvSpPr>
          <p:cNvPr id="9" name="Rounded Rectangle 11"/>
          <p:cNvSpPr>
            <a:spLocks noChangeArrowheads="1"/>
          </p:cNvSpPr>
          <p:nvPr/>
        </p:nvSpPr>
        <p:spPr bwMode="auto">
          <a:xfrm>
            <a:off x="7477124" y="3200400"/>
            <a:ext cx="1116013" cy="63182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n-GB" dirty="0"/>
              <a:t>WB</a:t>
            </a:r>
          </a:p>
        </p:txBody>
      </p:sp>
      <p:sp>
        <p:nvSpPr>
          <p:cNvPr id="10" name="Rounded Rectangle 12"/>
          <p:cNvSpPr>
            <a:spLocks noChangeArrowheads="1"/>
          </p:cNvSpPr>
          <p:nvPr/>
        </p:nvSpPr>
        <p:spPr bwMode="auto">
          <a:xfrm>
            <a:off x="7467600" y="4038600"/>
            <a:ext cx="1116013" cy="63182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n-GB" dirty="0"/>
              <a:t>IMF</a:t>
            </a:r>
          </a:p>
        </p:txBody>
      </p:sp>
      <p:sp>
        <p:nvSpPr>
          <p:cNvPr id="11" name="Rounded Rectangle 13"/>
          <p:cNvSpPr>
            <a:spLocks noChangeArrowheads="1"/>
          </p:cNvSpPr>
          <p:nvPr/>
        </p:nvSpPr>
        <p:spPr bwMode="auto">
          <a:xfrm>
            <a:off x="7467600" y="2286000"/>
            <a:ext cx="1143000" cy="63182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n-GB" dirty="0"/>
              <a:t>AfDB</a:t>
            </a:r>
          </a:p>
        </p:txBody>
      </p:sp>
      <p:sp>
        <p:nvSpPr>
          <p:cNvPr id="13" name="Right Arrow 16"/>
          <p:cNvSpPr>
            <a:spLocks noChangeArrowheads="1"/>
          </p:cNvSpPr>
          <p:nvPr/>
        </p:nvSpPr>
        <p:spPr bwMode="auto">
          <a:xfrm rot="2331121">
            <a:off x="2298436" y="2675121"/>
            <a:ext cx="877887" cy="349250"/>
          </a:xfrm>
          <a:prstGeom prst="rightArrow">
            <a:avLst>
              <a:gd name="adj1" fmla="val 50000"/>
              <a:gd name="adj2" fmla="val 50005"/>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4" name="Right Arrow 17"/>
          <p:cNvSpPr>
            <a:spLocks noChangeArrowheads="1"/>
          </p:cNvSpPr>
          <p:nvPr/>
        </p:nvSpPr>
        <p:spPr bwMode="auto">
          <a:xfrm rot="19843693">
            <a:off x="2315233" y="4917113"/>
            <a:ext cx="879475" cy="349250"/>
          </a:xfrm>
          <a:prstGeom prst="rightArrow">
            <a:avLst>
              <a:gd name="adj1" fmla="val 50000"/>
              <a:gd name="adj2" fmla="val 50095"/>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5" name="Right Arrow 18"/>
          <p:cNvSpPr>
            <a:spLocks noChangeArrowheads="1"/>
          </p:cNvSpPr>
          <p:nvPr/>
        </p:nvSpPr>
        <p:spPr bwMode="auto">
          <a:xfrm>
            <a:off x="2438400" y="3789362"/>
            <a:ext cx="685800" cy="349250"/>
          </a:xfrm>
          <a:prstGeom prst="rightArrow">
            <a:avLst>
              <a:gd name="adj1" fmla="val 50000"/>
              <a:gd name="adj2" fmla="val 50193"/>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17" name="Right Arrow 21"/>
          <p:cNvSpPr>
            <a:spLocks noChangeArrowheads="1"/>
          </p:cNvSpPr>
          <p:nvPr/>
        </p:nvSpPr>
        <p:spPr bwMode="auto">
          <a:xfrm>
            <a:off x="6096000" y="3733800"/>
            <a:ext cx="946848" cy="349250"/>
          </a:xfrm>
          <a:prstGeom prst="rightArrow">
            <a:avLst>
              <a:gd name="adj1" fmla="val 50000"/>
              <a:gd name="adj2" fmla="val 50095"/>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GB" dirty="0"/>
          </a:p>
        </p:txBody>
      </p:sp>
      <p:sp>
        <p:nvSpPr>
          <p:cNvPr id="21" name="Rounded Rectangle 10"/>
          <p:cNvSpPr>
            <a:spLocks noChangeArrowheads="1"/>
          </p:cNvSpPr>
          <p:nvPr/>
        </p:nvSpPr>
        <p:spPr bwMode="auto">
          <a:xfrm>
            <a:off x="2637503" y="5768975"/>
            <a:ext cx="2003425" cy="63182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lstStyle/>
          <a:p>
            <a:pPr algn="ctr"/>
            <a:r>
              <a:rPr lang="en-GB" dirty="0" smtClean="0"/>
              <a:t>Dashboards and Visualizations</a:t>
            </a:r>
            <a:endParaRPr lang="en-GB" dirty="0"/>
          </a:p>
        </p:txBody>
      </p:sp>
      <p:sp>
        <p:nvSpPr>
          <p:cNvPr id="22" name="Right Arrow 18"/>
          <p:cNvSpPr>
            <a:spLocks noChangeArrowheads="1"/>
          </p:cNvSpPr>
          <p:nvPr/>
        </p:nvSpPr>
        <p:spPr bwMode="auto">
          <a:xfrm rot="16200000">
            <a:off x="4410075" y="2327275"/>
            <a:ext cx="431800" cy="349250"/>
          </a:xfrm>
          <a:prstGeom prst="rightArrow">
            <a:avLst>
              <a:gd name="adj1" fmla="val 50000"/>
              <a:gd name="adj2" fmla="val 50193"/>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GB" dirty="0"/>
          </a:p>
        </p:txBody>
      </p:sp>
      <p:sp>
        <p:nvSpPr>
          <p:cNvPr id="23" name="Right Arrow 18"/>
          <p:cNvSpPr>
            <a:spLocks noChangeArrowheads="1"/>
          </p:cNvSpPr>
          <p:nvPr/>
        </p:nvSpPr>
        <p:spPr bwMode="auto">
          <a:xfrm rot="5400000">
            <a:off x="4486275" y="5248275"/>
            <a:ext cx="431800" cy="349250"/>
          </a:xfrm>
          <a:prstGeom prst="rightArrow">
            <a:avLst>
              <a:gd name="adj1" fmla="val 50000"/>
              <a:gd name="adj2" fmla="val 50193"/>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GB" dirty="0"/>
          </a:p>
        </p:txBody>
      </p:sp>
      <p:sp>
        <p:nvSpPr>
          <p:cNvPr id="24" name="Rounded Rectangle 5"/>
          <p:cNvSpPr>
            <a:spLocks noChangeArrowheads="1"/>
          </p:cNvSpPr>
          <p:nvPr/>
        </p:nvSpPr>
        <p:spPr bwMode="auto">
          <a:xfrm>
            <a:off x="3657599" y="2895600"/>
            <a:ext cx="1905000" cy="6318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r>
              <a:rPr lang="en-GB" b="1" dirty="0" smtClean="0"/>
              <a:t>Central Bank ODP</a:t>
            </a:r>
          </a:p>
        </p:txBody>
      </p:sp>
      <p:sp>
        <p:nvSpPr>
          <p:cNvPr id="25" name="Rounded Rectangle 5"/>
          <p:cNvSpPr>
            <a:spLocks noChangeArrowheads="1"/>
          </p:cNvSpPr>
          <p:nvPr/>
        </p:nvSpPr>
        <p:spPr bwMode="auto">
          <a:xfrm>
            <a:off x="3657599" y="3657600"/>
            <a:ext cx="1905000" cy="6318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r>
              <a:rPr lang="en-GB" b="1" dirty="0" smtClean="0"/>
              <a:t>Natl. Stat. Office ODP</a:t>
            </a:r>
          </a:p>
        </p:txBody>
      </p:sp>
      <p:sp>
        <p:nvSpPr>
          <p:cNvPr id="26" name="Rounded Rectangle 5"/>
          <p:cNvSpPr>
            <a:spLocks noChangeArrowheads="1"/>
          </p:cNvSpPr>
          <p:nvPr/>
        </p:nvSpPr>
        <p:spPr bwMode="auto">
          <a:xfrm>
            <a:off x="3657599" y="4383307"/>
            <a:ext cx="1905000" cy="6318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r>
              <a:rPr lang="en-GB" b="1" dirty="0" smtClean="0"/>
              <a:t>Min. Of Finance ODP</a:t>
            </a:r>
          </a:p>
        </p:txBody>
      </p:sp>
      <p:sp>
        <p:nvSpPr>
          <p:cNvPr id="29" name="TextBox 28"/>
          <p:cNvSpPr txBox="1"/>
          <p:nvPr/>
        </p:nvSpPr>
        <p:spPr>
          <a:xfrm>
            <a:off x="0" y="6477000"/>
            <a:ext cx="2895600" cy="307777"/>
          </a:xfrm>
          <a:prstGeom prst="rect">
            <a:avLst/>
          </a:prstGeom>
          <a:noFill/>
        </p:spPr>
        <p:txBody>
          <a:bodyPr wrap="square" rtlCol="0">
            <a:spAutoFit/>
          </a:bodyPr>
          <a:lstStyle/>
          <a:p>
            <a:r>
              <a:rPr lang="en-US" sz="1400" i="1" dirty="0" smtClean="0"/>
              <a:t>* ODP stands for OpenData Platform.</a:t>
            </a:r>
            <a:endParaRPr lang="en-US" sz="1400" i="1" dirty="0"/>
          </a:p>
        </p:txBody>
      </p:sp>
      <p:sp>
        <p:nvSpPr>
          <p:cNvPr id="27" name="Rounded Rectangle 10"/>
          <p:cNvSpPr>
            <a:spLocks noChangeArrowheads="1"/>
          </p:cNvSpPr>
          <p:nvPr/>
        </p:nvSpPr>
        <p:spPr bwMode="auto">
          <a:xfrm>
            <a:off x="2895600" y="1425575"/>
            <a:ext cx="3429000" cy="708025"/>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r>
              <a:rPr lang="en-GB" sz="2000" b="1" dirty="0" smtClean="0"/>
              <a:t>[Country]</a:t>
            </a:r>
          </a:p>
          <a:p>
            <a:pPr algn="ctr"/>
            <a:r>
              <a:rPr lang="en-GB" sz="2000" b="1" dirty="0" smtClean="0"/>
              <a:t>Open Data Platform</a:t>
            </a:r>
            <a:endParaRPr lang="en-GB" sz="2000" b="1" dirty="0"/>
          </a:p>
        </p:txBody>
      </p:sp>
      <p:sp>
        <p:nvSpPr>
          <p:cNvPr id="28" name="Right Arrow 21"/>
          <p:cNvSpPr>
            <a:spLocks noChangeArrowheads="1"/>
          </p:cNvSpPr>
          <p:nvPr/>
        </p:nvSpPr>
        <p:spPr bwMode="auto">
          <a:xfrm>
            <a:off x="6096000" y="3048000"/>
            <a:ext cx="946848" cy="349250"/>
          </a:xfrm>
          <a:prstGeom prst="rightArrow">
            <a:avLst>
              <a:gd name="adj1" fmla="val 50000"/>
              <a:gd name="adj2" fmla="val 50095"/>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GB" dirty="0"/>
          </a:p>
        </p:txBody>
      </p:sp>
      <p:sp>
        <p:nvSpPr>
          <p:cNvPr id="30" name="Right Arrow 21"/>
          <p:cNvSpPr>
            <a:spLocks noChangeArrowheads="1"/>
          </p:cNvSpPr>
          <p:nvPr/>
        </p:nvSpPr>
        <p:spPr bwMode="auto">
          <a:xfrm>
            <a:off x="6096000" y="4495800"/>
            <a:ext cx="946848" cy="349250"/>
          </a:xfrm>
          <a:prstGeom prst="rightArrow">
            <a:avLst>
              <a:gd name="adj1" fmla="val 50000"/>
              <a:gd name="adj2" fmla="val 50095"/>
            </a:avLst>
          </a:pr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GB" dirty="0"/>
          </a:p>
        </p:txBody>
      </p:sp>
      <p:sp>
        <p:nvSpPr>
          <p:cNvPr id="31"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b="1" dirty="0" smtClean="0">
                <a:effectLst>
                  <a:outerShdw blurRad="38100" dist="38100" dir="2700000" algn="tl">
                    <a:srgbClr val="000000">
                      <a:alpha val="43137"/>
                    </a:srgbClr>
                  </a:outerShdw>
                </a:effectLst>
              </a:rPr>
              <a:t>Overall Framework of the Platform</a:t>
            </a:r>
            <a:endParaRPr lang="ru-RU"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58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00200"/>
            <a:ext cx="7499176" cy="4525963"/>
          </a:xfrm>
        </p:spPr>
        <p:txBody>
          <a:bodyPr>
            <a:normAutofit/>
          </a:bodyPr>
          <a:lstStyle/>
          <a:p>
            <a:pPr marL="0" indent="0">
              <a:buNone/>
              <a:defRPr/>
            </a:pPr>
            <a:r>
              <a:rPr lang="en-US" dirty="0"/>
              <a:t>How the data submission tool works </a:t>
            </a:r>
            <a:r>
              <a:rPr lang="en-US"/>
              <a:t>in </a:t>
            </a:r>
            <a:r>
              <a:rPr lang="en-US" smtClean="0"/>
              <a:t>practice:</a:t>
            </a:r>
            <a:endParaRPr lang="en-US" dirty="0"/>
          </a:p>
          <a:p>
            <a:pPr>
              <a:buFont typeface="Wingdings" panose="05000000000000000000" pitchFamily="2" charset="2"/>
              <a:buChar char="Ø"/>
              <a:defRPr/>
            </a:pPr>
            <a:r>
              <a:rPr lang="en-US" dirty="0" smtClean="0"/>
              <a:t>Country </a:t>
            </a:r>
            <a:r>
              <a:rPr lang="en-US" dirty="0"/>
              <a:t>uploads data once to their </a:t>
            </a:r>
            <a:r>
              <a:rPr lang="en-US" dirty="0" err="1"/>
              <a:t>OpenData</a:t>
            </a:r>
            <a:r>
              <a:rPr lang="en-US" dirty="0"/>
              <a:t> Platforms</a:t>
            </a:r>
          </a:p>
          <a:p>
            <a:pPr>
              <a:buFont typeface="Wingdings" panose="05000000000000000000" pitchFamily="2" charset="2"/>
              <a:buChar char="Ø"/>
              <a:defRPr/>
            </a:pPr>
            <a:r>
              <a:rPr lang="en-US" dirty="0" err="1" smtClean="0"/>
              <a:t>OpenData</a:t>
            </a:r>
            <a:r>
              <a:rPr lang="en-US" dirty="0" smtClean="0"/>
              <a:t> </a:t>
            </a:r>
            <a:r>
              <a:rPr lang="en-US" dirty="0"/>
              <a:t>Platform</a:t>
            </a:r>
          </a:p>
          <a:p>
            <a:pPr lvl="1" indent="-342900">
              <a:buFont typeface="Arial" panose="020B0604020202020204" pitchFamily="34" charset="0"/>
              <a:buChar char="•"/>
              <a:defRPr/>
            </a:pPr>
            <a:r>
              <a:rPr lang="en-US" dirty="0"/>
              <a:t>Maps data to standard codes</a:t>
            </a:r>
          </a:p>
          <a:p>
            <a:pPr lvl="1" indent="-342900">
              <a:buFont typeface="Arial" panose="020B0604020202020204" pitchFamily="34" charset="0"/>
              <a:buChar char="•"/>
              <a:defRPr/>
            </a:pPr>
            <a:r>
              <a:rPr lang="en-US" dirty="0" smtClean="0"/>
              <a:t>Store </a:t>
            </a:r>
            <a:r>
              <a:rPr lang="en-US" dirty="0"/>
              <a:t>all data in a multilateral data repository</a:t>
            </a:r>
          </a:p>
          <a:p>
            <a:pPr lvl="1" indent="-342900">
              <a:buFont typeface="Arial" panose="020B0604020202020204" pitchFamily="34" charset="0"/>
              <a:buChar char="•"/>
              <a:defRPr/>
            </a:pPr>
            <a:r>
              <a:rPr lang="en-US" dirty="0"/>
              <a:t>Enables data exchange using SDMX </a:t>
            </a:r>
            <a:r>
              <a:rPr lang="en-US" dirty="0" smtClean="0"/>
              <a:t>standards</a:t>
            </a:r>
            <a:endParaRPr lang="en-US" dirty="0"/>
          </a:p>
          <a:p>
            <a:pPr>
              <a:defRPr/>
            </a:pPr>
            <a:r>
              <a:rPr lang="en-US" dirty="0"/>
              <a:t>Users query the repository and subscribe to get notification when updates are </a:t>
            </a:r>
            <a:r>
              <a:rPr lang="en-US" dirty="0" smtClean="0"/>
              <a:t>available</a:t>
            </a:r>
            <a:endParaRPr lang="en-US" dirty="0"/>
          </a:p>
        </p:txBody>
      </p:sp>
      <p:sp>
        <p:nvSpPr>
          <p:cNvPr id="5"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1"/>
          <p:cNvSpPr/>
          <p:nvPr/>
        </p:nvSpPr>
        <p:spPr>
          <a:xfrm>
            <a:off x="12448" y="4037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a:effectLst>
                  <a:outerShdw blurRad="38100" dist="38100" dir="2700000" algn="tl">
                    <a:srgbClr val="000000">
                      <a:alpha val="43137"/>
                    </a:srgbClr>
                  </a:outerShdw>
                </a:effectLst>
              </a:rPr>
              <a:t>Data Submission Tool</a:t>
            </a:r>
            <a:endParaRPr lang="ru-RU" sz="1600" dirty="0">
              <a:effectLst>
                <a:outerShdw blurRad="38100" dist="38100" dir="2700000" algn="tl">
                  <a:srgbClr val="000000">
                    <a:alpha val="43137"/>
                  </a:srgbClr>
                </a:outerShdw>
              </a:effectLst>
            </a:endParaRPr>
          </a:p>
        </p:txBody>
      </p:sp>
      <p:sp>
        <p:nvSpPr>
          <p:cNvPr id="9" name="Прямоугольник 3"/>
          <p:cNvSpPr/>
          <p:nvPr/>
        </p:nvSpPr>
        <p:spPr>
          <a:xfrm>
            <a:off x="12448" y="3317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498182" y="11045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a:solidFill>
                  <a:schemeClr val="bg1"/>
                </a:solidFill>
              </a:rPr>
              <a:t>Data Submission through ODP</a:t>
            </a:r>
            <a:endParaRPr lang="ru-RU" dirty="0">
              <a:solidFill>
                <a:srgbClr val="F4EFE6"/>
              </a:solidFill>
            </a:endParaRPr>
          </a:p>
        </p:txBody>
      </p:sp>
      <p:pic>
        <p:nvPicPr>
          <p:cNvPr id="11"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2" name="TextBox 11"/>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156619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p:nvPr/>
        </p:nvCxnSpPr>
        <p:spPr>
          <a:xfrm flipH="1">
            <a:off x="6513893" y="3604671"/>
            <a:ext cx="729087" cy="1327039"/>
          </a:xfrm>
          <a:prstGeom prst="straightConnector1">
            <a:avLst/>
          </a:prstGeom>
          <a:ln w="12700">
            <a:solidFill>
              <a:srgbClr val="45690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77" idx="0"/>
          </p:cNvCxnSpPr>
          <p:nvPr/>
        </p:nvCxnSpPr>
        <p:spPr>
          <a:xfrm flipH="1">
            <a:off x="6908499" y="3645024"/>
            <a:ext cx="593958" cy="1304251"/>
          </a:xfrm>
          <a:prstGeom prst="straightConnector1">
            <a:avLst/>
          </a:prstGeom>
          <a:ln w="12700">
            <a:solidFill>
              <a:srgbClr val="45690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73" idx="0"/>
          </p:cNvCxnSpPr>
          <p:nvPr/>
        </p:nvCxnSpPr>
        <p:spPr>
          <a:xfrm>
            <a:off x="7750103" y="3645024"/>
            <a:ext cx="182794" cy="1304251"/>
          </a:xfrm>
          <a:prstGeom prst="straightConnector1">
            <a:avLst/>
          </a:prstGeom>
          <a:ln w="12700">
            <a:solidFill>
              <a:srgbClr val="45690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64859" y="2927822"/>
            <a:ext cx="3240360" cy="369332"/>
          </a:xfrm>
          <a:prstGeom prst="rect">
            <a:avLst/>
          </a:prstGeom>
          <a:noFill/>
        </p:spPr>
        <p:txBody>
          <a:bodyPr wrap="square" rtlCol="0">
            <a:spAutoFit/>
          </a:bodyPr>
          <a:lstStyle/>
          <a:p>
            <a:r>
              <a:rPr lang="en-US" dirty="0" smtClean="0"/>
              <a:t> </a:t>
            </a:r>
          </a:p>
        </p:txBody>
      </p:sp>
      <p:graphicFrame>
        <p:nvGraphicFramePr>
          <p:cNvPr id="8" name="Diagram 7"/>
          <p:cNvGraphicFramePr/>
          <p:nvPr>
            <p:extLst>
              <p:ext uri="{D42A27DB-BD31-4B8C-83A1-F6EECF244321}">
                <p14:modId xmlns:p14="http://schemas.microsoft.com/office/powerpoint/2010/main" val="103595571"/>
              </p:ext>
            </p:extLst>
          </p:nvPr>
        </p:nvGraphicFramePr>
        <p:xfrm>
          <a:off x="87348" y="3676479"/>
          <a:ext cx="2468428" cy="224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 Diagonal Corner Rectangle 12"/>
          <p:cNvSpPr/>
          <p:nvPr/>
        </p:nvSpPr>
        <p:spPr>
          <a:xfrm>
            <a:off x="647564" y="1129051"/>
            <a:ext cx="1476164" cy="643765"/>
          </a:xfrm>
          <a:prstGeom prst="round2DiagRect">
            <a:avLst/>
          </a:prstGeom>
          <a:solidFill>
            <a:schemeClr val="accent3">
              <a:shade val="51000"/>
              <a:satMod val="13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ln>
                  <a:solidFill>
                    <a:srgbClr val="456904"/>
                  </a:solidFill>
                </a:ln>
                <a:solidFill>
                  <a:schemeClr val="tx1"/>
                </a:solidFill>
              </a:rPr>
              <a:t>Country Classification</a:t>
            </a:r>
            <a:endParaRPr lang="en-US" dirty="0">
              <a:ln>
                <a:solidFill>
                  <a:srgbClr val="456904"/>
                </a:solidFill>
              </a:ln>
              <a:solidFill>
                <a:schemeClr val="tx1"/>
              </a:solidFill>
            </a:endParaRPr>
          </a:p>
        </p:txBody>
      </p:sp>
      <p:cxnSp>
        <p:nvCxnSpPr>
          <p:cNvPr id="29" name="Elbow Connector 28"/>
          <p:cNvCxnSpPr>
            <a:stCxn id="13" idx="0"/>
            <a:endCxn id="44" idx="2"/>
          </p:cNvCxnSpPr>
          <p:nvPr/>
        </p:nvCxnSpPr>
        <p:spPr>
          <a:xfrm>
            <a:off x="2123728" y="1450934"/>
            <a:ext cx="925407" cy="1661554"/>
          </a:xfrm>
          <a:prstGeom prst="bentConnector3">
            <a:avLst>
              <a:gd name="adj1" fmla="val 67437"/>
            </a:avLst>
          </a:prstGeom>
          <a:ln w="12700">
            <a:solidFill>
              <a:srgbClr val="45690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3"/>
            <a:endCxn id="44" idx="2"/>
          </p:cNvCxnSpPr>
          <p:nvPr/>
        </p:nvCxnSpPr>
        <p:spPr>
          <a:xfrm flipV="1">
            <a:off x="2555776" y="3112488"/>
            <a:ext cx="493359" cy="1684385"/>
          </a:xfrm>
          <a:prstGeom prst="bentConnector3">
            <a:avLst>
              <a:gd name="adj1" fmla="val 39098"/>
            </a:avLst>
          </a:prstGeom>
          <a:ln w="12700">
            <a:solidFill>
              <a:srgbClr val="456904"/>
            </a:solidFill>
            <a:tailEnd type="triangle"/>
          </a:ln>
        </p:spPr>
        <p:style>
          <a:lnRef idx="1">
            <a:schemeClr val="accent1"/>
          </a:lnRef>
          <a:fillRef idx="0">
            <a:schemeClr val="accent1"/>
          </a:fillRef>
          <a:effectRef idx="0">
            <a:schemeClr val="accent1"/>
          </a:effectRef>
          <a:fontRef idx="minor">
            <a:schemeClr val="tx1"/>
          </a:fontRef>
        </p:style>
      </p:cxnSp>
      <p:sp>
        <p:nvSpPr>
          <p:cNvPr id="44" name="Round Diagonal Corner Rectangle 43"/>
          <p:cNvSpPr/>
          <p:nvPr/>
        </p:nvSpPr>
        <p:spPr>
          <a:xfrm>
            <a:off x="3049135" y="2813725"/>
            <a:ext cx="1512168" cy="597526"/>
          </a:xfrm>
          <a:prstGeom prst="round2DiagRect">
            <a:avLst/>
          </a:prstGeom>
          <a:solidFill>
            <a:schemeClr val="accent3">
              <a:shade val="51000"/>
              <a:satMod val="13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ln>
                  <a:solidFill>
                    <a:srgbClr val="456904"/>
                  </a:solidFill>
                </a:ln>
                <a:solidFill>
                  <a:schemeClr val="tx1"/>
                </a:solidFill>
              </a:rPr>
              <a:t>Data Mapping</a:t>
            </a:r>
            <a:endParaRPr lang="en-US" dirty="0">
              <a:ln>
                <a:solidFill>
                  <a:srgbClr val="456904"/>
                </a:solidFill>
              </a:ln>
              <a:solidFill>
                <a:schemeClr val="tx1"/>
              </a:solidFill>
            </a:endParaRPr>
          </a:p>
        </p:txBody>
      </p:sp>
      <p:sp>
        <p:nvSpPr>
          <p:cNvPr id="54" name="Can 53"/>
          <p:cNvSpPr/>
          <p:nvPr/>
        </p:nvSpPr>
        <p:spPr>
          <a:xfrm>
            <a:off x="6660232" y="2653310"/>
            <a:ext cx="2016224" cy="918355"/>
          </a:xfrm>
          <a:prstGeom prst="ca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Multilateral data Repository ”SDMX”</a:t>
            </a:r>
            <a:endParaRPr lang="en-US" dirty="0"/>
          </a:p>
        </p:txBody>
      </p:sp>
      <p:cxnSp>
        <p:nvCxnSpPr>
          <p:cNvPr id="56" name="Straight Arrow Connector 55"/>
          <p:cNvCxnSpPr>
            <a:stCxn id="44" idx="0"/>
            <a:endCxn id="54" idx="2"/>
          </p:cNvCxnSpPr>
          <p:nvPr/>
        </p:nvCxnSpPr>
        <p:spPr>
          <a:xfrm>
            <a:off x="4561303" y="3112488"/>
            <a:ext cx="2098929" cy="0"/>
          </a:xfrm>
          <a:prstGeom prst="straightConnector1">
            <a:avLst/>
          </a:prstGeom>
          <a:ln w="12700">
            <a:solidFill>
              <a:srgbClr val="456904"/>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930971" y="2776161"/>
            <a:ext cx="1516249" cy="369332"/>
          </a:xfrm>
          <a:prstGeom prst="rect">
            <a:avLst/>
          </a:prstGeom>
          <a:noFill/>
        </p:spPr>
        <p:txBody>
          <a:bodyPr wrap="none" rtlCol="0">
            <a:spAutoFit/>
          </a:bodyPr>
          <a:lstStyle/>
          <a:p>
            <a:r>
              <a:rPr lang="en-US" dirty="0" smtClean="0"/>
              <a:t>Dissemination</a:t>
            </a:r>
            <a:endParaRPr lang="en-US" dirty="0"/>
          </a:p>
        </p:txBody>
      </p:sp>
      <p:cxnSp>
        <p:nvCxnSpPr>
          <p:cNvPr id="61" name="Straight Arrow Connector 60"/>
          <p:cNvCxnSpPr>
            <a:endCxn id="69" idx="0"/>
          </p:cNvCxnSpPr>
          <p:nvPr/>
        </p:nvCxnSpPr>
        <p:spPr>
          <a:xfrm>
            <a:off x="7946352" y="3549860"/>
            <a:ext cx="800215" cy="1390049"/>
          </a:xfrm>
          <a:prstGeom prst="straightConnector1">
            <a:avLst/>
          </a:prstGeom>
          <a:ln w="12700">
            <a:solidFill>
              <a:srgbClr val="456904"/>
            </a:solidFill>
            <a:headEnd type="triangle"/>
            <a:tailEnd type="triangle"/>
          </a:ln>
        </p:spPr>
        <p:style>
          <a:lnRef idx="1">
            <a:schemeClr val="accent1"/>
          </a:lnRef>
          <a:fillRef idx="0">
            <a:schemeClr val="accent1"/>
          </a:fillRef>
          <a:effectRef idx="0">
            <a:schemeClr val="accent1"/>
          </a:effectRef>
          <a:fontRef idx="minor">
            <a:schemeClr val="tx1"/>
          </a:fontRef>
        </p:style>
      </p:cxnSp>
      <p:sp useBgFill="1">
        <p:nvSpPr>
          <p:cNvPr id="63" name="TextBox 62"/>
          <p:cNvSpPr txBox="1"/>
          <p:nvPr/>
        </p:nvSpPr>
        <p:spPr>
          <a:xfrm>
            <a:off x="6742487" y="3978605"/>
            <a:ext cx="1775486" cy="646331"/>
          </a:xfrm>
          <a:prstGeom prst="rect">
            <a:avLst/>
          </a:prstGeom>
          <a:ln>
            <a:noFill/>
          </a:ln>
        </p:spPr>
        <p:txBody>
          <a:bodyPr wrap="none" rtlCol="0">
            <a:spAutoFit/>
          </a:bodyPr>
          <a:lstStyle/>
          <a:p>
            <a:pPr algn="ctr"/>
            <a:r>
              <a:rPr lang="en-US" dirty="0" smtClean="0"/>
              <a:t>Data Query</a:t>
            </a:r>
          </a:p>
          <a:p>
            <a:pPr algn="ctr"/>
            <a:r>
              <a:rPr lang="en-US" dirty="0" smtClean="0"/>
              <a:t>Data Notification</a:t>
            </a:r>
            <a:endParaRPr lang="en-US" dirty="0"/>
          </a:p>
        </p:txBody>
      </p:sp>
      <p:sp>
        <p:nvSpPr>
          <p:cNvPr id="69" name="TextBox 68"/>
          <p:cNvSpPr txBox="1"/>
          <p:nvPr/>
        </p:nvSpPr>
        <p:spPr>
          <a:xfrm>
            <a:off x="8482328" y="4939909"/>
            <a:ext cx="528478" cy="369332"/>
          </a:xfrm>
          <a:prstGeom prst="rect">
            <a:avLst/>
          </a:prstGeom>
          <a:noFill/>
        </p:spPr>
        <p:txBody>
          <a:bodyPr wrap="none" rtlCol="0">
            <a:spAutoFit/>
          </a:bodyPr>
          <a:lstStyle/>
          <a:p>
            <a:r>
              <a:rPr lang="en-US" b="1" dirty="0" smtClean="0"/>
              <a:t>etc.</a:t>
            </a:r>
            <a:endParaRPr lang="en-US" b="1" dirty="0"/>
          </a:p>
        </p:txBody>
      </p:sp>
      <p:sp>
        <p:nvSpPr>
          <p:cNvPr id="73" name="TextBox 72"/>
          <p:cNvSpPr txBox="1"/>
          <p:nvPr/>
        </p:nvSpPr>
        <p:spPr>
          <a:xfrm>
            <a:off x="7282430" y="4949275"/>
            <a:ext cx="1300934" cy="369332"/>
          </a:xfrm>
          <a:prstGeom prst="rect">
            <a:avLst/>
          </a:prstGeom>
          <a:noFill/>
        </p:spPr>
        <p:txBody>
          <a:bodyPr wrap="none" rtlCol="0">
            <a:spAutoFit/>
          </a:bodyPr>
          <a:lstStyle/>
          <a:p>
            <a:r>
              <a:rPr lang="en-US" b="1" dirty="0" smtClean="0"/>
              <a:t>World Bank</a:t>
            </a:r>
            <a:endParaRPr lang="en-US" b="1" dirty="0"/>
          </a:p>
        </p:txBody>
      </p:sp>
      <p:sp>
        <p:nvSpPr>
          <p:cNvPr id="77" name="TextBox 76"/>
          <p:cNvSpPr txBox="1"/>
          <p:nvPr/>
        </p:nvSpPr>
        <p:spPr>
          <a:xfrm>
            <a:off x="6631820" y="4949275"/>
            <a:ext cx="553357" cy="369332"/>
          </a:xfrm>
          <a:prstGeom prst="rect">
            <a:avLst/>
          </a:prstGeom>
          <a:noFill/>
        </p:spPr>
        <p:txBody>
          <a:bodyPr wrap="none" rtlCol="0">
            <a:spAutoFit/>
          </a:bodyPr>
          <a:lstStyle/>
          <a:p>
            <a:r>
              <a:rPr lang="en-US" b="1" dirty="0" smtClean="0"/>
              <a:t>IMF</a:t>
            </a:r>
            <a:endParaRPr lang="en-US" b="1" dirty="0"/>
          </a:p>
        </p:txBody>
      </p:sp>
      <p:sp>
        <p:nvSpPr>
          <p:cNvPr id="81" name="TextBox 80"/>
          <p:cNvSpPr txBox="1"/>
          <p:nvPr/>
        </p:nvSpPr>
        <p:spPr>
          <a:xfrm>
            <a:off x="5940145" y="4949275"/>
            <a:ext cx="673582" cy="369332"/>
          </a:xfrm>
          <a:prstGeom prst="rect">
            <a:avLst/>
          </a:prstGeom>
          <a:noFill/>
        </p:spPr>
        <p:txBody>
          <a:bodyPr wrap="none" rtlCol="0">
            <a:spAutoFit/>
          </a:bodyPr>
          <a:lstStyle/>
          <a:p>
            <a:r>
              <a:rPr lang="en-US" b="1" dirty="0" err="1" smtClean="0"/>
              <a:t>AfDB</a:t>
            </a:r>
            <a:endParaRPr lang="en-US" b="1" dirty="0"/>
          </a:p>
        </p:txBody>
      </p:sp>
      <p:sp>
        <p:nvSpPr>
          <p:cNvPr id="7" name="TextBox 6"/>
          <p:cNvSpPr txBox="1"/>
          <p:nvPr/>
        </p:nvSpPr>
        <p:spPr>
          <a:xfrm>
            <a:off x="35496" y="3645024"/>
            <a:ext cx="676788" cy="369332"/>
          </a:xfrm>
          <a:prstGeom prst="rect">
            <a:avLst/>
          </a:prstGeom>
          <a:noFill/>
        </p:spPr>
        <p:txBody>
          <a:bodyPr wrap="none" rtlCol="0">
            <a:spAutoFit/>
          </a:bodyPr>
          <a:lstStyle/>
          <a:p>
            <a:r>
              <a:rPr lang="en-US" b="1" dirty="0" smtClean="0"/>
              <a:t>DSDs</a:t>
            </a:r>
            <a:endParaRPr lang="en-US" b="1" dirty="0"/>
          </a:p>
        </p:txBody>
      </p:sp>
      <p:sp>
        <p:nvSpPr>
          <p:cNvPr id="32" name="Rectangle 31"/>
          <p:cNvSpPr/>
          <p:nvPr/>
        </p:nvSpPr>
        <p:spPr>
          <a:xfrm>
            <a:off x="35496" y="260648"/>
            <a:ext cx="5208862" cy="338554"/>
          </a:xfrm>
          <a:prstGeom prst="rect">
            <a:avLst/>
          </a:prstGeom>
        </p:spPr>
        <p:txBody>
          <a:bodyPr wrap="none">
            <a:spAutoFit/>
          </a:bodyPr>
          <a:lstStyle/>
          <a:p>
            <a:pPr indent="447675"/>
            <a:r>
              <a:rPr lang="en-US" sz="1600" dirty="0" smtClean="0">
                <a:solidFill>
                  <a:schemeClr val="lt1"/>
                </a:solidFill>
                <a:effectLst>
                  <a:outerShdw blurRad="38100" dist="38100" dir="2700000" algn="tl">
                    <a:srgbClr val="000000">
                      <a:alpha val="43137"/>
                    </a:srgbClr>
                  </a:outerShdw>
                </a:effectLst>
              </a:rPr>
              <a:t>Data transition scheme based on the SDMX technology</a:t>
            </a:r>
            <a:endParaRPr lang="ru-RU" sz="1600" dirty="0">
              <a:solidFill>
                <a:schemeClr val="lt1"/>
              </a:solidFill>
              <a:effectLst>
                <a:outerShdw blurRad="38100" dist="38100" dir="2700000" algn="tl">
                  <a:srgbClr val="000000">
                    <a:alpha val="43137"/>
                  </a:srgbClr>
                </a:outerShdw>
              </a:effectLst>
            </a:endParaRPr>
          </a:p>
        </p:txBody>
      </p:sp>
      <p:pic>
        <p:nvPicPr>
          <p:cNvPr id="28" name="Picture 4" descr="\\VADIM-PK\Design\Macets\Прогноз\АфрикБанк\Лого.png"/>
          <p:cNvPicPr>
            <a:picLocks noChangeAspect="1" noChangeArrowheads="1"/>
          </p:cNvPicPr>
          <p:nvPr/>
        </p:nvPicPr>
        <p:blipFill>
          <a:blip r:embed="rId7" cstate="print"/>
          <a:srcRect/>
          <a:stretch>
            <a:fillRect/>
          </a:stretch>
        </p:blipFill>
        <p:spPr bwMode="auto">
          <a:xfrm>
            <a:off x="8063880" y="6275090"/>
            <a:ext cx="597303" cy="332656"/>
          </a:xfrm>
          <a:prstGeom prst="rect">
            <a:avLst/>
          </a:prstGeom>
          <a:noFill/>
        </p:spPr>
      </p:pic>
      <p:sp>
        <p:nvSpPr>
          <p:cNvPr id="30" name="TextBox 29"/>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2735803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a:effectLst>
                  <a:outerShdw blurRad="38100" dist="38100" dir="2700000" algn="tl">
                    <a:srgbClr val="000000">
                      <a:alpha val="43137"/>
                    </a:srgbClr>
                  </a:outerShdw>
                </a:effectLst>
              </a:rPr>
              <a:t>Data Submission Tool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a:solidFill>
                  <a:schemeClr val="bg1"/>
                </a:solidFill>
              </a:rPr>
              <a:t>Benefits of </a:t>
            </a:r>
            <a:r>
              <a:rPr lang="en-US" b="1" dirty="0" err="1">
                <a:solidFill>
                  <a:schemeClr val="bg1"/>
                </a:solidFill>
              </a:rPr>
              <a:t>OpenData</a:t>
            </a:r>
            <a:r>
              <a:rPr lang="en-US" b="1" dirty="0">
                <a:solidFill>
                  <a:schemeClr val="bg1"/>
                </a:solidFill>
              </a:rPr>
              <a:t> Platform</a:t>
            </a:r>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11" name="TextBox 10"/>
          <p:cNvSpPr txBox="1"/>
          <p:nvPr/>
        </p:nvSpPr>
        <p:spPr>
          <a:xfrm>
            <a:off x="752913" y="1506126"/>
            <a:ext cx="6984776"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t>Reduced reporting burden on countries</a:t>
            </a:r>
          </a:p>
          <a:p>
            <a:pPr marL="285750" indent="-285750">
              <a:buFont typeface="Arial"/>
              <a:buChar char="•"/>
            </a:pPr>
            <a:endParaRPr lang="en-US" dirty="0"/>
          </a:p>
          <a:p>
            <a:pPr marL="742950" lvl="1" indent="-285750">
              <a:buFont typeface="Arial"/>
              <a:buChar char="•"/>
            </a:pPr>
            <a:r>
              <a:rPr lang="en-US" dirty="0"/>
              <a:t>Timely and more accessible data</a:t>
            </a:r>
          </a:p>
          <a:p>
            <a:pPr marL="742950" lvl="1" indent="-285750">
              <a:buFont typeface="Arial"/>
              <a:buChar char="•"/>
            </a:pPr>
            <a:r>
              <a:rPr lang="en-US" dirty="0"/>
              <a:t>Users get up-to-date data </a:t>
            </a:r>
          </a:p>
          <a:p>
            <a:pPr marL="742950" lvl="1" indent="-285750">
              <a:buFont typeface="Arial"/>
              <a:buChar char="•"/>
            </a:pPr>
            <a:r>
              <a:rPr lang="en-US" dirty="0"/>
              <a:t>In the formats they want</a:t>
            </a:r>
          </a:p>
          <a:p>
            <a:pPr marL="285750" indent="-285750">
              <a:buFont typeface="Arial"/>
              <a:buChar char="•"/>
            </a:pPr>
            <a:endParaRPr lang="en-US" dirty="0"/>
          </a:p>
          <a:p>
            <a:pPr marL="285750" indent="-285750">
              <a:buFont typeface="Wingdings" panose="05000000000000000000" pitchFamily="2" charset="2"/>
              <a:buChar char="Ø"/>
            </a:pPr>
            <a:r>
              <a:rPr lang="en-US" dirty="0"/>
              <a:t>Visual and Analytical outputs</a:t>
            </a:r>
          </a:p>
          <a:p>
            <a:pPr marL="742950" lvl="1" indent="-285750">
              <a:buFont typeface="Arial"/>
              <a:buChar char="•"/>
            </a:pPr>
            <a:r>
              <a:rPr lang="en-US" dirty="0"/>
              <a:t>Easy to use dashboards with tables, charts &amp; maps</a:t>
            </a:r>
          </a:p>
          <a:p>
            <a:pPr marL="285750" indent="-285750">
              <a:buFont typeface="Arial"/>
              <a:buChar char="•"/>
            </a:pPr>
            <a:endParaRPr lang="en-US" dirty="0"/>
          </a:p>
          <a:p>
            <a:pPr marL="285750" indent="-285750">
              <a:buFont typeface="Wingdings" panose="05000000000000000000" pitchFamily="2" charset="2"/>
              <a:buChar char="Ø"/>
            </a:pPr>
            <a:r>
              <a:rPr lang="en-US" dirty="0"/>
              <a:t>Create and maintain National Summary Data Pages in SDMX formats</a:t>
            </a:r>
          </a:p>
          <a:p>
            <a:pPr marL="742950" lvl="1" indent="-285750">
              <a:buFont typeface="Arial"/>
              <a:buChar char="•"/>
            </a:pPr>
            <a:r>
              <a:rPr lang="en-US" dirty="0"/>
              <a:t>A common data message for accessing key economic and financial data</a:t>
            </a:r>
          </a:p>
          <a:p>
            <a:pPr marL="285750" indent="-285750">
              <a:buFont typeface="Arial"/>
              <a:buChar char="•"/>
            </a:pPr>
            <a:endParaRPr lang="en-US" dirty="0"/>
          </a:p>
          <a:p>
            <a:pPr marL="285750" indent="-285750">
              <a:buFont typeface="Wingdings" panose="05000000000000000000" pitchFamily="2" charset="2"/>
              <a:buChar char="Ø"/>
            </a:pPr>
            <a:r>
              <a:rPr lang="en-US" dirty="0"/>
              <a:t>Data meets “Open Data” criteria and international standards, and easily re-usable</a:t>
            </a:r>
          </a:p>
          <a:p>
            <a:pPr marL="742950" lvl="1" indent="-285750">
              <a:buFont typeface="Arial"/>
              <a:buChar char="•"/>
            </a:pPr>
            <a:r>
              <a:rPr lang="en-US" dirty="0"/>
              <a:t>Data can be retrieved using the SDMX web service by users and machines (like mobile applications and websites)</a:t>
            </a:r>
          </a:p>
        </p:txBody>
      </p:sp>
      <p:pic>
        <p:nvPicPr>
          <p:cNvPr id="13"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4" name="TextBox 13"/>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653742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AIH - Implementation Status</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ru-RU" b="1" dirty="0" smtClean="0">
                <a:solidFill>
                  <a:schemeClr val="bg1"/>
                </a:solidFill>
              </a:rPr>
              <a:t>  </a:t>
            </a:r>
            <a:r>
              <a:rPr lang="en-US" b="1" dirty="0" smtClean="0">
                <a:solidFill>
                  <a:srgbClr val="F4EFE6"/>
                </a:solidFill>
              </a:rPr>
              <a:t>All Countries are scheduled to be implemented in 2013</a:t>
            </a:r>
            <a:endParaRPr lang="ru-RU" dirty="0">
              <a:solidFill>
                <a:srgbClr val="F4EFE6"/>
              </a:solidFill>
            </a:endParaRPr>
          </a:p>
        </p:txBody>
      </p:sp>
      <p:sp>
        <p:nvSpPr>
          <p:cNvPr id="8" name="TextBox 7"/>
          <p:cNvSpPr txBox="1"/>
          <p:nvPr/>
        </p:nvSpPr>
        <p:spPr>
          <a:xfrm>
            <a:off x="395536" y="1556792"/>
            <a:ext cx="8568952" cy="1754326"/>
          </a:xfrm>
          <a:prstGeom prst="rect">
            <a:avLst/>
          </a:prstGeom>
          <a:noFill/>
        </p:spPr>
        <p:txBody>
          <a:bodyPr wrap="square" rtlCol="0">
            <a:spAutoFit/>
          </a:bodyPr>
          <a:lstStyle/>
          <a:p>
            <a:pPr algn="just"/>
            <a:r>
              <a:rPr lang="en-US" dirty="0" smtClean="0"/>
              <a:t>Data Portal implementations have started in more than 60 countries &amp; </a:t>
            </a:r>
            <a:r>
              <a:rPr lang="en-US" dirty="0" err="1" smtClean="0"/>
              <a:t>RECs.</a:t>
            </a:r>
            <a:r>
              <a:rPr lang="en-US" dirty="0" smtClean="0"/>
              <a:t> </a:t>
            </a:r>
          </a:p>
          <a:p>
            <a:pPr algn="just"/>
            <a:r>
              <a:rPr lang="en-US" dirty="0" smtClean="0"/>
              <a:t>43 countries and RECs already have uploaded the real data into the Data Portals. </a:t>
            </a:r>
          </a:p>
          <a:p>
            <a:pPr algn="just"/>
            <a:r>
              <a:rPr lang="en-US" dirty="0" smtClean="0"/>
              <a:t>30 of them have been trained.</a:t>
            </a:r>
          </a:p>
          <a:p>
            <a:pPr algn="just"/>
            <a:r>
              <a:rPr lang="en-US" dirty="0" smtClean="0"/>
              <a:t>Examples below: Nigeria and Rwanda.</a:t>
            </a:r>
          </a:p>
          <a:p>
            <a:pPr algn="just"/>
            <a:r>
              <a:rPr lang="en-US" dirty="0" err="1" smtClean="0"/>
              <a:t>OpenData</a:t>
            </a:r>
            <a:r>
              <a:rPr lang="en-US" dirty="0" smtClean="0"/>
              <a:t> are now accessible for all African Countries</a:t>
            </a:r>
          </a:p>
          <a:p>
            <a:pPr algn="just"/>
            <a:r>
              <a:rPr lang="en-US" dirty="0" smtClean="0"/>
              <a:t>Data submission tool </a:t>
            </a:r>
            <a:r>
              <a:rPr lang="en-US" dirty="0" smtClean="0"/>
              <a:t>:</a:t>
            </a:r>
            <a:r>
              <a:rPr lang="en-US" dirty="0" smtClean="0"/>
              <a:t> Piloted </a:t>
            </a:r>
            <a:r>
              <a:rPr lang="en-US" dirty="0" smtClean="0"/>
              <a:t>in 3 countries (Nigeria, Rwanda, Tunisia</a:t>
            </a:r>
            <a:r>
              <a:rPr lang="en-US" dirty="0"/>
              <a:t>)</a:t>
            </a:r>
            <a:r>
              <a:rPr lang="en-US" dirty="0" smtClean="0"/>
              <a:t> </a:t>
            </a:r>
            <a:r>
              <a:rPr lang="en-US" dirty="0" smtClean="0"/>
              <a:t>jointly with IMF</a:t>
            </a:r>
            <a:endParaRPr lang="en-US" dirty="0" smtClean="0"/>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pic>
        <p:nvPicPr>
          <p:cNvPr id="14" name="Picture 13"/>
          <p:cNvPicPr/>
          <p:nvPr/>
        </p:nvPicPr>
        <p:blipFill>
          <a:blip r:embed="rId2" cstate="print"/>
          <a:srcRect t="5385" b="2820"/>
          <a:stretch>
            <a:fillRect/>
          </a:stretch>
        </p:blipFill>
        <p:spPr bwMode="auto">
          <a:xfrm>
            <a:off x="179512" y="3588116"/>
            <a:ext cx="4248472" cy="2458745"/>
          </a:xfrm>
          <a:prstGeom prst="rect">
            <a:avLst/>
          </a:prstGeom>
          <a:noFill/>
          <a:ln w="9525">
            <a:noFill/>
            <a:miter lim="800000"/>
            <a:headEnd/>
            <a:tailEnd/>
          </a:ln>
        </p:spPr>
      </p:pic>
      <p:pic>
        <p:nvPicPr>
          <p:cNvPr id="15" name="Picture 14"/>
          <p:cNvPicPr/>
          <p:nvPr/>
        </p:nvPicPr>
        <p:blipFill>
          <a:blip r:embed="rId3" cstate="print"/>
          <a:srcRect t="5128" b="3077"/>
          <a:stretch>
            <a:fillRect/>
          </a:stretch>
        </p:blipFill>
        <p:spPr bwMode="auto">
          <a:xfrm>
            <a:off x="4427984" y="3588116"/>
            <a:ext cx="4503440" cy="2649195"/>
          </a:xfrm>
          <a:prstGeom prst="rect">
            <a:avLst/>
          </a:prstGeom>
          <a:noFill/>
          <a:ln w="9525">
            <a:noFill/>
            <a:miter lim="800000"/>
            <a:headEnd/>
            <a:tailEnd/>
          </a:ln>
        </p:spPr>
      </p:pic>
      <p:pic>
        <p:nvPicPr>
          <p:cNvPr id="16" name="Picture 4" descr="\\VADIM-PK\Design\Macets\Прогноз\АфрикБанк\Лого.png"/>
          <p:cNvPicPr>
            <a:picLocks noChangeAspect="1" noChangeArrowheads="1"/>
          </p:cNvPicPr>
          <p:nvPr/>
        </p:nvPicPr>
        <p:blipFill>
          <a:blip r:embed="rId4" cstate="print"/>
          <a:srcRect/>
          <a:stretch>
            <a:fillRect/>
          </a:stretch>
        </p:blipFill>
        <p:spPr bwMode="auto">
          <a:xfrm>
            <a:off x="8063880" y="6275090"/>
            <a:ext cx="597303" cy="332656"/>
          </a:xfrm>
          <a:prstGeom prst="rect">
            <a:avLst/>
          </a:prstGeom>
          <a:noFill/>
        </p:spPr>
      </p:pic>
      <p:sp>
        <p:nvSpPr>
          <p:cNvPr id="17" name="TextBox 16"/>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7251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Implementation Challenges &amp; Way Forward</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11" name="TextBox 10"/>
          <p:cNvSpPr txBox="1"/>
          <p:nvPr/>
        </p:nvSpPr>
        <p:spPr>
          <a:xfrm>
            <a:off x="654584" y="1340768"/>
            <a:ext cx="8237896" cy="4247317"/>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Implementation Challenges</a:t>
            </a:r>
          </a:p>
          <a:p>
            <a:endParaRPr lang="en-US" dirty="0" smtClean="0"/>
          </a:p>
          <a:p>
            <a:pPr marL="742950" lvl="1" indent="-285750">
              <a:buFont typeface="Arial" panose="020B0604020202020204" pitchFamily="34" charset="0"/>
              <a:buChar char="•"/>
            </a:pPr>
            <a:r>
              <a:rPr lang="en-US" dirty="0"/>
              <a:t>Internet infrastructure still weak in many African countries and/or Stat offices.</a:t>
            </a:r>
          </a:p>
          <a:p>
            <a:pPr marL="742950" lvl="1" indent="-285750">
              <a:buFont typeface="Arial" panose="020B0604020202020204" pitchFamily="34" charset="0"/>
              <a:buChar char="•"/>
            </a:pPr>
            <a:r>
              <a:rPr lang="en-US" dirty="0"/>
              <a:t>Information Technology  (IT) staffing levels still very low in Statistical offices.</a:t>
            </a:r>
          </a:p>
          <a:p>
            <a:pPr marL="742950" lvl="1" indent="-285750">
              <a:buFont typeface="Arial" panose="020B0604020202020204" pitchFamily="34" charset="0"/>
              <a:buChar char="•"/>
            </a:pPr>
            <a:r>
              <a:rPr lang="en-US" dirty="0"/>
              <a:t>Countries still face data management challenges</a:t>
            </a:r>
          </a:p>
          <a:p>
            <a:pPr marL="742950" lvl="1" indent="-285750">
              <a:buFont typeface="Arial" panose="020B0604020202020204" pitchFamily="34" charset="0"/>
              <a:buChar char="•"/>
            </a:pPr>
            <a:r>
              <a:rPr lang="en-US" dirty="0"/>
              <a:t>A</a:t>
            </a:r>
            <a:r>
              <a:rPr lang="en-US" dirty="0" smtClean="0"/>
              <a:t>ccess </a:t>
            </a:r>
            <a:r>
              <a:rPr lang="en-US" dirty="0"/>
              <a:t>to data does not guarantee its </a:t>
            </a:r>
            <a:r>
              <a:rPr lang="en-US" dirty="0" smtClean="0"/>
              <a:t>use</a:t>
            </a:r>
          </a:p>
          <a:p>
            <a:pPr marL="742950" lvl="1" indent="-285750">
              <a:buFont typeface="Arial" panose="020B0604020202020204" pitchFamily="34" charset="0"/>
              <a:buChar char="•"/>
            </a:pPr>
            <a:endParaRPr lang="en-US" dirty="0"/>
          </a:p>
          <a:p>
            <a:pPr marL="285750" indent="-285750">
              <a:buFont typeface="Wingdings" panose="05000000000000000000" pitchFamily="2" charset="2"/>
              <a:buChar char="Ø"/>
            </a:pPr>
            <a:r>
              <a:rPr lang="en-US" dirty="0" smtClean="0"/>
              <a:t>Way forward</a:t>
            </a:r>
          </a:p>
          <a:p>
            <a:endParaRPr lang="en-US" dirty="0" smtClean="0"/>
          </a:p>
          <a:p>
            <a:pPr marL="742950" lvl="1" indent="-285750">
              <a:buFont typeface="Arial" panose="020B0604020202020204" pitchFamily="34" charset="0"/>
              <a:buChar char="•"/>
            </a:pPr>
            <a:r>
              <a:rPr lang="en-US" dirty="0"/>
              <a:t>Introduce robust Data Governance program</a:t>
            </a:r>
          </a:p>
          <a:p>
            <a:pPr marL="742950" lvl="1" indent="-285750">
              <a:buFont typeface="Arial" panose="020B0604020202020204" pitchFamily="34" charset="0"/>
              <a:buChar char="•"/>
            </a:pPr>
            <a:r>
              <a:rPr lang="en-US" dirty="0"/>
              <a:t>Advocate for governments to release timely data </a:t>
            </a:r>
          </a:p>
          <a:p>
            <a:pPr marL="742950" lvl="1" indent="-285750">
              <a:buFont typeface="Arial" panose="020B0604020202020204" pitchFamily="34" charset="0"/>
              <a:buChar char="•"/>
            </a:pPr>
            <a:r>
              <a:rPr lang="en-US" dirty="0"/>
              <a:t>Advocate the use of data for decision making</a:t>
            </a:r>
          </a:p>
          <a:p>
            <a:pPr marL="742950" lvl="1" indent="-285750">
              <a:buFont typeface="Arial" panose="020B0604020202020204" pitchFamily="34" charset="0"/>
              <a:buChar char="•"/>
            </a:pPr>
            <a:r>
              <a:rPr lang="en-US" dirty="0"/>
              <a:t>Improve data management in countries</a:t>
            </a:r>
          </a:p>
          <a:p>
            <a:pPr marL="742950" lvl="1" indent="-285750">
              <a:buFont typeface="Arial" panose="020B0604020202020204" pitchFamily="34" charset="0"/>
              <a:buChar char="•"/>
            </a:pPr>
            <a:r>
              <a:rPr lang="en-US" dirty="0"/>
              <a:t>Promote the use of Open </a:t>
            </a:r>
            <a:r>
              <a:rPr lang="en-US" dirty="0" smtClean="0"/>
              <a:t>data</a:t>
            </a:r>
          </a:p>
          <a:p>
            <a:pPr marL="285750" indent="-285750">
              <a:buFont typeface="Arial"/>
              <a:buChar char="•"/>
            </a:pPr>
            <a:endParaRPr lang="en-US" dirty="0"/>
          </a:p>
        </p:txBody>
      </p:sp>
      <p:pic>
        <p:nvPicPr>
          <p:cNvPr id="13"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4" name="TextBox 13"/>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39444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Overview</a:t>
            </a:r>
            <a:endParaRPr lang="ru-RU" dirty="0"/>
          </a:p>
        </p:txBody>
      </p:sp>
      <p:sp>
        <p:nvSpPr>
          <p:cNvPr id="7" name="Прямоугольник 6"/>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4" name="TextBox 13"/>
          <p:cNvSpPr txBox="1"/>
          <p:nvPr/>
        </p:nvSpPr>
        <p:spPr>
          <a:xfrm>
            <a:off x="755576" y="6275090"/>
            <a:ext cx="7056784" cy="523220"/>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p>
          <a:p>
            <a:endParaRPr lang="ru-RU" sz="1400" dirty="0"/>
          </a:p>
        </p:txBody>
      </p:sp>
      <p:sp>
        <p:nvSpPr>
          <p:cNvPr id="15" name="Content Placeholder 5"/>
          <p:cNvSpPr txBox="1">
            <a:spLocks/>
          </p:cNvSpPr>
          <p:nvPr/>
        </p:nvSpPr>
        <p:spPr>
          <a:xfrm>
            <a:off x="457200" y="1412775"/>
            <a:ext cx="8075240" cy="36724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r>
              <a:rPr lang="en-US" dirty="0" smtClean="0">
                <a:solidFill>
                  <a:schemeClr val="tx1"/>
                </a:solidFill>
              </a:rPr>
              <a:t>Africa Information Highway</a:t>
            </a:r>
          </a:p>
          <a:p>
            <a:pPr marL="457200" indent="-457200" algn="l">
              <a:buFont typeface="Wingdings" panose="05000000000000000000" pitchFamily="2" charset="2"/>
              <a:buChar char="Ø"/>
            </a:pPr>
            <a:r>
              <a:rPr lang="en-US" dirty="0" smtClean="0">
                <a:solidFill>
                  <a:schemeClr val="tx1"/>
                </a:solidFill>
              </a:rPr>
              <a:t>Country Data Portal</a:t>
            </a:r>
          </a:p>
          <a:p>
            <a:pPr marL="457200" indent="-457200" algn="l">
              <a:buFont typeface="Wingdings" panose="05000000000000000000" pitchFamily="2" charset="2"/>
              <a:buChar char="Ø"/>
            </a:pPr>
            <a:r>
              <a:rPr lang="en-US" dirty="0" smtClean="0">
                <a:solidFill>
                  <a:schemeClr val="tx1"/>
                </a:solidFill>
              </a:rPr>
              <a:t>Open Data Platform</a:t>
            </a:r>
          </a:p>
          <a:p>
            <a:pPr marL="457200" indent="-457200" algn="l">
              <a:buFont typeface="Wingdings" panose="05000000000000000000" pitchFamily="2" charset="2"/>
              <a:buChar char="Ø"/>
            </a:pPr>
            <a:r>
              <a:rPr lang="en-US" dirty="0" smtClean="0">
                <a:solidFill>
                  <a:schemeClr val="tx1"/>
                </a:solidFill>
              </a:rPr>
              <a:t>Data Submission Tool</a:t>
            </a:r>
          </a:p>
          <a:p>
            <a:pPr marL="457200" indent="-457200" algn="l">
              <a:buFont typeface="Wingdings" panose="05000000000000000000" pitchFamily="2" charset="2"/>
              <a:buChar char="Ø"/>
            </a:pPr>
            <a:r>
              <a:rPr lang="en-US" dirty="0" smtClean="0">
                <a:solidFill>
                  <a:schemeClr val="tx1"/>
                </a:solidFill>
              </a:rPr>
              <a:t>Implementation challenges &amp;Way forward</a:t>
            </a:r>
          </a:p>
          <a:p>
            <a:pPr algn="l"/>
            <a:endParaRPr lang="en-US" dirty="0" smtClean="0">
              <a:solidFill>
                <a:schemeClr val="tx1"/>
              </a:solidFill>
            </a:endParaRPr>
          </a:p>
          <a:p>
            <a:pPr marL="457200" indent="-457200" algn="l">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354189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Africa Information Highway</a:t>
            </a:r>
            <a:endParaRPr lang="ru-RU" dirty="0"/>
          </a:p>
        </p:txBody>
      </p:sp>
      <p:sp>
        <p:nvSpPr>
          <p:cNvPr id="8" name="Прямоугольник 7"/>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2" name="Rectangle 1"/>
          <p:cNvSpPr/>
          <p:nvPr/>
        </p:nvSpPr>
        <p:spPr>
          <a:xfrm>
            <a:off x="629816" y="954008"/>
            <a:ext cx="7308304" cy="5078313"/>
          </a:xfrm>
          <a:prstGeom prst="rect">
            <a:avLst/>
          </a:prstGeom>
        </p:spPr>
        <p:txBody>
          <a:bodyPr wrap="square">
            <a:spAutoFit/>
          </a:bodyPr>
          <a:lstStyle/>
          <a:p>
            <a:r>
              <a:rPr lang="en-US" b="1" dirty="0" smtClean="0"/>
              <a:t>Objective</a:t>
            </a:r>
            <a:r>
              <a:rPr lang="en-US" dirty="0" smtClean="0"/>
              <a:t>: </a:t>
            </a:r>
          </a:p>
          <a:p>
            <a:pPr lvl="1"/>
            <a:r>
              <a:rPr lang="en-US" dirty="0" smtClean="0"/>
              <a:t>Improve data dissemination and facilitate access to country data with the installation of an </a:t>
            </a:r>
            <a:r>
              <a:rPr lang="en-US" dirty="0"/>
              <a:t>Integrated Data Dissemination System in all 54 African countries, 9 Regional and Sub-regional organizations and 6 Statistical Training Centers</a:t>
            </a:r>
            <a:r>
              <a:rPr lang="en-US" dirty="0" smtClean="0"/>
              <a:t>.</a:t>
            </a:r>
          </a:p>
          <a:p>
            <a:pPr lvl="1"/>
            <a:endParaRPr lang="en-US" dirty="0" smtClean="0"/>
          </a:p>
          <a:p>
            <a:r>
              <a:rPr lang="en-US" b="1" dirty="0" smtClean="0"/>
              <a:t>Rationale:</a:t>
            </a:r>
            <a:r>
              <a:rPr lang="en-US" dirty="0"/>
              <a:t> </a:t>
            </a:r>
            <a:endParaRPr lang="en-US" dirty="0" smtClean="0"/>
          </a:p>
          <a:p>
            <a:pPr marL="742950" lvl="1" indent="-285750">
              <a:buFont typeface="Arial" panose="020B0604020202020204" pitchFamily="34" charset="0"/>
              <a:buChar char="•"/>
            </a:pPr>
            <a:r>
              <a:rPr lang="en-US" dirty="0" smtClean="0"/>
              <a:t>Policy </a:t>
            </a:r>
            <a:r>
              <a:rPr lang="en-US" dirty="0"/>
              <a:t>and other government decision-making not data- driven.</a:t>
            </a:r>
          </a:p>
          <a:p>
            <a:pPr marL="742950" lvl="1" indent="-285750">
              <a:buFont typeface="Arial" panose="020B0604020202020204" pitchFamily="34" charset="0"/>
              <a:buChar char="•"/>
            </a:pPr>
            <a:r>
              <a:rPr lang="en-US" dirty="0"/>
              <a:t>Access to data from countries quite difficult</a:t>
            </a:r>
          </a:p>
          <a:p>
            <a:pPr marL="742950" lvl="1" indent="-285750">
              <a:buFont typeface="Arial" panose="020B0604020202020204" pitchFamily="34" charset="0"/>
              <a:buChar char="•"/>
            </a:pPr>
            <a:r>
              <a:rPr lang="en-US" dirty="0"/>
              <a:t>When accessible, data not often in easy-to-use format.</a:t>
            </a:r>
          </a:p>
          <a:p>
            <a:pPr marL="742950" lvl="1" indent="-285750">
              <a:buFont typeface="Arial" panose="020B0604020202020204" pitchFamily="34" charset="0"/>
              <a:buChar char="•"/>
            </a:pPr>
            <a:r>
              <a:rPr lang="en-US" dirty="0"/>
              <a:t>Issues of data quality </a:t>
            </a:r>
            <a:r>
              <a:rPr lang="en-US" dirty="0" smtClean="0"/>
              <a:t>(lack </a:t>
            </a:r>
            <a:r>
              <a:rPr lang="en-US" dirty="0"/>
              <a:t>of </a:t>
            </a:r>
            <a:r>
              <a:rPr lang="en-US" dirty="0" smtClean="0"/>
              <a:t>metadata, timeliness, accuracy)</a:t>
            </a:r>
          </a:p>
          <a:p>
            <a:endParaRPr lang="en-US" b="1" dirty="0" smtClean="0"/>
          </a:p>
          <a:p>
            <a:r>
              <a:rPr lang="en-US" b="1" dirty="0" smtClean="0"/>
              <a:t>Components</a:t>
            </a:r>
            <a:r>
              <a:rPr lang="en-US" b="1" dirty="0" smtClean="0"/>
              <a:t>: </a:t>
            </a:r>
            <a:endParaRPr lang="en-US" b="1" dirty="0"/>
          </a:p>
          <a:p>
            <a:pPr marL="742950" lvl="1" indent="-285750">
              <a:buFont typeface="Arial" panose="020B0604020202020204" pitchFamily="34" charset="0"/>
              <a:buChar char="•"/>
            </a:pPr>
            <a:r>
              <a:rPr lang="en-US" dirty="0" smtClean="0"/>
              <a:t>Country </a:t>
            </a:r>
            <a:r>
              <a:rPr lang="en-US" dirty="0"/>
              <a:t>Data Portal</a:t>
            </a:r>
          </a:p>
          <a:p>
            <a:pPr marL="742950" lvl="1" indent="-285750">
              <a:buFont typeface="Arial" panose="020B0604020202020204" pitchFamily="34" charset="0"/>
              <a:buChar char="•"/>
            </a:pPr>
            <a:r>
              <a:rPr lang="en-US" dirty="0"/>
              <a:t>MDG Data Portal</a:t>
            </a:r>
          </a:p>
          <a:p>
            <a:pPr marL="742950" lvl="1" indent="-285750">
              <a:buFont typeface="Arial" panose="020B0604020202020204" pitchFamily="34" charset="0"/>
              <a:buChar char="•"/>
            </a:pPr>
            <a:r>
              <a:rPr lang="en-US" dirty="0"/>
              <a:t>Open Data Platform (with Data Submission Tool)</a:t>
            </a:r>
          </a:p>
          <a:p>
            <a:pPr marL="742950" lvl="1" indent="-285750">
              <a:buFont typeface="Arial" panose="020B0604020202020204" pitchFamily="34" charset="0"/>
              <a:buChar char="•"/>
            </a:pPr>
            <a:r>
              <a:rPr lang="en-US" dirty="0"/>
              <a:t>Data Management Tool (to be added)</a:t>
            </a:r>
          </a:p>
          <a:p>
            <a:endParaRPr lang="en-US" dirty="0"/>
          </a:p>
        </p:txBody>
      </p:sp>
      <p:sp>
        <p:nvSpPr>
          <p:cNvPr id="10" name="Прямоугольник 6"/>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55576" y="6275090"/>
            <a:ext cx="7056784" cy="523220"/>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p>
          <a:p>
            <a:endParaRPr lang="ru-RU" sz="1400" dirty="0"/>
          </a:p>
        </p:txBody>
      </p:sp>
    </p:spTree>
    <p:extLst>
      <p:ext uri="{BB962C8B-B14F-4D97-AF65-F5344CB8AC3E}">
        <p14:creationId xmlns:p14="http://schemas.microsoft.com/office/powerpoint/2010/main" val="1202289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835696" y="6309320"/>
            <a:ext cx="7056784" cy="523220"/>
          </a:xfrm>
          <a:prstGeom prst="rect">
            <a:avLst/>
          </a:prstGeom>
          <a:noFill/>
        </p:spPr>
        <p:txBody>
          <a:bodyPr wrap="square" rtlCol="0">
            <a:spAutoFit/>
          </a:bodyPr>
          <a:lstStyle/>
          <a:p>
            <a:pPr algn="r"/>
            <a:endParaRPr lang="en-US" sz="1400" dirty="0" smtClean="0"/>
          </a:p>
          <a:p>
            <a:endParaRPr lang="ru-RU" sz="1400" dirty="0"/>
          </a:p>
        </p:txBody>
      </p:sp>
      <p:sp>
        <p:nvSpPr>
          <p:cNvPr id="11" name="Скругленный прямоугольник 10"/>
          <p:cNvSpPr/>
          <p:nvPr/>
        </p:nvSpPr>
        <p:spPr>
          <a:xfrm>
            <a:off x="1353894" y="2996952"/>
            <a:ext cx="6170434" cy="1152128"/>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4"/>
          <p:cNvSpPr>
            <a:spLocks noChangeArrowheads="1"/>
          </p:cNvSpPr>
          <p:nvPr/>
        </p:nvSpPr>
        <p:spPr bwMode="auto">
          <a:xfrm>
            <a:off x="3347864" y="3260884"/>
            <a:ext cx="216024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300" b="1" dirty="0" smtClean="0">
                <a:solidFill>
                  <a:srgbClr val="F4EFE6"/>
                </a:solidFill>
              </a:rPr>
              <a:t>Data Portal</a:t>
            </a:r>
            <a:endParaRPr kumimoji="0" lang="en-US" sz="3300" b="0" i="0" u="none" strike="noStrike" cap="none" normalizeH="0" baseline="0" dirty="0" smtClean="0">
              <a:ln>
                <a:noFill/>
              </a:ln>
              <a:solidFill>
                <a:srgbClr val="F4EFE6"/>
              </a:solidFill>
              <a:effectLst/>
            </a:endParaRPr>
          </a:p>
        </p:txBody>
      </p:sp>
      <p:pic>
        <p:nvPicPr>
          <p:cNvPr id="14"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5" name="TextBox 14"/>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2092785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Data Portal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ru-RU" b="1" dirty="0" smtClean="0">
                <a:solidFill>
                  <a:schemeClr val="bg1"/>
                </a:solidFill>
              </a:rPr>
              <a:t>  </a:t>
            </a:r>
            <a:r>
              <a:rPr lang="en-US" b="1" dirty="0" smtClean="0">
                <a:solidFill>
                  <a:srgbClr val="F4EFE6"/>
                </a:solidFill>
              </a:rPr>
              <a:t>Overview</a:t>
            </a:r>
            <a:endParaRPr lang="ru-RU" dirty="0">
              <a:solidFill>
                <a:srgbClr val="F4EFE6"/>
              </a:solidFill>
            </a:endParaRPr>
          </a:p>
        </p:txBody>
      </p:sp>
      <p:sp>
        <p:nvSpPr>
          <p:cNvPr id="8" name="TextBox 7"/>
          <p:cNvSpPr txBox="1"/>
          <p:nvPr/>
        </p:nvSpPr>
        <p:spPr>
          <a:xfrm>
            <a:off x="323528" y="1784424"/>
            <a:ext cx="8568952" cy="1477328"/>
          </a:xfrm>
          <a:prstGeom prst="rect">
            <a:avLst/>
          </a:prstGeom>
          <a:noFill/>
        </p:spPr>
        <p:txBody>
          <a:bodyPr wrap="square" rtlCol="0">
            <a:spAutoFit/>
          </a:bodyPr>
          <a:lstStyle/>
          <a:p>
            <a:pPr algn="just"/>
            <a:r>
              <a:rPr lang="en-US" dirty="0" smtClean="0"/>
              <a:t>The </a:t>
            </a:r>
            <a:r>
              <a:rPr lang="en-US" b="1" dirty="0" smtClean="0"/>
              <a:t>Data Portal </a:t>
            </a:r>
            <a:r>
              <a:rPr lang="en-US" dirty="0" smtClean="0"/>
              <a:t>provides multiple customized tools to gather indicators, analyze them, and export them to multiple formats. </a:t>
            </a:r>
          </a:p>
          <a:p>
            <a:endParaRPr lang="ru-RU" dirty="0" smtClean="0"/>
          </a:p>
          <a:p>
            <a:r>
              <a:rPr lang="ru-RU" dirty="0" smtClean="0"/>
              <a:t> </a:t>
            </a:r>
          </a:p>
          <a:p>
            <a:endParaRPr lang="ru-RU" dirty="0"/>
          </a:p>
        </p:txBody>
      </p:sp>
      <p:pic>
        <p:nvPicPr>
          <p:cNvPr id="11" name="Picture 2" descr="\\Titanic\dept\Uprb\Рекламная продукция\2011\Африканский банк развития\Скрин-1 внешний портал.jpg"/>
          <p:cNvPicPr>
            <a:picLocks noChangeAspect="1" noChangeArrowheads="1"/>
          </p:cNvPicPr>
          <p:nvPr/>
        </p:nvPicPr>
        <p:blipFill>
          <a:blip r:embed="rId2" cstate="print"/>
          <a:srcRect/>
          <a:stretch>
            <a:fillRect/>
          </a:stretch>
        </p:blipFill>
        <p:spPr bwMode="auto">
          <a:xfrm>
            <a:off x="539552" y="2708920"/>
            <a:ext cx="4353156" cy="2925887"/>
          </a:xfrm>
          <a:prstGeom prst="rect">
            <a:avLst/>
          </a:prstGeom>
          <a:noFill/>
          <a:ln>
            <a:solidFill>
              <a:srgbClr val="827894"/>
            </a:solidFill>
          </a:ln>
          <a:effectLst>
            <a:outerShdw blurRad="50800" dist="38100" dir="2700000" algn="tl" rotWithShape="0">
              <a:prstClr val="black">
                <a:alpha val="40000"/>
              </a:prstClr>
            </a:outerShdw>
          </a:effectLst>
        </p:spPr>
      </p:pic>
      <p:sp>
        <p:nvSpPr>
          <p:cNvPr id="12" name="TextBox 11"/>
          <p:cNvSpPr txBox="1"/>
          <p:nvPr/>
        </p:nvSpPr>
        <p:spPr>
          <a:xfrm>
            <a:off x="323528" y="2938586"/>
            <a:ext cx="3240360" cy="369332"/>
          </a:xfrm>
          <a:prstGeom prst="rect">
            <a:avLst/>
          </a:prstGeom>
          <a:noFill/>
        </p:spPr>
        <p:txBody>
          <a:bodyPr wrap="square" rtlCol="0">
            <a:spAutoFit/>
          </a:bodyPr>
          <a:lstStyle/>
          <a:p>
            <a:r>
              <a:rPr lang="en-US" dirty="0" smtClean="0"/>
              <a:t> </a:t>
            </a:r>
          </a:p>
        </p:txBody>
      </p:sp>
      <p:pic>
        <p:nvPicPr>
          <p:cNvPr id="13" name="Picture 2" descr="\\prognoz.ru\dept\Uprb\Рекламная продукция\2011\Африканский банк развития\Презентации\Новые скрины для презенташек\Портал - на главнцую стр.2.jpg"/>
          <p:cNvPicPr>
            <a:picLocks noChangeAspect="1" noChangeArrowheads="1"/>
          </p:cNvPicPr>
          <p:nvPr/>
        </p:nvPicPr>
        <p:blipFill>
          <a:blip r:embed="rId3" cstate="print"/>
          <a:srcRect/>
          <a:stretch>
            <a:fillRect/>
          </a:stretch>
        </p:blipFill>
        <p:spPr bwMode="auto">
          <a:xfrm>
            <a:off x="4499992" y="3261752"/>
            <a:ext cx="4176464" cy="2834324"/>
          </a:xfrm>
          <a:prstGeom prst="rect">
            <a:avLst/>
          </a:prstGeom>
          <a:noFill/>
          <a:ln>
            <a:solidFill>
              <a:srgbClr val="827894"/>
            </a:solidFill>
          </a:ln>
          <a:effectLst>
            <a:outerShdw blurRad="50800" dist="38100" dir="2700000" algn="tl" rotWithShape="0">
              <a:prstClr val="black">
                <a:alpha val="40000"/>
              </a:prstClr>
            </a:outerShdw>
          </a:effectLst>
        </p:spPr>
      </p:pic>
      <p:pic>
        <p:nvPicPr>
          <p:cNvPr id="14" name="Picture 4" descr="\\VADIM-PK\Design\Macets\Прогноз\АфрикБанк\Лого.png"/>
          <p:cNvPicPr>
            <a:picLocks noChangeAspect="1" noChangeArrowheads="1"/>
          </p:cNvPicPr>
          <p:nvPr/>
        </p:nvPicPr>
        <p:blipFill>
          <a:blip r:embed="rId4" cstate="print"/>
          <a:srcRect/>
          <a:stretch>
            <a:fillRect/>
          </a:stretch>
        </p:blipFill>
        <p:spPr bwMode="auto">
          <a:xfrm>
            <a:off x="8063880" y="6275090"/>
            <a:ext cx="597303" cy="332656"/>
          </a:xfrm>
          <a:prstGeom prst="rect">
            <a:avLst/>
          </a:prstGeom>
          <a:noFill/>
        </p:spPr>
      </p:pic>
      <p:sp>
        <p:nvSpPr>
          <p:cNvPr id="15" name="TextBox 14"/>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Data Portal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11" name="Скругленный прямоугольник 10"/>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pPr indent="85725"/>
            <a:r>
              <a:rPr lang="ru-RU" b="1" dirty="0" smtClean="0">
                <a:solidFill>
                  <a:schemeClr val="bg1"/>
                </a:solidFill>
              </a:rPr>
              <a:t> </a:t>
            </a:r>
            <a:r>
              <a:rPr lang="en-US" b="1" dirty="0" smtClean="0">
                <a:solidFill>
                  <a:schemeClr val="bg1"/>
                </a:solidFill>
              </a:rPr>
              <a:t>About the Data Portal</a:t>
            </a:r>
            <a:endParaRPr lang="ru-RU" b="1" dirty="0">
              <a:solidFill>
                <a:schemeClr val="bg1"/>
              </a:solidFill>
            </a:endParaRPr>
          </a:p>
        </p:txBody>
      </p:sp>
      <p:sp>
        <p:nvSpPr>
          <p:cNvPr id="14" name="TextBox 13"/>
          <p:cNvSpPr txBox="1"/>
          <p:nvPr/>
        </p:nvSpPr>
        <p:spPr>
          <a:xfrm>
            <a:off x="395536" y="1484784"/>
            <a:ext cx="8568952" cy="1754326"/>
          </a:xfrm>
          <a:prstGeom prst="rect">
            <a:avLst/>
          </a:prstGeom>
          <a:noFill/>
        </p:spPr>
        <p:txBody>
          <a:bodyPr wrap="square" rtlCol="0">
            <a:spAutoFit/>
          </a:bodyPr>
          <a:lstStyle/>
          <a:p>
            <a:r>
              <a:rPr lang="en-US" dirty="0" smtClean="0"/>
              <a:t>With the Data Portal users can:</a:t>
            </a:r>
            <a:endParaRPr lang="ru-RU" dirty="0" smtClean="0"/>
          </a:p>
          <a:p>
            <a:pPr>
              <a:buFont typeface="Wingdings" pitchFamily="2" charset="2"/>
              <a:buChar char="ü"/>
            </a:pPr>
            <a:r>
              <a:rPr lang="en-US" dirty="0" smtClean="0"/>
              <a:t>Visualize time-series analysis on an indicator over a period of time</a:t>
            </a:r>
            <a:r>
              <a:rPr lang="ru-RU" dirty="0" smtClean="0"/>
              <a:t> </a:t>
            </a:r>
          </a:p>
          <a:p>
            <a:pPr>
              <a:buFont typeface="Wingdings" pitchFamily="2" charset="2"/>
              <a:buChar char="ü"/>
            </a:pPr>
            <a:r>
              <a:rPr lang="en-US" dirty="0" smtClean="0"/>
              <a:t>Perform calculations with built-in tools</a:t>
            </a:r>
            <a:r>
              <a:rPr lang="ru-RU" dirty="0" smtClean="0"/>
              <a:t> </a:t>
            </a:r>
          </a:p>
          <a:p>
            <a:pPr>
              <a:buFont typeface="Wingdings" pitchFamily="2" charset="2"/>
              <a:buChar char="ü"/>
            </a:pPr>
            <a:r>
              <a:rPr lang="en-US" dirty="0" smtClean="0"/>
              <a:t>Provide presentation-ready graphics</a:t>
            </a:r>
            <a:r>
              <a:rPr lang="ru-RU" dirty="0" smtClean="0"/>
              <a:t> </a:t>
            </a:r>
          </a:p>
          <a:p>
            <a:pPr>
              <a:buFont typeface="Wingdings" pitchFamily="2" charset="2"/>
              <a:buChar char="ü"/>
            </a:pPr>
            <a:r>
              <a:rPr lang="en-US" dirty="0" smtClean="0"/>
              <a:t>Perform comprehensive analysis on country, regional, and global levels</a:t>
            </a:r>
            <a:r>
              <a:rPr lang="ru-RU" dirty="0" smtClean="0"/>
              <a:t> </a:t>
            </a:r>
          </a:p>
          <a:p>
            <a:pPr>
              <a:buFont typeface="Wingdings" pitchFamily="2" charset="2"/>
              <a:buChar char="ü"/>
            </a:pPr>
            <a:r>
              <a:rPr lang="en-US" dirty="0" smtClean="0"/>
              <a:t>Export report tables and graphics to popular formats</a:t>
            </a:r>
            <a:endParaRPr lang="ru-RU" dirty="0"/>
          </a:p>
        </p:txBody>
      </p:sp>
      <p:pic>
        <p:nvPicPr>
          <p:cNvPr id="15" name="Picture 2" descr="\\prognoz.ru\dept\Uprb\Рекламная продукция\2011\Африканский банк развития\Презентации\Новые скрины для презенташек\последняя стр2.jpg"/>
          <p:cNvPicPr>
            <a:picLocks noChangeAspect="1" noChangeArrowheads="1"/>
          </p:cNvPicPr>
          <p:nvPr/>
        </p:nvPicPr>
        <p:blipFill>
          <a:blip r:embed="rId2" cstate="print"/>
          <a:srcRect/>
          <a:stretch>
            <a:fillRect/>
          </a:stretch>
        </p:blipFill>
        <p:spPr bwMode="auto">
          <a:xfrm>
            <a:off x="467544" y="3248778"/>
            <a:ext cx="3768347" cy="2196446"/>
          </a:xfrm>
          <a:prstGeom prst="rect">
            <a:avLst/>
          </a:prstGeom>
          <a:noFill/>
          <a:ln>
            <a:solidFill>
              <a:srgbClr val="827894"/>
            </a:solidFill>
          </a:ln>
          <a:effectLst>
            <a:outerShdw blurRad="50800" dist="38100" dir="2700000" algn="tl" rotWithShape="0">
              <a:prstClr val="black">
                <a:alpha val="40000"/>
              </a:prstClr>
            </a:outerShdw>
          </a:effectLst>
        </p:spPr>
      </p:pic>
      <p:pic>
        <p:nvPicPr>
          <p:cNvPr id="16" name="Picture 3" descr="\\prognoz.ru\dept\Uprb\Рекламная продукция\2011\Африканский банк развития\Презентации\Новые скрины для презенташек\Анализ-991.jpg"/>
          <p:cNvPicPr>
            <a:picLocks noChangeAspect="1" noChangeArrowheads="1"/>
          </p:cNvPicPr>
          <p:nvPr/>
        </p:nvPicPr>
        <p:blipFill>
          <a:blip r:embed="rId3" cstate="print"/>
          <a:srcRect/>
          <a:stretch>
            <a:fillRect/>
          </a:stretch>
        </p:blipFill>
        <p:spPr bwMode="auto">
          <a:xfrm>
            <a:off x="2535898" y="3573016"/>
            <a:ext cx="3764294" cy="2304255"/>
          </a:xfrm>
          <a:prstGeom prst="rect">
            <a:avLst/>
          </a:prstGeom>
          <a:noFill/>
          <a:ln>
            <a:solidFill>
              <a:srgbClr val="827894"/>
            </a:solidFill>
          </a:ln>
          <a:effectLst>
            <a:outerShdw blurRad="50800" dist="38100" dir="2700000" algn="tl" rotWithShape="0">
              <a:prstClr val="black">
                <a:alpha val="40000"/>
              </a:prstClr>
            </a:outerShdw>
          </a:effectLst>
        </p:spPr>
      </p:pic>
      <p:pic>
        <p:nvPicPr>
          <p:cNvPr id="17" name="Picture 2" descr="\\prognoz.ru\dept\Uprb\Рекламная продукция\2011\Африканский банк развития\Презентации\Новые скрины для презенташек\дашборды-6.jpg"/>
          <p:cNvPicPr>
            <a:picLocks noChangeAspect="1" noChangeArrowheads="1"/>
          </p:cNvPicPr>
          <p:nvPr/>
        </p:nvPicPr>
        <p:blipFill>
          <a:blip r:embed="rId4" cstate="print"/>
          <a:srcRect/>
          <a:stretch>
            <a:fillRect/>
          </a:stretch>
        </p:blipFill>
        <p:spPr bwMode="auto">
          <a:xfrm>
            <a:off x="5148064" y="3789040"/>
            <a:ext cx="3870238" cy="2376264"/>
          </a:xfrm>
          <a:prstGeom prst="rect">
            <a:avLst/>
          </a:prstGeom>
          <a:noFill/>
          <a:ln>
            <a:solidFill>
              <a:srgbClr val="827894"/>
            </a:solidFill>
          </a:ln>
          <a:effectLst>
            <a:outerShdw blurRad="50800" dist="38100" dir="2700000" algn="tl" rotWithShape="0">
              <a:prstClr val="black">
                <a:alpha val="40000"/>
              </a:prstClr>
            </a:outerShdw>
          </a:effectLst>
        </p:spPr>
      </p:pic>
      <p:pic>
        <p:nvPicPr>
          <p:cNvPr id="18" name="Picture 4" descr="\\VADIM-PK\Design\Macets\Прогноз\АфрикБанк\Лого.png"/>
          <p:cNvPicPr>
            <a:picLocks noChangeAspect="1" noChangeArrowheads="1"/>
          </p:cNvPicPr>
          <p:nvPr/>
        </p:nvPicPr>
        <p:blipFill>
          <a:blip r:embed="rId5" cstate="print"/>
          <a:srcRect/>
          <a:stretch>
            <a:fillRect/>
          </a:stretch>
        </p:blipFill>
        <p:spPr bwMode="auto">
          <a:xfrm>
            <a:off x="8063880" y="6275090"/>
            <a:ext cx="597303" cy="332656"/>
          </a:xfrm>
          <a:prstGeom prst="rect">
            <a:avLst/>
          </a:prstGeom>
          <a:noFill/>
        </p:spPr>
      </p:pic>
      <p:sp>
        <p:nvSpPr>
          <p:cNvPr id="19" name="TextBox 18"/>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Data Portal</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23528" y="2909843"/>
            <a:ext cx="3240360" cy="369332"/>
          </a:xfrm>
          <a:prstGeom prst="rect">
            <a:avLst/>
          </a:prstGeom>
          <a:noFill/>
        </p:spPr>
        <p:txBody>
          <a:bodyPr wrap="square" rtlCol="0">
            <a:spAutoFit/>
          </a:bodyPr>
          <a:lstStyle/>
          <a:p>
            <a:r>
              <a:rPr lang="en-US" dirty="0" smtClean="0"/>
              <a:t> </a:t>
            </a:r>
          </a:p>
        </p:txBody>
      </p:sp>
      <p:sp>
        <p:nvSpPr>
          <p:cNvPr id="11" name="Скругленный прямоугольник 10"/>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ru-RU" b="1" dirty="0" smtClean="0">
                <a:solidFill>
                  <a:schemeClr val="bg1"/>
                </a:solidFill>
              </a:rPr>
              <a:t>  </a:t>
            </a:r>
            <a:r>
              <a:rPr lang="en-US" b="1" dirty="0" smtClean="0">
                <a:solidFill>
                  <a:schemeClr val="bg1"/>
                </a:solidFill>
              </a:rPr>
              <a:t>Components of Data Portal</a:t>
            </a:r>
            <a:endParaRPr lang="ru-RU" dirty="0">
              <a:solidFill>
                <a:schemeClr val="bg1"/>
              </a:solidFill>
            </a:endParaRPr>
          </a:p>
        </p:txBody>
      </p:sp>
      <p:sp>
        <p:nvSpPr>
          <p:cNvPr id="14" name="TextBox 13"/>
          <p:cNvSpPr txBox="1"/>
          <p:nvPr/>
        </p:nvSpPr>
        <p:spPr>
          <a:xfrm>
            <a:off x="323528" y="1412776"/>
            <a:ext cx="8568952" cy="4862870"/>
          </a:xfrm>
          <a:prstGeom prst="rect">
            <a:avLst/>
          </a:prstGeom>
          <a:noFill/>
        </p:spPr>
        <p:txBody>
          <a:bodyPr wrap="square" rtlCol="0">
            <a:spAutoFit/>
          </a:bodyPr>
          <a:lstStyle/>
          <a:p>
            <a:endParaRPr lang="en-US" sz="800" b="1" dirty="0" smtClean="0"/>
          </a:p>
          <a:p>
            <a:r>
              <a:rPr lang="en-US" b="1" dirty="0" smtClean="0"/>
              <a:t>Maps </a:t>
            </a:r>
            <a:r>
              <a:rPr lang="en-US" dirty="0"/>
              <a:t>module displays an interactive map of </a:t>
            </a:r>
            <a:r>
              <a:rPr lang="en-US" dirty="0" smtClean="0"/>
              <a:t>the country </a:t>
            </a:r>
            <a:r>
              <a:rPr lang="en-US" dirty="0"/>
              <a:t>where users can select an indicator to view comparisons across </a:t>
            </a:r>
            <a:r>
              <a:rPr lang="en-US" dirty="0" smtClean="0"/>
              <a:t>regions.</a:t>
            </a:r>
          </a:p>
          <a:p>
            <a:endParaRPr lang="en-US" sz="800" b="1" dirty="0" smtClean="0"/>
          </a:p>
          <a:p>
            <a:r>
              <a:rPr lang="en-US" b="1" dirty="0" smtClean="0"/>
              <a:t>Reports</a:t>
            </a:r>
            <a:r>
              <a:rPr lang="en-US" dirty="0" smtClean="0"/>
              <a:t> </a:t>
            </a:r>
            <a:r>
              <a:rPr lang="en-US" dirty="0"/>
              <a:t>module</a:t>
            </a:r>
            <a:r>
              <a:rPr lang="en-US" b="1" dirty="0"/>
              <a:t> </a:t>
            </a:r>
            <a:r>
              <a:rPr lang="en-US" dirty="0"/>
              <a:t>contains a series of predefined reports.  Users can update the reports dynamically by changing selections of countries or years.  </a:t>
            </a:r>
            <a:endParaRPr lang="en-US" dirty="0" smtClean="0"/>
          </a:p>
          <a:p>
            <a:endParaRPr lang="en-US" sz="800" dirty="0"/>
          </a:p>
          <a:p>
            <a:r>
              <a:rPr lang="en-US" b="1" dirty="0" smtClean="0"/>
              <a:t>Data </a:t>
            </a:r>
            <a:r>
              <a:rPr lang="en-US" b="1" dirty="0"/>
              <a:t>Analysis </a:t>
            </a:r>
            <a:r>
              <a:rPr lang="en-US" dirty="0"/>
              <a:t>module is a platform for user-generated data management, graphical display, and quantitative analysis</a:t>
            </a:r>
            <a:r>
              <a:rPr lang="en-US" dirty="0" smtClean="0"/>
              <a:t>.</a:t>
            </a:r>
          </a:p>
          <a:p>
            <a:endParaRPr lang="en-US" sz="800" dirty="0" smtClean="0"/>
          </a:p>
          <a:p>
            <a:r>
              <a:rPr lang="en-US" b="1" dirty="0" smtClean="0"/>
              <a:t>Data </a:t>
            </a:r>
            <a:r>
              <a:rPr lang="en-US" b="1" dirty="0"/>
              <a:t>Query </a:t>
            </a:r>
            <a:r>
              <a:rPr lang="en-US" dirty="0"/>
              <a:t>is an alternative analytical tool of the portal. It is an easy-to-use and  powerful tool for data visualization in table, chart, and map </a:t>
            </a:r>
            <a:r>
              <a:rPr lang="en-US" dirty="0" smtClean="0"/>
              <a:t>mode</a:t>
            </a:r>
          </a:p>
          <a:p>
            <a:endParaRPr lang="en-US" sz="800" dirty="0" smtClean="0"/>
          </a:p>
          <a:p>
            <a:r>
              <a:rPr lang="en-US" b="1" dirty="0" smtClean="0"/>
              <a:t>Dashboards</a:t>
            </a:r>
            <a:r>
              <a:rPr lang="en-US" dirty="0" smtClean="0"/>
              <a:t> </a:t>
            </a:r>
            <a:r>
              <a:rPr lang="en-US" dirty="0"/>
              <a:t>provide a snapshot of specific preselected indicators. The Dashboard section’s main advantages are its visualization capabilities and its simultaneous representation of data in tables, charts, and maps.   This tool provides users with presentation-ready reports with high-quality statistics</a:t>
            </a:r>
            <a:r>
              <a:rPr lang="en-US" dirty="0" smtClean="0"/>
              <a:t>.</a:t>
            </a:r>
          </a:p>
          <a:p>
            <a:endParaRPr lang="en-US" sz="800" dirty="0" smtClean="0"/>
          </a:p>
          <a:p>
            <a:r>
              <a:rPr lang="en-US" b="1" dirty="0" smtClean="0"/>
              <a:t>Resource </a:t>
            </a:r>
            <a:r>
              <a:rPr lang="en-US" b="1" dirty="0"/>
              <a:t>Center </a:t>
            </a:r>
            <a:r>
              <a:rPr lang="en-US" dirty="0"/>
              <a:t>provides users with a library of publications, reports, case studies, and so on. Users can search by keyword in the document’s source, name, and publication date</a:t>
            </a:r>
            <a:r>
              <a:rPr lang="en-US" dirty="0" smtClean="0"/>
              <a:t>.</a:t>
            </a:r>
            <a:endParaRPr lang="ru-RU" dirty="0" smtClean="0"/>
          </a:p>
        </p:txBody>
      </p:sp>
      <p:pic>
        <p:nvPicPr>
          <p:cNvPr id="15"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6" name="TextBox 15"/>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69694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r>
              <a:rPr lang="en-US" sz="1600" dirty="0" smtClean="0">
                <a:effectLst>
                  <a:outerShdw blurRad="38100" dist="38100" dir="2700000" algn="tl">
                    <a:srgbClr val="000000">
                      <a:alpha val="43137"/>
                    </a:srgbClr>
                  </a:outerShdw>
                </a:effectLst>
              </a:rPr>
              <a:t>Data Portal for African Countries</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45782" y="836712"/>
            <a:ext cx="5796136" cy="576064"/>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45782" y="952186"/>
            <a:ext cx="5796136" cy="369332"/>
          </a:xfrm>
          <a:prstGeom prst="rect">
            <a:avLst/>
          </a:prstGeom>
          <a:gradFill>
            <a:gsLst>
              <a:gs pos="0">
                <a:srgbClr val="689606"/>
              </a:gs>
              <a:gs pos="100000">
                <a:srgbClr val="456003"/>
              </a:gs>
              <a:gs pos="100000">
                <a:schemeClr val="accent1">
                  <a:tint val="23500"/>
                  <a:satMod val="160000"/>
                </a:schemeClr>
              </a:gs>
            </a:gsLst>
            <a:lin ang="0" scaled="0"/>
          </a:gradFill>
        </p:spPr>
        <p:txBody>
          <a:bodyPr wrap="square" rtlCol="0">
            <a:spAutoFit/>
          </a:bodyPr>
          <a:lstStyle/>
          <a:p>
            <a:r>
              <a:rPr lang="en-US" b="1" dirty="0" smtClean="0">
                <a:solidFill>
                  <a:schemeClr val="bg1"/>
                </a:solidFill>
              </a:rPr>
              <a:t>Web-based administrative tools</a:t>
            </a:r>
            <a:endParaRPr lang="ru-RU" dirty="0">
              <a:solidFill>
                <a:srgbClr val="F4EFE6"/>
              </a:solidFill>
            </a:endParaRPr>
          </a:p>
        </p:txBody>
      </p:sp>
      <p:sp>
        <p:nvSpPr>
          <p:cNvPr id="8" name="TextBox 7"/>
          <p:cNvSpPr txBox="1"/>
          <p:nvPr/>
        </p:nvSpPr>
        <p:spPr>
          <a:xfrm>
            <a:off x="395536" y="1556792"/>
            <a:ext cx="8568952" cy="646331"/>
          </a:xfrm>
          <a:prstGeom prst="rect">
            <a:avLst/>
          </a:prstGeom>
          <a:noFill/>
        </p:spPr>
        <p:txBody>
          <a:bodyPr wrap="square" rtlCol="0">
            <a:spAutoFit/>
          </a:bodyPr>
          <a:lstStyle/>
          <a:p>
            <a:pPr algn="just"/>
            <a:r>
              <a:rPr lang="en-US" dirty="0" smtClean="0"/>
              <a:t>Administrative tools are available in any place all over the world via the Internet. They allow to manage data and portal content.</a:t>
            </a:r>
          </a:p>
        </p:txBody>
      </p:sp>
      <p:pic>
        <p:nvPicPr>
          <p:cNvPr id="11" name="Picture 10"/>
          <p:cNvPicPr>
            <a:picLocks noChangeAspect="1"/>
          </p:cNvPicPr>
          <p:nvPr/>
        </p:nvPicPr>
        <p:blipFill>
          <a:blip r:embed="rId2"/>
          <a:stretch>
            <a:fillRect/>
          </a:stretch>
        </p:blipFill>
        <p:spPr>
          <a:xfrm>
            <a:off x="311012" y="2318391"/>
            <a:ext cx="3903345" cy="2194560"/>
          </a:xfrm>
          <a:prstGeom prst="rect">
            <a:avLst/>
          </a:prstGeom>
        </p:spPr>
      </p:pic>
      <p:pic>
        <p:nvPicPr>
          <p:cNvPr id="13" name="Picture 12"/>
          <p:cNvPicPr>
            <a:picLocks noChangeAspect="1"/>
          </p:cNvPicPr>
          <p:nvPr/>
        </p:nvPicPr>
        <p:blipFill>
          <a:blip r:embed="rId3"/>
          <a:stretch>
            <a:fillRect/>
          </a:stretch>
        </p:blipFill>
        <p:spPr>
          <a:xfrm>
            <a:off x="1187624" y="3947405"/>
            <a:ext cx="3903345" cy="2194560"/>
          </a:xfrm>
          <a:prstGeom prst="rect">
            <a:avLst/>
          </a:prstGeom>
        </p:spPr>
      </p:pic>
      <p:pic>
        <p:nvPicPr>
          <p:cNvPr id="17" name="Picture 16"/>
          <p:cNvPicPr>
            <a:picLocks noChangeAspect="1"/>
          </p:cNvPicPr>
          <p:nvPr/>
        </p:nvPicPr>
        <p:blipFill>
          <a:blip r:embed="rId4"/>
          <a:stretch>
            <a:fillRect/>
          </a:stretch>
        </p:blipFill>
        <p:spPr>
          <a:xfrm>
            <a:off x="4612341" y="2288999"/>
            <a:ext cx="3903345" cy="2194560"/>
          </a:xfrm>
          <a:prstGeom prst="rect">
            <a:avLst/>
          </a:prstGeom>
        </p:spPr>
      </p:pic>
      <p:pic>
        <p:nvPicPr>
          <p:cNvPr id="19" name="Picture 18"/>
          <p:cNvPicPr>
            <a:picLocks noChangeAspect="1"/>
          </p:cNvPicPr>
          <p:nvPr/>
        </p:nvPicPr>
        <p:blipFill>
          <a:blip r:embed="rId5"/>
          <a:stretch>
            <a:fillRect/>
          </a:stretch>
        </p:blipFill>
        <p:spPr>
          <a:xfrm>
            <a:off x="5200314" y="3947405"/>
            <a:ext cx="3903345" cy="2194560"/>
          </a:xfrm>
          <a:prstGeom prst="rect">
            <a:avLst/>
          </a:prstGeom>
        </p:spPr>
      </p:pic>
      <p:pic>
        <p:nvPicPr>
          <p:cNvPr id="15" name="Picture 4" descr="\\VADIM-PK\Design\Macets\Прогноз\АфрикБанк\Лого.png"/>
          <p:cNvPicPr>
            <a:picLocks noChangeAspect="1" noChangeArrowheads="1"/>
          </p:cNvPicPr>
          <p:nvPr/>
        </p:nvPicPr>
        <p:blipFill>
          <a:blip r:embed="rId6" cstate="print"/>
          <a:srcRect/>
          <a:stretch>
            <a:fillRect/>
          </a:stretch>
        </p:blipFill>
        <p:spPr bwMode="auto">
          <a:xfrm>
            <a:off x="8063880" y="6275090"/>
            <a:ext cx="597303" cy="332656"/>
          </a:xfrm>
          <a:prstGeom prst="rect">
            <a:avLst/>
          </a:prstGeom>
          <a:noFill/>
        </p:spPr>
      </p:pic>
      <p:sp>
        <p:nvSpPr>
          <p:cNvPr id="16" name="TextBox 15"/>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358006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1356"/>
            <a:ext cx="9144000"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7675"/>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0" y="6309320"/>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79348"/>
            <a:ext cx="9144000" cy="72008"/>
          </a:xfrm>
          <a:prstGeom prst="rect">
            <a:avLst/>
          </a:prstGeom>
          <a:solidFill>
            <a:srgbClr val="56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1353894" y="2996952"/>
            <a:ext cx="6170434" cy="1152128"/>
          </a:xfrm>
          <a:prstGeom prst="roundRect">
            <a:avLst>
              <a:gd name="adj" fmla="val 30034"/>
            </a:avLst>
          </a:prstGeom>
          <a:solidFill>
            <a:srgbClr val="456904"/>
          </a:solidFill>
          <a:ln>
            <a:solidFill>
              <a:srgbClr val="45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4"/>
          <p:cNvSpPr>
            <a:spLocks noChangeArrowheads="1"/>
          </p:cNvSpPr>
          <p:nvPr/>
        </p:nvSpPr>
        <p:spPr bwMode="auto">
          <a:xfrm>
            <a:off x="2771800" y="3006968"/>
            <a:ext cx="381642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300" b="1" dirty="0" smtClean="0">
                <a:solidFill>
                  <a:srgbClr val="F4EFE6"/>
                </a:solidFill>
              </a:rPr>
              <a:t>Africa/Country </a:t>
            </a:r>
          </a:p>
          <a:p>
            <a:pPr lvl="0" algn="ctr" fontAlgn="base">
              <a:spcBef>
                <a:spcPct val="0"/>
              </a:spcBef>
              <a:spcAft>
                <a:spcPct val="0"/>
              </a:spcAft>
            </a:pPr>
            <a:r>
              <a:rPr lang="en-US" sz="3300" b="1" dirty="0" smtClean="0">
                <a:solidFill>
                  <a:srgbClr val="F4EFE6"/>
                </a:solidFill>
              </a:rPr>
              <a:t>Open Data</a:t>
            </a:r>
            <a:endParaRPr kumimoji="0" lang="en-US" sz="3300" b="0" i="0" u="none" strike="noStrike" cap="none" normalizeH="0" baseline="0" dirty="0" smtClean="0">
              <a:ln>
                <a:noFill/>
              </a:ln>
              <a:solidFill>
                <a:srgbClr val="F4EFE6"/>
              </a:solidFill>
              <a:effectLst/>
            </a:endParaRPr>
          </a:p>
        </p:txBody>
      </p:sp>
      <p:pic>
        <p:nvPicPr>
          <p:cNvPr id="11" name="Picture 4" descr="\\VADIM-PK\Design\Macets\Прогноз\АфрикБанк\Лого.png"/>
          <p:cNvPicPr>
            <a:picLocks noChangeAspect="1" noChangeArrowheads="1"/>
          </p:cNvPicPr>
          <p:nvPr/>
        </p:nvPicPr>
        <p:blipFill>
          <a:blip r:embed="rId2" cstate="print"/>
          <a:srcRect/>
          <a:stretch>
            <a:fillRect/>
          </a:stretch>
        </p:blipFill>
        <p:spPr bwMode="auto">
          <a:xfrm>
            <a:off x="8063880" y="6275090"/>
            <a:ext cx="597303" cy="332656"/>
          </a:xfrm>
          <a:prstGeom prst="rect">
            <a:avLst/>
          </a:prstGeom>
          <a:noFill/>
        </p:spPr>
      </p:pic>
      <p:sp>
        <p:nvSpPr>
          <p:cNvPr id="12" name="TextBox 11"/>
          <p:cNvSpPr txBox="1"/>
          <p:nvPr/>
        </p:nvSpPr>
        <p:spPr>
          <a:xfrm>
            <a:off x="755576" y="6275090"/>
            <a:ext cx="7056784" cy="307777"/>
          </a:xfrm>
          <a:prstGeom prst="rect">
            <a:avLst/>
          </a:prstGeom>
          <a:noFill/>
        </p:spPr>
        <p:txBody>
          <a:bodyPr wrap="square" rtlCol="0">
            <a:spAutoFit/>
          </a:bodyPr>
          <a:lstStyle/>
          <a:p>
            <a:r>
              <a:rPr lang="en-US" sz="1400" dirty="0" smtClean="0"/>
              <a:t>Statistics Department  </a:t>
            </a:r>
            <a:r>
              <a:rPr lang="ru-RU" sz="1400" dirty="0" smtClean="0"/>
              <a:t>        </a:t>
            </a:r>
            <a:r>
              <a:rPr lang="en-US" sz="1400" dirty="0" smtClean="0"/>
              <a:t>   			African Development Bank</a:t>
            </a:r>
            <a:endParaRPr lang="ru-RU" sz="1400" dirty="0"/>
          </a:p>
        </p:txBody>
      </p:sp>
    </p:spTree>
    <p:extLst>
      <p:ext uri="{BB962C8B-B14F-4D97-AF65-F5344CB8AC3E}">
        <p14:creationId xmlns:p14="http://schemas.microsoft.com/office/powerpoint/2010/main" val="149649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6164</TotalTime>
  <Words>1107</Words>
  <Application>Microsoft Office PowerPoint</Application>
  <PresentationFormat>On-screen Show (4:3)</PresentationFormat>
  <Paragraphs>208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Natasha</dc:creator>
  <cp:lastModifiedBy>KOKIL, BEEJAYE</cp:lastModifiedBy>
  <cp:revision>159</cp:revision>
  <cp:lastPrinted>2013-09-02T16:46:39Z</cp:lastPrinted>
  <dcterms:created xsi:type="dcterms:W3CDTF">2011-05-20T11:19:28Z</dcterms:created>
  <dcterms:modified xsi:type="dcterms:W3CDTF">2013-09-04T20:25:23Z</dcterms:modified>
</cp:coreProperties>
</file>