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5" r:id="rId6"/>
    <p:sldId id="266" r:id="rId7"/>
    <p:sldId id="261" r:id="rId8"/>
    <p:sldId id="267" r:id="rId9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16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88FE5-E2D7-4E52-A3A9-512B453F1490}" type="datetimeFigureOut">
              <a:rPr lang="pt-PT" smtClean="0"/>
              <a:t>11-09-2013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6CB31-E9E0-4D71-B701-E40FF090B6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9549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18CC5-CBA2-4773-8EAA-FE890A39B01A}" type="datetimeFigureOut">
              <a:rPr lang="pt-PT" smtClean="0"/>
              <a:t>11-09-2013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C3871-E207-4417-8374-103943BDF6D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074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C3871-E207-4417-8374-103943BDF6D8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6102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C3871-E207-4417-8374-103943BDF6D8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6102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A72-31A6-4C97-96DB-5C59A48AC3AF}" type="datetime1">
              <a:rPr lang="pt-PT" smtClean="0"/>
              <a:t>11-09-2013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3A20-F7B2-4FA7-B62D-E97A22BDFB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642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E6CE-1D44-4FCE-812F-E6862B099752}" type="datetime1">
              <a:rPr lang="pt-PT" smtClean="0"/>
              <a:t>11-09-2013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3A20-F7B2-4FA7-B62D-E97A22BDFB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429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10C8-BA20-447C-B745-6F26252634ED}" type="datetime1">
              <a:rPr lang="pt-PT" smtClean="0"/>
              <a:t>11-09-2013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3A20-F7B2-4FA7-B62D-E97A22BDFB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4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4738-3CCC-472A-BB73-E869A84EE5BF}" type="datetime1">
              <a:rPr lang="pt-PT" smtClean="0"/>
              <a:t>11-09-2013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3A20-F7B2-4FA7-B62D-E97A22BDFB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021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F62D-3F0E-4CDA-AEE2-4869A2E88932}" type="datetime1">
              <a:rPr lang="pt-PT" smtClean="0"/>
              <a:t>11-09-2013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3A20-F7B2-4FA7-B62D-E97A22BDFB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494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A9E06-ABF3-49FF-BDFA-C720CF3E5EFC}" type="datetime1">
              <a:rPr lang="pt-PT" smtClean="0"/>
              <a:t>11-09-2013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3A20-F7B2-4FA7-B62D-E97A22BDFB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253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42BF-D913-4BB7-A3EA-40E81A712E97}" type="datetime1">
              <a:rPr lang="pt-PT" smtClean="0"/>
              <a:t>11-09-2013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3A20-F7B2-4FA7-B62D-E97A22BDFB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357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484-B09B-4C06-BA92-F9685A369068}" type="datetime1">
              <a:rPr lang="pt-PT" smtClean="0"/>
              <a:t>11-09-2013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3A20-F7B2-4FA7-B62D-E97A22BDFB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190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2916-26D0-4921-AE35-4844163E6AF2}" type="datetime1">
              <a:rPr lang="pt-PT" smtClean="0"/>
              <a:t>11-09-2013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3A20-F7B2-4FA7-B62D-E97A22BDFB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384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FAC2-8AB9-4CD4-BC2B-7AF61B1E5C2D}" type="datetime1">
              <a:rPr lang="pt-PT" smtClean="0"/>
              <a:t>11-09-2013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3A20-F7B2-4FA7-B62D-E97A22BDFB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75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4F30-9332-43CC-8674-BD5A345FA4F9}" type="datetime1">
              <a:rPr lang="pt-PT" smtClean="0"/>
              <a:t>11-09-2013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3A20-F7B2-4FA7-B62D-E97A22BDFB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61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7A745-81E3-4C08-A86F-E57E0A1BC4CE}" type="datetime1">
              <a:rPr lang="pt-PT" smtClean="0"/>
              <a:t>11-09-2013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INE-ANGOLA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83A20-F7B2-4FA7-B62D-E97A22BDFB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0590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186"/>
          <p:cNvGrpSpPr/>
          <p:nvPr/>
        </p:nvGrpSpPr>
        <p:grpSpPr>
          <a:xfrm>
            <a:off x="397435" y="692696"/>
            <a:ext cx="1096571" cy="1016047"/>
            <a:chOff x="8077200" y="152400"/>
            <a:chExt cx="838200" cy="1219200"/>
          </a:xfrm>
        </p:grpSpPr>
        <p:sp>
          <p:nvSpPr>
            <p:cNvPr id="6" name="Rectangle 187"/>
            <p:cNvSpPr/>
            <p:nvPr/>
          </p:nvSpPr>
          <p:spPr>
            <a:xfrm>
              <a:off x="8077200" y="152400"/>
              <a:ext cx="838200" cy="121920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Imagem 3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29650" y="228600"/>
              <a:ext cx="720090" cy="107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itle 1"/>
          <p:cNvSpPr txBox="1">
            <a:spLocks/>
          </p:cNvSpPr>
          <p:nvPr/>
        </p:nvSpPr>
        <p:spPr>
          <a:xfrm>
            <a:off x="395536" y="2469279"/>
            <a:ext cx="8424936" cy="1800200"/>
          </a:xfrm>
          <a:prstGeom prst="rect">
            <a:avLst/>
          </a:prstGeom>
          <a:gradFill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rgbClr val="C00000"/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4000" dirty="0" err="1" smtClean="0"/>
              <a:t>Challenges</a:t>
            </a:r>
            <a:r>
              <a:rPr lang="pt-PT" sz="4000" dirty="0" smtClean="0"/>
              <a:t> in </a:t>
            </a:r>
            <a:r>
              <a:rPr lang="pt-PT" sz="4000" dirty="0" err="1" smtClean="0"/>
              <a:t>promoting</a:t>
            </a:r>
            <a:r>
              <a:rPr lang="pt-PT" sz="4000" dirty="0" smtClean="0"/>
              <a:t> data </a:t>
            </a:r>
            <a:r>
              <a:rPr lang="pt-PT" sz="4000" dirty="0" err="1" smtClean="0"/>
              <a:t>and</a:t>
            </a:r>
            <a:r>
              <a:rPr lang="pt-PT" sz="4000" dirty="0" smtClean="0"/>
              <a:t> </a:t>
            </a:r>
            <a:r>
              <a:rPr lang="pt-PT" sz="4000" dirty="0" err="1" smtClean="0"/>
              <a:t>dissemination</a:t>
            </a:r>
            <a:r>
              <a:rPr lang="pt-PT" sz="4000" dirty="0" smtClean="0"/>
              <a:t> Policies</a:t>
            </a:r>
          </a:p>
          <a:p>
            <a:r>
              <a:rPr lang="pt-PT" sz="4000" dirty="0" err="1" smtClean="0"/>
              <a:t>the</a:t>
            </a:r>
            <a:r>
              <a:rPr lang="pt-PT" sz="4000" dirty="0" smtClean="0"/>
              <a:t> </a:t>
            </a:r>
            <a:r>
              <a:rPr lang="pt-PT" sz="4000" dirty="0" err="1" smtClean="0"/>
              <a:t>experience</a:t>
            </a:r>
            <a:r>
              <a:rPr lang="pt-PT" sz="4000" dirty="0" smtClean="0"/>
              <a:t> </a:t>
            </a:r>
            <a:r>
              <a:rPr lang="pt-PT" sz="4000" dirty="0" err="1" smtClean="0"/>
              <a:t>of</a:t>
            </a:r>
            <a:r>
              <a:rPr lang="pt-PT" sz="4000" dirty="0" smtClean="0"/>
              <a:t> Angola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5800" y="4914900"/>
            <a:ext cx="7772400" cy="87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sz="1700" dirty="0" smtClean="0">
              <a:solidFill>
                <a:srgbClr val="C00000"/>
              </a:solidFill>
            </a:endParaRPr>
          </a:p>
          <a:p>
            <a:r>
              <a:rPr lang="pt-PT" sz="1900" dirty="0" smtClean="0">
                <a:solidFill>
                  <a:schemeClr val="tx1"/>
                </a:solidFill>
              </a:rPr>
              <a:t>Jordânia , </a:t>
            </a:r>
            <a:r>
              <a:rPr lang="pt-PT" sz="1900" dirty="0" err="1" smtClean="0">
                <a:solidFill>
                  <a:schemeClr val="tx1"/>
                </a:solidFill>
              </a:rPr>
              <a:t>September</a:t>
            </a:r>
            <a:r>
              <a:rPr lang="pt-PT" sz="1900" dirty="0" smtClean="0">
                <a:solidFill>
                  <a:schemeClr val="tx1"/>
                </a:solidFill>
              </a:rPr>
              <a:t> </a:t>
            </a:r>
            <a:r>
              <a:rPr lang="pt-PT" sz="1900" dirty="0" err="1" smtClean="0">
                <a:solidFill>
                  <a:schemeClr val="tx1"/>
                </a:solidFill>
              </a:rPr>
              <a:t>of</a:t>
            </a:r>
            <a:r>
              <a:rPr lang="pt-PT" sz="1900" dirty="0" smtClean="0">
                <a:solidFill>
                  <a:schemeClr val="tx1"/>
                </a:solidFill>
              </a:rPr>
              <a:t> 2013</a:t>
            </a: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  <p:pic>
        <p:nvPicPr>
          <p:cNvPr id="11" name="Picture 4" descr="http://4.bp.blogspot.com/_afEWOJmEEuM/S9CR_2iG3MI/AAAAAAAAAAM/ETh_LrbKwJY/S1600-R/Bandeira_de_Angola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015" y="756199"/>
            <a:ext cx="1359457" cy="98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76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7364" y="-1134999"/>
            <a:ext cx="12170664" cy="9127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"/>
          <p:cNvSpPr/>
          <p:nvPr/>
        </p:nvSpPr>
        <p:spPr>
          <a:xfrm>
            <a:off x="152400" y="119349"/>
            <a:ext cx="8851136" cy="414051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err="1" smtClean="0">
                <a:solidFill>
                  <a:schemeClr val="tx1"/>
                </a:solidFill>
              </a:rPr>
              <a:t>Structure</a:t>
            </a:r>
            <a:r>
              <a:rPr lang="pt-PT" sz="2400" b="1" dirty="0" smtClean="0">
                <a:solidFill>
                  <a:schemeClr val="tx1"/>
                </a:solidFill>
              </a:rPr>
              <a:t> </a:t>
            </a:r>
            <a:r>
              <a:rPr lang="pt-PT" sz="2400" b="1" dirty="0" err="1" smtClean="0">
                <a:solidFill>
                  <a:schemeClr val="tx1"/>
                </a:solidFill>
              </a:rPr>
              <a:t>of</a:t>
            </a:r>
            <a:r>
              <a:rPr lang="pt-PT" sz="2400" b="1" dirty="0" smtClean="0">
                <a:solidFill>
                  <a:schemeClr val="tx1"/>
                </a:solidFill>
              </a:rPr>
              <a:t> </a:t>
            </a:r>
            <a:r>
              <a:rPr lang="pt-PT" sz="2400" b="1" dirty="0" err="1" smtClean="0">
                <a:solidFill>
                  <a:schemeClr val="tx1"/>
                </a:solidFill>
              </a:rPr>
              <a:t>the</a:t>
            </a:r>
            <a:r>
              <a:rPr lang="pt-PT" sz="2400" b="1" dirty="0" smtClean="0">
                <a:solidFill>
                  <a:schemeClr val="tx1"/>
                </a:solidFill>
              </a:rPr>
              <a:t> </a:t>
            </a:r>
            <a:r>
              <a:rPr lang="pt-PT" sz="2400" b="1" dirty="0" err="1" smtClean="0">
                <a:solidFill>
                  <a:schemeClr val="tx1"/>
                </a:solidFill>
              </a:rPr>
              <a:t>Presentation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6" name="Group 2"/>
          <p:cNvGrpSpPr/>
          <p:nvPr/>
        </p:nvGrpSpPr>
        <p:grpSpPr>
          <a:xfrm>
            <a:off x="228600" y="762000"/>
            <a:ext cx="8015808" cy="533400"/>
            <a:chOff x="3711766" y="1600200"/>
            <a:chExt cx="8763000" cy="533400"/>
          </a:xfrm>
        </p:grpSpPr>
        <p:sp>
          <p:nvSpPr>
            <p:cNvPr id="7" name="Rectangle 3"/>
            <p:cNvSpPr/>
            <p:nvPr/>
          </p:nvSpPr>
          <p:spPr>
            <a:xfrm>
              <a:off x="4092766" y="1600200"/>
              <a:ext cx="8382000" cy="5334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-182880">
                <a:spcBef>
                  <a:spcPts val="200"/>
                </a:spcBef>
                <a:spcAft>
                  <a:spcPts val="200"/>
                </a:spcAft>
              </a:pPr>
              <a:r>
                <a:rPr lang="pt-PT" sz="2400" dirty="0" err="1" smtClean="0">
                  <a:solidFill>
                    <a:schemeClr val="tx1"/>
                  </a:solidFill>
                </a:rPr>
                <a:t>Framing</a:t>
              </a:r>
              <a:r>
                <a:rPr lang="pt-PT" sz="2400" dirty="0" smtClean="0">
                  <a:solidFill>
                    <a:schemeClr val="tx1"/>
                  </a:solidFill>
                </a:rPr>
                <a:t> </a:t>
              </a:r>
              <a:r>
                <a:rPr lang="pt-PT" sz="2400" dirty="0" err="1" smtClean="0">
                  <a:solidFill>
                    <a:schemeClr val="tx1"/>
                  </a:solidFill>
                </a:rPr>
                <a:t>of</a:t>
              </a:r>
              <a:r>
                <a:rPr lang="pt-PT" sz="2400" dirty="0" smtClean="0">
                  <a:solidFill>
                    <a:schemeClr val="tx1"/>
                  </a:solidFill>
                </a:rPr>
                <a:t> </a:t>
              </a:r>
              <a:r>
                <a:rPr lang="pt-PT" sz="2400" dirty="0" err="1" smtClean="0">
                  <a:solidFill>
                    <a:schemeClr val="tx1"/>
                  </a:solidFill>
                </a:rPr>
                <a:t>theme</a:t>
              </a:r>
              <a:endParaRPr lang="pt-PT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711766" y="1719549"/>
              <a:ext cx="304800" cy="3048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5"/>
          <p:cNvGrpSpPr/>
          <p:nvPr/>
        </p:nvGrpSpPr>
        <p:grpSpPr>
          <a:xfrm>
            <a:off x="228600" y="2132856"/>
            <a:ext cx="8763000" cy="533400"/>
            <a:chOff x="3711766" y="1600200"/>
            <a:chExt cx="8763000" cy="533400"/>
          </a:xfrm>
        </p:grpSpPr>
        <p:sp>
          <p:nvSpPr>
            <p:cNvPr id="10" name="Rectangle 6"/>
            <p:cNvSpPr/>
            <p:nvPr/>
          </p:nvSpPr>
          <p:spPr>
            <a:xfrm>
              <a:off x="4092766" y="1600200"/>
              <a:ext cx="8382000" cy="5334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-182880">
                <a:spcBef>
                  <a:spcPts val="200"/>
                </a:spcBef>
                <a:spcAft>
                  <a:spcPts val="200"/>
                </a:spcAft>
              </a:pPr>
              <a:r>
                <a:rPr lang="pt-PT" sz="2400" dirty="0" smtClean="0">
                  <a:solidFill>
                    <a:schemeClr val="tx1"/>
                  </a:solidFill>
                </a:rPr>
                <a:t>Role </a:t>
              </a:r>
              <a:r>
                <a:rPr lang="pt-PT" sz="2400" dirty="0" err="1" smtClean="0">
                  <a:solidFill>
                    <a:schemeClr val="tx1"/>
                  </a:solidFill>
                </a:rPr>
                <a:t>of</a:t>
              </a:r>
              <a:r>
                <a:rPr lang="pt-PT" sz="2400" dirty="0" smtClean="0">
                  <a:solidFill>
                    <a:schemeClr val="tx1"/>
                  </a:solidFill>
                </a:rPr>
                <a:t> </a:t>
              </a:r>
              <a:r>
                <a:rPr lang="pt-PT" sz="2400" dirty="0">
                  <a:solidFill>
                    <a:schemeClr val="tx1"/>
                  </a:solidFill>
                </a:rPr>
                <a:t>INE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711766" y="1719549"/>
              <a:ext cx="304800" cy="3048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57589" y="1480851"/>
            <a:ext cx="8153400" cy="533400"/>
            <a:chOff x="3711766" y="1600200"/>
            <a:chExt cx="8153400" cy="533400"/>
          </a:xfrm>
        </p:grpSpPr>
        <p:sp>
          <p:nvSpPr>
            <p:cNvPr id="13" name="Rectangle 12"/>
            <p:cNvSpPr/>
            <p:nvPr/>
          </p:nvSpPr>
          <p:spPr>
            <a:xfrm>
              <a:off x="4092766" y="1600200"/>
              <a:ext cx="7772400" cy="5334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-182880">
                <a:spcBef>
                  <a:spcPts val="200"/>
                </a:spcBef>
                <a:spcAft>
                  <a:spcPts val="200"/>
                </a:spcAft>
              </a:pPr>
              <a:r>
                <a:rPr lang="pt-PT" sz="2000" dirty="0" err="1">
                  <a:solidFill>
                    <a:schemeClr val="tx1"/>
                  </a:solidFill>
                </a:rPr>
                <a:t>historical</a:t>
              </a:r>
              <a:r>
                <a:rPr lang="pt-PT" sz="2000" dirty="0">
                  <a:solidFill>
                    <a:schemeClr val="tx1"/>
                  </a:solidFill>
                </a:rPr>
                <a:t> </a:t>
              </a:r>
              <a:r>
                <a:rPr lang="pt-PT" sz="2000" dirty="0" err="1">
                  <a:solidFill>
                    <a:schemeClr val="tx1"/>
                  </a:solidFill>
                </a:rPr>
                <a:t>context</a:t>
              </a:r>
              <a:endParaRPr lang="pt-PT" sz="2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711766" y="1719549"/>
              <a:ext cx="304800" cy="3048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200010" y="5007527"/>
            <a:ext cx="7772400" cy="5334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>
              <a:spcBef>
                <a:spcPts val="200"/>
              </a:spcBef>
              <a:spcAft>
                <a:spcPts val="200"/>
              </a:spcAft>
            </a:pPr>
            <a:endParaRPr lang="pt-PT" sz="2000" dirty="0" smtClean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93121" y="2895600"/>
            <a:ext cx="8153400" cy="533400"/>
            <a:chOff x="3711766" y="1600200"/>
            <a:chExt cx="8153400" cy="533400"/>
          </a:xfrm>
        </p:grpSpPr>
        <p:sp>
          <p:nvSpPr>
            <p:cNvPr id="22" name="Rectangle 21"/>
            <p:cNvSpPr/>
            <p:nvPr/>
          </p:nvSpPr>
          <p:spPr>
            <a:xfrm>
              <a:off x="4092766" y="1600200"/>
              <a:ext cx="7772400" cy="5334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-182880">
                <a:spcBef>
                  <a:spcPts val="200"/>
                </a:spcBef>
                <a:spcAft>
                  <a:spcPts val="200"/>
                </a:spcAft>
              </a:pPr>
              <a:r>
                <a:rPr lang="pt-PT" sz="2000" dirty="0" smtClean="0">
                  <a:solidFill>
                    <a:schemeClr val="tx1"/>
                  </a:solidFill>
                </a:rPr>
                <a:t>Shares </a:t>
              </a:r>
              <a:r>
                <a:rPr lang="pt-PT" sz="2000" dirty="0" err="1" smtClean="0">
                  <a:solidFill>
                    <a:schemeClr val="tx1"/>
                  </a:solidFill>
                </a:rPr>
                <a:t>of</a:t>
              </a:r>
              <a:r>
                <a:rPr lang="pt-PT" sz="2000" dirty="0" smtClean="0">
                  <a:solidFill>
                    <a:schemeClr val="tx1"/>
                  </a:solidFill>
                </a:rPr>
                <a:t> INE </a:t>
              </a:r>
              <a:endParaRPr lang="pt-PT" sz="20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711766" y="1719549"/>
              <a:ext cx="304800" cy="3048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5"/>
          <p:cNvGrpSpPr/>
          <p:nvPr/>
        </p:nvGrpSpPr>
        <p:grpSpPr>
          <a:xfrm>
            <a:off x="264970" y="4335760"/>
            <a:ext cx="8381551" cy="533400"/>
            <a:chOff x="3711766" y="1600200"/>
            <a:chExt cx="8763000" cy="533400"/>
          </a:xfrm>
        </p:grpSpPr>
        <p:sp>
          <p:nvSpPr>
            <p:cNvPr id="28" name="Rectangle 6"/>
            <p:cNvSpPr/>
            <p:nvPr/>
          </p:nvSpPr>
          <p:spPr>
            <a:xfrm>
              <a:off x="4092766" y="1600200"/>
              <a:ext cx="8382000" cy="5334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-182880">
                <a:spcBef>
                  <a:spcPts val="200"/>
                </a:spcBef>
                <a:spcAft>
                  <a:spcPts val="200"/>
                </a:spcAft>
              </a:pPr>
              <a:r>
                <a:rPr lang="pt-PT" sz="2400" dirty="0" err="1" smtClean="0">
                  <a:solidFill>
                    <a:schemeClr val="tx1"/>
                  </a:solidFill>
                </a:rPr>
                <a:t>Challenges</a:t>
              </a:r>
              <a:r>
                <a:rPr lang="pt-PT" sz="2400" dirty="0" smtClean="0">
                  <a:solidFill>
                    <a:schemeClr val="tx1"/>
                  </a:solidFill>
                </a:rPr>
                <a:t> </a:t>
              </a:r>
              <a:endParaRPr lang="pt-PT" sz="24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3711766" y="1719549"/>
              <a:ext cx="304800" cy="3048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5"/>
          <p:cNvGrpSpPr/>
          <p:nvPr/>
        </p:nvGrpSpPr>
        <p:grpSpPr>
          <a:xfrm>
            <a:off x="806469" y="5013176"/>
            <a:ext cx="4718660" cy="533400"/>
            <a:chOff x="3666386" y="1600200"/>
            <a:chExt cx="8808380" cy="533400"/>
          </a:xfrm>
        </p:grpSpPr>
        <p:sp>
          <p:nvSpPr>
            <p:cNvPr id="25" name="Rectangle 6"/>
            <p:cNvSpPr/>
            <p:nvPr/>
          </p:nvSpPr>
          <p:spPr>
            <a:xfrm>
              <a:off x="4092766" y="1600200"/>
              <a:ext cx="8382000" cy="5334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-182880">
                <a:spcBef>
                  <a:spcPts val="200"/>
                </a:spcBef>
                <a:spcAft>
                  <a:spcPts val="200"/>
                </a:spcAft>
              </a:pPr>
              <a:r>
                <a:rPr lang="pt-PT" sz="2400" dirty="0" smtClean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3666386" y="1719549"/>
              <a:ext cx="664398" cy="3048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Rectângulo 15"/>
          <p:cNvSpPr/>
          <p:nvPr/>
        </p:nvSpPr>
        <p:spPr>
          <a:xfrm>
            <a:off x="1235874" y="5100259"/>
            <a:ext cx="235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err="1" smtClean="0"/>
              <a:t>Demand</a:t>
            </a:r>
            <a:r>
              <a:rPr lang="pt-PT" dirty="0" smtClean="0"/>
              <a:t> for  </a:t>
            </a:r>
            <a:r>
              <a:rPr lang="pt-PT" dirty="0" err="1" smtClean="0"/>
              <a:t>microdata</a:t>
            </a:r>
            <a:endParaRPr lang="pt-PT" dirty="0"/>
          </a:p>
        </p:txBody>
      </p:sp>
      <p:sp>
        <p:nvSpPr>
          <p:cNvPr id="17" name="Rectângulo 16"/>
          <p:cNvSpPr/>
          <p:nvPr/>
        </p:nvSpPr>
        <p:spPr>
          <a:xfrm>
            <a:off x="1034881" y="3430741"/>
            <a:ext cx="54093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2880">
              <a:spcBef>
                <a:spcPts val="200"/>
              </a:spcBef>
              <a:spcAft>
                <a:spcPts val="200"/>
              </a:spcAft>
            </a:pPr>
            <a:r>
              <a:rPr lang="pt-PT" dirty="0" err="1"/>
              <a:t>Milestones</a:t>
            </a:r>
            <a:r>
              <a:rPr lang="pt-PT" dirty="0"/>
              <a:t> in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availability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microdata</a:t>
            </a:r>
            <a:r>
              <a:rPr lang="pt-PT" dirty="0"/>
              <a:t> for </a:t>
            </a:r>
            <a:r>
              <a:rPr lang="pt-PT" dirty="0" err="1"/>
              <a:t>public</a:t>
            </a:r>
            <a:r>
              <a:rPr lang="pt-PT" dirty="0"/>
              <a:t> </a:t>
            </a:r>
            <a:r>
              <a:rPr lang="pt-PT" dirty="0" err="1"/>
              <a:t>consumption</a:t>
            </a:r>
            <a:r>
              <a:rPr lang="pt-PT" dirty="0"/>
              <a:t> </a:t>
            </a:r>
          </a:p>
        </p:txBody>
      </p:sp>
      <p:sp>
        <p:nvSpPr>
          <p:cNvPr id="15" name="Marcador de Posição do Rodapé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666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2" y="-8116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/>
          <p:nvPr/>
        </p:nvSpPr>
        <p:spPr>
          <a:xfrm>
            <a:off x="593706" y="228600"/>
            <a:ext cx="8382000" cy="5334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 algn="ctr">
              <a:spcBef>
                <a:spcPts val="200"/>
              </a:spcBef>
              <a:spcAft>
                <a:spcPts val="200"/>
              </a:spcAft>
            </a:pPr>
            <a:r>
              <a:rPr lang="pt-PT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FRAMEWORK </a:t>
            </a:r>
          </a:p>
        </p:txBody>
      </p:sp>
      <p:sp>
        <p:nvSpPr>
          <p:cNvPr id="30" name="Pentágono 29"/>
          <p:cNvSpPr/>
          <p:nvPr/>
        </p:nvSpPr>
        <p:spPr>
          <a:xfrm>
            <a:off x="838847" y="2352464"/>
            <a:ext cx="3546401" cy="860512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pt-PT" sz="1600" b="1" dirty="0" err="1" smtClean="0">
                <a:solidFill>
                  <a:schemeClr val="tx1"/>
                </a:solidFill>
              </a:rPr>
              <a:t>Luck</a:t>
            </a:r>
            <a:r>
              <a:rPr lang="pt-PT" sz="1600" b="1" dirty="0" smtClean="0">
                <a:solidFill>
                  <a:schemeClr val="tx1"/>
                </a:solidFill>
              </a:rPr>
              <a:t> </a:t>
            </a:r>
            <a:r>
              <a:rPr lang="pt-PT" sz="1600" b="1" dirty="0" err="1" smtClean="0">
                <a:solidFill>
                  <a:schemeClr val="tx1"/>
                </a:solidFill>
              </a:rPr>
              <a:t>of</a:t>
            </a:r>
            <a:r>
              <a:rPr lang="pt-PT" sz="1600" b="1" dirty="0" smtClean="0">
                <a:solidFill>
                  <a:schemeClr val="tx1"/>
                </a:solidFill>
              </a:rPr>
              <a:t> </a:t>
            </a:r>
            <a:r>
              <a:rPr lang="pt-PT" sz="1600" b="1" dirty="0" err="1" smtClean="0">
                <a:solidFill>
                  <a:schemeClr val="tx1"/>
                </a:solidFill>
              </a:rPr>
              <a:t>acess</a:t>
            </a:r>
            <a:r>
              <a:rPr lang="pt-PT" sz="1600" b="1" dirty="0" smtClean="0">
                <a:solidFill>
                  <a:schemeClr val="tx1"/>
                </a:solidFill>
              </a:rPr>
              <a:t> to </a:t>
            </a:r>
            <a:r>
              <a:rPr lang="pt-PT" sz="1600" b="1" dirty="0" err="1" smtClean="0">
                <a:solidFill>
                  <a:schemeClr val="tx1"/>
                </a:solidFill>
              </a:rPr>
              <a:t>the</a:t>
            </a:r>
            <a:r>
              <a:rPr lang="pt-PT" sz="1600" b="1" dirty="0" smtClean="0">
                <a:solidFill>
                  <a:schemeClr val="tx1"/>
                </a:solidFill>
              </a:rPr>
              <a:t> </a:t>
            </a:r>
            <a:r>
              <a:rPr lang="pt-PT" sz="1600" b="1" dirty="0" err="1" smtClean="0">
                <a:solidFill>
                  <a:schemeClr val="tx1"/>
                </a:solidFill>
              </a:rPr>
              <a:t>national</a:t>
            </a:r>
            <a:r>
              <a:rPr lang="pt-PT" sz="1600" b="1" dirty="0" smtClean="0">
                <a:solidFill>
                  <a:schemeClr val="tx1"/>
                </a:solidFill>
              </a:rPr>
              <a:t> </a:t>
            </a:r>
            <a:r>
              <a:rPr lang="pt-PT" sz="1600" b="1" dirty="0" err="1" smtClean="0">
                <a:solidFill>
                  <a:schemeClr val="tx1"/>
                </a:solidFill>
              </a:rPr>
              <a:t>territory</a:t>
            </a:r>
            <a:r>
              <a:rPr lang="pt-PT" sz="16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Right Arrow 116"/>
          <p:cNvSpPr/>
          <p:nvPr/>
        </p:nvSpPr>
        <p:spPr>
          <a:xfrm>
            <a:off x="838848" y="1451570"/>
            <a:ext cx="3485656" cy="796263"/>
          </a:xfrm>
          <a:prstGeom prst="rightArrow">
            <a:avLst>
              <a:gd name="adj1" fmla="val 100000"/>
              <a:gd name="adj2" fmla="val 3909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pt-PT" sz="1600" dirty="0" smtClean="0">
              <a:solidFill>
                <a:schemeClr val="tx1"/>
              </a:solidFill>
            </a:endParaRP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pt-PT" sz="1600" dirty="0">
              <a:solidFill>
                <a:schemeClr val="tx1"/>
              </a:solidFill>
            </a:endParaRP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600" b="1" dirty="0" err="1" smtClean="0">
                <a:solidFill>
                  <a:schemeClr val="tx1"/>
                </a:solidFill>
              </a:rPr>
              <a:t>Armed</a:t>
            </a:r>
            <a:r>
              <a:rPr lang="pt-PT" sz="1600" b="1" dirty="0" smtClean="0">
                <a:solidFill>
                  <a:schemeClr val="tx1"/>
                </a:solidFill>
              </a:rPr>
              <a:t> </a:t>
            </a:r>
            <a:r>
              <a:rPr lang="pt-PT" sz="1600" b="1" dirty="0" err="1" smtClean="0">
                <a:solidFill>
                  <a:schemeClr val="tx1"/>
                </a:solidFill>
              </a:rPr>
              <a:t>Conflict</a:t>
            </a:r>
            <a:endParaRPr lang="pt-PT" sz="1600" b="1" dirty="0" smtClean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PT" sz="1400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grpSp>
        <p:nvGrpSpPr>
          <p:cNvPr id="9" name="Group 127"/>
          <p:cNvGrpSpPr/>
          <p:nvPr/>
        </p:nvGrpSpPr>
        <p:grpSpPr>
          <a:xfrm>
            <a:off x="4251306" y="1142007"/>
            <a:ext cx="819742" cy="4894081"/>
            <a:chOff x="4133258" y="1382617"/>
            <a:chExt cx="819742" cy="5300949"/>
          </a:xfrm>
        </p:grpSpPr>
        <p:grpSp>
          <p:nvGrpSpPr>
            <p:cNvPr id="10" name="Group 96"/>
            <p:cNvGrpSpPr/>
            <p:nvPr/>
          </p:nvGrpSpPr>
          <p:grpSpPr>
            <a:xfrm>
              <a:off x="4133258" y="1546034"/>
              <a:ext cx="819742" cy="4821499"/>
              <a:chOff x="94658" y="976826"/>
              <a:chExt cx="819742" cy="5590148"/>
            </a:xfrm>
          </p:grpSpPr>
          <p:sp>
            <p:nvSpPr>
              <p:cNvPr id="13" name="Rectangle 47"/>
              <p:cNvSpPr/>
              <p:nvPr/>
            </p:nvSpPr>
            <p:spPr>
              <a:xfrm>
                <a:off x="146270" y="6335616"/>
                <a:ext cx="5334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2001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48"/>
              <p:cNvSpPr/>
              <p:nvPr/>
            </p:nvSpPr>
            <p:spPr>
              <a:xfrm>
                <a:off x="94658" y="3739307"/>
                <a:ext cx="5334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1992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49"/>
              <p:cNvSpPr/>
              <p:nvPr/>
            </p:nvSpPr>
            <p:spPr>
              <a:xfrm>
                <a:off x="228600" y="976826"/>
                <a:ext cx="5334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1975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" name="Group 95"/>
              <p:cNvGrpSpPr/>
              <p:nvPr/>
            </p:nvGrpSpPr>
            <p:grpSpPr>
              <a:xfrm>
                <a:off x="685800" y="1140243"/>
                <a:ext cx="228600" cy="5426731"/>
                <a:chOff x="685800" y="1140243"/>
                <a:chExt cx="228600" cy="5426731"/>
              </a:xfrm>
            </p:grpSpPr>
            <p:cxnSp>
              <p:nvCxnSpPr>
                <p:cNvPr id="17" name="Straight Connector 2"/>
                <p:cNvCxnSpPr/>
                <p:nvPr/>
              </p:nvCxnSpPr>
              <p:spPr>
                <a:xfrm>
                  <a:off x="685800" y="1143000"/>
                  <a:ext cx="0" cy="54212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685800" y="6566974"/>
                  <a:ext cx="2286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685800" y="1140243"/>
                  <a:ext cx="2286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685800" y="3842132"/>
                  <a:ext cx="2286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37"/>
                <p:cNvCxnSpPr/>
                <p:nvPr/>
              </p:nvCxnSpPr>
              <p:spPr>
                <a:xfrm>
                  <a:off x="685800" y="5485481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41"/>
                <p:cNvCxnSpPr/>
                <p:nvPr/>
              </p:nvCxnSpPr>
              <p:spPr>
                <a:xfrm>
                  <a:off x="685800" y="3298634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50"/>
                <p:cNvCxnSpPr/>
                <p:nvPr/>
              </p:nvCxnSpPr>
              <p:spPr>
                <a:xfrm>
                  <a:off x="685800" y="6020719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51"/>
                <p:cNvCxnSpPr/>
                <p:nvPr/>
              </p:nvCxnSpPr>
              <p:spPr>
                <a:xfrm>
                  <a:off x="685800" y="1654366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52"/>
                <p:cNvCxnSpPr/>
                <p:nvPr/>
              </p:nvCxnSpPr>
              <p:spPr>
                <a:xfrm>
                  <a:off x="685800" y="4386549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53"/>
                <p:cNvCxnSpPr/>
                <p:nvPr/>
              </p:nvCxnSpPr>
              <p:spPr>
                <a:xfrm>
                  <a:off x="696817" y="2188685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54"/>
                <p:cNvCxnSpPr/>
                <p:nvPr/>
              </p:nvCxnSpPr>
              <p:spPr>
                <a:xfrm>
                  <a:off x="685800" y="4952081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55"/>
                <p:cNvCxnSpPr/>
                <p:nvPr/>
              </p:nvCxnSpPr>
              <p:spPr>
                <a:xfrm>
                  <a:off x="696817" y="2754217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1" name="Straight Connector 122"/>
            <p:cNvCxnSpPr/>
            <p:nvPr/>
          </p:nvCxnSpPr>
          <p:spPr>
            <a:xfrm>
              <a:off x="4724400" y="6378766"/>
              <a:ext cx="0" cy="3048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26"/>
            <p:cNvCxnSpPr/>
            <p:nvPr/>
          </p:nvCxnSpPr>
          <p:spPr>
            <a:xfrm>
              <a:off x="4724400" y="1382617"/>
              <a:ext cx="0" cy="3048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"/>
          <p:cNvSpPr/>
          <p:nvPr/>
        </p:nvSpPr>
        <p:spPr>
          <a:xfrm>
            <a:off x="5071048" y="663222"/>
            <a:ext cx="4072952" cy="5334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 algn="ctr">
              <a:spcBef>
                <a:spcPts val="200"/>
              </a:spcBef>
              <a:spcAft>
                <a:spcPts val="200"/>
              </a:spcAft>
            </a:pPr>
            <a:r>
              <a:rPr lang="pt-PT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</a:t>
            </a:r>
            <a:endParaRPr lang="pt-PT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ectangle 3"/>
          <p:cNvSpPr/>
          <p:nvPr/>
        </p:nvSpPr>
        <p:spPr>
          <a:xfrm>
            <a:off x="269338" y="839557"/>
            <a:ext cx="4072952" cy="5334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 algn="ctr">
              <a:spcBef>
                <a:spcPts val="200"/>
              </a:spcBef>
              <a:spcAft>
                <a:spcPts val="200"/>
              </a:spcAft>
            </a:pPr>
            <a:r>
              <a:rPr lang="pt-PT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</a:t>
            </a:r>
            <a:endParaRPr lang="pt-PT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Pentágono 33"/>
          <p:cNvSpPr/>
          <p:nvPr/>
        </p:nvSpPr>
        <p:spPr>
          <a:xfrm flipH="1">
            <a:off x="4952030" y="1233826"/>
            <a:ext cx="4004481" cy="1524661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pt-PT" sz="1200" b="1" dirty="0" err="1" smtClean="0"/>
              <a:t>Difficulty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of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promoting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sustainable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development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and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comprehensive</a:t>
            </a:r>
            <a:r>
              <a:rPr lang="pt-PT" sz="1200" b="1" dirty="0" smtClean="0"/>
              <a:t>;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PT" sz="1200" b="1" dirty="0" err="1" smtClean="0"/>
              <a:t>Development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strategies</a:t>
            </a:r>
            <a:r>
              <a:rPr lang="pt-PT" sz="1200" b="1" dirty="0" smtClean="0"/>
              <a:t> for short </a:t>
            </a:r>
            <a:r>
              <a:rPr lang="pt-PT" sz="1200" b="1" dirty="0" err="1" smtClean="0"/>
              <a:t>term</a:t>
            </a:r>
            <a:r>
              <a:rPr lang="pt-PT" sz="1200" b="1" dirty="0" smtClean="0"/>
              <a:t>/ </a:t>
            </a:r>
            <a:r>
              <a:rPr lang="pt-PT" sz="1200" b="1" dirty="0" err="1" smtClean="0"/>
              <a:t>emergency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plans</a:t>
            </a:r>
            <a:r>
              <a:rPr lang="pt-PT" sz="1200" b="1" dirty="0" smtClean="0"/>
              <a:t>;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PT" sz="1200" b="1" dirty="0" err="1" smtClean="0"/>
              <a:t>Little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culture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of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using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statistical</a:t>
            </a:r>
            <a:r>
              <a:rPr lang="pt-PT" sz="1200" b="1" dirty="0" smtClean="0"/>
              <a:t> .  </a:t>
            </a:r>
          </a:p>
        </p:txBody>
      </p:sp>
      <p:sp>
        <p:nvSpPr>
          <p:cNvPr id="33" name="Seta para baixo 32"/>
          <p:cNvSpPr/>
          <p:nvPr/>
        </p:nvSpPr>
        <p:spPr>
          <a:xfrm>
            <a:off x="2110596" y="1996157"/>
            <a:ext cx="390435" cy="50335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4" name="Pentágono 43"/>
          <p:cNvSpPr/>
          <p:nvPr/>
        </p:nvSpPr>
        <p:spPr>
          <a:xfrm>
            <a:off x="899592" y="4309369"/>
            <a:ext cx="3279246" cy="847823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pt-PT" sz="1400" b="1" dirty="0" err="1" smtClean="0">
                <a:solidFill>
                  <a:schemeClr val="tx1"/>
                </a:solidFill>
              </a:rPr>
              <a:t>Partial</a:t>
            </a:r>
            <a:r>
              <a:rPr lang="pt-PT" sz="1400" b="1" dirty="0" smtClean="0">
                <a:solidFill>
                  <a:schemeClr val="tx1"/>
                </a:solidFill>
              </a:rPr>
              <a:t> </a:t>
            </a:r>
            <a:r>
              <a:rPr lang="pt-PT" sz="1400" b="1" dirty="0" err="1" smtClean="0">
                <a:solidFill>
                  <a:schemeClr val="tx1"/>
                </a:solidFill>
              </a:rPr>
              <a:t>acess</a:t>
            </a:r>
            <a:r>
              <a:rPr lang="pt-PT" sz="1400" b="1" dirty="0" smtClean="0">
                <a:solidFill>
                  <a:schemeClr val="tx1"/>
                </a:solidFill>
              </a:rPr>
              <a:t> to </a:t>
            </a:r>
            <a:r>
              <a:rPr lang="pt-PT" sz="1400" b="1" dirty="0" err="1" smtClean="0">
                <a:solidFill>
                  <a:schemeClr val="tx1"/>
                </a:solidFill>
              </a:rPr>
              <a:t>the</a:t>
            </a:r>
            <a:r>
              <a:rPr lang="pt-PT" sz="1400" b="1" dirty="0" smtClean="0">
                <a:solidFill>
                  <a:schemeClr val="tx1"/>
                </a:solidFill>
              </a:rPr>
              <a:t> </a:t>
            </a:r>
            <a:r>
              <a:rPr lang="pt-PT" sz="1400" b="1" dirty="0" err="1" smtClean="0">
                <a:solidFill>
                  <a:schemeClr val="tx1"/>
                </a:solidFill>
              </a:rPr>
              <a:t>national</a:t>
            </a:r>
            <a:r>
              <a:rPr lang="pt-PT" sz="1400" b="1" dirty="0" smtClean="0">
                <a:solidFill>
                  <a:schemeClr val="tx1"/>
                </a:solidFill>
              </a:rPr>
              <a:t> </a:t>
            </a:r>
            <a:r>
              <a:rPr lang="pt-PT" sz="1400" b="1" dirty="0" err="1" smtClean="0">
                <a:solidFill>
                  <a:schemeClr val="tx1"/>
                </a:solidFill>
              </a:rPr>
              <a:t>territory</a:t>
            </a:r>
            <a:endParaRPr lang="pt-PT" sz="1200" b="1" dirty="0" smtClean="0">
              <a:solidFill>
                <a:schemeClr val="tx1"/>
              </a:solidFill>
            </a:endParaRPr>
          </a:p>
        </p:txBody>
      </p:sp>
      <p:sp>
        <p:nvSpPr>
          <p:cNvPr id="49" name="Right Arrow 98"/>
          <p:cNvSpPr/>
          <p:nvPr/>
        </p:nvSpPr>
        <p:spPr>
          <a:xfrm rot="10800000" flipV="1">
            <a:off x="4860032" y="4303142"/>
            <a:ext cx="4052378" cy="2438225"/>
          </a:xfrm>
          <a:prstGeom prst="rightArrow">
            <a:avLst>
              <a:gd name="adj1" fmla="val 100000"/>
              <a:gd name="adj2" fmla="val 37668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bIns="45720" rtlCol="0" anchor="ctr" anchorCtr="1"/>
          <a:lstStyle/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pt-PT" sz="1400" dirty="0" smtClean="0">
              <a:solidFill>
                <a:schemeClr val="tx1"/>
              </a:solidFill>
            </a:endParaRP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Production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Microdata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Household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Surveys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(1990 </a:t>
            </a:r>
            <a:r>
              <a:rPr lang="pt-PT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2005)</a:t>
            </a: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IDR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Survey</a:t>
            </a:r>
            <a:endParaRPr lang="pt-PT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IPCVD - 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Poverty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Profile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PT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MICS I -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Report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MICS, IDCP –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Report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IDCP </a:t>
            </a: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Lei 15/96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Statistical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systemNational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(SEN),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27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September</a:t>
            </a:r>
            <a:r>
              <a:rPr lang="pt-PT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1996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ight Arrow 116"/>
          <p:cNvSpPr/>
          <p:nvPr/>
        </p:nvSpPr>
        <p:spPr>
          <a:xfrm>
            <a:off x="899592" y="3349091"/>
            <a:ext cx="3222830" cy="594991"/>
          </a:xfrm>
          <a:prstGeom prst="rightArrow">
            <a:avLst>
              <a:gd name="adj1" fmla="val 100000"/>
              <a:gd name="adj2" fmla="val 3909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pt-PT" sz="1600" b="1" dirty="0" smtClean="0">
              <a:solidFill>
                <a:schemeClr val="tx1"/>
              </a:solidFill>
            </a:endParaRP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pt-PT" sz="1600" b="1" dirty="0">
              <a:solidFill>
                <a:schemeClr val="tx1"/>
              </a:solidFill>
            </a:endParaRP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600" b="1" dirty="0" err="1" smtClean="0">
                <a:solidFill>
                  <a:schemeClr val="tx1"/>
                </a:solidFill>
              </a:rPr>
              <a:t>Transition</a:t>
            </a:r>
            <a:r>
              <a:rPr lang="pt-PT" sz="1600" b="1" dirty="0" smtClean="0">
                <a:solidFill>
                  <a:schemeClr val="tx1"/>
                </a:solidFill>
              </a:rPr>
              <a:t> </a:t>
            </a:r>
            <a:r>
              <a:rPr lang="pt-PT" sz="1600" b="1" dirty="0" err="1" smtClean="0">
                <a:solidFill>
                  <a:schemeClr val="tx1"/>
                </a:solidFill>
              </a:rPr>
              <a:t>period</a:t>
            </a:r>
            <a:r>
              <a:rPr lang="pt-PT" sz="1600" b="1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PT" sz="1400" b="1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46" name="Seta para baixo 45"/>
          <p:cNvSpPr/>
          <p:nvPr/>
        </p:nvSpPr>
        <p:spPr>
          <a:xfrm>
            <a:off x="2191241" y="3933760"/>
            <a:ext cx="390435" cy="50335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8" name="Seta para baixo 37"/>
          <p:cNvSpPr/>
          <p:nvPr/>
        </p:nvSpPr>
        <p:spPr>
          <a:xfrm rot="14941282">
            <a:off x="4455942" y="1884960"/>
            <a:ext cx="390435" cy="1052569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9" name="Seta para baixo 38"/>
          <p:cNvSpPr/>
          <p:nvPr/>
        </p:nvSpPr>
        <p:spPr>
          <a:xfrm rot="14941282">
            <a:off x="4394755" y="3538009"/>
            <a:ext cx="390435" cy="135216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8" name="Pentágono 47"/>
          <p:cNvSpPr/>
          <p:nvPr/>
        </p:nvSpPr>
        <p:spPr>
          <a:xfrm flipH="1">
            <a:off x="5148063" y="3076827"/>
            <a:ext cx="3836354" cy="1156299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pt-PT" sz="1200" b="1" dirty="0" err="1" smtClean="0"/>
              <a:t>From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Conflict</a:t>
            </a:r>
            <a:r>
              <a:rPr lang="pt-PT" sz="1200" b="1" dirty="0" smtClean="0"/>
              <a:t> to </a:t>
            </a:r>
            <a:r>
              <a:rPr lang="pt-PT" sz="1200" b="1" dirty="0" err="1" smtClean="0"/>
              <a:t>peace</a:t>
            </a:r>
            <a:r>
              <a:rPr lang="pt-PT" sz="1200" b="1" dirty="0" smtClean="0"/>
              <a:t>;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PT" sz="1200" b="1" dirty="0" smtClean="0"/>
              <a:t>To </a:t>
            </a:r>
            <a:r>
              <a:rPr lang="pt-PT" sz="1200" b="1" dirty="0" err="1" smtClean="0"/>
              <a:t>one-party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democracy</a:t>
            </a:r>
            <a:r>
              <a:rPr lang="pt-PT" sz="1200" b="1" dirty="0" smtClean="0"/>
              <a:t>;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PT" sz="1200" b="1" dirty="0" err="1" smtClean="0"/>
              <a:t>From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Planned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economy</a:t>
            </a:r>
            <a:r>
              <a:rPr lang="pt-PT" sz="1200" b="1" smtClean="0"/>
              <a:t> to market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economy</a:t>
            </a:r>
            <a:endParaRPr lang="pt-PT" sz="1200" b="1" dirty="0" smtClean="0"/>
          </a:p>
        </p:txBody>
      </p:sp>
      <p:sp>
        <p:nvSpPr>
          <p:cNvPr id="40" name="Seta para baixo 39"/>
          <p:cNvSpPr/>
          <p:nvPr/>
        </p:nvSpPr>
        <p:spPr>
          <a:xfrm>
            <a:off x="7131369" y="4005064"/>
            <a:ext cx="390435" cy="50335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693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9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3"/>
          <p:cNvSpPr/>
          <p:nvPr/>
        </p:nvSpPr>
        <p:spPr>
          <a:xfrm>
            <a:off x="593706" y="228600"/>
            <a:ext cx="8382000" cy="5334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 algn="ctr">
              <a:spcBef>
                <a:spcPts val="200"/>
              </a:spcBef>
              <a:spcAft>
                <a:spcPts val="200"/>
              </a:spcAft>
            </a:pPr>
            <a:r>
              <a:rPr lang="pt-PT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Framework </a:t>
            </a:r>
          </a:p>
        </p:txBody>
      </p:sp>
      <p:sp>
        <p:nvSpPr>
          <p:cNvPr id="6" name="Pentágono 5"/>
          <p:cNvSpPr/>
          <p:nvPr/>
        </p:nvSpPr>
        <p:spPr>
          <a:xfrm>
            <a:off x="706541" y="2718724"/>
            <a:ext cx="3546401" cy="782284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pt-PT" sz="1400" dirty="0" smtClean="0">
                <a:solidFill>
                  <a:schemeClr val="tx1"/>
                </a:solidFill>
              </a:rPr>
              <a:t>Gradual </a:t>
            </a:r>
            <a:r>
              <a:rPr lang="pt-PT" sz="1400" dirty="0" err="1" smtClean="0">
                <a:solidFill>
                  <a:schemeClr val="tx1"/>
                </a:solidFill>
              </a:rPr>
              <a:t>access</a:t>
            </a:r>
            <a:r>
              <a:rPr lang="pt-PT" sz="1400" dirty="0" smtClean="0">
                <a:solidFill>
                  <a:schemeClr val="tx1"/>
                </a:solidFill>
              </a:rPr>
              <a:t> to </a:t>
            </a:r>
            <a:r>
              <a:rPr lang="pt-PT" sz="1400" dirty="0" err="1" smtClean="0">
                <a:solidFill>
                  <a:schemeClr val="tx1"/>
                </a:solidFill>
              </a:rPr>
              <a:t>the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territory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Right Arrow 116"/>
          <p:cNvSpPr/>
          <p:nvPr/>
        </p:nvSpPr>
        <p:spPr>
          <a:xfrm>
            <a:off x="706542" y="1451570"/>
            <a:ext cx="3485656" cy="796263"/>
          </a:xfrm>
          <a:prstGeom prst="rightArrow">
            <a:avLst>
              <a:gd name="adj1" fmla="val 100000"/>
              <a:gd name="adj2" fmla="val 3909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pt-PT" sz="1600" dirty="0" smtClean="0">
              <a:solidFill>
                <a:schemeClr val="tx1"/>
              </a:solidFill>
            </a:endParaRP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pt-PT" sz="1600" dirty="0">
              <a:solidFill>
                <a:schemeClr val="tx1"/>
              </a:solidFill>
            </a:endParaRP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600" b="1" dirty="0" smtClean="0">
                <a:solidFill>
                  <a:schemeClr val="tx1"/>
                </a:solidFill>
              </a:rPr>
              <a:t>Peace “</a:t>
            </a:r>
            <a:r>
              <a:rPr lang="pt-PT" sz="1600" b="1" dirty="0" err="1" smtClean="0">
                <a:solidFill>
                  <a:schemeClr val="tx1"/>
                </a:solidFill>
              </a:rPr>
              <a:t>April</a:t>
            </a:r>
            <a:r>
              <a:rPr lang="pt-PT" sz="1600" b="1" dirty="0" smtClean="0">
                <a:solidFill>
                  <a:schemeClr val="tx1"/>
                </a:solidFill>
              </a:rPr>
              <a:t> de 2002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PT" sz="1400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grpSp>
        <p:nvGrpSpPr>
          <p:cNvPr id="8" name="Group 127"/>
          <p:cNvGrpSpPr/>
          <p:nvPr/>
        </p:nvGrpSpPr>
        <p:grpSpPr>
          <a:xfrm>
            <a:off x="4252942" y="1142007"/>
            <a:ext cx="685800" cy="4894081"/>
            <a:chOff x="4267200" y="1382617"/>
            <a:chExt cx="685800" cy="5300949"/>
          </a:xfrm>
        </p:grpSpPr>
        <p:grpSp>
          <p:nvGrpSpPr>
            <p:cNvPr id="9" name="Group 96"/>
            <p:cNvGrpSpPr/>
            <p:nvPr/>
          </p:nvGrpSpPr>
          <p:grpSpPr>
            <a:xfrm>
              <a:off x="4267200" y="1546034"/>
              <a:ext cx="685800" cy="4821499"/>
              <a:chOff x="228600" y="976826"/>
              <a:chExt cx="685800" cy="5590148"/>
            </a:xfrm>
          </p:grpSpPr>
          <p:sp>
            <p:nvSpPr>
              <p:cNvPr id="14" name="Rectangle 49"/>
              <p:cNvSpPr/>
              <p:nvPr/>
            </p:nvSpPr>
            <p:spPr>
              <a:xfrm>
                <a:off x="228600" y="976826"/>
                <a:ext cx="5334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2002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" name="Group 95"/>
              <p:cNvGrpSpPr/>
              <p:nvPr/>
            </p:nvGrpSpPr>
            <p:grpSpPr>
              <a:xfrm>
                <a:off x="685800" y="1140243"/>
                <a:ext cx="228600" cy="5426731"/>
                <a:chOff x="685800" y="1140243"/>
                <a:chExt cx="228600" cy="5426731"/>
              </a:xfrm>
            </p:grpSpPr>
            <p:cxnSp>
              <p:nvCxnSpPr>
                <p:cNvPr id="16" name="Straight Connector 2"/>
                <p:cNvCxnSpPr/>
                <p:nvPr/>
              </p:nvCxnSpPr>
              <p:spPr>
                <a:xfrm>
                  <a:off x="685800" y="1143000"/>
                  <a:ext cx="0" cy="54212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7"/>
                <p:cNvCxnSpPr/>
                <p:nvPr/>
              </p:nvCxnSpPr>
              <p:spPr>
                <a:xfrm>
                  <a:off x="685800" y="6566974"/>
                  <a:ext cx="2286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8"/>
                <p:cNvCxnSpPr/>
                <p:nvPr/>
              </p:nvCxnSpPr>
              <p:spPr>
                <a:xfrm>
                  <a:off x="685800" y="1140243"/>
                  <a:ext cx="2286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9"/>
                <p:cNvCxnSpPr/>
                <p:nvPr/>
              </p:nvCxnSpPr>
              <p:spPr>
                <a:xfrm>
                  <a:off x="685800" y="3842132"/>
                  <a:ext cx="2286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37"/>
                <p:cNvCxnSpPr/>
                <p:nvPr/>
              </p:nvCxnSpPr>
              <p:spPr>
                <a:xfrm>
                  <a:off x="685800" y="5485481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41"/>
                <p:cNvCxnSpPr/>
                <p:nvPr/>
              </p:nvCxnSpPr>
              <p:spPr>
                <a:xfrm>
                  <a:off x="685800" y="3298634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50"/>
                <p:cNvCxnSpPr/>
                <p:nvPr/>
              </p:nvCxnSpPr>
              <p:spPr>
                <a:xfrm>
                  <a:off x="685800" y="6020719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51"/>
                <p:cNvCxnSpPr/>
                <p:nvPr/>
              </p:nvCxnSpPr>
              <p:spPr>
                <a:xfrm>
                  <a:off x="685800" y="1654366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52"/>
                <p:cNvCxnSpPr/>
                <p:nvPr/>
              </p:nvCxnSpPr>
              <p:spPr>
                <a:xfrm>
                  <a:off x="685800" y="4386549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53"/>
                <p:cNvCxnSpPr/>
                <p:nvPr/>
              </p:nvCxnSpPr>
              <p:spPr>
                <a:xfrm>
                  <a:off x="696817" y="2188685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54"/>
                <p:cNvCxnSpPr/>
                <p:nvPr/>
              </p:nvCxnSpPr>
              <p:spPr>
                <a:xfrm>
                  <a:off x="685800" y="4952081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55"/>
                <p:cNvCxnSpPr/>
                <p:nvPr/>
              </p:nvCxnSpPr>
              <p:spPr>
                <a:xfrm>
                  <a:off x="696817" y="2754217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0" name="Straight Connector 122"/>
            <p:cNvCxnSpPr/>
            <p:nvPr/>
          </p:nvCxnSpPr>
          <p:spPr>
            <a:xfrm>
              <a:off x="4724400" y="6378766"/>
              <a:ext cx="0" cy="3048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26"/>
            <p:cNvCxnSpPr/>
            <p:nvPr/>
          </p:nvCxnSpPr>
          <p:spPr>
            <a:xfrm>
              <a:off x="4724400" y="1382617"/>
              <a:ext cx="0" cy="3048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3"/>
          <p:cNvSpPr/>
          <p:nvPr/>
        </p:nvSpPr>
        <p:spPr>
          <a:xfrm>
            <a:off x="4938742" y="663222"/>
            <a:ext cx="4072952" cy="5334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 algn="ctr">
              <a:spcBef>
                <a:spcPts val="200"/>
              </a:spcBef>
              <a:spcAft>
                <a:spcPts val="200"/>
              </a:spcAft>
            </a:pPr>
            <a:r>
              <a:rPr lang="pt-PT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</a:t>
            </a:r>
            <a:endParaRPr lang="pt-PT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3"/>
          <p:cNvSpPr/>
          <p:nvPr/>
        </p:nvSpPr>
        <p:spPr>
          <a:xfrm>
            <a:off x="179512" y="620688"/>
            <a:ext cx="4072952" cy="5334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 algn="ctr">
              <a:spcBef>
                <a:spcPts val="200"/>
              </a:spcBef>
              <a:spcAft>
                <a:spcPts val="200"/>
              </a:spcAft>
            </a:pPr>
            <a:r>
              <a:rPr lang="pt-PT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</a:t>
            </a:r>
            <a:r>
              <a:rPr lang="pt-PT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0" name="Pentágono 29"/>
          <p:cNvSpPr/>
          <p:nvPr/>
        </p:nvSpPr>
        <p:spPr>
          <a:xfrm flipH="1">
            <a:off x="4819723" y="1340768"/>
            <a:ext cx="4004481" cy="1512167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pt-PT" sz="1400" b="1" dirty="0" err="1" smtClean="0"/>
              <a:t>Shift</a:t>
            </a:r>
            <a:r>
              <a:rPr lang="pt-PT" sz="1400" b="1" dirty="0" smtClean="0"/>
              <a:t> </a:t>
            </a:r>
            <a:r>
              <a:rPr lang="pt-PT" sz="1400" b="1" dirty="0" err="1" smtClean="0"/>
              <a:t>from</a:t>
            </a:r>
            <a:r>
              <a:rPr lang="pt-PT" sz="1400" b="1" dirty="0" smtClean="0"/>
              <a:t> a short-</a:t>
            </a:r>
            <a:r>
              <a:rPr lang="pt-PT" sz="1400" b="1" dirty="0" err="1" smtClean="0"/>
              <a:t>term</a:t>
            </a:r>
            <a:r>
              <a:rPr lang="pt-PT" sz="1400" b="1" dirty="0" smtClean="0"/>
              <a:t> </a:t>
            </a:r>
            <a:r>
              <a:rPr lang="pt-PT" sz="1400" b="1" dirty="0" err="1" smtClean="0"/>
              <a:t>view</a:t>
            </a:r>
            <a:r>
              <a:rPr lang="pt-PT" sz="1400" b="1" dirty="0" smtClean="0"/>
              <a:t> to </a:t>
            </a:r>
            <a:r>
              <a:rPr lang="pt-PT" sz="1400" b="1" dirty="0" err="1" smtClean="0"/>
              <a:t>another</a:t>
            </a:r>
            <a:r>
              <a:rPr lang="pt-PT" sz="1400" b="1" dirty="0" smtClean="0"/>
              <a:t> </a:t>
            </a:r>
            <a:r>
              <a:rPr lang="pt-PT" sz="1400" b="1" dirty="0" err="1" smtClean="0"/>
              <a:t>medium</a:t>
            </a:r>
            <a:r>
              <a:rPr lang="pt-PT" sz="1400" b="1" dirty="0" smtClean="0"/>
              <a:t>/</a:t>
            </a:r>
            <a:r>
              <a:rPr lang="pt-PT" sz="1400" b="1" dirty="0" err="1" smtClean="0"/>
              <a:t>long</a:t>
            </a:r>
            <a:r>
              <a:rPr lang="pt-PT" sz="1400" b="1" dirty="0" smtClean="0"/>
              <a:t> </a:t>
            </a:r>
            <a:r>
              <a:rPr lang="pt-PT" sz="1400" b="1" dirty="0" err="1" smtClean="0"/>
              <a:t>term</a:t>
            </a:r>
            <a:r>
              <a:rPr lang="pt-PT" sz="1400" b="1" dirty="0" smtClean="0"/>
              <a:t>;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PT" sz="1400" b="1" dirty="0" err="1" smtClean="0"/>
              <a:t>Statistics</a:t>
            </a:r>
            <a:r>
              <a:rPr lang="pt-PT" sz="1400" b="1" dirty="0" smtClean="0"/>
              <a:t> </a:t>
            </a:r>
            <a:r>
              <a:rPr lang="pt-PT" sz="1400" b="1" dirty="0" err="1" smtClean="0"/>
              <a:t>Need</a:t>
            </a:r>
            <a:r>
              <a:rPr lang="pt-PT" sz="1400" b="1" dirty="0" smtClean="0"/>
              <a:t>;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PT" sz="1400" b="1" dirty="0" err="1" smtClean="0"/>
              <a:t>Need</a:t>
            </a:r>
            <a:r>
              <a:rPr lang="pt-PT" sz="1400" b="1" dirty="0" smtClean="0"/>
              <a:t> to </a:t>
            </a:r>
            <a:r>
              <a:rPr lang="pt-PT" sz="1400" b="1" dirty="0" err="1" smtClean="0"/>
              <a:t>promote</a:t>
            </a:r>
            <a:r>
              <a:rPr lang="pt-PT" sz="1400" b="1" dirty="0" smtClean="0"/>
              <a:t> </a:t>
            </a:r>
            <a:r>
              <a:rPr lang="pt-PT" sz="1400" b="1" dirty="0" err="1" smtClean="0"/>
              <a:t>the</a:t>
            </a:r>
            <a:r>
              <a:rPr lang="pt-PT" sz="1400" b="1" dirty="0" smtClean="0"/>
              <a:t> use </a:t>
            </a:r>
            <a:r>
              <a:rPr lang="pt-PT" sz="1400" b="1" dirty="0" err="1" smtClean="0"/>
              <a:t>of</a:t>
            </a:r>
            <a:r>
              <a:rPr lang="pt-PT" sz="1400" b="1" dirty="0" smtClean="0"/>
              <a:t> </a:t>
            </a:r>
            <a:r>
              <a:rPr lang="pt-PT" sz="1400" b="1" dirty="0" err="1" smtClean="0"/>
              <a:t>statistics</a:t>
            </a:r>
            <a:endParaRPr lang="pt-PT" sz="1400" b="1" dirty="0" smtClean="0"/>
          </a:p>
        </p:txBody>
      </p:sp>
      <p:sp>
        <p:nvSpPr>
          <p:cNvPr id="31" name="Seta para baixo 30"/>
          <p:cNvSpPr/>
          <p:nvPr/>
        </p:nvSpPr>
        <p:spPr>
          <a:xfrm>
            <a:off x="1978290" y="2212181"/>
            <a:ext cx="390435" cy="50335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3" name="Right Arrow 103"/>
          <p:cNvSpPr/>
          <p:nvPr/>
        </p:nvSpPr>
        <p:spPr>
          <a:xfrm rot="10800000" flipV="1">
            <a:off x="4944377" y="2996952"/>
            <a:ext cx="3908234" cy="1014083"/>
          </a:xfrm>
          <a:prstGeom prst="rightArrow">
            <a:avLst>
              <a:gd name="adj1" fmla="val 100000"/>
              <a:gd name="adj2" fmla="val 75301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bIns="45720" rtlCol="0" anchor="ctr" anchorCtr="1"/>
          <a:lstStyle/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400" dirty="0" err="1" smtClean="0">
                <a:solidFill>
                  <a:schemeClr val="tx1"/>
                </a:solidFill>
              </a:rPr>
              <a:t>Reform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Amendment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of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the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national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statistical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system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national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400" dirty="0" smtClean="0">
                <a:solidFill>
                  <a:schemeClr val="tx1"/>
                </a:solidFill>
              </a:rPr>
              <a:t>Lei 3/11 </a:t>
            </a:r>
            <a:r>
              <a:rPr lang="pt-PT" sz="1400" dirty="0" err="1" smtClean="0">
                <a:solidFill>
                  <a:schemeClr val="tx1"/>
                </a:solidFill>
              </a:rPr>
              <a:t>of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the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statistical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system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national</a:t>
            </a:r>
            <a:r>
              <a:rPr lang="pt-PT" sz="1400" dirty="0" smtClean="0">
                <a:solidFill>
                  <a:schemeClr val="tx1"/>
                </a:solidFill>
              </a:rPr>
              <a:t>, to 14 </a:t>
            </a:r>
            <a:r>
              <a:rPr lang="pt-PT" sz="1400" dirty="0" err="1" smtClean="0">
                <a:solidFill>
                  <a:schemeClr val="tx1"/>
                </a:solidFill>
              </a:rPr>
              <a:t>January</a:t>
            </a:r>
            <a:r>
              <a:rPr lang="pt-PT" sz="1400" dirty="0" smtClean="0">
                <a:solidFill>
                  <a:schemeClr val="tx1"/>
                </a:solidFill>
              </a:rPr>
              <a:t> 2011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ight Arrow 104"/>
          <p:cNvSpPr/>
          <p:nvPr/>
        </p:nvSpPr>
        <p:spPr>
          <a:xfrm rot="10800000" flipV="1">
            <a:off x="5087765" y="4078078"/>
            <a:ext cx="3764845" cy="1610084"/>
          </a:xfrm>
          <a:prstGeom prst="rightArrow">
            <a:avLst>
              <a:gd name="adj1" fmla="val 100000"/>
              <a:gd name="adj2" fmla="val 47568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bIns="45720" rtlCol="0" anchor="ctr" anchorCtr="1"/>
          <a:lstStyle/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pt-PT" sz="1400" dirty="0" smtClean="0">
              <a:solidFill>
                <a:schemeClr val="tx1"/>
              </a:solidFill>
            </a:endParaRP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400" dirty="0" err="1" smtClean="0">
                <a:solidFill>
                  <a:schemeClr val="tx1"/>
                </a:solidFill>
              </a:rPr>
              <a:t>Integrated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survey</a:t>
            </a:r>
            <a:r>
              <a:rPr lang="pt-PT" sz="1400" dirty="0" smtClean="0">
                <a:solidFill>
                  <a:schemeClr val="tx1"/>
                </a:solidFill>
              </a:rPr>
              <a:t>/</a:t>
            </a:r>
            <a:r>
              <a:rPr lang="pt-PT" sz="1400" dirty="0" err="1" smtClean="0">
                <a:solidFill>
                  <a:schemeClr val="tx1"/>
                </a:solidFill>
              </a:rPr>
              <a:t>welfare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of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the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population</a:t>
            </a:r>
            <a:r>
              <a:rPr lang="pt-PT" sz="1400" dirty="0" smtClean="0">
                <a:solidFill>
                  <a:schemeClr val="tx1"/>
                </a:solidFill>
              </a:rPr>
              <a:t> (IBEP)</a:t>
            </a: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400" dirty="0" err="1" smtClean="0">
                <a:solidFill>
                  <a:schemeClr val="tx1"/>
                </a:solidFill>
              </a:rPr>
              <a:t>First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survey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of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national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coverage</a:t>
            </a:r>
            <a:r>
              <a:rPr lang="pt-PT" sz="1400" dirty="0" smtClean="0">
                <a:solidFill>
                  <a:schemeClr val="tx1"/>
                </a:solidFill>
              </a:rPr>
              <a:t> (2008-09)</a:t>
            </a: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400" dirty="0" smtClean="0">
                <a:solidFill>
                  <a:schemeClr val="tx1"/>
                </a:solidFill>
              </a:rPr>
              <a:t>5 </a:t>
            </a:r>
            <a:r>
              <a:rPr lang="pt-PT" sz="1400" dirty="0" err="1" smtClean="0">
                <a:solidFill>
                  <a:schemeClr val="tx1"/>
                </a:solidFill>
              </a:rPr>
              <a:t>performed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surveys:QUIBB</a:t>
            </a:r>
            <a:r>
              <a:rPr lang="pt-PT" sz="1400" dirty="0" smtClean="0">
                <a:solidFill>
                  <a:schemeClr val="tx1"/>
                </a:solidFill>
              </a:rPr>
              <a:t>, MICS, IDR, IEA, IBEP </a:t>
            </a: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Rounded Rectangle 24"/>
          <p:cNvSpPr/>
          <p:nvPr/>
        </p:nvSpPr>
        <p:spPr>
          <a:xfrm>
            <a:off x="668494" y="3867019"/>
            <a:ext cx="3200400" cy="831273"/>
          </a:xfrm>
          <a:prstGeom prst="roundRect">
            <a:avLst/>
          </a:prstGeom>
          <a:solidFill>
            <a:schemeClr val="accent6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bIns="45720" rtlCol="0" anchor="ctr" anchorCtr="1"/>
          <a:lstStyle/>
          <a:p>
            <a:pPr marL="182880" indent="-18288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600" dirty="0" err="1" smtClean="0">
                <a:solidFill>
                  <a:schemeClr val="tx1"/>
                </a:solidFill>
              </a:rPr>
              <a:t>Decision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making</a:t>
            </a:r>
            <a:r>
              <a:rPr lang="pt-PT" sz="1600" dirty="0" smtClean="0">
                <a:solidFill>
                  <a:schemeClr val="tx1"/>
                </a:solidFill>
              </a:rPr>
              <a:t> processes </a:t>
            </a:r>
            <a:r>
              <a:rPr lang="pt-PT" sz="1600" dirty="0" err="1" smtClean="0">
                <a:solidFill>
                  <a:schemeClr val="tx1"/>
                </a:solidFill>
              </a:rPr>
              <a:t>increasingly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grounded</a:t>
            </a:r>
            <a:r>
              <a:rPr lang="pt-PT" sz="1600" dirty="0" smtClean="0">
                <a:solidFill>
                  <a:schemeClr val="tx1"/>
                </a:solidFill>
              </a:rPr>
              <a:t> in </a:t>
            </a:r>
            <a:r>
              <a:rPr lang="pt-PT" sz="1600" dirty="0" err="1" smtClean="0">
                <a:solidFill>
                  <a:schemeClr val="tx1"/>
                </a:solidFill>
              </a:rPr>
              <a:t>official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statistics</a:t>
            </a:r>
            <a:endParaRPr lang="en-US" sz="1600" dirty="0" err="1" smtClean="0">
              <a:solidFill>
                <a:schemeClr val="tx1"/>
              </a:solidFill>
            </a:endParaRPr>
          </a:p>
        </p:txBody>
      </p:sp>
      <p:sp>
        <p:nvSpPr>
          <p:cNvPr id="37" name="Rounded Rectangle 25"/>
          <p:cNvSpPr/>
          <p:nvPr/>
        </p:nvSpPr>
        <p:spPr>
          <a:xfrm>
            <a:off x="668494" y="5107065"/>
            <a:ext cx="3200400" cy="788320"/>
          </a:xfrm>
          <a:prstGeom prst="roundRect">
            <a:avLst/>
          </a:prstGeom>
          <a:solidFill>
            <a:schemeClr val="accent6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bIns="45720" rtlCol="0" anchor="ctr" anchorCtr="1"/>
          <a:lstStyle/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600" dirty="0" err="1" smtClean="0">
                <a:solidFill>
                  <a:schemeClr val="tx1"/>
                </a:solidFill>
              </a:rPr>
              <a:t>Increasing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demand</a:t>
            </a:r>
            <a:r>
              <a:rPr lang="pt-PT" sz="1600" dirty="0" smtClean="0">
                <a:solidFill>
                  <a:schemeClr val="tx1"/>
                </a:solidFill>
              </a:rPr>
              <a:t> for </a:t>
            </a:r>
            <a:r>
              <a:rPr lang="pt-PT" sz="1600" dirty="0" err="1" smtClean="0">
                <a:solidFill>
                  <a:schemeClr val="tx1"/>
                </a:solidFill>
              </a:rPr>
              <a:t>microdata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growing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8" name="Down Arrow 28"/>
          <p:cNvSpPr/>
          <p:nvPr/>
        </p:nvSpPr>
        <p:spPr>
          <a:xfrm>
            <a:off x="2040094" y="3457088"/>
            <a:ext cx="328631" cy="47596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29"/>
          <p:cNvSpPr/>
          <p:nvPr/>
        </p:nvSpPr>
        <p:spPr>
          <a:xfrm>
            <a:off x="2040094" y="4626263"/>
            <a:ext cx="328631" cy="530929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104"/>
          <p:cNvSpPr/>
          <p:nvPr/>
        </p:nvSpPr>
        <p:spPr>
          <a:xfrm rot="10800000" flipV="1">
            <a:off x="5231781" y="5761884"/>
            <a:ext cx="3666299" cy="835467"/>
          </a:xfrm>
          <a:prstGeom prst="rightArrow">
            <a:avLst>
              <a:gd name="adj1" fmla="val 100000"/>
              <a:gd name="adj2" fmla="val 47568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bIns="45720" rtlCol="0" anchor="ctr" anchorCtr="1"/>
          <a:lstStyle/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400" dirty="0" err="1" smtClean="0">
                <a:solidFill>
                  <a:schemeClr val="tx1"/>
                </a:solidFill>
              </a:rPr>
              <a:t>Preparation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of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the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first</a:t>
            </a:r>
            <a:r>
              <a:rPr lang="pt-PT" sz="1400" dirty="0" smtClean="0">
                <a:solidFill>
                  <a:schemeClr val="tx1"/>
                </a:solidFill>
              </a:rPr>
              <a:t> RPGH-2014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pt-PT" sz="1400" dirty="0" smtClean="0">
              <a:solidFill>
                <a:schemeClr val="tx1"/>
              </a:solidFill>
            </a:endParaRP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269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8" grpId="1" animBg="1"/>
      <p:bldP spid="39" grpId="0" animBg="1"/>
      <p:bldP spid="39" grpId="1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3"/>
          <p:cNvSpPr/>
          <p:nvPr/>
        </p:nvSpPr>
        <p:spPr>
          <a:xfrm>
            <a:off x="593706" y="228600"/>
            <a:ext cx="8382000" cy="5334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 algn="ctr">
              <a:spcBef>
                <a:spcPts val="200"/>
              </a:spcBef>
              <a:spcAft>
                <a:spcPts val="200"/>
              </a:spcAft>
            </a:pPr>
            <a:r>
              <a:rPr lang="pt-PT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</a:t>
            </a:r>
            <a:r>
              <a:rPr lang="pt-PT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Surveys</a:t>
            </a:r>
            <a:r>
              <a:rPr lang="pt-PT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Pentágono 5"/>
          <p:cNvSpPr/>
          <p:nvPr/>
        </p:nvSpPr>
        <p:spPr>
          <a:xfrm>
            <a:off x="706541" y="2718724"/>
            <a:ext cx="3546401" cy="782284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tx1"/>
                </a:solidFill>
              </a:rPr>
              <a:t>2000 - 2006 </a:t>
            </a:r>
          </a:p>
        </p:txBody>
      </p:sp>
      <p:sp>
        <p:nvSpPr>
          <p:cNvPr id="7" name="Right Arrow 116"/>
          <p:cNvSpPr/>
          <p:nvPr/>
        </p:nvSpPr>
        <p:spPr>
          <a:xfrm>
            <a:off x="706542" y="1451570"/>
            <a:ext cx="3485656" cy="796263"/>
          </a:xfrm>
          <a:prstGeom prst="rightArrow">
            <a:avLst>
              <a:gd name="adj1" fmla="val 100000"/>
              <a:gd name="adj2" fmla="val 3909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pt-PT" sz="1600" dirty="0" smtClean="0">
              <a:solidFill>
                <a:schemeClr val="tx1"/>
              </a:solidFill>
            </a:endParaRP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pt-PT" sz="1600" dirty="0">
              <a:solidFill>
                <a:schemeClr val="tx1"/>
              </a:solidFill>
            </a:endParaRPr>
          </a:p>
          <a:p>
            <a:pPr marL="182880" indent="-182880" algn="ctr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1995-1998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PT" sz="1400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grpSp>
        <p:nvGrpSpPr>
          <p:cNvPr id="8" name="Group 127"/>
          <p:cNvGrpSpPr/>
          <p:nvPr/>
        </p:nvGrpSpPr>
        <p:grpSpPr>
          <a:xfrm>
            <a:off x="4252942" y="1142007"/>
            <a:ext cx="685800" cy="4894081"/>
            <a:chOff x="4267200" y="1382617"/>
            <a:chExt cx="685800" cy="5300949"/>
          </a:xfrm>
        </p:grpSpPr>
        <p:grpSp>
          <p:nvGrpSpPr>
            <p:cNvPr id="9" name="Group 96"/>
            <p:cNvGrpSpPr/>
            <p:nvPr/>
          </p:nvGrpSpPr>
          <p:grpSpPr>
            <a:xfrm>
              <a:off x="4267200" y="1546034"/>
              <a:ext cx="685800" cy="4821499"/>
              <a:chOff x="228600" y="976826"/>
              <a:chExt cx="685800" cy="5590148"/>
            </a:xfrm>
          </p:grpSpPr>
          <p:sp>
            <p:nvSpPr>
              <p:cNvPr id="14" name="Rectangle 49"/>
              <p:cNvSpPr/>
              <p:nvPr/>
            </p:nvSpPr>
            <p:spPr>
              <a:xfrm>
                <a:off x="228600" y="976826"/>
                <a:ext cx="5334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" name="Group 95"/>
              <p:cNvGrpSpPr/>
              <p:nvPr/>
            </p:nvGrpSpPr>
            <p:grpSpPr>
              <a:xfrm>
                <a:off x="685800" y="1140243"/>
                <a:ext cx="228600" cy="5426731"/>
                <a:chOff x="685800" y="1140243"/>
                <a:chExt cx="228600" cy="5426731"/>
              </a:xfrm>
            </p:grpSpPr>
            <p:cxnSp>
              <p:nvCxnSpPr>
                <p:cNvPr id="16" name="Straight Connector 2"/>
                <p:cNvCxnSpPr/>
                <p:nvPr/>
              </p:nvCxnSpPr>
              <p:spPr>
                <a:xfrm>
                  <a:off x="685800" y="1143000"/>
                  <a:ext cx="0" cy="54212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7"/>
                <p:cNvCxnSpPr/>
                <p:nvPr/>
              </p:nvCxnSpPr>
              <p:spPr>
                <a:xfrm>
                  <a:off x="685800" y="6566974"/>
                  <a:ext cx="2286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8"/>
                <p:cNvCxnSpPr/>
                <p:nvPr/>
              </p:nvCxnSpPr>
              <p:spPr>
                <a:xfrm>
                  <a:off x="685800" y="1140243"/>
                  <a:ext cx="2286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9"/>
                <p:cNvCxnSpPr/>
                <p:nvPr/>
              </p:nvCxnSpPr>
              <p:spPr>
                <a:xfrm>
                  <a:off x="685800" y="3842132"/>
                  <a:ext cx="2286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37"/>
                <p:cNvCxnSpPr/>
                <p:nvPr/>
              </p:nvCxnSpPr>
              <p:spPr>
                <a:xfrm>
                  <a:off x="685800" y="5485481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41"/>
                <p:cNvCxnSpPr/>
                <p:nvPr/>
              </p:nvCxnSpPr>
              <p:spPr>
                <a:xfrm>
                  <a:off x="685800" y="3298634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50"/>
                <p:cNvCxnSpPr/>
                <p:nvPr/>
              </p:nvCxnSpPr>
              <p:spPr>
                <a:xfrm>
                  <a:off x="685800" y="6020719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51"/>
                <p:cNvCxnSpPr/>
                <p:nvPr/>
              </p:nvCxnSpPr>
              <p:spPr>
                <a:xfrm>
                  <a:off x="685800" y="1654366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52"/>
                <p:cNvCxnSpPr/>
                <p:nvPr/>
              </p:nvCxnSpPr>
              <p:spPr>
                <a:xfrm>
                  <a:off x="685800" y="4386549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53"/>
                <p:cNvCxnSpPr/>
                <p:nvPr/>
              </p:nvCxnSpPr>
              <p:spPr>
                <a:xfrm>
                  <a:off x="696817" y="2188685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54"/>
                <p:cNvCxnSpPr/>
                <p:nvPr/>
              </p:nvCxnSpPr>
              <p:spPr>
                <a:xfrm>
                  <a:off x="685800" y="4952081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55"/>
                <p:cNvCxnSpPr/>
                <p:nvPr/>
              </p:nvCxnSpPr>
              <p:spPr>
                <a:xfrm>
                  <a:off x="696817" y="2754217"/>
                  <a:ext cx="152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0" name="Straight Connector 122"/>
            <p:cNvCxnSpPr/>
            <p:nvPr/>
          </p:nvCxnSpPr>
          <p:spPr>
            <a:xfrm>
              <a:off x="4724400" y="6378766"/>
              <a:ext cx="0" cy="3048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26"/>
            <p:cNvCxnSpPr/>
            <p:nvPr/>
          </p:nvCxnSpPr>
          <p:spPr>
            <a:xfrm>
              <a:off x="4724400" y="1382617"/>
              <a:ext cx="0" cy="3048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3"/>
          <p:cNvSpPr/>
          <p:nvPr/>
        </p:nvSpPr>
        <p:spPr>
          <a:xfrm>
            <a:off x="4938742" y="663222"/>
            <a:ext cx="4072952" cy="5334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 algn="ctr">
              <a:spcBef>
                <a:spcPts val="200"/>
              </a:spcBef>
              <a:spcAft>
                <a:spcPts val="200"/>
              </a:spcAft>
            </a:pPr>
            <a:r>
              <a:rPr lang="pt-PT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Surveys</a:t>
            </a:r>
            <a:r>
              <a:rPr lang="pt-PT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pt-PT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Publication</a:t>
            </a:r>
            <a:r>
              <a:rPr lang="pt-PT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29" name="Rectangle 3"/>
          <p:cNvSpPr/>
          <p:nvPr/>
        </p:nvSpPr>
        <p:spPr>
          <a:xfrm>
            <a:off x="179512" y="620688"/>
            <a:ext cx="4072952" cy="5334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 algn="ctr">
              <a:spcBef>
                <a:spcPts val="200"/>
              </a:spcBef>
              <a:spcAft>
                <a:spcPts val="200"/>
              </a:spcAft>
            </a:pPr>
            <a:r>
              <a:rPr lang="pt-PT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</a:t>
            </a:r>
            <a:r>
              <a:rPr lang="pt-PT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0" name="Pentágono 29"/>
          <p:cNvSpPr/>
          <p:nvPr/>
        </p:nvSpPr>
        <p:spPr>
          <a:xfrm flipH="1">
            <a:off x="5355913" y="1196622"/>
            <a:ext cx="3496695" cy="1184993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pt-PT" sz="1400" b="1" dirty="0" smtClean="0"/>
              <a:t>IPCVD -  </a:t>
            </a:r>
            <a:r>
              <a:rPr lang="pt-PT" sz="1400" b="1" dirty="0" err="1" smtClean="0"/>
              <a:t>Poverty</a:t>
            </a:r>
            <a:r>
              <a:rPr lang="pt-PT" sz="1400" b="1" dirty="0" smtClean="0"/>
              <a:t> </a:t>
            </a:r>
            <a:r>
              <a:rPr lang="pt-PT" sz="1400" b="1" dirty="0" err="1" smtClean="0"/>
              <a:t>Profile</a:t>
            </a:r>
            <a:r>
              <a:rPr lang="pt-PT" sz="1400" b="1" dirty="0" smtClean="0"/>
              <a:t>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PT" sz="1400" b="1" dirty="0" smtClean="0"/>
              <a:t>MICS I – MICS </a:t>
            </a:r>
            <a:r>
              <a:rPr lang="pt-PT" sz="1400" b="1" dirty="0" err="1" smtClean="0"/>
              <a:t>Report</a:t>
            </a:r>
            <a:r>
              <a:rPr lang="pt-PT" sz="1400" b="1" dirty="0" smtClean="0"/>
              <a:t>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PT" sz="1400" b="1" dirty="0" smtClean="0"/>
              <a:t>IDCP – IDCP </a:t>
            </a:r>
            <a:r>
              <a:rPr lang="pt-PT" sz="1400" b="1" dirty="0" err="1" smtClean="0"/>
              <a:t>Report</a:t>
            </a:r>
            <a:endParaRPr lang="pt-PT" sz="1400" b="1" dirty="0" smtClean="0"/>
          </a:p>
        </p:txBody>
      </p:sp>
      <p:sp>
        <p:nvSpPr>
          <p:cNvPr id="31" name="Seta para baixo 30"/>
          <p:cNvSpPr/>
          <p:nvPr/>
        </p:nvSpPr>
        <p:spPr>
          <a:xfrm>
            <a:off x="1978290" y="2212181"/>
            <a:ext cx="390435" cy="50335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3" name="Right Arrow 103"/>
          <p:cNvSpPr/>
          <p:nvPr/>
        </p:nvSpPr>
        <p:spPr>
          <a:xfrm rot="10800000" flipV="1">
            <a:off x="4944377" y="2529892"/>
            <a:ext cx="3908234" cy="1331156"/>
          </a:xfrm>
          <a:prstGeom prst="rightArrow">
            <a:avLst>
              <a:gd name="adj1" fmla="val 100000"/>
              <a:gd name="adj2" fmla="val 75301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bIns="45720" rtlCol="0" anchor="ctr" anchorCtr="1"/>
          <a:lstStyle/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400" b="1" dirty="0" smtClean="0">
                <a:solidFill>
                  <a:schemeClr val="tx1"/>
                </a:solidFill>
              </a:rPr>
              <a:t>IDR I – </a:t>
            </a:r>
            <a:r>
              <a:rPr lang="pt-PT" sz="1400" b="1" dirty="0" err="1">
                <a:solidFill>
                  <a:prstClr val="black"/>
                </a:solidFill>
              </a:rPr>
              <a:t>Poverty</a:t>
            </a:r>
            <a:r>
              <a:rPr lang="pt-PT" sz="1400" b="1" dirty="0">
                <a:solidFill>
                  <a:prstClr val="black"/>
                </a:solidFill>
              </a:rPr>
              <a:t> </a:t>
            </a:r>
            <a:r>
              <a:rPr lang="pt-PT" sz="1400" b="1" dirty="0" err="1">
                <a:solidFill>
                  <a:prstClr val="black"/>
                </a:solidFill>
              </a:rPr>
              <a:t>Profile</a:t>
            </a:r>
            <a:r>
              <a:rPr lang="pt-PT" sz="1400" b="1" dirty="0">
                <a:solidFill>
                  <a:prstClr val="black"/>
                </a:solidFill>
              </a:rPr>
              <a:t> </a:t>
            </a:r>
            <a:r>
              <a:rPr lang="pt-PT" sz="1400" dirty="0" smtClean="0">
                <a:solidFill>
                  <a:schemeClr val="tx1"/>
                </a:solidFill>
              </a:rPr>
              <a:t>, </a:t>
            </a: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</a:rPr>
              <a:t>MICS II –</a:t>
            </a:r>
            <a:r>
              <a:rPr lang="en-US" sz="1400" dirty="0" smtClean="0">
                <a:solidFill>
                  <a:schemeClr val="tx1"/>
                </a:solidFill>
              </a:rPr>
              <a:t> Tables Report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                      Analytical Report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ight Arrow 104"/>
          <p:cNvSpPr/>
          <p:nvPr/>
        </p:nvSpPr>
        <p:spPr>
          <a:xfrm rot="10800000" flipV="1">
            <a:off x="5087764" y="3982496"/>
            <a:ext cx="3764845" cy="1318711"/>
          </a:xfrm>
          <a:prstGeom prst="rightArrow">
            <a:avLst>
              <a:gd name="adj1" fmla="val 100000"/>
              <a:gd name="adj2" fmla="val 47568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bIns="45720" rtlCol="0" anchor="ctr" anchorCtr="1"/>
          <a:lstStyle/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400" b="1" dirty="0" smtClean="0">
                <a:solidFill>
                  <a:schemeClr val="tx1"/>
                </a:solidFill>
              </a:rPr>
              <a:t>IBEP (IDRII, MICS III</a:t>
            </a:r>
            <a:r>
              <a:rPr lang="pt-PT" sz="1400" dirty="0" smtClean="0">
                <a:solidFill>
                  <a:schemeClr val="tx1"/>
                </a:solidFill>
              </a:rPr>
              <a:t>) – V.I e V II </a:t>
            </a:r>
            <a:r>
              <a:rPr lang="pt-PT" sz="1400" dirty="0" err="1" smtClean="0">
                <a:solidFill>
                  <a:schemeClr val="tx1"/>
                </a:solidFill>
              </a:rPr>
              <a:t>Report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400" b="1" dirty="0" smtClean="0">
                <a:solidFill>
                  <a:schemeClr val="tx1"/>
                </a:solidFill>
              </a:rPr>
              <a:t>IEA I, II, III </a:t>
            </a:r>
            <a:r>
              <a:rPr lang="pt-PT" sz="1400" dirty="0" smtClean="0">
                <a:solidFill>
                  <a:schemeClr val="tx1"/>
                </a:solidFill>
              </a:rPr>
              <a:t>– for </a:t>
            </a:r>
            <a:r>
              <a:rPr lang="pt-PT" sz="1400" dirty="0" err="1" smtClean="0">
                <a:solidFill>
                  <a:schemeClr val="tx1"/>
                </a:solidFill>
              </a:rPr>
              <a:t>publishing</a:t>
            </a:r>
            <a:r>
              <a:rPr lang="pt-PT" sz="1400" dirty="0" smtClean="0">
                <a:solidFill>
                  <a:schemeClr val="tx1"/>
                </a:solidFill>
              </a:rPr>
              <a:t>  </a:t>
            </a: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Rounded Rectangle 25"/>
          <p:cNvSpPr/>
          <p:nvPr/>
        </p:nvSpPr>
        <p:spPr>
          <a:xfrm>
            <a:off x="668494" y="5434192"/>
            <a:ext cx="3200400" cy="803120"/>
          </a:xfrm>
          <a:prstGeom prst="roundRect">
            <a:avLst/>
          </a:prstGeom>
          <a:solidFill>
            <a:schemeClr val="accent6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bIns="45720" rtlCol="0" anchor="ctr" anchorCtr="1"/>
          <a:lstStyle/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2011 – 2014 </a:t>
            </a:r>
          </a:p>
        </p:txBody>
      </p:sp>
      <p:sp>
        <p:nvSpPr>
          <p:cNvPr id="38" name="Down Arrow 28"/>
          <p:cNvSpPr/>
          <p:nvPr/>
        </p:nvSpPr>
        <p:spPr>
          <a:xfrm>
            <a:off x="2040094" y="3457088"/>
            <a:ext cx="328631" cy="47596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29"/>
          <p:cNvSpPr/>
          <p:nvPr/>
        </p:nvSpPr>
        <p:spPr>
          <a:xfrm>
            <a:off x="2040094" y="4842287"/>
            <a:ext cx="328631" cy="530929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104"/>
          <p:cNvSpPr/>
          <p:nvPr/>
        </p:nvSpPr>
        <p:spPr>
          <a:xfrm rot="10800000" flipV="1">
            <a:off x="5231779" y="5531059"/>
            <a:ext cx="3666299" cy="706252"/>
          </a:xfrm>
          <a:prstGeom prst="rightArrow">
            <a:avLst>
              <a:gd name="adj1" fmla="val 100000"/>
              <a:gd name="adj2" fmla="val 47568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bIns="45720" rtlCol="0" anchor="ctr" anchorCtr="1"/>
          <a:lstStyle/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pt-PT" sz="1400" dirty="0" smtClean="0">
              <a:solidFill>
                <a:schemeClr val="tx1"/>
              </a:solidFill>
            </a:endParaRP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pt-PT" sz="1400" dirty="0" err="1" smtClean="0">
                <a:solidFill>
                  <a:schemeClr val="tx1"/>
                </a:solidFill>
              </a:rPr>
              <a:t>Preparation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of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the</a:t>
            </a:r>
            <a:r>
              <a:rPr lang="pt-PT" sz="1400" dirty="0" smtClean="0">
                <a:solidFill>
                  <a:schemeClr val="tx1"/>
                </a:solidFill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</a:rPr>
              <a:t>first</a:t>
            </a:r>
            <a:r>
              <a:rPr lang="pt-PT" sz="1400" dirty="0" smtClean="0">
                <a:solidFill>
                  <a:schemeClr val="tx1"/>
                </a:solidFill>
              </a:rPr>
              <a:t> RPGH-2014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pt-PT" sz="1400" dirty="0" smtClean="0">
              <a:solidFill>
                <a:schemeClr val="tx1"/>
              </a:solidFill>
            </a:endParaRPr>
          </a:p>
          <a:p>
            <a:pPr marL="182880" indent="-18288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Pentágono 40"/>
          <p:cNvSpPr/>
          <p:nvPr/>
        </p:nvSpPr>
        <p:spPr>
          <a:xfrm>
            <a:off x="645797" y="3942860"/>
            <a:ext cx="3546401" cy="782284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tx1"/>
                </a:solidFill>
              </a:rPr>
              <a:t>2008 - 2011 </a:t>
            </a:r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738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  <p:bldP spid="34" grpId="0" animBg="1"/>
      <p:bldP spid="37" grpId="0" animBg="1"/>
      <p:bldP spid="38" grpId="0" animBg="1"/>
      <p:bldP spid="38" grpId="1" animBg="1"/>
      <p:bldP spid="39" grpId="0" animBg="1"/>
      <p:bldP spid="39" grpId="1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40"/>
          <p:cNvSpPr/>
          <p:nvPr/>
        </p:nvSpPr>
        <p:spPr>
          <a:xfrm>
            <a:off x="1028258" y="392177"/>
            <a:ext cx="7154509" cy="472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</a:rPr>
              <a:t>Shares </a:t>
            </a:r>
            <a:r>
              <a:rPr lang="pt-PT" sz="2000" b="1" dirty="0" err="1" smtClean="0">
                <a:solidFill>
                  <a:schemeClr val="tx1"/>
                </a:solidFill>
              </a:rPr>
              <a:t>of</a:t>
            </a:r>
            <a:r>
              <a:rPr lang="pt-PT" sz="2000" b="1" dirty="0" smtClean="0">
                <a:solidFill>
                  <a:schemeClr val="tx1"/>
                </a:solidFill>
              </a:rPr>
              <a:t> INE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Rectangle 31"/>
          <p:cNvSpPr/>
          <p:nvPr/>
        </p:nvSpPr>
        <p:spPr>
          <a:xfrm>
            <a:off x="1928278" y="3933056"/>
            <a:ext cx="6604162" cy="5334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>
              <a:spcBef>
                <a:spcPts val="200"/>
              </a:spcBef>
              <a:spcAft>
                <a:spcPts val="200"/>
              </a:spcAft>
            </a:pPr>
            <a:r>
              <a:rPr lang="pt-PT" sz="1600" dirty="0" smtClean="0">
                <a:solidFill>
                  <a:schemeClr val="tx1"/>
                </a:solidFill>
              </a:rPr>
              <a:t>a)  </a:t>
            </a:r>
            <a:r>
              <a:rPr lang="pt-PT" sz="1600" dirty="0" err="1" smtClean="0">
                <a:solidFill>
                  <a:schemeClr val="tx1"/>
                </a:solidFill>
              </a:rPr>
              <a:t>National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Archive</a:t>
            </a:r>
            <a:r>
              <a:rPr lang="pt-PT" sz="1600" dirty="0" smtClean="0">
                <a:solidFill>
                  <a:schemeClr val="tx1"/>
                </a:solidFill>
              </a:rPr>
              <a:t> data </a:t>
            </a:r>
            <a:r>
              <a:rPr lang="pt-PT" sz="1600" dirty="0" err="1" smtClean="0">
                <a:solidFill>
                  <a:schemeClr val="tx1"/>
                </a:solidFill>
              </a:rPr>
              <a:t>of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the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National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Statistical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Institute</a:t>
            </a:r>
            <a:r>
              <a:rPr lang="pt-PT" sz="1600" dirty="0" smtClean="0"/>
              <a:t> 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Rectangle 58"/>
          <p:cNvSpPr/>
          <p:nvPr/>
        </p:nvSpPr>
        <p:spPr>
          <a:xfrm>
            <a:off x="1907704" y="4365104"/>
            <a:ext cx="6391480" cy="5334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>
              <a:spcBef>
                <a:spcPts val="200"/>
              </a:spcBef>
              <a:spcAft>
                <a:spcPts val="200"/>
              </a:spcAft>
            </a:pPr>
            <a:r>
              <a:rPr lang="pt-PT" sz="1600" dirty="0" smtClean="0">
                <a:solidFill>
                  <a:schemeClr val="tx1"/>
                </a:solidFill>
              </a:rPr>
              <a:t>b)  ANDINE- </a:t>
            </a:r>
            <a:r>
              <a:rPr lang="pt-PT" sz="1600" dirty="0" err="1" smtClean="0">
                <a:solidFill>
                  <a:schemeClr val="tx1"/>
                </a:solidFill>
              </a:rPr>
              <a:t>using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the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principles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and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methods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by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International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Household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</a:rPr>
              <a:t>Survey</a:t>
            </a:r>
            <a:r>
              <a:rPr lang="pt-PT" sz="1600" dirty="0" smtClean="0">
                <a:solidFill>
                  <a:schemeClr val="tx1"/>
                </a:solidFill>
              </a:rPr>
              <a:t> Network ”IHSN”</a:t>
            </a:r>
          </a:p>
        </p:txBody>
      </p:sp>
      <p:sp>
        <p:nvSpPr>
          <p:cNvPr id="13" name="Rectangle 58"/>
          <p:cNvSpPr/>
          <p:nvPr/>
        </p:nvSpPr>
        <p:spPr>
          <a:xfrm>
            <a:off x="1551035" y="4797152"/>
            <a:ext cx="4552049" cy="5334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>
              <a:spcBef>
                <a:spcPts val="200"/>
              </a:spcBef>
              <a:spcAft>
                <a:spcPts val="200"/>
              </a:spcAft>
            </a:pPr>
            <a:r>
              <a:rPr lang="pt-PT" sz="1600" dirty="0" smtClean="0">
                <a:solidFill>
                  <a:schemeClr val="tx1"/>
                </a:solidFill>
              </a:rPr>
              <a:t>. </a:t>
            </a:r>
            <a:r>
              <a:rPr lang="pt-PT" sz="1600" dirty="0" err="1" smtClean="0">
                <a:solidFill>
                  <a:schemeClr val="tx1"/>
                </a:solidFill>
              </a:rPr>
              <a:t>Laboratory</a:t>
            </a:r>
            <a:r>
              <a:rPr lang="pt-PT" sz="1600" dirty="0" smtClean="0">
                <a:solidFill>
                  <a:schemeClr val="tx1"/>
                </a:solidFill>
              </a:rPr>
              <a:t> </a:t>
            </a:r>
            <a:r>
              <a:rPr lang="pt-PT" sz="1600" dirty="0">
                <a:solidFill>
                  <a:schemeClr val="tx1"/>
                </a:solidFill>
              </a:rPr>
              <a:t>Research </a:t>
            </a:r>
            <a:r>
              <a:rPr lang="pt-PT" sz="1600" dirty="0" smtClean="0">
                <a:solidFill>
                  <a:schemeClr val="tx1"/>
                </a:solidFill>
              </a:rPr>
              <a:t>(</a:t>
            </a:r>
            <a:r>
              <a:rPr lang="pt-PT" sz="1600" dirty="0" err="1">
                <a:solidFill>
                  <a:schemeClr val="tx1"/>
                </a:solidFill>
              </a:rPr>
              <a:t>Dumb</a:t>
            </a:r>
            <a:r>
              <a:rPr lang="pt-PT" sz="1600" dirty="0">
                <a:solidFill>
                  <a:schemeClr val="tx1"/>
                </a:solidFill>
              </a:rPr>
              <a:t> </a:t>
            </a:r>
            <a:r>
              <a:rPr lang="pt-PT" sz="1600" dirty="0" err="1">
                <a:solidFill>
                  <a:schemeClr val="tx1"/>
                </a:solidFill>
              </a:rPr>
              <a:t>computer</a:t>
            </a:r>
            <a:r>
              <a:rPr lang="pt-PT" sz="16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" name="Rectangle 58"/>
          <p:cNvSpPr/>
          <p:nvPr/>
        </p:nvSpPr>
        <p:spPr>
          <a:xfrm>
            <a:off x="1547872" y="5345166"/>
            <a:ext cx="2988124" cy="67612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>
              <a:spcBef>
                <a:spcPts val="200"/>
              </a:spcBef>
              <a:spcAft>
                <a:spcPts val="200"/>
              </a:spcAft>
            </a:pPr>
            <a:r>
              <a:rPr lang="pt-PT" sz="1600" dirty="0" smtClean="0">
                <a:solidFill>
                  <a:schemeClr val="tx1"/>
                </a:solidFill>
              </a:rPr>
              <a:t>. Data </a:t>
            </a:r>
            <a:r>
              <a:rPr lang="pt-PT" sz="1600" dirty="0" err="1" smtClean="0">
                <a:solidFill>
                  <a:schemeClr val="tx1"/>
                </a:solidFill>
              </a:rPr>
              <a:t>Warehouse</a:t>
            </a:r>
            <a:r>
              <a:rPr lang="pt-PT" sz="1600" dirty="0" smtClean="0">
                <a:solidFill>
                  <a:schemeClr val="tx1"/>
                </a:solidFill>
              </a:rPr>
              <a:t>,         www.ine.gov.ao</a:t>
            </a:r>
            <a:endParaRPr lang="pt-PT" sz="16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508610" y="628562"/>
            <a:ext cx="8382000" cy="5334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 algn="ctr">
              <a:spcBef>
                <a:spcPts val="200"/>
              </a:spcBef>
              <a:spcAft>
                <a:spcPts val="200"/>
              </a:spcAft>
            </a:pPr>
            <a:endParaRPr lang="pt-PT" sz="2400" dirty="0" smtClean="0">
              <a:solidFill>
                <a:schemeClr val="tx1"/>
              </a:solidFill>
            </a:endParaRPr>
          </a:p>
        </p:txBody>
      </p:sp>
      <p:sp>
        <p:nvSpPr>
          <p:cNvPr id="17" name="Rectangle 18"/>
          <p:cNvSpPr/>
          <p:nvPr/>
        </p:nvSpPr>
        <p:spPr>
          <a:xfrm>
            <a:off x="777925" y="1582688"/>
            <a:ext cx="8052119" cy="5334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>
              <a:spcBef>
                <a:spcPts val="200"/>
              </a:spcBef>
              <a:spcAft>
                <a:spcPts val="200"/>
              </a:spcAft>
            </a:pPr>
            <a:r>
              <a:rPr lang="pt-PT" sz="2000" dirty="0" err="1" smtClean="0">
                <a:solidFill>
                  <a:schemeClr val="tx1"/>
                </a:solidFill>
              </a:rPr>
              <a:t>Milestones</a:t>
            </a:r>
            <a:r>
              <a:rPr lang="pt-PT" sz="2000" dirty="0" smtClean="0">
                <a:solidFill>
                  <a:schemeClr val="tx1"/>
                </a:solidFill>
              </a:rPr>
              <a:t> in </a:t>
            </a:r>
            <a:r>
              <a:rPr lang="pt-PT" sz="2000" dirty="0" err="1" smtClean="0">
                <a:solidFill>
                  <a:schemeClr val="tx1"/>
                </a:solidFill>
              </a:rPr>
              <a:t>the</a:t>
            </a:r>
            <a:r>
              <a:rPr lang="pt-PT" sz="2000" dirty="0" smtClean="0">
                <a:solidFill>
                  <a:schemeClr val="tx1"/>
                </a:solidFill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</a:rPr>
              <a:t>availability</a:t>
            </a:r>
            <a:r>
              <a:rPr lang="pt-PT" sz="2000" dirty="0" smtClean="0">
                <a:solidFill>
                  <a:schemeClr val="tx1"/>
                </a:solidFill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</a:rPr>
              <a:t>of</a:t>
            </a:r>
            <a:r>
              <a:rPr lang="pt-PT" sz="2000" dirty="0" smtClean="0">
                <a:solidFill>
                  <a:schemeClr val="tx1"/>
                </a:solidFill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</a:rPr>
              <a:t>microdata</a:t>
            </a:r>
            <a:r>
              <a:rPr lang="pt-PT" sz="2000" dirty="0" smtClean="0">
                <a:solidFill>
                  <a:schemeClr val="tx1"/>
                </a:solidFill>
              </a:rPr>
              <a:t> for </a:t>
            </a:r>
            <a:r>
              <a:rPr lang="pt-PT" sz="2000" dirty="0" err="1" smtClean="0">
                <a:solidFill>
                  <a:schemeClr val="tx1"/>
                </a:solidFill>
              </a:rPr>
              <a:t>public</a:t>
            </a:r>
            <a:r>
              <a:rPr lang="pt-PT" sz="2000" dirty="0" smtClean="0">
                <a:solidFill>
                  <a:schemeClr val="tx1"/>
                </a:solidFill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</a:rPr>
              <a:t>consumption</a:t>
            </a:r>
            <a:r>
              <a:rPr lang="pt-PT" sz="2000" dirty="0" smtClean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21" name="Group 57"/>
          <p:cNvGrpSpPr/>
          <p:nvPr/>
        </p:nvGrpSpPr>
        <p:grpSpPr>
          <a:xfrm>
            <a:off x="1120770" y="2924944"/>
            <a:ext cx="6969486" cy="533400"/>
            <a:chOff x="3711765" y="1600200"/>
            <a:chExt cx="4594035" cy="533400"/>
          </a:xfrm>
        </p:grpSpPr>
        <p:sp>
          <p:nvSpPr>
            <p:cNvPr id="22" name="Rectangle 58"/>
            <p:cNvSpPr/>
            <p:nvPr/>
          </p:nvSpPr>
          <p:spPr>
            <a:xfrm>
              <a:off x="4092766" y="1600200"/>
              <a:ext cx="4213034" cy="5334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-182880">
                <a:spcBef>
                  <a:spcPts val="200"/>
                </a:spcBef>
                <a:spcAft>
                  <a:spcPts val="200"/>
                </a:spcAft>
              </a:pPr>
              <a:r>
                <a:rPr lang="pt-PT" sz="1600" dirty="0" smtClean="0">
                  <a:solidFill>
                    <a:schemeClr val="tx1"/>
                  </a:solidFill>
                </a:rPr>
                <a:t>... To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develop</a:t>
              </a:r>
              <a:r>
                <a:rPr lang="pt-PT" sz="1600" dirty="0" smtClean="0">
                  <a:solidFill>
                    <a:schemeClr val="tx1"/>
                  </a:solidFill>
                </a:rPr>
                <a:t> a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policy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paper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of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smtClean="0">
                  <a:solidFill>
                    <a:schemeClr val="tx1"/>
                  </a:solidFill>
                </a:rPr>
                <a:t>data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dissemination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law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>
                  <a:solidFill>
                    <a:schemeClr val="tx1"/>
                  </a:solidFill>
                </a:rPr>
                <a:t>3/11 de </a:t>
              </a:r>
              <a:r>
                <a:rPr lang="pt-PT" sz="1600" dirty="0" smtClean="0">
                  <a:solidFill>
                    <a:schemeClr val="tx1"/>
                  </a:solidFill>
                </a:rPr>
                <a:t>14th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January</a:t>
              </a:r>
              <a:endParaRPr lang="pt-PT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711765" y="1719548"/>
              <a:ext cx="282756" cy="414051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60"/>
          <p:cNvGrpSpPr/>
          <p:nvPr/>
        </p:nvGrpSpPr>
        <p:grpSpPr>
          <a:xfrm>
            <a:off x="1163555" y="3501008"/>
            <a:ext cx="6897333" cy="533400"/>
            <a:chOff x="3711861" y="1600200"/>
            <a:chExt cx="4593939" cy="533400"/>
          </a:xfrm>
        </p:grpSpPr>
        <p:sp>
          <p:nvSpPr>
            <p:cNvPr id="25" name="Rectangle 61"/>
            <p:cNvSpPr/>
            <p:nvPr/>
          </p:nvSpPr>
          <p:spPr>
            <a:xfrm>
              <a:off x="4092766" y="1600200"/>
              <a:ext cx="4213034" cy="5334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-182880">
                <a:spcBef>
                  <a:spcPts val="200"/>
                </a:spcBef>
                <a:spcAft>
                  <a:spcPts val="200"/>
                </a:spcAft>
              </a:pPr>
              <a:r>
                <a:rPr lang="pt-PT" sz="1600" dirty="0" smtClean="0">
                  <a:solidFill>
                    <a:schemeClr val="tx1"/>
                  </a:solidFill>
                </a:rPr>
                <a:t>... To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anonymize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and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document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all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microdata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collected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by</a:t>
              </a:r>
              <a:r>
                <a:rPr lang="pt-PT" sz="1600" dirty="0" smtClean="0">
                  <a:solidFill>
                    <a:schemeClr val="tx1"/>
                  </a:solidFill>
                </a:rPr>
                <a:t> INE in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the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period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between</a:t>
              </a:r>
              <a:r>
                <a:rPr lang="pt-PT" sz="1600" dirty="0" smtClean="0">
                  <a:solidFill>
                    <a:schemeClr val="tx1"/>
                  </a:solidFill>
                </a:rPr>
                <a:t> 1990 </a:t>
              </a:r>
              <a:r>
                <a:rPr lang="pt-PT" sz="1600" dirty="0" smtClean="0">
                  <a:solidFill>
                    <a:schemeClr val="tx1"/>
                  </a:solidFill>
                </a:rPr>
                <a:t>to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smtClean="0">
                  <a:solidFill>
                    <a:schemeClr val="tx1"/>
                  </a:solidFill>
                </a:rPr>
                <a:t>2013, to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create</a:t>
              </a:r>
              <a:r>
                <a:rPr lang="pt-PT" sz="1600" dirty="0" smtClean="0">
                  <a:solidFill>
                    <a:schemeClr val="tx1"/>
                  </a:solidFill>
                </a:rPr>
                <a:t>: 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3711861" y="1719548"/>
              <a:ext cx="304705" cy="414051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Rectângulo 26"/>
          <p:cNvSpPr/>
          <p:nvPr/>
        </p:nvSpPr>
        <p:spPr>
          <a:xfrm>
            <a:off x="1672392" y="2276872"/>
            <a:ext cx="65877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/>
              <a:t> </a:t>
            </a:r>
            <a:r>
              <a:rPr lang="pt-PT" sz="1600" dirty="0" err="1" smtClean="0"/>
              <a:t>According</a:t>
            </a:r>
            <a:r>
              <a:rPr lang="pt-PT" sz="1600" dirty="0" smtClean="0"/>
              <a:t> to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national</a:t>
            </a:r>
            <a:r>
              <a:rPr lang="pt-PT" sz="1600" dirty="0" smtClean="0"/>
              <a:t> </a:t>
            </a:r>
            <a:r>
              <a:rPr lang="pt-PT" sz="1600" dirty="0" err="1" smtClean="0"/>
              <a:t>development</a:t>
            </a:r>
            <a:r>
              <a:rPr lang="pt-PT" sz="1600" dirty="0" smtClean="0"/>
              <a:t> </a:t>
            </a:r>
            <a:r>
              <a:rPr lang="pt-PT" sz="1600" dirty="0" err="1" smtClean="0"/>
              <a:t>plan</a:t>
            </a:r>
            <a:r>
              <a:rPr lang="pt-PT" sz="1600" dirty="0" smtClean="0"/>
              <a:t> 2013-2017, </a:t>
            </a:r>
            <a:r>
              <a:rPr lang="pt-PT" sz="1600" dirty="0" err="1" smtClean="0"/>
              <a:t>it´s</a:t>
            </a:r>
            <a:r>
              <a:rPr lang="pt-PT" sz="1600" dirty="0" smtClean="0"/>
              <a:t> </a:t>
            </a:r>
            <a:r>
              <a:rPr lang="pt-PT" sz="1600" dirty="0" err="1" smtClean="0"/>
              <a:t>being</a:t>
            </a:r>
            <a:r>
              <a:rPr lang="pt-PT" sz="1600" dirty="0" smtClean="0"/>
              <a:t> </a:t>
            </a:r>
            <a:r>
              <a:rPr lang="pt-PT" sz="1600" dirty="0" err="1" smtClean="0"/>
              <a:t>drafted</a:t>
            </a:r>
            <a:r>
              <a:rPr lang="pt-PT" sz="1600" dirty="0" smtClean="0"/>
              <a:t> </a:t>
            </a:r>
            <a:r>
              <a:rPr lang="pt-PT" sz="1600" dirty="0" err="1" smtClean="0"/>
              <a:t>national</a:t>
            </a:r>
            <a:r>
              <a:rPr lang="pt-PT" sz="1600" dirty="0" smtClean="0"/>
              <a:t> </a:t>
            </a:r>
            <a:r>
              <a:rPr lang="pt-PT" sz="1600" dirty="0" err="1" smtClean="0"/>
              <a:t>strategy</a:t>
            </a:r>
            <a:r>
              <a:rPr lang="pt-PT" sz="1600" dirty="0" smtClean="0"/>
              <a:t> for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development</a:t>
            </a:r>
            <a:r>
              <a:rPr lang="pt-PT" sz="1600" dirty="0" smtClean="0"/>
              <a:t> </a:t>
            </a:r>
            <a:r>
              <a:rPr lang="pt-PT" sz="1600" dirty="0" err="1" smtClean="0"/>
              <a:t>of</a:t>
            </a:r>
            <a:r>
              <a:rPr lang="pt-PT" sz="1600" dirty="0" smtClean="0"/>
              <a:t> </a:t>
            </a:r>
            <a:r>
              <a:rPr lang="pt-PT" sz="1600" dirty="0" err="1" smtClean="0"/>
              <a:t>statistcs</a:t>
            </a:r>
            <a:r>
              <a:rPr lang="pt-PT" sz="1600" dirty="0" smtClean="0"/>
              <a:t> in Angola</a:t>
            </a:r>
            <a:endParaRPr lang="pt-PT" sz="1600" dirty="0"/>
          </a:p>
        </p:txBody>
      </p:sp>
      <p:sp>
        <p:nvSpPr>
          <p:cNvPr id="29" name="Oval 28"/>
          <p:cNvSpPr/>
          <p:nvPr/>
        </p:nvSpPr>
        <p:spPr>
          <a:xfrm>
            <a:off x="1186257" y="4813337"/>
            <a:ext cx="433415" cy="47223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4</a:t>
            </a:r>
            <a:endParaRPr lang="pt-PT" sz="14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186257" y="5374510"/>
            <a:ext cx="433415" cy="47223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5</a:t>
            </a:r>
            <a:endParaRPr lang="pt-PT" sz="14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259632" y="2276872"/>
            <a:ext cx="433415" cy="47223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pt-P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471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3" y="-69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9"/>
          <p:cNvSpPr/>
          <p:nvPr/>
        </p:nvSpPr>
        <p:spPr>
          <a:xfrm>
            <a:off x="683568" y="592388"/>
            <a:ext cx="7704856" cy="5673224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08"/>
          <p:cNvSpPr/>
          <p:nvPr/>
        </p:nvSpPr>
        <p:spPr>
          <a:xfrm>
            <a:off x="152400" y="119349"/>
            <a:ext cx="8851136" cy="414051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err="1" smtClean="0">
                <a:solidFill>
                  <a:schemeClr val="tx1"/>
                </a:solidFill>
              </a:rPr>
              <a:t>Challenges</a:t>
            </a:r>
            <a:r>
              <a:rPr lang="pt-PT" sz="2400" b="1" dirty="0" smtClean="0">
                <a:solidFill>
                  <a:schemeClr val="tx1"/>
                </a:solidFill>
              </a:rPr>
              <a:t> </a:t>
            </a:r>
            <a:r>
              <a:rPr lang="pt-PT" sz="2400" b="1" dirty="0" err="1" smtClean="0">
                <a:solidFill>
                  <a:schemeClr val="tx1"/>
                </a:solidFill>
              </a:rPr>
              <a:t>of</a:t>
            </a:r>
            <a:r>
              <a:rPr lang="pt-PT" sz="2400" b="1" dirty="0" smtClean="0">
                <a:solidFill>
                  <a:schemeClr val="tx1"/>
                </a:solidFill>
              </a:rPr>
              <a:t> INE 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grpSp>
        <p:nvGrpSpPr>
          <p:cNvPr id="9" name="Group 30"/>
          <p:cNvGrpSpPr/>
          <p:nvPr/>
        </p:nvGrpSpPr>
        <p:grpSpPr>
          <a:xfrm>
            <a:off x="1017891" y="2424812"/>
            <a:ext cx="7154509" cy="533400"/>
            <a:chOff x="3711766" y="1600200"/>
            <a:chExt cx="4953000" cy="533400"/>
          </a:xfrm>
        </p:grpSpPr>
        <p:sp>
          <p:nvSpPr>
            <p:cNvPr id="10" name="Rectangle 31"/>
            <p:cNvSpPr/>
            <p:nvPr/>
          </p:nvSpPr>
          <p:spPr>
            <a:xfrm>
              <a:off x="4092766" y="1600200"/>
              <a:ext cx="4572000" cy="5334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-182880">
                <a:spcBef>
                  <a:spcPts val="200"/>
                </a:spcBef>
                <a:spcAft>
                  <a:spcPts val="200"/>
                </a:spcAft>
              </a:pPr>
              <a:r>
                <a:rPr lang="pt-PT" sz="1600" dirty="0" err="1" smtClean="0">
                  <a:solidFill>
                    <a:schemeClr val="tx1"/>
                  </a:solidFill>
                </a:rPr>
                <a:t>Experience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and</a:t>
              </a:r>
              <a:r>
                <a:rPr lang="pt-PT" sz="1600" dirty="0" smtClean="0">
                  <a:solidFill>
                    <a:schemeClr val="tx1"/>
                  </a:solidFill>
                </a:rPr>
                <a:t> expertise (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insid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and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outside</a:t>
              </a:r>
              <a:r>
                <a:rPr lang="pt-PT" sz="1600" dirty="0" smtClean="0">
                  <a:solidFill>
                    <a:schemeClr val="tx1"/>
                  </a:solidFill>
                </a:rPr>
                <a:t> SEN)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limited</a:t>
              </a:r>
              <a:endParaRPr lang="pt-PT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711766" y="1719549"/>
              <a:ext cx="304800" cy="3048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33"/>
          <p:cNvGrpSpPr/>
          <p:nvPr/>
        </p:nvGrpSpPr>
        <p:grpSpPr>
          <a:xfrm>
            <a:off x="1047722" y="3979718"/>
            <a:ext cx="7154509" cy="533400"/>
            <a:chOff x="3711766" y="1600200"/>
            <a:chExt cx="4953000" cy="533400"/>
          </a:xfrm>
        </p:grpSpPr>
        <p:sp>
          <p:nvSpPr>
            <p:cNvPr id="13" name="Rectangle 34"/>
            <p:cNvSpPr/>
            <p:nvPr/>
          </p:nvSpPr>
          <p:spPr>
            <a:xfrm>
              <a:off x="4092766" y="1600200"/>
              <a:ext cx="4572000" cy="5334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-182880">
                <a:spcBef>
                  <a:spcPts val="200"/>
                </a:spcBef>
                <a:spcAft>
                  <a:spcPts val="200"/>
                </a:spcAft>
              </a:pPr>
              <a:r>
                <a:rPr lang="pt-PT" sz="1600" dirty="0" err="1" smtClean="0">
                  <a:solidFill>
                    <a:schemeClr val="tx1"/>
                  </a:solidFill>
                </a:rPr>
                <a:t>Luck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of</a:t>
              </a:r>
              <a:r>
                <a:rPr lang="pt-PT" sz="1600" dirty="0" smtClean="0">
                  <a:solidFill>
                    <a:schemeClr val="tx1"/>
                  </a:solidFill>
                </a:rPr>
                <a:t> data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dissemination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timely</a:t>
              </a:r>
              <a:r>
                <a:rPr lang="pt-PT" sz="1600" dirty="0" smtClean="0">
                  <a:solidFill>
                    <a:schemeClr val="tx1"/>
                  </a:solidFill>
                </a:rPr>
                <a:t>    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3711766" y="1719549"/>
              <a:ext cx="304800" cy="3048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36"/>
          <p:cNvGrpSpPr/>
          <p:nvPr/>
        </p:nvGrpSpPr>
        <p:grpSpPr>
          <a:xfrm>
            <a:off x="958741" y="4724814"/>
            <a:ext cx="7154509" cy="936434"/>
            <a:chOff x="3711766" y="1600200"/>
            <a:chExt cx="4953000" cy="936434"/>
          </a:xfrm>
        </p:grpSpPr>
        <p:sp>
          <p:nvSpPr>
            <p:cNvPr id="16" name="Rectangle 37"/>
            <p:cNvSpPr/>
            <p:nvPr/>
          </p:nvSpPr>
          <p:spPr>
            <a:xfrm>
              <a:off x="4092766" y="1600200"/>
              <a:ext cx="4572000" cy="936434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-182880">
                <a:spcBef>
                  <a:spcPts val="200"/>
                </a:spcBef>
                <a:spcAft>
                  <a:spcPts val="200"/>
                </a:spcAft>
              </a:pPr>
              <a:r>
                <a:rPr lang="pt-PT" sz="1600" dirty="0" smtClean="0">
                  <a:solidFill>
                    <a:schemeClr val="tx1"/>
                  </a:solidFill>
                </a:rPr>
                <a:t>Great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pressure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on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the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human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resources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available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due</a:t>
              </a:r>
              <a:r>
                <a:rPr lang="pt-PT" sz="1600" dirty="0" smtClean="0">
                  <a:solidFill>
                    <a:schemeClr val="tx1"/>
                  </a:solidFill>
                </a:rPr>
                <a:t> to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other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commitments</a:t>
              </a:r>
              <a:r>
                <a:rPr lang="pt-PT" sz="1600" dirty="0" smtClean="0">
                  <a:solidFill>
                    <a:schemeClr val="tx1"/>
                  </a:solidFill>
                </a:rPr>
                <a:t> SEM(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preparation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of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the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census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of</a:t>
              </a:r>
              <a:r>
                <a:rPr lang="pt-PT" sz="1600" dirty="0" smtClean="0">
                  <a:solidFill>
                    <a:schemeClr val="tx1"/>
                  </a:solidFill>
                </a:rPr>
                <a:t> 2013,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other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current</a:t>
              </a:r>
              <a:r>
                <a:rPr lang="pt-PT" sz="1600" dirty="0" smtClean="0">
                  <a:solidFill>
                    <a:schemeClr val="tx1"/>
                  </a:solidFill>
                </a:rPr>
                <a:t> business, etc.)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3711766" y="1905000"/>
              <a:ext cx="304800" cy="3048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3"/>
          <p:cNvGrpSpPr/>
          <p:nvPr/>
        </p:nvGrpSpPr>
        <p:grpSpPr>
          <a:xfrm>
            <a:off x="958741" y="3212646"/>
            <a:ext cx="7154509" cy="533400"/>
            <a:chOff x="3711766" y="1600200"/>
            <a:chExt cx="4953000" cy="533400"/>
          </a:xfrm>
        </p:grpSpPr>
        <p:sp>
          <p:nvSpPr>
            <p:cNvPr id="37" name="Rectangle 34"/>
            <p:cNvSpPr/>
            <p:nvPr/>
          </p:nvSpPr>
          <p:spPr>
            <a:xfrm>
              <a:off x="4092766" y="1600200"/>
              <a:ext cx="4572000" cy="5334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-182880">
                <a:spcBef>
                  <a:spcPts val="200"/>
                </a:spcBef>
                <a:spcAft>
                  <a:spcPts val="200"/>
                </a:spcAft>
              </a:pPr>
              <a:r>
                <a:rPr lang="pt-PT" sz="1600" dirty="0" err="1" smtClean="0">
                  <a:solidFill>
                    <a:schemeClr val="tx1"/>
                  </a:solidFill>
                </a:rPr>
                <a:t>workload</a:t>
              </a:r>
              <a:r>
                <a:rPr lang="pt-PT" sz="1600" dirty="0" smtClean="0">
                  <a:solidFill>
                    <a:schemeClr val="tx1"/>
                  </a:solidFill>
                </a:rPr>
                <a:t> (2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decades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of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production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microdata</a:t>
              </a:r>
              <a:r>
                <a:rPr lang="pt-PT" sz="1600" dirty="0" smtClean="0">
                  <a:solidFill>
                    <a:schemeClr val="tx1"/>
                  </a:solidFill>
                </a:rPr>
                <a:t>)  too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high</a:t>
              </a:r>
              <a:endParaRPr lang="pt-PT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711766" y="1719549"/>
              <a:ext cx="304800" cy="3048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9" name="Rectangle 18"/>
          <p:cNvSpPr/>
          <p:nvPr/>
        </p:nvSpPr>
        <p:spPr>
          <a:xfrm>
            <a:off x="770781" y="692697"/>
            <a:ext cx="7401620" cy="113138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>
              <a:spcBef>
                <a:spcPts val="200"/>
              </a:spcBef>
              <a:spcAft>
                <a:spcPts val="200"/>
              </a:spcAft>
            </a:pP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Combined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short-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term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change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another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mediun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long-term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processes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decision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making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incresingly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grounded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official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statistics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Consequenty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increasing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demand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use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microdata</a:t>
            </a:r>
            <a:endParaRPr lang="pt-PT" sz="2000" dirty="0" smtClean="0">
              <a:solidFill>
                <a:schemeClr val="tx1"/>
              </a:solidFill>
            </a:endParaRPr>
          </a:p>
        </p:txBody>
      </p:sp>
      <p:sp>
        <p:nvSpPr>
          <p:cNvPr id="40" name="Rectangle 18"/>
          <p:cNvSpPr/>
          <p:nvPr/>
        </p:nvSpPr>
        <p:spPr>
          <a:xfrm>
            <a:off x="835186" y="2091370"/>
            <a:ext cx="5753038" cy="45279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>
              <a:spcBef>
                <a:spcPts val="200"/>
              </a:spcBef>
              <a:spcAft>
                <a:spcPts val="200"/>
              </a:spcAft>
            </a:pP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INE faces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challenges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such</a:t>
            </a:r>
            <a:r>
              <a:rPr lang="pt-P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as: </a:t>
            </a:r>
            <a:endParaRPr lang="pt-PT" sz="2000" dirty="0" smtClean="0">
              <a:solidFill>
                <a:schemeClr val="tx1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767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59532" y="836712"/>
            <a:ext cx="8424936" cy="576064"/>
          </a:xfrm>
          <a:prstGeom prst="rect">
            <a:avLst/>
          </a:prstGeom>
          <a:gradFill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rgbClr val="C00000"/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4000" dirty="0" smtClean="0"/>
              <a:t>THANK YOU 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INE-ANGOLA</a:t>
            </a:r>
            <a:endParaRPr lang="pt-PT"/>
          </a:p>
        </p:txBody>
      </p:sp>
      <p:pic>
        <p:nvPicPr>
          <p:cNvPr id="8" name="Picture 2" descr="http://thumbs.dreamstime.com/z/forma-do-mapa-da-bandeira-da-tecla-de-angola-402825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1556792"/>
            <a:ext cx="842493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6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541</Words>
  <Application>Microsoft Office PowerPoint</Application>
  <PresentationFormat>Apresentação no Ecrã (4:3)</PresentationFormat>
  <Paragraphs>123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chissola carvalho</dc:creator>
  <cp:lastModifiedBy>hp</cp:lastModifiedBy>
  <cp:revision>67</cp:revision>
  <cp:lastPrinted>2013-08-26T15:00:15Z</cp:lastPrinted>
  <dcterms:created xsi:type="dcterms:W3CDTF">2013-08-26T10:31:24Z</dcterms:created>
  <dcterms:modified xsi:type="dcterms:W3CDTF">2013-09-11T08:16:59Z</dcterms:modified>
</cp:coreProperties>
</file>