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handoutMasterIdLst>
    <p:handoutMasterId r:id="rId12"/>
  </p:handoutMasterIdLst>
  <p:sldIdLst>
    <p:sldId id="256" r:id="rId2"/>
    <p:sldId id="257" r:id="rId3"/>
    <p:sldId id="345" r:id="rId4"/>
    <p:sldId id="346" r:id="rId5"/>
    <p:sldId id="347" r:id="rId6"/>
    <p:sldId id="348" r:id="rId7"/>
    <p:sldId id="349" r:id="rId8"/>
    <p:sldId id="350" r:id="rId9"/>
    <p:sldId id="351" r:id="rId1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8" autoAdjust="0"/>
    <p:restoredTop sz="86391" autoAdjust="0"/>
  </p:normalViewPr>
  <p:slideViewPr>
    <p:cSldViewPr>
      <p:cViewPr varScale="1">
        <p:scale>
          <a:sx n="97" d="100"/>
          <a:sy n="97" d="100"/>
        </p:scale>
        <p:origin x="-114"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ea typeface="+mn-ea"/>
                <a:cs typeface="Arial" pitchFamily="34" charset="0"/>
              </a:defRPr>
            </a:lvl1pPr>
          </a:lstStyle>
          <a:p>
            <a:pPr>
              <a:defRPr/>
            </a:pPr>
            <a:endParaRPr lang="en-GB" altLang="en-US"/>
          </a:p>
        </p:txBody>
      </p:sp>
      <p:sp>
        <p:nvSpPr>
          <p:cNvPr id="1628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ea typeface="+mn-ea"/>
                <a:cs typeface="Arial" pitchFamily="34" charset="0"/>
              </a:defRPr>
            </a:lvl1pPr>
          </a:lstStyle>
          <a:p>
            <a:pPr>
              <a:defRPr/>
            </a:pPr>
            <a:endParaRPr lang="en-GB" altLang="en-US"/>
          </a:p>
        </p:txBody>
      </p:sp>
      <p:sp>
        <p:nvSpPr>
          <p:cNvPr id="1628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ea typeface="+mn-ea"/>
                <a:cs typeface="Arial" pitchFamily="34" charset="0"/>
              </a:defRPr>
            </a:lvl1pPr>
          </a:lstStyle>
          <a:p>
            <a:pPr>
              <a:defRPr/>
            </a:pPr>
            <a:endParaRPr lang="en-GB" altLang="en-US"/>
          </a:p>
        </p:txBody>
      </p:sp>
      <p:sp>
        <p:nvSpPr>
          <p:cNvPr id="1628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04C992B4-0D8C-4995-9014-2DF20C9E4234}" type="slidenum">
              <a:rPr lang="en-GB" altLang="en-US"/>
              <a:pPr/>
              <a:t>‹#›</a:t>
            </a:fld>
            <a:endParaRPr lang="en-GB" altLang="en-US"/>
          </a:p>
        </p:txBody>
      </p:sp>
    </p:spTree>
    <p:extLst>
      <p:ext uri="{BB962C8B-B14F-4D97-AF65-F5344CB8AC3E}">
        <p14:creationId xmlns:p14="http://schemas.microsoft.com/office/powerpoint/2010/main" val="3791568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ea typeface="+mn-ea"/>
                <a:cs typeface="Arial" pitchFamily="34" charset="0"/>
              </a:defRPr>
            </a:lvl1pPr>
          </a:lstStyle>
          <a:p>
            <a:pPr>
              <a:defRPr/>
            </a:pPr>
            <a:endParaRPr lang="en-US" alt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ea typeface="+mn-ea"/>
                <a:cs typeface="Arial" pitchFamily="34" charset="0"/>
              </a:defRPr>
            </a:lvl1pPr>
          </a:lstStyle>
          <a:p>
            <a:pPr>
              <a:defRPr/>
            </a:pPr>
            <a:endParaRPr lang="en-US" alt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 xmlns:ma14="http://schemas.microsoft.com/office/mac/drawingml/2011/main"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ea typeface="+mn-ea"/>
                <a:cs typeface="Arial" pitchFamily="34" charset="0"/>
              </a:defRPr>
            </a:lvl1pPr>
          </a:lstStyle>
          <a:p>
            <a:pPr>
              <a:defRPr/>
            </a:pPr>
            <a:endParaRPr lang="en-US" alt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fld id="{ADDB27B3-4BA1-499E-B56F-5F83447DF052}" type="slidenum">
              <a:rPr lang="en-US" altLang="en-US"/>
              <a:pPr/>
              <a:t>‹#›</a:t>
            </a:fld>
            <a:endParaRPr lang="en-US" altLang="en-US"/>
          </a:p>
        </p:txBody>
      </p:sp>
    </p:spTree>
    <p:extLst>
      <p:ext uri="{BB962C8B-B14F-4D97-AF65-F5344CB8AC3E}">
        <p14:creationId xmlns:p14="http://schemas.microsoft.com/office/powerpoint/2010/main" val="607479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S PGothic" pitchFamily="34" charset="-128"/>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9D269A6E-85F7-4D1B-AFAD-E13A9E54424B}" type="slidenum">
              <a:rPr lang="en-US" altLang="en-US" sz="1200">
                <a:latin typeface="Arial" pitchFamily="34" charset="0"/>
              </a:rPr>
              <a:pPr eaLnBrk="1" hangingPunct="1"/>
              <a:t>1</a:t>
            </a:fld>
            <a:endParaRPr lang="en-US" altLang="en-US" sz="1200">
              <a:latin typeface="Arial"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GB">
              <a:latin typeface="Arial" charset="0"/>
              <a:ea typeface="ＭＳ Ｐゴシック"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C8A3825E-85C3-4E7D-9CC0-C6F26582BF5C}" type="slidenum">
              <a:rPr lang="en-US" altLang="en-US" sz="1200">
                <a:latin typeface="Arial" pitchFamily="34" charset="0"/>
              </a:rPr>
              <a:pPr eaLnBrk="1" hangingPunct="1"/>
              <a:t>2</a:t>
            </a:fld>
            <a:endParaRPr lang="en-US" altLang="en-US" sz="1200">
              <a:latin typeface="Arial" pitchFamily="34"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buFontTx/>
              <a:buChar char="-"/>
              <a:defRPr/>
            </a:pPr>
            <a:r>
              <a:rPr lang="en-GB">
                <a:latin typeface="Arial" charset="0"/>
                <a:ea typeface="ＭＳ Ｐゴシック" charset="0"/>
                <a:cs typeface="Arial" charset="0"/>
              </a:rPr>
              <a:t>.</a:t>
            </a:r>
          </a:p>
          <a:p>
            <a:pPr eaLnBrk="1" hangingPunct="1">
              <a:buFontTx/>
              <a:buChar char="-"/>
              <a:defRPr/>
            </a:pPr>
            <a:endParaRPr lang="en-GB">
              <a:latin typeface="Arial" charset="0"/>
              <a:ea typeface="ＭＳ Ｐゴシック"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fld id="{6AEF24A8-0B4B-4CFA-8E6F-0C4E51AF7084}" type="slidenum">
              <a:rPr lang="en-US" altLang="en-US" sz="1200">
                <a:latin typeface="Arial" pitchFamily="34" charset="0"/>
              </a:rPr>
              <a:pPr eaLnBrk="1" hangingPunct="1"/>
              <a:t>3</a:t>
            </a:fld>
            <a:endParaRPr lang="en-US" altLang="en-US" sz="1200">
              <a:latin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r>
              <a:rPr lang="en-GB" altLang="en-US" smtClean="0"/>
              <a:t>Finding the right information and analyzing it appropriately to answer your question is an accomplishment. But unless the results of this analysis are communicated effectively to their intended audience, the analysis will have little impact on real policy decisions.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152262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xfrm>
            <a:off x="0" y="6172200"/>
            <a:ext cx="8915400" cy="457200"/>
          </a:xfrm>
          <a:prstGeom prst="rect">
            <a:avLst/>
          </a:prstGeom>
        </p:spPr>
        <p:txBody>
          <a:bodyPr/>
          <a:lstStyle>
            <a:lvl1pPr>
              <a:defRPr sz="600" b="0">
                <a:latin typeface="Times New Roman" pitchFamily="18" charset="0"/>
                <a:ea typeface="+mn-ea"/>
                <a:cs typeface="Arial" pitchFamily="34" charset="0"/>
              </a:defRPr>
            </a:lvl1pPr>
          </a:lstStyle>
          <a:p>
            <a:pPr>
              <a:defRPr/>
            </a:pPr>
            <a:r>
              <a:rPr lang="en-US" altLang="en-US" sz="1200" b="1"/>
              <a:t>United Nations Sub-regional Workshop on Collection and Dissemination of Socio-economic Data from Population and Housing Censuses</a:t>
            </a:r>
          </a:p>
          <a:p>
            <a:pPr>
              <a:defRPr/>
            </a:pPr>
            <a:endParaRPr lang="en-US" altLang="en-US">
              <a:cs typeface="Times New Roman" pitchFamily="18" charset="0"/>
            </a:endParaRPr>
          </a:p>
          <a:p>
            <a:pPr>
              <a:defRPr/>
            </a:pPr>
            <a:r>
              <a:rPr lang="en-US" altLang="en-US" sz="1000"/>
              <a:t>New Delhi, India, 28-30 May, 2012</a:t>
            </a:r>
          </a:p>
        </p:txBody>
      </p:sp>
    </p:spTree>
    <p:extLst>
      <p:ext uri="{BB962C8B-B14F-4D97-AF65-F5344CB8AC3E}">
        <p14:creationId xmlns:p14="http://schemas.microsoft.com/office/powerpoint/2010/main" val="2210910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4495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66738" y="304800"/>
            <a:ext cx="5854700" cy="449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xfrm>
            <a:off x="0" y="6172200"/>
            <a:ext cx="8915400" cy="457200"/>
          </a:xfrm>
          <a:prstGeom prst="rect">
            <a:avLst/>
          </a:prstGeom>
        </p:spPr>
        <p:txBody>
          <a:bodyPr/>
          <a:lstStyle>
            <a:lvl1pPr>
              <a:defRPr sz="600" b="0">
                <a:latin typeface="Times New Roman" pitchFamily="18" charset="0"/>
                <a:ea typeface="+mn-ea"/>
                <a:cs typeface="Arial" pitchFamily="34" charset="0"/>
              </a:defRPr>
            </a:lvl1pPr>
          </a:lstStyle>
          <a:p>
            <a:pPr>
              <a:defRPr/>
            </a:pPr>
            <a:r>
              <a:rPr lang="en-US" altLang="en-US" sz="1200" b="1"/>
              <a:t>United Nations Sub-regional Workshop on Collection and Dissemination of Socio-economic Data from Population and Housing Censuses</a:t>
            </a:r>
          </a:p>
          <a:p>
            <a:pPr>
              <a:defRPr/>
            </a:pPr>
            <a:endParaRPr lang="en-US" altLang="en-US">
              <a:cs typeface="Times New Roman" pitchFamily="18" charset="0"/>
            </a:endParaRPr>
          </a:p>
          <a:p>
            <a:pPr>
              <a:defRPr/>
            </a:pPr>
            <a:r>
              <a:rPr lang="en-US" altLang="en-US" sz="1000"/>
              <a:t>New Delhi, India, 28-30 May, 2012</a:t>
            </a:r>
          </a:p>
        </p:txBody>
      </p:sp>
    </p:spTree>
    <p:extLst>
      <p:ext uri="{BB962C8B-B14F-4D97-AF65-F5344CB8AC3E}">
        <p14:creationId xmlns:p14="http://schemas.microsoft.com/office/powerpoint/2010/main" val="2454827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566738" y="1752600"/>
            <a:ext cx="3924300" cy="3048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3438" y="1752600"/>
            <a:ext cx="3924300" cy="144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3438" y="3352800"/>
            <a:ext cx="3924300" cy="144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noChangeArrowheads="1"/>
          </p:cNvSpPr>
          <p:nvPr>
            <p:ph type="ftr" sz="quarter" idx="10"/>
          </p:nvPr>
        </p:nvSpPr>
        <p:spPr>
          <a:xfrm>
            <a:off x="0" y="6172200"/>
            <a:ext cx="8915400" cy="457200"/>
          </a:xfrm>
          <a:prstGeom prst="rect">
            <a:avLst/>
          </a:prstGeom>
        </p:spPr>
        <p:txBody>
          <a:bodyPr/>
          <a:lstStyle>
            <a:lvl1pPr>
              <a:defRPr sz="600" b="0">
                <a:latin typeface="Times New Roman" pitchFamily="18" charset="0"/>
                <a:ea typeface="+mn-ea"/>
                <a:cs typeface="Arial" pitchFamily="34" charset="0"/>
              </a:defRPr>
            </a:lvl1pPr>
          </a:lstStyle>
          <a:p>
            <a:pPr>
              <a:defRPr/>
            </a:pPr>
            <a:r>
              <a:rPr lang="en-US" altLang="en-US" sz="1200" b="1"/>
              <a:t>United Nations Sub-regional Workshop on Collection and Dissemination of Socio-economic Data from Population and Housing Censuses</a:t>
            </a:r>
          </a:p>
          <a:p>
            <a:pPr>
              <a:defRPr/>
            </a:pPr>
            <a:endParaRPr lang="en-US" altLang="en-US">
              <a:cs typeface="Times New Roman" pitchFamily="18" charset="0"/>
            </a:endParaRPr>
          </a:p>
          <a:p>
            <a:pPr>
              <a:defRPr/>
            </a:pPr>
            <a:r>
              <a:rPr lang="en-US" altLang="en-US" sz="1000"/>
              <a:t>New Delhi, India, 28-30 May, 2012</a:t>
            </a:r>
          </a:p>
        </p:txBody>
      </p:sp>
    </p:spTree>
    <p:extLst>
      <p:ext uri="{BB962C8B-B14F-4D97-AF65-F5344CB8AC3E}">
        <p14:creationId xmlns:p14="http://schemas.microsoft.com/office/powerpoint/2010/main" val="589470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5140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6578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66738" y="1752600"/>
            <a:ext cx="39243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3438" y="1752600"/>
            <a:ext cx="3924300" cy="304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3850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7972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7587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0" y="6172200"/>
            <a:ext cx="8915400" cy="457200"/>
          </a:xfrm>
          <a:prstGeom prst="rect">
            <a:avLst/>
          </a:prstGeom>
        </p:spPr>
        <p:txBody>
          <a:bodyPr/>
          <a:lstStyle>
            <a:lvl1pPr>
              <a:defRPr sz="600" b="0">
                <a:latin typeface="Times New Roman" pitchFamily="18" charset="0"/>
                <a:ea typeface="+mn-ea"/>
                <a:cs typeface="Arial" pitchFamily="34" charset="0"/>
              </a:defRPr>
            </a:lvl1pPr>
          </a:lstStyle>
          <a:p>
            <a:pPr>
              <a:defRPr/>
            </a:pPr>
            <a:r>
              <a:rPr lang="en-US" altLang="en-US" sz="1200" b="1"/>
              <a:t>United Nations Sub-regional Workshop on Collection and Dissemination of Socio-economic Data from Population and Housing Censuses</a:t>
            </a:r>
          </a:p>
          <a:p>
            <a:pPr>
              <a:defRPr/>
            </a:pPr>
            <a:endParaRPr lang="en-US" altLang="en-US">
              <a:cs typeface="Times New Roman" pitchFamily="18" charset="0"/>
            </a:endParaRPr>
          </a:p>
          <a:p>
            <a:pPr>
              <a:defRPr/>
            </a:pPr>
            <a:r>
              <a:rPr lang="en-US" altLang="en-US" sz="1000"/>
              <a:t>New Delhi, India, 28-30 May, 2012</a:t>
            </a:r>
          </a:p>
        </p:txBody>
      </p:sp>
    </p:spTree>
    <p:extLst>
      <p:ext uri="{BB962C8B-B14F-4D97-AF65-F5344CB8AC3E}">
        <p14:creationId xmlns:p14="http://schemas.microsoft.com/office/powerpoint/2010/main" val="2060565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0" y="6172200"/>
            <a:ext cx="8915400" cy="457200"/>
          </a:xfrm>
          <a:prstGeom prst="rect">
            <a:avLst/>
          </a:prstGeom>
        </p:spPr>
        <p:txBody>
          <a:bodyPr/>
          <a:lstStyle>
            <a:lvl1pPr>
              <a:defRPr sz="600" b="0">
                <a:latin typeface="Times New Roman" pitchFamily="18" charset="0"/>
                <a:ea typeface="+mn-ea"/>
                <a:cs typeface="Arial" pitchFamily="34" charset="0"/>
              </a:defRPr>
            </a:lvl1pPr>
          </a:lstStyle>
          <a:p>
            <a:pPr>
              <a:defRPr/>
            </a:pPr>
            <a:r>
              <a:rPr lang="en-US" altLang="en-US" sz="1200" b="1"/>
              <a:t>United Nations Sub-regional Workshop on Collection and Dissemination of Socio-economic Data from Population and Housing Censuses</a:t>
            </a:r>
          </a:p>
          <a:p>
            <a:pPr>
              <a:defRPr/>
            </a:pPr>
            <a:endParaRPr lang="en-US" altLang="en-US">
              <a:cs typeface="Times New Roman" pitchFamily="18" charset="0"/>
            </a:endParaRPr>
          </a:p>
          <a:p>
            <a:pPr>
              <a:defRPr/>
            </a:pPr>
            <a:r>
              <a:rPr lang="en-US" altLang="en-US" sz="1000"/>
              <a:t>New Delhi, India, 28-30 May, 2012</a:t>
            </a:r>
          </a:p>
        </p:txBody>
      </p:sp>
    </p:spTree>
    <p:extLst>
      <p:ext uri="{BB962C8B-B14F-4D97-AF65-F5344CB8AC3E}">
        <p14:creationId xmlns:p14="http://schemas.microsoft.com/office/powerpoint/2010/main" val="3972332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0" y="6172200"/>
            <a:ext cx="8915400" cy="457200"/>
          </a:xfrm>
          <a:prstGeom prst="rect">
            <a:avLst/>
          </a:prstGeom>
        </p:spPr>
        <p:txBody>
          <a:bodyPr/>
          <a:lstStyle>
            <a:lvl1pPr>
              <a:defRPr sz="600" b="0">
                <a:latin typeface="Times New Roman" pitchFamily="18" charset="0"/>
                <a:ea typeface="+mn-ea"/>
                <a:cs typeface="Arial" pitchFamily="34" charset="0"/>
              </a:defRPr>
            </a:lvl1pPr>
          </a:lstStyle>
          <a:p>
            <a:pPr>
              <a:defRPr/>
            </a:pPr>
            <a:r>
              <a:rPr lang="en-US" altLang="en-US" sz="1200" b="1"/>
              <a:t>United Nations Sub-regional Workshop on Collection and Dissemination of Socio-economic Data from Population and Housing Censuses</a:t>
            </a:r>
          </a:p>
          <a:p>
            <a:pPr>
              <a:defRPr/>
            </a:pPr>
            <a:endParaRPr lang="en-US" altLang="en-US">
              <a:cs typeface="Times New Roman" pitchFamily="18" charset="0"/>
            </a:endParaRPr>
          </a:p>
          <a:p>
            <a:pPr>
              <a:defRPr/>
            </a:pPr>
            <a:r>
              <a:rPr lang="en-US" altLang="en-US" sz="1000"/>
              <a:t>New Delhi, India, 28-30 May, 2012</a:t>
            </a:r>
          </a:p>
        </p:txBody>
      </p:sp>
    </p:spTree>
    <p:extLst>
      <p:ext uri="{BB962C8B-B14F-4D97-AF65-F5344CB8AC3E}">
        <p14:creationId xmlns:p14="http://schemas.microsoft.com/office/powerpoint/2010/main" val="1566786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752600"/>
            <a:ext cx="8001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11" descr="UNSD_second_bann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iming>
    <p:tnLst>
      <p:par>
        <p:cTn id="1" dur="indefinite" restart="never" nodeType="tmRoot"/>
      </p:par>
    </p:tnLst>
  </p:timing>
  <p:hf sldNum="0" hdr="0" dt="0"/>
  <p:txStyles>
    <p:titleStyle>
      <a:lvl1pPr algn="l" rtl="0" eaLnBrk="0" fontAlgn="base" hangingPunct="0">
        <a:spcBef>
          <a:spcPct val="0"/>
        </a:spcBef>
        <a:spcAft>
          <a:spcPct val="0"/>
        </a:spcAft>
        <a:defRPr sz="2400">
          <a:solidFill>
            <a:srgbClr val="000000"/>
          </a:solidFill>
          <a:latin typeface="+mj-lt"/>
          <a:ea typeface="MS PGothic" pitchFamily="34" charset="-128"/>
          <a:cs typeface="+mj-cs"/>
        </a:defRPr>
      </a:lvl1pPr>
      <a:lvl2pPr algn="l" rtl="0" eaLnBrk="0" fontAlgn="base" hangingPunct="0">
        <a:spcBef>
          <a:spcPct val="0"/>
        </a:spcBef>
        <a:spcAft>
          <a:spcPct val="0"/>
        </a:spcAft>
        <a:defRPr sz="2400">
          <a:solidFill>
            <a:srgbClr val="000000"/>
          </a:solidFill>
          <a:latin typeface="Verdana" pitchFamily="34" charset="0"/>
          <a:ea typeface="MS PGothic" pitchFamily="34" charset="-128"/>
        </a:defRPr>
      </a:lvl2pPr>
      <a:lvl3pPr algn="l" rtl="0" eaLnBrk="0" fontAlgn="base" hangingPunct="0">
        <a:spcBef>
          <a:spcPct val="0"/>
        </a:spcBef>
        <a:spcAft>
          <a:spcPct val="0"/>
        </a:spcAft>
        <a:defRPr sz="2400">
          <a:solidFill>
            <a:srgbClr val="000000"/>
          </a:solidFill>
          <a:latin typeface="Verdana" pitchFamily="34" charset="0"/>
          <a:ea typeface="MS PGothic" pitchFamily="34" charset="-128"/>
        </a:defRPr>
      </a:lvl3pPr>
      <a:lvl4pPr algn="l" rtl="0" eaLnBrk="0" fontAlgn="base" hangingPunct="0">
        <a:spcBef>
          <a:spcPct val="0"/>
        </a:spcBef>
        <a:spcAft>
          <a:spcPct val="0"/>
        </a:spcAft>
        <a:defRPr sz="2400">
          <a:solidFill>
            <a:srgbClr val="000000"/>
          </a:solidFill>
          <a:latin typeface="Verdana" pitchFamily="34" charset="0"/>
          <a:ea typeface="MS PGothic" pitchFamily="34" charset="-128"/>
        </a:defRPr>
      </a:lvl4pPr>
      <a:lvl5pPr algn="l" rtl="0" eaLnBrk="0" fontAlgn="base" hangingPunct="0">
        <a:spcBef>
          <a:spcPct val="0"/>
        </a:spcBef>
        <a:spcAft>
          <a:spcPct val="0"/>
        </a:spcAft>
        <a:defRPr sz="2400">
          <a:solidFill>
            <a:srgbClr val="000000"/>
          </a:solidFill>
          <a:latin typeface="Verdana" pitchFamily="34" charset="0"/>
          <a:ea typeface="MS PGothic" pitchFamily="34" charset="-128"/>
        </a:defRPr>
      </a:lvl5pPr>
      <a:lvl6pPr marL="457200" algn="l" rtl="0" eaLnBrk="0" fontAlgn="base" hangingPunct="0">
        <a:spcBef>
          <a:spcPct val="0"/>
        </a:spcBef>
        <a:spcAft>
          <a:spcPct val="0"/>
        </a:spcAft>
        <a:defRPr sz="2400">
          <a:solidFill>
            <a:srgbClr val="000000"/>
          </a:solidFill>
          <a:latin typeface="Verdana" pitchFamily="34" charset="0"/>
        </a:defRPr>
      </a:lvl6pPr>
      <a:lvl7pPr marL="914400" algn="l" rtl="0" eaLnBrk="0" fontAlgn="base" hangingPunct="0">
        <a:spcBef>
          <a:spcPct val="0"/>
        </a:spcBef>
        <a:spcAft>
          <a:spcPct val="0"/>
        </a:spcAft>
        <a:defRPr sz="2400">
          <a:solidFill>
            <a:srgbClr val="000000"/>
          </a:solidFill>
          <a:latin typeface="Verdana" pitchFamily="34" charset="0"/>
        </a:defRPr>
      </a:lvl7pPr>
      <a:lvl8pPr marL="1371600" algn="l" rtl="0" eaLnBrk="0" fontAlgn="base" hangingPunct="0">
        <a:spcBef>
          <a:spcPct val="0"/>
        </a:spcBef>
        <a:spcAft>
          <a:spcPct val="0"/>
        </a:spcAft>
        <a:defRPr sz="2400">
          <a:solidFill>
            <a:srgbClr val="000000"/>
          </a:solidFill>
          <a:latin typeface="Verdana" pitchFamily="34" charset="0"/>
        </a:defRPr>
      </a:lvl8pPr>
      <a:lvl9pPr marL="1828800" algn="l" rtl="0" eaLnBrk="0" fontAlgn="base" hangingPunct="0">
        <a:spcBef>
          <a:spcPct val="0"/>
        </a:spcBef>
        <a:spcAft>
          <a:spcPct val="0"/>
        </a:spcAft>
        <a:defRPr sz="2400">
          <a:solidFill>
            <a:srgbClr val="000000"/>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q"/>
        <a:defRPr sz="2000">
          <a:solidFill>
            <a:schemeClr val="tx1"/>
          </a:solidFill>
          <a:latin typeface="+mn-lt"/>
          <a:ea typeface="MS PGothic" pitchFamily="34" charset="-128"/>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a:solidFill>
            <a:schemeClr val="tx1"/>
          </a:solidFill>
          <a:latin typeface="+mn-lt"/>
          <a:ea typeface="MS PGothic" pitchFamily="34" charset="-128"/>
        </a:defRPr>
      </a:lvl2pPr>
      <a:lvl3pPr marL="1304925" indent="-395288" algn="l" rtl="0" eaLnBrk="0" fontAlgn="base" hangingPunct="0">
        <a:spcBef>
          <a:spcPct val="20000"/>
        </a:spcBef>
        <a:spcAft>
          <a:spcPct val="0"/>
        </a:spcAft>
        <a:buClr>
          <a:schemeClr val="accent2"/>
        </a:buClr>
        <a:buFont typeface="Wingdings" pitchFamily="2" charset="2"/>
        <a:buChar char="o"/>
        <a:defRPr sz="1600">
          <a:solidFill>
            <a:schemeClr val="tx1"/>
          </a:solidFill>
          <a:latin typeface="+mn-lt"/>
          <a:ea typeface="MS PGothic" pitchFamily="34" charset="-128"/>
        </a:defRPr>
      </a:lvl3pPr>
      <a:lvl4pPr marL="1693863" indent="-387350" algn="l" rtl="0" eaLnBrk="0" fontAlgn="base" hangingPunct="0">
        <a:spcBef>
          <a:spcPct val="20000"/>
        </a:spcBef>
        <a:spcAft>
          <a:spcPct val="0"/>
        </a:spcAft>
        <a:buClr>
          <a:schemeClr val="accent2"/>
        </a:buClr>
        <a:buFont typeface="Wingdings" pitchFamily="2" charset="2"/>
        <a:buChar char="n"/>
        <a:defRPr sz="1400">
          <a:solidFill>
            <a:schemeClr val="tx1"/>
          </a:solidFill>
          <a:latin typeface="+mn-lt"/>
          <a:ea typeface="MS PGothic" pitchFamily="34" charset="-128"/>
        </a:defRPr>
      </a:lvl4pPr>
      <a:lvl5pPr marL="20939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ea typeface="MS PGothic" pitchFamily="34" charset="-128"/>
        </a:defRPr>
      </a:lvl5pPr>
      <a:lvl6pPr marL="25511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6pPr>
      <a:lvl7pPr marL="30083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7pPr>
      <a:lvl8pPr marL="34655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8pPr>
      <a:lvl9pPr marL="3922713" indent="-398463" algn="l" rtl="0" eaLnBrk="0" fontAlgn="base" hangingPunct="0">
        <a:spcBef>
          <a:spcPct val="25000"/>
        </a:spcBef>
        <a:spcAft>
          <a:spcPct val="0"/>
        </a:spcAft>
        <a:buClr>
          <a:schemeClr val="accent2"/>
        </a:buClr>
        <a:buFont typeface="Wingdings" pitchFamily="2" charset="2"/>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4"/>
          <p:cNvSpPr>
            <a:spLocks noGrp="1" noChangeArrowheads="1"/>
          </p:cNvSpPr>
          <p:nvPr>
            <p:ph type="title" idx="4294967295"/>
          </p:nvPr>
        </p:nvSpPr>
        <p:spPr>
          <a:xfrm>
            <a:off x="381000" y="2514600"/>
            <a:ext cx="8534400" cy="914400"/>
          </a:xfrm>
        </p:spPr>
        <p:txBody>
          <a:bodyPr/>
          <a:lstStyle/>
          <a:p>
            <a:pPr algn="ctr"/>
            <a:r>
              <a:rPr lang="en-US" altLang="en-US" dirty="0" smtClean="0"/>
              <a:t>Summary of Main Conclusions – The First Two Days</a:t>
            </a:r>
          </a:p>
        </p:txBody>
      </p:sp>
      <p:sp>
        <p:nvSpPr>
          <p:cNvPr id="10242" name="Rectangle 5"/>
          <p:cNvSpPr>
            <a:spLocks noChangeArrowheads="1"/>
          </p:cNvSpPr>
          <p:nvPr/>
        </p:nvSpPr>
        <p:spPr bwMode="auto">
          <a:xfrm>
            <a:off x="2338388" y="3544888"/>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a:r>
              <a:rPr lang="en-US" altLang="en-US" sz="1600">
                <a:solidFill>
                  <a:srgbClr val="000000"/>
                </a:solidFill>
                <a:latin typeface="Verdana" pitchFamily="34" charset="0"/>
              </a:rPr>
              <a:t>United Nations Statistics Division</a:t>
            </a:r>
          </a:p>
        </p:txBody>
      </p:sp>
      <p:sp>
        <p:nvSpPr>
          <p:cNvPr id="10243"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10244" name="Group 6"/>
          <p:cNvGrpSpPr>
            <a:grpSpLocks/>
          </p:cNvGrpSpPr>
          <p:nvPr/>
        </p:nvGrpSpPr>
        <p:grpSpPr bwMode="auto">
          <a:xfrm>
            <a:off x="762000" y="5867400"/>
            <a:ext cx="7958138" cy="658813"/>
            <a:chOff x="762000" y="5867400"/>
            <a:chExt cx="7958138" cy="658059"/>
          </a:xfrm>
        </p:grpSpPr>
        <p:cxnSp>
          <p:nvCxnSpPr>
            <p:cNvPr id="8198" name="Straight Connector 2"/>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0246" name="TextBox 5"/>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a:xfrm>
            <a:off x="574675" y="304800"/>
            <a:ext cx="8569325" cy="1216025"/>
          </a:xfrm>
        </p:spPr>
        <p:txBody>
          <a:bodyPr/>
          <a:lstStyle/>
          <a:p>
            <a:r>
              <a:rPr lang="en-US" altLang="en-US" sz="1800" dirty="0" smtClean="0"/>
              <a:t>Session 1 – Opening </a:t>
            </a:r>
          </a:p>
        </p:txBody>
      </p:sp>
      <p:sp>
        <p:nvSpPr>
          <p:cNvPr id="12290" name="Rectangle 3"/>
          <p:cNvSpPr>
            <a:spLocks noGrp="1" noChangeArrowheads="1"/>
          </p:cNvSpPr>
          <p:nvPr>
            <p:ph type="body" idx="1"/>
          </p:nvPr>
        </p:nvSpPr>
        <p:spPr>
          <a:xfrm>
            <a:off x="228600" y="1676400"/>
            <a:ext cx="8610600" cy="4191000"/>
          </a:xfrm>
        </p:spPr>
        <p:txBody>
          <a:bodyPr/>
          <a:lstStyle/>
          <a:p>
            <a:pPr lvl="1">
              <a:buFont typeface="Wingdings" pitchFamily="2" charset="2"/>
              <a:buNone/>
            </a:pPr>
            <a:endParaRPr lang="en-US" altLang="en-US" sz="1200" smtClean="0"/>
          </a:p>
          <a:p>
            <a:pPr lvl="1"/>
            <a:r>
              <a:rPr lang="en-US" altLang="en-US" sz="2000" smtClean="0"/>
              <a:t>In the opening statement, SG SSA focused on the revision of the </a:t>
            </a:r>
            <a:r>
              <a:rPr lang="en-US" altLang="en-US" sz="2000" i="1" smtClean="0"/>
              <a:t> Principles and Recommendations for Population and Housing Censuses</a:t>
            </a:r>
            <a:r>
              <a:rPr lang="en-US" altLang="en-US" sz="2000" smtClean="0"/>
              <a:t>  </a:t>
            </a:r>
          </a:p>
          <a:p>
            <a:pPr lvl="1">
              <a:buFont typeface="Wingdings" pitchFamily="2" charset="2"/>
              <a:buNone/>
            </a:pPr>
            <a:r>
              <a:rPr lang="en-US" altLang="en-US" sz="2000" smtClean="0"/>
              <a:t>	- </a:t>
            </a:r>
            <a:r>
              <a:rPr lang="en-US" altLang="en-US" sz="1600" smtClean="0"/>
              <a:t>Need to emphasize the statistics process, census values</a:t>
            </a:r>
          </a:p>
          <a:p>
            <a:pPr lvl="1">
              <a:buFont typeface="Wingdings" pitchFamily="2" charset="2"/>
              <a:buNone/>
            </a:pPr>
            <a:r>
              <a:rPr lang="en-US" altLang="en-US" sz="1600" smtClean="0"/>
              <a:t>	- Assess the possibility of re-structuring the text of the P&amp;R</a:t>
            </a:r>
            <a:endParaRPr lang="en-US" altLang="en-US" sz="2000" smtClean="0"/>
          </a:p>
          <a:p>
            <a:pPr lvl="1"/>
            <a:r>
              <a:rPr lang="en-US" altLang="en-US" sz="2000" smtClean="0"/>
              <a:t>AfDB – Strong and continuous support for census programme</a:t>
            </a:r>
          </a:p>
          <a:p>
            <a:pPr lvl="1"/>
            <a:r>
              <a:rPr lang="en-US" altLang="en-US" sz="2000" smtClean="0"/>
              <a:t>ECA – African perspective</a:t>
            </a:r>
          </a:p>
          <a:p>
            <a:pPr lvl="1"/>
            <a:r>
              <a:rPr lang="en-US" altLang="en-US" sz="2000" smtClean="0"/>
              <a:t>UNSD – Critical importance of dissemination</a:t>
            </a:r>
          </a:p>
          <a:p>
            <a:pPr lvl="1"/>
            <a:r>
              <a:rPr lang="en-US" altLang="en-US" sz="2000" smtClean="0"/>
              <a:t>UNFPA – Technical support</a:t>
            </a:r>
          </a:p>
          <a:p>
            <a:pPr lvl="1"/>
            <a:r>
              <a:rPr lang="en-US" altLang="en-US" sz="2000" smtClean="0"/>
              <a:t>SSA – Welcome to SA</a:t>
            </a:r>
            <a:endParaRPr lang="en-US" altLang="en-US" sz="1000" smtClean="0"/>
          </a:p>
          <a:p>
            <a:pPr lvl="1"/>
            <a:endParaRPr lang="en-US" altLang="en-US" sz="2000" smtClean="0"/>
          </a:p>
          <a:p>
            <a:pPr lvl="1">
              <a:buFont typeface="Wingdings" pitchFamily="2" charset="2"/>
              <a:buNone/>
            </a:pPr>
            <a:endParaRPr lang="en-US" altLang="en-US" sz="1000" smtClean="0"/>
          </a:p>
          <a:p>
            <a:pPr lvl="1">
              <a:buFont typeface="Wingdings" pitchFamily="2" charset="2"/>
              <a:buNone/>
            </a:pPr>
            <a:endParaRPr lang="en-US" altLang="en-US" sz="1600" b="1" smtClean="0"/>
          </a:p>
          <a:p>
            <a:pPr lvl="2">
              <a:buFont typeface="Wingdings" pitchFamily="2" charset="2"/>
              <a:buNone/>
            </a:pPr>
            <a:endParaRPr lang="en-US" altLang="en-US" sz="1400" b="1" smtClean="0"/>
          </a:p>
          <a:p>
            <a:pPr lvl="2"/>
            <a:endParaRPr lang="en-US" altLang="en-US" sz="1400" smtClean="0"/>
          </a:p>
        </p:txBody>
      </p:sp>
      <p:sp>
        <p:nvSpPr>
          <p:cNvPr id="12291"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12292" name="Group 5"/>
          <p:cNvGrpSpPr>
            <a:grpSpLocks/>
          </p:cNvGrpSpPr>
          <p:nvPr/>
        </p:nvGrpSpPr>
        <p:grpSpPr bwMode="auto">
          <a:xfrm>
            <a:off x="762000" y="5867400"/>
            <a:ext cx="7958138" cy="658813"/>
            <a:chOff x="762000" y="5867400"/>
            <a:chExt cx="7958138" cy="658059"/>
          </a:xfrm>
        </p:grpSpPr>
        <p:cxnSp>
          <p:nvCxnSpPr>
            <p:cNvPr id="9222"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2294" name="TextBox 7"/>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idx="4294967295"/>
          </p:nvPr>
        </p:nvSpPr>
        <p:spPr>
          <a:xfrm>
            <a:off x="517525" y="838200"/>
            <a:ext cx="8001000" cy="758825"/>
          </a:xfrm>
        </p:spPr>
        <p:txBody>
          <a:bodyPr/>
          <a:lstStyle/>
          <a:p>
            <a:pPr eaLnBrk="1" hangingPunct="1"/>
            <a:r>
              <a:rPr lang="pt-BR" altLang="en-US" sz="1800" smtClean="0"/>
              <a:t>Session 2 – Why conducting a census</a:t>
            </a:r>
            <a:endParaRPr lang="en-US" altLang="en-US" sz="1800" smtClean="0"/>
          </a:p>
        </p:txBody>
      </p:sp>
      <p:sp>
        <p:nvSpPr>
          <p:cNvPr id="1433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14339" name="Group 5"/>
          <p:cNvGrpSpPr>
            <a:grpSpLocks/>
          </p:cNvGrpSpPr>
          <p:nvPr/>
        </p:nvGrpSpPr>
        <p:grpSpPr bwMode="auto">
          <a:xfrm>
            <a:off x="762000" y="5867400"/>
            <a:ext cx="7958138" cy="658813"/>
            <a:chOff x="762000" y="5867400"/>
            <a:chExt cx="7958138" cy="658059"/>
          </a:xfrm>
        </p:grpSpPr>
        <p:cxnSp>
          <p:nvCxnSpPr>
            <p:cNvPr id="10246"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4342" name="TextBox 7"/>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
        <p:nvSpPr>
          <p:cNvPr id="14340" name="Rectangle 3"/>
          <p:cNvSpPr txBox="1">
            <a:spLocks noChangeArrowheads="1"/>
          </p:cNvSpPr>
          <p:nvPr/>
        </p:nvSpPr>
        <p:spPr bwMode="auto">
          <a:xfrm>
            <a:off x="228600" y="1676400"/>
            <a:ext cx="861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ea typeface="MS PGothic" pitchFamily="34" charset="-128"/>
              </a:defRPr>
            </a:lvl1pPr>
            <a:lvl2pPr marL="908050" indent="-436563" eaLnBrk="0" hangingPunct="0">
              <a:defRPr sz="2400">
                <a:solidFill>
                  <a:schemeClr val="tx1"/>
                </a:solidFill>
                <a:latin typeface="Times New Roman" pitchFamily="18" charset="0"/>
                <a:ea typeface="MS PGothic" pitchFamily="34" charset="-128"/>
              </a:defRPr>
            </a:lvl2pPr>
            <a:lvl3pPr marL="1304925" indent="-395288"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Font typeface="Wingdings" pitchFamily="2" charset="2"/>
              <a:buNone/>
            </a:pPr>
            <a:endParaRPr lang="en-US" altLang="en-US" sz="1200">
              <a:latin typeface="Verdana" pitchFamily="34" charset="0"/>
            </a:endParaRPr>
          </a:p>
          <a:p>
            <a:pPr lvl="1">
              <a:spcBef>
                <a:spcPct val="20000"/>
              </a:spcBef>
              <a:buClr>
                <a:schemeClr val="accent2"/>
              </a:buClr>
              <a:buFont typeface="Wingdings" pitchFamily="2" charset="2"/>
              <a:buChar char="n"/>
            </a:pPr>
            <a:r>
              <a:rPr lang="en-US" altLang="en-US" sz="2000">
                <a:latin typeface="Verdana" pitchFamily="34" charset="0"/>
              </a:rPr>
              <a:t>Rationale for census - critical in Africa</a:t>
            </a:r>
          </a:p>
          <a:p>
            <a:pPr lvl="1">
              <a:spcBef>
                <a:spcPct val="20000"/>
              </a:spcBef>
              <a:buClr>
                <a:schemeClr val="accent2"/>
              </a:buClr>
              <a:buFont typeface="Wingdings" pitchFamily="2" charset="2"/>
              <a:buChar char="n"/>
            </a:pPr>
            <a:r>
              <a:rPr lang="en-US" altLang="en-US" sz="2000">
                <a:latin typeface="Verdana" pitchFamily="34" charset="0"/>
              </a:rPr>
              <a:t>Value to the society</a:t>
            </a:r>
          </a:p>
          <a:p>
            <a:pPr lvl="1">
              <a:spcBef>
                <a:spcPct val="20000"/>
              </a:spcBef>
              <a:buClr>
                <a:schemeClr val="accent2"/>
              </a:buClr>
              <a:buFont typeface="Wingdings" pitchFamily="2" charset="2"/>
              <a:buChar char="n"/>
            </a:pPr>
            <a:r>
              <a:rPr lang="en-US" altLang="en-US" sz="2000">
                <a:latin typeface="Verdana" pitchFamily="34" charset="0"/>
              </a:rPr>
              <a:t>Supply side and demand for census statistics</a:t>
            </a:r>
          </a:p>
          <a:p>
            <a:pPr lvl="1">
              <a:spcBef>
                <a:spcPct val="20000"/>
              </a:spcBef>
              <a:buClr>
                <a:schemeClr val="accent2"/>
              </a:buClr>
              <a:buFont typeface="Wingdings" pitchFamily="2" charset="2"/>
              <a:buChar char="n"/>
            </a:pPr>
            <a:r>
              <a:rPr lang="en-US" altLang="en-US" sz="2000">
                <a:latin typeface="Verdana" pitchFamily="34" charset="0"/>
              </a:rPr>
              <a:t>Even more important after the Arab Spring - Tunisia</a:t>
            </a:r>
          </a:p>
          <a:p>
            <a:pPr lvl="1">
              <a:spcBef>
                <a:spcPct val="20000"/>
              </a:spcBef>
              <a:buClr>
                <a:schemeClr val="accent2"/>
              </a:buClr>
              <a:buFont typeface="Wingdings" pitchFamily="2" charset="2"/>
              <a:buChar char="n"/>
            </a:pPr>
            <a:r>
              <a:rPr lang="en-US" altLang="en-US" sz="2000">
                <a:latin typeface="Verdana" pitchFamily="34" charset="0"/>
              </a:rPr>
              <a:t>Or in case of recently established states- South Sudan</a:t>
            </a:r>
          </a:p>
          <a:p>
            <a:pPr lvl="2">
              <a:spcBef>
                <a:spcPct val="20000"/>
              </a:spcBef>
              <a:buClr>
                <a:schemeClr val="accent2"/>
              </a:buClr>
              <a:buFont typeface="Wingdings" pitchFamily="2" charset="2"/>
              <a:buChar char="o"/>
            </a:pPr>
            <a:r>
              <a:rPr lang="en-US" altLang="en-US" sz="1800">
                <a:latin typeface="Verdana" pitchFamily="34" charset="0"/>
              </a:rPr>
              <a:t>Challenges – There must be peace</a:t>
            </a:r>
          </a:p>
          <a:p>
            <a:pPr lvl="2">
              <a:spcBef>
                <a:spcPct val="20000"/>
              </a:spcBef>
              <a:buClr>
                <a:schemeClr val="accent2"/>
              </a:buClr>
              <a:buFont typeface="Wingdings" pitchFamily="2" charset="2"/>
              <a:buChar char="o"/>
            </a:pPr>
            <a:r>
              <a:rPr lang="en-US" altLang="en-US" sz="1800">
                <a:latin typeface="Verdana" pitchFamily="34" charset="0"/>
              </a:rPr>
              <a:t>Challenges – Capacity and continuous commitment </a:t>
            </a:r>
          </a:p>
          <a:p>
            <a:pPr lvl="2">
              <a:spcBef>
                <a:spcPct val="20000"/>
              </a:spcBef>
              <a:buClr>
                <a:schemeClr val="accent2"/>
              </a:buClr>
              <a:buFont typeface="Wingdings" pitchFamily="2" charset="2"/>
              <a:buChar char="o"/>
            </a:pPr>
            <a:r>
              <a:rPr lang="en-US" altLang="en-US" sz="1800">
                <a:latin typeface="Verdana" pitchFamily="34" charset="0"/>
              </a:rPr>
              <a:t>Challenges – Allocating resources</a:t>
            </a:r>
          </a:p>
          <a:p>
            <a:pPr lvl="1">
              <a:spcBef>
                <a:spcPct val="20000"/>
              </a:spcBef>
              <a:buClr>
                <a:schemeClr val="accent2"/>
              </a:buClr>
              <a:buFont typeface="Wingdings" pitchFamily="2" charset="2"/>
              <a:buNone/>
            </a:pPr>
            <a:endParaRPr lang="en-US" altLang="en-US" sz="1000">
              <a:latin typeface="Verdana" pitchFamily="34" charset="0"/>
            </a:endParaRPr>
          </a:p>
          <a:p>
            <a:pPr lvl="1">
              <a:spcBef>
                <a:spcPct val="20000"/>
              </a:spcBef>
              <a:buClr>
                <a:schemeClr val="accent2"/>
              </a:buClr>
              <a:buFont typeface="Wingdings" pitchFamily="2" charset="2"/>
              <a:buNone/>
            </a:pPr>
            <a:endParaRPr lang="en-US" altLang="en-US" sz="1600" b="1">
              <a:latin typeface="Verdana" pitchFamily="34" charset="0"/>
            </a:endParaRPr>
          </a:p>
          <a:p>
            <a:pPr lvl="2">
              <a:spcBef>
                <a:spcPct val="20000"/>
              </a:spcBef>
              <a:buClr>
                <a:schemeClr val="accent2"/>
              </a:buClr>
              <a:buFont typeface="Wingdings" pitchFamily="2" charset="2"/>
              <a:buNone/>
            </a:pPr>
            <a:endParaRPr lang="en-US" altLang="en-US" sz="1400" b="1">
              <a:latin typeface="Verdana" pitchFamily="34" charset="0"/>
            </a:endParaRPr>
          </a:p>
          <a:p>
            <a:pPr lvl="2">
              <a:spcBef>
                <a:spcPct val="20000"/>
              </a:spcBef>
              <a:buClr>
                <a:schemeClr val="accent2"/>
              </a:buClr>
              <a:buFont typeface="Wingdings" pitchFamily="2" charset="2"/>
              <a:buChar char="o"/>
            </a:pPr>
            <a:endParaRPr lang="en-US" altLang="en-US" sz="1400">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517525" y="838200"/>
            <a:ext cx="80010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r>
              <a:rPr lang="pt-BR" altLang="en-US" sz="1800">
                <a:solidFill>
                  <a:srgbClr val="000000"/>
                </a:solidFill>
                <a:latin typeface="Verdana" pitchFamily="34" charset="0"/>
              </a:rPr>
              <a:t>Session 3 – Identifying users </a:t>
            </a:r>
            <a:endParaRPr lang="en-US" altLang="en-US" sz="1800">
              <a:solidFill>
                <a:srgbClr val="000000"/>
              </a:solidFill>
              <a:latin typeface="Verdana" pitchFamily="34" charset="0"/>
            </a:endParaRPr>
          </a:p>
        </p:txBody>
      </p:sp>
      <p:sp>
        <p:nvSpPr>
          <p:cNvPr id="16386"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16387" name="Group 5"/>
          <p:cNvGrpSpPr>
            <a:grpSpLocks/>
          </p:cNvGrpSpPr>
          <p:nvPr/>
        </p:nvGrpSpPr>
        <p:grpSpPr bwMode="auto">
          <a:xfrm>
            <a:off x="762000" y="5867400"/>
            <a:ext cx="7958138" cy="658813"/>
            <a:chOff x="762000" y="5867400"/>
            <a:chExt cx="7958138" cy="658059"/>
          </a:xfrm>
        </p:grpSpPr>
        <p:cxnSp>
          <p:nvCxnSpPr>
            <p:cNvPr id="11270"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6390" name="TextBox 6"/>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
        <p:nvSpPr>
          <p:cNvPr id="16388" name="Rectangle 3"/>
          <p:cNvSpPr txBox="1">
            <a:spLocks noChangeArrowheads="1"/>
          </p:cNvSpPr>
          <p:nvPr/>
        </p:nvSpPr>
        <p:spPr bwMode="auto">
          <a:xfrm>
            <a:off x="228600" y="1676400"/>
            <a:ext cx="861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ea typeface="MS PGothic" pitchFamily="34" charset="-128"/>
              </a:defRPr>
            </a:lvl1pPr>
            <a:lvl2pPr marL="908050" indent="-436563" eaLnBrk="0" hangingPunct="0">
              <a:defRPr sz="2400">
                <a:solidFill>
                  <a:schemeClr val="tx1"/>
                </a:solidFill>
                <a:latin typeface="Times New Roman" pitchFamily="18" charset="0"/>
                <a:ea typeface="MS PGothic" pitchFamily="34" charset="-128"/>
              </a:defRPr>
            </a:lvl2pPr>
            <a:lvl3pPr marL="1304925" indent="-395288"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Font typeface="Wingdings" pitchFamily="2" charset="2"/>
              <a:buNone/>
            </a:pPr>
            <a:endParaRPr lang="en-US" altLang="en-US" sz="1200">
              <a:latin typeface="Verdana" pitchFamily="34" charset="0"/>
            </a:endParaRPr>
          </a:p>
          <a:p>
            <a:pPr lvl="1">
              <a:spcBef>
                <a:spcPct val="20000"/>
              </a:spcBef>
              <a:buClr>
                <a:schemeClr val="accent2"/>
              </a:buClr>
              <a:buFont typeface="Wingdings" pitchFamily="2" charset="2"/>
              <a:buChar char="n"/>
            </a:pPr>
            <a:r>
              <a:rPr lang="en-US" altLang="en-US" sz="2000">
                <a:latin typeface="Verdana" pitchFamily="34" charset="0"/>
              </a:rPr>
              <a:t>Government and line ministries</a:t>
            </a:r>
          </a:p>
          <a:p>
            <a:pPr lvl="1">
              <a:spcBef>
                <a:spcPct val="20000"/>
              </a:spcBef>
              <a:buClr>
                <a:schemeClr val="accent2"/>
              </a:buClr>
              <a:buFont typeface="Wingdings" pitchFamily="2" charset="2"/>
              <a:buChar char="n"/>
            </a:pPr>
            <a:r>
              <a:rPr lang="en-US" altLang="en-US" sz="2000">
                <a:latin typeface="Verdana" pitchFamily="34" charset="0"/>
              </a:rPr>
              <a:t>Bringing in other stakeholders</a:t>
            </a:r>
          </a:p>
          <a:p>
            <a:pPr lvl="1">
              <a:spcBef>
                <a:spcPct val="20000"/>
              </a:spcBef>
              <a:buClr>
                <a:schemeClr val="accent2"/>
              </a:buClr>
              <a:buFont typeface="Wingdings" pitchFamily="2" charset="2"/>
              <a:buChar char="n"/>
            </a:pPr>
            <a:r>
              <a:rPr lang="en-US" altLang="en-US" sz="2000">
                <a:latin typeface="Verdana" pitchFamily="34" charset="0"/>
              </a:rPr>
              <a:t>Micro data dilemma - Zambia</a:t>
            </a:r>
          </a:p>
          <a:p>
            <a:pPr lvl="1">
              <a:spcBef>
                <a:spcPct val="20000"/>
              </a:spcBef>
              <a:buClr>
                <a:schemeClr val="accent2"/>
              </a:buClr>
              <a:buFont typeface="Wingdings" pitchFamily="2" charset="2"/>
              <a:buNone/>
            </a:pPr>
            <a:endParaRPr lang="en-US" altLang="en-US" sz="1000">
              <a:latin typeface="Verdana" pitchFamily="34" charset="0"/>
            </a:endParaRPr>
          </a:p>
          <a:p>
            <a:pPr lvl="1">
              <a:spcBef>
                <a:spcPct val="20000"/>
              </a:spcBef>
              <a:buClr>
                <a:schemeClr val="accent2"/>
              </a:buClr>
              <a:buFont typeface="Wingdings" pitchFamily="2" charset="2"/>
              <a:buNone/>
            </a:pPr>
            <a:endParaRPr lang="en-US" altLang="en-US" sz="1600" b="1">
              <a:latin typeface="Verdana" pitchFamily="34" charset="0"/>
            </a:endParaRPr>
          </a:p>
          <a:p>
            <a:pPr lvl="2">
              <a:spcBef>
                <a:spcPct val="20000"/>
              </a:spcBef>
              <a:buClr>
                <a:schemeClr val="accent2"/>
              </a:buClr>
              <a:buFont typeface="Wingdings" pitchFamily="2" charset="2"/>
              <a:buNone/>
            </a:pPr>
            <a:endParaRPr lang="en-US" altLang="en-US" sz="1400" b="1">
              <a:latin typeface="Verdana" pitchFamily="34" charset="0"/>
            </a:endParaRPr>
          </a:p>
          <a:p>
            <a:pPr lvl="2">
              <a:spcBef>
                <a:spcPct val="20000"/>
              </a:spcBef>
              <a:buClr>
                <a:schemeClr val="accent2"/>
              </a:buClr>
              <a:buFont typeface="Wingdings" pitchFamily="2" charset="2"/>
              <a:buChar char="o"/>
            </a:pPr>
            <a:endParaRPr lang="en-US" altLang="en-US" sz="1400">
              <a:latin typeface="Verdan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txBox="1">
            <a:spLocks noChangeArrowheads="1"/>
          </p:cNvSpPr>
          <p:nvPr/>
        </p:nvSpPr>
        <p:spPr bwMode="auto">
          <a:xfrm>
            <a:off x="517525" y="838200"/>
            <a:ext cx="80010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r>
              <a:rPr lang="pt-BR" altLang="en-US" sz="1800">
                <a:solidFill>
                  <a:srgbClr val="000000"/>
                </a:solidFill>
                <a:latin typeface="Verdana" pitchFamily="34" charset="0"/>
              </a:rPr>
              <a:t>Session 4 – Strategies for dissemination</a:t>
            </a:r>
            <a:endParaRPr lang="en-US" altLang="en-US" sz="1800">
              <a:solidFill>
                <a:srgbClr val="000000"/>
              </a:solidFill>
              <a:latin typeface="Verdana" pitchFamily="34" charset="0"/>
            </a:endParaRPr>
          </a:p>
        </p:txBody>
      </p:sp>
      <p:sp>
        <p:nvSpPr>
          <p:cNvPr id="17410"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17411" name="Group 5"/>
          <p:cNvGrpSpPr>
            <a:grpSpLocks/>
          </p:cNvGrpSpPr>
          <p:nvPr/>
        </p:nvGrpSpPr>
        <p:grpSpPr bwMode="auto">
          <a:xfrm>
            <a:off x="762000" y="5867400"/>
            <a:ext cx="7958138" cy="658813"/>
            <a:chOff x="762000" y="5867400"/>
            <a:chExt cx="7958138" cy="658059"/>
          </a:xfrm>
        </p:grpSpPr>
        <p:cxnSp>
          <p:nvCxnSpPr>
            <p:cNvPr id="12294"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7414" name="TextBox 6"/>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
        <p:nvSpPr>
          <p:cNvPr id="17412" name="Rectangle 3"/>
          <p:cNvSpPr txBox="1">
            <a:spLocks noChangeArrowheads="1"/>
          </p:cNvSpPr>
          <p:nvPr/>
        </p:nvSpPr>
        <p:spPr bwMode="auto">
          <a:xfrm>
            <a:off x="228600" y="1676400"/>
            <a:ext cx="861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ea typeface="MS PGothic" pitchFamily="34" charset="-128"/>
              </a:defRPr>
            </a:lvl1pPr>
            <a:lvl2pPr marL="908050" indent="-436563" eaLnBrk="0" hangingPunct="0">
              <a:defRPr sz="2400">
                <a:solidFill>
                  <a:schemeClr val="tx1"/>
                </a:solidFill>
                <a:latin typeface="Times New Roman" pitchFamily="18" charset="0"/>
                <a:ea typeface="MS PGothic" pitchFamily="34" charset="-128"/>
              </a:defRPr>
            </a:lvl2pPr>
            <a:lvl3pPr marL="1304925" indent="-395288"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Font typeface="Wingdings" pitchFamily="2" charset="2"/>
              <a:buNone/>
            </a:pPr>
            <a:endParaRPr lang="en-US" altLang="en-US" sz="1200">
              <a:latin typeface="Verdana" pitchFamily="34" charset="0"/>
            </a:endParaRPr>
          </a:p>
          <a:p>
            <a:pPr lvl="1">
              <a:spcBef>
                <a:spcPct val="20000"/>
              </a:spcBef>
              <a:buClr>
                <a:schemeClr val="accent2"/>
              </a:buClr>
              <a:buFont typeface="Wingdings" pitchFamily="2" charset="2"/>
              <a:buChar char="n"/>
            </a:pPr>
            <a:r>
              <a:rPr lang="en-US" altLang="en-US" sz="2000">
                <a:latin typeface="Verdana" pitchFamily="34" charset="0"/>
              </a:rPr>
              <a:t>Strategies – a function of national capacity</a:t>
            </a:r>
          </a:p>
          <a:p>
            <a:pPr lvl="1">
              <a:spcBef>
                <a:spcPct val="20000"/>
              </a:spcBef>
              <a:buClr>
                <a:schemeClr val="accent2"/>
              </a:buClr>
              <a:buFont typeface="Wingdings" pitchFamily="2" charset="2"/>
              <a:buChar char="n"/>
            </a:pPr>
            <a:r>
              <a:rPr lang="en-US" altLang="en-US" sz="2000">
                <a:latin typeface="Verdana" pitchFamily="34" charset="0"/>
              </a:rPr>
              <a:t>Mainly centered around traditional approaches – reports, tabulations …</a:t>
            </a:r>
          </a:p>
          <a:p>
            <a:pPr lvl="1">
              <a:spcBef>
                <a:spcPct val="20000"/>
              </a:spcBef>
              <a:buClr>
                <a:schemeClr val="accent2"/>
              </a:buClr>
              <a:buFont typeface="Wingdings" pitchFamily="2" charset="2"/>
              <a:buChar char="n"/>
            </a:pPr>
            <a:r>
              <a:rPr lang="en-US" altLang="en-US" sz="2000">
                <a:latin typeface="Verdana" pitchFamily="34" charset="0"/>
              </a:rPr>
              <a:t>Developed early in the process</a:t>
            </a:r>
          </a:p>
          <a:p>
            <a:pPr lvl="1">
              <a:spcBef>
                <a:spcPct val="20000"/>
              </a:spcBef>
              <a:buClr>
                <a:schemeClr val="accent2"/>
              </a:buClr>
              <a:buFont typeface="Wingdings" pitchFamily="2" charset="2"/>
              <a:buChar char="n"/>
            </a:pPr>
            <a:r>
              <a:rPr lang="en-US" altLang="en-US" sz="2000">
                <a:latin typeface="Verdana" pitchFamily="34" charset="0"/>
              </a:rPr>
              <a:t>Publication programmes</a:t>
            </a:r>
          </a:p>
          <a:p>
            <a:pPr lvl="1">
              <a:spcBef>
                <a:spcPct val="20000"/>
              </a:spcBef>
              <a:buClr>
                <a:schemeClr val="accent2"/>
              </a:buClr>
              <a:buFont typeface="Wingdings" pitchFamily="2" charset="2"/>
              <a:buChar char="n"/>
            </a:pPr>
            <a:r>
              <a:rPr lang="en-US" altLang="en-US" sz="2000">
                <a:latin typeface="Verdana" pitchFamily="34" charset="0"/>
              </a:rPr>
              <a:t>Use of on-line data bases for dissemination</a:t>
            </a:r>
          </a:p>
          <a:p>
            <a:pPr lvl="1">
              <a:spcBef>
                <a:spcPct val="20000"/>
              </a:spcBef>
              <a:buClr>
                <a:schemeClr val="accent2"/>
              </a:buClr>
              <a:buFont typeface="Wingdings" pitchFamily="2" charset="2"/>
              <a:buChar char="n"/>
            </a:pPr>
            <a:endParaRPr lang="en-US" altLang="en-US" sz="2000">
              <a:latin typeface="Verdana" pitchFamily="34" charset="0"/>
            </a:endParaRPr>
          </a:p>
          <a:p>
            <a:pPr lvl="1">
              <a:spcBef>
                <a:spcPct val="20000"/>
              </a:spcBef>
              <a:buClr>
                <a:schemeClr val="accent2"/>
              </a:buClr>
              <a:buFont typeface="Wingdings" pitchFamily="2" charset="2"/>
              <a:buChar char="n"/>
            </a:pPr>
            <a:endParaRPr lang="en-US" altLang="en-US" sz="2000">
              <a:latin typeface="Verdana" pitchFamily="34" charset="0"/>
            </a:endParaRPr>
          </a:p>
          <a:p>
            <a:pPr lvl="1">
              <a:spcBef>
                <a:spcPct val="20000"/>
              </a:spcBef>
              <a:buClr>
                <a:schemeClr val="accent2"/>
              </a:buClr>
              <a:buFont typeface="Wingdings" pitchFamily="2" charset="2"/>
              <a:buChar char="n"/>
            </a:pPr>
            <a:endParaRPr lang="en-US" altLang="en-US" sz="1000">
              <a:latin typeface="Verdana" pitchFamily="34" charset="0"/>
            </a:endParaRPr>
          </a:p>
          <a:p>
            <a:pPr lvl="1">
              <a:spcBef>
                <a:spcPct val="20000"/>
              </a:spcBef>
              <a:buClr>
                <a:schemeClr val="accent2"/>
              </a:buClr>
              <a:buFont typeface="Wingdings" pitchFamily="2" charset="2"/>
              <a:buNone/>
            </a:pPr>
            <a:endParaRPr lang="en-US" altLang="en-US" sz="1600" b="1">
              <a:latin typeface="Verdana" pitchFamily="34" charset="0"/>
            </a:endParaRPr>
          </a:p>
          <a:p>
            <a:pPr lvl="2">
              <a:spcBef>
                <a:spcPct val="20000"/>
              </a:spcBef>
              <a:buClr>
                <a:schemeClr val="accent2"/>
              </a:buClr>
              <a:buFont typeface="Wingdings" pitchFamily="2" charset="2"/>
              <a:buNone/>
            </a:pPr>
            <a:endParaRPr lang="en-US" altLang="en-US" sz="1400" b="1">
              <a:latin typeface="Verdana" pitchFamily="34" charset="0"/>
            </a:endParaRPr>
          </a:p>
          <a:p>
            <a:pPr lvl="2">
              <a:spcBef>
                <a:spcPct val="20000"/>
              </a:spcBef>
              <a:buClr>
                <a:schemeClr val="accent2"/>
              </a:buClr>
              <a:buFont typeface="Wingdings" pitchFamily="2" charset="2"/>
              <a:buChar char="o"/>
            </a:pPr>
            <a:endParaRPr lang="en-US" altLang="en-US" sz="1400">
              <a:latin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txBox="1">
            <a:spLocks noChangeArrowheads="1"/>
          </p:cNvSpPr>
          <p:nvPr/>
        </p:nvSpPr>
        <p:spPr bwMode="auto">
          <a:xfrm>
            <a:off x="517525" y="838200"/>
            <a:ext cx="80010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r>
              <a:rPr lang="pt-BR" altLang="en-US" sz="1800">
                <a:solidFill>
                  <a:srgbClr val="000000"/>
                </a:solidFill>
                <a:latin typeface="Verdana" pitchFamily="34" charset="0"/>
              </a:rPr>
              <a:t>Session 5 – Encouriging utilization of census data</a:t>
            </a:r>
            <a:endParaRPr lang="en-US" altLang="en-US" sz="1800">
              <a:solidFill>
                <a:srgbClr val="000000"/>
              </a:solidFill>
              <a:latin typeface="Verdana" pitchFamily="34" charset="0"/>
            </a:endParaRPr>
          </a:p>
        </p:txBody>
      </p:sp>
      <p:sp>
        <p:nvSpPr>
          <p:cNvPr id="18434"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18435" name="Group 5"/>
          <p:cNvGrpSpPr>
            <a:grpSpLocks/>
          </p:cNvGrpSpPr>
          <p:nvPr/>
        </p:nvGrpSpPr>
        <p:grpSpPr bwMode="auto">
          <a:xfrm>
            <a:off x="762000" y="5867400"/>
            <a:ext cx="7958138" cy="658813"/>
            <a:chOff x="762000" y="5867400"/>
            <a:chExt cx="7958138" cy="658059"/>
          </a:xfrm>
        </p:grpSpPr>
        <p:cxnSp>
          <p:nvCxnSpPr>
            <p:cNvPr id="13318"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8438" name="TextBox 6"/>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
        <p:nvSpPr>
          <p:cNvPr id="18436" name="Rectangle 3"/>
          <p:cNvSpPr txBox="1">
            <a:spLocks noChangeArrowheads="1"/>
          </p:cNvSpPr>
          <p:nvPr/>
        </p:nvSpPr>
        <p:spPr bwMode="auto">
          <a:xfrm>
            <a:off x="228600" y="1676400"/>
            <a:ext cx="861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ea typeface="MS PGothic" pitchFamily="34" charset="-128"/>
              </a:defRPr>
            </a:lvl1pPr>
            <a:lvl2pPr marL="908050" indent="-436563" eaLnBrk="0" hangingPunct="0">
              <a:defRPr sz="2400">
                <a:solidFill>
                  <a:schemeClr val="tx1"/>
                </a:solidFill>
                <a:latin typeface="Times New Roman" pitchFamily="18" charset="0"/>
                <a:ea typeface="MS PGothic" pitchFamily="34" charset="-128"/>
              </a:defRPr>
            </a:lvl2pPr>
            <a:lvl3pPr marL="1304925" indent="-395288"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Font typeface="Wingdings" pitchFamily="2" charset="2"/>
              <a:buNone/>
            </a:pPr>
            <a:endParaRPr lang="en-US" altLang="en-US" sz="1200">
              <a:latin typeface="Verdana" pitchFamily="34" charset="0"/>
            </a:endParaRPr>
          </a:p>
          <a:p>
            <a:pPr lvl="1">
              <a:spcBef>
                <a:spcPct val="20000"/>
              </a:spcBef>
              <a:buClr>
                <a:schemeClr val="accent2"/>
              </a:buClr>
              <a:buFont typeface="Wingdings" pitchFamily="2" charset="2"/>
              <a:buChar char="n"/>
            </a:pPr>
            <a:r>
              <a:rPr lang="en-US" altLang="en-US" sz="2000">
                <a:latin typeface="Verdana" pitchFamily="34" charset="0"/>
              </a:rPr>
              <a:t>Dedicated and concentrated efforts</a:t>
            </a:r>
          </a:p>
          <a:p>
            <a:pPr lvl="1">
              <a:spcBef>
                <a:spcPct val="20000"/>
              </a:spcBef>
              <a:buClr>
                <a:schemeClr val="accent2"/>
              </a:buClr>
              <a:buFont typeface="Wingdings" pitchFamily="2" charset="2"/>
              <a:buChar char="n"/>
            </a:pPr>
            <a:r>
              <a:rPr lang="en-US" altLang="en-US" sz="2000">
                <a:latin typeface="Verdana" pitchFamily="34" charset="0"/>
              </a:rPr>
              <a:t>Parliamentarians, political parties, sports associations </a:t>
            </a:r>
          </a:p>
          <a:p>
            <a:pPr lvl="1">
              <a:spcBef>
                <a:spcPct val="20000"/>
              </a:spcBef>
              <a:buClr>
                <a:schemeClr val="accent2"/>
              </a:buClr>
              <a:buFont typeface="Wingdings" pitchFamily="2" charset="2"/>
              <a:buChar char="n"/>
            </a:pPr>
            <a:r>
              <a:rPr lang="en-US" altLang="en-US" sz="2000">
                <a:latin typeface="Verdana" pitchFamily="34" charset="0"/>
              </a:rPr>
              <a:t>Educational districts</a:t>
            </a:r>
          </a:p>
          <a:p>
            <a:pPr lvl="1">
              <a:spcBef>
                <a:spcPct val="20000"/>
              </a:spcBef>
              <a:buClr>
                <a:schemeClr val="accent2"/>
              </a:buClr>
              <a:buFont typeface="Wingdings" pitchFamily="2" charset="2"/>
              <a:buChar char="n"/>
            </a:pPr>
            <a:r>
              <a:rPr lang="en-US" altLang="en-US" sz="2000">
                <a:latin typeface="Verdana" pitchFamily="34" charset="0"/>
              </a:rPr>
              <a:t>Miners, diggers …</a:t>
            </a:r>
          </a:p>
          <a:p>
            <a:pPr lvl="1">
              <a:spcBef>
                <a:spcPct val="20000"/>
              </a:spcBef>
              <a:buClr>
                <a:schemeClr val="accent2"/>
              </a:buClr>
              <a:buFont typeface="Wingdings" pitchFamily="2" charset="2"/>
              <a:buChar char="n"/>
            </a:pPr>
            <a:r>
              <a:rPr lang="en-US" altLang="en-US" sz="2000">
                <a:latin typeface="Verdana" pitchFamily="34" charset="0"/>
              </a:rPr>
              <a:t>Descriptive analysis + maps</a:t>
            </a:r>
          </a:p>
          <a:p>
            <a:pPr lvl="1">
              <a:spcBef>
                <a:spcPct val="20000"/>
              </a:spcBef>
              <a:buClr>
                <a:schemeClr val="accent2"/>
              </a:buClr>
              <a:buFont typeface="Wingdings" pitchFamily="2" charset="2"/>
              <a:buChar char="n"/>
            </a:pPr>
            <a:r>
              <a:rPr lang="en-US" altLang="en-US" sz="2000">
                <a:latin typeface="Verdana" pitchFamily="34" charset="0"/>
              </a:rPr>
              <a:t>In focus: schools, students</a:t>
            </a:r>
          </a:p>
          <a:p>
            <a:pPr lvl="1">
              <a:spcBef>
                <a:spcPct val="20000"/>
              </a:spcBef>
              <a:buClr>
                <a:schemeClr val="accent2"/>
              </a:buClr>
              <a:buFont typeface="Wingdings" pitchFamily="2" charset="2"/>
              <a:buChar char="n"/>
            </a:pPr>
            <a:r>
              <a:rPr lang="en-US" altLang="en-US" sz="2000">
                <a:latin typeface="Verdana" pitchFamily="34" charset="0"/>
              </a:rPr>
              <a:t>Various products – analog and digital</a:t>
            </a:r>
          </a:p>
          <a:p>
            <a:pPr lvl="1">
              <a:spcBef>
                <a:spcPct val="20000"/>
              </a:spcBef>
              <a:buClr>
                <a:schemeClr val="accent2"/>
              </a:buClr>
              <a:buFont typeface="Wingdings" pitchFamily="2" charset="2"/>
              <a:buChar char="n"/>
            </a:pPr>
            <a:endParaRPr lang="en-US" altLang="en-US" sz="2000">
              <a:latin typeface="Verdana" pitchFamily="34" charset="0"/>
            </a:endParaRPr>
          </a:p>
          <a:p>
            <a:pPr lvl="1">
              <a:spcBef>
                <a:spcPct val="20000"/>
              </a:spcBef>
              <a:buClr>
                <a:schemeClr val="accent2"/>
              </a:buClr>
              <a:buFont typeface="Wingdings" pitchFamily="2" charset="2"/>
              <a:buChar char="n"/>
            </a:pPr>
            <a:endParaRPr lang="en-US" altLang="en-US" sz="2000">
              <a:latin typeface="Verdana" pitchFamily="34" charset="0"/>
            </a:endParaRPr>
          </a:p>
          <a:p>
            <a:pPr lvl="1">
              <a:spcBef>
                <a:spcPct val="20000"/>
              </a:spcBef>
              <a:buClr>
                <a:schemeClr val="accent2"/>
              </a:buClr>
              <a:buFont typeface="Wingdings" pitchFamily="2" charset="2"/>
              <a:buChar char="n"/>
            </a:pPr>
            <a:endParaRPr lang="en-US" altLang="en-US" sz="1000">
              <a:latin typeface="Verdana" pitchFamily="34" charset="0"/>
            </a:endParaRPr>
          </a:p>
          <a:p>
            <a:pPr lvl="1">
              <a:spcBef>
                <a:spcPct val="20000"/>
              </a:spcBef>
              <a:buClr>
                <a:schemeClr val="accent2"/>
              </a:buClr>
              <a:buFont typeface="Wingdings" pitchFamily="2" charset="2"/>
              <a:buNone/>
            </a:pPr>
            <a:endParaRPr lang="en-US" altLang="en-US" sz="1600" b="1">
              <a:latin typeface="Verdana" pitchFamily="34" charset="0"/>
            </a:endParaRPr>
          </a:p>
          <a:p>
            <a:pPr lvl="2">
              <a:spcBef>
                <a:spcPct val="20000"/>
              </a:spcBef>
              <a:buClr>
                <a:schemeClr val="accent2"/>
              </a:buClr>
              <a:buFont typeface="Wingdings" pitchFamily="2" charset="2"/>
              <a:buNone/>
            </a:pPr>
            <a:endParaRPr lang="en-US" altLang="en-US" sz="1400" b="1">
              <a:latin typeface="Verdana" pitchFamily="34" charset="0"/>
            </a:endParaRPr>
          </a:p>
          <a:p>
            <a:pPr lvl="2">
              <a:spcBef>
                <a:spcPct val="20000"/>
              </a:spcBef>
              <a:buClr>
                <a:schemeClr val="accent2"/>
              </a:buClr>
              <a:buFont typeface="Wingdings" pitchFamily="2" charset="2"/>
              <a:buChar char="o"/>
            </a:pPr>
            <a:endParaRPr lang="en-US" altLang="en-US" sz="1400">
              <a:latin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txBox="1">
            <a:spLocks noChangeArrowheads="1"/>
          </p:cNvSpPr>
          <p:nvPr/>
        </p:nvSpPr>
        <p:spPr bwMode="auto">
          <a:xfrm>
            <a:off x="517525" y="838200"/>
            <a:ext cx="80010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r>
              <a:rPr lang="pt-BR" altLang="en-US" sz="1800">
                <a:solidFill>
                  <a:srgbClr val="000000"/>
                </a:solidFill>
                <a:latin typeface="Verdana" pitchFamily="34" charset="0"/>
              </a:rPr>
              <a:t>Session 6 – Analysis of census data</a:t>
            </a:r>
            <a:endParaRPr lang="en-US" altLang="en-US" sz="1800">
              <a:solidFill>
                <a:srgbClr val="000000"/>
              </a:solidFill>
              <a:latin typeface="Verdana" pitchFamily="34" charset="0"/>
            </a:endParaRPr>
          </a:p>
        </p:txBody>
      </p:sp>
      <p:sp>
        <p:nvSpPr>
          <p:cNvPr id="1945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19459" name="Group 5"/>
          <p:cNvGrpSpPr>
            <a:grpSpLocks/>
          </p:cNvGrpSpPr>
          <p:nvPr/>
        </p:nvGrpSpPr>
        <p:grpSpPr bwMode="auto">
          <a:xfrm>
            <a:off x="762000" y="5867400"/>
            <a:ext cx="7958138" cy="658813"/>
            <a:chOff x="762000" y="5867400"/>
            <a:chExt cx="7958138" cy="658059"/>
          </a:xfrm>
        </p:grpSpPr>
        <p:cxnSp>
          <p:nvCxnSpPr>
            <p:cNvPr id="14342"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9462" name="TextBox 6"/>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
        <p:nvSpPr>
          <p:cNvPr id="19460" name="Rectangle 3"/>
          <p:cNvSpPr txBox="1">
            <a:spLocks noChangeArrowheads="1"/>
          </p:cNvSpPr>
          <p:nvPr/>
        </p:nvSpPr>
        <p:spPr bwMode="auto">
          <a:xfrm>
            <a:off x="228600" y="1676400"/>
            <a:ext cx="861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ea typeface="MS PGothic" pitchFamily="34" charset="-128"/>
              </a:defRPr>
            </a:lvl1pPr>
            <a:lvl2pPr marL="908050" indent="-436563" eaLnBrk="0" hangingPunct="0">
              <a:defRPr sz="2400">
                <a:solidFill>
                  <a:schemeClr val="tx1"/>
                </a:solidFill>
                <a:latin typeface="Times New Roman" pitchFamily="18" charset="0"/>
                <a:ea typeface="MS PGothic" pitchFamily="34" charset="-128"/>
              </a:defRPr>
            </a:lvl2pPr>
            <a:lvl3pPr marL="1304925" indent="-395288"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Font typeface="Wingdings" pitchFamily="2" charset="2"/>
              <a:buNone/>
            </a:pPr>
            <a:endParaRPr lang="en-US" altLang="en-US" sz="1200">
              <a:latin typeface="Verdana" pitchFamily="34" charset="0"/>
            </a:endParaRPr>
          </a:p>
          <a:p>
            <a:pPr lvl="1">
              <a:spcBef>
                <a:spcPct val="20000"/>
              </a:spcBef>
              <a:buClr>
                <a:schemeClr val="accent2"/>
              </a:buClr>
              <a:buFont typeface="Wingdings" pitchFamily="2" charset="2"/>
              <a:buChar char="n"/>
            </a:pPr>
            <a:r>
              <a:rPr lang="en-US" altLang="en-US" sz="2000">
                <a:latin typeface="Verdana" pitchFamily="34" charset="0"/>
              </a:rPr>
              <a:t>In-depth thematic reports</a:t>
            </a:r>
          </a:p>
          <a:p>
            <a:pPr lvl="1">
              <a:spcBef>
                <a:spcPct val="20000"/>
              </a:spcBef>
              <a:buClr>
                <a:schemeClr val="accent2"/>
              </a:buClr>
              <a:buFont typeface="Wingdings" pitchFamily="2" charset="2"/>
              <a:buChar char="n"/>
            </a:pPr>
            <a:r>
              <a:rPr lang="en-US" altLang="en-US" sz="2000">
                <a:latin typeface="Verdana" pitchFamily="34" charset="0"/>
              </a:rPr>
              <a:t>Down to the low geographical levels</a:t>
            </a:r>
          </a:p>
          <a:p>
            <a:pPr lvl="1">
              <a:spcBef>
                <a:spcPct val="20000"/>
              </a:spcBef>
              <a:buClr>
                <a:schemeClr val="accent2"/>
              </a:buClr>
              <a:buFont typeface="Wingdings" pitchFamily="2" charset="2"/>
              <a:buChar char="n"/>
            </a:pPr>
            <a:r>
              <a:rPr lang="en-US" altLang="en-US" sz="2000">
                <a:latin typeface="Verdana" pitchFamily="34" charset="0"/>
              </a:rPr>
              <a:t>Comprehensive, topic-wise</a:t>
            </a:r>
          </a:p>
          <a:p>
            <a:pPr lvl="1">
              <a:spcBef>
                <a:spcPct val="20000"/>
              </a:spcBef>
              <a:buClr>
                <a:schemeClr val="accent2"/>
              </a:buClr>
              <a:buFont typeface="Wingdings" pitchFamily="2" charset="2"/>
              <a:buChar char="n"/>
            </a:pPr>
            <a:r>
              <a:rPr lang="en-US" altLang="en-US" sz="2000">
                <a:latin typeface="Verdana" pitchFamily="34" charset="0"/>
              </a:rPr>
              <a:t>Hard-print, mostly</a:t>
            </a:r>
          </a:p>
          <a:p>
            <a:pPr lvl="1">
              <a:spcBef>
                <a:spcPct val="20000"/>
              </a:spcBef>
              <a:buClr>
                <a:schemeClr val="accent2"/>
              </a:buClr>
              <a:buFont typeface="Wingdings" pitchFamily="2" charset="2"/>
              <a:buChar char="n"/>
            </a:pPr>
            <a:r>
              <a:rPr lang="en-US" altLang="en-US" sz="2000">
                <a:latin typeface="Verdana" pitchFamily="34" charset="0"/>
              </a:rPr>
              <a:t>Outsourced, mostly</a:t>
            </a:r>
          </a:p>
          <a:p>
            <a:pPr lvl="1">
              <a:spcBef>
                <a:spcPct val="20000"/>
              </a:spcBef>
              <a:buClr>
                <a:schemeClr val="accent2"/>
              </a:buClr>
              <a:buFont typeface="Wingdings" pitchFamily="2" charset="2"/>
              <a:buChar char="n"/>
            </a:pPr>
            <a:r>
              <a:rPr lang="en-US" altLang="en-US" sz="2000">
                <a:latin typeface="Verdana" pitchFamily="34" charset="0"/>
              </a:rPr>
              <a:t>Slow in coming, mostly</a:t>
            </a:r>
          </a:p>
          <a:p>
            <a:pPr lvl="1">
              <a:spcBef>
                <a:spcPct val="20000"/>
              </a:spcBef>
              <a:buClr>
                <a:schemeClr val="accent2"/>
              </a:buClr>
              <a:buFont typeface="Wingdings" pitchFamily="2" charset="2"/>
              <a:buChar char="n"/>
            </a:pPr>
            <a:endParaRPr lang="en-US" altLang="en-US" sz="2000">
              <a:latin typeface="Verdana" pitchFamily="34" charset="0"/>
            </a:endParaRPr>
          </a:p>
          <a:p>
            <a:pPr lvl="1">
              <a:spcBef>
                <a:spcPct val="20000"/>
              </a:spcBef>
              <a:buClr>
                <a:schemeClr val="accent2"/>
              </a:buClr>
              <a:buFont typeface="Wingdings" pitchFamily="2" charset="2"/>
              <a:buChar char="n"/>
            </a:pPr>
            <a:endParaRPr lang="en-US" altLang="en-US" sz="2000">
              <a:latin typeface="Verdana" pitchFamily="34" charset="0"/>
            </a:endParaRPr>
          </a:p>
          <a:p>
            <a:pPr lvl="1">
              <a:spcBef>
                <a:spcPct val="20000"/>
              </a:spcBef>
              <a:buClr>
                <a:schemeClr val="accent2"/>
              </a:buClr>
              <a:buFont typeface="Wingdings" pitchFamily="2" charset="2"/>
              <a:buChar char="n"/>
            </a:pPr>
            <a:endParaRPr lang="en-US" altLang="en-US" sz="1000">
              <a:latin typeface="Verdana" pitchFamily="34" charset="0"/>
            </a:endParaRPr>
          </a:p>
          <a:p>
            <a:pPr lvl="1">
              <a:spcBef>
                <a:spcPct val="20000"/>
              </a:spcBef>
              <a:buClr>
                <a:schemeClr val="accent2"/>
              </a:buClr>
              <a:buFont typeface="Wingdings" pitchFamily="2" charset="2"/>
              <a:buNone/>
            </a:pPr>
            <a:endParaRPr lang="en-US" altLang="en-US" sz="1600" b="1">
              <a:latin typeface="Verdana" pitchFamily="34" charset="0"/>
            </a:endParaRPr>
          </a:p>
          <a:p>
            <a:pPr lvl="2">
              <a:spcBef>
                <a:spcPct val="20000"/>
              </a:spcBef>
              <a:buClr>
                <a:schemeClr val="accent2"/>
              </a:buClr>
              <a:buFont typeface="Wingdings" pitchFamily="2" charset="2"/>
              <a:buNone/>
            </a:pPr>
            <a:endParaRPr lang="en-US" altLang="en-US" sz="1400" b="1">
              <a:latin typeface="Verdana" pitchFamily="34" charset="0"/>
            </a:endParaRPr>
          </a:p>
          <a:p>
            <a:pPr lvl="2">
              <a:spcBef>
                <a:spcPct val="20000"/>
              </a:spcBef>
              <a:buClr>
                <a:schemeClr val="accent2"/>
              </a:buClr>
              <a:buFont typeface="Wingdings" pitchFamily="2" charset="2"/>
              <a:buChar char="o"/>
            </a:pPr>
            <a:endParaRPr lang="en-US" altLang="en-US" sz="1400">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txBox="1">
            <a:spLocks noChangeArrowheads="1"/>
          </p:cNvSpPr>
          <p:nvPr/>
        </p:nvSpPr>
        <p:spPr bwMode="auto">
          <a:xfrm>
            <a:off x="517525" y="838200"/>
            <a:ext cx="80010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r>
              <a:rPr lang="pt-BR" altLang="en-US" sz="1800">
                <a:solidFill>
                  <a:srgbClr val="000000"/>
                </a:solidFill>
                <a:latin typeface="Verdana" pitchFamily="34" charset="0"/>
              </a:rPr>
              <a:t>Session 7 – Building partnerships</a:t>
            </a:r>
            <a:endParaRPr lang="en-US" altLang="en-US" sz="1800">
              <a:solidFill>
                <a:srgbClr val="000000"/>
              </a:solidFill>
              <a:latin typeface="Verdana" pitchFamily="34" charset="0"/>
            </a:endParaRPr>
          </a:p>
        </p:txBody>
      </p:sp>
      <p:sp>
        <p:nvSpPr>
          <p:cNvPr id="20482"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20483" name="Group 5"/>
          <p:cNvGrpSpPr>
            <a:grpSpLocks/>
          </p:cNvGrpSpPr>
          <p:nvPr/>
        </p:nvGrpSpPr>
        <p:grpSpPr bwMode="auto">
          <a:xfrm>
            <a:off x="762000" y="5867400"/>
            <a:ext cx="7958138" cy="658813"/>
            <a:chOff x="762000" y="5867400"/>
            <a:chExt cx="7958138" cy="658059"/>
          </a:xfrm>
        </p:grpSpPr>
        <p:cxnSp>
          <p:nvCxnSpPr>
            <p:cNvPr id="15366"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20486" name="TextBox 6"/>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
        <p:nvSpPr>
          <p:cNvPr id="20484" name="Rectangle 3"/>
          <p:cNvSpPr txBox="1">
            <a:spLocks noChangeArrowheads="1"/>
          </p:cNvSpPr>
          <p:nvPr/>
        </p:nvSpPr>
        <p:spPr bwMode="auto">
          <a:xfrm>
            <a:off x="228600" y="1676400"/>
            <a:ext cx="861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ea typeface="MS PGothic" pitchFamily="34" charset="-128"/>
              </a:defRPr>
            </a:lvl1pPr>
            <a:lvl2pPr marL="908050" indent="-436563" eaLnBrk="0" hangingPunct="0">
              <a:defRPr sz="2400">
                <a:solidFill>
                  <a:schemeClr val="tx1"/>
                </a:solidFill>
                <a:latin typeface="Times New Roman" pitchFamily="18" charset="0"/>
                <a:ea typeface="MS PGothic" pitchFamily="34" charset="-128"/>
              </a:defRPr>
            </a:lvl2pPr>
            <a:lvl3pPr marL="1304925" indent="-395288"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Font typeface="Wingdings" pitchFamily="2" charset="2"/>
              <a:buNone/>
            </a:pPr>
            <a:endParaRPr lang="en-US" altLang="en-US" sz="1200">
              <a:latin typeface="Verdana" pitchFamily="34" charset="0"/>
            </a:endParaRPr>
          </a:p>
          <a:p>
            <a:pPr lvl="1">
              <a:spcBef>
                <a:spcPct val="20000"/>
              </a:spcBef>
              <a:buClr>
                <a:schemeClr val="accent2"/>
              </a:buClr>
              <a:buFont typeface="Wingdings" pitchFamily="2" charset="2"/>
              <a:buChar char="n"/>
            </a:pPr>
            <a:r>
              <a:rPr lang="en-US" altLang="en-US" sz="2000">
                <a:latin typeface="Verdana" pitchFamily="34" charset="0"/>
              </a:rPr>
              <a:t>Requires persistence</a:t>
            </a:r>
          </a:p>
          <a:p>
            <a:pPr lvl="1">
              <a:spcBef>
                <a:spcPct val="20000"/>
              </a:spcBef>
              <a:buClr>
                <a:schemeClr val="accent2"/>
              </a:buClr>
              <a:buFont typeface="Wingdings" pitchFamily="2" charset="2"/>
              <a:buChar char="n"/>
            </a:pPr>
            <a:r>
              <a:rPr lang="en-US" altLang="en-US" sz="2000">
                <a:latin typeface="Verdana" pitchFamily="34" charset="0"/>
              </a:rPr>
              <a:t>NSO + academia, sometimes</a:t>
            </a:r>
          </a:p>
          <a:p>
            <a:pPr lvl="1">
              <a:spcBef>
                <a:spcPct val="20000"/>
              </a:spcBef>
              <a:buClr>
                <a:schemeClr val="accent2"/>
              </a:buClr>
              <a:buFont typeface="Wingdings" pitchFamily="2" charset="2"/>
              <a:buChar char="n"/>
            </a:pPr>
            <a:r>
              <a:rPr lang="en-US" altLang="en-US" sz="2000">
                <a:latin typeface="Verdana" pitchFamily="34" charset="0"/>
              </a:rPr>
              <a:t>NSO &lt;&gt; academia, sometimes</a:t>
            </a:r>
          </a:p>
          <a:p>
            <a:pPr lvl="1">
              <a:spcBef>
                <a:spcPct val="20000"/>
              </a:spcBef>
              <a:buClr>
                <a:schemeClr val="accent2"/>
              </a:buClr>
              <a:buFont typeface="Wingdings" pitchFamily="2" charset="2"/>
              <a:buChar char="n"/>
            </a:pPr>
            <a:r>
              <a:rPr lang="en-US" altLang="en-US" sz="2000">
                <a:latin typeface="Verdana" pitchFamily="34" charset="0"/>
              </a:rPr>
              <a:t>Agreeing on themes - challenge</a:t>
            </a:r>
          </a:p>
          <a:p>
            <a:pPr lvl="1">
              <a:spcBef>
                <a:spcPct val="20000"/>
              </a:spcBef>
              <a:buClr>
                <a:schemeClr val="accent2"/>
              </a:buClr>
              <a:buFont typeface="Wingdings" pitchFamily="2" charset="2"/>
              <a:buChar char="n"/>
            </a:pPr>
            <a:endParaRPr lang="en-US" altLang="en-US" sz="2000">
              <a:latin typeface="Verdana" pitchFamily="34" charset="0"/>
            </a:endParaRPr>
          </a:p>
          <a:p>
            <a:pPr lvl="1">
              <a:spcBef>
                <a:spcPct val="20000"/>
              </a:spcBef>
              <a:buClr>
                <a:schemeClr val="accent2"/>
              </a:buClr>
              <a:buFont typeface="Wingdings" pitchFamily="2" charset="2"/>
              <a:buChar char="n"/>
            </a:pPr>
            <a:endParaRPr lang="en-US" altLang="en-US" sz="1000">
              <a:latin typeface="Verdana" pitchFamily="34" charset="0"/>
            </a:endParaRPr>
          </a:p>
          <a:p>
            <a:pPr lvl="1">
              <a:spcBef>
                <a:spcPct val="20000"/>
              </a:spcBef>
              <a:buClr>
                <a:schemeClr val="accent2"/>
              </a:buClr>
              <a:buFont typeface="Wingdings" pitchFamily="2" charset="2"/>
              <a:buNone/>
            </a:pPr>
            <a:endParaRPr lang="en-US" altLang="en-US" sz="1600" b="1">
              <a:latin typeface="Verdana" pitchFamily="34" charset="0"/>
            </a:endParaRPr>
          </a:p>
          <a:p>
            <a:pPr lvl="2">
              <a:spcBef>
                <a:spcPct val="20000"/>
              </a:spcBef>
              <a:buClr>
                <a:schemeClr val="accent2"/>
              </a:buClr>
              <a:buFont typeface="Wingdings" pitchFamily="2" charset="2"/>
              <a:buNone/>
            </a:pPr>
            <a:endParaRPr lang="en-US" altLang="en-US" sz="1400" b="1">
              <a:latin typeface="Verdana" pitchFamily="34" charset="0"/>
            </a:endParaRPr>
          </a:p>
          <a:p>
            <a:pPr lvl="2">
              <a:spcBef>
                <a:spcPct val="20000"/>
              </a:spcBef>
              <a:buClr>
                <a:schemeClr val="accent2"/>
              </a:buClr>
              <a:buFont typeface="Wingdings" pitchFamily="2" charset="2"/>
              <a:buChar char="o"/>
            </a:pPr>
            <a:endParaRPr lang="en-US" altLang="en-US" sz="1400">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txBox="1">
            <a:spLocks noChangeArrowheads="1"/>
          </p:cNvSpPr>
          <p:nvPr/>
        </p:nvSpPr>
        <p:spPr bwMode="auto">
          <a:xfrm>
            <a:off x="517525" y="838200"/>
            <a:ext cx="80010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eaLnBrk="1" hangingPunct="1"/>
            <a:r>
              <a:rPr lang="pt-BR" altLang="en-US" sz="1800">
                <a:solidFill>
                  <a:srgbClr val="000000"/>
                </a:solidFill>
                <a:latin typeface="Verdana" pitchFamily="34" charset="0"/>
              </a:rPr>
              <a:t>Session 8 – Role of technology</a:t>
            </a:r>
            <a:endParaRPr lang="en-US" altLang="en-US" sz="1800">
              <a:solidFill>
                <a:srgbClr val="000000"/>
              </a:solidFill>
              <a:latin typeface="Verdana" pitchFamily="34" charset="0"/>
            </a:endParaRPr>
          </a:p>
        </p:txBody>
      </p:sp>
      <p:sp>
        <p:nvSpPr>
          <p:cNvPr id="21506"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GB"/>
          </a:p>
        </p:txBody>
      </p:sp>
      <p:grpSp>
        <p:nvGrpSpPr>
          <p:cNvPr id="21507" name="Group 5"/>
          <p:cNvGrpSpPr>
            <a:grpSpLocks/>
          </p:cNvGrpSpPr>
          <p:nvPr/>
        </p:nvGrpSpPr>
        <p:grpSpPr bwMode="auto">
          <a:xfrm>
            <a:off x="762000" y="5867400"/>
            <a:ext cx="7958138" cy="658813"/>
            <a:chOff x="762000" y="5867400"/>
            <a:chExt cx="7958138" cy="658059"/>
          </a:xfrm>
        </p:grpSpPr>
        <p:cxnSp>
          <p:nvCxnSpPr>
            <p:cNvPr id="16390" name="Straight Connector 6"/>
            <p:cNvCxnSpPr>
              <a:cxnSpLocks noChangeShapeType="1"/>
            </p:cNvCxnSpPr>
            <p:nvPr/>
          </p:nvCxnSpPr>
          <p:spPr bwMode="auto">
            <a:xfrm>
              <a:off x="762000" y="5867400"/>
              <a:ext cx="7958138"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21510" name="TextBox 6"/>
            <p:cNvSpPr txBox="1">
              <a:spLocks noChangeArrowheads="1"/>
            </p:cNvSpPr>
            <p:nvPr/>
          </p:nvSpPr>
          <p:spPr bwMode="auto">
            <a:xfrm>
              <a:off x="762000" y="5878500"/>
              <a:ext cx="7958138" cy="646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MS PGothic" pitchFamily="34" charset="-128"/>
                </a:defRPr>
              </a:lvl1pPr>
              <a:lvl2pPr marL="742950" indent="-285750" eaLnBrk="0" hangingPunct="0">
                <a:defRPr sz="2400">
                  <a:solidFill>
                    <a:schemeClr val="tx1"/>
                  </a:solidFill>
                  <a:latin typeface="Times New Roman" pitchFamily="18" charset="0"/>
                  <a:ea typeface="MS PGothic" pitchFamily="34" charset="-128"/>
                </a:defRPr>
              </a:lvl2pPr>
              <a:lvl3pPr marL="1143000" indent="-228600"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lgn="ctr" eaLnBrk="1" hangingPunct="1"/>
              <a:r>
                <a:rPr lang="en-US" altLang="en-US" sz="1200" b="1">
                  <a:solidFill>
                    <a:srgbClr val="C00000"/>
                  </a:solidFill>
                  <a:latin typeface="Verdana" pitchFamily="34" charset="0"/>
                </a:rPr>
                <a:t>Regional Seminar on Promotion and Utilization of Census Results and on the Revision on the United Nations Principles and Recommendations for Population and Housing Censuses</a:t>
              </a:r>
            </a:p>
            <a:p>
              <a:pPr algn="ctr" eaLnBrk="1" hangingPunct="1"/>
              <a:r>
                <a:rPr lang="en-US" altLang="en-US" sz="1200" b="1">
                  <a:solidFill>
                    <a:srgbClr val="C00000"/>
                  </a:solidFill>
                  <a:latin typeface="Verdana" pitchFamily="34" charset="0"/>
                </a:rPr>
                <a:t>Pretoria, South Africa, 24 – 26 March 2014</a:t>
              </a:r>
              <a:endParaRPr lang="en-GB" altLang="en-US" sz="1200" b="1">
                <a:solidFill>
                  <a:srgbClr val="C00000"/>
                </a:solidFill>
                <a:latin typeface="Verdana" pitchFamily="34" charset="0"/>
              </a:endParaRPr>
            </a:p>
          </p:txBody>
        </p:sp>
      </p:grpSp>
      <p:sp>
        <p:nvSpPr>
          <p:cNvPr id="21508" name="Rectangle 3"/>
          <p:cNvSpPr txBox="1">
            <a:spLocks noChangeArrowheads="1"/>
          </p:cNvSpPr>
          <p:nvPr/>
        </p:nvSpPr>
        <p:spPr bwMode="auto">
          <a:xfrm>
            <a:off x="228600" y="1676400"/>
            <a:ext cx="861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itchFamily="18" charset="0"/>
                <a:ea typeface="MS PGothic" pitchFamily="34" charset="-128"/>
              </a:defRPr>
            </a:lvl1pPr>
            <a:lvl2pPr marL="908050" indent="-436563" eaLnBrk="0" hangingPunct="0">
              <a:defRPr sz="2400">
                <a:solidFill>
                  <a:schemeClr val="tx1"/>
                </a:solidFill>
                <a:latin typeface="Times New Roman" pitchFamily="18" charset="0"/>
                <a:ea typeface="MS PGothic" pitchFamily="34" charset="-128"/>
              </a:defRPr>
            </a:lvl2pPr>
            <a:lvl3pPr marL="1304925" indent="-395288" eaLnBrk="0" hangingPunct="0">
              <a:defRPr sz="2400">
                <a:solidFill>
                  <a:schemeClr val="tx1"/>
                </a:solidFill>
                <a:latin typeface="Times New Roman" pitchFamily="18" charset="0"/>
                <a:ea typeface="MS PGothic" pitchFamily="34" charset="-128"/>
              </a:defRPr>
            </a:lvl3pPr>
            <a:lvl4pPr marL="1600200" indent="-228600" eaLnBrk="0" hangingPunct="0">
              <a:defRPr sz="2400">
                <a:solidFill>
                  <a:schemeClr val="tx1"/>
                </a:solidFill>
                <a:latin typeface="Times New Roman" pitchFamily="18" charset="0"/>
                <a:ea typeface="MS PGothic" pitchFamily="34" charset="-128"/>
              </a:defRPr>
            </a:lvl4pPr>
            <a:lvl5pPr marL="2057400" indent="-228600" eaLnBrk="0" hangingPunct="0">
              <a:defRPr sz="24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lvl="1">
              <a:spcBef>
                <a:spcPct val="20000"/>
              </a:spcBef>
              <a:buClr>
                <a:schemeClr val="accent2"/>
              </a:buClr>
              <a:buFont typeface="Wingdings" pitchFamily="2" charset="2"/>
              <a:buNone/>
            </a:pPr>
            <a:endParaRPr lang="en-US" altLang="en-US" sz="1200">
              <a:latin typeface="Verdana" pitchFamily="34" charset="0"/>
            </a:endParaRPr>
          </a:p>
          <a:p>
            <a:pPr lvl="1">
              <a:spcBef>
                <a:spcPct val="20000"/>
              </a:spcBef>
              <a:buClr>
                <a:schemeClr val="accent2"/>
              </a:buClr>
              <a:buFont typeface="Wingdings" pitchFamily="2" charset="2"/>
              <a:buChar char="n"/>
            </a:pPr>
            <a:r>
              <a:rPr lang="en-US" altLang="en-US" sz="2000">
                <a:latin typeface="Verdana" pitchFamily="34" charset="0"/>
              </a:rPr>
              <a:t>Contemporary technology – critical in targeting younger audience</a:t>
            </a:r>
          </a:p>
          <a:p>
            <a:pPr lvl="1">
              <a:spcBef>
                <a:spcPct val="20000"/>
              </a:spcBef>
              <a:buClr>
                <a:schemeClr val="accent2"/>
              </a:buClr>
              <a:buFont typeface="Wingdings" pitchFamily="2" charset="2"/>
              <a:buChar char="n"/>
            </a:pPr>
            <a:r>
              <a:rPr lang="en-US" altLang="en-US" sz="2000">
                <a:latin typeface="Verdana" pitchFamily="34" charset="0"/>
              </a:rPr>
              <a:t>Combining statistics and geography</a:t>
            </a:r>
          </a:p>
          <a:p>
            <a:pPr lvl="1">
              <a:spcBef>
                <a:spcPct val="20000"/>
              </a:spcBef>
              <a:buClr>
                <a:schemeClr val="accent2"/>
              </a:buClr>
              <a:buFont typeface="Wingdings" pitchFamily="2" charset="2"/>
              <a:buChar char="n"/>
            </a:pPr>
            <a:r>
              <a:rPr lang="en-US" altLang="en-US" sz="2000">
                <a:latin typeface="Verdana" pitchFamily="34" charset="0"/>
              </a:rPr>
              <a:t>A number of tools</a:t>
            </a:r>
          </a:p>
          <a:p>
            <a:pPr lvl="1">
              <a:spcBef>
                <a:spcPct val="20000"/>
              </a:spcBef>
              <a:buClr>
                <a:schemeClr val="accent2"/>
              </a:buClr>
              <a:buFont typeface="Wingdings" pitchFamily="2" charset="2"/>
              <a:buChar char="n"/>
            </a:pPr>
            <a:r>
              <a:rPr lang="en-US" altLang="en-US" sz="2000">
                <a:latin typeface="Verdana" pitchFamily="34" charset="0"/>
              </a:rPr>
              <a:t>Interactive maps to the community level – Morocco</a:t>
            </a:r>
          </a:p>
          <a:p>
            <a:pPr lvl="1">
              <a:spcBef>
                <a:spcPct val="20000"/>
              </a:spcBef>
              <a:buClr>
                <a:schemeClr val="accent2"/>
              </a:buClr>
              <a:buFont typeface="Wingdings" pitchFamily="2" charset="2"/>
              <a:buChar char="n"/>
            </a:pPr>
            <a:r>
              <a:rPr lang="en-US" altLang="en-US" sz="2000">
                <a:latin typeface="Verdana" pitchFamily="34" charset="0"/>
              </a:rPr>
              <a:t>Access via smartphone – Cape Verde</a:t>
            </a:r>
          </a:p>
          <a:p>
            <a:pPr lvl="1">
              <a:spcBef>
                <a:spcPct val="20000"/>
              </a:spcBef>
              <a:buClr>
                <a:schemeClr val="accent2"/>
              </a:buClr>
              <a:buFont typeface="Wingdings" pitchFamily="2" charset="2"/>
              <a:buChar char="n"/>
            </a:pPr>
            <a:r>
              <a:rPr lang="en-US" altLang="en-US" sz="2000">
                <a:latin typeface="Verdana" pitchFamily="34" charset="0"/>
              </a:rPr>
              <a:t>Overlaying satellite imagery with statistics</a:t>
            </a:r>
            <a:endParaRPr lang="en-US" altLang="en-US" sz="1000">
              <a:latin typeface="Verdana" pitchFamily="34" charset="0"/>
            </a:endParaRPr>
          </a:p>
          <a:p>
            <a:pPr lvl="1">
              <a:spcBef>
                <a:spcPct val="20000"/>
              </a:spcBef>
              <a:buClr>
                <a:schemeClr val="accent2"/>
              </a:buClr>
              <a:buFont typeface="Wingdings" pitchFamily="2" charset="2"/>
              <a:buNone/>
            </a:pPr>
            <a:endParaRPr lang="en-US" altLang="en-US" sz="1600" b="1">
              <a:latin typeface="Verdana" pitchFamily="34" charset="0"/>
            </a:endParaRPr>
          </a:p>
          <a:p>
            <a:pPr lvl="2">
              <a:spcBef>
                <a:spcPct val="20000"/>
              </a:spcBef>
              <a:buClr>
                <a:schemeClr val="accent2"/>
              </a:buClr>
              <a:buFont typeface="Wingdings" pitchFamily="2" charset="2"/>
              <a:buNone/>
            </a:pPr>
            <a:endParaRPr lang="en-US" altLang="en-US" sz="1400" b="1">
              <a:latin typeface="Verdana" pitchFamily="34" charset="0"/>
            </a:endParaRPr>
          </a:p>
          <a:p>
            <a:pPr lvl="2">
              <a:spcBef>
                <a:spcPct val="20000"/>
              </a:spcBef>
              <a:buClr>
                <a:schemeClr val="accent2"/>
              </a:buClr>
              <a:buFont typeface="Wingdings" pitchFamily="2" charset="2"/>
              <a:buChar char="o"/>
            </a:pPr>
            <a:endParaRPr lang="en-US" altLang="en-US" sz="1400">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cs typeface="Arial" pitchFamily="34" charset="0"/>
          </a:defRPr>
        </a:defPPr>
      </a:lstStyle>
    </a:spDef>
    <a:lnDef>
      <a:spPr bwMode="auto">
        <a:xfrm>
          <a:off x="0" y="0"/>
          <a:ext cx="1" cy="1"/>
        </a:xfrm>
        <a:custGeom>
          <a:avLst/>
          <a:gdLst/>
          <a:ahLst/>
          <a:cxnLst/>
          <a:rect l="0" t="0" r="0" b="0"/>
          <a:pathLst/>
        </a:custGeom>
        <a:solidFill>
          <a:schemeClr val="accent2"/>
        </a:solidFill>
        <a:ln w="9525"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cs typeface="Arial"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Santiago_Draft_National Census Geography</Template>
  <TotalTime>4904</TotalTime>
  <Words>647</Words>
  <Application>Microsoft Office PowerPoint</Application>
  <PresentationFormat>On-screen Show (4:3)</PresentationFormat>
  <Paragraphs>111</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Profile</vt:lpstr>
      <vt:lpstr>Summary of Main Conclusions – The First Two Days</vt:lpstr>
      <vt:lpstr>Session 1 – Opening </vt:lpstr>
      <vt:lpstr>Session 2 – Why conducting a census</vt:lpstr>
      <vt:lpstr>PowerPoint Presentation</vt:lpstr>
      <vt:lpstr>PowerPoint Presentation</vt:lpstr>
      <vt:lpstr>PowerPoint Presentation</vt:lpstr>
      <vt:lpstr>PowerPoint Presentation</vt:lpstr>
      <vt:lpstr>PowerPoint Presentation</vt:lpstr>
      <vt:lpstr>PowerPoint Presentation</vt:lpstr>
    </vt:vector>
  </TitlesOfParts>
  <Company>United Nations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Analysis and Dissemination of Census Data</dc:title>
  <dc:creator>United Nations</dc:creator>
  <cp:lastModifiedBy>Andrea De Luka</cp:lastModifiedBy>
  <cp:revision>220</cp:revision>
  <dcterms:created xsi:type="dcterms:W3CDTF">2008-11-06T16:45:36Z</dcterms:created>
  <dcterms:modified xsi:type="dcterms:W3CDTF">2014-05-09T14:25:45Z</dcterms:modified>
</cp:coreProperties>
</file>