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drawings/drawing15.xml" ContentType="application/vnd.openxmlformats-officedocument.drawingml.chartshapes+xml"/>
  <Override PartName="/ppt/charts/chart7.xml" ContentType="application/vnd.openxmlformats-officedocument.drawingml.chart+xml"/>
  <Override PartName="/ppt/drawings/drawing9.xml" ContentType="application/vnd.openxmlformats-officedocument.drawingml.chartshapes+xml"/>
  <Override PartName="/ppt/diagrams/layout3.xml" ContentType="application/vnd.openxmlformats-officedocument.drawingml.diagramLayout+xml"/>
  <Override PartName="/ppt/drawings/drawing13.xml" ContentType="application/vnd.openxmlformats-officedocument.drawingml.chartshapes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11.xml" ContentType="application/vnd.openxmlformats-officedocument.drawingml.chartshape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iagrams/layout2.xml" ContentType="application/vnd.openxmlformats-officedocument.drawingml.diagramLayout+xml"/>
  <Override PartName="/ppt/drawings/drawing14.xml" ContentType="application/vnd.openxmlformats-officedocument.drawingml.chartshapes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diagrams/data3.xml" ContentType="application/vnd.openxmlformats-officedocument.drawingml.diagramData+xml"/>
  <Override PartName="/ppt/drawings/drawing12.xml" ContentType="application/vnd.openxmlformats-officedocument.drawingml.chartshapes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8" r:id="rId3"/>
    <p:sldId id="269" r:id="rId4"/>
    <p:sldId id="282" r:id="rId5"/>
    <p:sldId id="285" r:id="rId6"/>
    <p:sldId id="270" r:id="rId7"/>
    <p:sldId id="271" r:id="rId8"/>
    <p:sldId id="283" r:id="rId9"/>
    <p:sldId id="284" r:id="rId10"/>
    <p:sldId id="272" r:id="rId11"/>
    <p:sldId id="281" r:id="rId12"/>
    <p:sldId id="286" r:id="rId13"/>
    <p:sldId id="274" r:id="rId14"/>
    <p:sldId id="275" r:id="rId15"/>
    <p:sldId id="277" r:id="rId16"/>
    <p:sldId id="278" r:id="rId17"/>
    <p:sldId id="279" r:id="rId18"/>
    <p:sldId id="289" r:id="rId19"/>
    <p:sldId id="288" r:id="rId20"/>
    <p:sldId id="280" r:id="rId21"/>
    <p:sldId id="287" r:id="rId22"/>
    <p:sldId id="267" r:id="rId23"/>
    <p:sldId id="29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16" autoAdjust="0"/>
  </p:normalViewPr>
  <p:slideViewPr>
    <p:cSldViewPr>
      <p:cViewPr>
        <p:scale>
          <a:sx n="50" d="100"/>
          <a:sy n="50" d="100"/>
        </p:scale>
        <p:origin x="-108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C:\Users\TSOOGI\Desktop\Gender%20word_for%20publishing_12.01.02\Chapter_3_Tab&amp;chart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E:\Gender%20word_for%20publishing_12.01.02\Chapter_3_Tab&amp;chart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Gender%20word_for%20publishing_12.01.02\Chapter_3_Tab&amp;chart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E:\Gender%20word_for%20publishing_12.01.02\Chapter_3_Tab&amp;chart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Gender%20word_for%20publishing_12.01.02\Chapter_3_Tab&amp;chart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2.xml"/><Relationship Id="rId2" Type="http://schemas.openxmlformats.org/officeDocument/2006/relationships/oleObject" Target="file:///E:\Gender%20word_for%20publishing_12.01.02\Chapter_4_Tab&amp;chart.xlsx" TargetMode="External"/><Relationship Id="rId1" Type="http://schemas.openxmlformats.org/officeDocument/2006/relationships/themeOverride" Target="../theme/themeOverride1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3.xml"/><Relationship Id="rId2" Type="http://schemas.openxmlformats.org/officeDocument/2006/relationships/oleObject" Target="file:///C:\Users\TSOOGI\Desktop\Chapter_4_Tab&amp;chart.xlsx" TargetMode="External"/><Relationship Id="rId1" Type="http://schemas.openxmlformats.org/officeDocument/2006/relationships/themeOverride" Target="../theme/themeOverride2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4.xml"/><Relationship Id="rId2" Type="http://schemas.openxmlformats.org/officeDocument/2006/relationships/oleObject" Target="file:///C:\Users\TSOOGI\Desktop\Chapter_4_Tab&amp;chart.xlsx" TargetMode="External"/><Relationship Id="rId1" Type="http://schemas.openxmlformats.org/officeDocument/2006/relationships/themeOverride" Target="../theme/themeOverride3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SOOGI\Desktop\Chapter_4_Tab&amp;chart.xlsx" TargetMode="External"/><Relationship Id="rId1" Type="http://schemas.openxmlformats.org/officeDocument/2006/relationships/themeOverride" Target="../theme/themeOverride4.xm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SOOGI\Desktop\Gender%20word_for%20publishing_12.01.02\Chapter_5_Tab&amp;char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EXCHANGE_SERVER\Census%20bureau\RESIRICTED\Archive2009.01.30\6.%20CENSUS%20BUREAU\26.%20Sedevchilsen%20sudalgaa_2010\6_&#1046;&#1077;&#1085;&#1076;&#1101;&#1088;&#1080;&#1081;&#1085;%20&#1090;&#1101;&#1075;&#1096;%20&#1073;&#1072;&#1081;&#1076;&#1072;&#1083;%20&#1089;&#1101;&#1076;&#1101;&#1074;&#1095;&#1080;&#1083;&#1089;&#1101;&#1085;%20&#1089;&#1091;&#1076;&#1072;&#1083;&#1075;&#1072;&#1072;\Gender%20word_for%20publishing_12.01.02\Chapter_2_Tab&amp;chart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SOOGI\Desktop\Gender%20word_for%20publishing_12.01.02\Chapter_5_Tab&amp;chart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SOOGI\Desktop\Gender%20word_for%20publishing_12.01.02\Chapter_5_Tab&amp;chart.xlsx" TargetMode="Externa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oleObject" Target="file:///C:\Users\TSOOGI\Desktop\Gender%20word_for%20publishing_12.01.02\Chapter_5_Tab&amp;chart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E:\Gender%20word_for%20publishing_12.01.02\Chapter_2_Tab&amp;chart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E:\Gender%20word_for%20publishing_12.01.02\Chapter_2_Tab&amp;chart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E:\Gender%20word_for%20publishing_12.01.02\Chapter_2_Tab&amp;chart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\\EXCHANGE_SERVER\Census%20bureau\RESIRICTED\Archive2009.01.30\6.%20CENSUS%20BUREAU\26.%20Sedevchilsen%20sudalgaa_2010\6_&#1046;&#1077;&#1085;&#1076;&#1101;&#1088;&#1080;&#1081;&#1085;%20&#1090;&#1101;&#1075;&#1096;%20&#1073;&#1072;&#1081;&#1076;&#1072;&#1083;%20&#1089;&#1101;&#1076;&#1101;&#1074;&#1095;&#1080;&#1083;&#1089;&#1101;&#1085;%20&#1089;&#1091;&#1076;&#1072;&#1083;&#1075;&#1072;&#1072;\Gender%20word_for%20publishing_12.01.02\Chapter_2_Tab&amp;chart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\\EXCHANGE_SERVER\Census%20bureau\RESIRICTED\Archive2009.01.30\6.%20CENSUS%20BUREAU\26.%20Sedevchilsen%20sudalgaa_2010\6_&#1046;&#1077;&#1085;&#1076;&#1101;&#1088;&#1080;&#1081;&#1085;%20&#1090;&#1101;&#1075;&#1096;%20&#1073;&#1072;&#1081;&#1076;&#1072;&#1083;%20&#1089;&#1101;&#1076;&#1101;&#1074;&#1095;&#1080;&#1083;&#1089;&#1101;&#1085;%20&#1089;&#1091;&#1076;&#1072;&#1083;&#1075;&#1072;&#1072;\Gender%20word_for%20publishing_12.01.02\Chapter_2_Tab&amp;chart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Users\TSOOGI\Desktop\Gender%20word_for%20publishing_12.01.02\Chapter_3_Tab&amp;chart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Users\TSOOGI\Desktop\Gender%20word_for%20publishing_12.01.02\Chapter_3_Tab&amp;char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style val="5"/>
  <c:chart>
    <c:plotArea>
      <c:layout>
        <c:manualLayout>
          <c:layoutTarget val="inner"/>
          <c:xMode val="edge"/>
          <c:yMode val="edge"/>
          <c:x val="0.11463779527559056"/>
          <c:y val="2.3429951690821247E-3"/>
          <c:w val="0.42888718359357664"/>
          <c:h val="0.94358974358974368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dLbls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txPr>
              <a:bodyPr/>
              <a:lstStyle/>
              <a:p>
                <a:pPr>
                  <a:defRPr sz="140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numRef>
              <c:f>Sheet1!$A$2:$A$11</c:f>
              <c:numCache>
                <c:formatCode>General</c:formatCode>
                <c:ptCount val="10"/>
                <c:pt idx="0">
                  <c:v>1918</c:v>
                </c:pt>
                <c:pt idx="1">
                  <c:v>1935</c:v>
                </c:pt>
                <c:pt idx="2">
                  <c:v>1944</c:v>
                </c:pt>
                <c:pt idx="3">
                  <c:v>1956</c:v>
                </c:pt>
                <c:pt idx="4">
                  <c:v>1963</c:v>
                </c:pt>
                <c:pt idx="5">
                  <c:v>1969</c:v>
                </c:pt>
                <c:pt idx="6">
                  <c:v>1979</c:v>
                </c:pt>
                <c:pt idx="7">
                  <c:v>1989</c:v>
                </c:pt>
                <c:pt idx="8">
                  <c:v>2000</c:v>
                </c:pt>
                <c:pt idx="9">
                  <c:v>2010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330.2</c:v>
                </c:pt>
                <c:pt idx="1">
                  <c:v>370.8</c:v>
                </c:pt>
                <c:pt idx="2">
                  <c:v>371.3</c:v>
                </c:pt>
                <c:pt idx="3">
                  <c:v>420.3</c:v>
                </c:pt>
                <c:pt idx="4" formatCode="0.0">
                  <c:v>508</c:v>
                </c:pt>
                <c:pt idx="5">
                  <c:v>597.4</c:v>
                </c:pt>
                <c:pt idx="6">
                  <c:v>798.9</c:v>
                </c:pt>
                <c:pt idx="7">
                  <c:v>1020.7</c:v>
                </c:pt>
                <c:pt idx="8" formatCode="0.0">
                  <c:v>1178</c:v>
                </c:pt>
                <c:pt idx="9">
                  <c:v>1363.9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9"/>
              <c:layout>
                <c:manualLayout>
                  <c:x val="-8.1969364485177162E-3"/>
                  <c:y val="-2.4154589371980636E-3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>
                        <a:latin typeface="Arial" pitchFamily="34" charset="0"/>
                        <a:cs typeface="Arial" pitchFamily="34" charset="0"/>
                      </a:rPr>
                      <a:t>1390.8</a:t>
                    </a:r>
                    <a:endParaRPr lang="en-US" sz="1400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showVal val="1"/>
            </c:dLbl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txPr>
              <a:bodyPr/>
              <a:lstStyle/>
              <a:p>
                <a:pPr>
                  <a:defRPr sz="140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numRef>
              <c:f>Sheet1!$A$2:$A$11</c:f>
              <c:numCache>
                <c:formatCode>General</c:formatCode>
                <c:ptCount val="10"/>
                <c:pt idx="0">
                  <c:v>1918</c:v>
                </c:pt>
                <c:pt idx="1">
                  <c:v>1935</c:v>
                </c:pt>
                <c:pt idx="2">
                  <c:v>1944</c:v>
                </c:pt>
                <c:pt idx="3">
                  <c:v>1956</c:v>
                </c:pt>
                <c:pt idx="4">
                  <c:v>1963</c:v>
                </c:pt>
                <c:pt idx="5">
                  <c:v>1969</c:v>
                </c:pt>
                <c:pt idx="6">
                  <c:v>1979</c:v>
                </c:pt>
                <c:pt idx="7">
                  <c:v>1989</c:v>
                </c:pt>
                <c:pt idx="8">
                  <c:v>2000</c:v>
                </c:pt>
                <c:pt idx="9">
                  <c:v>2010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317.3</c:v>
                </c:pt>
                <c:pt idx="1">
                  <c:v>367.4</c:v>
                </c:pt>
                <c:pt idx="2">
                  <c:v>387.8</c:v>
                </c:pt>
                <c:pt idx="3">
                  <c:v>425.2</c:v>
                </c:pt>
                <c:pt idx="4">
                  <c:v>509.1</c:v>
                </c:pt>
                <c:pt idx="5">
                  <c:v>600.20000000000005</c:v>
                </c:pt>
                <c:pt idx="6">
                  <c:v>796.1</c:v>
                </c:pt>
                <c:pt idx="7">
                  <c:v>1023.3</c:v>
                </c:pt>
                <c:pt idx="8">
                  <c:v>1195.5</c:v>
                </c:pt>
                <c:pt idx="9">
                  <c:v>1390.8</c:v>
                </c:pt>
              </c:numCache>
            </c:numRef>
          </c:val>
        </c:ser>
        <c:gapWidth val="30"/>
        <c:axId val="89312640"/>
        <c:axId val="89318528"/>
      </c:barChart>
      <c:catAx>
        <c:axId val="89312640"/>
        <c:scaling>
          <c:orientation val="minMax"/>
        </c:scaling>
        <c:axPos val="l"/>
        <c:numFmt formatCode="General" sourceLinked="1"/>
        <c:majorTickMark val="none"/>
        <c:tickLblPos val="low"/>
        <c:txPr>
          <a:bodyPr/>
          <a:lstStyle/>
          <a:p>
            <a:pPr>
              <a:defRPr sz="160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9318528"/>
        <c:crosses val="autoZero"/>
        <c:lblAlgn val="ctr"/>
        <c:lblOffset val="100"/>
      </c:catAx>
      <c:valAx>
        <c:axId val="89318528"/>
        <c:scaling>
          <c:orientation val="minMax"/>
        </c:scaling>
        <c:delete val="1"/>
        <c:axPos val="b"/>
        <c:numFmt formatCode="General" sourceLinked="1"/>
        <c:tickLblPos val="none"/>
        <c:crossAx val="89312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4564841894763146"/>
          <c:y val="0.92602362204724409"/>
          <c:w val="0.31384376952880938"/>
          <c:h val="6.6655445243257616E-2"/>
        </c:manualLayout>
      </c:layout>
      <c:txPr>
        <a:bodyPr/>
        <a:lstStyle/>
        <a:p>
          <a:pPr>
            <a:defRPr sz="14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chart>
    <c:title>
      <c:tx>
        <c:rich>
          <a:bodyPr/>
          <a:lstStyle/>
          <a:p>
            <a:pPr>
              <a:defRPr sz="1400"/>
            </a:pPr>
            <a:r>
              <a:rPr lang="en-US" sz="1400" dirty="0" smtClean="0"/>
              <a:t>Rural</a:t>
            </a:r>
            <a:endParaRPr lang="en-US" sz="1400" dirty="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'3.2 PYR&amp;Med.age'!$D$167</c:f>
              <c:strCache>
                <c:ptCount val="1"/>
                <c:pt idx="0">
                  <c:v>Эрэгтэй</c:v>
                </c:pt>
              </c:strCache>
            </c:strRef>
          </c:tx>
          <c:spPr>
            <a:noFill/>
            <a:ln>
              <a:solidFill>
                <a:schemeClr val="tx2">
                  <a:lumMod val="75000"/>
                </a:schemeClr>
              </a:solidFill>
            </a:ln>
          </c:spPr>
          <c:cat>
            <c:strRef>
              <c:f>'3.2 PYR&amp;Med.age'!$R$466:$R$478</c:f>
              <c:strCache>
                <c:ptCount val="13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65-69</c:v>
                </c:pt>
                <c:pt idx="11">
                  <c:v>70-74</c:v>
                </c:pt>
                <c:pt idx="12">
                  <c:v>75+</c:v>
                </c:pt>
              </c:strCache>
            </c:strRef>
          </c:cat>
          <c:val>
            <c:numRef>
              <c:f>'3.2 PYR&amp;Med.age'!$AI$466:$AI$478</c:f>
              <c:numCache>
                <c:formatCode>#\ ###\ ##0</c:formatCode>
                <c:ptCount val="13"/>
                <c:pt idx="0">
                  <c:v>-6</c:v>
                </c:pt>
                <c:pt idx="1">
                  <c:v>-72</c:v>
                </c:pt>
                <c:pt idx="2">
                  <c:v>-201</c:v>
                </c:pt>
                <c:pt idx="3">
                  <c:v>-362</c:v>
                </c:pt>
                <c:pt idx="4">
                  <c:v>-568</c:v>
                </c:pt>
                <c:pt idx="5">
                  <c:v>-558</c:v>
                </c:pt>
                <c:pt idx="6">
                  <c:v>-545</c:v>
                </c:pt>
                <c:pt idx="7">
                  <c:v>-539</c:v>
                </c:pt>
                <c:pt idx="8">
                  <c:v>-962</c:v>
                </c:pt>
                <c:pt idx="9">
                  <c:v>-1069</c:v>
                </c:pt>
                <c:pt idx="10">
                  <c:v>-932</c:v>
                </c:pt>
                <c:pt idx="11">
                  <c:v>-511</c:v>
                </c:pt>
                <c:pt idx="12">
                  <c:v>-513</c:v>
                </c:pt>
              </c:numCache>
            </c:numRef>
          </c:val>
        </c:ser>
        <c:ser>
          <c:idx val="1"/>
          <c:order val="1"/>
          <c:tx>
            <c:strRef>
              <c:f>'3.2 PYR&amp;Med.age'!$E$167</c:f>
              <c:strCache>
                <c:ptCount val="1"/>
                <c:pt idx="0">
                  <c:v>Эмэгтэй</c:v>
                </c:pt>
              </c:strCache>
            </c:strRef>
          </c:tx>
          <c:spPr>
            <a:noFill/>
            <a:ln>
              <a:solidFill>
                <a:schemeClr val="tx2">
                  <a:lumMod val="75000"/>
                </a:schemeClr>
              </a:solidFill>
            </a:ln>
          </c:spPr>
          <c:cat>
            <c:strRef>
              <c:f>'3.2 PYR&amp;Med.age'!$R$466:$R$478</c:f>
              <c:strCache>
                <c:ptCount val="13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65-69</c:v>
                </c:pt>
                <c:pt idx="11">
                  <c:v>70-74</c:v>
                </c:pt>
                <c:pt idx="12">
                  <c:v>75+</c:v>
                </c:pt>
              </c:strCache>
            </c:strRef>
          </c:cat>
          <c:val>
            <c:numRef>
              <c:f>'3.2 PYR&amp;Med.age'!$AJ$466:$AJ$478</c:f>
              <c:numCache>
                <c:formatCode>#\ ###\ ##0</c:formatCode>
                <c:ptCount val="13"/>
                <c:pt idx="0">
                  <c:v>64</c:v>
                </c:pt>
                <c:pt idx="1">
                  <c:v>463</c:v>
                </c:pt>
                <c:pt idx="2">
                  <c:v>1190</c:v>
                </c:pt>
                <c:pt idx="3">
                  <c:v>2043</c:v>
                </c:pt>
                <c:pt idx="4">
                  <c:v>2690</c:v>
                </c:pt>
                <c:pt idx="5">
                  <c:v>2470</c:v>
                </c:pt>
                <c:pt idx="6">
                  <c:v>2133</c:v>
                </c:pt>
                <c:pt idx="7">
                  <c:v>1814</c:v>
                </c:pt>
                <c:pt idx="8">
                  <c:v>2321</c:v>
                </c:pt>
                <c:pt idx="9">
                  <c:v>1855</c:v>
                </c:pt>
                <c:pt idx="10">
                  <c:v>1468</c:v>
                </c:pt>
                <c:pt idx="11">
                  <c:v>627</c:v>
                </c:pt>
                <c:pt idx="12">
                  <c:v>705</c:v>
                </c:pt>
              </c:numCache>
            </c:numRef>
          </c:val>
        </c:ser>
        <c:ser>
          <c:idx val="2"/>
          <c:order val="2"/>
          <c:tx>
            <c:strRef>
              <c:f>'3.2 PYR&amp;Med.age'!$B$167</c:f>
              <c:strCache>
                <c:ptCount val="1"/>
                <c:pt idx="0">
                  <c:v>Эрэгтэй</c:v>
                </c:pt>
              </c:strCache>
            </c:strRef>
          </c:tx>
          <c:spPr>
            <a:noFill/>
            <a:ln>
              <a:solidFill>
                <a:srgbClr val="FFC000"/>
              </a:solidFill>
            </a:ln>
          </c:spPr>
          <c:cat>
            <c:strRef>
              <c:f>'3.2 PYR&amp;Med.age'!$R$466:$R$478</c:f>
              <c:strCache>
                <c:ptCount val="13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65-69</c:v>
                </c:pt>
                <c:pt idx="11">
                  <c:v>70-74</c:v>
                </c:pt>
                <c:pt idx="12">
                  <c:v>75+</c:v>
                </c:pt>
              </c:strCache>
            </c:strRef>
          </c:cat>
          <c:val>
            <c:numRef>
              <c:f>'3.2 PYR&amp;Med.age'!$AF$466:$AF$478</c:f>
              <c:numCache>
                <c:formatCode>#\ ###\ ##0</c:formatCode>
                <c:ptCount val="13"/>
                <c:pt idx="0">
                  <c:v>-4</c:v>
                </c:pt>
                <c:pt idx="1">
                  <c:v>-42</c:v>
                </c:pt>
                <c:pt idx="2">
                  <c:v>-139</c:v>
                </c:pt>
                <c:pt idx="3">
                  <c:v>-277</c:v>
                </c:pt>
                <c:pt idx="4">
                  <c:v>-385</c:v>
                </c:pt>
                <c:pt idx="5">
                  <c:v>-487</c:v>
                </c:pt>
                <c:pt idx="6">
                  <c:v>-630</c:v>
                </c:pt>
                <c:pt idx="7">
                  <c:v>-687</c:v>
                </c:pt>
                <c:pt idx="8">
                  <c:v>-500</c:v>
                </c:pt>
                <c:pt idx="9">
                  <c:v>-389</c:v>
                </c:pt>
                <c:pt idx="10">
                  <c:v>-436</c:v>
                </c:pt>
                <c:pt idx="11">
                  <c:v>-374</c:v>
                </c:pt>
                <c:pt idx="12">
                  <c:v>-479</c:v>
                </c:pt>
              </c:numCache>
            </c:numRef>
          </c:val>
        </c:ser>
        <c:ser>
          <c:idx val="3"/>
          <c:order val="3"/>
          <c:tx>
            <c:strRef>
              <c:f>'3.2 PYR&amp;Med.age'!$C$167</c:f>
              <c:strCache>
                <c:ptCount val="1"/>
                <c:pt idx="0">
                  <c:v>Эмэгтэй</c:v>
                </c:pt>
              </c:strCache>
            </c:strRef>
          </c:tx>
          <c:spPr>
            <a:noFill/>
            <a:ln>
              <a:solidFill>
                <a:srgbClr val="FFC000"/>
              </a:solidFill>
            </a:ln>
          </c:spPr>
          <c:cat>
            <c:strRef>
              <c:f>'3.2 PYR&amp;Med.age'!$R$466:$R$478</c:f>
              <c:strCache>
                <c:ptCount val="13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65-69</c:v>
                </c:pt>
                <c:pt idx="11">
                  <c:v>70-74</c:v>
                </c:pt>
                <c:pt idx="12">
                  <c:v>75+</c:v>
                </c:pt>
              </c:strCache>
            </c:strRef>
          </c:cat>
          <c:val>
            <c:numRef>
              <c:f>'3.2 PYR&amp;Med.age'!$AG$466:$AG$478</c:f>
              <c:numCache>
                <c:formatCode>#\ ###\ ##0</c:formatCode>
                <c:ptCount val="13"/>
                <c:pt idx="0">
                  <c:v>19</c:v>
                </c:pt>
                <c:pt idx="1">
                  <c:v>326</c:v>
                </c:pt>
                <c:pt idx="2">
                  <c:v>993</c:v>
                </c:pt>
                <c:pt idx="3">
                  <c:v>1531</c:v>
                </c:pt>
                <c:pt idx="4">
                  <c:v>2000</c:v>
                </c:pt>
                <c:pt idx="5">
                  <c:v>2502</c:v>
                </c:pt>
                <c:pt idx="6">
                  <c:v>2665</c:v>
                </c:pt>
                <c:pt idx="7">
                  <c:v>2689</c:v>
                </c:pt>
                <c:pt idx="8">
                  <c:v>1865</c:v>
                </c:pt>
                <c:pt idx="9">
                  <c:v>1308</c:v>
                </c:pt>
                <c:pt idx="10">
                  <c:v>1105</c:v>
                </c:pt>
                <c:pt idx="11">
                  <c:v>833</c:v>
                </c:pt>
                <c:pt idx="12">
                  <c:v>883</c:v>
                </c:pt>
              </c:numCache>
            </c:numRef>
          </c:val>
        </c:ser>
        <c:gapWidth val="5"/>
        <c:overlap val="100"/>
        <c:axId val="79360000"/>
        <c:axId val="79361536"/>
      </c:barChart>
      <c:catAx>
        <c:axId val="79360000"/>
        <c:scaling>
          <c:orientation val="minMax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#\ ###\ ##0" sourceLinked="1"/>
        <c:tickLblPos val="low"/>
        <c:txPr>
          <a:bodyPr/>
          <a:lstStyle/>
          <a:p>
            <a:pPr>
              <a:defRPr sz="900"/>
            </a:pPr>
            <a:endParaRPr lang="en-US"/>
          </a:p>
        </c:txPr>
        <c:crossAx val="79361536"/>
        <c:crosses val="autoZero"/>
        <c:auto val="1"/>
        <c:lblAlgn val="ctr"/>
        <c:lblOffset val="100"/>
      </c:catAx>
      <c:valAx>
        <c:axId val="79361536"/>
        <c:scaling>
          <c:orientation val="minMax"/>
        </c:scaling>
        <c:axPos val="b"/>
        <c:numFmt formatCode="#\ ##0;[Black]#\ ##0" sourceLinked="0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79360000"/>
        <c:crosses val="autoZero"/>
        <c:crossBetween val="between"/>
        <c:majorUnit val="1000"/>
      </c:valAx>
      <c:spPr>
        <a:solidFill>
          <a:schemeClr val="bg1">
            <a:lumMod val="95000"/>
          </a:schemeClr>
        </a:solidFill>
      </c:spPr>
    </c:plotArea>
    <c:plotVisOnly val="1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chart>
    <c:title>
      <c:tx>
        <c:rich>
          <a:bodyPr/>
          <a:lstStyle/>
          <a:p>
            <a:pPr>
              <a:defRPr sz="1600"/>
            </a:pPr>
            <a:r>
              <a:rPr lang="en-US" sz="1600" baseline="0"/>
              <a:t>Male headed single parent families</a:t>
            </a:r>
            <a:r>
              <a:rPr lang="mn-MN" sz="1600" baseline="0"/>
              <a:t> </a:t>
            </a:r>
            <a:endParaRPr lang="en-US" sz="1600"/>
          </a:p>
        </c:rich>
      </c:tx>
      <c:layout>
        <c:manualLayout>
          <c:xMode val="edge"/>
          <c:yMode val="edge"/>
          <c:x val="0.17292366579177604"/>
          <c:y val="2.7777777777778002E-2"/>
        </c:manualLayout>
      </c:layout>
    </c:title>
    <c:plotArea>
      <c:layout/>
      <c:barChart>
        <c:barDir val="bar"/>
        <c:grouping val="percentStacked"/>
        <c:ser>
          <c:idx val="0"/>
          <c:order val="0"/>
          <c:tx>
            <c:strRef>
              <c:f>'3.2.3'!$J$279</c:f>
              <c:strCache>
                <c:ptCount val="1"/>
                <c:pt idx="0">
                  <c:v>Employed</c:v>
                </c:pt>
              </c:strCache>
            </c:strRef>
          </c:tx>
          <c:dLbls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'3.2.3'!$E$274:$G$274</c:f>
              <c:strCache>
                <c:ptCount val="3"/>
                <c:pt idx="0">
                  <c:v>Rural</c:v>
                </c:pt>
                <c:pt idx="1">
                  <c:v>Urban</c:v>
                </c:pt>
                <c:pt idx="2">
                  <c:v>Total</c:v>
                </c:pt>
              </c:strCache>
            </c:strRef>
          </c:cat>
          <c:val>
            <c:numRef>
              <c:f>'3.2.3'!$E$279:$G$279</c:f>
              <c:numCache>
                <c:formatCode>0.0</c:formatCode>
                <c:ptCount val="3"/>
                <c:pt idx="0">
                  <c:v>44.543383723338145</c:v>
                </c:pt>
                <c:pt idx="1">
                  <c:v>34.701267350633614</c:v>
                </c:pt>
                <c:pt idx="2">
                  <c:v>37.918895132353938</c:v>
                </c:pt>
              </c:numCache>
            </c:numRef>
          </c:val>
        </c:ser>
        <c:ser>
          <c:idx val="1"/>
          <c:order val="1"/>
          <c:tx>
            <c:strRef>
              <c:f>'3.2.3'!$J$280</c:f>
              <c:strCache>
                <c:ptCount val="1"/>
                <c:pt idx="0">
                  <c:v>Unemployed</c:v>
                </c:pt>
              </c:strCache>
            </c:strRef>
          </c:tx>
          <c:dLbls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'3.2.3'!$E$274:$G$274</c:f>
              <c:strCache>
                <c:ptCount val="3"/>
                <c:pt idx="0">
                  <c:v>Rural</c:v>
                </c:pt>
                <c:pt idx="1">
                  <c:v>Urban</c:v>
                </c:pt>
                <c:pt idx="2">
                  <c:v>Total</c:v>
                </c:pt>
              </c:strCache>
            </c:strRef>
          </c:cat>
          <c:val>
            <c:numRef>
              <c:f>'3.2.3'!$E$280:$G$280</c:f>
              <c:numCache>
                <c:formatCode>0.0</c:formatCode>
                <c:ptCount val="3"/>
                <c:pt idx="0">
                  <c:v>55.456616276661826</c:v>
                </c:pt>
                <c:pt idx="1">
                  <c:v>65.298732649366315</c:v>
                </c:pt>
                <c:pt idx="2">
                  <c:v>62.08110486764599</c:v>
                </c:pt>
              </c:numCache>
            </c:numRef>
          </c:val>
        </c:ser>
        <c:gapWidth val="75"/>
        <c:overlap val="100"/>
        <c:axId val="79209600"/>
        <c:axId val="79094144"/>
      </c:barChart>
      <c:catAx>
        <c:axId val="79209600"/>
        <c:scaling>
          <c:orientation val="minMax"/>
        </c:scaling>
        <c:axPos val="l"/>
        <c:tickLblPos val="nextTo"/>
        <c:crossAx val="79094144"/>
        <c:crosses val="autoZero"/>
        <c:auto val="1"/>
        <c:lblAlgn val="ctr"/>
        <c:lblOffset val="100"/>
      </c:catAx>
      <c:valAx>
        <c:axId val="79094144"/>
        <c:scaling>
          <c:orientation val="minMax"/>
        </c:scaling>
        <c:delete val="1"/>
        <c:axPos val="b"/>
        <c:majorGridlines/>
        <c:numFmt formatCode="0%" sourceLinked="1"/>
        <c:tickLblPos val="none"/>
        <c:crossAx val="79209600"/>
        <c:crosses val="autoZero"/>
        <c:crossBetween val="between"/>
        <c:majorUnit val="0.5"/>
      </c:valAx>
    </c:plotArea>
    <c:legend>
      <c:legendPos val="r"/>
      <c:layout/>
    </c:legend>
    <c:plotVisOnly val="1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Female</a:t>
            </a:r>
            <a:r>
              <a:rPr lang="en-US" sz="1600" baseline="0"/>
              <a:t> headed single parent families</a:t>
            </a:r>
            <a:endParaRPr lang="en-US" sz="1600"/>
          </a:p>
        </c:rich>
      </c:tx>
      <c:layout/>
    </c:title>
    <c:plotArea>
      <c:layout/>
      <c:barChart>
        <c:barDir val="bar"/>
        <c:grouping val="percentStacked"/>
        <c:ser>
          <c:idx val="0"/>
          <c:order val="0"/>
          <c:tx>
            <c:strRef>
              <c:f>'3.2.3'!$J$282</c:f>
              <c:strCache>
                <c:ptCount val="1"/>
                <c:pt idx="0">
                  <c:v>Employed</c:v>
                </c:pt>
              </c:strCache>
            </c:strRef>
          </c:tx>
          <c:dLbls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'3.2.3'!$E$274:$G$274</c:f>
              <c:strCache>
                <c:ptCount val="3"/>
                <c:pt idx="0">
                  <c:v>Rural</c:v>
                </c:pt>
                <c:pt idx="1">
                  <c:v>Urban</c:v>
                </c:pt>
                <c:pt idx="2">
                  <c:v>Total</c:v>
                </c:pt>
              </c:strCache>
            </c:strRef>
          </c:cat>
          <c:val>
            <c:numRef>
              <c:f>'3.2.3'!$E$282:$G$282</c:f>
              <c:numCache>
                <c:formatCode>0.0</c:formatCode>
                <c:ptCount val="3"/>
                <c:pt idx="0">
                  <c:v>42.828142528981289</c:v>
                </c:pt>
                <c:pt idx="1">
                  <c:v>43.313705664267701</c:v>
                </c:pt>
                <c:pt idx="2">
                  <c:v>43.182278261372495</c:v>
                </c:pt>
              </c:numCache>
            </c:numRef>
          </c:val>
        </c:ser>
        <c:ser>
          <c:idx val="1"/>
          <c:order val="1"/>
          <c:tx>
            <c:strRef>
              <c:f>'3.2.3'!$J$283</c:f>
              <c:strCache>
                <c:ptCount val="1"/>
                <c:pt idx="0">
                  <c:v>Unemployed</c:v>
                </c:pt>
              </c:strCache>
            </c:strRef>
          </c:tx>
          <c:dLbls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'3.2.3'!$F$274:$G$274</c:f>
              <c:strCache>
                <c:ptCount val="2"/>
                <c:pt idx="0">
                  <c:v>Urban</c:v>
                </c:pt>
                <c:pt idx="1">
                  <c:v>Total</c:v>
                </c:pt>
              </c:strCache>
            </c:strRef>
          </c:cat>
          <c:val>
            <c:numRef>
              <c:f>'3.2.3'!$E$283:$G$283</c:f>
              <c:numCache>
                <c:formatCode>0.0</c:formatCode>
                <c:ptCount val="3"/>
                <c:pt idx="0">
                  <c:v>57.171857471018704</c:v>
                </c:pt>
                <c:pt idx="1">
                  <c:v>56.686294335732242</c:v>
                </c:pt>
                <c:pt idx="2">
                  <c:v>56.817721738627448</c:v>
                </c:pt>
              </c:numCache>
            </c:numRef>
          </c:val>
        </c:ser>
        <c:gapWidth val="75"/>
        <c:overlap val="100"/>
        <c:axId val="79435264"/>
        <c:axId val="79436800"/>
      </c:barChart>
      <c:catAx>
        <c:axId val="79435264"/>
        <c:scaling>
          <c:orientation val="minMax"/>
        </c:scaling>
        <c:axPos val="l"/>
        <c:tickLblPos val="nextTo"/>
        <c:crossAx val="79436800"/>
        <c:crosses val="autoZero"/>
        <c:auto val="1"/>
        <c:lblAlgn val="ctr"/>
        <c:lblOffset val="100"/>
      </c:catAx>
      <c:valAx>
        <c:axId val="79436800"/>
        <c:scaling>
          <c:orientation val="minMax"/>
        </c:scaling>
        <c:delete val="1"/>
        <c:axPos val="b"/>
        <c:majorGridlines/>
        <c:numFmt formatCode="0%" sourceLinked="1"/>
        <c:tickLblPos val="none"/>
        <c:crossAx val="79435264"/>
        <c:crosses val="autoZero"/>
        <c:crossBetween val="between"/>
        <c:majorUnit val="0.5"/>
      </c:valAx>
    </c:plotArea>
    <c:plotVisOnly val="1"/>
  </c:chart>
  <c:spPr>
    <a:noFill/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chart>
    <c:title>
      <c:tx>
        <c:rich>
          <a:bodyPr/>
          <a:lstStyle/>
          <a:p>
            <a:pPr>
              <a:defRPr sz="1600"/>
            </a:pPr>
            <a:r>
              <a:rPr lang="en-US" sz="1600" b="1" i="0" baseline="0" dirty="0"/>
              <a:t>Male headed single parent families</a:t>
            </a:r>
            <a:r>
              <a:rPr lang="mn-MN" sz="1600" b="1" i="0" baseline="0" dirty="0"/>
              <a:t> </a:t>
            </a:r>
            <a:endParaRPr lang="en-US" sz="1600" b="1" i="0" baseline="0" dirty="0"/>
          </a:p>
        </c:rich>
      </c:tx>
      <c:layout>
        <c:manualLayout>
          <c:xMode val="edge"/>
          <c:yMode val="edge"/>
          <c:x val="0.17292366579177604"/>
          <c:y val="2.7777777777778019E-2"/>
        </c:manualLayout>
      </c:layout>
    </c:title>
    <c:plotArea>
      <c:layout/>
      <c:barChart>
        <c:barDir val="bar"/>
        <c:grouping val="percentStacked"/>
        <c:ser>
          <c:idx val="0"/>
          <c:order val="0"/>
          <c:tx>
            <c:strRef>
              <c:f>'3.2.3'!$J$279</c:f>
              <c:strCache>
                <c:ptCount val="1"/>
                <c:pt idx="0">
                  <c:v>Employed</c:v>
                </c:pt>
              </c:strCache>
            </c:strRef>
          </c:tx>
          <c:dLbls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'3.2.3'!$L$274:$N$274</c:f>
              <c:strCache>
                <c:ptCount val="3"/>
                <c:pt idx="0">
                  <c:v>Rural</c:v>
                </c:pt>
                <c:pt idx="1">
                  <c:v>Urban</c:v>
                </c:pt>
                <c:pt idx="2">
                  <c:v>Total</c:v>
                </c:pt>
              </c:strCache>
            </c:strRef>
          </c:cat>
          <c:val>
            <c:numRef>
              <c:f>'3.2.3'!$L$279:$N$279</c:f>
              <c:numCache>
                <c:formatCode>0.0</c:formatCode>
                <c:ptCount val="3"/>
                <c:pt idx="0">
                  <c:v>47.440772155601046</c:v>
                </c:pt>
                <c:pt idx="1">
                  <c:v>33.822533303228759</c:v>
                </c:pt>
                <c:pt idx="2">
                  <c:v>39.755351681957187</c:v>
                </c:pt>
              </c:numCache>
            </c:numRef>
          </c:val>
        </c:ser>
        <c:ser>
          <c:idx val="1"/>
          <c:order val="1"/>
          <c:tx>
            <c:strRef>
              <c:f>'3.2.3'!$J$280</c:f>
              <c:strCache>
                <c:ptCount val="1"/>
                <c:pt idx="0">
                  <c:v>Unemployed</c:v>
                </c:pt>
              </c:strCache>
            </c:strRef>
          </c:tx>
          <c:dLbls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'3.2.3'!$L$274:$N$274</c:f>
              <c:strCache>
                <c:ptCount val="3"/>
                <c:pt idx="0">
                  <c:v>Rural</c:v>
                </c:pt>
                <c:pt idx="1">
                  <c:v>Urban</c:v>
                </c:pt>
                <c:pt idx="2">
                  <c:v>Total</c:v>
                </c:pt>
              </c:strCache>
            </c:strRef>
          </c:cat>
          <c:val>
            <c:numRef>
              <c:f>'3.2.3'!$L$280:$N$280</c:f>
              <c:numCache>
                <c:formatCode>0.0</c:formatCode>
                <c:ptCount val="3"/>
                <c:pt idx="0">
                  <c:v>52.559227844398947</c:v>
                </c:pt>
                <c:pt idx="1">
                  <c:v>66.177466696771248</c:v>
                </c:pt>
                <c:pt idx="2">
                  <c:v>60.244648318042806</c:v>
                </c:pt>
              </c:numCache>
            </c:numRef>
          </c:val>
        </c:ser>
        <c:gapWidth val="75"/>
        <c:overlap val="100"/>
        <c:axId val="79241216"/>
        <c:axId val="79242752"/>
      </c:barChart>
      <c:catAx>
        <c:axId val="79241216"/>
        <c:scaling>
          <c:orientation val="minMax"/>
        </c:scaling>
        <c:axPos val="l"/>
        <c:tickLblPos val="nextTo"/>
        <c:crossAx val="79242752"/>
        <c:crosses val="autoZero"/>
        <c:auto val="1"/>
        <c:lblAlgn val="ctr"/>
        <c:lblOffset val="100"/>
      </c:catAx>
      <c:valAx>
        <c:axId val="79242752"/>
        <c:scaling>
          <c:orientation val="minMax"/>
        </c:scaling>
        <c:delete val="1"/>
        <c:axPos val="b"/>
        <c:majorGridlines/>
        <c:numFmt formatCode="0%" sourceLinked="1"/>
        <c:tickLblPos val="none"/>
        <c:crossAx val="79241216"/>
        <c:crosses val="autoZero"/>
        <c:crossBetween val="between"/>
        <c:majorUnit val="0.5"/>
      </c:valAx>
    </c:plotArea>
    <c:legend>
      <c:legendPos val="r"/>
      <c:layout/>
    </c:legend>
    <c:plotVisOnly val="1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chart>
    <c:title>
      <c:tx>
        <c:rich>
          <a:bodyPr/>
          <a:lstStyle/>
          <a:p>
            <a:pPr>
              <a:defRPr sz="1600"/>
            </a:pPr>
            <a:r>
              <a:rPr lang="en-US" sz="1600" b="1" i="0" baseline="0" dirty="0"/>
              <a:t>Female headed single parent families</a:t>
            </a:r>
          </a:p>
        </c:rich>
      </c:tx>
      <c:layout/>
    </c:title>
    <c:plotArea>
      <c:layout/>
      <c:barChart>
        <c:barDir val="bar"/>
        <c:grouping val="percentStacked"/>
        <c:ser>
          <c:idx val="0"/>
          <c:order val="0"/>
          <c:tx>
            <c:strRef>
              <c:f>'3.2.3'!$J$282</c:f>
              <c:strCache>
                <c:ptCount val="1"/>
                <c:pt idx="0">
                  <c:v>Employed</c:v>
                </c:pt>
              </c:strCache>
            </c:strRef>
          </c:tx>
          <c:dLbls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'3.2.3'!$L$274:$N$274</c:f>
              <c:strCache>
                <c:ptCount val="3"/>
                <c:pt idx="0">
                  <c:v>Rural</c:v>
                </c:pt>
                <c:pt idx="1">
                  <c:v>Urban</c:v>
                </c:pt>
                <c:pt idx="2">
                  <c:v>Total</c:v>
                </c:pt>
              </c:strCache>
            </c:strRef>
          </c:cat>
          <c:val>
            <c:numRef>
              <c:f>'3.2.3'!$L$282:$N$282</c:f>
              <c:numCache>
                <c:formatCode>0.0</c:formatCode>
                <c:ptCount val="3"/>
                <c:pt idx="0">
                  <c:v>47.437383460162224</c:v>
                </c:pt>
                <c:pt idx="1">
                  <c:v>41.193957410665526</c:v>
                </c:pt>
                <c:pt idx="2">
                  <c:v>43.539926906398527</c:v>
                </c:pt>
              </c:numCache>
            </c:numRef>
          </c:val>
        </c:ser>
        <c:ser>
          <c:idx val="1"/>
          <c:order val="1"/>
          <c:tx>
            <c:strRef>
              <c:f>'3.2.3'!$J$283</c:f>
              <c:strCache>
                <c:ptCount val="1"/>
                <c:pt idx="0">
                  <c:v>Unemployed</c:v>
                </c:pt>
              </c:strCache>
            </c:strRef>
          </c:tx>
          <c:dLbls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'3.2.3'!$L$274:$N$274</c:f>
              <c:strCache>
                <c:ptCount val="3"/>
                <c:pt idx="0">
                  <c:v>Rural</c:v>
                </c:pt>
                <c:pt idx="1">
                  <c:v>Urban</c:v>
                </c:pt>
                <c:pt idx="2">
                  <c:v>Total</c:v>
                </c:pt>
              </c:strCache>
            </c:strRef>
          </c:cat>
          <c:val>
            <c:numRef>
              <c:f>'3.2.3'!$L$283:$N$283</c:f>
              <c:numCache>
                <c:formatCode>0.0</c:formatCode>
                <c:ptCount val="3"/>
                <c:pt idx="0">
                  <c:v>52.562616539837755</c:v>
                </c:pt>
                <c:pt idx="1">
                  <c:v>58.806042589334417</c:v>
                </c:pt>
                <c:pt idx="2">
                  <c:v>56.460073093601444</c:v>
                </c:pt>
              </c:numCache>
            </c:numRef>
          </c:val>
        </c:ser>
        <c:gapWidth val="75"/>
        <c:overlap val="100"/>
        <c:axId val="79280768"/>
        <c:axId val="79503744"/>
      </c:barChart>
      <c:catAx>
        <c:axId val="79280768"/>
        <c:scaling>
          <c:orientation val="minMax"/>
        </c:scaling>
        <c:axPos val="l"/>
        <c:tickLblPos val="nextTo"/>
        <c:crossAx val="79503744"/>
        <c:crosses val="autoZero"/>
        <c:auto val="1"/>
        <c:lblAlgn val="ctr"/>
        <c:lblOffset val="100"/>
      </c:catAx>
      <c:valAx>
        <c:axId val="79503744"/>
        <c:scaling>
          <c:orientation val="minMax"/>
        </c:scaling>
        <c:delete val="1"/>
        <c:axPos val="b"/>
        <c:majorGridlines/>
        <c:numFmt formatCode="0%" sourceLinked="1"/>
        <c:tickLblPos val="none"/>
        <c:crossAx val="79280768"/>
        <c:crosses val="autoZero"/>
        <c:crossBetween val="between"/>
        <c:majorUnit val="0.5"/>
      </c:valAx>
    </c:plotArea>
    <c:plotVisOnly val="1"/>
  </c:chart>
  <c:spPr>
    <a:noFill/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86944444444448"/>
          <c:y val="2.4292864201225683E-2"/>
          <c:w val="0.82225000000000004"/>
          <c:h val="0.86722232429276158"/>
        </c:manualLayout>
      </c:layout>
      <c:barChart>
        <c:barDir val="bar"/>
        <c:grouping val="clustered"/>
        <c:ser>
          <c:idx val="0"/>
          <c:order val="0"/>
          <c:tx>
            <c:strRef>
              <c:f>'Pic 5.6, Pic 5.7'!$B$177:$B$178</c:f>
              <c:strCache>
                <c:ptCount val="1"/>
                <c:pt idx="0">
                  <c:v>Хот Эрэгтэй</c:v>
                </c:pt>
              </c:strCache>
            </c:strRef>
          </c:tx>
          <c:spPr>
            <a:solidFill>
              <a:sysClr val="window" lastClr="FFFFFF">
                <a:lumMod val="95000"/>
              </a:sysClr>
            </a:solidFill>
            <a:ln>
              <a:solidFill>
                <a:srgbClr val="F57B17"/>
              </a:solidFill>
            </a:ln>
          </c:spPr>
          <c:cat>
            <c:strRef>
              <c:f>'Pic 5.6, Pic 5.7'!$A$179:$A$191</c:f>
              <c:strCache>
                <c:ptCount val="13"/>
                <c:pt idx="0">
                  <c:v>5-9</c:v>
                </c:pt>
                <c:pt idx="1">
                  <c:v>10-14</c:v>
                </c:pt>
                <c:pt idx="2">
                  <c:v>15-19</c:v>
                </c:pt>
                <c:pt idx="3">
                  <c:v>20-24</c:v>
                </c:pt>
                <c:pt idx="4">
                  <c:v>25-29</c:v>
                </c:pt>
                <c:pt idx="5">
                  <c:v>30-34</c:v>
                </c:pt>
                <c:pt idx="6">
                  <c:v>35-39</c:v>
                </c:pt>
                <c:pt idx="7">
                  <c:v>40-44</c:v>
                </c:pt>
                <c:pt idx="8">
                  <c:v>45-49</c:v>
                </c:pt>
                <c:pt idx="9">
                  <c:v>50-54</c:v>
                </c:pt>
                <c:pt idx="10">
                  <c:v>55-59</c:v>
                </c:pt>
                <c:pt idx="11">
                  <c:v>60-64</c:v>
                </c:pt>
                <c:pt idx="12">
                  <c:v>65+</c:v>
                </c:pt>
              </c:strCache>
            </c:strRef>
          </c:cat>
          <c:val>
            <c:numRef>
              <c:f>'Pic 5.6, Pic 5.7'!$B$179:$B$191</c:f>
              <c:numCache>
                <c:formatCode>General</c:formatCode>
                <c:ptCount val="13"/>
                <c:pt idx="0">
                  <c:v>-3</c:v>
                </c:pt>
                <c:pt idx="1">
                  <c:v>-9</c:v>
                </c:pt>
                <c:pt idx="4">
                  <c:v>-363</c:v>
                </c:pt>
                <c:pt idx="5">
                  <c:v>-580</c:v>
                </c:pt>
                <c:pt idx="6">
                  <c:v>-518</c:v>
                </c:pt>
                <c:pt idx="7">
                  <c:v>-478</c:v>
                </c:pt>
                <c:pt idx="8">
                  <c:v>-197</c:v>
                </c:pt>
              </c:numCache>
            </c:numRef>
          </c:val>
        </c:ser>
        <c:ser>
          <c:idx val="1"/>
          <c:order val="1"/>
          <c:tx>
            <c:strRef>
              <c:f>'Pic 5.6, Pic 5.7'!$C$177:$C$178</c:f>
              <c:strCache>
                <c:ptCount val="1"/>
                <c:pt idx="0">
                  <c:v>Хот Эмэгтэй</c:v>
                </c:pt>
              </c:strCache>
            </c:strRef>
          </c:tx>
          <c:spPr>
            <a:solidFill>
              <a:sysClr val="window" lastClr="FFFFFF">
                <a:lumMod val="95000"/>
              </a:sysClr>
            </a:solidFill>
            <a:ln>
              <a:solidFill>
                <a:srgbClr val="FF6600"/>
              </a:solidFill>
            </a:ln>
          </c:spPr>
          <c:cat>
            <c:strRef>
              <c:f>'Pic 5.6, Pic 5.7'!$A$179:$A$191</c:f>
              <c:strCache>
                <c:ptCount val="13"/>
                <c:pt idx="0">
                  <c:v>5-9</c:v>
                </c:pt>
                <c:pt idx="1">
                  <c:v>10-14</c:v>
                </c:pt>
                <c:pt idx="2">
                  <c:v>15-19</c:v>
                </c:pt>
                <c:pt idx="3">
                  <c:v>20-24</c:v>
                </c:pt>
                <c:pt idx="4">
                  <c:v>25-29</c:v>
                </c:pt>
                <c:pt idx="5">
                  <c:v>30-34</c:v>
                </c:pt>
                <c:pt idx="6">
                  <c:v>35-39</c:v>
                </c:pt>
                <c:pt idx="7">
                  <c:v>40-44</c:v>
                </c:pt>
                <c:pt idx="8">
                  <c:v>45-49</c:v>
                </c:pt>
                <c:pt idx="9">
                  <c:v>50-54</c:v>
                </c:pt>
                <c:pt idx="10">
                  <c:v>55-59</c:v>
                </c:pt>
                <c:pt idx="11">
                  <c:v>60-64</c:v>
                </c:pt>
                <c:pt idx="12">
                  <c:v>65+</c:v>
                </c:pt>
              </c:strCache>
            </c:strRef>
          </c:cat>
          <c:val>
            <c:numRef>
              <c:f>'Pic 5.6, Pic 5.7'!$C$179:$C$191</c:f>
              <c:numCache>
                <c:formatCode>General</c:formatCode>
                <c:ptCount val="13"/>
                <c:pt idx="2">
                  <c:v>2378</c:v>
                </c:pt>
                <c:pt idx="3">
                  <c:v>737</c:v>
                </c:pt>
                <c:pt idx="9">
                  <c:v>30</c:v>
                </c:pt>
                <c:pt idx="10">
                  <c:v>112</c:v>
                </c:pt>
                <c:pt idx="11">
                  <c:v>91</c:v>
                </c:pt>
                <c:pt idx="12">
                  <c:v>536</c:v>
                </c:pt>
              </c:numCache>
            </c:numRef>
          </c:val>
        </c:ser>
        <c:ser>
          <c:idx val="3"/>
          <c:order val="2"/>
          <c:tx>
            <c:strRef>
              <c:f>'Pic 5.6, Pic 5.7'!$D$177:$D$178</c:f>
              <c:strCache>
                <c:ptCount val="1"/>
                <c:pt idx="0">
                  <c:v>Хөдөө Эрэгтэй</c:v>
                </c:pt>
              </c:strCache>
            </c:strRef>
          </c:tx>
          <c:spPr>
            <a:noFill/>
            <a:ln>
              <a:solidFill>
                <a:srgbClr val="1F497D">
                  <a:lumMod val="75000"/>
                </a:srgbClr>
              </a:solidFill>
            </a:ln>
          </c:spPr>
          <c:cat>
            <c:strRef>
              <c:f>'Pic 5.6, Pic 5.7'!$A$179:$A$191</c:f>
              <c:strCache>
                <c:ptCount val="13"/>
                <c:pt idx="0">
                  <c:v>5-9</c:v>
                </c:pt>
                <c:pt idx="1">
                  <c:v>10-14</c:v>
                </c:pt>
                <c:pt idx="2">
                  <c:v>15-19</c:v>
                </c:pt>
                <c:pt idx="3">
                  <c:v>20-24</c:v>
                </c:pt>
                <c:pt idx="4">
                  <c:v>25-29</c:v>
                </c:pt>
                <c:pt idx="5">
                  <c:v>30-34</c:v>
                </c:pt>
                <c:pt idx="6">
                  <c:v>35-39</c:v>
                </c:pt>
                <c:pt idx="7">
                  <c:v>40-44</c:v>
                </c:pt>
                <c:pt idx="8">
                  <c:v>45-49</c:v>
                </c:pt>
                <c:pt idx="9">
                  <c:v>50-54</c:v>
                </c:pt>
                <c:pt idx="10">
                  <c:v>55-59</c:v>
                </c:pt>
                <c:pt idx="11">
                  <c:v>60-64</c:v>
                </c:pt>
                <c:pt idx="12">
                  <c:v>65+</c:v>
                </c:pt>
              </c:strCache>
            </c:strRef>
          </c:cat>
          <c:val>
            <c:numRef>
              <c:f>'Pic 5.6, Pic 5.7'!$D$179:$D$191</c:f>
              <c:numCache>
                <c:formatCode>General</c:formatCode>
                <c:ptCount val="13"/>
                <c:pt idx="0">
                  <c:v>-27</c:v>
                </c:pt>
                <c:pt idx="1">
                  <c:v>-125</c:v>
                </c:pt>
                <c:pt idx="2">
                  <c:v>-770</c:v>
                </c:pt>
                <c:pt idx="3">
                  <c:v>-1493</c:v>
                </c:pt>
                <c:pt idx="4">
                  <c:v>-1363</c:v>
                </c:pt>
                <c:pt idx="5">
                  <c:v>-1352</c:v>
                </c:pt>
                <c:pt idx="6">
                  <c:v>-1355</c:v>
                </c:pt>
                <c:pt idx="7">
                  <c:v>-1349</c:v>
                </c:pt>
                <c:pt idx="8">
                  <c:v>-957</c:v>
                </c:pt>
                <c:pt idx="9">
                  <c:v>-462</c:v>
                </c:pt>
                <c:pt idx="10">
                  <c:v>-156</c:v>
                </c:pt>
                <c:pt idx="11">
                  <c:v>-82</c:v>
                </c:pt>
                <c:pt idx="12">
                  <c:v>34</c:v>
                </c:pt>
              </c:numCache>
            </c:numRef>
          </c:val>
        </c:ser>
        <c:ser>
          <c:idx val="2"/>
          <c:order val="3"/>
          <c:tx>
            <c:strRef>
              <c:f>'Pic 5.6, Pic 5.7'!$E$177:$E$178</c:f>
              <c:strCache>
                <c:ptCount val="1"/>
                <c:pt idx="0">
                  <c:v>Хөдөө Эмэгтэй</c:v>
                </c:pt>
              </c:strCache>
            </c:strRef>
          </c:tx>
          <c:cat>
            <c:strRef>
              <c:f>'Pic 5.6, Pic 5.7'!$A$179:$A$191</c:f>
              <c:strCache>
                <c:ptCount val="13"/>
                <c:pt idx="0">
                  <c:v>5-9</c:v>
                </c:pt>
                <c:pt idx="1">
                  <c:v>10-14</c:v>
                </c:pt>
                <c:pt idx="2">
                  <c:v>15-19</c:v>
                </c:pt>
                <c:pt idx="3">
                  <c:v>20-24</c:v>
                </c:pt>
                <c:pt idx="4">
                  <c:v>25-29</c:v>
                </c:pt>
                <c:pt idx="5">
                  <c:v>30-34</c:v>
                </c:pt>
                <c:pt idx="6">
                  <c:v>35-39</c:v>
                </c:pt>
                <c:pt idx="7">
                  <c:v>40-44</c:v>
                </c:pt>
                <c:pt idx="8">
                  <c:v>45-49</c:v>
                </c:pt>
                <c:pt idx="9">
                  <c:v>50-54</c:v>
                </c:pt>
                <c:pt idx="10">
                  <c:v>55-59</c:v>
                </c:pt>
                <c:pt idx="11">
                  <c:v>60-64</c:v>
                </c:pt>
                <c:pt idx="12">
                  <c:v>65+</c:v>
                </c:pt>
              </c:strCache>
            </c:strRef>
          </c:cat>
          <c:val>
            <c:numRef>
              <c:f>'Pic 5.6, Pic 5.7'!$E$179:$E$191</c:f>
              <c:numCache>
                <c:formatCode>General</c:formatCode>
                <c:ptCount val="13"/>
              </c:numCache>
            </c:numRef>
          </c:val>
        </c:ser>
        <c:gapWidth val="5"/>
        <c:overlap val="100"/>
        <c:axId val="79538432"/>
        <c:axId val="79552512"/>
      </c:barChart>
      <c:catAx>
        <c:axId val="79538432"/>
        <c:scaling>
          <c:orientation val="minMax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tickLblPos val="low"/>
        <c:spPr>
          <a:noFill/>
        </c:spPr>
        <c:txPr>
          <a:bodyPr/>
          <a:lstStyle/>
          <a:p>
            <a:pPr>
              <a:defRPr b="0"/>
            </a:pPr>
            <a:endParaRPr lang="en-US"/>
          </a:p>
        </c:txPr>
        <c:crossAx val="79552512"/>
        <c:crosses val="autoZero"/>
        <c:auto val="1"/>
        <c:lblAlgn val="ctr"/>
        <c:lblOffset val="100"/>
      </c:catAx>
      <c:valAx>
        <c:axId val="79552512"/>
        <c:scaling>
          <c:orientation val="minMax"/>
          <c:max val="2500"/>
          <c:min val="-2500"/>
        </c:scaling>
        <c:axPos val="b"/>
        <c:numFmt formatCode="#\ ##0;[Black]#\ ##0" sourceLinked="0"/>
        <c:tickLblPos val="nextTo"/>
        <c:txPr>
          <a:bodyPr/>
          <a:lstStyle/>
          <a:p>
            <a:pPr>
              <a:defRPr sz="900" b="0"/>
            </a:pPr>
            <a:endParaRPr lang="en-US"/>
          </a:p>
        </c:txPr>
        <c:crossAx val="79538432"/>
        <c:crosses val="autoZero"/>
        <c:crossBetween val="between"/>
        <c:majorUnit val="500"/>
      </c:valAx>
      <c:spPr>
        <a:solidFill>
          <a:schemeClr val="bg1">
            <a:lumMod val="95000"/>
          </a:schemeClr>
        </a:solidFill>
      </c:spPr>
    </c:plotArea>
    <c:plotVisOnly val="1"/>
    <c:dispBlanksAs val="gap"/>
  </c:chart>
  <c:spPr>
    <a:ln>
      <a:noFill/>
    </a:ln>
  </c:spPr>
  <c:txPr>
    <a:bodyPr/>
    <a:lstStyle/>
    <a:p>
      <a:pPr>
        <a:defRPr b="1">
          <a:solidFill>
            <a:schemeClr val="bg1">
              <a:lumMod val="50000"/>
            </a:schemeClr>
          </a:solidFill>
          <a:latin typeface="Arial" pitchFamily="34" charset="0"/>
          <a:cs typeface="Arial" pitchFamily="34" charset="0"/>
        </a:defRPr>
      </a:pPr>
      <a:endParaRPr lang="en-US"/>
    </a:p>
  </c:txPr>
  <c:externalData r:id="rId2"/>
  <c:userShapes r:id="rId3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/>
            </a:pPr>
            <a:r>
              <a:rPr lang="mn-MN" sz="1200"/>
              <a:t>2010</a:t>
            </a:r>
            <a:endParaRPr lang="en-US" sz="1200"/>
          </a:p>
        </c:rich>
      </c:tx>
      <c:layout>
        <c:manualLayout>
          <c:xMode val="edge"/>
          <c:yMode val="edge"/>
          <c:x val="0.53535947808895368"/>
          <c:y val="0"/>
        </c:manualLayout>
      </c:layout>
    </c:title>
    <c:plotArea>
      <c:layout>
        <c:manualLayout>
          <c:layoutTarget val="inner"/>
          <c:xMode val="edge"/>
          <c:yMode val="edge"/>
          <c:x val="0.20157258227336969"/>
          <c:y val="4.3761914204189123E-2"/>
          <c:w val="0.82225000000000004"/>
          <c:h val="0.89199755934567215"/>
        </c:manualLayout>
      </c:layout>
      <c:barChart>
        <c:barDir val="bar"/>
        <c:grouping val="clustered"/>
        <c:ser>
          <c:idx val="1"/>
          <c:order val="0"/>
          <c:tx>
            <c:strRef>
              <c:f>'Pic 5.9'!$M$2:$M$3</c:f>
              <c:strCache>
                <c:ptCount val="1"/>
                <c:pt idx="0">
                  <c:v>Төрсөн Эрэгтэй</c:v>
                </c:pt>
              </c:strCache>
            </c:strRef>
          </c:tx>
          <c:spPr>
            <a:noFill/>
            <a:ln>
              <a:solidFill>
                <a:srgbClr val="FF0000"/>
              </a:solidFill>
            </a:ln>
          </c:spPr>
          <c:dLbls>
            <c:dLbl>
              <c:idx val="19"/>
              <c:delete val="1"/>
            </c:dLbl>
            <c:dLbl>
              <c:idx val="20"/>
              <c:delete val="1"/>
            </c:dLbl>
            <c:dLbl>
              <c:idx val="21"/>
              <c:delete val="1"/>
            </c:dLbl>
            <c:dLbl>
              <c:idx val="22"/>
              <c:layout>
                <c:manualLayout>
                  <c:x val="0.1641025641025641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rgbClr val="FF0000"/>
                        </a:solidFill>
                      </a:defRPr>
                    </a:pPr>
                    <a:r>
                      <a:rPr lang="en-US">
                        <a:solidFill>
                          <a:srgbClr val="FF0000"/>
                        </a:solidFill>
                      </a:rPr>
                      <a:t>8</a:t>
                    </a:r>
                    <a:r>
                      <a:rPr lang="mn-MN" baseline="0">
                        <a:solidFill>
                          <a:srgbClr val="FF0000"/>
                        </a:solidFill>
                      </a:rPr>
                      <a:t> </a:t>
                    </a:r>
                    <a:r>
                      <a:rPr lang="en-US">
                        <a:solidFill>
                          <a:srgbClr val="FF0000"/>
                        </a:solidFill>
                      </a:rPr>
                      <a:t>123</a:t>
                    </a:r>
                  </a:p>
                </c:rich>
              </c:tx>
              <c:spPr/>
              <c:dLblPos val="inBase"/>
              <c:showVal val="1"/>
            </c:dLbl>
            <c:dLblPos val="inBase"/>
            <c:showVal val="1"/>
          </c:dLbls>
          <c:cat>
            <c:strRef>
              <c:f>'Pic 5.9'!$L$4:$L$26</c:f>
              <c:strCache>
                <c:ptCount val="23"/>
                <c:pt idx="0">
                  <c:v>Khuvsgul</c:v>
                </c:pt>
                <c:pt idx="1">
                  <c:v>Arkhangai</c:v>
                </c:pt>
                <c:pt idx="2">
                  <c:v>Zavkhan</c:v>
                </c:pt>
                <c:pt idx="3">
                  <c:v>Uvurkhangai</c:v>
                </c:pt>
                <c:pt idx="4">
                  <c:v>Gobi-Altai</c:v>
                </c:pt>
                <c:pt idx="5">
                  <c:v>Khovd</c:v>
                </c:pt>
                <c:pt idx="6">
                  <c:v>Ulaanbaatar</c:v>
                </c:pt>
                <c:pt idx="7">
                  <c:v>Dornod</c:v>
                </c:pt>
                <c:pt idx="8">
                  <c:v>Tuv</c:v>
                </c:pt>
                <c:pt idx="9">
                  <c:v>Bayankhongor</c:v>
                </c:pt>
                <c:pt idx="10">
                  <c:v>Uvs</c:v>
                </c:pt>
                <c:pt idx="11">
                  <c:v>Dornogobi</c:v>
                </c:pt>
                <c:pt idx="12">
                  <c:v>Khentii</c:v>
                </c:pt>
                <c:pt idx="13">
                  <c:v>Sukhbaatar</c:v>
                </c:pt>
                <c:pt idx="14">
                  <c:v>Bulgan</c:v>
                </c:pt>
                <c:pt idx="15">
                  <c:v>Selenge</c:v>
                </c:pt>
                <c:pt idx="16">
                  <c:v>Dundgobi</c:v>
                </c:pt>
                <c:pt idx="17">
                  <c:v>Bayan-Ulgii</c:v>
                </c:pt>
                <c:pt idx="18">
                  <c:v>Umnugobi</c:v>
                </c:pt>
                <c:pt idx="19">
                  <c:v>Darkhan-Uul</c:v>
                </c:pt>
                <c:pt idx="20">
                  <c:v>Orkhon</c:v>
                </c:pt>
                <c:pt idx="21">
                  <c:v>Gobisumber</c:v>
                </c:pt>
                <c:pt idx="22">
                  <c:v>Foreign</c:v>
                </c:pt>
              </c:strCache>
            </c:strRef>
          </c:cat>
          <c:val>
            <c:numRef>
              <c:f>'Pic 5.9'!$M$4:$M$26</c:f>
              <c:numCache>
                <c:formatCode>General</c:formatCode>
                <c:ptCount val="23"/>
                <c:pt idx="19" formatCode="#\ ###\ ##0">
                  <c:v>-574</c:v>
                </c:pt>
                <c:pt idx="20" formatCode="#\ ###\ ##0">
                  <c:v>-422</c:v>
                </c:pt>
                <c:pt idx="21" formatCode="#\ ###\ ##0">
                  <c:v>-87</c:v>
                </c:pt>
                <c:pt idx="22" formatCode="#\ ###\ ##0">
                  <c:v>-8123</c:v>
                </c:pt>
              </c:numCache>
            </c:numRef>
          </c:val>
        </c:ser>
        <c:ser>
          <c:idx val="3"/>
          <c:order val="1"/>
          <c:tx>
            <c:strRef>
              <c:f>'Pic 5.9'!$N$2:$N$3</c:f>
              <c:strCache>
                <c:ptCount val="1"/>
                <c:pt idx="0">
                  <c:v>Төрсөн Эмэгтэй</c:v>
                </c:pt>
              </c:strCache>
            </c:strRef>
          </c:tx>
          <c:spPr>
            <a:noFill/>
            <a:ln>
              <a:solidFill>
                <a:srgbClr val="FF0000"/>
              </a:solidFill>
            </a:ln>
          </c:spPr>
          <c:dLbls>
            <c:dLbl>
              <c:idx val="0"/>
              <c:layout>
                <c:manualLayout>
                  <c:x val="-0.14820992561633586"/>
                  <c:y val="-2.4101347113484194E-3"/>
                </c:manualLayout>
              </c:layout>
              <c:dLblPos val="outEnd"/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delete val="1"/>
            </c:dLbl>
            <c:dLbl>
              <c:idx val="17"/>
              <c:delete val="1"/>
            </c:dLbl>
            <c:dLbl>
              <c:idx val="18"/>
              <c:delete val="1"/>
            </c:dLbl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en-US"/>
              </a:p>
            </c:txPr>
            <c:dLblPos val="ctr"/>
            <c:showVal val="1"/>
          </c:dLbls>
          <c:cat>
            <c:strRef>
              <c:f>'Pic 5.9'!$L$4:$L$26</c:f>
              <c:strCache>
                <c:ptCount val="23"/>
                <c:pt idx="0">
                  <c:v>Khuvsgul</c:v>
                </c:pt>
                <c:pt idx="1">
                  <c:v>Arkhangai</c:v>
                </c:pt>
                <c:pt idx="2">
                  <c:v>Zavkhan</c:v>
                </c:pt>
                <c:pt idx="3">
                  <c:v>Uvurkhangai</c:v>
                </c:pt>
                <c:pt idx="4">
                  <c:v>Gobi-Altai</c:v>
                </c:pt>
                <c:pt idx="5">
                  <c:v>Khovd</c:v>
                </c:pt>
                <c:pt idx="6">
                  <c:v>Ulaanbaatar</c:v>
                </c:pt>
                <c:pt idx="7">
                  <c:v>Dornod</c:v>
                </c:pt>
                <c:pt idx="8">
                  <c:v>Tuv</c:v>
                </c:pt>
                <c:pt idx="9">
                  <c:v>Bayankhongor</c:v>
                </c:pt>
                <c:pt idx="10">
                  <c:v>Uvs</c:v>
                </c:pt>
                <c:pt idx="11">
                  <c:v>Dornogobi</c:v>
                </c:pt>
                <c:pt idx="12">
                  <c:v>Khentii</c:v>
                </c:pt>
                <c:pt idx="13">
                  <c:v>Sukhbaatar</c:v>
                </c:pt>
                <c:pt idx="14">
                  <c:v>Bulgan</c:v>
                </c:pt>
                <c:pt idx="15">
                  <c:v>Selenge</c:v>
                </c:pt>
                <c:pt idx="16">
                  <c:v>Dundgobi</c:v>
                </c:pt>
                <c:pt idx="17">
                  <c:v>Bayan-Ulgii</c:v>
                </c:pt>
                <c:pt idx="18">
                  <c:v>Umnugobi</c:v>
                </c:pt>
                <c:pt idx="19">
                  <c:v>Darkhan-Uul</c:v>
                </c:pt>
                <c:pt idx="20">
                  <c:v>Orkhon</c:v>
                </c:pt>
                <c:pt idx="21">
                  <c:v>Gobisumber</c:v>
                </c:pt>
                <c:pt idx="22">
                  <c:v>Foreign</c:v>
                </c:pt>
              </c:strCache>
            </c:strRef>
          </c:cat>
          <c:val>
            <c:numRef>
              <c:f>'Pic 5.9'!$N$4:$N$26</c:f>
              <c:numCache>
                <c:formatCode>#\ ###\ ##0</c:formatCode>
                <c:ptCount val="23"/>
                <c:pt idx="0">
                  <c:v>3578</c:v>
                </c:pt>
                <c:pt idx="1">
                  <c:v>2952</c:v>
                </c:pt>
                <c:pt idx="2">
                  <c:v>2241</c:v>
                </c:pt>
                <c:pt idx="3">
                  <c:v>2232</c:v>
                </c:pt>
                <c:pt idx="4">
                  <c:v>2006</c:v>
                </c:pt>
                <c:pt idx="5">
                  <c:v>1792</c:v>
                </c:pt>
                <c:pt idx="6">
                  <c:v>1570</c:v>
                </c:pt>
                <c:pt idx="7">
                  <c:v>1464</c:v>
                </c:pt>
                <c:pt idx="8">
                  <c:v>1422</c:v>
                </c:pt>
                <c:pt idx="9">
                  <c:v>1374</c:v>
                </c:pt>
                <c:pt idx="10">
                  <c:v>1367</c:v>
                </c:pt>
                <c:pt idx="11">
                  <c:v>1307</c:v>
                </c:pt>
                <c:pt idx="12">
                  <c:v>1192</c:v>
                </c:pt>
                <c:pt idx="13">
                  <c:v>1175</c:v>
                </c:pt>
                <c:pt idx="14">
                  <c:v>925</c:v>
                </c:pt>
                <c:pt idx="15">
                  <c:v>697</c:v>
                </c:pt>
                <c:pt idx="16">
                  <c:v>642</c:v>
                </c:pt>
                <c:pt idx="17">
                  <c:v>550</c:v>
                </c:pt>
                <c:pt idx="18">
                  <c:v>329</c:v>
                </c:pt>
              </c:numCache>
            </c:numRef>
          </c:val>
        </c:ser>
        <c:ser>
          <c:idx val="0"/>
          <c:order val="2"/>
          <c:tx>
            <c:strRef>
              <c:f>'Pic 5.9'!$O$2:$O$3</c:f>
              <c:strCache>
                <c:ptCount val="1"/>
                <c:pt idx="0">
                  <c:v>Одоо байгаа Эрэгтэй</c:v>
                </c:pt>
              </c:strCache>
            </c:strRef>
          </c:tx>
          <c:spPr>
            <a:solidFill>
              <a:srgbClr val="4F81BD">
                <a:lumMod val="20000"/>
                <a:lumOff val="80000"/>
              </a:srgbClr>
            </a:solidFill>
            <a:ln>
              <a:solidFill>
                <a:srgbClr val="0070C0"/>
              </a:solidFill>
            </a:ln>
          </c:spPr>
          <c:dLbls>
            <c:dLbl>
              <c:idx val="2"/>
              <c:delete val="1"/>
            </c:dLbl>
            <c:dLbl>
              <c:idx val="3"/>
              <c:delete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</a:p>
                </c:rich>
              </c:tx>
              <c:dLblPos val="inBase"/>
              <c:showVal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delete val="1"/>
            </c:dLbl>
            <c:dLbl>
              <c:idx val="17"/>
              <c:delete val="1"/>
            </c:dLbl>
            <c:dLbl>
              <c:idx val="18"/>
              <c:layout/>
              <c:tx>
                <c:rich>
                  <a:bodyPr/>
                  <a:lstStyle/>
                  <a:p>
                    <a:r>
                      <a:rPr lang="en-US"/>
                      <a:t>8</a:t>
                    </a:r>
                    <a:r>
                      <a:rPr lang="mn-MN"/>
                      <a:t> </a:t>
                    </a:r>
                    <a:r>
                      <a:rPr lang="en-US"/>
                      <a:t>913</a:t>
                    </a:r>
                  </a:p>
                </c:rich>
              </c:tx>
              <c:dLblPos val="inBase"/>
              <c:showVal val="1"/>
            </c:dLbl>
            <c:dLbl>
              <c:idx val="21"/>
              <c:delete val="1"/>
            </c:dLbl>
            <c:txPr>
              <a:bodyPr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endParaRPr lang="en-US"/>
              </a:p>
            </c:txPr>
            <c:dLblPos val="inBase"/>
            <c:showVal val="1"/>
          </c:dLbls>
          <c:cat>
            <c:strRef>
              <c:f>'Pic 5.9'!$L$4:$L$26</c:f>
              <c:strCache>
                <c:ptCount val="23"/>
                <c:pt idx="0">
                  <c:v>Khuvsgul</c:v>
                </c:pt>
                <c:pt idx="1">
                  <c:v>Arkhangai</c:v>
                </c:pt>
                <c:pt idx="2">
                  <c:v>Zavkhan</c:v>
                </c:pt>
                <c:pt idx="3">
                  <c:v>Uvurkhangai</c:v>
                </c:pt>
                <c:pt idx="4">
                  <c:v>Gobi-Altai</c:v>
                </c:pt>
                <c:pt idx="5">
                  <c:v>Khovd</c:v>
                </c:pt>
                <c:pt idx="6">
                  <c:v>Ulaanbaatar</c:v>
                </c:pt>
                <c:pt idx="7">
                  <c:v>Dornod</c:v>
                </c:pt>
                <c:pt idx="8">
                  <c:v>Tuv</c:v>
                </c:pt>
                <c:pt idx="9">
                  <c:v>Bayankhongor</c:v>
                </c:pt>
                <c:pt idx="10">
                  <c:v>Uvs</c:v>
                </c:pt>
                <c:pt idx="11">
                  <c:v>Dornogobi</c:v>
                </c:pt>
                <c:pt idx="12">
                  <c:v>Khentii</c:v>
                </c:pt>
                <c:pt idx="13">
                  <c:v>Sukhbaatar</c:v>
                </c:pt>
                <c:pt idx="14">
                  <c:v>Bulgan</c:v>
                </c:pt>
                <c:pt idx="15">
                  <c:v>Selenge</c:v>
                </c:pt>
                <c:pt idx="16">
                  <c:v>Dundgobi</c:v>
                </c:pt>
                <c:pt idx="17">
                  <c:v>Bayan-Ulgii</c:v>
                </c:pt>
                <c:pt idx="18">
                  <c:v>Umnugobi</c:v>
                </c:pt>
                <c:pt idx="19">
                  <c:v>Darkhan-Uul</c:v>
                </c:pt>
                <c:pt idx="20">
                  <c:v>Orkhon</c:v>
                </c:pt>
                <c:pt idx="21">
                  <c:v>Gobisumber</c:v>
                </c:pt>
                <c:pt idx="22">
                  <c:v>Foreign</c:v>
                </c:pt>
              </c:strCache>
            </c:strRef>
          </c:cat>
          <c:val>
            <c:numRef>
              <c:f>'Pic 5.9'!$O$4:$O$26</c:f>
              <c:numCache>
                <c:formatCode>General</c:formatCode>
                <c:ptCount val="23"/>
                <c:pt idx="2" formatCode="#\ ###\ ##0">
                  <c:v>-164</c:v>
                </c:pt>
                <c:pt idx="3" formatCode="#\ ###\ ##0">
                  <c:v>-222</c:v>
                </c:pt>
                <c:pt idx="7" formatCode="#\ ###\ ##0">
                  <c:v>-719</c:v>
                </c:pt>
                <c:pt idx="8" formatCode="#\ ###\ ##0">
                  <c:v>-3664</c:v>
                </c:pt>
                <c:pt idx="9" formatCode="#\ ###\ ##0">
                  <c:v>-356</c:v>
                </c:pt>
                <c:pt idx="10" formatCode="#\ ###\ ##0">
                  <c:v>-752</c:v>
                </c:pt>
                <c:pt idx="11" formatCode="#\ ###\ ##0">
                  <c:v>-530</c:v>
                </c:pt>
                <c:pt idx="12" formatCode="#\ ###\ ##0">
                  <c:v>-1463</c:v>
                </c:pt>
                <c:pt idx="13" formatCode="#\ ###\ ##0">
                  <c:v>-1027</c:v>
                </c:pt>
                <c:pt idx="14" formatCode="#\ ###\ ##0">
                  <c:v>-1585</c:v>
                </c:pt>
                <c:pt idx="15" formatCode="#\ ###\ ##0">
                  <c:v>-1708</c:v>
                </c:pt>
                <c:pt idx="16" formatCode="#\ ###\ ##0">
                  <c:v>-613</c:v>
                </c:pt>
                <c:pt idx="17" formatCode="#\ ###\ ##0">
                  <c:v>-78</c:v>
                </c:pt>
                <c:pt idx="18" formatCode="#\ ###\ ##0">
                  <c:v>-8913</c:v>
                </c:pt>
                <c:pt idx="21" formatCode="#\ ###\ ##0">
                  <c:v>-399</c:v>
                </c:pt>
              </c:numCache>
            </c:numRef>
          </c:val>
        </c:ser>
        <c:ser>
          <c:idx val="2"/>
          <c:order val="3"/>
          <c:tx>
            <c:strRef>
              <c:f>'Pic 5.9'!$P$2:$P$3</c:f>
              <c:strCache>
                <c:ptCount val="1"/>
                <c:pt idx="0">
                  <c:v>Одоо байгаа Эмэгтэй</c:v>
                </c:pt>
              </c:strCache>
            </c:strRef>
          </c:tx>
          <c:spPr>
            <a:solidFill>
              <a:srgbClr val="1F497D">
                <a:lumMod val="20000"/>
                <a:lumOff val="80000"/>
              </a:srgbClr>
            </a:solidFill>
            <a:ln>
              <a:solidFill>
                <a:srgbClr val="0070C0"/>
              </a:solidFill>
            </a:ln>
          </c:spP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19"/>
              <c:delete val="1"/>
            </c:dLbl>
            <c:dLbl>
              <c:idx val="20"/>
              <c:delete val="1"/>
            </c:dLbl>
            <c:txPr>
              <a:bodyPr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endParaRPr lang="en-US"/>
              </a:p>
            </c:txPr>
            <c:dLblPos val="inBase"/>
            <c:showVal val="1"/>
          </c:dLbls>
          <c:cat>
            <c:strRef>
              <c:f>'Pic 5.9'!$L$4:$L$26</c:f>
              <c:strCache>
                <c:ptCount val="23"/>
                <c:pt idx="0">
                  <c:v>Khuvsgul</c:v>
                </c:pt>
                <c:pt idx="1">
                  <c:v>Arkhangai</c:v>
                </c:pt>
                <c:pt idx="2">
                  <c:v>Zavkhan</c:v>
                </c:pt>
                <c:pt idx="3">
                  <c:v>Uvurkhangai</c:v>
                </c:pt>
                <c:pt idx="4">
                  <c:v>Gobi-Altai</c:v>
                </c:pt>
                <c:pt idx="5">
                  <c:v>Khovd</c:v>
                </c:pt>
                <c:pt idx="6">
                  <c:v>Ulaanbaatar</c:v>
                </c:pt>
                <c:pt idx="7">
                  <c:v>Dornod</c:v>
                </c:pt>
                <c:pt idx="8">
                  <c:v>Tuv</c:v>
                </c:pt>
                <c:pt idx="9">
                  <c:v>Bayankhongor</c:v>
                </c:pt>
                <c:pt idx="10">
                  <c:v>Uvs</c:v>
                </c:pt>
                <c:pt idx="11">
                  <c:v>Dornogobi</c:v>
                </c:pt>
                <c:pt idx="12">
                  <c:v>Khentii</c:v>
                </c:pt>
                <c:pt idx="13">
                  <c:v>Sukhbaatar</c:v>
                </c:pt>
                <c:pt idx="14">
                  <c:v>Bulgan</c:v>
                </c:pt>
                <c:pt idx="15">
                  <c:v>Selenge</c:v>
                </c:pt>
                <c:pt idx="16">
                  <c:v>Dundgobi</c:v>
                </c:pt>
                <c:pt idx="17">
                  <c:v>Bayan-Ulgii</c:v>
                </c:pt>
                <c:pt idx="18">
                  <c:v>Umnugobi</c:v>
                </c:pt>
                <c:pt idx="19">
                  <c:v>Darkhan-Uul</c:v>
                </c:pt>
                <c:pt idx="20">
                  <c:v>Orkhon</c:v>
                </c:pt>
                <c:pt idx="21">
                  <c:v>Gobisumber</c:v>
                </c:pt>
                <c:pt idx="22">
                  <c:v>Foreign</c:v>
                </c:pt>
              </c:strCache>
            </c:strRef>
          </c:cat>
          <c:val>
            <c:numRef>
              <c:f>'Pic 5.9'!$P$4:$P$26</c:f>
              <c:numCache>
                <c:formatCode>#\ ###\ ##0</c:formatCode>
                <c:ptCount val="23"/>
                <c:pt idx="0">
                  <c:v>533</c:v>
                </c:pt>
                <c:pt idx="1">
                  <c:v>192</c:v>
                </c:pt>
                <c:pt idx="4">
                  <c:v>19</c:v>
                </c:pt>
                <c:pt idx="5">
                  <c:v>240</c:v>
                </c:pt>
                <c:pt idx="6">
                  <c:v>37796</c:v>
                </c:pt>
                <c:pt idx="19">
                  <c:v>1530</c:v>
                </c:pt>
                <c:pt idx="20">
                  <c:v>1492</c:v>
                </c:pt>
              </c:numCache>
            </c:numRef>
          </c:val>
        </c:ser>
        <c:gapWidth val="5"/>
        <c:overlap val="79"/>
        <c:axId val="79819904"/>
        <c:axId val="79821440"/>
      </c:barChart>
      <c:catAx>
        <c:axId val="79819904"/>
        <c:scaling>
          <c:orientation val="minMax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majorTickMark val="none"/>
        <c:tickLblPos val="low"/>
        <c:spPr>
          <a:noFill/>
        </c:spPr>
        <c:txPr>
          <a:bodyPr/>
          <a:lstStyle/>
          <a:p>
            <a:pPr>
              <a:defRPr b="0"/>
            </a:pPr>
            <a:endParaRPr lang="en-US"/>
          </a:p>
        </c:txPr>
        <c:crossAx val="79821440"/>
        <c:crosses val="autoZero"/>
        <c:auto val="1"/>
        <c:lblAlgn val="ctr"/>
        <c:lblOffset val="100"/>
      </c:catAx>
      <c:valAx>
        <c:axId val="79821440"/>
        <c:scaling>
          <c:orientation val="minMax"/>
          <c:max val="4000"/>
          <c:min val="-4000"/>
        </c:scaling>
        <c:axPos val="b"/>
        <c:numFmt formatCode="#\ ##0;[Black]#\ ##0" sourceLinked="0"/>
        <c:tickLblPos val="nextTo"/>
        <c:txPr>
          <a:bodyPr/>
          <a:lstStyle/>
          <a:p>
            <a:pPr>
              <a:defRPr sz="800" b="0"/>
            </a:pPr>
            <a:endParaRPr lang="en-US"/>
          </a:p>
        </c:txPr>
        <c:crossAx val="79819904"/>
        <c:crosses val="autoZero"/>
        <c:crossBetween val="between"/>
        <c:majorUnit val="1000"/>
      </c:valAx>
      <c:spPr>
        <a:gradFill flip="none" rotWithShape="1">
          <a:gsLst>
            <a:gs pos="0">
              <a:sysClr val="window" lastClr="FFFFFF">
                <a:lumMod val="95000"/>
              </a:sys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</c:spPr>
    </c:plotArea>
    <c:plotVisOnly val="1"/>
    <c:dispBlanksAs val="gap"/>
  </c:chart>
  <c:spPr>
    <a:noFill/>
    <a:ln>
      <a:noFill/>
    </a:ln>
  </c:spPr>
  <c:txPr>
    <a:bodyPr/>
    <a:lstStyle/>
    <a:p>
      <a:pPr>
        <a:defRPr b="1">
          <a:solidFill>
            <a:schemeClr val="bg1">
              <a:lumMod val="50000"/>
            </a:schemeClr>
          </a:solidFill>
          <a:latin typeface="Arial" pitchFamily="34" charset="0"/>
          <a:cs typeface="Arial" pitchFamily="34" charset="0"/>
        </a:defRPr>
      </a:pPr>
      <a:endParaRPr lang="en-US"/>
    </a:p>
  </c:txPr>
  <c:externalData r:id="rId2"/>
  <c:userShapes r:id="rId3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/>
            </a:pPr>
            <a:r>
              <a:rPr lang="mn-MN" sz="1200"/>
              <a:t>200</a:t>
            </a:r>
            <a:r>
              <a:rPr lang="en-US" sz="1200"/>
              <a:t>0</a:t>
            </a:r>
            <a:r>
              <a:rPr lang="mn-MN" sz="1200"/>
              <a:t> </a:t>
            </a:r>
            <a:endParaRPr lang="en-US" sz="1200"/>
          </a:p>
        </c:rich>
      </c:tx>
      <c:layout>
        <c:manualLayout>
          <c:xMode val="edge"/>
          <c:yMode val="edge"/>
          <c:x val="0.35040734653040806"/>
          <c:y val="0"/>
        </c:manualLayout>
      </c:layout>
    </c:title>
    <c:plotArea>
      <c:layout>
        <c:manualLayout>
          <c:layoutTarget val="inner"/>
          <c:xMode val="edge"/>
          <c:yMode val="edge"/>
          <c:x val="0.2051229897632659"/>
          <c:y val="4.3761900611132103E-2"/>
          <c:w val="0.82225000000000004"/>
          <c:h val="0.89199755934567215"/>
        </c:manualLayout>
      </c:layout>
      <c:barChart>
        <c:barDir val="bar"/>
        <c:grouping val="clustered"/>
        <c:ser>
          <c:idx val="1"/>
          <c:order val="0"/>
          <c:tx>
            <c:strRef>
              <c:f>'Pic 5.9'!$R$2:$R$3</c:f>
              <c:strCache>
                <c:ptCount val="1"/>
                <c:pt idx="0">
                  <c:v>Төрсөн Эрэгтэй</c:v>
                </c:pt>
              </c:strCache>
            </c:strRef>
          </c:tx>
          <c:spPr>
            <a:noFill/>
            <a:ln>
              <a:solidFill>
                <a:srgbClr val="FF0000"/>
              </a:solidFill>
            </a:ln>
          </c:spPr>
          <c:cat>
            <c:strRef>
              <c:f>'Pic 5.9'!$Q$4:$Q$26</c:f>
              <c:strCache>
                <c:ptCount val="23"/>
                <c:pt idx="0">
                  <c:v>Ulaanbaatar</c:v>
                </c:pt>
                <c:pt idx="1">
                  <c:v>Khuvsgul</c:v>
                </c:pt>
                <c:pt idx="2">
                  <c:v>Gobi-Altai</c:v>
                </c:pt>
                <c:pt idx="3">
                  <c:v>Dornod</c:v>
                </c:pt>
                <c:pt idx="4">
                  <c:v>Uvurkhangai</c:v>
                </c:pt>
                <c:pt idx="5">
                  <c:v>Dornogobi</c:v>
                </c:pt>
                <c:pt idx="6">
                  <c:v>Arkhangai</c:v>
                </c:pt>
                <c:pt idx="7">
                  <c:v>Bulgan</c:v>
                </c:pt>
                <c:pt idx="8">
                  <c:v>Bayankhongor</c:v>
                </c:pt>
                <c:pt idx="9">
                  <c:v>Tuv</c:v>
                </c:pt>
                <c:pt idx="10">
                  <c:v>Umnugobi</c:v>
                </c:pt>
                <c:pt idx="11">
                  <c:v>Khovd</c:v>
                </c:pt>
                <c:pt idx="12">
                  <c:v>Khentii</c:v>
                </c:pt>
                <c:pt idx="13">
                  <c:v>Sukhbaatar</c:v>
                </c:pt>
                <c:pt idx="14">
                  <c:v>Selenge</c:v>
                </c:pt>
                <c:pt idx="15">
                  <c:v>Dundgobi</c:v>
                </c:pt>
                <c:pt idx="16">
                  <c:v>Zavkhan</c:v>
                </c:pt>
                <c:pt idx="17">
                  <c:v>Gobisumber</c:v>
                </c:pt>
                <c:pt idx="18">
                  <c:v>Bayan-Ulgii</c:v>
                </c:pt>
                <c:pt idx="19">
                  <c:v>Uvs</c:v>
                </c:pt>
                <c:pt idx="20">
                  <c:v>Darkhan-Uul</c:v>
                </c:pt>
                <c:pt idx="21">
                  <c:v>Orkhon</c:v>
                </c:pt>
                <c:pt idx="22">
                  <c:v>Foreign</c:v>
                </c:pt>
              </c:strCache>
            </c:strRef>
          </c:cat>
          <c:val>
            <c:numRef>
              <c:f>'Pic 5.9'!$R$4:$R$26</c:f>
              <c:numCache>
                <c:formatCode>General</c:formatCode>
                <c:ptCount val="23"/>
                <c:pt idx="18" formatCode="#\ ###\ ##0">
                  <c:v>-342</c:v>
                </c:pt>
                <c:pt idx="19" formatCode="#\ ###\ ##0">
                  <c:v>-32</c:v>
                </c:pt>
                <c:pt idx="20" formatCode="#\ ###\ ##0">
                  <c:v>-340</c:v>
                </c:pt>
                <c:pt idx="21" formatCode="#\ ###\ ##0">
                  <c:v>-4</c:v>
                </c:pt>
                <c:pt idx="22" formatCode="#\ ###\ ##0">
                  <c:v>-881</c:v>
                </c:pt>
              </c:numCache>
            </c:numRef>
          </c:val>
        </c:ser>
        <c:ser>
          <c:idx val="0"/>
          <c:order val="1"/>
          <c:tx>
            <c:strRef>
              <c:f>'Pic 5.9'!$S$2:$S$3</c:f>
              <c:strCache>
                <c:ptCount val="1"/>
                <c:pt idx="0">
                  <c:v>Төрсөн Эмэгтэй</c:v>
                </c:pt>
              </c:strCache>
            </c:strRef>
          </c:tx>
          <c:spPr>
            <a:noFill/>
            <a:ln>
              <a:solidFill>
                <a:srgbClr val="FF0000"/>
              </a:solidFill>
            </a:ln>
          </c:spPr>
          <c:dLbls>
            <c:dLbl>
              <c:idx val="0"/>
              <c:layout>
                <c:manualLayout>
                  <c:x val="0.20095044127630757"/>
                  <c:y val="2.3557130400217096E-3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  <c:dLblPos val="inBase"/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delete val="1"/>
            </c:dLbl>
            <c:dLbl>
              <c:idx val="17"/>
              <c:delete val="1"/>
            </c:dLbl>
            <c:dLblPos val="inBase"/>
            <c:showVal val="1"/>
          </c:dLbls>
          <c:cat>
            <c:strRef>
              <c:f>'Pic 5.9'!$Q$4:$Q$26</c:f>
              <c:strCache>
                <c:ptCount val="23"/>
                <c:pt idx="0">
                  <c:v>Ulaanbaatar</c:v>
                </c:pt>
                <c:pt idx="1">
                  <c:v>Khuvsgul</c:v>
                </c:pt>
                <c:pt idx="2">
                  <c:v>Gobi-Altai</c:v>
                </c:pt>
                <c:pt idx="3">
                  <c:v>Dornod</c:v>
                </c:pt>
                <c:pt idx="4">
                  <c:v>Uvurkhangai</c:v>
                </c:pt>
                <c:pt idx="5">
                  <c:v>Dornogobi</c:v>
                </c:pt>
                <c:pt idx="6">
                  <c:v>Arkhangai</c:v>
                </c:pt>
                <c:pt idx="7">
                  <c:v>Bulgan</c:v>
                </c:pt>
                <c:pt idx="8">
                  <c:v>Bayankhongor</c:v>
                </c:pt>
                <c:pt idx="9">
                  <c:v>Tuv</c:v>
                </c:pt>
                <c:pt idx="10">
                  <c:v>Umnugobi</c:v>
                </c:pt>
                <c:pt idx="11">
                  <c:v>Khovd</c:v>
                </c:pt>
                <c:pt idx="12">
                  <c:v>Khentii</c:v>
                </c:pt>
                <c:pt idx="13">
                  <c:v>Sukhbaatar</c:v>
                </c:pt>
                <c:pt idx="14">
                  <c:v>Selenge</c:v>
                </c:pt>
                <c:pt idx="15">
                  <c:v>Dundgobi</c:v>
                </c:pt>
                <c:pt idx="16">
                  <c:v>Zavkhan</c:v>
                </c:pt>
                <c:pt idx="17">
                  <c:v>Gobisumber</c:v>
                </c:pt>
                <c:pt idx="18">
                  <c:v>Bayan-Ulgii</c:v>
                </c:pt>
                <c:pt idx="19">
                  <c:v>Uvs</c:v>
                </c:pt>
                <c:pt idx="20">
                  <c:v>Darkhan-Uul</c:v>
                </c:pt>
                <c:pt idx="21">
                  <c:v>Orkhon</c:v>
                </c:pt>
                <c:pt idx="22">
                  <c:v>Foreign</c:v>
                </c:pt>
              </c:strCache>
            </c:strRef>
          </c:cat>
          <c:val>
            <c:numRef>
              <c:f>'Pic 5.9'!$S$4:$S$26</c:f>
              <c:numCache>
                <c:formatCode>#\ ###\ ##0</c:formatCode>
                <c:ptCount val="23"/>
                <c:pt idx="0">
                  <c:v>6629</c:v>
                </c:pt>
                <c:pt idx="1">
                  <c:v>2015</c:v>
                </c:pt>
                <c:pt idx="2">
                  <c:v>1642</c:v>
                </c:pt>
                <c:pt idx="3">
                  <c:v>1223</c:v>
                </c:pt>
                <c:pt idx="4">
                  <c:v>839</c:v>
                </c:pt>
                <c:pt idx="5">
                  <c:v>822</c:v>
                </c:pt>
                <c:pt idx="6">
                  <c:v>792</c:v>
                </c:pt>
                <c:pt idx="7">
                  <c:v>776</c:v>
                </c:pt>
                <c:pt idx="8">
                  <c:v>700</c:v>
                </c:pt>
                <c:pt idx="9">
                  <c:v>633</c:v>
                </c:pt>
                <c:pt idx="10">
                  <c:v>618</c:v>
                </c:pt>
                <c:pt idx="11">
                  <c:v>596</c:v>
                </c:pt>
                <c:pt idx="12">
                  <c:v>589</c:v>
                </c:pt>
                <c:pt idx="13">
                  <c:v>418</c:v>
                </c:pt>
                <c:pt idx="14">
                  <c:v>298</c:v>
                </c:pt>
                <c:pt idx="15">
                  <c:v>235</c:v>
                </c:pt>
                <c:pt idx="16">
                  <c:v>210</c:v>
                </c:pt>
                <c:pt idx="17">
                  <c:v>95</c:v>
                </c:pt>
              </c:numCache>
            </c:numRef>
          </c:val>
        </c:ser>
        <c:ser>
          <c:idx val="2"/>
          <c:order val="2"/>
          <c:tx>
            <c:strRef>
              <c:f>'Pic 5.9'!$T$2:$T$3</c:f>
              <c:strCache>
                <c:ptCount val="1"/>
                <c:pt idx="0">
                  <c:v>Одоо байгаа Эрэгтэй</c:v>
                </c:pt>
              </c:strCache>
            </c:strRef>
          </c:tx>
          <c:spPr>
            <a:solidFill>
              <a:srgbClr val="1F497D">
                <a:lumMod val="20000"/>
                <a:lumOff val="80000"/>
              </a:srgbClr>
            </a:solidFill>
            <a:ln>
              <a:solidFill>
                <a:srgbClr val="0070C0"/>
              </a:solidFill>
            </a:ln>
          </c:spPr>
          <c:cat>
            <c:strRef>
              <c:f>'Pic 5.9'!$Q$4:$Q$26</c:f>
              <c:strCache>
                <c:ptCount val="23"/>
                <c:pt idx="0">
                  <c:v>Ulaanbaatar</c:v>
                </c:pt>
                <c:pt idx="1">
                  <c:v>Khuvsgul</c:v>
                </c:pt>
                <c:pt idx="2">
                  <c:v>Gobi-Altai</c:v>
                </c:pt>
                <c:pt idx="3">
                  <c:v>Dornod</c:v>
                </c:pt>
                <c:pt idx="4">
                  <c:v>Uvurkhangai</c:v>
                </c:pt>
                <c:pt idx="5">
                  <c:v>Dornogobi</c:v>
                </c:pt>
                <c:pt idx="6">
                  <c:v>Arkhangai</c:v>
                </c:pt>
                <c:pt idx="7">
                  <c:v>Bulgan</c:v>
                </c:pt>
                <c:pt idx="8">
                  <c:v>Bayankhongor</c:v>
                </c:pt>
                <c:pt idx="9">
                  <c:v>Tuv</c:v>
                </c:pt>
                <c:pt idx="10">
                  <c:v>Umnugobi</c:v>
                </c:pt>
                <c:pt idx="11">
                  <c:v>Khovd</c:v>
                </c:pt>
                <c:pt idx="12">
                  <c:v>Khentii</c:v>
                </c:pt>
                <c:pt idx="13">
                  <c:v>Sukhbaatar</c:v>
                </c:pt>
                <c:pt idx="14">
                  <c:v>Selenge</c:v>
                </c:pt>
                <c:pt idx="15">
                  <c:v>Dundgobi</c:v>
                </c:pt>
                <c:pt idx="16">
                  <c:v>Zavkhan</c:v>
                </c:pt>
                <c:pt idx="17">
                  <c:v>Gobisumber</c:v>
                </c:pt>
                <c:pt idx="18">
                  <c:v>Bayan-Ulgii</c:v>
                </c:pt>
                <c:pt idx="19">
                  <c:v>Uvs</c:v>
                </c:pt>
                <c:pt idx="20">
                  <c:v>Darkhan-Uul</c:v>
                </c:pt>
                <c:pt idx="21">
                  <c:v>Orkhon</c:v>
                </c:pt>
                <c:pt idx="22">
                  <c:v>Foreign</c:v>
                </c:pt>
              </c:strCache>
            </c:strRef>
          </c:cat>
          <c:val>
            <c:numRef>
              <c:f>'Pic 5.9'!$T$4:$T$26</c:f>
              <c:numCache>
                <c:formatCode>General</c:formatCode>
                <c:ptCount val="23"/>
                <c:pt idx="5" formatCode="#\ ###\ ##0">
                  <c:v>-455</c:v>
                </c:pt>
                <c:pt idx="6" formatCode="#\ ###\ ##0">
                  <c:v>-67</c:v>
                </c:pt>
                <c:pt idx="7" formatCode="#\ ###\ ##0">
                  <c:v>-530</c:v>
                </c:pt>
                <c:pt idx="9" formatCode="#\ ###\ ##0">
                  <c:v>-3480</c:v>
                </c:pt>
                <c:pt idx="10" formatCode="#\ ###\ ##0">
                  <c:v>-118</c:v>
                </c:pt>
                <c:pt idx="12" formatCode="#\ ###\ ##0">
                  <c:v>-356</c:v>
                </c:pt>
                <c:pt idx="13" formatCode="#\ ###\ ##0">
                  <c:v>-1004</c:v>
                </c:pt>
                <c:pt idx="14" formatCode="#\ ###\ ##0">
                  <c:v>-2186</c:v>
                </c:pt>
                <c:pt idx="16" formatCode="#\ ###\ ##0">
                  <c:v>-65</c:v>
                </c:pt>
                <c:pt idx="17" formatCode="#\ ###\ ##0">
                  <c:v>-96</c:v>
                </c:pt>
                <c:pt idx="18" formatCode="#\ ###\ ##0">
                  <c:v>-558</c:v>
                </c:pt>
                <c:pt idx="19" formatCode="#\ ###\ ##0">
                  <c:v>-987</c:v>
                </c:pt>
              </c:numCache>
            </c:numRef>
          </c:val>
        </c:ser>
        <c:ser>
          <c:idx val="3"/>
          <c:order val="3"/>
          <c:tx>
            <c:strRef>
              <c:f>'Pic 5.9'!$U$2:$U$3</c:f>
              <c:strCache>
                <c:ptCount val="1"/>
                <c:pt idx="0">
                  <c:v>Одоо байгаа Эмэгтэй</c:v>
                </c:pt>
              </c:strCache>
            </c:strRef>
          </c:tx>
          <c:spPr>
            <a:solidFill>
              <a:srgbClr val="1F497D">
                <a:lumMod val="20000"/>
                <a:lumOff val="80000"/>
              </a:srgbClr>
            </a:solidFill>
            <a:ln>
              <a:solidFill>
                <a:srgbClr val="0070C0"/>
              </a:solidFill>
            </a:ln>
          </c:spP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8"/>
              <c:delete val="1"/>
            </c:dLbl>
            <c:dLbl>
              <c:idx val="11"/>
              <c:delete val="1"/>
            </c:dLbl>
            <c:dLbl>
              <c:idx val="15"/>
              <c:delete val="1"/>
            </c:dLbl>
            <c:dLbl>
              <c:idx val="20"/>
              <c:delete val="1"/>
            </c:dLbl>
            <c:dLbl>
              <c:idx val="21"/>
              <c:delete val="1"/>
            </c:dLbl>
            <c:txPr>
              <a:bodyPr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endParaRPr lang="en-US"/>
              </a:p>
            </c:txPr>
            <c:dLblPos val="inBase"/>
            <c:showVal val="1"/>
          </c:dLbls>
          <c:cat>
            <c:strRef>
              <c:f>'Pic 5.9'!$Q$4:$Q$26</c:f>
              <c:strCache>
                <c:ptCount val="23"/>
                <c:pt idx="0">
                  <c:v>Ulaanbaatar</c:v>
                </c:pt>
                <c:pt idx="1">
                  <c:v>Khuvsgul</c:v>
                </c:pt>
                <c:pt idx="2">
                  <c:v>Gobi-Altai</c:v>
                </c:pt>
                <c:pt idx="3">
                  <c:v>Dornod</c:v>
                </c:pt>
                <c:pt idx="4">
                  <c:v>Uvurkhangai</c:v>
                </c:pt>
                <c:pt idx="5">
                  <c:v>Dornogobi</c:v>
                </c:pt>
                <c:pt idx="6">
                  <c:v>Arkhangai</c:v>
                </c:pt>
                <c:pt idx="7">
                  <c:v>Bulgan</c:v>
                </c:pt>
                <c:pt idx="8">
                  <c:v>Bayankhongor</c:v>
                </c:pt>
                <c:pt idx="9">
                  <c:v>Tuv</c:v>
                </c:pt>
                <c:pt idx="10">
                  <c:v>Umnugobi</c:v>
                </c:pt>
                <c:pt idx="11">
                  <c:v>Khovd</c:v>
                </c:pt>
                <c:pt idx="12">
                  <c:v>Khentii</c:v>
                </c:pt>
                <c:pt idx="13">
                  <c:v>Sukhbaatar</c:v>
                </c:pt>
                <c:pt idx="14">
                  <c:v>Selenge</c:v>
                </c:pt>
                <c:pt idx="15">
                  <c:v>Dundgobi</c:v>
                </c:pt>
                <c:pt idx="16">
                  <c:v>Zavkhan</c:v>
                </c:pt>
                <c:pt idx="17">
                  <c:v>Gobisumber</c:v>
                </c:pt>
                <c:pt idx="18">
                  <c:v>Bayan-Ulgii</c:v>
                </c:pt>
                <c:pt idx="19">
                  <c:v>Uvs</c:v>
                </c:pt>
                <c:pt idx="20">
                  <c:v>Darkhan-Uul</c:v>
                </c:pt>
                <c:pt idx="21">
                  <c:v>Orkhon</c:v>
                </c:pt>
                <c:pt idx="22">
                  <c:v>Foreign</c:v>
                </c:pt>
              </c:strCache>
            </c:strRef>
          </c:cat>
          <c:val>
            <c:numRef>
              <c:f>'Pic 5.9'!$U$4:$U$26</c:f>
              <c:numCache>
                <c:formatCode>#\ ###\ ##0</c:formatCode>
                <c:ptCount val="23"/>
                <c:pt idx="0">
                  <c:v>21785</c:v>
                </c:pt>
                <c:pt idx="1">
                  <c:v>943</c:v>
                </c:pt>
                <c:pt idx="2">
                  <c:v>689</c:v>
                </c:pt>
                <c:pt idx="3">
                  <c:v>95</c:v>
                </c:pt>
                <c:pt idx="4">
                  <c:v>264</c:v>
                </c:pt>
                <c:pt idx="8">
                  <c:v>705</c:v>
                </c:pt>
                <c:pt idx="11">
                  <c:v>405</c:v>
                </c:pt>
                <c:pt idx="15">
                  <c:v>79</c:v>
                </c:pt>
                <c:pt idx="20">
                  <c:v>1583</c:v>
                </c:pt>
                <c:pt idx="21">
                  <c:v>885</c:v>
                </c:pt>
              </c:numCache>
            </c:numRef>
          </c:val>
        </c:ser>
        <c:gapWidth val="5"/>
        <c:overlap val="79"/>
        <c:axId val="79853056"/>
        <c:axId val="79854592"/>
      </c:barChart>
      <c:catAx>
        <c:axId val="79853056"/>
        <c:scaling>
          <c:orientation val="minMax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#,##0" sourceLinked="1"/>
        <c:majorTickMark val="none"/>
        <c:tickLblPos val="high"/>
        <c:txPr>
          <a:bodyPr/>
          <a:lstStyle/>
          <a:p>
            <a:pPr>
              <a:defRPr b="0"/>
            </a:pPr>
            <a:endParaRPr lang="en-US"/>
          </a:p>
        </c:txPr>
        <c:crossAx val="79854592"/>
        <c:crosses val="autoZero"/>
        <c:auto val="1"/>
        <c:lblAlgn val="ctr"/>
        <c:lblOffset val="100"/>
      </c:catAx>
      <c:valAx>
        <c:axId val="79854592"/>
        <c:scaling>
          <c:orientation val="minMax"/>
          <c:max val="4000"/>
          <c:min val="-4000"/>
        </c:scaling>
        <c:axPos val="b"/>
        <c:numFmt formatCode="#\ ##0;[Black]#\ ##0" sourceLinked="0"/>
        <c:tickLblPos val="nextTo"/>
        <c:txPr>
          <a:bodyPr/>
          <a:lstStyle/>
          <a:p>
            <a:pPr>
              <a:defRPr sz="800" b="0"/>
            </a:pPr>
            <a:endParaRPr lang="en-US"/>
          </a:p>
        </c:txPr>
        <c:crossAx val="79853056"/>
        <c:crosses val="autoZero"/>
        <c:crossBetween val="between"/>
        <c:majorUnit val="1000"/>
      </c:valAx>
      <c:spPr>
        <a:gradFill flip="none" rotWithShape="1">
          <a:gsLst>
            <a:gs pos="0">
              <a:sysClr val="window" lastClr="FFFFFF">
                <a:lumMod val="95000"/>
              </a:sys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</c:spPr>
    </c:plotArea>
    <c:plotVisOnly val="1"/>
    <c:dispBlanksAs val="gap"/>
  </c:chart>
  <c:spPr>
    <a:noFill/>
    <a:ln>
      <a:noFill/>
    </a:ln>
  </c:spPr>
  <c:txPr>
    <a:bodyPr/>
    <a:lstStyle/>
    <a:p>
      <a:pPr>
        <a:defRPr b="1">
          <a:solidFill>
            <a:schemeClr val="bg1">
              <a:lumMod val="50000"/>
            </a:schemeClr>
          </a:solidFill>
          <a:latin typeface="Arial" pitchFamily="34" charset="0"/>
          <a:cs typeface="Arial" pitchFamily="34" charset="0"/>
        </a:defRPr>
      </a:pPr>
      <a:endParaRPr lang="en-US"/>
    </a:p>
  </c:txPr>
  <c:externalData r:id="rId2"/>
  <c:userShapes r:id="rId3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4026920396068623E-2"/>
          <c:y val="3.6943059379191201E-3"/>
          <c:w val="0.81168914353811961"/>
          <c:h val="0.79727930192984253"/>
        </c:manualLayout>
      </c:layout>
      <c:barChart>
        <c:barDir val="col"/>
        <c:grouping val="percentStacked"/>
        <c:ser>
          <c:idx val="1"/>
          <c:order val="0"/>
          <c:tx>
            <c:strRef>
              <c:f>'work 1'!$E$42</c:f>
              <c:strCache>
                <c:ptCount val="1"/>
                <c:pt idx="0">
                  <c:v>Economically inactive (SR=71.8)</c:v>
                </c:pt>
              </c:strCache>
            </c:strRef>
          </c:tx>
          <c:spPr>
            <a:solidFill>
              <a:sysClr val="window" lastClr="FFFFFF">
                <a:lumMod val="50000"/>
              </a:sysClr>
            </a:solidFill>
          </c:spPr>
          <c:dLbls>
            <c:numFmt formatCode="#0&quot;%&quot;" sourceLinked="0"/>
            <c:showVal val="1"/>
          </c:dLbls>
          <c:cat>
            <c:multiLvlStrRef>
              <c:f>'work 1'!$B$43:$C$53</c:f>
              <c:multiLvlStrCache>
                <c:ptCount val="11"/>
                <c:lvl>
                  <c:pt idx="0">
                    <c:v>Total</c:v>
                  </c:pt>
                  <c:pt idx="1">
                    <c:v>Male</c:v>
                  </c:pt>
                  <c:pt idx="2">
                    <c:v>Female</c:v>
                  </c:pt>
                  <c:pt idx="3">
                    <c:v>Male</c:v>
                  </c:pt>
                  <c:pt idx="4">
                    <c:v>Female</c:v>
                  </c:pt>
                  <c:pt idx="5">
                    <c:v>Male</c:v>
                  </c:pt>
                  <c:pt idx="6">
                    <c:v>Female</c:v>
                  </c:pt>
                  <c:pt idx="7">
                    <c:v>Male</c:v>
                  </c:pt>
                  <c:pt idx="8">
                    <c:v>Female</c:v>
                  </c:pt>
                  <c:pt idx="9">
                    <c:v>Male</c:v>
                  </c:pt>
                  <c:pt idx="10">
                    <c:v>Female</c:v>
                  </c:pt>
                </c:lvl>
                <c:lvl>
                  <c:pt idx="1">
                    <c:v>Total</c:v>
                  </c:pt>
                  <c:pt idx="3">
                    <c:v>Lifetime</c:v>
                  </c:pt>
                  <c:pt idx="5">
                    <c:v>Moved in</c:v>
                  </c:pt>
                  <c:pt idx="7">
                    <c:v>5 year</c:v>
                  </c:pt>
                  <c:pt idx="9">
                    <c:v>1 year</c:v>
                  </c:pt>
                </c:lvl>
              </c:multiLvlStrCache>
            </c:multiLvlStrRef>
          </c:cat>
          <c:val>
            <c:numRef>
              <c:f>'work 1'!$E$43:$E$53</c:f>
              <c:numCache>
                <c:formatCode>0.0</c:formatCode>
                <c:ptCount val="11"/>
                <c:pt idx="0">
                  <c:v>43.557319137929319</c:v>
                </c:pt>
                <c:pt idx="1">
                  <c:v>37.037206955085544</c:v>
                </c:pt>
                <c:pt idx="2">
                  <c:v>49.865902479410494</c:v>
                </c:pt>
                <c:pt idx="3">
                  <c:v>39.280021411298208</c:v>
                </c:pt>
                <c:pt idx="4">
                  <c:v>50.012386406331935</c:v>
                </c:pt>
                <c:pt idx="5">
                  <c:v>35.198732584688521</c:v>
                </c:pt>
                <c:pt idx="6">
                  <c:v>49.719386490906366</c:v>
                </c:pt>
                <c:pt idx="7">
                  <c:v>38.486689433980523</c:v>
                </c:pt>
                <c:pt idx="8">
                  <c:v>56.904873112252844</c:v>
                </c:pt>
                <c:pt idx="9">
                  <c:v>35.332438791980252</c:v>
                </c:pt>
                <c:pt idx="10">
                  <c:v>60.668855149774338</c:v>
                </c:pt>
              </c:numCache>
            </c:numRef>
          </c:val>
        </c:ser>
        <c:ser>
          <c:idx val="0"/>
          <c:order val="1"/>
          <c:tx>
            <c:strRef>
              <c:f>'work 1'!$D$42</c:f>
              <c:strCache>
                <c:ptCount val="1"/>
                <c:pt idx="0">
                  <c:v>Economically active (SR=121.5)</c:v>
                </c:pt>
              </c:strCache>
            </c:strRef>
          </c:tx>
          <c:spPr>
            <a:solidFill>
              <a:srgbClr val="F8A662"/>
            </a:solidFill>
          </c:spPr>
          <c:dLbls>
            <c:numFmt formatCode="#0&quot;%&quot;" sourceLinked="0"/>
            <c:showVal val="1"/>
          </c:dLbls>
          <c:cat>
            <c:multiLvlStrRef>
              <c:f>'work 1'!$B$43:$C$53</c:f>
              <c:multiLvlStrCache>
                <c:ptCount val="11"/>
                <c:lvl>
                  <c:pt idx="0">
                    <c:v>Total</c:v>
                  </c:pt>
                  <c:pt idx="1">
                    <c:v>Male</c:v>
                  </c:pt>
                  <c:pt idx="2">
                    <c:v>Female</c:v>
                  </c:pt>
                  <c:pt idx="3">
                    <c:v>Male</c:v>
                  </c:pt>
                  <c:pt idx="4">
                    <c:v>Female</c:v>
                  </c:pt>
                  <c:pt idx="5">
                    <c:v>Male</c:v>
                  </c:pt>
                  <c:pt idx="6">
                    <c:v>Female</c:v>
                  </c:pt>
                  <c:pt idx="7">
                    <c:v>Male</c:v>
                  </c:pt>
                  <c:pt idx="8">
                    <c:v>Female</c:v>
                  </c:pt>
                  <c:pt idx="9">
                    <c:v>Male</c:v>
                  </c:pt>
                  <c:pt idx="10">
                    <c:v>Female</c:v>
                  </c:pt>
                </c:lvl>
                <c:lvl>
                  <c:pt idx="1">
                    <c:v>Total</c:v>
                  </c:pt>
                  <c:pt idx="3">
                    <c:v>Lifetime</c:v>
                  </c:pt>
                  <c:pt idx="5">
                    <c:v>Moved in</c:v>
                  </c:pt>
                  <c:pt idx="7">
                    <c:v>5 year</c:v>
                  </c:pt>
                  <c:pt idx="9">
                    <c:v>1 year</c:v>
                  </c:pt>
                </c:lvl>
              </c:multiLvlStrCache>
            </c:multiLvlStrRef>
          </c:cat>
          <c:val>
            <c:numRef>
              <c:f>'work 1'!$D$43:$D$53</c:f>
              <c:numCache>
                <c:formatCode>0.0</c:formatCode>
                <c:ptCount val="11"/>
                <c:pt idx="0">
                  <c:v>56.442680862070674</c:v>
                </c:pt>
                <c:pt idx="1">
                  <c:v>62.962793044914456</c:v>
                </c:pt>
                <c:pt idx="2">
                  <c:v>50.134097520589492</c:v>
                </c:pt>
                <c:pt idx="3">
                  <c:v>60.719978588701771</c:v>
                </c:pt>
                <c:pt idx="4">
                  <c:v>49.987613593668023</c:v>
                </c:pt>
                <c:pt idx="5">
                  <c:v>64.801267415311528</c:v>
                </c:pt>
                <c:pt idx="6">
                  <c:v>50.280613509093584</c:v>
                </c:pt>
                <c:pt idx="7">
                  <c:v>61.513310566019442</c:v>
                </c:pt>
                <c:pt idx="8">
                  <c:v>43.095126887747156</c:v>
                </c:pt>
                <c:pt idx="9">
                  <c:v>64.667561208019762</c:v>
                </c:pt>
                <c:pt idx="10">
                  <c:v>39.331144850225662</c:v>
                </c:pt>
              </c:numCache>
            </c:numRef>
          </c:val>
        </c:ser>
        <c:gapWidth val="46"/>
        <c:overlap val="100"/>
        <c:axId val="79964800"/>
        <c:axId val="80032128"/>
      </c:barChart>
      <c:catAx>
        <c:axId val="79964800"/>
        <c:scaling>
          <c:orientation val="minMax"/>
        </c:scaling>
        <c:axPos val="b"/>
        <c:majorTickMark val="none"/>
        <c:tickLblPos val="nextTo"/>
        <c:spPr>
          <a:ln>
            <a:solidFill>
              <a:sysClr val="window" lastClr="FFFFFF">
                <a:lumMod val="95000"/>
              </a:sysClr>
            </a:solidFill>
          </a:ln>
        </c:spPr>
        <c:crossAx val="80032128"/>
        <c:crosses val="autoZero"/>
        <c:lblAlgn val="ctr"/>
        <c:lblOffset val="100"/>
        <c:tickLblSkip val="1"/>
      </c:catAx>
      <c:valAx>
        <c:axId val="80032128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79964800"/>
        <c:crosses val="autoZero"/>
        <c:crossBetween val="midCat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83476904921768502"/>
          <c:y val="0.14485345615311801"/>
          <c:w val="0.16092009862566103"/>
          <c:h val="0.69174389876082165"/>
        </c:manualLayout>
      </c:layout>
    </c:legend>
    <c:plotVisOnly val="1"/>
    <c:dispBlanksAs val="gap"/>
  </c:chart>
  <c:spPr>
    <a:noFill/>
    <a:ln>
      <a:noFill/>
    </a:ln>
  </c:spPr>
  <c:txPr>
    <a:bodyPr/>
    <a:lstStyle/>
    <a:p>
      <a:pPr>
        <a:defRPr sz="1100" b="1">
          <a:solidFill>
            <a:schemeClr val="bg1">
              <a:lumMod val="50000"/>
            </a:schemeClr>
          </a:solidFill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style val="10"/>
  <c:chart>
    <c:plotArea>
      <c:layout>
        <c:manualLayout>
          <c:layoutTarget val="inner"/>
          <c:xMode val="edge"/>
          <c:yMode val="edge"/>
          <c:x val="0.10897059127451597"/>
          <c:y val="0.12037037037037036"/>
          <c:w val="0.8087458752695299"/>
          <c:h val="0.73371135899679263"/>
        </c:manualLayout>
      </c:layout>
      <c:barChart>
        <c:barDir val="bar"/>
        <c:grouping val="clustered"/>
        <c:ser>
          <c:idx val="0"/>
          <c:order val="0"/>
          <c:tx>
            <c:strRef>
              <c:f>'Pic5.6'!$T$71</c:f>
              <c:strCache>
                <c:ptCount val="1"/>
                <c:pt idx="0">
                  <c:v>Эрэгтэй</c:v>
                </c:pt>
              </c:strCache>
            </c:strRef>
          </c:tx>
          <c:spPr>
            <a:noFill/>
            <a:ln w="19050">
              <a:solidFill>
                <a:schemeClr val="tx2">
                  <a:lumMod val="75000"/>
                </a:schemeClr>
              </a:solidFill>
            </a:ln>
            <a:effectLst/>
          </c:spPr>
          <c:cat>
            <c:numRef>
              <c:f>'Pic5.6'!$S$72:$S$81</c:f>
              <c:numCache>
                <c:formatCode>General</c:formatCode>
                <c:ptCount val="10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13</c:v>
                </c:pt>
                <c:pt idx="8">
                  <c:v>14</c:v>
                </c:pt>
                <c:pt idx="9">
                  <c:v>15</c:v>
                </c:pt>
              </c:numCache>
            </c:numRef>
          </c:cat>
          <c:val>
            <c:numRef>
              <c:f>'Pic5.6'!$T$72:$T$81</c:f>
              <c:numCache>
                <c:formatCode>#\ ##0</c:formatCode>
                <c:ptCount val="10"/>
                <c:pt idx="0">
                  <c:v>-1507</c:v>
                </c:pt>
                <c:pt idx="1">
                  <c:v>-506</c:v>
                </c:pt>
                <c:pt idx="2">
                  <c:v>-375</c:v>
                </c:pt>
                <c:pt idx="3">
                  <c:v>-386</c:v>
                </c:pt>
                <c:pt idx="4">
                  <c:v>-521</c:v>
                </c:pt>
                <c:pt idx="5">
                  <c:v>-705</c:v>
                </c:pt>
                <c:pt idx="6">
                  <c:v>-988</c:v>
                </c:pt>
                <c:pt idx="7">
                  <c:v>-1257</c:v>
                </c:pt>
                <c:pt idx="8">
                  <c:v>-1755</c:v>
                </c:pt>
                <c:pt idx="9">
                  <c:v>-2435</c:v>
                </c:pt>
              </c:numCache>
            </c:numRef>
          </c:val>
        </c:ser>
        <c:ser>
          <c:idx val="1"/>
          <c:order val="1"/>
          <c:tx>
            <c:strRef>
              <c:f>'Pic5.6'!$U$71</c:f>
              <c:strCache>
                <c:ptCount val="1"/>
                <c:pt idx="0">
                  <c:v>Эмэгтэй</c:v>
                </c:pt>
              </c:strCache>
            </c:strRef>
          </c:tx>
          <c:spPr>
            <a:noFill/>
            <a:ln w="19050">
              <a:solidFill>
                <a:srgbClr val="FFC000"/>
              </a:solidFill>
            </a:ln>
            <a:effectLst/>
          </c:spPr>
          <c:cat>
            <c:numRef>
              <c:f>'Pic5.6'!$S$72:$S$81</c:f>
              <c:numCache>
                <c:formatCode>General</c:formatCode>
                <c:ptCount val="10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13</c:v>
                </c:pt>
                <c:pt idx="8">
                  <c:v>14</c:v>
                </c:pt>
                <c:pt idx="9">
                  <c:v>15</c:v>
                </c:pt>
              </c:numCache>
            </c:numRef>
          </c:cat>
          <c:val>
            <c:numRef>
              <c:f>'Pic5.6'!$U$72:$U$81</c:f>
              <c:numCache>
                <c:formatCode>#,##0</c:formatCode>
                <c:ptCount val="10"/>
                <c:pt idx="0">
                  <c:v>1180</c:v>
                </c:pt>
                <c:pt idx="1">
                  <c:v>403</c:v>
                </c:pt>
                <c:pt idx="2">
                  <c:v>306</c:v>
                </c:pt>
                <c:pt idx="3">
                  <c:v>307</c:v>
                </c:pt>
                <c:pt idx="4">
                  <c:v>347</c:v>
                </c:pt>
                <c:pt idx="5">
                  <c:v>440</c:v>
                </c:pt>
                <c:pt idx="6">
                  <c:v>534</c:v>
                </c:pt>
                <c:pt idx="7">
                  <c:v>686</c:v>
                </c:pt>
                <c:pt idx="8">
                  <c:v>802</c:v>
                </c:pt>
                <c:pt idx="9">
                  <c:v>1113</c:v>
                </c:pt>
              </c:numCache>
            </c:numRef>
          </c:val>
        </c:ser>
        <c:gapWidth val="0"/>
        <c:overlap val="100"/>
        <c:axId val="80057088"/>
        <c:axId val="80058624"/>
      </c:barChart>
      <c:catAx>
        <c:axId val="80057088"/>
        <c:scaling>
          <c:orientation val="minMax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tickLblPos val="low"/>
        <c:spPr>
          <a:effectLst/>
        </c:spPr>
        <c:crossAx val="80058624"/>
        <c:crosses val="autoZero"/>
        <c:auto val="1"/>
        <c:lblAlgn val="ctr"/>
        <c:lblOffset val="100"/>
        <c:tickLblSkip val="1"/>
      </c:catAx>
      <c:valAx>
        <c:axId val="80058624"/>
        <c:scaling>
          <c:orientation val="minMax"/>
          <c:max val="2500"/>
          <c:min val="-2500"/>
        </c:scaling>
        <c:axPos val="b"/>
        <c:numFmt formatCode="#\ ##0;[Black]#\ ##0" sourceLinked="0"/>
        <c:tickLblPos val="nextTo"/>
        <c:crossAx val="80057088"/>
        <c:crosses val="autoZero"/>
        <c:crossBetween val="between"/>
      </c:valAx>
      <c:spPr>
        <a:solidFill>
          <a:srgbClr val="EEECE1"/>
        </a:solidFill>
      </c:spPr>
    </c:plotArea>
    <c:plotVisOnly val="1"/>
  </c:chart>
  <c:spPr>
    <a:noFill/>
    <a:ln>
      <a:noFill/>
    </a:ln>
  </c:spPr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plotArea>
      <c:layout>
        <c:manualLayout>
          <c:layoutTarget val="inner"/>
          <c:xMode val="edge"/>
          <c:yMode val="edge"/>
          <c:x val="0.13264165508723189"/>
          <c:y val="0"/>
          <c:w val="0.7886899799289796"/>
          <c:h val="0.92442625805380463"/>
        </c:manualLayout>
      </c:layout>
      <c:barChart>
        <c:barDir val="bar"/>
        <c:grouping val="clustered"/>
        <c:ser>
          <c:idx val="0"/>
          <c:order val="0"/>
          <c:tx>
            <c:strRef>
              <c:f>'Pic 2.3'!$S$3</c:f>
              <c:strCache>
                <c:ptCount val="1"/>
                <c:pt idx="0">
                  <c:v>Эрэгтэй 00</c:v>
                </c:pt>
              </c:strCache>
            </c:strRef>
          </c:tx>
          <c:spPr>
            <a:noFill/>
            <a:ln w="15875">
              <a:solidFill>
                <a:schemeClr val="tx2">
                  <a:lumMod val="75000"/>
                </a:schemeClr>
              </a:solidFill>
            </a:ln>
            <a:effectLst/>
          </c:spPr>
          <c:cat>
            <c:strRef>
              <c:f>'Pic 2.3'!$A$111:$A$126</c:f>
              <c:strCache>
                <c:ptCount val="16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75+</c:v>
                </c:pt>
              </c:strCache>
            </c:strRef>
          </c:cat>
          <c:val>
            <c:numRef>
              <c:f>'Pic 2.3'!$H$111:$H$126</c:f>
              <c:numCache>
                <c:formatCode>General</c:formatCode>
                <c:ptCount val="16"/>
                <c:pt idx="0">
                  <c:v>-124482</c:v>
                </c:pt>
                <c:pt idx="1">
                  <c:v>-144315</c:v>
                </c:pt>
                <c:pt idx="2">
                  <c:v>-159294</c:v>
                </c:pt>
                <c:pt idx="3">
                  <c:v>-133327</c:v>
                </c:pt>
                <c:pt idx="4">
                  <c:v>-118023</c:v>
                </c:pt>
                <c:pt idx="5">
                  <c:v>-107962</c:v>
                </c:pt>
                <c:pt idx="6">
                  <c:v>-92473</c:v>
                </c:pt>
                <c:pt idx="7">
                  <c:v>-84846</c:v>
                </c:pt>
                <c:pt idx="8">
                  <c:v>-62619</c:v>
                </c:pt>
                <c:pt idx="9">
                  <c:v>-40562</c:v>
                </c:pt>
                <c:pt idx="10">
                  <c:v>-27707</c:v>
                </c:pt>
                <c:pt idx="11">
                  <c:v>-27379</c:v>
                </c:pt>
                <c:pt idx="12">
                  <c:v>-20778</c:v>
                </c:pt>
                <c:pt idx="13">
                  <c:v>-15982</c:v>
                </c:pt>
                <c:pt idx="14">
                  <c:v>-8766</c:v>
                </c:pt>
                <c:pt idx="15">
                  <c:v>-9466</c:v>
                </c:pt>
              </c:numCache>
            </c:numRef>
          </c:val>
        </c:ser>
        <c:ser>
          <c:idx val="1"/>
          <c:order val="1"/>
          <c:tx>
            <c:strRef>
              <c:f>'Pic 2.3'!$T$3</c:f>
              <c:strCache>
                <c:ptCount val="1"/>
                <c:pt idx="0">
                  <c:v>Эмэгтэй 00</c:v>
                </c:pt>
              </c:strCache>
            </c:strRef>
          </c:tx>
          <c:spPr>
            <a:noFill/>
            <a:ln w="15875">
              <a:solidFill>
                <a:schemeClr val="tx2">
                  <a:lumMod val="75000"/>
                </a:schemeClr>
              </a:solidFill>
            </a:ln>
            <a:effectLst/>
          </c:spPr>
          <c:cat>
            <c:strRef>
              <c:f>'Pic 2.3'!$A$111:$A$126</c:f>
              <c:strCache>
                <c:ptCount val="16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75+</c:v>
                </c:pt>
              </c:strCache>
            </c:strRef>
          </c:cat>
          <c:val>
            <c:numRef>
              <c:f>'Pic 2.3'!$I$111:$I$126</c:f>
              <c:numCache>
                <c:formatCode>General</c:formatCode>
                <c:ptCount val="16"/>
                <c:pt idx="0" formatCode="#,##0">
                  <c:v>121541</c:v>
                </c:pt>
                <c:pt idx="1">
                  <c:v>141349</c:v>
                </c:pt>
                <c:pt idx="2">
                  <c:v>158140</c:v>
                </c:pt>
                <c:pt idx="3">
                  <c:v>130031</c:v>
                </c:pt>
                <c:pt idx="4">
                  <c:v>117728</c:v>
                </c:pt>
                <c:pt idx="5">
                  <c:v>108690</c:v>
                </c:pt>
                <c:pt idx="6">
                  <c:v>95399</c:v>
                </c:pt>
                <c:pt idx="7">
                  <c:v>87760</c:v>
                </c:pt>
                <c:pt idx="8">
                  <c:v>64601</c:v>
                </c:pt>
                <c:pt idx="9">
                  <c:v>42326</c:v>
                </c:pt>
                <c:pt idx="10">
                  <c:v>30128</c:v>
                </c:pt>
                <c:pt idx="11">
                  <c:v>28516</c:v>
                </c:pt>
                <c:pt idx="12">
                  <c:v>21514</c:v>
                </c:pt>
                <c:pt idx="13">
                  <c:v>19433</c:v>
                </c:pt>
                <c:pt idx="14">
                  <c:v>11473</c:v>
                </c:pt>
                <c:pt idx="15">
                  <c:v>16883</c:v>
                </c:pt>
              </c:numCache>
            </c:numRef>
          </c:val>
        </c:ser>
        <c:ser>
          <c:idx val="2"/>
          <c:order val="2"/>
          <c:tx>
            <c:strRef>
              <c:f>'Pic 2.3'!$D$3</c:f>
              <c:strCache>
                <c:ptCount val="1"/>
                <c:pt idx="0">
                  <c:v>Эрэгтэй (10 Дотоод)</c:v>
                </c:pt>
              </c:strCache>
            </c:strRef>
          </c:tx>
          <c:spPr>
            <a:noFill/>
            <a:ln w="15875">
              <a:solidFill>
                <a:srgbClr val="FFC000"/>
              </a:solidFill>
            </a:ln>
            <a:effectLst/>
          </c:spPr>
          <c:cat>
            <c:strRef>
              <c:f>'Pic 2.3'!$A$111:$A$126</c:f>
              <c:strCache>
                <c:ptCount val="16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75+</c:v>
                </c:pt>
              </c:strCache>
            </c:strRef>
          </c:cat>
          <c:val>
            <c:numRef>
              <c:f>'Pic 2.3'!$D$111:$D$126</c:f>
              <c:numCache>
                <c:formatCode>General</c:formatCode>
                <c:ptCount val="16"/>
                <c:pt idx="0">
                  <c:v>-146516</c:v>
                </c:pt>
                <c:pt idx="1">
                  <c:v>-110117</c:v>
                </c:pt>
                <c:pt idx="2">
                  <c:v>-120064</c:v>
                </c:pt>
                <c:pt idx="3">
                  <c:v>-130560</c:v>
                </c:pt>
                <c:pt idx="4">
                  <c:v>-147472</c:v>
                </c:pt>
                <c:pt idx="5">
                  <c:v>-124490</c:v>
                </c:pt>
                <c:pt idx="6">
                  <c:v>-111976</c:v>
                </c:pt>
                <c:pt idx="7">
                  <c:v>-100819</c:v>
                </c:pt>
                <c:pt idx="8">
                  <c:v>-88273</c:v>
                </c:pt>
                <c:pt idx="9">
                  <c:v>-77475</c:v>
                </c:pt>
                <c:pt idx="10">
                  <c:v>-58009</c:v>
                </c:pt>
                <c:pt idx="11">
                  <c:v>-33384</c:v>
                </c:pt>
                <c:pt idx="12">
                  <c:v>-22106</c:v>
                </c:pt>
                <c:pt idx="13">
                  <c:v>-17262</c:v>
                </c:pt>
                <c:pt idx="14">
                  <c:v>-13081</c:v>
                </c:pt>
                <c:pt idx="15">
                  <c:v>-12364</c:v>
                </c:pt>
              </c:numCache>
            </c:numRef>
          </c:val>
        </c:ser>
        <c:ser>
          <c:idx val="3"/>
          <c:order val="3"/>
          <c:tx>
            <c:strRef>
              <c:f>'Pic 2.3'!$E$3</c:f>
              <c:strCache>
                <c:ptCount val="1"/>
                <c:pt idx="0">
                  <c:v>Эмэгтэй (10 Дотоод)</c:v>
                </c:pt>
              </c:strCache>
            </c:strRef>
          </c:tx>
          <c:spPr>
            <a:noFill/>
            <a:ln w="15875">
              <a:solidFill>
                <a:srgbClr val="FFC000"/>
              </a:solidFill>
            </a:ln>
            <a:effectLst/>
          </c:spPr>
          <c:cat>
            <c:strRef>
              <c:f>'Pic 2.3'!$A$111:$A$126</c:f>
              <c:strCache>
                <c:ptCount val="16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75+</c:v>
                </c:pt>
              </c:strCache>
            </c:strRef>
          </c:cat>
          <c:val>
            <c:numRef>
              <c:f>'Pic 2.3'!$E$111:$E$126</c:f>
              <c:numCache>
                <c:formatCode>General</c:formatCode>
                <c:ptCount val="16"/>
                <c:pt idx="0" formatCode="#,##0">
                  <c:v>141981</c:v>
                </c:pt>
                <c:pt idx="1">
                  <c:v>106097</c:v>
                </c:pt>
                <c:pt idx="2">
                  <c:v>116801</c:v>
                </c:pt>
                <c:pt idx="3">
                  <c:v>127085</c:v>
                </c:pt>
                <c:pt idx="4">
                  <c:v>144711</c:v>
                </c:pt>
                <c:pt idx="5">
                  <c:v>123493</c:v>
                </c:pt>
                <c:pt idx="6">
                  <c:v>110546</c:v>
                </c:pt>
                <c:pt idx="7">
                  <c:v>101564</c:v>
                </c:pt>
                <c:pt idx="8">
                  <c:v>90994</c:v>
                </c:pt>
                <c:pt idx="9">
                  <c:v>81281</c:v>
                </c:pt>
                <c:pt idx="10">
                  <c:v>64073</c:v>
                </c:pt>
                <c:pt idx="11">
                  <c:v>38605</c:v>
                </c:pt>
                <c:pt idx="12">
                  <c:v>27347</c:v>
                </c:pt>
                <c:pt idx="13">
                  <c:v>20970</c:v>
                </c:pt>
                <c:pt idx="14">
                  <c:v>16251</c:v>
                </c:pt>
                <c:pt idx="15">
                  <c:v>21778</c:v>
                </c:pt>
              </c:numCache>
            </c:numRef>
          </c:val>
        </c:ser>
        <c:gapWidth val="0"/>
        <c:overlap val="100"/>
        <c:axId val="71345664"/>
        <c:axId val="71347584"/>
      </c:barChart>
      <c:catAx>
        <c:axId val="71345664"/>
        <c:scaling>
          <c:orientation val="minMax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200">
                    <a:solidFill>
                      <a:srgbClr val="002060"/>
                    </a:solidFill>
                  </a:defRPr>
                </a:pPr>
                <a:r>
                  <a:rPr lang="en-US" sz="1200">
                    <a:solidFill>
                      <a:srgbClr val="002060"/>
                    </a:solidFill>
                  </a:rPr>
                  <a:t>Female</a:t>
                </a:r>
              </a:p>
            </c:rich>
          </c:tx>
          <c:layout>
            <c:manualLayout>
              <c:xMode val="edge"/>
              <c:yMode val="edge"/>
              <c:x val="0.74530492511965418"/>
              <c:y val="4.8659542557180309E-2"/>
            </c:manualLayout>
          </c:layout>
        </c:title>
        <c:numFmt formatCode="General" sourceLinked="1"/>
        <c:tickLblPos val="low"/>
        <c:txPr>
          <a:bodyPr rot="0" vert="horz"/>
          <a:lstStyle/>
          <a:p>
            <a:pPr>
              <a:defRPr sz="1000">
                <a:solidFill>
                  <a:srgbClr val="002060"/>
                </a:solidFill>
              </a:defRPr>
            </a:pPr>
            <a:endParaRPr lang="en-US"/>
          </a:p>
        </c:txPr>
        <c:crossAx val="71347584"/>
        <c:crosses val="autoZero"/>
        <c:auto val="1"/>
        <c:lblAlgn val="ctr"/>
        <c:lblOffset val="100"/>
      </c:catAx>
      <c:valAx>
        <c:axId val="713475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>
                    <a:solidFill>
                      <a:srgbClr val="002060"/>
                    </a:solidFill>
                  </a:defRPr>
                </a:pPr>
                <a:r>
                  <a:rPr lang="en-US" sz="1200">
                    <a:solidFill>
                      <a:srgbClr val="002060"/>
                    </a:solidFill>
                  </a:rPr>
                  <a:t>Male</a:t>
                </a:r>
              </a:p>
            </c:rich>
          </c:tx>
          <c:layout>
            <c:manualLayout>
              <c:xMode val="edge"/>
              <c:yMode val="edge"/>
              <c:x val="0.17490710719983552"/>
              <c:y val="5.1214535683039623E-2"/>
            </c:manualLayout>
          </c:layout>
          <c:spPr>
            <a:effectLst>
              <a:outerShdw blurRad="50800" dist="38100" dir="2700000" algn="tl" rotWithShape="0">
                <a:schemeClr val="tx1">
                  <a:lumMod val="95000"/>
                  <a:lumOff val="5000"/>
                  <a:alpha val="40000"/>
                </a:schemeClr>
              </a:outerShdw>
            </a:effectLst>
          </c:spPr>
        </c:title>
        <c:numFmt formatCode="#\ ##0;[Black]#\ ##0" sourceLinked="0"/>
        <c:tickLblPos val="nextTo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>
                <a:solidFill>
                  <a:srgbClr val="002060"/>
                </a:solidFill>
              </a:defRPr>
            </a:pPr>
            <a:endParaRPr lang="en-US"/>
          </a:p>
        </c:txPr>
        <c:crossAx val="71345664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 pitchFamily="34" charset="0"/>
          <a:ea typeface="Calibri"/>
          <a:cs typeface="Arial" pitchFamily="34" charset="0"/>
        </a:defRPr>
      </a:pPr>
      <a:endParaRPr lang="en-US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chart>
    <c:plotArea>
      <c:layout>
        <c:manualLayout>
          <c:layoutTarget val="inner"/>
          <c:xMode val="edge"/>
          <c:yMode val="edge"/>
          <c:x val="3.0555555555555582E-2"/>
          <c:y val="1.2556505976321299E-2"/>
          <c:w val="0.93888888888888999"/>
          <c:h val="0.86025718008270546"/>
        </c:manualLayout>
      </c:layout>
      <c:barChart>
        <c:barDir val="col"/>
        <c:grouping val="clustered"/>
        <c:ser>
          <c:idx val="0"/>
          <c:order val="0"/>
          <c:tx>
            <c:strRef>
              <c:f>'Pic5.7'!$Q$40</c:f>
              <c:strCache>
                <c:ptCount val="1"/>
                <c:pt idx="0">
                  <c:v>Male</c:v>
                </c:pt>
              </c:strCache>
            </c:strRef>
          </c:tx>
          <c:cat>
            <c:strRef>
              <c:f>'Pic5.7'!$R$38:$V$38</c:f>
              <c:strCache>
                <c:ptCount val="5"/>
                <c:pt idx="0">
                  <c:v>Western</c:v>
                </c:pt>
                <c:pt idx="1">
                  <c:v>Khangai</c:v>
                </c:pt>
                <c:pt idx="2">
                  <c:v>Central</c:v>
                </c:pt>
                <c:pt idx="3">
                  <c:v>Eastern</c:v>
                </c:pt>
                <c:pt idx="4">
                  <c:v>Ulaanbaatar</c:v>
                </c:pt>
              </c:strCache>
            </c:strRef>
          </c:cat>
          <c:val>
            <c:numRef>
              <c:f>'Pic5.7'!$R$40:$V$40</c:f>
              <c:numCache>
                <c:formatCode>General</c:formatCode>
                <c:ptCount val="5"/>
                <c:pt idx="0">
                  <c:v>2688</c:v>
                </c:pt>
                <c:pt idx="1">
                  <c:v>3172</c:v>
                </c:pt>
                <c:pt idx="2">
                  <c:v>1474</c:v>
                </c:pt>
                <c:pt idx="3">
                  <c:v>795</c:v>
                </c:pt>
                <c:pt idx="4">
                  <c:v>2306</c:v>
                </c:pt>
              </c:numCache>
            </c:numRef>
          </c:val>
        </c:ser>
        <c:ser>
          <c:idx val="1"/>
          <c:order val="1"/>
          <c:tx>
            <c:strRef>
              <c:f>'Pic5.7'!$Q$41</c:f>
              <c:strCache>
                <c:ptCount val="1"/>
                <c:pt idx="0">
                  <c:v>Female</c:v>
                </c:pt>
              </c:strCache>
            </c:strRef>
          </c:tx>
          <c:cat>
            <c:strRef>
              <c:f>'Pic5.7'!$R$38:$V$38</c:f>
              <c:strCache>
                <c:ptCount val="5"/>
                <c:pt idx="0">
                  <c:v>Western</c:v>
                </c:pt>
                <c:pt idx="1">
                  <c:v>Khangai</c:v>
                </c:pt>
                <c:pt idx="2">
                  <c:v>Central</c:v>
                </c:pt>
                <c:pt idx="3">
                  <c:v>Eastern</c:v>
                </c:pt>
                <c:pt idx="4">
                  <c:v>Ulaanbaatar</c:v>
                </c:pt>
              </c:strCache>
            </c:strRef>
          </c:cat>
          <c:val>
            <c:numRef>
              <c:f>'Pic5.7'!$R$41:$V$41</c:f>
              <c:numCache>
                <c:formatCode>General</c:formatCode>
                <c:ptCount val="5"/>
                <c:pt idx="0">
                  <c:v>1608</c:v>
                </c:pt>
                <c:pt idx="1">
                  <c:v>1618</c:v>
                </c:pt>
                <c:pt idx="2">
                  <c:v>820</c:v>
                </c:pt>
                <c:pt idx="3">
                  <c:v>396</c:v>
                </c:pt>
                <c:pt idx="4">
                  <c:v>1676</c:v>
                </c:pt>
              </c:numCache>
            </c:numRef>
          </c:val>
        </c:ser>
        <c:gapWidth val="100"/>
        <c:axId val="81209600"/>
        <c:axId val="81219584"/>
      </c:barChart>
      <c:catAx>
        <c:axId val="81209600"/>
        <c:scaling>
          <c:orientation val="minMax"/>
        </c:scaling>
        <c:axPos val="b"/>
        <c:tickLblPos val="nextTo"/>
        <c:crossAx val="81219584"/>
        <c:crosses val="autoZero"/>
        <c:auto val="1"/>
        <c:lblAlgn val="ctr"/>
        <c:lblOffset val="100"/>
      </c:catAx>
      <c:valAx>
        <c:axId val="81219584"/>
        <c:scaling>
          <c:orientation val="minMax"/>
        </c:scaling>
        <c:axPos val="l"/>
        <c:numFmt formatCode="#\ ##0" sourceLinked="0"/>
        <c:tickLblPos val="nextTo"/>
        <c:crossAx val="81209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0606510959113227"/>
          <c:y val="9.3298967125512319E-2"/>
          <c:w val="0.43100612423447165"/>
          <c:h val="9.7807669874599046E-2"/>
        </c:manualLayout>
      </c:layout>
      <c:overlay val="1"/>
    </c:legend>
    <c:plotVisOnly val="1"/>
  </c:chart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style val="16"/>
  <c:chart>
    <c:plotArea>
      <c:layout>
        <c:manualLayout>
          <c:layoutTarget val="inner"/>
          <c:xMode val="edge"/>
          <c:yMode val="edge"/>
          <c:x val="0.26180561023622045"/>
          <c:y val="1.9092424709890206E-2"/>
          <c:w val="0.51603394646091749"/>
          <c:h val="0.97056893068222549"/>
        </c:manualLayout>
      </c:layout>
      <c:barChart>
        <c:barDir val="bar"/>
        <c:grouping val="clustered"/>
        <c:ser>
          <c:idx val="0"/>
          <c:order val="0"/>
          <c:tx>
            <c:strRef>
              <c:f>'pic5.8'!$H$2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dLbls>
            <c:showVal val="1"/>
          </c:dLbls>
          <c:cat>
            <c:strRef>
              <c:f>'pic5.8'!$G$3:$G$10</c:f>
              <c:strCache>
                <c:ptCount val="8"/>
                <c:pt idx="0">
                  <c:v>Primary</c:v>
                </c:pt>
                <c:pt idx="1">
                  <c:v>Basic</c:v>
                </c:pt>
                <c:pt idx="2">
                  <c:v>Secondary</c:v>
                </c:pt>
                <c:pt idx="3">
                  <c:v>Vocational</c:v>
                </c:pt>
                <c:pt idx="4">
                  <c:v>Specialized secondary</c:v>
                </c:pt>
                <c:pt idx="5">
                  <c:v>High education</c:v>
                </c:pt>
                <c:pt idx="6">
                  <c:v>Master</c:v>
                </c:pt>
                <c:pt idx="7">
                  <c:v>Doctorate</c:v>
                </c:pt>
              </c:strCache>
            </c:strRef>
          </c:cat>
          <c:val>
            <c:numRef>
              <c:f>'pic5.8'!$H$3:$H$10</c:f>
              <c:numCache>
                <c:formatCode>0.0</c:formatCode>
                <c:ptCount val="8"/>
                <c:pt idx="0">
                  <c:v>11.659569800034035</c:v>
                </c:pt>
                <c:pt idx="1">
                  <c:v>23.065600121788499</c:v>
                </c:pt>
                <c:pt idx="2">
                  <c:v>38.08062219595412</c:v>
                </c:pt>
                <c:pt idx="3">
                  <c:v>3.6119021393582789</c:v>
                </c:pt>
                <c:pt idx="4">
                  <c:v>5.4111929004468564</c:v>
                </c:pt>
                <c:pt idx="5">
                  <c:v>16.517565304605593</c:v>
                </c:pt>
                <c:pt idx="6">
                  <c:v>1.4180300710134415</c:v>
                </c:pt>
                <c:pt idx="7">
                  <c:v>0.23551746679920132</c:v>
                </c:pt>
              </c:numCache>
            </c:numRef>
          </c:val>
        </c:ser>
        <c:ser>
          <c:idx val="1"/>
          <c:order val="1"/>
          <c:tx>
            <c:strRef>
              <c:f>'pic5.8'!$I$2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rgbClr val="FFC000"/>
            </a:solidFill>
          </c:spPr>
          <c:dLbls>
            <c:showVal val="1"/>
          </c:dLbls>
          <c:cat>
            <c:strRef>
              <c:f>'pic5.8'!$G$3:$G$10</c:f>
              <c:strCache>
                <c:ptCount val="8"/>
                <c:pt idx="0">
                  <c:v>Primary</c:v>
                </c:pt>
                <c:pt idx="1">
                  <c:v>Basic</c:v>
                </c:pt>
                <c:pt idx="2">
                  <c:v>Secondary</c:v>
                </c:pt>
                <c:pt idx="3">
                  <c:v>Vocational</c:v>
                </c:pt>
                <c:pt idx="4">
                  <c:v>Specialized secondary</c:v>
                </c:pt>
                <c:pt idx="5">
                  <c:v>High education</c:v>
                </c:pt>
                <c:pt idx="6">
                  <c:v>Master</c:v>
                </c:pt>
                <c:pt idx="7">
                  <c:v>Doctorate</c:v>
                </c:pt>
              </c:strCache>
            </c:strRef>
          </c:cat>
          <c:val>
            <c:numRef>
              <c:f>'pic5.8'!$I$3:$I$10</c:f>
              <c:numCache>
                <c:formatCode>0.0</c:formatCode>
                <c:ptCount val="8"/>
                <c:pt idx="0">
                  <c:v>9.8585845565527581</c:v>
                </c:pt>
                <c:pt idx="1">
                  <c:v>17.239364301865297</c:v>
                </c:pt>
                <c:pt idx="2">
                  <c:v>37.138713887501439</c:v>
                </c:pt>
                <c:pt idx="3">
                  <c:v>3.0121006074472714</c:v>
                </c:pt>
                <c:pt idx="4">
                  <c:v>8.0193781587526605</c:v>
                </c:pt>
                <c:pt idx="5">
                  <c:v>22.543329627421588</c:v>
                </c:pt>
                <c:pt idx="6">
                  <c:v>2.0298728711148337</c:v>
                </c:pt>
                <c:pt idx="7">
                  <c:v>0.15865598934416111</c:v>
                </c:pt>
              </c:numCache>
            </c:numRef>
          </c:val>
        </c:ser>
        <c:gapWidth val="50"/>
        <c:axId val="81134720"/>
        <c:axId val="81136256"/>
      </c:barChart>
      <c:catAx>
        <c:axId val="81134720"/>
        <c:scaling>
          <c:orientation val="minMax"/>
        </c:scaling>
        <c:axPos val="l"/>
        <c:tickLblPos val="nextTo"/>
        <c:crossAx val="81136256"/>
        <c:crosses val="autoZero"/>
        <c:auto val="1"/>
        <c:lblAlgn val="ctr"/>
        <c:lblOffset val="100"/>
      </c:catAx>
      <c:valAx>
        <c:axId val="81136256"/>
        <c:scaling>
          <c:orientation val="minMax"/>
        </c:scaling>
        <c:delete val="1"/>
        <c:axPos val="b"/>
        <c:numFmt formatCode="#,##0.0" sourceLinked="0"/>
        <c:tickLblPos val="none"/>
        <c:crossAx val="81134720"/>
        <c:crosses val="autoZero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69908562992125967"/>
          <c:y val="6.4521988708245964E-2"/>
          <c:w val="0.24733497375328084"/>
          <c:h val="0.18981982661215926"/>
        </c:manualLayout>
      </c:layout>
      <c:overlay val="1"/>
    </c:legend>
    <c:plotVisOnly val="1"/>
  </c:chart>
  <c:spPr>
    <a:noFill/>
    <a:ln>
      <a:noFill/>
    </a:ln>
  </c:spPr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plotArea>
      <c:layout>
        <c:manualLayout>
          <c:layoutTarget val="inner"/>
          <c:xMode val="edge"/>
          <c:yMode val="edge"/>
          <c:x val="7.0153187627247524E-2"/>
          <c:y val="2.4731182795698931E-2"/>
          <c:w val="0.7245024606299213"/>
          <c:h val="0.86121141308949956"/>
        </c:manualLayout>
      </c:layout>
      <c:lineChart>
        <c:grouping val="standard"/>
        <c:ser>
          <c:idx val="5"/>
          <c:order val="0"/>
          <c:tx>
            <c:strRef>
              <c:f>'pic5.10'!$B$3</c:f>
              <c:strCache>
                <c:ptCount val="1"/>
                <c:pt idx="0">
                  <c:v>Male 
2000</c:v>
                </c:pt>
              </c:strCache>
            </c:strRef>
          </c:tx>
          <c:spPr>
            <a:ln w="25400">
              <a:solidFill>
                <a:srgbClr val="0070C0"/>
              </a:solidFill>
              <a:prstDash val="sysDash"/>
            </a:ln>
          </c:spPr>
          <c:marker>
            <c:symbol val="none"/>
          </c:marker>
          <c:cat>
            <c:strRef>
              <c:f>'pic5.10'!$A$4:$A$13</c:f>
              <c:strCache>
                <c:ptCount val="10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60+</c:v>
                </c:pt>
              </c:strCache>
            </c:strRef>
          </c:cat>
          <c:val>
            <c:numRef>
              <c:f>'pic5.10'!$B$4:$B$13</c:f>
              <c:numCache>
                <c:formatCode>General</c:formatCode>
                <c:ptCount val="10"/>
                <c:pt idx="0">
                  <c:v>0</c:v>
                </c:pt>
                <c:pt idx="1">
                  <c:v>5.0999999999999996</c:v>
                </c:pt>
                <c:pt idx="2">
                  <c:v>12</c:v>
                </c:pt>
                <c:pt idx="3">
                  <c:v>17</c:v>
                </c:pt>
                <c:pt idx="4">
                  <c:v>23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33.5</c:v>
                </c:pt>
                <c:pt idx="9">
                  <c:v>20.8</c:v>
                </c:pt>
              </c:numCache>
            </c:numRef>
          </c:val>
        </c:ser>
        <c:ser>
          <c:idx val="3"/>
          <c:order val="1"/>
          <c:tx>
            <c:strRef>
              <c:f>'pic5.10'!$C$3</c:f>
              <c:strCache>
                <c:ptCount val="1"/>
                <c:pt idx="0">
                  <c:v>Female 
2000</c:v>
                </c:pt>
              </c:strCache>
            </c:strRef>
          </c:tx>
          <c:spPr>
            <a:ln w="25400">
              <a:solidFill>
                <a:schemeClr val="bg1">
                  <a:lumMod val="50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'pic5.10'!$A$4:$A$13</c:f>
              <c:strCache>
                <c:ptCount val="10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60+</c:v>
                </c:pt>
              </c:strCache>
            </c:strRef>
          </c:cat>
          <c:val>
            <c:numRef>
              <c:f>'pic5.10'!$C$4:$C$13</c:f>
              <c:numCache>
                <c:formatCode>General</c:formatCode>
                <c:ptCount val="10"/>
                <c:pt idx="0">
                  <c:v>0</c:v>
                </c:pt>
                <c:pt idx="1">
                  <c:v>15</c:v>
                </c:pt>
                <c:pt idx="2">
                  <c:v>25</c:v>
                </c:pt>
                <c:pt idx="3">
                  <c:v>28.5</c:v>
                </c:pt>
                <c:pt idx="4">
                  <c:v>32.5</c:v>
                </c:pt>
                <c:pt idx="5">
                  <c:v>35</c:v>
                </c:pt>
                <c:pt idx="6">
                  <c:v>32</c:v>
                </c:pt>
                <c:pt idx="7">
                  <c:v>30</c:v>
                </c:pt>
                <c:pt idx="8">
                  <c:v>20.6</c:v>
                </c:pt>
                <c:pt idx="9">
                  <c:v>6.5</c:v>
                </c:pt>
              </c:numCache>
            </c:numRef>
          </c:val>
        </c:ser>
        <c:ser>
          <c:idx val="0"/>
          <c:order val="2"/>
          <c:tx>
            <c:strRef>
              <c:f>'pic5.10'!$E$3</c:f>
              <c:strCache>
                <c:ptCount val="1"/>
                <c:pt idx="0">
                  <c:v>Female 
2010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strRef>
              <c:f>'pic5.10'!$A$4:$A$13</c:f>
              <c:strCache>
                <c:ptCount val="10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60+</c:v>
                </c:pt>
              </c:strCache>
            </c:strRef>
          </c:cat>
          <c:val>
            <c:numRef>
              <c:f>'pic5.10'!$E$4:$E$13</c:f>
              <c:numCache>
                <c:formatCode>General</c:formatCode>
                <c:ptCount val="10"/>
                <c:pt idx="0">
                  <c:v>0</c:v>
                </c:pt>
                <c:pt idx="1">
                  <c:v>30</c:v>
                </c:pt>
                <c:pt idx="2">
                  <c:v>45</c:v>
                </c:pt>
                <c:pt idx="3">
                  <c:v>35</c:v>
                </c:pt>
                <c:pt idx="4">
                  <c:v>26.5</c:v>
                </c:pt>
                <c:pt idx="5">
                  <c:v>20.8</c:v>
                </c:pt>
                <c:pt idx="6">
                  <c:v>23</c:v>
                </c:pt>
                <c:pt idx="7">
                  <c:v>21.5</c:v>
                </c:pt>
                <c:pt idx="8">
                  <c:v>19.399999999999999</c:v>
                </c:pt>
                <c:pt idx="9">
                  <c:v>26</c:v>
                </c:pt>
              </c:numCache>
            </c:numRef>
          </c:val>
        </c:ser>
        <c:ser>
          <c:idx val="2"/>
          <c:order val="3"/>
          <c:tx>
            <c:strRef>
              <c:f>'pic5.10'!$D$3</c:f>
              <c:strCache>
                <c:ptCount val="1"/>
                <c:pt idx="0">
                  <c:v>Male 
2010</c:v>
                </c:pt>
              </c:strCache>
            </c:strRef>
          </c:tx>
          <c:spPr>
            <a:ln w="38100">
              <a:solidFill>
                <a:schemeClr val="tx1">
                  <a:lumMod val="85000"/>
                  <a:lumOff val="15000"/>
                </a:schemeClr>
              </a:solidFill>
            </a:ln>
          </c:spPr>
          <c:marker>
            <c:symbol val="none"/>
          </c:marker>
          <c:cat>
            <c:strRef>
              <c:f>'pic5.10'!$A$4:$A$13</c:f>
              <c:strCache>
                <c:ptCount val="10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60+</c:v>
                </c:pt>
              </c:strCache>
            </c:strRef>
          </c:cat>
          <c:val>
            <c:numRef>
              <c:f>'pic5.10'!$D$4:$D$13</c:f>
              <c:numCache>
                <c:formatCode>General</c:formatCode>
                <c:ptCount val="10"/>
                <c:pt idx="0">
                  <c:v>0</c:v>
                </c:pt>
                <c:pt idx="1">
                  <c:v>19</c:v>
                </c:pt>
                <c:pt idx="2">
                  <c:v>30</c:v>
                </c:pt>
                <c:pt idx="3">
                  <c:v>21.2</c:v>
                </c:pt>
                <c:pt idx="4">
                  <c:v>16</c:v>
                </c:pt>
                <c:pt idx="5">
                  <c:v>15</c:v>
                </c:pt>
                <c:pt idx="6">
                  <c:v>17.5</c:v>
                </c:pt>
                <c:pt idx="7">
                  <c:v>20</c:v>
                </c:pt>
                <c:pt idx="8">
                  <c:v>21.1</c:v>
                </c:pt>
                <c:pt idx="9">
                  <c:v>37</c:v>
                </c:pt>
              </c:numCache>
            </c:numRef>
          </c:val>
        </c:ser>
        <c:marker val="1"/>
        <c:axId val="81175296"/>
        <c:axId val="81176832"/>
      </c:lineChart>
      <c:catAx>
        <c:axId val="81175296"/>
        <c:scaling>
          <c:orientation val="minMax"/>
        </c:scaling>
        <c:axPos val="b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crossAx val="81176832"/>
        <c:crosses val="autoZero"/>
        <c:auto val="1"/>
        <c:lblAlgn val="ctr"/>
        <c:lblOffset val="100"/>
      </c:catAx>
      <c:valAx>
        <c:axId val="81176832"/>
        <c:scaling>
          <c:orientation val="minMax"/>
        </c:scaling>
        <c:axPos val="l"/>
        <c:majorGridlines>
          <c:spPr>
            <a:ln>
              <a:solidFill>
                <a:sysClr val="window" lastClr="FFFFFF"/>
              </a:solidFill>
            </a:ln>
          </c:spPr>
        </c:majorGridlines>
        <c:numFmt formatCode="#,##0.0" sourceLinked="0"/>
        <c:majorTickMark val="none"/>
        <c:tickLblPos val="low"/>
        <c:spPr>
          <a:noFill/>
          <a:ln>
            <a:noFill/>
          </a:ln>
        </c:spPr>
        <c:crossAx val="81175296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0.81839993438320291"/>
          <c:y val="3.7945938904786411E-2"/>
          <c:w val="0.16532316272965863"/>
          <c:h val="0.86237974713076471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en-U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plotArea>
      <c:layout/>
      <c:radarChart>
        <c:radarStyle val="marker"/>
        <c:ser>
          <c:idx val="0"/>
          <c:order val="0"/>
          <c:tx>
            <c:strRef>
              <c:f>'Pic 2.2'!$N$5</c:f>
              <c:strCache>
                <c:ptCount val="1"/>
                <c:pt idx="0">
                  <c:v>2010</c:v>
                </c:pt>
              </c:strCache>
            </c:strRef>
          </c:tx>
          <c:marker>
            <c:symbol val="none"/>
          </c:marker>
          <c:cat>
            <c:strRef>
              <c:f>'Pic 2.2'!$A$8:$A$23</c:f>
              <c:strCache>
                <c:ptCount val="16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75+</c:v>
                </c:pt>
              </c:strCache>
            </c:strRef>
          </c:cat>
          <c:val>
            <c:numRef>
              <c:f>'Pic 2.2'!$O$8:$O$23</c:f>
              <c:numCache>
                <c:formatCode>0.0</c:formatCode>
                <c:ptCount val="16"/>
                <c:pt idx="0">
                  <c:v>103.19408934998344</c:v>
                </c:pt>
                <c:pt idx="1">
                  <c:v>103.78898555095805</c:v>
                </c:pt>
                <c:pt idx="2">
                  <c:v>102.79364046540699</c:v>
                </c:pt>
                <c:pt idx="3">
                  <c:v>102.73439036865091</c:v>
                </c:pt>
                <c:pt idx="4">
                  <c:v>101.90794065413138</c:v>
                </c:pt>
                <c:pt idx="5">
                  <c:v>100.80733320916974</c:v>
                </c:pt>
                <c:pt idx="6">
                  <c:v>101.29357914352393</c:v>
                </c:pt>
                <c:pt idx="7">
                  <c:v>99.266472372100267</c:v>
                </c:pt>
                <c:pt idx="8">
                  <c:v>97.009692946787681</c:v>
                </c:pt>
                <c:pt idx="9">
                  <c:v>95.317478869600478</c:v>
                </c:pt>
                <c:pt idx="10">
                  <c:v>90.535795108704065</c:v>
                </c:pt>
                <c:pt idx="11">
                  <c:v>86.475845097785225</c:v>
                </c:pt>
                <c:pt idx="12">
                  <c:v>80.835192160017556</c:v>
                </c:pt>
                <c:pt idx="13">
                  <c:v>82.317596566523562</c:v>
                </c:pt>
                <c:pt idx="14">
                  <c:v>80.493508091809744</c:v>
                </c:pt>
                <c:pt idx="15">
                  <c:v>56.772890072550283</c:v>
                </c:pt>
              </c:numCache>
            </c:numRef>
          </c:val>
        </c:ser>
        <c:ser>
          <c:idx val="1"/>
          <c:order val="1"/>
          <c:tx>
            <c:strRef>
              <c:f>'Pic 2.2'!$Q$6</c:f>
              <c:strCache>
                <c:ptCount val="1"/>
                <c:pt idx="0">
                  <c:v>2000</c:v>
                </c:pt>
              </c:strCache>
            </c:strRef>
          </c:tx>
          <c:marker>
            <c:symbol val="none"/>
          </c:marker>
          <c:cat>
            <c:strRef>
              <c:f>'Pic 2.2'!$A$8:$A$23</c:f>
              <c:strCache>
                <c:ptCount val="16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75+</c:v>
                </c:pt>
              </c:strCache>
            </c:strRef>
          </c:cat>
          <c:val>
            <c:numRef>
              <c:f>'Pic 2.2'!$Q$8:$Q$23</c:f>
              <c:numCache>
                <c:formatCode>0.0</c:formatCode>
                <c:ptCount val="16"/>
                <c:pt idx="0">
                  <c:v>102.41975958729979</c:v>
                </c:pt>
                <c:pt idx="1">
                  <c:v>102.09835230528685</c:v>
                </c:pt>
                <c:pt idx="2">
                  <c:v>100.72973314784365</c:v>
                </c:pt>
                <c:pt idx="3">
                  <c:v>102.53478016780609</c:v>
                </c:pt>
                <c:pt idx="4">
                  <c:v>100.25057760260935</c:v>
                </c:pt>
                <c:pt idx="5">
                  <c:v>99.330205170668833</c:v>
                </c:pt>
                <c:pt idx="6">
                  <c:v>96.932881896036577</c:v>
                </c:pt>
                <c:pt idx="7">
                  <c:v>96.679580674566935</c:v>
                </c:pt>
                <c:pt idx="8">
                  <c:v>96.931936038141814</c:v>
                </c:pt>
                <c:pt idx="9">
                  <c:v>95.832348910834853</c:v>
                </c:pt>
                <c:pt idx="10">
                  <c:v>91.964285714285722</c:v>
                </c:pt>
                <c:pt idx="11">
                  <c:v>96.012764763641471</c:v>
                </c:pt>
                <c:pt idx="12">
                  <c:v>96.578971832295153</c:v>
                </c:pt>
                <c:pt idx="13">
                  <c:v>82.24154788246797</c:v>
                </c:pt>
                <c:pt idx="14">
                  <c:v>76.405473720909953</c:v>
                </c:pt>
                <c:pt idx="15">
                  <c:v>56.068234318545315</c:v>
                </c:pt>
              </c:numCache>
            </c:numRef>
          </c:val>
        </c:ser>
        <c:ser>
          <c:idx val="2"/>
          <c:order val="2"/>
          <c:spPr>
            <a:ln>
              <a:noFill/>
            </a:ln>
          </c:spPr>
          <c:marker>
            <c:symbol val="none"/>
          </c:marker>
          <c:cat>
            <c:strRef>
              <c:f>'Pic 2.2'!$A$8:$A$23</c:f>
              <c:strCache>
                <c:ptCount val="16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75+</c:v>
                </c:pt>
              </c:strCache>
            </c:strRef>
          </c:cat>
          <c:val>
            <c:numRef>
              <c:f>'Pic 2.2'!$R$7:$R$23</c:f>
              <c:numCache>
                <c:formatCode>General</c:formatCode>
                <c:ptCount val="17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</c:numCache>
            </c:numRef>
          </c:val>
        </c:ser>
        <c:axId val="72697344"/>
        <c:axId val="72698880"/>
      </c:radarChart>
      <c:catAx>
        <c:axId val="72697344"/>
        <c:scaling>
          <c:orientation val="minMax"/>
        </c:scaling>
        <c:axPos val="b"/>
        <c:majorGridlines/>
        <c:majorTickMark val="none"/>
        <c:tickLblPos val="nextTo"/>
        <c:spPr>
          <a:ln w="9525">
            <a:noFill/>
          </a:ln>
        </c:spPr>
        <c:crossAx val="72698880"/>
        <c:crosses val="autoZero"/>
        <c:auto val="1"/>
        <c:lblAlgn val="ctr"/>
        <c:lblOffset val="100"/>
      </c:catAx>
      <c:valAx>
        <c:axId val="72698880"/>
        <c:scaling>
          <c:orientation val="minMax"/>
          <c:min val="50"/>
        </c:scaling>
        <c:axPos val="l"/>
        <c:numFmt formatCode="0.0" sourceLinked="1"/>
        <c:tickLblPos val="nextTo"/>
        <c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crossAx val="72697344"/>
        <c:crosses val="autoZero"/>
        <c:crossBetween val="between"/>
      </c:valAx>
    </c:plotArea>
    <c:legend>
      <c:legendPos val="r"/>
      <c:legendEntry>
        <c:idx val="2"/>
        <c:delete val="1"/>
      </c:legendEntry>
    </c:legend>
    <c:plotVisOnly val="1"/>
  </c:chart>
  <c:spPr>
    <a:ln>
      <a:noFill/>
    </a:ln>
  </c:spPr>
  <c:txPr>
    <a:bodyPr/>
    <a:lstStyle/>
    <a:p>
      <a:pPr>
        <a:defRPr sz="1400">
          <a:solidFill>
            <a:schemeClr val="tx2"/>
          </a:solidFill>
          <a:latin typeface="Arial" pitchFamily="34" charset="0"/>
          <a:cs typeface="Arial" pitchFamily="34" charset="0"/>
        </a:defRPr>
      </a:pPr>
      <a:endParaRPr lang="en-US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chart>
    <c:title>
      <c:tx>
        <c:rich>
          <a:bodyPr/>
          <a:lstStyle/>
          <a:p>
            <a:pPr>
              <a:defRPr/>
            </a:pPr>
            <a:r>
              <a:rPr lang="en-US"/>
              <a:t>Urban</a:t>
            </a:r>
          </a:p>
        </c:rich>
      </c:tx>
      <c:layout/>
    </c:title>
    <c:plotArea>
      <c:layout/>
      <c:lineChart>
        <c:grouping val="standard"/>
        <c:ser>
          <c:idx val="0"/>
          <c:order val="1"/>
          <c:tx>
            <c:strRef>
              <c:f>'Pic 2.5-2.7 (UR&amp;RU)'!$O$109</c:f>
              <c:strCache>
                <c:ptCount val="1"/>
                <c:pt idx="0">
                  <c:v>Хөдөө</c:v>
                </c:pt>
              </c:strCache>
            </c:strRef>
          </c:tx>
          <c:marker>
            <c:symbol val="none"/>
          </c:marker>
          <c:cat>
            <c:strRef>
              <c:f>'Pic 2.5-2.7 (UR&amp;RU)'!$W$111:$W$126</c:f>
              <c:strCache>
                <c:ptCount val="1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75+</c:v>
                </c:pt>
              </c:strCache>
            </c:strRef>
          </c:cat>
          <c:val>
            <c:numRef>
              <c:f>'Pic 2.5-2.7 (UR&amp;RU)'!$P$111:$P$126</c:f>
              <c:numCache>
                <c:formatCode>0.0</c:formatCode>
                <c:ptCount val="16"/>
                <c:pt idx="0">
                  <c:v>101.68558951965059</c:v>
                </c:pt>
                <c:pt idx="1">
                  <c:v>101.33733149489295</c:v>
                </c:pt>
                <c:pt idx="2">
                  <c:v>99.297927002126173</c:v>
                </c:pt>
                <c:pt idx="3">
                  <c:v>94.742689763143346</c:v>
                </c:pt>
                <c:pt idx="4">
                  <c:v>94.727627575914127</c:v>
                </c:pt>
                <c:pt idx="5">
                  <c:v>95.190306043187789</c:v>
                </c:pt>
                <c:pt idx="6">
                  <c:v>91.769276243560512</c:v>
                </c:pt>
                <c:pt idx="7">
                  <c:v>93.22834926523042</c:v>
                </c:pt>
                <c:pt idx="8">
                  <c:v>95.376077400977309</c:v>
                </c:pt>
                <c:pt idx="9">
                  <c:v>97.304529941048798</c:v>
                </c:pt>
                <c:pt idx="10">
                  <c:v>95.379979912956074</c:v>
                </c:pt>
                <c:pt idx="11">
                  <c:v>97.562719355258011</c:v>
                </c:pt>
                <c:pt idx="12">
                  <c:v>94.898050040067673</c:v>
                </c:pt>
                <c:pt idx="13">
                  <c:v>78.809869375907127</c:v>
                </c:pt>
                <c:pt idx="14">
                  <c:v>71.917700643945437</c:v>
                </c:pt>
                <c:pt idx="15">
                  <c:v>57.873440485556898</c:v>
                </c:pt>
              </c:numCache>
            </c:numRef>
          </c:val>
        </c:ser>
        <c:ser>
          <c:idx val="2"/>
          <c:order val="0"/>
          <c:tx>
            <c:strRef>
              <c:f>'Pic 2.5-2.7 (UR&amp;RU)'!$N$109</c:f>
              <c:strCache>
                <c:ptCount val="1"/>
                <c:pt idx="0">
                  <c:v>Хот</c:v>
                </c:pt>
              </c:strCache>
            </c:strRef>
          </c:tx>
          <c:spPr>
            <a:ln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'Pic 2.5-2.7 (UR&amp;RU)'!$W$111:$W$126</c:f>
              <c:strCache>
                <c:ptCount val="1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75+</c:v>
                </c:pt>
              </c:strCache>
            </c:strRef>
          </c:cat>
          <c:val>
            <c:numRef>
              <c:f>'Pic 2.5-2.7 (UR&amp;RU)'!$N$111:$N$126</c:f>
              <c:numCache>
                <c:formatCode>0.0</c:formatCode>
                <c:ptCount val="16"/>
                <c:pt idx="0">
                  <c:v>102.63917348810767</c:v>
                </c:pt>
                <c:pt idx="1">
                  <c:v>103.80670821840563</c:v>
                </c:pt>
                <c:pt idx="2">
                  <c:v>100.89662299935762</c:v>
                </c:pt>
                <c:pt idx="3">
                  <c:v>95.753040224508879</c:v>
                </c:pt>
                <c:pt idx="4">
                  <c:v>94.491068374944092</c:v>
                </c:pt>
                <c:pt idx="5">
                  <c:v>95.623440401991687</c:v>
                </c:pt>
                <c:pt idx="6">
                  <c:v>96.824957859249878</c:v>
                </c:pt>
                <c:pt idx="7">
                  <c:v>94.654074551048154</c:v>
                </c:pt>
                <c:pt idx="8">
                  <c:v>91.503101232520606</c:v>
                </c:pt>
                <c:pt idx="9">
                  <c:v>90.071318696685708</c:v>
                </c:pt>
                <c:pt idx="10">
                  <c:v>86.550508565911485</c:v>
                </c:pt>
                <c:pt idx="11">
                  <c:v>82.958211279617387</c:v>
                </c:pt>
                <c:pt idx="12">
                  <c:v>78.163160595177075</c:v>
                </c:pt>
                <c:pt idx="13">
                  <c:v>80.257867738804919</c:v>
                </c:pt>
                <c:pt idx="14">
                  <c:v>78.398102536033505</c:v>
                </c:pt>
                <c:pt idx="15">
                  <c:v>56.498491911159874</c:v>
                </c:pt>
              </c:numCache>
            </c:numRef>
          </c:val>
        </c:ser>
        <c:ser>
          <c:idx val="1"/>
          <c:order val="2"/>
          <c:spPr>
            <a:ln w="12700"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none"/>
          </c:marker>
          <c:cat>
            <c:strRef>
              <c:f>'Pic 2.5-2.7 (UR&amp;RU)'!$W$111:$W$126</c:f>
              <c:strCache>
                <c:ptCount val="1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75+</c:v>
                </c:pt>
              </c:strCache>
            </c:strRef>
          </c:cat>
          <c:val>
            <c:numRef>
              <c:f>'Pic 2.5-2.7 (UR&amp;RU)'!$V$111:$V$126</c:f>
              <c:numCache>
                <c:formatCode>General</c:formatCode>
                <c:ptCount val="16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</c:numCache>
            </c:numRef>
          </c:val>
        </c:ser>
        <c:marker val="1"/>
        <c:axId val="72901376"/>
        <c:axId val="72902912"/>
      </c:lineChart>
      <c:catAx>
        <c:axId val="72901376"/>
        <c:scaling>
          <c:orientation val="minMax"/>
        </c:scaling>
        <c:axPos val="b"/>
        <c:numFmt formatCode="General" sourceLinked="1"/>
        <c:tickLblPos val="nextTo"/>
        <c:txPr>
          <a:bodyPr rot="0"/>
          <a:lstStyle/>
          <a:p>
            <a:pPr>
              <a:defRPr/>
            </a:pPr>
            <a:endParaRPr lang="en-US"/>
          </a:p>
        </c:txPr>
        <c:crossAx val="72902912"/>
        <c:crosses val="autoZero"/>
        <c:auto val="1"/>
        <c:lblAlgn val="ctr"/>
        <c:lblOffset val="100"/>
      </c:catAx>
      <c:valAx>
        <c:axId val="72902912"/>
        <c:scaling>
          <c:orientation val="minMax"/>
          <c:min val="50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0.0" sourceLinked="1"/>
        <c:tickLblPos val="nextTo"/>
        <c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crossAx val="72901376"/>
        <c:crosses val="autoZero"/>
        <c:crossBetween val="between"/>
      </c:valAx>
      <c:spPr>
        <a:solidFill>
          <a:sysClr val="window" lastClr="FFFFFF">
            <a:lumMod val="95000"/>
          </a:sysClr>
        </a:solidFill>
      </c:spPr>
    </c:plotArea>
    <c:plotVisOnly val="1"/>
    <c:dispBlanksAs val="gap"/>
  </c:chart>
  <c:spPr>
    <a:ln>
      <a:noFill/>
    </a:ln>
  </c:spPr>
  <c:txPr>
    <a:bodyPr/>
    <a:lstStyle/>
    <a:p>
      <a:pPr>
        <a:defRPr sz="1100">
          <a:latin typeface="Arial" pitchFamily="34" charset="0"/>
          <a:cs typeface="Arial" pitchFamily="34" charset="0"/>
        </a:defRPr>
      </a:pPr>
      <a:endParaRPr lang="en-US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chart>
    <c:title>
      <c:tx>
        <c:rich>
          <a:bodyPr/>
          <a:lstStyle/>
          <a:p>
            <a:pPr>
              <a:defRPr/>
            </a:pPr>
            <a:r>
              <a:rPr lang="en-US"/>
              <a:t>Rural</a:t>
            </a:r>
          </a:p>
        </c:rich>
      </c:tx>
      <c:layout/>
    </c:title>
    <c:plotArea>
      <c:layout/>
      <c:lineChart>
        <c:grouping val="standard"/>
        <c:ser>
          <c:idx val="0"/>
          <c:order val="1"/>
          <c:tx>
            <c:strRef>
              <c:f>'Pic 2.5-2.7 (UR&amp;RU)'!$Q$109</c:f>
              <c:strCache>
                <c:ptCount val="1"/>
                <c:pt idx="0">
                  <c:v>Хөдөө</c:v>
                </c:pt>
              </c:strCache>
            </c:strRef>
          </c:tx>
          <c:marker>
            <c:symbol val="none"/>
          </c:marker>
          <c:cat>
            <c:strRef>
              <c:f>'Pic 2.5-2.7 (UR&amp;RU)'!$W$111:$W$126</c:f>
              <c:strCache>
                <c:ptCount val="1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75+</c:v>
                </c:pt>
              </c:strCache>
            </c:strRef>
          </c:cat>
          <c:val>
            <c:numRef>
              <c:f>'Pic 2.5-2.7 (UR&amp;RU)'!$Q$111:$Q$126</c:f>
              <c:numCache>
                <c:formatCode>0.0</c:formatCode>
                <c:ptCount val="16"/>
                <c:pt idx="0">
                  <c:v>103.07352506571682</c:v>
                </c:pt>
                <c:pt idx="1">
                  <c:v>102.95132637138397</c:v>
                </c:pt>
                <c:pt idx="2">
                  <c:v>102.63576861843262</c:v>
                </c:pt>
                <c:pt idx="3">
                  <c:v>114.67723847561335</c:v>
                </c:pt>
                <c:pt idx="4">
                  <c:v>108.26117725418368</c:v>
                </c:pt>
                <c:pt idx="5">
                  <c:v>105.34296028880871</c:v>
                </c:pt>
                <c:pt idx="6">
                  <c:v>105.37934464275843</c:v>
                </c:pt>
                <c:pt idx="7">
                  <c:v>102.78654380207017</c:v>
                </c:pt>
                <c:pt idx="8">
                  <c:v>99.58539241142465</c:v>
                </c:pt>
                <c:pt idx="9">
                  <c:v>93.537661709587724</c:v>
                </c:pt>
                <c:pt idx="10">
                  <c:v>86.949041455022126</c:v>
                </c:pt>
                <c:pt idx="11">
                  <c:v>94.196496572734134</c:v>
                </c:pt>
                <c:pt idx="12">
                  <c:v>98.414859476806427</c:v>
                </c:pt>
                <c:pt idx="13">
                  <c:v>86.139810947460958</c:v>
                </c:pt>
                <c:pt idx="14">
                  <c:v>82.001566784175552</c:v>
                </c:pt>
                <c:pt idx="15">
                  <c:v>54.057099924868524</c:v>
                </c:pt>
              </c:numCache>
            </c:numRef>
          </c:val>
        </c:ser>
        <c:ser>
          <c:idx val="2"/>
          <c:order val="0"/>
          <c:tx>
            <c:strRef>
              <c:f>'Pic 2.5-2.7 (UR&amp;RU)'!$P$109</c:f>
              <c:strCache>
                <c:ptCount val="1"/>
                <c:pt idx="0">
                  <c:v>Хот</c:v>
                </c:pt>
              </c:strCache>
            </c:strRef>
          </c:tx>
          <c:spPr>
            <a:ln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'Pic 2.5-2.7 (UR&amp;RU)'!$W$111:$W$126</c:f>
              <c:strCache>
                <c:ptCount val="1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75+</c:v>
                </c:pt>
              </c:strCache>
            </c:strRef>
          </c:cat>
          <c:val>
            <c:numRef>
              <c:f>'Pic 2.5-2.7 (UR&amp;RU)'!$O$111:$O$126</c:f>
              <c:numCache>
                <c:formatCode>0.0</c:formatCode>
                <c:ptCount val="16"/>
                <c:pt idx="0">
                  <c:v>104.25466475292188</c:v>
                </c:pt>
                <c:pt idx="1">
                  <c:v>103.76025298942588</c:v>
                </c:pt>
                <c:pt idx="2">
                  <c:v>105.79880085842601</c:v>
                </c:pt>
                <c:pt idx="3">
                  <c:v>124.48906882591093</c:v>
                </c:pt>
                <c:pt idx="4">
                  <c:v>129.4771497490058</c:v>
                </c:pt>
                <c:pt idx="5">
                  <c:v>113.54044220542956</c:v>
                </c:pt>
                <c:pt idx="6">
                  <c:v>111.09794856977757</c:v>
                </c:pt>
                <c:pt idx="7">
                  <c:v>109.44158590864615</c:v>
                </c:pt>
                <c:pt idx="8">
                  <c:v>109.22304346288503</c:v>
                </c:pt>
                <c:pt idx="9">
                  <c:v>107.78465500768495</c:v>
                </c:pt>
                <c:pt idx="10">
                  <c:v>99.621212121212125</c:v>
                </c:pt>
                <c:pt idx="11">
                  <c:v>94.62873839807483</c:v>
                </c:pt>
                <c:pt idx="12">
                  <c:v>87.463408425607767</c:v>
                </c:pt>
                <c:pt idx="13">
                  <c:v>86.858190709046454</c:v>
                </c:pt>
                <c:pt idx="14">
                  <c:v>84.836453015692953</c:v>
                </c:pt>
                <c:pt idx="15">
                  <c:v>57.329624478442227</c:v>
                </c:pt>
              </c:numCache>
            </c:numRef>
          </c:val>
        </c:ser>
        <c:ser>
          <c:idx val="1"/>
          <c:order val="2"/>
          <c:spPr>
            <a:ln w="12700"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none"/>
          </c:marker>
          <c:cat>
            <c:strRef>
              <c:f>'Pic 2.5-2.7 (UR&amp;RU)'!$W$111:$W$126</c:f>
              <c:strCache>
                <c:ptCount val="1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75+</c:v>
                </c:pt>
              </c:strCache>
            </c:strRef>
          </c:cat>
          <c:val>
            <c:numRef>
              <c:f>'Pic 2.5-2.7 (UR&amp;RU)'!$V$111:$V$126</c:f>
              <c:numCache>
                <c:formatCode>General</c:formatCode>
                <c:ptCount val="16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</c:numCache>
            </c:numRef>
          </c:val>
        </c:ser>
        <c:marker val="1"/>
        <c:axId val="72943872"/>
        <c:axId val="72999680"/>
      </c:lineChart>
      <c:catAx>
        <c:axId val="72943872"/>
        <c:scaling>
          <c:orientation val="minMax"/>
        </c:scaling>
        <c:axPos val="b"/>
        <c:numFmt formatCode="General" sourceLinked="1"/>
        <c:tickLblPos val="nextTo"/>
        <c:txPr>
          <a:bodyPr rot="0"/>
          <a:lstStyle/>
          <a:p>
            <a:pPr>
              <a:defRPr/>
            </a:pPr>
            <a:endParaRPr lang="en-US"/>
          </a:p>
        </c:txPr>
        <c:crossAx val="72999680"/>
        <c:crosses val="autoZero"/>
        <c:auto val="1"/>
        <c:lblAlgn val="ctr"/>
        <c:lblOffset val="100"/>
      </c:catAx>
      <c:valAx>
        <c:axId val="72999680"/>
        <c:scaling>
          <c:orientation val="minMax"/>
          <c:min val="50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0.0" sourceLinked="1"/>
        <c:tickLblPos val="nextTo"/>
        <c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crossAx val="72943872"/>
        <c:crosses val="autoZero"/>
        <c:crossBetween val="between"/>
      </c:valAx>
      <c:spPr>
        <a:solidFill>
          <a:sysClr val="window" lastClr="FFFFFF">
            <a:lumMod val="95000"/>
          </a:sysClr>
        </a:solidFill>
      </c:spPr>
    </c:plotArea>
    <c:plotVisOnly val="1"/>
    <c:dispBlanksAs val="gap"/>
  </c:chart>
  <c:spPr>
    <a:ln>
      <a:noFill/>
    </a:ln>
  </c:spPr>
  <c:txPr>
    <a:bodyPr/>
    <a:lstStyle/>
    <a:p>
      <a:pPr>
        <a:defRPr sz="1100">
          <a:latin typeface="Arial" pitchFamily="34" charset="0"/>
          <a:cs typeface="Arial" pitchFamily="34" charset="0"/>
        </a:defRPr>
      </a:pPr>
      <a:endParaRPr lang="en-US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chart>
    <c:title>
      <c:tx>
        <c:rich>
          <a:bodyPr/>
          <a:lstStyle/>
          <a:p>
            <a:pPr>
              <a:defRPr sz="1600"/>
            </a:pPr>
            <a:r>
              <a:rPr lang="en-US" sz="1600" dirty="0" smtClean="0"/>
              <a:t>Urban</a:t>
            </a:r>
            <a:endParaRPr lang="en-US" sz="1600" dirty="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'Pic 2.5-2.7 (UR&amp;RU)'!$B$214</c:f>
              <c:strCache>
                <c:ptCount val="1"/>
                <c:pt idx="0">
                  <c:v>Эрэгтэй</c:v>
                </c:pt>
              </c:strCache>
            </c:strRef>
          </c:tx>
          <c:spPr>
            <a:noFill/>
            <a:ln>
              <a:solidFill>
                <a:srgbClr val="FFC000"/>
              </a:solidFill>
            </a:ln>
          </c:spPr>
          <c:cat>
            <c:strRef>
              <c:f>'Pic 2.5-2.7 (UR&amp;RU)'!$A$216:$A$231</c:f>
              <c:strCache>
                <c:ptCount val="16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75+</c:v>
                </c:pt>
              </c:strCache>
            </c:strRef>
          </c:cat>
          <c:val>
            <c:numRef>
              <c:f>'Pic 2.5-2.7 (UR&amp;RU)'!$B$216:$B$231</c:f>
              <c:numCache>
                <c:formatCode>#\ ###\ ##0</c:formatCode>
                <c:ptCount val="16"/>
                <c:pt idx="0">
                  <c:v>-2460</c:v>
                </c:pt>
                <c:pt idx="1">
                  <c:v>-2498</c:v>
                </c:pt>
                <c:pt idx="2">
                  <c:v>-642</c:v>
                </c:pt>
              </c:numCache>
            </c:numRef>
          </c:val>
        </c:ser>
        <c:ser>
          <c:idx val="1"/>
          <c:order val="1"/>
          <c:tx>
            <c:strRef>
              <c:f>'Pic 2.5-2.7 (UR&amp;RU)'!$C$214</c:f>
              <c:strCache>
                <c:ptCount val="1"/>
                <c:pt idx="0">
                  <c:v>Эмэгтэй</c:v>
                </c:pt>
              </c:strCache>
            </c:strRef>
          </c:tx>
          <c:spPr>
            <a:noFill/>
            <a:ln>
              <a:solidFill>
                <a:srgbClr val="FFC000"/>
              </a:solidFill>
            </a:ln>
          </c:spPr>
          <c:cat>
            <c:strRef>
              <c:f>'Pic 2.5-2.7 (UR&amp;RU)'!$A$216:$A$231</c:f>
              <c:strCache>
                <c:ptCount val="16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75+</c:v>
                </c:pt>
              </c:strCache>
            </c:strRef>
          </c:cat>
          <c:val>
            <c:numRef>
              <c:f>'Pic 2.5-2.7 (UR&amp;RU)'!$C$216:$C$231</c:f>
              <c:numCache>
                <c:formatCode>General</c:formatCode>
                <c:ptCount val="16"/>
                <c:pt idx="3" formatCode="#\ ###\ ##0">
                  <c:v>4086</c:v>
                </c:pt>
                <c:pt idx="4" formatCode="#\ ###\ ##0">
                  <c:v>6282</c:v>
                </c:pt>
                <c:pt idx="5" formatCode="#\ ###\ ##0">
                  <c:v>3841</c:v>
                </c:pt>
                <c:pt idx="6" formatCode="#\ ###\ ##0">
                  <c:v>2411</c:v>
                </c:pt>
                <c:pt idx="7" formatCode="#\ ###\ ##0">
                  <c:v>3736</c:v>
                </c:pt>
                <c:pt idx="8" formatCode="#\ ###\ ##0">
                  <c:v>5329</c:v>
                </c:pt>
                <c:pt idx="9" formatCode="#\ ###\ ##0">
                  <c:v>5680</c:v>
                </c:pt>
                <c:pt idx="10" formatCode="#\ ###\ ##0">
                  <c:v>5990</c:v>
                </c:pt>
                <c:pt idx="11" formatCode="#\ ###\ ##0">
                  <c:v>4596</c:v>
                </c:pt>
                <c:pt idx="12" formatCode="#\ ###\ ##0">
                  <c:v>4256</c:v>
                </c:pt>
                <c:pt idx="13" formatCode="#\ ###\ ##0">
                  <c:v>2848</c:v>
                </c:pt>
                <c:pt idx="14" formatCode="#\ ###\ ##0">
                  <c:v>2368</c:v>
                </c:pt>
                <c:pt idx="15" formatCode="#\ ###\ ##0">
                  <c:v>6346</c:v>
                </c:pt>
              </c:numCache>
            </c:numRef>
          </c:val>
        </c:ser>
        <c:ser>
          <c:idx val="2"/>
          <c:order val="2"/>
          <c:tx>
            <c:strRef>
              <c:f>'Pic 2.5-2.7 (UR&amp;RU)'!$F$214</c:f>
              <c:strCache>
                <c:ptCount val="1"/>
                <c:pt idx="0">
                  <c:v>Эрэгтэй</c:v>
                </c:pt>
              </c:strCache>
            </c:strRef>
          </c:tx>
          <c:spPr>
            <a:noFill/>
            <a:ln>
              <a:solidFill>
                <a:schemeClr val="tx2">
                  <a:lumMod val="75000"/>
                </a:schemeClr>
              </a:solidFill>
            </a:ln>
          </c:spPr>
          <c:cat>
            <c:strRef>
              <c:f>'Pic 2.5-2.7 (UR&amp;RU)'!$A$216:$A$231</c:f>
              <c:strCache>
                <c:ptCount val="16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75+</c:v>
                </c:pt>
              </c:strCache>
            </c:strRef>
          </c:cat>
          <c:val>
            <c:numRef>
              <c:f>'Pic 2.5-2.7 (UR&amp;RU)'!$F$216:$F$231</c:f>
              <c:numCache>
                <c:formatCode>#\ ###\ ##0</c:formatCode>
                <c:ptCount val="16"/>
                <c:pt idx="0">
                  <c:v>-965</c:v>
                </c:pt>
                <c:pt idx="1">
                  <c:v>-999</c:v>
                </c:pt>
              </c:numCache>
            </c:numRef>
          </c:val>
        </c:ser>
        <c:ser>
          <c:idx val="3"/>
          <c:order val="3"/>
          <c:tx>
            <c:strRef>
              <c:f>'Pic 2.5-2.7 (UR&amp;RU)'!$G$214</c:f>
              <c:strCache>
                <c:ptCount val="1"/>
                <c:pt idx="0">
                  <c:v>Эмэгтэй</c:v>
                </c:pt>
              </c:strCache>
            </c:strRef>
          </c:tx>
          <c:spPr>
            <a:noFill/>
            <a:ln>
              <a:solidFill>
                <a:srgbClr val="1F497D">
                  <a:lumMod val="75000"/>
                </a:srgbClr>
              </a:solidFill>
            </a:ln>
          </c:spPr>
          <c:cat>
            <c:strRef>
              <c:f>'Pic 2.5-2.7 (UR&amp;RU)'!$A$216:$A$231</c:f>
              <c:strCache>
                <c:ptCount val="16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75+</c:v>
                </c:pt>
              </c:strCache>
            </c:strRef>
          </c:cat>
          <c:val>
            <c:numRef>
              <c:f>'Pic 2.5-2.7 (UR&amp;RU)'!$G$216:$G$231</c:f>
              <c:numCache>
                <c:formatCode>General</c:formatCode>
                <c:ptCount val="16"/>
                <c:pt idx="2" formatCode="#\ ###\ ##0">
                  <c:v>634</c:v>
                </c:pt>
                <c:pt idx="3" formatCode="#\ ###\ ##0">
                  <c:v>4164</c:v>
                </c:pt>
                <c:pt idx="4" formatCode="#\ ###\ ##0">
                  <c:v>3674</c:v>
                </c:pt>
                <c:pt idx="5" formatCode="#\ ###\ ##0">
                  <c:v>3096</c:v>
                </c:pt>
                <c:pt idx="6" formatCode="#\ ###\ ##0">
                  <c:v>4873</c:v>
                </c:pt>
                <c:pt idx="7" formatCode="#\ ###\ ##0">
                  <c:v>3797</c:v>
                </c:pt>
                <c:pt idx="8" formatCode="#\ ###\ ##0">
                  <c:v>1883</c:v>
                </c:pt>
                <c:pt idx="9" formatCode="#\ ###\ ##0">
                  <c:v>695</c:v>
                </c:pt>
                <c:pt idx="10" formatCode="#\ ###\ ##0">
                  <c:v>828</c:v>
                </c:pt>
                <c:pt idx="11" formatCode="#\ ###\ ##0">
                  <c:v>375</c:v>
                </c:pt>
                <c:pt idx="12" formatCode="#\ ###\ ##0">
                  <c:v>573</c:v>
                </c:pt>
                <c:pt idx="13" formatCode="#\ ###\ ##0">
                  <c:v>2190</c:v>
                </c:pt>
                <c:pt idx="14" formatCode="#\ ###\ ##0">
                  <c:v>1788</c:v>
                </c:pt>
                <c:pt idx="15" formatCode="#\ ###\ ##0">
                  <c:v>3748</c:v>
                </c:pt>
              </c:numCache>
            </c:numRef>
          </c:val>
        </c:ser>
        <c:gapWidth val="5"/>
        <c:overlap val="100"/>
        <c:axId val="73512832"/>
        <c:axId val="73064832"/>
      </c:barChart>
      <c:catAx>
        <c:axId val="73512832"/>
        <c:scaling>
          <c:orientation val="minMax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tickLblPos val="low"/>
        <c:txPr>
          <a:bodyPr/>
          <a:lstStyle/>
          <a:p>
            <a:pPr>
              <a:defRPr sz="1000">
                <a:solidFill>
                  <a:srgbClr val="002060"/>
                </a:solidFill>
              </a:defRPr>
            </a:pPr>
            <a:endParaRPr lang="en-US"/>
          </a:p>
        </c:txPr>
        <c:crossAx val="73064832"/>
        <c:crosses val="autoZero"/>
        <c:auto val="1"/>
        <c:lblAlgn val="ctr"/>
        <c:lblOffset val="100"/>
      </c:catAx>
      <c:valAx>
        <c:axId val="73064832"/>
        <c:scaling>
          <c:orientation val="minMax"/>
          <c:min val="-8000"/>
        </c:scaling>
        <c:axPos val="b"/>
        <c:numFmt formatCode="#\ ##0;[Black]#\ ##0" sourceLinked="0"/>
        <c:tickLblPos val="nextTo"/>
        <c:txPr>
          <a:bodyPr/>
          <a:lstStyle/>
          <a:p>
            <a:pPr>
              <a:defRPr sz="900">
                <a:solidFill>
                  <a:srgbClr val="002060"/>
                </a:solidFill>
              </a:defRPr>
            </a:pPr>
            <a:endParaRPr lang="en-US"/>
          </a:p>
        </c:txPr>
        <c:crossAx val="73512832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plotVisOnly val="1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tx>
        <c:rich>
          <a:bodyPr/>
          <a:lstStyle/>
          <a:p>
            <a:pPr>
              <a:defRPr sz="1600"/>
            </a:pPr>
            <a:r>
              <a:rPr lang="en-US" sz="1600" dirty="0" smtClean="0"/>
              <a:t>Rural</a:t>
            </a:r>
            <a:endParaRPr lang="en-US" sz="1600" dirty="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'Pic 2.5-2.7 (UR&amp;RU)'!$B$214</c:f>
              <c:strCache>
                <c:ptCount val="1"/>
                <c:pt idx="0">
                  <c:v>Эрэгтэй</c:v>
                </c:pt>
              </c:strCache>
            </c:strRef>
          </c:tx>
          <c:spPr>
            <a:noFill/>
            <a:ln>
              <a:solidFill>
                <a:srgbClr val="FFC000"/>
              </a:solidFill>
            </a:ln>
          </c:spPr>
          <c:cat>
            <c:strRef>
              <c:f>'Pic 2.5-2.7 (UR&amp;RU)'!$A$216:$A$231</c:f>
              <c:strCache>
                <c:ptCount val="16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75+</c:v>
                </c:pt>
              </c:strCache>
            </c:strRef>
          </c:cat>
          <c:val>
            <c:numRef>
              <c:f>'Pic 2.5-2.7 (UR&amp;RU)'!$D$216:$D$231</c:f>
              <c:numCache>
                <c:formatCode>#\ ###\ ##0</c:formatCode>
                <c:ptCount val="16"/>
                <c:pt idx="0">
                  <c:v>-2075</c:v>
                </c:pt>
                <c:pt idx="1">
                  <c:v>-1522</c:v>
                </c:pt>
                <c:pt idx="2">
                  <c:v>-2621</c:v>
                </c:pt>
                <c:pt idx="3">
                  <c:v>-7561</c:v>
                </c:pt>
                <c:pt idx="4">
                  <c:v>-9043</c:v>
                </c:pt>
                <c:pt idx="5">
                  <c:v>-4838</c:v>
                </c:pt>
                <c:pt idx="6">
                  <c:v>-3841</c:v>
                </c:pt>
                <c:pt idx="7">
                  <c:v>-2991</c:v>
                </c:pt>
                <c:pt idx="8">
                  <c:v>-2608</c:v>
                </c:pt>
                <c:pt idx="9">
                  <c:v>-1874</c:v>
                </c:pt>
              </c:numCache>
            </c:numRef>
          </c:val>
        </c:ser>
        <c:ser>
          <c:idx val="1"/>
          <c:order val="1"/>
          <c:tx>
            <c:strRef>
              <c:f>'Pic 2.5-2.7 (UR&amp;RU)'!$C$214</c:f>
              <c:strCache>
                <c:ptCount val="1"/>
                <c:pt idx="0">
                  <c:v>Эмэгтэй</c:v>
                </c:pt>
              </c:strCache>
            </c:strRef>
          </c:tx>
          <c:spPr>
            <a:noFill/>
            <a:ln>
              <a:solidFill>
                <a:srgbClr val="FFC000"/>
              </a:solidFill>
            </a:ln>
          </c:spPr>
          <c:cat>
            <c:strRef>
              <c:f>'Pic 2.5-2.7 (UR&amp;RU)'!$A$216:$A$231</c:f>
              <c:strCache>
                <c:ptCount val="16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75+</c:v>
                </c:pt>
              </c:strCache>
            </c:strRef>
          </c:cat>
          <c:val>
            <c:numRef>
              <c:f>'Pic 2.5-2.7 (UR&amp;RU)'!$E$216:$E$231</c:f>
              <c:numCache>
                <c:formatCode>General</c:formatCode>
                <c:ptCount val="16"/>
                <c:pt idx="10" formatCode="#\ ###\ ##0">
                  <c:v>74</c:v>
                </c:pt>
                <c:pt idx="11" formatCode="#\ ###\ ##0">
                  <c:v>625</c:v>
                </c:pt>
                <c:pt idx="12" formatCode="#\ ###\ ##0">
                  <c:v>985</c:v>
                </c:pt>
                <c:pt idx="13" formatCode="#\ ###\ ##0">
                  <c:v>860</c:v>
                </c:pt>
                <c:pt idx="14" formatCode="#\ ###\ ##0">
                  <c:v>802</c:v>
                </c:pt>
                <c:pt idx="15" formatCode="#\ ###\ ##0">
                  <c:v>3068</c:v>
                </c:pt>
              </c:numCache>
            </c:numRef>
          </c:val>
        </c:ser>
        <c:ser>
          <c:idx val="2"/>
          <c:order val="2"/>
          <c:tx>
            <c:strRef>
              <c:f>'Pic 2.5-2.7 (UR&amp;RU)'!$F$214</c:f>
              <c:strCache>
                <c:ptCount val="1"/>
                <c:pt idx="0">
                  <c:v>Эрэгтэй</c:v>
                </c:pt>
              </c:strCache>
            </c:strRef>
          </c:tx>
          <c:spPr>
            <a:noFill/>
            <a:ln>
              <a:solidFill>
                <a:schemeClr val="tx2">
                  <a:lumMod val="75000"/>
                </a:schemeClr>
              </a:solidFill>
            </a:ln>
          </c:spPr>
          <c:cat>
            <c:strRef>
              <c:f>'Pic 2.5-2.7 (UR&amp;RU)'!$A$216:$A$231</c:f>
              <c:strCache>
                <c:ptCount val="16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75+</c:v>
                </c:pt>
              </c:strCache>
            </c:strRef>
          </c:cat>
          <c:val>
            <c:numRef>
              <c:f>'Pic 2.5-2.7 (UR&amp;RU)'!$H$216:$H$231</c:f>
              <c:numCache>
                <c:formatCode>#\ ###\ ##0</c:formatCode>
                <c:ptCount val="16"/>
                <c:pt idx="0">
                  <c:v>-1976</c:v>
                </c:pt>
                <c:pt idx="1">
                  <c:v>-1967</c:v>
                </c:pt>
                <c:pt idx="2">
                  <c:v>-1788</c:v>
                </c:pt>
                <c:pt idx="3">
                  <c:v>-7460</c:v>
                </c:pt>
                <c:pt idx="4">
                  <c:v>-3969</c:v>
                </c:pt>
                <c:pt idx="5">
                  <c:v>-2368</c:v>
                </c:pt>
                <c:pt idx="6">
                  <c:v>-1947</c:v>
                </c:pt>
                <c:pt idx="7">
                  <c:v>-883</c:v>
                </c:pt>
              </c:numCache>
            </c:numRef>
          </c:val>
        </c:ser>
        <c:ser>
          <c:idx val="3"/>
          <c:order val="3"/>
          <c:tx>
            <c:strRef>
              <c:f>'Pic 2.5-2.7 (UR&amp;RU)'!$G$214</c:f>
              <c:strCache>
                <c:ptCount val="1"/>
                <c:pt idx="0">
                  <c:v>Эмэгтэй</c:v>
                </c:pt>
              </c:strCache>
            </c:strRef>
          </c:tx>
          <c:spPr>
            <a:noFill/>
            <a:ln>
              <a:solidFill>
                <a:srgbClr val="1F497D">
                  <a:lumMod val="75000"/>
                </a:srgbClr>
              </a:solidFill>
            </a:ln>
          </c:spPr>
          <c:cat>
            <c:strRef>
              <c:f>'Pic 2.5-2.7 (UR&amp;RU)'!$A$216:$A$231</c:f>
              <c:strCache>
                <c:ptCount val="16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75+</c:v>
                </c:pt>
              </c:strCache>
            </c:strRef>
          </c:cat>
          <c:val>
            <c:numRef>
              <c:f>'Pic 2.5-2.7 (UR&amp;RU)'!$I$216:$I$231</c:f>
              <c:numCache>
                <c:formatCode>General</c:formatCode>
                <c:ptCount val="16"/>
                <c:pt idx="8" formatCode="#\ ###\ ##0">
                  <c:v>99</c:v>
                </c:pt>
                <c:pt idx="9" formatCode="#\ ###\ ##0">
                  <c:v>1069</c:v>
                </c:pt>
                <c:pt idx="10" formatCode="#\ ###\ ##0">
                  <c:v>1593</c:v>
                </c:pt>
                <c:pt idx="11" formatCode="#\ ###\ ##0">
                  <c:v>762</c:v>
                </c:pt>
                <c:pt idx="12" formatCode="#\ ###\ ##0">
                  <c:v>163</c:v>
                </c:pt>
                <c:pt idx="13" formatCode="#\ ###\ ##0">
                  <c:v>1261</c:v>
                </c:pt>
                <c:pt idx="14" formatCode="#\ ###\ ##0">
                  <c:v>919</c:v>
                </c:pt>
                <c:pt idx="15" formatCode="#\ ###\ ##0">
                  <c:v>3669</c:v>
                </c:pt>
              </c:numCache>
            </c:numRef>
          </c:val>
        </c:ser>
        <c:gapWidth val="5"/>
        <c:overlap val="100"/>
        <c:axId val="79124352"/>
        <c:axId val="79125888"/>
      </c:barChart>
      <c:catAx>
        <c:axId val="79124352"/>
        <c:scaling>
          <c:orientation val="minMax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tickLblPos val="low"/>
        <c:txPr>
          <a:bodyPr/>
          <a:lstStyle/>
          <a:p>
            <a:pPr>
              <a:defRPr sz="900">
                <a:solidFill>
                  <a:srgbClr val="002060"/>
                </a:solidFill>
              </a:defRPr>
            </a:pPr>
            <a:endParaRPr lang="en-US"/>
          </a:p>
        </c:txPr>
        <c:crossAx val="79125888"/>
        <c:crosses val="autoZero"/>
        <c:auto val="1"/>
        <c:lblAlgn val="ctr"/>
        <c:lblOffset val="100"/>
      </c:catAx>
      <c:valAx>
        <c:axId val="79125888"/>
        <c:scaling>
          <c:orientation val="minMax"/>
          <c:max val="10000"/>
        </c:scaling>
        <c:axPos val="b"/>
        <c:numFmt formatCode="#\ ##0;[Black]#\ ##0" sourceLinked="0"/>
        <c:tickLblPos val="nextTo"/>
        <c:txPr>
          <a:bodyPr/>
          <a:lstStyle/>
          <a:p>
            <a:pPr>
              <a:defRPr sz="900">
                <a:solidFill>
                  <a:srgbClr val="002060"/>
                </a:solidFill>
              </a:defRPr>
            </a:pPr>
            <a:endParaRPr lang="en-US"/>
          </a:p>
        </c:txPr>
        <c:crossAx val="79124352"/>
        <c:crosses val="autoZero"/>
        <c:crossBetween val="between"/>
        <c:majorUnit val="2000"/>
      </c:valAx>
      <c:spPr>
        <a:solidFill>
          <a:schemeClr val="bg1">
            <a:lumMod val="95000"/>
          </a:schemeClr>
        </a:solidFill>
      </c:spPr>
    </c:plotArea>
    <c:plotVisOnly val="1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tx>
        <c:rich>
          <a:bodyPr/>
          <a:lstStyle/>
          <a:p>
            <a:pPr>
              <a:defRPr sz="1400"/>
            </a:pPr>
            <a:r>
              <a:rPr lang="en-US" sz="1400" dirty="0" smtClean="0"/>
              <a:t>National total</a:t>
            </a:r>
            <a:endParaRPr lang="en-US" sz="1400" dirty="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'3.2 PYR&amp;Med.age'!$D$167</c:f>
              <c:strCache>
                <c:ptCount val="1"/>
                <c:pt idx="0">
                  <c:v>Эрэгтэй</c:v>
                </c:pt>
              </c:strCache>
            </c:strRef>
          </c:tx>
          <c:spPr>
            <a:noFill/>
            <a:ln>
              <a:solidFill>
                <a:schemeClr val="tx2">
                  <a:lumMod val="75000"/>
                </a:schemeClr>
              </a:solidFill>
            </a:ln>
          </c:spPr>
          <c:cat>
            <c:strRef>
              <c:f>'3.2 PYR&amp;Med.age'!$R$466:$R$478</c:f>
              <c:strCache>
                <c:ptCount val="13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65-69</c:v>
                </c:pt>
                <c:pt idx="11">
                  <c:v>70-74</c:v>
                </c:pt>
                <c:pt idx="12">
                  <c:v>75+</c:v>
                </c:pt>
              </c:strCache>
            </c:strRef>
          </c:cat>
          <c:val>
            <c:numRef>
              <c:f>'3.2 PYR&amp;Med.age'!$W$466:$W$478</c:f>
              <c:numCache>
                <c:formatCode>#\ ###\ ##0</c:formatCode>
                <c:ptCount val="13"/>
                <c:pt idx="0">
                  <c:v>-21</c:v>
                </c:pt>
                <c:pt idx="1">
                  <c:v>-156</c:v>
                </c:pt>
                <c:pt idx="2">
                  <c:v>-420</c:v>
                </c:pt>
                <c:pt idx="3">
                  <c:v>-825</c:v>
                </c:pt>
                <c:pt idx="4">
                  <c:v>-1365</c:v>
                </c:pt>
                <c:pt idx="5">
                  <c:v>-1526</c:v>
                </c:pt>
                <c:pt idx="6">
                  <c:v>-1461</c:v>
                </c:pt>
                <c:pt idx="7">
                  <c:v>-1396</c:v>
                </c:pt>
                <c:pt idx="8">
                  <c:v>-2045</c:v>
                </c:pt>
                <c:pt idx="9">
                  <c:v>-2143</c:v>
                </c:pt>
                <c:pt idx="10">
                  <c:v>-1924</c:v>
                </c:pt>
                <c:pt idx="11">
                  <c:v>-1133</c:v>
                </c:pt>
                <c:pt idx="12">
                  <c:v>-1281</c:v>
                </c:pt>
              </c:numCache>
            </c:numRef>
          </c:val>
        </c:ser>
        <c:ser>
          <c:idx val="1"/>
          <c:order val="1"/>
          <c:tx>
            <c:strRef>
              <c:f>'3.2 PYR&amp;Med.age'!$E$167</c:f>
              <c:strCache>
                <c:ptCount val="1"/>
                <c:pt idx="0">
                  <c:v>Эмэгтэй</c:v>
                </c:pt>
              </c:strCache>
            </c:strRef>
          </c:tx>
          <c:spPr>
            <a:noFill/>
            <a:ln>
              <a:solidFill>
                <a:schemeClr val="tx2">
                  <a:lumMod val="75000"/>
                </a:schemeClr>
              </a:solidFill>
            </a:ln>
          </c:spPr>
          <c:cat>
            <c:strRef>
              <c:f>'3.2 PYR&amp;Med.age'!$R$466:$R$478</c:f>
              <c:strCache>
                <c:ptCount val="13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65-69</c:v>
                </c:pt>
                <c:pt idx="11">
                  <c:v>70-74</c:v>
                </c:pt>
                <c:pt idx="12">
                  <c:v>75+</c:v>
                </c:pt>
              </c:strCache>
            </c:strRef>
          </c:cat>
          <c:val>
            <c:numRef>
              <c:f>'3.2 PYR&amp;Med.age'!$X$466:$X$478</c:f>
              <c:numCache>
                <c:formatCode>#\ ###\ ##0</c:formatCode>
                <c:ptCount val="13"/>
                <c:pt idx="0">
                  <c:v>101</c:v>
                </c:pt>
                <c:pt idx="1">
                  <c:v>911</c:v>
                </c:pt>
                <c:pt idx="2">
                  <c:v>2782</c:v>
                </c:pt>
                <c:pt idx="3">
                  <c:v>5740</c:v>
                </c:pt>
                <c:pt idx="4">
                  <c:v>8161</c:v>
                </c:pt>
                <c:pt idx="5">
                  <c:v>7584</c:v>
                </c:pt>
                <c:pt idx="6">
                  <c:v>5921</c:v>
                </c:pt>
                <c:pt idx="7">
                  <c:v>4893</c:v>
                </c:pt>
                <c:pt idx="8">
                  <c:v>5412</c:v>
                </c:pt>
                <c:pt idx="9">
                  <c:v>4336</c:v>
                </c:pt>
                <c:pt idx="10">
                  <c:v>3658</c:v>
                </c:pt>
                <c:pt idx="11">
                  <c:v>1666</c:v>
                </c:pt>
                <c:pt idx="12">
                  <c:v>1644</c:v>
                </c:pt>
              </c:numCache>
            </c:numRef>
          </c:val>
        </c:ser>
        <c:ser>
          <c:idx val="2"/>
          <c:order val="2"/>
          <c:tx>
            <c:strRef>
              <c:f>'3.2 PYR&amp;Med.age'!$B$167</c:f>
              <c:strCache>
                <c:ptCount val="1"/>
                <c:pt idx="0">
                  <c:v>Эрэгтэй</c:v>
                </c:pt>
              </c:strCache>
            </c:strRef>
          </c:tx>
          <c:spPr>
            <a:noFill/>
            <a:ln>
              <a:solidFill>
                <a:srgbClr val="FFC000"/>
              </a:solidFill>
            </a:ln>
          </c:spPr>
          <c:cat>
            <c:strRef>
              <c:f>'3.2 PYR&amp;Med.age'!$R$466:$R$478</c:f>
              <c:strCache>
                <c:ptCount val="13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65-69</c:v>
                </c:pt>
                <c:pt idx="11">
                  <c:v>70-74</c:v>
                </c:pt>
                <c:pt idx="12">
                  <c:v>75+</c:v>
                </c:pt>
              </c:strCache>
            </c:strRef>
          </c:cat>
          <c:val>
            <c:numRef>
              <c:f>'3.2 PYR&amp;Med.age'!$T$466:$T$478</c:f>
              <c:numCache>
                <c:formatCode>#\ ###\ ##0</c:formatCode>
                <c:ptCount val="13"/>
                <c:pt idx="0">
                  <c:v>-11</c:v>
                </c:pt>
                <c:pt idx="1">
                  <c:v>-144</c:v>
                </c:pt>
                <c:pt idx="2">
                  <c:v>-385</c:v>
                </c:pt>
                <c:pt idx="3">
                  <c:v>-750</c:v>
                </c:pt>
                <c:pt idx="4">
                  <c:v>-1200</c:v>
                </c:pt>
                <c:pt idx="5">
                  <c:v>-1650</c:v>
                </c:pt>
                <c:pt idx="6">
                  <c:v>-1986</c:v>
                </c:pt>
                <c:pt idx="7">
                  <c:v>-2037</c:v>
                </c:pt>
                <c:pt idx="8">
                  <c:v>-1444</c:v>
                </c:pt>
                <c:pt idx="9">
                  <c:v>-1235</c:v>
                </c:pt>
                <c:pt idx="10">
                  <c:v>-1304</c:v>
                </c:pt>
                <c:pt idx="11">
                  <c:v>-1162</c:v>
                </c:pt>
                <c:pt idx="12">
                  <c:v>-1463</c:v>
                </c:pt>
              </c:numCache>
            </c:numRef>
          </c:val>
        </c:ser>
        <c:ser>
          <c:idx val="3"/>
          <c:order val="3"/>
          <c:tx>
            <c:strRef>
              <c:f>'3.2 PYR&amp;Med.age'!$C$167</c:f>
              <c:strCache>
                <c:ptCount val="1"/>
                <c:pt idx="0">
                  <c:v>Эмэгтэй</c:v>
                </c:pt>
              </c:strCache>
            </c:strRef>
          </c:tx>
          <c:spPr>
            <a:noFill/>
            <a:ln>
              <a:solidFill>
                <a:srgbClr val="FFC000"/>
              </a:solidFill>
            </a:ln>
          </c:spPr>
          <c:cat>
            <c:strRef>
              <c:f>'3.2 PYR&amp;Med.age'!$R$466:$R$478</c:f>
              <c:strCache>
                <c:ptCount val="13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65-69</c:v>
                </c:pt>
                <c:pt idx="11">
                  <c:v>70-74</c:v>
                </c:pt>
                <c:pt idx="12">
                  <c:v>75+</c:v>
                </c:pt>
              </c:strCache>
            </c:strRef>
          </c:cat>
          <c:val>
            <c:numRef>
              <c:f>'3.2 PYR&amp;Med.age'!$U$466:$U$478</c:f>
              <c:numCache>
                <c:formatCode>#\ ###\ ##0</c:formatCode>
                <c:ptCount val="13"/>
                <c:pt idx="0">
                  <c:v>67</c:v>
                </c:pt>
                <c:pt idx="1">
                  <c:v>1000</c:v>
                </c:pt>
                <c:pt idx="2">
                  <c:v>3215</c:v>
                </c:pt>
                <c:pt idx="3">
                  <c:v>5545</c:v>
                </c:pt>
                <c:pt idx="4">
                  <c:v>7951</c:v>
                </c:pt>
                <c:pt idx="5">
                  <c:v>9828</c:v>
                </c:pt>
                <c:pt idx="6">
                  <c:v>10706</c:v>
                </c:pt>
                <c:pt idx="7">
                  <c:v>9617</c:v>
                </c:pt>
                <c:pt idx="8">
                  <c:v>6591</c:v>
                </c:pt>
                <c:pt idx="9">
                  <c:v>4924</c:v>
                </c:pt>
                <c:pt idx="10">
                  <c:v>3886</c:v>
                </c:pt>
                <c:pt idx="11">
                  <c:v>2843</c:v>
                </c:pt>
                <c:pt idx="12">
                  <c:v>2985</c:v>
                </c:pt>
              </c:numCache>
            </c:numRef>
          </c:val>
        </c:ser>
        <c:gapWidth val="5"/>
        <c:overlap val="100"/>
        <c:axId val="79111680"/>
        <c:axId val="79113216"/>
      </c:barChart>
      <c:catAx>
        <c:axId val="79111680"/>
        <c:scaling>
          <c:orientation val="minMax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#\ ###\ ##0" sourceLinked="1"/>
        <c:tickLblPos val="low"/>
        <c:txPr>
          <a:bodyPr/>
          <a:lstStyle/>
          <a:p>
            <a:pPr>
              <a:defRPr sz="900"/>
            </a:pPr>
            <a:endParaRPr lang="en-US"/>
          </a:p>
        </c:txPr>
        <c:crossAx val="79113216"/>
        <c:crosses val="autoZero"/>
        <c:auto val="1"/>
        <c:lblAlgn val="ctr"/>
        <c:lblOffset val="100"/>
      </c:catAx>
      <c:valAx>
        <c:axId val="79113216"/>
        <c:scaling>
          <c:orientation val="minMax"/>
        </c:scaling>
        <c:axPos val="b"/>
        <c:numFmt formatCode="#\ ##0;[Black]#\ ##0" sourceLinked="0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79111680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plotVisOnly val="1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chart>
    <c:title>
      <c:tx>
        <c:rich>
          <a:bodyPr/>
          <a:lstStyle/>
          <a:p>
            <a:pPr>
              <a:defRPr sz="1400"/>
            </a:pPr>
            <a:r>
              <a:rPr lang="en-US" sz="1400" dirty="0" smtClean="0"/>
              <a:t>Urban</a:t>
            </a:r>
            <a:endParaRPr lang="en-US" sz="1400" dirty="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'3.2 PYR&amp;Med.age'!$D$167</c:f>
              <c:strCache>
                <c:ptCount val="1"/>
                <c:pt idx="0">
                  <c:v>Эрэгтэй</c:v>
                </c:pt>
              </c:strCache>
            </c:strRef>
          </c:tx>
          <c:spPr>
            <a:noFill/>
            <a:ln>
              <a:solidFill>
                <a:schemeClr val="tx2">
                  <a:lumMod val="75000"/>
                </a:schemeClr>
              </a:solidFill>
            </a:ln>
          </c:spPr>
          <c:cat>
            <c:strRef>
              <c:f>'3.2 PYR&amp;Med.age'!$R$466:$R$478</c:f>
              <c:strCache>
                <c:ptCount val="13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65-69</c:v>
                </c:pt>
                <c:pt idx="11">
                  <c:v>70-74</c:v>
                </c:pt>
                <c:pt idx="12">
                  <c:v>75+</c:v>
                </c:pt>
              </c:strCache>
            </c:strRef>
          </c:cat>
          <c:val>
            <c:numRef>
              <c:f>'3.2 PYR&amp;Med.age'!$AC$466:$AC$478</c:f>
              <c:numCache>
                <c:formatCode>#\ ###\ ##0</c:formatCode>
                <c:ptCount val="13"/>
                <c:pt idx="0">
                  <c:v>-15</c:v>
                </c:pt>
                <c:pt idx="1">
                  <c:v>-84</c:v>
                </c:pt>
                <c:pt idx="2">
                  <c:v>-219</c:v>
                </c:pt>
                <c:pt idx="3">
                  <c:v>-463</c:v>
                </c:pt>
                <c:pt idx="4">
                  <c:v>-797</c:v>
                </c:pt>
                <c:pt idx="5">
                  <c:v>-968</c:v>
                </c:pt>
                <c:pt idx="6">
                  <c:v>-916</c:v>
                </c:pt>
                <c:pt idx="7">
                  <c:v>-857</c:v>
                </c:pt>
                <c:pt idx="8">
                  <c:v>-1083</c:v>
                </c:pt>
                <c:pt idx="9">
                  <c:v>-1074</c:v>
                </c:pt>
                <c:pt idx="10">
                  <c:v>-992</c:v>
                </c:pt>
                <c:pt idx="11">
                  <c:v>-622</c:v>
                </c:pt>
                <c:pt idx="12">
                  <c:v>-768</c:v>
                </c:pt>
              </c:numCache>
            </c:numRef>
          </c:val>
        </c:ser>
        <c:ser>
          <c:idx val="1"/>
          <c:order val="1"/>
          <c:tx>
            <c:strRef>
              <c:f>'3.2 PYR&amp;Med.age'!$E$167</c:f>
              <c:strCache>
                <c:ptCount val="1"/>
                <c:pt idx="0">
                  <c:v>Эмэгтэй</c:v>
                </c:pt>
              </c:strCache>
            </c:strRef>
          </c:tx>
          <c:spPr>
            <a:noFill/>
            <a:ln>
              <a:solidFill>
                <a:schemeClr val="tx2">
                  <a:lumMod val="75000"/>
                </a:schemeClr>
              </a:solidFill>
            </a:ln>
          </c:spPr>
          <c:cat>
            <c:strRef>
              <c:f>'3.2 PYR&amp;Med.age'!$R$466:$R$478</c:f>
              <c:strCache>
                <c:ptCount val="13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65-69</c:v>
                </c:pt>
                <c:pt idx="11">
                  <c:v>70-74</c:v>
                </c:pt>
                <c:pt idx="12">
                  <c:v>75+</c:v>
                </c:pt>
              </c:strCache>
            </c:strRef>
          </c:cat>
          <c:val>
            <c:numRef>
              <c:f>'3.2 PYR&amp;Med.age'!$AD$466:$AD$478</c:f>
              <c:numCache>
                <c:formatCode>#\ ###\ ##0</c:formatCode>
                <c:ptCount val="13"/>
                <c:pt idx="0">
                  <c:v>37</c:v>
                </c:pt>
                <c:pt idx="1">
                  <c:v>448</c:v>
                </c:pt>
                <c:pt idx="2">
                  <c:v>1592</c:v>
                </c:pt>
                <c:pt idx="3">
                  <c:v>3697</c:v>
                </c:pt>
                <c:pt idx="4">
                  <c:v>5471</c:v>
                </c:pt>
                <c:pt idx="5">
                  <c:v>5114</c:v>
                </c:pt>
                <c:pt idx="6">
                  <c:v>3788</c:v>
                </c:pt>
                <c:pt idx="7">
                  <c:v>3079</c:v>
                </c:pt>
                <c:pt idx="8">
                  <c:v>3091</c:v>
                </c:pt>
                <c:pt idx="9">
                  <c:v>2481</c:v>
                </c:pt>
                <c:pt idx="10">
                  <c:v>2190</c:v>
                </c:pt>
                <c:pt idx="11">
                  <c:v>1039</c:v>
                </c:pt>
                <c:pt idx="12">
                  <c:v>939</c:v>
                </c:pt>
              </c:numCache>
            </c:numRef>
          </c:val>
        </c:ser>
        <c:ser>
          <c:idx val="2"/>
          <c:order val="2"/>
          <c:tx>
            <c:strRef>
              <c:f>'3.2 PYR&amp;Med.age'!$B$167</c:f>
              <c:strCache>
                <c:ptCount val="1"/>
                <c:pt idx="0">
                  <c:v>Эрэгтэй</c:v>
                </c:pt>
              </c:strCache>
            </c:strRef>
          </c:tx>
          <c:spPr>
            <a:noFill/>
            <a:ln>
              <a:solidFill>
                <a:srgbClr val="FFC000"/>
              </a:solidFill>
            </a:ln>
          </c:spPr>
          <c:cat>
            <c:strRef>
              <c:f>'3.2 PYR&amp;Med.age'!$R$466:$R$478</c:f>
              <c:strCache>
                <c:ptCount val="13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65-69</c:v>
                </c:pt>
                <c:pt idx="11">
                  <c:v>70-74</c:v>
                </c:pt>
                <c:pt idx="12">
                  <c:v>75+</c:v>
                </c:pt>
              </c:strCache>
            </c:strRef>
          </c:cat>
          <c:val>
            <c:numRef>
              <c:f>'3.2 PYR&amp;Med.age'!$Z$466:$Z$478</c:f>
              <c:numCache>
                <c:formatCode>#\ ###\ ##0</c:formatCode>
                <c:ptCount val="13"/>
                <c:pt idx="0">
                  <c:v>-7</c:v>
                </c:pt>
                <c:pt idx="1">
                  <c:v>-102</c:v>
                </c:pt>
                <c:pt idx="2">
                  <c:v>-246</c:v>
                </c:pt>
                <c:pt idx="3">
                  <c:v>-473</c:v>
                </c:pt>
                <c:pt idx="4">
                  <c:v>-815</c:v>
                </c:pt>
                <c:pt idx="5">
                  <c:v>-1163</c:v>
                </c:pt>
                <c:pt idx="6">
                  <c:v>-1356</c:v>
                </c:pt>
                <c:pt idx="7">
                  <c:v>-1350</c:v>
                </c:pt>
                <c:pt idx="8">
                  <c:v>-944</c:v>
                </c:pt>
                <c:pt idx="9">
                  <c:v>-846</c:v>
                </c:pt>
                <c:pt idx="10">
                  <c:v>-868</c:v>
                </c:pt>
                <c:pt idx="11">
                  <c:v>-788</c:v>
                </c:pt>
                <c:pt idx="12">
                  <c:v>-984</c:v>
                </c:pt>
              </c:numCache>
            </c:numRef>
          </c:val>
        </c:ser>
        <c:ser>
          <c:idx val="3"/>
          <c:order val="3"/>
          <c:tx>
            <c:strRef>
              <c:f>'3.2 PYR&amp;Med.age'!$C$167</c:f>
              <c:strCache>
                <c:ptCount val="1"/>
                <c:pt idx="0">
                  <c:v>Эмэгтэй</c:v>
                </c:pt>
              </c:strCache>
            </c:strRef>
          </c:tx>
          <c:spPr>
            <a:noFill/>
            <a:ln>
              <a:solidFill>
                <a:srgbClr val="FFC000"/>
              </a:solidFill>
            </a:ln>
          </c:spPr>
          <c:cat>
            <c:strRef>
              <c:f>'3.2 PYR&amp;Med.age'!$R$466:$R$478</c:f>
              <c:strCache>
                <c:ptCount val="13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65-69</c:v>
                </c:pt>
                <c:pt idx="11">
                  <c:v>70-74</c:v>
                </c:pt>
                <c:pt idx="12">
                  <c:v>75+</c:v>
                </c:pt>
              </c:strCache>
            </c:strRef>
          </c:cat>
          <c:val>
            <c:numRef>
              <c:f>'3.2 PYR&amp;Med.age'!$AA$466:$AA$478</c:f>
              <c:numCache>
                <c:formatCode>General</c:formatCode>
                <c:ptCount val="13"/>
                <c:pt idx="0">
                  <c:v>48</c:v>
                </c:pt>
                <c:pt idx="1">
                  <c:v>674</c:v>
                </c:pt>
                <c:pt idx="2">
                  <c:v>2222</c:v>
                </c:pt>
                <c:pt idx="3">
                  <c:v>4014</c:v>
                </c:pt>
                <c:pt idx="4">
                  <c:v>5951</c:v>
                </c:pt>
                <c:pt idx="5">
                  <c:v>7326</c:v>
                </c:pt>
                <c:pt idx="6">
                  <c:v>8041</c:v>
                </c:pt>
                <c:pt idx="7">
                  <c:v>6928</c:v>
                </c:pt>
                <c:pt idx="8">
                  <c:v>4726</c:v>
                </c:pt>
                <c:pt idx="9">
                  <c:v>3616</c:v>
                </c:pt>
                <c:pt idx="10">
                  <c:v>2781</c:v>
                </c:pt>
                <c:pt idx="11">
                  <c:v>2010</c:v>
                </c:pt>
                <c:pt idx="12">
                  <c:v>2102</c:v>
                </c:pt>
              </c:numCache>
            </c:numRef>
          </c:val>
        </c:ser>
        <c:gapWidth val="5"/>
        <c:overlap val="100"/>
        <c:axId val="79201024"/>
        <c:axId val="79202560"/>
      </c:barChart>
      <c:catAx>
        <c:axId val="79201024"/>
        <c:scaling>
          <c:orientation val="minMax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#\ ###\ ##0" sourceLinked="1"/>
        <c:tickLblPos val="low"/>
        <c:txPr>
          <a:bodyPr/>
          <a:lstStyle/>
          <a:p>
            <a:pPr>
              <a:defRPr sz="900"/>
            </a:pPr>
            <a:endParaRPr lang="en-US"/>
          </a:p>
        </c:txPr>
        <c:crossAx val="79202560"/>
        <c:crosses val="autoZero"/>
        <c:auto val="1"/>
        <c:lblAlgn val="ctr"/>
        <c:lblOffset val="100"/>
      </c:catAx>
      <c:valAx>
        <c:axId val="79202560"/>
        <c:scaling>
          <c:orientation val="minMax"/>
        </c:scaling>
        <c:axPos val="b"/>
        <c:numFmt formatCode="#\ ##0;[Black]#\ ##0" sourceLinked="0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79201024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plotVisOnly val="1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71B2C2-DA3F-4E20-BBD8-F96B6E8C9A12}" type="doc">
      <dgm:prSet loTypeId="urn:microsoft.com/office/officeart/2009/layout/CircleArrowProcess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77F095E2-8256-4B5D-B78B-DC4CA6B16199}">
      <dgm:prSet phldrT="[Text]" custT="1"/>
      <dgm:spPr/>
      <dgm:t>
        <a:bodyPr/>
        <a:lstStyle/>
        <a:p>
          <a:r>
            <a:rPr lang="en-US" sz="1200" b="1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610.7 SR=109.6</a:t>
          </a:r>
        </a:p>
      </dgm:t>
    </dgm:pt>
    <dgm:pt modelId="{C130BE9B-5706-415B-96A6-981657DB6547}" type="parTrans" cxnId="{DFCED39A-CC0A-4311-9CA6-F62227156D6F}">
      <dgm:prSet/>
      <dgm:spPr/>
      <dgm:t>
        <a:bodyPr/>
        <a:lstStyle/>
        <a:p>
          <a:endParaRPr lang="en-US" sz="1200" b="1">
            <a:latin typeface="Arial" pitchFamily="34" charset="0"/>
            <a:cs typeface="Arial" pitchFamily="34" charset="0"/>
          </a:endParaRPr>
        </a:p>
      </dgm:t>
    </dgm:pt>
    <dgm:pt modelId="{F38AF791-5551-40AE-A934-FD052826A6AF}" type="sibTrans" cxnId="{DFCED39A-CC0A-4311-9CA6-F62227156D6F}">
      <dgm:prSet/>
      <dgm:spPr/>
      <dgm:t>
        <a:bodyPr/>
        <a:lstStyle/>
        <a:p>
          <a:endParaRPr lang="en-US" sz="1200" b="1">
            <a:latin typeface="Arial" pitchFamily="34" charset="0"/>
            <a:cs typeface="Arial" pitchFamily="34" charset="0"/>
          </a:endParaRPr>
        </a:p>
      </dgm:t>
    </dgm:pt>
    <dgm:pt modelId="{CC97F45C-AB1D-4BA5-B561-087A2E20E4A5}">
      <dgm:prSet phldrT="[Text]" custT="1"/>
      <dgm:spPr/>
      <dgm:t>
        <a:bodyPr/>
        <a:lstStyle/>
        <a:p>
          <a:r>
            <a:rPr lang="en-US" sz="1200" b="1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181.4 SR=101.9</a:t>
          </a:r>
        </a:p>
      </dgm:t>
    </dgm:pt>
    <dgm:pt modelId="{E55690DA-C6FD-4462-A077-6DBCE3019F02}" type="parTrans" cxnId="{237C3443-5F79-4E3D-B2E9-24E0BE31FD72}">
      <dgm:prSet/>
      <dgm:spPr/>
      <dgm:t>
        <a:bodyPr/>
        <a:lstStyle/>
        <a:p>
          <a:endParaRPr lang="en-US" sz="1200" b="1">
            <a:latin typeface="Arial" pitchFamily="34" charset="0"/>
            <a:cs typeface="Arial" pitchFamily="34" charset="0"/>
          </a:endParaRPr>
        </a:p>
      </dgm:t>
    </dgm:pt>
    <dgm:pt modelId="{C2F4B6B3-21E8-46B8-93E2-B8FF50B911DF}" type="sibTrans" cxnId="{237C3443-5F79-4E3D-B2E9-24E0BE31FD72}">
      <dgm:prSet/>
      <dgm:spPr/>
      <dgm:t>
        <a:bodyPr/>
        <a:lstStyle/>
        <a:p>
          <a:endParaRPr lang="en-US" sz="1200" b="1">
            <a:latin typeface="Arial" pitchFamily="34" charset="0"/>
            <a:cs typeface="Arial" pitchFamily="34" charset="0"/>
          </a:endParaRPr>
        </a:p>
      </dgm:t>
    </dgm:pt>
    <dgm:pt modelId="{3114DDA9-2360-49A6-AC80-A562341CFC95}">
      <dgm:prSet phldrT="[Text]" custT="1"/>
      <dgm:spPr/>
      <dgm:t>
        <a:bodyPr/>
        <a:lstStyle/>
        <a:p>
          <a:r>
            <a:rPr lang="en-US" sz="1200" b="1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79.0</a:t>
          </a:r>
        </a:p>
        <a:p>
          <a:r>
            <a:rPr lang="en-US" sz="1200" b="1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SR=118.8</a:t>
          </a:r>
        </a:p>
      </dgm:t>
    </dgm:pt>
    <dgm:pt modelId="{9E9535B5-EB84-4787-9CE6-E663ABAEBE16}" type="parTrans" cxnId="{DC966970-B929-4750-AAA6-2CC15A435866}">
      <dgm:prSet/>
      <dgm:spPr/>
      <dgm:t>
        <a:bodyPr/>
        <a:lstStyle/>
        <a:p>
          <a:endParaRPr lang="en-US" sz="1200" b="1">
            <a:latin typeface="Arial" pitchFamily="34" charset="0"/>
            <a:cs typeface="Arial" pitchFamily="34" charset="0"/>
          </a:endParaRPr>
        </a:p>
      </dgm:t>
    </dgm:pt>
    <dgm:pt modelId="{FE09B25E-858C-4D99-A534-C22E514D6799}" type="sibTrans" cxnId="{DC966970-B929-4750-AAA6-2CC15A435866}">
      <dgm:prSet/>
      <dgm:spPr/>
      <dgm:t>
        <a:bodyPr/>
        <a:lstStyle/>
        <a:p>
          <a:endParaRPr lang="en-US" sz="1200" b="1">
            <a:latin typeface="Arial" pitchFamily="34" charset="0"/>
            <a:cs typeface="Arial" pitchFamily="34" charset="0"/>
          </a:endParaRPr>
        </a:p>
      </dgm:t>
    </dgm:pt>
    <dgm:pt modelId="{A0CF2D30-1818-4FDC-9F4A-41FF32CC5BF6}" type="pres">
      <dgm:prSet presAssocID="{0271B2C2-DA3F-4E20-BBD8-F96B6E8C9A12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EE647F9-5393-4321-BAE2-23C9510FED45}" type="pres">
      <dgm:prSet presAssocID="{77F095E2-8256-4B5D-B78B-DC4CA6B16199}" presName="Accent1" presStyleCnt="0"/>
      <dgm:spPr/>
      <dgm:t>
        <a:bodyPr/>
        <a:lstStyle/>
        <a:p>
          <a:endParaRPr lang="en-US"/>
        </a:p>
      </dgm:t>
    </dgm:pt>
    <dgm:pt modelId="{09DC3699-145C-41C6-9B0E-88B23B70437C}" type="pres">
      <dgm:prSet presAssocID="{77F095E2-8256-4B5D-B78B-DC4CA6B16199}" presName="Accent" presStyleLbl="node1" presStyleIdx="0" presStyleCnt="3" custScaleX="146082" custLinFactNeighborX="2393" custLinFactNeighborY="1595"/>
      <dgm:spPr>
        <a:solidFill>
          <a:schemeClr val="bg2">
            <a:lumMod val="50000"/>
          </a:schemeClr>
        </a:solidFill>
      </dgm:spPr>
      <dgm:t>
        <a:bodyPr/>
        <a:lstStyle/>
        <a:p>
          <a:endParaRPr lang="en-US"/>
        </a:p>
      </dgm:t>
    </dgm:pt>
    <dgm:pt modelId="{3D3B7B8F-7EA3-4841-A31C-14CEC8F63880}" type="pres">
      <dgm:prSet presAssocID="{77F095E2-8256-4B5D-B78B-DC4CA6B16199}" presName="Parent1" presStyleLbl="revTx" presStyleIdx="0" presStyleCnt="3" custScaleX="141424" custLinFactNeighborY="-2221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A15113-95F1-4192-BE07-68C17B1DD590}" type="pres">
      <dgm:prSet presAssocID="{CC97F45C-AB1D-4BA5-B561-087A2E20E4A5}" presName="Accent2" presStyleCnt="0"/>
      <dgm:spPr/>
      <dgm:t>
        <a:bodyPr/>
        <a:lstStyle/>
        <a:p>
          <a:endParaRPr lang="en-US"/>
        </a:p>
      </dgm:t>
    </dgm:pt>
    <dgm:pt modelId="{48A5EC88-4255-46CE-BA40-E3600B3CF93C}" type="pres">
      <dgm:prSet presAssocID="{CC97F45C-AB1D-4BA5-B561-087A2E20E4A5}" presName="Accent" presStyleLbl="node1" presStyleIdx="1" presStyleCnt="3" custScaleX="135939"/>
      <dgm:spPr>
        <a:solidFill>
          <a:schemeClr val="bg1">
            <a:lumMod val="50000"/>
          </a:schemeClr>
        </a:solidFill>
      </dgm:spPr>
      <dgm:t>
        <a:bodyPr/>
        <a:lstStyle/>
        <a:p>
          <a:endParaRPr lang="en-US"/>
        </a:p>
      </dgm:t>
    </dgm:pt>
    <dgm:pt modelId="{20F82998-E150-45E8-A671-8BBCAC4EF7D3}" type="pres">
      <dgm:prSet presAssocID="{CC97F45C-AB1D-4BA5-B561-087A2E20E4A5}" presName="Parent2" presStyleLbl="revTx" presStyleIdx="1" presStyleCnt="3" custScaleX="13323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72037B-B71D-4363-B5FF-E9627081D2ED}" type="pres">
      <dgm:prSet presAssocID="{3114DDA9-2360-49A6-AC80-A562341CFC95}" presName="Accent3" presStyleCnt="0"/>
      <dgm:spPr/>
      <dgm:t>
        <a:bodyPr/>
        <a:lstStyle/>
        <a:p>
          <a:endParaRPr lang="en-US"/>
        </a:p>
      </dgm:t>
    </dgm:pt>
    <dgm:pt modelId="{B0A5FE72-751D-493C-A3C3-E2A6E099DA12}" type="pres">
      <dgm:prSet presAssocID="{3114DDA9-2360-49A6-AC80-A562341CFC95}" presName="Accent" presStyleLbl="node1" presStyleIdx="2" presStyleCnt="3" custScaleY="68946"/>
      <dgm:spPr>
        <a:solidFill>
          <a:srgbClr val="FF6600"/>
        </a:solidFill>
      </dgm:spPr>
      <dgm:t>
        <a:bodyPr/>
        <a:lstStyle/>
        <a:p>
          <a:endParaRPr lang="en-US"/>
        </a:p>
      </dgm:t>
    </dgm:pt>
    <dgm:pt modelId="{85E450E3-87F8-4BBA-AA2A-4AFA0B803006}" type="pres">
      <dgm:prSet presAssocID="{3114DDA9-2360-49A6-AC80-A562341CFC95}" presName="Parent3" presStyleLbl="revTx" presStyleIdx="2" presStyleCnt="3" custScaleX="13654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556AAB-07F9-44F1-B755-3FEAC86B5B2D}" type="presOf" srcId="{3114DDA9-2360-49A6-AC80-A562341CFC95}" destId="{85E450E3-87F8-4BBA-AA2A-4AFA0B803006}" srcOrd="0" destOrd="0" presId="urn:microsoft.com/office/officeart/2009/layout/CircleArrowProcess"/>
    <dgm:cxn modelId="{237C3443-5F79-4E3D-B2E9-24E0BE31FD72}" srcId="{0271B2C2-DA3F-4E20-BBD8-F96B6E8C9A12}" destId="{CC97F45C-AB1D-4BA5-B561-087A2E20E4A5}" srcOrd="1" destOrd="0" parTransId="{E55690DA-C6FD-4462-A077-6DBCE3019F02}" sibTransId="{C2F4B6B3-21E8-46B8-93E2-B8FF50B911DF}"/>
    <dgm:cxn modelId="{DC966970-B929-4750-AAA6-2CC15A435866}" srcId="{0271B2C2-DA3F-4E20-BBD8-F96B6E8C9A12}" destId="{3114DDA9-2360-49A6-AC80-A562341CFC95}" srcOrd="2" destOrd="0" parTransId="{9E9535B5-EB84-4787-9CE6-E663ABAEBE16}" sibTransId="{FE09B25E-858C-4D99-A534-C22E514D6799}"/>
    <dgm:cxn modelId="{DFCED39A-CC0A-4311-9CA6-F62227156D6F}" srcId="{0271B2C2-DA3F-4E20-BBD8-F96B6E8C9A12}" destId="{77F095E2-8256-4B5D-B78B-DC4CA6B16199}" srcOrd="0" destOrd="0" parTransId="{C130BE9B-5706-415B-96A6-981657DB6547}" sibTransId="{F38AF791-5551-40AE-A934-FD052826A6AF}"/>
    <dgm:cxn modelId="{FA9FD51D-787B-44BE-93A1-31FFF90A6660}" type="presOf" srcId="{0271B2C2-DA3F-4E20-BBD8-F96B6E8C9A12}" destId="{A0CF2D30-1818-4FDC-9F4A-41FF32CC5BF6}" srcOrd="0" destOrd="0" presId="urn:microsoft.com/office/officeart/2009/layout/CircleArrowProcess"/>
    <dgm:cxn modelId="{6D1CF784-1677-43FD-AA5A-92CC6E5580FE}" type="presOf" srcId="{77F095E2-8256-4B5D-B78B-DC4CA6B16199}" destId="{3D3B7B8F-7EA3-4841-A31C-14CEC8F63880}" srcOrd="0" destOrd="0" presId="urn:microsoft.com/office/officeart/2009/layout/CircleArrowProcess"/>
    <dgm:cxn modelId="{D5ACA392-CEC8-4790-8EDC-2BFC814D48CC}" type="presOf" srcId="{CC97F45C-AB1D-4BA5-B561-087A2E20E4A5}" destId="{20F82998-E150-45E8-A671-8BBCAC4EF7D3}" srcOrd="0" destOrd="0" presId="urn:microsoft.com/office/officeart/2009/layout/CircleArrowProcess"/>
    <dgm:cxn modelId="{09993730-1D54-4394-A936-9E53B7C622C8}" type="presParOf" srcId="{A0CF2D30-1818-4FDC-9F4A-41FF32CC5BF6}" destId="{6EE647F9-5393-4321-BAE2-23C9510FED45}" srcOrd="0" destOrd="0" presId="urn:microsoft.com/office/officeart/2009/layout/CircleArrowProcess"/>
    <dgm:cxn modelId="{0C57FC5D-6ED4-4969-AF7B-BBBD57AA7213}" type="presParOf" srcId="{6EE647F9-5393-4321-BAE2-23C9510FED45}" destId="{09DC3699-145C-41C6-9B0E-88B23B70437C}" srcOrd="0" destOrd="0" presId="urn:microsoft.com/office/officeart/2009/layout/CircleArrowProcess"/>
    <dgm:cxn modelId="{775182ED-C28B-4BE7-AAF1-F0F1B43A8B95}" type="presParOf" srcId="{A0CF2D30-1818-4FDC-9F4A-41FF32CC5BF6}" destId="{3D3B7B8F-7EA3-4841-A31C-14CEC8F63880}" srcOrd="1" destOrd="0" presId="urn:microsoft.com/office/officeart/2009/layout/CircleArrowProcess"/>
    <dgm:cxn modelId="{A7AABB93-AF51-4FA6-907F-489A2C0077CA}" type="presParOf" srcId="{A0CF2D30-1818-4FDC-9F4A-41FF32CC5BF6}" destId="{DFA15113-95F1-4192-BE07-68C17B1DD590}" srcOrd="2" destOrd="0" presId="urn:microsoft.com/office/officeart/2009/layout/CircleArrowProcess"/>
    <dgm:cxn modelId="{B46DB6CE-BC52-4846-948D-80C1D8C3373C}" type="presParOf" srcId="{DFA15113-95F1-4192-BE07-68C17B1DD590}" destId="{48A5EC88-4255-46CE-BA40-E3600B3CF93C}" srcOrd="0" destOrd="0" presId="urn:microsoft.com/office/officeart/2009/layout/CircleArrowProcess"/>
    <dgm:cxn modelId="{DA6A0F90-65B9-4237-A35B-2809BEB34063}" type="presParOf" srcId="{A0CF2D30-1818-4FDC-9F4A-41FF32CC5BF6}" destId="{20F82998-E150-45E8-A671-8BBCAC4EF7D3}" srcOrd="3" destOrd="0" presId="urn:microsoft.com/office/officeart/2009/layout/CircleArrowProcess"/>
    <dgm:cxn modelId="{413A1517-53C9-40D4-9EB5-A87000CB17D8}" type="presParOf" srcId="{A0CF2D30-1818-4FDC-9F4A-41FF32CC5BF6}" destId="{4A72037B-B71D-4363-B5FF-E9627081D2ED}" srcOrd="4" destOrd="0" presId="urn:microsoft.com/office/officeart/2009/layout/CircleArrowProcess"/>
    <dgm:cxn modelId="{1DA55078-576A-418B-9BCB-FC0D9304A47C}" type="presParOf" srcId="{4A72037B-B71D-4363-B5FF-E9627081D2ED}" destId="{B0A5FE72-751D-493C-A3C3-E2A6E099DA12}" srcOrd="0" destOrd="0" presId="urn:microsoft.com/office/officeart/2009/layout/CircleArrowProcess"/>
    <dgm:cxn modelId="{92A99208-FE68-418D-A74E-0870323B09D1}" type="presParOf" srcId="{A0CF2D30-1818-4FDC-9F4A-41FF32CC5BF6}" destId="{85E450E3-87F8-4BBA-AA2A-4AFA0B803006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71B2C2-DA3F-4E20-BBD8-F96B6E8C9A12}" type="doc">
      <dgm:prSet loTypeId="urn:microsoft.com/office/officeart/2009/layout/CircleArrowProcess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77F095E2-8256-4B5D-B78B-DC4CA6B16199}">
      <dgm:prSet phldrT="[Text]" custT="1"/>
      <dgm:spPr/>
      <dgm:t>
        <a:bodyPr/>
        <a:lstStyle/>
        <a:p>
          <a:r>
            <a:rPr lang="en-US" sz="1200" b="1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1 097.6</a:t>
          </a:r>
        </a:p>
        <a:p>
          <a:r>
            <a:rPr lang="en-US" sz="1200" b="1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 SR=106.0</a:t>
          </a:r>
        </a:p>
      </dgm:t>
    </dgm:pt>
    <dgm:pt modelId="{C130BE9B-5706-415B-96A6-981657DB6547}" type="parTrans" cxnId="{DFCED39A-CC0A-4311-9CA6-F62227156D6F}">
      <dgm:prSet/>
      <dgm:spPr/>
      <dgm:t>
        <a:bodyPr/>
        <a:lstStyle/>
        <a:p>
          <a:endParaRPr lang="en-US" sz="1200" b="1">
            <a:latin typeface="Arial" pitchFamily="34" charset="0"/>
            <a:cs typeface="Arial" pitchFamily="34" charset="0"/>
          </a:endParaRPr>
        </a:p>
      </dgm:t>
    </dgm:pt>
    <dgm:pt modelId="{F38AF791-5551-40AE-A934-FD052826A6AF}" type="sibTrans" cxnId="{DFCED39A-CC0A-4311-9CA6-F62227156D6F}">
      <dgm:prSet/>
      <dgm:spPr/>
      <dgm:t>
        <a:bodyPr/>
        <a:lstStyle/>
        <a:p>
          <a:endParaRPr lang="en-US" sz="1200" b="1">
            <a:latin typeface="Arial" pitchFamily="34" charset="0"/>
            <a:cs typeface="Arial" pitchFamily="34" charset="0"/>
          </a:endParaRPr>
        </a:p>
      </dgm:t>
    </dgm:pt>
    <dgm:pt modelId="{CC97F45C-AB1D-4BA5-B561-087A2E20E4A5}">
      <dgm:prSet phldrT="[Text]" custT="1"/>
      <dgm:spPr>
        <a:noFill/>
      </dgm:spPr>
      <dgm:t>
        <a:bodyPr/>
        <a:lstStyle/>
        <a:p>
          <a:r>
            <a:rPr lang="en-US" sz="1200" b="1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317.7</a:t>
          </a:r>
        </a:p>
        <a:p>
          <a:r>
            <a:rPr lang="en-US" sz="1200" b="1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SR=102.0</a:t>
          </a:r>
        </a:p>
      </dgm:t>
    </dgm:pt>
    <dgm:pt modelId="{E55690DA-C6FD-4462-A077-6DBCE3019F02}" type="parTrans" cxnId="{237C3443-5F79-4E3D-B2E9-24E0BE31FD72}">
      <dgm:prSet/>
      <dgm:spPr/>
      <dgm:t>
        <a:bodyPr/>
        <a:lstStyle/>
        <a:p>
          <a:endParaRPr lang="en-US" sz="1200" b="1">
            <a:latin typeface="Arial" pitchFamily="34" charset="0"/>
            <a:cs typeface="Arial" pitchFamily="34" charset="0"/>
          </a:endParaRPr>
        </a:p>
      </dgm:t>
    </dgm:pt>
    <dgm:pt modelId="{C2F4B6B3-21E8-46B8-93E2-B8FF50B911DF}" type="sibTrans" cxnId="{237C3443-5F79-4E3D-B2E9-24E0BE31FD72}">
      <dgm:prSet/>
      <dgm:spPr/>
      <dgm:t>
        <a:bodyPr/>
        <a:lstStyle/>
        <a:p>
          <a:endParaRPr lang="en-US" sz="1200" b="1">
            <a:latin typeface="Arial" pitchFamily="34" charset="0"/>
            <a:cs typeface="Arial" pitchFamily="34" charset="0"/>
          </a:endParaRPr>
        </a:p>
      </dgm:t>
    </dgm:pt>
    <dgm:pt modelId="{3114DDA9-2360-49A6-AC80-A562341CFC95}">
      <dgm:prSet phldrT="[Text]" custT="1"/>
      <dgm:spPr/>
      <dgm:t>
        <a:bodyPr/>
        <a:lstStyle/>
        <a:p>
          <a:r>
            <a:rPr lang="en-US" sz="1200" b="1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114.2 SR=114.8</a:t>
          </a:r>
        </a:p>
      </dgm:t>
    </dgm:pt>
    <dgm:pt modelId="{9E9535B5-EB84-4787-9CE6-E663ABAEBE16}" type="parTrans" cxnId="{DC966970-B929-4750-AAA6-2CC15A435866}">
      <dgm:prSet/>
      <dgm:spPr/>
      <dgm:t>
        <a:bodyPr/>
        <a:lstStyle/>
        <a:p>
          <a:endParaRPr lang="en-US" sz="1200" b="1">
            <a:latin typeface="Arial" pitchFamily="34" charset="0"/>
            <a:cs typeface="Arial" pitchFamily="34" charset="0"/>
          </a:endParaRPr>
        </a:p>
      </dgm:t>
    </dgm:pt>
    <dgm:pt modelId="{FE09B25E-858C-4D99-A534-C22E514D6799}" type="sibTrans" cxnId="{DC966970-B929-4750-AAA6-2CC15A435866}">
      <dgm:prSet/>
      <dgm:spPr/>
      <dgm:t>
        <a:bodyPr/>
        <a:lstStyle/>
        <a:p>
          <a:endParaRPr lang="en-US" sz="1200" b="1">
            <a:latin typeface="Arial" pitchFamily="34" charset="0"/>
            <a:cs typeface="Arial" pitchFamily="34" charset="0"/>
          </a:endParaRPr>
        </a:p>
      </dgm:t>
    </dgm:pt>
    <dgm:pt modelId="{A0CF2D30-1818-4FDC-9F4A-41FF32CC5BF6}" type="pres">
      <dgm:prSet presAssocID="{0271B2C2-DA3F-4E20-BBD8-F96B6E8C9A12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EE647F9-5393-4321-BAE2-23C9510FED45}" type="pres">
      <dgm:prSet presAssocID="{77F095E2-8256-4B5D-B78B-DC4CA6B16199}" presName="Accent1" presStyleCnt="0"/>
      <dgm:spPr/>
      <dgm:t>
        <a:bodyPr/>
        <a:lstStyle/>
        <a:p>
          <a:endParaRPr lang="en-US"/>
        </a:p>
      </dgm:t>
    </dgm:pt>
    <dgm:pt modelId="{09DC3699-145C-41C6-9B0E-88B23B70437C}" type="pres">
      <dgm:prSet presAssocID="{77F095E2-8256-4B5D-B78B-DC4CA6B16199}" presName="Accent" presStyleLbl="node1" presStyleIdx="0" presStyleCnt="3" custScaleX="146082" custLinFactNeighborX="2393" custLinFactNeighborY="1595"/>
      <dgm:spPr>
        <a:solidFill>
          <a:schemeClr val="bg2">
            <a:lumMod val="50000"/>
          </a:schemeClr>
        </a:solidFill>
      </dgm:spPr>
      <dgm:t>
        <a:bodyPr/>
        <a:lstStyle/>
        <a:p>
          <a:endParaRPr lang="en-US"/>
        </a:p>
      </dgm:t>
    </dgm:pt>
    <dgm:pt modelId="{3D3B7B8F-7EA3-4841-A31C-14CEC8F63880}" type="pres">
      <dgm:prSet presAssocID="{77F095E2-8256-4B5D-B78B-DC4CA6B16199}" presName="Parent1" presStyleLbl="revTx" presStyleIdx="0" presStyleCnt="3" custScaleX="153308" custLinFactNeighborY="-2296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A15113-95F1-4192-BE07-68C17B1DD590}" type="pres">
      <dgm:prSet presAssocID="{CC97F45C-AB1D-4BA5-B561-087A2E20E4A5}" presName="Accent2" presStyleCnt="0"/>
      <dgm:spPr/>
      <dgm:t>
        <a:bodyPr/>
        <a:lstStyle/>
        <a:p>
          <a:endParaRPr lang="en-US"/>
        </a:p>
      </dgm:t>
    </dgm:pt>
    <dgm:pt modelId="{48A5EC88-4255-46CE-BA40-E3600B3CF93C}" type="pres">
      <dgm:prSet presAssocID="{CC97F45C-AB1D-4BA5-B561-087A2E20E4A5}" presName="Accent" presStyleLbl="node1" presStyleIdx="1" presStyleCnt="3" custScaleX="135939"/>
      <dgm:spPr>
        <a:solidFill>
          <a:schemeClr val="bg1">
            <a:lumMod val="50000"/>
          </a:schemeClr>
        </a:solidFill>
      </dgm:spPr>
      <dgm:t>
        <a:bodyPr/>
        <a:lstStyle/>
        <a:p>
          <a:endParaRPr lang="en-US"/>
        </a:p>
      </dgm:t>
    </dgm:pt>
    <dgm:pt modelId="{20F82998-E150-45E8-A671-8BBCAC4EF7D3}" type="pres">
      <dgm:prSet presAssocID="{CC97F45C-AB1D-4BA5-B561-087A2E20E4A5}" presName="Parent2" presStyleLbl="revTx" presStyleIdx="1" presStyleCnt="3" custScaleX="13424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72037B-B71D-4363-B5FF-E9627081D2ED}" type="pres">
      <dgm:prSet presAssocID="{3114DDA9-2360-49A6-AC80-A562341CFC95}" presName="Accent3" presStyleCnt="0"/>
      <dgm:spPr/>
      <dgm:t>
        <a:bodyPr/>
        <a:lstStyle/>
        <a:p>
          <a:endParaRPr lang="en-US"/>
        </a:p>
      </dgm:t>
    </dgm:pt>
    <dgm:pt modelId="{B0A5FE72-751D-493C-A3C3-E2A6E099DA12}" type="pres">
      <dgm:prSet presAssocID="{3114DDA9-2360-49A6-AC80-A562341CFC95}" presName="Accent" presStyleLbl="node1" presStyleIdx="2" presStyleCnt="3" custScaleY="68946"/>
      <dgm:spPr>
        <a:solidFill>
          <a:srgbClr val="FF6600"/>
        </a:solidFill>
      </dgm:spPr>
      <dgm:t>
        <a:bodyPr/>
        <a:lstStyle/>
        <a:p>
          <a:endParaRPr lang="en-US"/>
        </a:p>
      </dgm:t>
    </dgm:pt>
    <dgm:pt modelId="{85E450E3-87F8-4BBA-AA2A-4AFA0B803006}" type="pres">
      <dgm:prSet presAssocID="{3114DDA9-2360-49A6-AC80-A562341CFC95}" presName="Parent3" presStyleLbl="revTx" presStyleIdx="2" presStyleCnt="3" custScaleX="13181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C2ADD38-4B4B-4F48-A496-C60C74D81BB0}" type="presOf" srcId="{0271B2C2-DA3F-4E20-BBD8-F96B6E8C9A12}" destId="{A0CF2D30-1818-4FDC-9F4A-41FF32CC5BF6}" srcOrd="0" destOrd="0" presId="urn:microsoft.com/office/officeart/2009/layout/CircleArrowProcess"/>
    <dgm:cxn modelId="{70012F60-0352-4365-873F-954A0590AE33}" type="presOf" srcId="{CC97F45C-AB1D-4BA5-B561-087A2E20E4A5}" destId="{20F82998-E150-45E8-A671-8BBCAC4EF7D3}" srcOrd="0" destOrd="0" presId="urn:microsoft.com/office/officeart/2009/layout/CircleArrowProcess"/>
    <dgm:cxn modelId="{EA8F4F1E-67CD-4A65-8BED-52DD75D0F9BE}" type="presOf" srcId="{77F095E2-8256-4B5D-B78B-DC4CA6B16199}" destId="{3D3B7B8F-7EA3-4841-A31C-14CEC8F63880}" srcOrd="0" destOrd="0" presId="urn:microsoft.com/office/officeart/2009/layout/CircleArrowProcess"/>
    <dgm:cxn modelId="{237C3443-5F79-4E3D-B2E9-24E0BE31FD72}" srcId="{0271B2C2-DA3F-4E20-BBD8-F96B6E8C9A12}" destId="{CC97F45C-AB1D-4BA5-B561-087A2E20E4A5}" srcOrd="1" destOrd="0" parTransId="{E55690DA-C6FD-4462-A077-6DBCE3019F02}" sibTransId="{C2F4B6B3-21E8-46B8-93E2-B8FF50B911DF}"/>
    <dgm:cxn modelId="{DC966970-B929-4750-AAA6-2CC15A435866}" srcId="{0271B2C2-DA3F-4E20-BBD8-F96B6E8C9A12}" destId="{3114DDA9-2360-49A6-AC80-A562341CFC95}" srcOrd="2" destOrd="0" parTransId="{9E9535B5-EB84-4787-9CE6-E663ABAEBE16}" sibTransId="{FE09B25E-858C-4D99-A534-C22E514D6799}"/>
    <dgm:cxn modelId="{DFCED39A-CC0A-4311-9CA6-F62227156D6F}" srcId="{0271B2C2-DA3F-4E20-BBD8-F96B6E8C9A12}" destId="{77F095E2-8256-4B5D-B78B-DC4CA6B16199}" srcOrd="0" destOrd="0" parTransId="{C130BE9B-5706-415B-96A6-981657DB6547}" sibTransId="{F38AF791-5551-40AE-A934-FD052826A6AF}"/>
    <dgm:cxn modelId="{6FA3CCB9-7AB5-4167-955E-3FC58F61DD83}" type="presOf" srcId="{3114DDA9-2360-49A6-AC80-A562341CFC95}" destId="{85E450E3-87F8-4BBA-AA2A-4AFA0B803006}" srcOrd="0" destOrd="0" presId="urn:microsoft.com/office/officeart/2009/layout/CircleArrowProcess"/>
    <dgm:cxn modelId="{9B51F84F-D2B1-4519-BCDD-F7FDACE5B050}" type="presParOf" srcId="{A0CF2D30-1818-4FDC-9F4A-41FF32CC5BF6}" destId="{6EE647F9-5393-4321-BAE2-23C9510FED45}" srcOrd="0" destOrd="0" presId="urn:microsoft.com/office/officeart/2009/layout/CircleArrowProcess"/>
    <dgm:cxn modelId="{1C9FE3B6-D331-44F8-B95E-DB1D653371AB}" type="presParOf" srcId="{6EE647F9-5393-4321-BAE2-23C9510FED45}" destId="{09DC3699-145C-41C6-9B0E-88B23B70437C}" srcOrd="0" destOrd="0" presId="urn:microsoft.com/office/officeart/2009/layout/CircleArrowProcess"/>
    <dgm:cxn modelId="{0DD32EBA-370B-4A48-998F-53D18A010854}" type="presParOf" srcId="{A0CF2D30-1818-4FDC-9F4A-41FF32CC5BF6}" destId="{3D3B7B8F-7EA3-4841-A31C-14CEC8F63880}" srcOrd="1" destOrd="0" presId="urn:microsoft.com/office/officeart/2009/layout/CircleArrowProcess"/>
    <dgm:cxn modelId="{015CD440-6272-4EE0-A6C3-BB79CDC2BEF6}" type="presParOf" srcId="{A0CF2D30-1818-4FDC-9F4A-41FF32CC5BF6}" destId="{DFA15113-95F1-4192-BE07-68C17B1DD590}" srcOrd="2" destOrd="0" presId="urn:microsoft.com/office/officeart/2009/layout/CircleArrowProcess"/>
    <dgm:cxn modelId="{AB2510CF-7544-49E7-9605-2A60782621DA}" type="presParOf" srcId="{DFA15113-95F1-4192-BE07-68C17B1DD590}" destId="{48A5EC88-4255-46CE-BA40-E3600B3CF93C}" srcOrd="0" destOrd="0" presId="urn:microsoft.com/office/officeart/2009/layout/CircleArrowProcess"/>
    <dgm:cxn modelId="{951D8A3D-8A51-4F8D-95C1-513B4A23D074}" type="presParOf" srcId="{A0CF2D30-1818-4FDC-9F4A-41FF32CC5BF6}" destId="{20F82998-E150-45E8-A671-8BBCAC4EF7D3}" srcOrd="3" destOrd="0" presId="urn:microsoft.com/office/officeart/2009/layout/CircleArrowProcess"/>
    <dgm:cxn modelId="{8C89F6ED-69B7-41D3-BF8C-446AA3149E86}" type="presParOf" srcId="{A0CF2D30-1818-4FDC-9F4A-41FF32CC5BF6}" destId="{4A72037B-B71D-4363-B5FF-E9627081D2ED}" srcOrd="4" destOrd="0" presId="urn:microsoft.com/office/officeart/2009/layout/CircleArrowProcess"/>
    <dgm:cxn modelId="{839B1A55-7EBA-40A4-A9F7-83B17B14C225}" type="presParOf" srcId="{4A72037B-B71D-4363-B5FF-E9627081D2ED}" destId="{B0A5FE72-751D-493C-A3C3-E2A6E099DA12}" srcOrd="0" destOrd="0" presId="urn:microsoft.com/office/officeart/2009/layout/CircleArrowProcess"/>
    <dgm:cxn modelId="{801747AD-520C-45A0-B2DD-3D12E0478A17}" type="presParOf" srcId="{A0CF2D30-1818-4FDC-9F4A-41FF32CC5BF6}" destId="{85E450E3-87F8-4BBA-AA2A-4AFA0B803006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BBA836-38F9-4AD8-BCE7-3C3AD9A0B244}" type="doc">
      <dgm:prSet loTypeId="urn:microsoft.com/office/officeart/2005/8/layout/process2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D7DEB092-9B97-428E-AACA-C53DC9F869D0}">
      <dgm:prSet phldrT="[Text]" custT="1"/>
      <dgm:spPr>
        <a:solidFill>
          <a:schemeClr val="bg2">
            <a:lumMod val="50000"/>
          </a:schemeClr>
        </a:solidFill>
        <a:ln>
          <a:solidFill>
            <a:srgbClr val="FFFFFF"/>
          </a:solidFill>
        </a:ln>
      </dgm:spPr>
      <dgm:t>
        <a:bodyPr/>
        <a:lstStyle/>
        <a:p>
          <a:r>
            <a:rPr lang="en-US" sz="1600">
              <a:solidFill>
                <a:schemeClr val="bg1"/>
              </a:solidFill>
              <a:latin typeface="Arial" pitchFamily="34" charset="0"/>
              <a:cs typeface="Arial" pitchFamily="34" charset="0"/>
            </a:rPr>
            <a:t>Lifetime</a:t>
          </a:r>
        </a:p>
      </dgm:t>
    </dgm:pt>
    <dgm:pt modelId="{ED37C46F-29E0-46A0-B1C6-29C697F93291}" type="parTrans" cxnId="{DAE735AF-5A76-438E-8482-52F18679D3FE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C0C4A899-6920-42E0-8CD8-5520C70068B8}" type="sibTrans" cxnId="{DAE735AF-5A76-438E-8482-52F18679D3FE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39EDABE2-97C6-4367-8061-19A9941DA5AB}">
      <dgm:prSet phldrT="[Text]" custT="1"/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r>
            <a:rPr lang="en-US" sz="1600">
              <a:solidFill>
                <a:schemeClr val="bg1"/>
              </a:solidFill>
              <a:latin typeface="Arial" pitchFamily="34" charset="0"/>
              <a:cs typeface="Arial" pitchFamily="34" charset="0"/>
            </a:rPr>
            <a:t>Five year migration</a:t>
          </a:r>
        </a:p>
      </dgm:t>
    </dgm:pt>
    <dgm:pt modelId="{967B104C-D4B2-4614-A0C0-7A3DB526C637}" type="parTrans" cxnId="{8DF4E074-8D71-4937-9AC0-106413643727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5CBFD121-2575-4C56-89B3-729865235E94}" type="sibTrans" cxnId="{8DF4E074-8D71-4937-9AC0-106413643727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1E655A2F-5A13-4639-B563-AA0500E7152C}">
      <dgm:prSet phldrT="[Text]" custT="1"/>
      <dgm:spPr>
        <a:solidFill>
          <a:schemeClr val="accent6">
            <a:lumMod val="60000"/>
            <a:lumOff val="40000"/>
          </a:schemeClr>
        </a:solidFill>
        <a:ln>
          <a:noFill/>
        </a:ln>
      </dgm:spPr>
      <dgm:t>
        <a:bodyPr/>
        <a:lstStyle/>
        <a:p>
          <a:r>
            <a:rPr lang="en-US" sz="1600">
              <a:solidFill>
                <a:schemeClr val="bg1"/>
              </a:solidFill>
              <a:latin typeface="Arial" pitchFamily="34" charset="0"/>
              <a:cs typeface="Arial" pitchFamily="34" charset="0"/>
            </a:rPr>
            <a:t>One year migration</a:t>
          </a:r>
        </a:p>
      </dgm:t>
    </dgm:pt>
    <dgm:pt modelId="{CDB0DBC9-183D-4DD5-87DF-757BAD475DA5}" type="parTrans" cxnId="{D28D4445-0807-48D2-BB7C-69C2302B48A2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F28CBEA0-D78B-44DB-A95F-E7D11DBFD527}" type="sibTrans" cxnId="{D28D4445-0807-48D2-BB7C-69C2302B48A2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ABC5943B-F365-4157-AE38-ECA172399A4F}" type="pres">
      <dgm:prSet presAssocID="{CCBBA836-38F9-4AD8-BCE7-3C3AD9A0B244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70A11FC-7D23-4037-BA85-37CA14FF61F3}" type="pres">
      <dgm:prSet presAssocID="{D7DEB092-9B97-428E-AACA-C53DC9F869D0}" presName="node" presStyleLbl="node1" presStyleIdx="0" presStyleCnt="3" custScaleX="1358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E369BD-A304-45C8-B7B9-52BA3225CB39}" type="pres">
      <dgm:prSet presAssocID="{C0C4A899-6920-42E0-8CD8-5520C70068B8}" presName="sibTrans" presStyleLbl="sibTrans2D1" presStyleIdx="0" presStyleCnt="2"/>
      <dgm:spPr/>
      <dgm:t>
        <a:bodyPr/>
        <a:lstStyle/>
        <a:p>
          <a:endParaRPr lang="en-US"/>
        </a:p>
      </dgm:t>
    </dgm:pt>
    <dgm:pt modelId="{6FE89D64-53A4-4F00-9310-CA900B0D22FE}" type="pres">
      <dgm:prSet presAssocID="{C0C4A899-6920-42E0-8CD8-5520C70068B8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DC7FAC0C-9DD0-4002-B96B-9A98CBD10913}" type="pres">
      <dgm:prSet presAssocID="{39EDABE2-97C6-4367-8061-19A9941DA5AB}" presName="node" presStyleLbl="node1" presStyleIdx="1" presStyleCnt="3" custScaleX="1362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C66472-9A0C-4A66-88CC-ABDF0D337456}" type="pres">
      <dgm:prSet presAssocID="{5CBFD121-2575-4C56-89B3-729865235E94}" presName="sibTrans" presStyleLbl="sibTrans2D1" presStyleIdx="1" presStyleCnt="2"/>
      <dgm:spPr/>
      <dgm:t>
        <a:bodyPr/>
        <a:lstStyle/>
        <a:p>
          <a:endParaRPr lang="en-US"/>
        </a:p>
      </dgm:t>
    </dgm:pt>
    <dgm:pt modelId="{0AC1E254-5E9F-4498-B9EC-B0B43219ED06}" type="pres">
      <dgm:prSet presAssocID="{5CBFD121-2575-4C56-89B3-729865235E94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A1EAD0CC-BDD9-481B-B3E7-FB7FA225534F}" type="pres">
      <dgm:prSet presAssocID="{1E655A2F-5A13-4639-B563-AA0500E7152C}" presName="node" presStyleLbl="node1" presStyleIdx="2" presStyleCnt="3" custScaleX="1388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3FE77E-2663-476F-BC45-C1E0F3E67698}" type="presOf" srcId="{C0C4A899-6920-42E0-8CD8-5520C70068B8}" destId="{0DE369BD-A304-45C8-B7B9-52BA3225CB39}" srcOrd="0" destOrd="0" presId="urn:microsoft.com/office/officeart/2005/8/layout/process2"/>
    <dgm:cxn modelId="{D34B610C-B7E0-4E50-BD44-194BB6BA6EE2}" type="presOf" srcId="{D7DEB092-9B97-428E-AACA-C53DC9F869D0}" destId="{170A11FC-7D23-4037-BA85-37CA14FF61F3}" srcOrd="0" destOrd="0" presId="urn:microsoft.com/office/officeart/2005/8/layout/process2"/>
    <dgm:cxn modelId="{8DF4E074-8D71-4937-9AC0-106413643727}" srcId="{CCBBA836-38F9-4AD8-BCE7-3C3AD9A0B244}" destId="{39EDABE2-97C6-4367-8061-19A9941DA5AB}" srcOrd="1" destOrd="0" parTransId="{967B104C-D4B2-4614-A0C0-7A3DB526C637}" sibTransId="{5CBFD121-2575-4C56-89B3-729865235E94}"/>
    <dgm:cxn modelId="{C4D0F48A-AA31-415D-879C-A354EE898D36}" type="presOf" srcId="{CCBBA836-38F9-4AD8-BCE7-3C3AD9A0B244}" destId="{ABC5943B-F365-4157-AE38-ECA172399A4F}" srcOrd="0" destOrd="0" presId="urn:microsoft.com/office/officeart/2005/8/layout/process2"/>
    <dgm:cxn modelId="{7BBB369A-ED15-438D-A872-0CB67CE0F709}" type="presOf" srcId="{C0C4A899-6920-42E0-8CD8-5520C70068B8}" destId="{6FE89D64-53A4-4F00-9310-CA900B0D22FE}" srcOrd="1" destOrd="0" presId="urn:microsoft.com/office/officeart/2005/8/layout/process2"/>
    <dgm:cxn modelId="{9DAFC1F1-4276-4577-B727-F3EF1EAB4BB5}" type="presOf" srcId="{1E655A2F-5A13-4639-B563-AA0500E7152C}" destId="{A1EAD0CC-BDD9-481B-B3E7-FB7FA225534F}" srcOrd="0" destOrd="0" presId="urn:microsoft.com/office/officeart/2005/8/layout/process2"/>
    <dgm:cxn modelId="{D28D4445-0807-48D2-BB7C-69C2302B48A2}" srcId="{CCBBA836-38F9-4AD8-BCE7-3C3AD9A0B244}" destId="{1E655A2F-5A13-4639-B563-AA0500E7152C}" srcOrd="2" destOrd="0" parTransId="{CDB0DBC9-183D-4DD5-87DF-757BAD475DA5}" sibTransId="{F28CBEA0-D78B-44DB-A95F-E7D11DBFD527}"/>
    <dgm:cxn modelId="{C5CC9AC4-0BD3-49F2-A4DB-F9461EFE2D5F}" type="presOf" srcId="{5CBFD121-2575-4C56-89B3-729865235E94}" destId="{0AC1E254-5E9F-4498-B9EC-B0B43219ED06}" srcOrd="1" destOrd="0" presId="urn:microsoft.com/office/officeart/2005/8/layout/process2"/>
    <dgm:cxn modelId="{65026E18-2F99-4273-8CE2-6C4ECB870763}" type="presOf" srcId="{39EDABE2-97C6-4367-8061-19A9941DA5AB}" destId="{DC7FAC0C-9DD0-4002-B96B-9A98CBD10913}" srcOrd="0" destOrd="0" presId="urn:microsoft.com/office/officeart/2005/8/layout/process2"/>
    <dgm:cxn modelId="{DAE735AF-5A76-438E-8482-52F18679D3FE}" srcId="{CCBBA836-38F9-4AD8-BCE7-3C3AD9A0B244}" destId="{D7DEB092-9B97-428E-AACA-C53DC9F869D0}" srcOrd="0" destOrd="0" parTransId="{ED37C46F-29E0-46A0-B1C6-29C697F93291}" sibTransId="{C0C4A899-6920-42E0-8CD8-5520C70068B8}"/>
    <dgm:cxn modelId="{80665C26-D249-4969-95A0-0E9B7CE9181B}" type="presOf" srcId="{5CBFD121-2575-4C56-89B3-729865235E94}" destId="{E0C66472-9A0C-4A66-88CC-ABDF0D337456}" srcOrd="0" destOrd="0" presId="urn:microsoft.com/office/officeart/2005/8/layout/process2"/>
    <dgm:cxn modelId="{E80EE110-A996-4A10-B848-06E73D99A26E}" type="presParOf" srcId="{ABC5943B-F365-4157-AE38-ECA172399A4F}" destId="{170A11FC-7D23-4037-BA85-37CA14FF61F3}" srcOrd="0" destOrd="0" presId="urn:microsoft.com/office/officeart/2005/8/layout/process2"/>
    <dgm:cxn modelId="{53B82F36-073A-47DA-8D46-39C40C9367DF}" type="presParOf" srcId="{ABC5943B-F365-4157-AE38-ECA172399A4F}" destId="{0DE369BD-A304-45C8-B7B9-52BA3225CB39}" srcOrd="1" destOrd="0" presId="urn:microsoft.com/office/officeart/2005/8/layout/process2"/>
    <dgm:cxn modelId="{8CF6C0B2-773A-4F85-9347-140E8B9F105D}" type="presParOf" srcId="{0DE369BD-A304-45C8-B7B9-52BA3225CB39}" destId="{6FE89D64-53A4-4F00-9310-CA900B0D22FE}" srcOrd="0" destOrd="0" presId="urn:microsoft.com/office/officeart/2005/8/layout/process2"/>
    <dgm:cxn modelId="{CBDC2373-FA09-4B59-972B-3E03F5139164}" type="presParOf" srcId="{ABC5943B-F365-4157-AE38-ECA172399A4F}" destId="{DC7FAC0C-9DD0-4002-B96B-9A98CBD10913}" srcOrd="2" destOrd="0" presId="urn:microsoft.com/office/officeart/2005/8/layout/process2"/>
    <dgm:cxn modelId="{A204A822-18D4-49C6-BE0B-FA0ED513EB11}" type="presParOf" srcId="{ABC5943B-F365-4157-AE38-ECA172399A4F}" destId="{E0C66472-9A0C-4A66-88CC-ABDF0D337456}" srcOrd="3" destOrd="0" presId="urn:microsoft.com/office/officeart/2005/8/layout/process2"/>
    <dgm:cxn modelId="{0958D885-6834-48D2-B139-EA45FAF87C1D}" type="presParOf" srcId="{E0C66472-9A0C-4A66-88CC-ABDF0D337456}" destId="{0AC1E254-5E9F-4498-B9EC-B0B43219ED06}" srcOrd="0" destOrd="0" presId="urn:microsoft.com/office/officeart/2005/8/layout/process2"/>
    <dgm:cxn modelId="{706F4BE5-4030-4FE3-BAC5-7CCEB814DC75}" type="presParOf" srcId="{ABC5943B-F365-4157-AE38-ECA172399A4F}" destId="{A1EAD0CC-BDD9-481B-B3E7-FB7FA225534F}" srcOrd="4" destOrd="0" presId="urn:microsoft.com/office/officeart/2005/8/layout/process2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DC3699-145C-41C6-9B0E-88B23B70437C}">
      <dsp:nvSpPr>
        <dsp:cNvPr id="0" name=""/>
        <dsp:cNvSpPr/>
      </dsp:nvSpPr>
      <dsp:spPr>
        <a:xfrm>
          <a:off x="390996" y="562833"/>
          <a:ext cx="1650782" cy="1130210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3B7B8F-7EA3-4841-A31C-14CEC8F63880}">
      <dsp:nvSpPr>
        <dsp:cNvPr id="0" name=""/>
        <dsp:cNvSpPr/>
      </dsp:nvSpPr>
      <dsp:spPr>
        <a:xfrm>
          <a:off x="744043" y="883106"/>
          <a:ext cx="888058" cy="3138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610.7 SR=109.6</a:t>
          </a:r>
        </a:p>
      </dsp:txBody>
      <dsp:txXfrm>
        <a:off x="744043" y="883106"/>
        <a:ext cx="888058" cy="313895"/>
      </dsp:txXfrm>
    </dsp:sp>
    <dsp:sp modelId="{48A5EC88-4255-46CE-BA40-E3600B3CF93C}">
      <dsp:nvSpPr>
        <dsp:cNvPr id="0" name=""/>
        <dsp:cNvSpPr/>
      </dsp:nvSpPr>
      <dsp:spPr>
        <a:xfrm>
          <a:off x="107400" y="1194196"/>
          <a:ext cx="1536163" cy="113021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F82998-E150-45E8-A671-8BBCAC4EF7D3}">
      <dsp:nvSpPr>
        <dsp:cNvPr id="0" name=""/>
        <dsp:cNvSpPr/>
      </dsp:nvSpPr>
      <dsp:spPr>
        <a:xfrm>
          <a:off x="457157" y="1605993"/>
          <a:ext cx="836649" cy="3138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181.4 SR=101.9</a:t>
          </a:r>
        </a:p>
      </dsp:txBody>
      <dsp:txXfrm>
        <a:off x="457157" y="1605993"/>
        <a:ext cx="836649" cy="313895"/>
      </dsp:txXfrm>
    </dsp:sp>
    <dsp:sp modelId="{B0A5FE72-751D-493C-A3C3-E2A6E099DA12}">
      <dsp:nvSpPr>
        <dsp:cNvPr id="0" name=""/>
        <dsp:cNvSpPr/>
      </dsp:nvSpPr>
      <dsp:spPr>
        <a:xfrm>
          <a:off x="704755" y="2072105"/>
          <a:ext cx="970878" cy="669649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rgbClr val="FF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E450E3-87F8-4BBA-AA2A-4AFA0B803006}">
      <dsp:nvSpPr>
        <dsp:cNvPr id="0" name=""/>
        <dsp:cNvSpPr/>
      </dsp:nvSpPr>
      <dsp:spPr>
        <a:xfrm>
          <a:off x="760860" y="2260078"/>
          <a:ext cx="857396" cy="3138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79.0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SR=118.8</a:t>
          </a:r>
        </a:p>
      </dsp:txBody>
      <dsp:txXfrm>
        <a:off x="760860" y="2260078"/>
        <a:ext cx="857396" cy="31389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DC3699-145C-41C6-9B0E-88B23B70437C}">
      <dsp:nvSpPr>
        <dsp:cNvPr id="0" name=""/>
        <dsp:cNvSpPr/>
      </dsp:nvSpPr>
      <dsp:spPr>
        <a:xfrm>
          <a:off x="405682" y="522252"/>
          <a:ext cx="1712785" cy="1172660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3B7B8F-7EA3-4841-A31C-14CEC8F63880}">
      <dsp:nvSpPr>
        <dsp:cNvPr id="0" name=""/>
        <dsp:cNvSpPr/>
      </dsp:nvSpPr>
      <dsp:spPr>
        <a:xfrm>
          <a:off x="733275" y="852108"/>
          <a:ext cx="998841" cy="325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1 097.6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 SR=106.0</a:t>
          </a:r>
        </a:p>
      </dsp:txBody>
      <dsp:txXfrm>
        <a:off x="733275" y="852108"/>
        <a:ext cx="998841" cy="325685"/>
      </dsp:txXfrm>
    </dsp:sp>
    <dsp:sp modelId="{48A5EC88-4255-46CE-BA40-E3600B3CF93C}">
      <dsp:nvSpPr>
        <dsp:cNvPr id="0" name=""/>
        <dsp:cNvSpPr/>
      </dsp:nvSpPr>
      <dsp:spPr>
        <a:xfrm>
          <a:off x="111434" y="1177329"/>
          <a:ext cx="1593860" cy="117266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F82998-E150-45E8-A671-8BBCAC4EF7D3}">
      <dsp:nvSpPr>
        <dsp:cNvPr id="0" name=""/>
        <dsp:cNvSpPr/>
      </dsp:nvSpPr>
      <dsp:spPr>
        <a:xfrm>
          <a:off x="471034" y="1604592"/>
          <a:ext cx="874660" cy="325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317.7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SR=102.0</a:t>
          </a:r>
        </a:p>
      </dsp:txBody>
      <dsp:txXfrm>
        <a:off x="471034" y="1604592"/>
        <a:ext cx="874660" cy="325685"/>
      </dsp:txXfrm>
    </dsp:sp>
    <dsp:sp modelId="{B0A5FE72-751D-493C-A3C3-E2A6E099DA12}">
      <dsp:nvSpPr>
        <dsp:cNvPr id="0" name=""/>
        <dsp:cNvSpPr/>
      </dsp:nvSpPr>
      <dsp:spPr>
        <a:xfrm>
          <a:off x="731226" y="2088212"/>
          <a:ext cx="1007344" cy="694801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rgbClr val="FF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E450E3-87F8-4BBA-AA2A-4AFA0B803006}">
      <dsp:nvSpPr>
        <dsp:cNvPr id="0" name=""/>
        <dsp:cNvSpPr/>
      </dsp:nvSpPr>
      <dsp:spPr>
        <a:xfrm>
          <a:off x="804846" y="2283245"/>
          <a:ext cx="858782" cy="325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114.2 SR=114.8</a:t>
          </a:r>
        </a:p>
      </dsp:txBody>
      <dsp:txXfrm>
        <a:off x="804846" y="2283245"/>
        <a:ext cx="858782" cy="32568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0A11FC-7D23-4037-BA85-37CA14FF61F3}">
      <dsp:nvSpPr>
        <dsp:cNvPr id="0" name=""/>
        <dsp:cNvSpPr/>
      </dsp:nvSpPr>
      <dsp:spPr>
        <a:xfrm>
          <a:off x="1577510" y="0"/>
          <a:ext cx="1734744" cy="709670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rgbClr val="FFFF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>
              <a:solidFill>
                <a:schemeClr val="bg1"/>
              </a:solidFill>
              <a:latin typeface="Arial" pitchFamily="34" charset="0"/>
              <a:cs typeface="Arial" pitchFamily="34" charset="0"/>
            </a:rPr>
            <a:t>Lifetime</a:t>
          </a:r>
        </a:p>
      </dsp:txBody>
      <dsp:txXfrm>
        <a:off x="1577510" y="0"/>
        <a:ext cx="1734744" cy="709670"/>
      </dsp:txXfrm>
    </dsp:sp>
    <dsp:sp modelId="{0DE369BD-A304-45C8-B7B9-52BA3225CB39}">
      <dsp:nvSpPr>
        <dsp:cNvPr id="0" name=""/>
        <dsp:cNvSpPr/>
      </dsp:nvSpPr>
      <dsp:spPr>
        <a:xfrm rot="5400000">
          <a:off x="2311819" y="727412"/>
          <a:ext cx="266126" cy="319351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>
            <a:latin typeface="Arial" pitchFamily="34" charset="0"/>
            <a:cs typeface="Arial" pitchFamily="34" charset="0"/>
          </a:endParaRPr>
        </a:p>
      </dsp:txBody>
      <dsp:txXfrm rot="5400000">
        <a:off x="2311819" y="727412"/>
        <a:ext cx="266126" cy="319351"/>
      </dsp:txXfrm>
    </dsp:sp>
    <dsp:sp modelId="{DC7FAC0C-9DD0-4002-B96B-9A98CBD10913}">
      <dsp:nvSpPr>
        <dsp:cNvPr id="0" name=""/>
        <dsp:cNvSpPr/>
      </dsp:nvSpPr>
      <dsp:spPr>
        <a:xfrm>
          <a:off x="1574885" y="1064505"/>
          <a:ext cx="1739994" cy="709670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>
              <a:solidFill>
                <a:schemeClr val="bg1"/>
              </a:solidFill>
              <a:latin typeface="Arial" pitchFamily="34" charset="0"/>
              <a:cs typeface="Arial" pitchFamily="34" charset="0"/>
            </a:rPr>
            <a:t>Five year migration</a:t>
          </a:r>
        </a:p>
      </dsp:txBody>
      <dsp:txXfrm>
        <a:off x="1574885" y="1064505"/>
        <a:ext cx="1739994" cy="709670"/>
      </dsp:txXfrm>
    </dsp:sp>
    <dsp:sp modelId="{E0C66472-9A0C-4A66-88CC-ABDF0D337456}">
      <dsp:nvSpPr>
        <dsp:cNvPr id="0" name=""/>
        <dsp:cNvSpPr/>
      </dsp:nvSpPr>
      <dsp:spPr>
        <a:xfrm rot="5400000">
          <a:off x="2311819" y="1791918"/>
          <a:ext cx="266126" cy="319351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>
            <a:latin typeface="Arial" pitchFamily="34" charset="0"/>
            <a:cs typeface="Arial" pitchFamily="34" charset="0"/>
          </a:endParaRPr>
        </a:p>
      </dsp:txBody>
      <dsp:txXfrm rot="5400000">
        <a:off x="2311819" y="1791918"/>
        <a:ext cx="266126" cy="319351"/>
      </dsp:txXfrm>
    </dsp:sp>
    <dsp:sp modelId="{A1EAD0CC-BDD9-481B-B3E7-FB7FA225534F}">
      <dsp:nvSpPr>
        <dsp:cNvPr id="0" name=""/>
        <dsp:cNvSpPr/>
      </dsp:nvSpPr>
      <dsp:spPr>
        <a:xfrm>
          <a:off x="1557793" y="2129011"/>
          <a:ext cx="1774177" cy="709670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>
              <a:solidFill>
                <a:schemeClr val="bg1"/>
              </a:solidFill>
              <a:latin typeface="Arial" pitchFamily="34" charset="0"/>
              <a:cs typeface="Arial" pitchFamily="34" charset="0"/>
            </a:rPr>
            <a:t>One year migration</a:t>
          </a:r>
        </a:p>
      </dsp:txBody>
      <dsp:txXfrm>
        <a:off x="1557793" y="2129011"/>
        <a:ext cx="1774177" cy="7096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0.78095</cdr:x>
      <cdr:y>0.01449</cdr:y>
    </cdr:from>
    <cdr:to>
      <cdr:x>0.92381</cdr:x>
      <cdr:y>0.08196</cdr:y>
    </cdr:to>
    <cdr:sp macro="" textlink="">
      <cdr:nvSpPr>
        <cdr:cNvPr id="11" name="Rounded Rectangle 10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248400" y="76200"/>
          <a:ext cx="1143000" cy="354722"/>
        </a:xfrm>
        <a:prstGeom xmlns:a="http://schemas.openxmlformats.org/drawingml/2006/main" prst="roundRect">
          <a:avLst>
            <a:gd name="adj" fmla="val 16667"/>
          </a:avLst>
        </a:prstGeom>
        <a:gradFill xmlns:a="http://schemas.openxmlformats.org/drawingml/2006/main" rotWithShape="1">
          <a:gsLst>
            <a:gs pos="0">
              <a:srgbClr val="4F81BD">
                <a:shade val="51000"/>
                <a:satMod val="130000"/>
              </a:srgbClr>
            </a:gs>
            <a:gs pos="80000">
              <a:srgbClr val="4F81BD">
                <a:shade val="93000"/>
                <a:satMod val="130000"/>
              </a:srgbClr>
            </a:gs>
            <a:gs pos="100000">
              <a:srgbClr val="4F81BD">
                <a:shade val="94000"/>
                <a:satMod val="135000"/>
              </a:srgbClr>
            </a:gs>
          </a:gsLst>
          <a:lin ang="16200000" scaled="0"/>
        </a:gradFill>
        <a:ln xmlns:a="http://schemas.openxmlformats.org/drawingml/2006/main" w="9525" cap="flat" cmpd="sng" algn="ctr">
          <a:solidFill>
            <a:srgbClr val="4F81BD">
              <a:shade val="95000"/>
              <a:satMod val="105000"/>
            </a:srgbClr>
          </a:solidFill>
          <a:prstDash val="solid"/>
          <a:headEnd/>
          <a:tailEnd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lIns="67666" tIns="33833" rIns="67666" bIns="33833" anchor="ctr"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>
            <a:spcAft>
              <a:spcPts val="0"/>
            </a:spcAft>
            <a:defRPr/>
          </a:pPr>
          <a:r>
            <a:rPr lang="en-US" sz="1200" b="1" dirty="0" smtClean="0">
              <a:solidFill>
                <a:srgbClr val="FFFFFF"/>
              </a:solidFill>
              <a:latin typeface="Arial" pitchFamily="34" charset="0"/>
            </a:rPr>
            <a:t>2754.7</a:t>
          </a:r>
          <a:r>
            <a:rPr lang="mn-MN" sz="1200" b="1" dirty="0" smtClean="0">
              <a:solidFill>
                <a:srgbClr val="FFFFFF"/>
              </a:solidFill>
              <a:latin typeface="Arial" pitchFamily="34" charset="0"/>
            </a:rPr>
            <a:t> </a:t>
          </a:r>
          <a:r>
            <a:rPr lang="en-US" sz="1100" b="1" dirty="0" err="1" smtClean="0">
              <a:solidFill>
                <a:srgbClr val="FFFFFF"/>
              </a:solidFill>
              <a:latin typeface="Arial" pitchFamily="34" charset="0"/>
            </a:rPr>
            <a:t>thous</a:t>
          </a:r>
          <a:endParaRPr lang="en-US" sz="1100" dirty="0">
            <a:latin typeface="Arial" pitchFamily="34" charset="0"/>
          </a:endParaRPr>
        </a:p>
      </cdr:txBody>
    </cdr:sp>
  </cdr:relSizeAnchor>
  <cdr:relSizeAnchor xmlns:cdr="http://schemas.openxmlformats.org/drawingml/2006/chartDrawing">
    <cdr:from>
      <cdr:x>0.78095</cdr:x>
      <cdr:y>0.28986</cdr:y>
    </cdr:from>
    <cdr:to>
      <cdr:x>0.92518</cdr:x>
      <cdr:y>0.35732</cdr:y>
    </cdr:to>
    <cdr:sp macro="" textlink="">
      <cdr:nvSpPr>
        <cdr:cNvPr id="12" name="Rounded Rectangle 1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248400" y="1524000"/>
          <a:ext cx="1153989" cy="354721"/>
        </a:xfrm>
        <a:prstGeom xmlns:a="http://schemas.openxmlformats.org/drawingml/2006/main" prst="roundRect">
          <a:avLst>
            <a:gd name="adj" fmla="val 16667"/>
          </a:avLst>
        </a:prstGeom>
        <a:gradFill xmlns:a="http://schemas.openxmlformats.org/drawingml/2006/main" rotWithShape="1">
          <a:gsLst>
            <a:gs pos="0">
              <a:srgbClr val="4F81BD">
                <a:shade val="51000"/>
                <a:satMod val="130000"/>
              </a:srgbClr>
            </a:gs>
            <a:gs pos="80000">
              <a:srgbClr val="4F81BD">
                <a:shade val="93000"/>
                <a:satMod val="130000"/>
              </a:srgbClr>
            </a:gs>
            <a:gs pos="100000">
              <a:srgbClr val="4F81BD">
                <a:shade val="94000"/>
                <a:satMod val="135000"/>
              </a:srgbClr>
            </a:gs>
          </a:gsLst>
          <a:lin ang="16200000" scaled="0"/>
        </a:gradFill>
        <a:ln xmlns:a="http://schemas.openxmlformats.org/drawingml/2006/main" w="9525" cap="flat" cmpd="sng" algn="ctr">
          <a:solidFill>
            <a:srgbClr val="4F81BD">
              <a:shade val="95000"/>
              <a:satMod val="105000"/>
            </a:srgbClr>
          </a:solidFill>
          <a:prstDash val="solid"/>
          <a:headEnd/>
          <a:tailEnd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lIns="67666" tIns="33833" rIns="67666" bIns="33833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>
            <a:spcAft>
              <a:spcPts val="0"/>
            </a:spcAft>
            <a:defRPr/>
          </a:pPr>
          <a:r>
            <a:rPr lang="mn-MN" sz="1200" b="1" dirty="0" smtClean="0">
              <a:solidFill>
                <a:srgbClr val="FFFFFF"/>
              </a:solidFill>
              <a:latin typeface="Arial" pitchFamily="34" charset="0"/>
            </a:rPr>
            <a:t>1595</a:t>
          </a:r>
          <a:r>
            <a:rPr lang="en-US" sz="1200" b="1" dirty="0" smtClean="0">
              <a:solidFill>
                <a:srgbClr val="FFFFFF"/>
              </a:solidFill>
              <a:latin typeface="Arial" pitchFamily="34" charset="0"/>
            </a:rPr>
            <a:t>.</a:t>
          </a:r>
          <a:r>
            <a:rPr lang="mn-MN" sz="1200" b="1" dirty="0" smtClean="0">
              <a:solidFill>
                <a:srgbClr val="FFFFFF"/>
              </a:solidFill>
              <a:latin typeface="Arial" pitchFamily="34" charset="0"/>
            </a:rPr>
            <a:t>0 </a:t>
          </a:r>
          <a:r>
            <a:rPr lang="en-US" b="1" dirty="0" err="1" smtClean="0">
              <a:solidFill>
                <a:srgbClr val="FFFFFF"/>
              </a:solidFill>
              <a:latin typeface="Arial" pitchFamily="34" charset="0"/>
            </a:rPr>
            <a:t>thous</a:t>
          </a:r>
          <a:endParaRPr lang="en-US" dirty="0">
            <a:latin typeface="Arial" pitchFamily="34" charset="0"/>
          </a:endParaRPr>
        </a:p>
      </cdr:txBody>
    </cdr:sp>
  </cdr:relSizeAnchor>
  <cdr:relSizeAnchor xmlns:cdr="http://schemas.openxmlformats.org/drawingml/2006/chartDrawing">
    <cdr:from>
      <cdr:x>0.32381</cdr:x>
      <cdr:y>0.86957</cdr:y>
    </cdr:from>
    <cdr:to>
      <cdr:x>0.41905</cdr:x>
      <cdr:y>0.93801</cdr:y>
    </cdr:to>
    <cdr:sp macro="" textlink="">
      <cdr:nvSpPr>
        <cdr:cNvPr id="19" name="Rounded Rectangle 18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590800" y="4572000"/>
          <a:ext cx="762000" cy="359862"/>
        </a:xfrm>
        <a:prstGeom xmlns:a="http://schemas.openxmlformats.org/drawingml/2006/main" prst="roundRect">
          <a:avLst>
            <a:gd name="adj" fmla="val 16667"/>
          </a:avLst>
        </a:prstGeom>
        <a:ln xmlns:a="http://schemas.openxmlformats.org/drawingml/2006/main">
          <a:headEnd/>
          <a:tailEnd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lIns="67666" tIns="33833" rIns="67666" bIns="33833" anchor="ctr"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>
            <a:spcAft>
              <a:spcPts val="0"/>
            </a:spcAft>
            <a:defRPr/>
          </a:pPr>
          <a:r>
            <a:rPr lang="en-US" sz="1200" b="1" dirty="0" smtClean="0">
              <a:solidFill>
                <a:srgbClr val="002060"/>
              </a:solidFill>
              <a:latin typeface="Arial" pitchFamily="34" charset="0"/>
            </a:rPr>
            <a:t>104.1</a:t>
          </a:r>
          <a:endParaRPr lang="en-US" sz="1200" dirty="0">
            <a:solidFill>
              <a:srgbClr val="002060"/>
            </a:solidFill>
            <a:latin typeface="Arial" pitchFamily="34" charset="0"/>
          </a:endParaRPr>
        </a:p>
      </cdr:txBody>
    </cdr:sp>
  </cdr:relSizeAnchor>
  <cdr:relSizeAnchor xmlns:cdr="http://schemas.openxmlformats.org/drawingml/2006/chartDrawing">
    <cdr:from>
      <cdr:x>0.58095</cdr:x>
      <cdr:y>0.11594</cdr:y>
    </cdr:from>
    <cdr:to>
      <cdr:x>0.65714</cdr:x>
      <cdr:y>0.17391</cdr:y>
    </cdr:to>
    <cdr:sp macro="" textlink="">
      <cdr:nvSpPr>
        <cdr:cNvPr id="20" name="Rounded Rectangle 19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648200" y="609600"/>
          <a:ext cx="609600" cy="304800"/>
        </a:xfrm>
        <a:prstGeom xmlns:a="http://schemas.openxmlformats.org/drawingml/2006/main" prst="roundRect">
          <a:avLst>
            <a:gd name="adj" fmla="val 16667"/>
          </a:avLst>
        </a:prstGeom>
        <a:ln xmlns:a="http://schemas.openxmlformats.org/drawingml/2006/main">
          <a:headEnd/>
          <a:tailEnd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lIns="67666" tIns="33833" rIns="67666" bIns="33833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>
            <a:spcAft>
              <a:spcPts val="0"/>
            </a:spcAft>
            <a:defRPr/>
          </a:pPr>
          <a:r>
            <a:rPr lang="en-US" sz="1200" b="1" dirty="0" smtClean="0">
              <a:solidFill>
                <a:srgbClr val="002060"/>
              </a:solidFill>
              <a:latin typeface="Arial" pitchFamily="34" charset="0"/>
            </a:rPr>
            <a:t>98.5</a:t>
          </a:r>
          <a:endParaRPr lang="en-US" sz="1200" dirty="0">
            <a:solidFill>
              <a:srgbClr val="002060"/>
            </a:solidFill>
            <a:latin typeface="Arial" pitchFamily="34" charset="0"/>
          </a:endParaRPr>
        </a:p>
      </cdr:txBody>
    </cdr:sp>
  </cdr:relSizeAnchor>
  <cdr:relSizeAnchor xmlns:cdr="http://schemas.openxmlformats.org/drawingml/2006/chartDrawing">
    <cdr:from>
      <cdr:x>0.53333</cdr:x>
      <cdr:y>0.2029</cdr:y>
    </cdr:from>
    <cdr:to>
      <cdr:x>0.62857</cdr:x>
      <cdr:y>0.26087</cdr:y>
    </cdr:to>
    <cdr:sp macro="" textlink="">
      <cdr:nvSpPr>
        <cdr:cNvPr id="21" name="Rounded Rectangle 20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67200" y="1066800"/>
          <a:ext cx="762000" cy="304800"/>
        </a:xfrm>
        <a:prstGeom xmlns:a="http://schemas.openxmlformats.org/drawingml/2006/main" prst="roundRect">
          <a:avLst>
            <a:gd name="adj" fmla="val 16667"/>
          </a:avLst>
        </a:prstGeom>
        <a:ln xmlns:a="http://schemas.openxmlformats.org/drawingml/2006/main">
          <a:headEnd/>
          <a:tailEnd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lIns="67666" tIns="33833" rIns="67666" bIns="33833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>
            <a:spcAft>
              <a:spcPts val="0"/>
            </a:spcAft>
            <a:defRPr/>
          </a:pPr>
          <a:r>
            <a:rPr lang="en-US" sz="1200" b="1" dirty="0" smtClean="0">
              <a:solidFill>
                <a:srgbClr val="002060"/>
              </a:solidFill>
              <a:latin typeface="Arial" pitchFamily="34" charset="0"/>
            </a:rPr>
            <a:t>99.7</a:t>
          </a:r>
          <a:endParaRPr lang="en-US" sz="1200" dirty="0">
            <a:solidFill>
              <a:srgbClr val="002060"/>
            </a:solidFill>
            <a:latin typeface="Arial" pitchFamily="34" charset="0"/>
          </a:endParaRPr>
        </a:p>
      </cdr:txBody>
    </cdr:sp>
  </cdr:relSizeAnchor>
  <cdr:relSizeAnchor xmlns:cdr="http://schemas.openxmlformats.org/drawingml/2006/chartDrawing">
    <cdr:from>
      <cdr:x>0.44762</cdr:x>
      <cdr:y>0.28986</cdr:y>
    </cdr:from>
    <cdr:to>
      <cdr:x>0.54286</cdr:x>
      <cdr:y>0.3583</cdr:y>
    </cdr:to>
    <cdr:sp macro="" textlink="">
      <cdr:nvSpPr>
        <cdr:cNvPr id="22" name="Rounded Rectangle 2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581400" y="1524000"/>
          <a:ext cx="762000" cy="359862"/>
        </a:xfrm>
        <a:prstGeom xmlns:a="http://schemas.openxmlformats.org/drawingml/2006/main" prst="roundRect">
          <a:avLst>
            <a:gd name="adj" fmla="val 16667"/>
          </a:avLst>
        </a:prstGeom>
        <a:ln xmlns:a="http://schemas.openxmlformats.org/drawingml/2006/main">
          <a:headEnd/>
          <a:tailEnd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lIns="67666" tIns="33833" rIns="67666" bIns="33833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>
            <a:spcAft>
              <a:spcPts val="0"/>
            </a:spcAft>
            <a:defRPr/>
          </a:pPr>
          <a:r>
            <a:rPr lang="en-US" sz="1200" b="1" dirty="0" smtClean="0">
              <a:solidFill>
                <a:srgbClr val="002060"/>
              </a:solidFill>
              <a:latin typeface="Arial" pitchFamily="34" charset="0"/>
            </a:rPr>
            <a:t>100.3</a:t>
          </a:r>
          <a:endParaRPr lang="en-US" sz="1200" dirty="0">
            <a:solidFill>
              <a:srgbClr val="002060"/>
            </a:solidFill>
            <a:latin typeface="Arial" pitchFamily="34" charset="0"/>
          </a:endParaRPr>
        </a:p>
      </cdr:txBody>
    </cdr:sp>
  </cdr:relSizeAnchor>
  <cdr:relSizeAnchor xmlns:cdr="http://schemas.openxmlformats.org/drawingml/2006/chartDrawing">
    <cdr:from>
      <cdr:x>0.39048</cdr:x>
      <cdr:y>0.3913</cdr:y>
    </cdr:from>
    <cdr:to>
      <cdr:x>0.47619</cdr:x>
      <cdr:y>0.46377</cdr:y>
    </cdr:to>
    <cdr:sp macro="" textlink="">
      <cdr:nvSpPr>
        <cdr:cNvPr id="23" name="Rounded Rectangle 22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124200" y="2057400"/>
          <a:ext cx="685800" cy="381000"/>
        </a:xfrm>
        <a:prstGeom xmlns:a="http://schemas.openxmlformats.org/drawingml/2006/main" prst="roundRect">
          <a:avLst>
            <a:gd name="adj" fmla="val 16667"/>
          </a:avLst>
        </a:prstGeom>
        <a:ln xmlns:a="http://schemas.openxmlformats.org/drawingml/2006/main">
          <a:headEnd/>
          <a:tailEnd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lIns="67666" tIns="33833" rIns="67666" bIns="33833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>
            <a:spcAft>
              <a:spcPts val="0"/>
            </a:spcAft>
            <a:defRPr/>
          </a:pPr>
          <a:r>
            <a:rPr lang="en-US" sz="1200" b="1" dirty="0" smtClean="0">
              <a:solidFill>
                <a:srgbClr val="002060"/>
              </a:solidFill>
              <a:latin typeface="Arial" pitchFamily="34" charset="0"/>
            </a:rPr>
            <a:t>99.4</a:t>
          </a:r>
          <a:endParaRPr lang="en-US" sz="1200" dirty="0">
            <a:solidFill>
              <a:srgbClr val="002060"/>
            </a:solidFill>
            <a:latin typeface="Arial" pitchFamily="34" charset="0"/>
          </a:endParaRPr>
        </a:p>
      </cdr:txBody>
    </cdr:sp>
  </cdr:relSizeAnchor>
  <cdr:relSizeAnchor xmlns:cdr="http://schemas.openxmlformats.org/drawingml/2006/chartDrawing">
    <cdr:from>
      <cdr:x>0.37143</cdr:x>
      <cdr:y>0.47826</cdr:y>
    </cdr:from>
    <cdr:to>
      <cdr:x>0.46667</cdr:x>
      <cdr:y>0.5467</cdr:y>
    </cdr:to>
    <cdr:sp macro="" textlink="">
      <cdr:nvSpPr>
        <cdr:cNvPr id="24" name="Rounded Rectangle 2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971800" y="2514600"/>
          <a:ext cx="762000" cy="359862"/>
        </a:xfrm>
        <a:prstGeom xmlns:a="http://schemas.openxmlformats.org/drawingml/2006/main" prst="roundRect">
          <a:avLst>
            <a:gd name="adj" fmla="val 16667"/>
          </a:avLst>
        </a:prstGeom>
        <a:ln xmlns:a="http://schemas.openxmlformats.org/drawingml/2006/main">
          <a:headEnd/>
          <a:tailEnd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lIns="67666" tIns="33833" rIns="67666" bIns="33833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>
            <a:spcAft>
              <a:spcPts val="0"/>
            </a:spcAft>
            <a:defRPr/>
          </a:pPr>
          <a:r>
            <a:rPr lang="en-US" sz="1200" b="1" dirty="0" smtClean="0">
              <a:solidFill>
                <a:srgbClr val="002060"/>
              </a:solidFill>
              <a:latin typeface="Arial" pitchFamily="34" charset="0"/>
            </a:rPr>
            <a:t>99.8</a:t>
          </a:r>
          <a:endParaRPr lang="en-US" sz="1200" dirty="0">
            <a:solidFill>
              <a:srgbClr val="002060"/>
            </a:solidFill>
            <a:latin typeface="Arial" pitchFamily="34" charset="0"/>
          </a:endParaRPr>
        </a:p>
      </cdr:txBody>
    </cdr:sp>
  </cdr:relSizeAnchor>
  <cdr:relSizeAnchor xmlns:cdr="http://schemas.openxmlformats.org/drawingml/2006/chartDrawing">
    <cdr:from>
      <cdr:x>0.34286</cdr:x>
      <cdr:y>0.57971</cdr:y>
    </cdr:from>
    <cdr:to>
      <cdr:x>0.4381</cdr:x>
      <cdr:y>0.64815</cdr:y>
    </cdr:to>
    <cdr:sp macro="" textlink="">
      <cdr:nvSpPr>
        <cdr:cNvPr id="25" name="Rounded Rectangle 24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743200" y="3048000"/>
          <a:ext cx="762000" cy="359862"/>
        </a:xfrm>
        <a:prstGeom xmlns:a="http://schemas.openxmlformats.org/drawingml/2006/main" prst="roundRect">
          <a:avLst>
            <a:gd name="adj" fmla="val 16667"/>
          </a:avLst>
        </a:prstGeom>
        <a:ln xmlns:a="http://schemas.openxmlformats.org/drawingml/2006/main">
          <a:headEnd/>
          <a:tailEnd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lIns="67666" tIns="33833" rIns="67666" bIns="33833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>
            <a:spcAft>
              <a:spcPts val="0"/>
            </a:spcAft>
            <a:defRPr/>
          </a:pPr>
          <a:r>
            <a:rPr lang="en-US" sz="1200" b="1" dirty="0" smtClean="0">
              <a:solidFill>
                <a:srgbClr val="002060"/>
              </a:solidFill>
              <a:latin typeface="Arial" pitchFamily="34" charset="0"/>
            </a:rPr>
            <a:t>98.8</a:t>
          </a:r>
          <a:endParaRPr lang="en-US" sz="1200" dirty="0">
            <a:solidFill>
              <a:srgbClr val="002060"/>
            </a:solidFill>
            <a:latin typeface="Arial" pitchFamily="34" charset="0"/>
          </a:endParaRPr>
        </a:p>
      </cdr:txBody>
    </cdr:sp>
  </cdr:relSizeAnchor>
  <cdr:relSizeAnchor xmlns:cdr="http://schemas.openxmlformats.org/drawingml/2006/chartDrawing">
    <cdr:from>
      <cdr:x>0.33333</cdr:x>
      <cdr:y>0.68116</cdr:y>
    </cdr:from>
    <cdr:to>
      <cdr:x>0.42857</cdr:x>
      <cdr:y>0.7496</cdr:y>
    </cdr:to>
    <cdr:sp macro="" textlink="">
      <cdr:nvSpPr>
        <cdr:cNvPr id="26" name="Rounded Rectangle 25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667000" y="3581400"/>
          <a:ext cx="762000" cy="359862"/>
        </a:xfrm>
        <a:prstGeom xmlns:a="http://schemas.openxmlformats.org/drawingml/2006/main" prst="roundRect">
          <a:avLst>
            <a:gd name="adj" fmla="val 16667"/>
          </a:avLst>
        </a:prstGeom>
        <a:ln xmlns:a="http://schemas.openxmlformats.org/drawingml/2006/main">
          <a:headEnd/>
          <a:tailEnd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lIns="67666" tIns="33833" rIns="67666" bIns="33833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>
            <a:spcAft>
              <a:spcPts val="0"/>
            </a:spcAft>
            <a:defRPr/>
          </a:pPr>
          <a:r>
            <a:rPr lang="en-US" sz="1200" b="1" dirty="0" smtClean="0">
              <a:solidFill>
                <a:srgbClr val="002060"/>
              </a:solidFill>
              <a:latin typeface="Arial" pitchFamily="34" charset="0"/>
            </a:rPr>
            <a:t>95.7</a:t>
          </a:r>
          <a:endParaRPr lang="en-US" sz="1200" dirty="0">
            <a:solidFill>
              <a:srgbClr val="002060"/>
            </a:solidFill>
            <a:latin typeface="Arial" pitchFamily="34" charset="0"/>
          </a:endParaRPr>
        </a:p>
      </cdr:txBody>
    </cdr:sp>
  </cdr:relSizeAnchor>
  <cdr:relSizeAnchor xmlns:cdr="http://schemas.openxmlformats.org/drawingml/2006/chartDrawing">
    <cdr:from>
      <cdr:x>0.33333</cdr:x>
      <cdr:y>0.76812</cdr:y>
    </cdr:from>
    <cdr:to>
      <cdr:x>0.42857</cdr:x>
      <cdr:y>0.83656</cdr:y>
    </cdr:to>
    <cdr:sp macro="" textlink="">
      <cdr:nvSpPr>
        <cdr:cNvPr id="27" name="Rounded Rectangle 26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667000" y="4038600"/>
          <a:ext cx="762000" cy="359862"/>
        </a:xfrm>
        <a:prstGeom xmlns:a="http://schemas.openxmlformats.org/drawingml/2006/main" prst="roundRect">
          <a:avLst>
            <a:gd name="adj" fmla="val 16667"/>
          </a:avLst>
        </a:prstGeom>
        <a:ln xmlns:a="http://schemas.openxmlformats.org/drawingml/2006/main">
          <a:headEnd/>
          <a:tailEnd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lIns="67666" tIns="33833" rIns="67666" bIns="33833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>
            <a:spcAft>
              <a:spcPts val="0"/>
            </a:spcAft>
            <a:defRPr/>
          </a:pPr>
          <a:r>
            <a:rPr lang="en-US" sz="1200" b="1" dirty="0" smtClean="0">
              <a:solidFill>
                <a:srgbClr val="002060"/>
              </a:solidFill>
              <a:latin typeface="Arial" pitchFamily="34" charset="0"/>
            </a:rPr>
            <a:t>100.9</a:t>
          </a:r>
          <a:endParaRPr lang="en-US" sz="1200" dirty="0">
            <a:solidFill>
              <a:srgbClr val="002060"/>
            </a:solidFill>
            <a:latin typeface="Arial" pitchFamily="34" charset="0"/>
          </a:endParaRPr>
        </a:p>
      </cdr:txBody>
    </cdr:sp>
  </cdr:relSizeAnchor>
  <cdr:relSizeAnchor xmlns:cdr="http://schemas.openxmlformats.org/drawingml/2006/chartDrawing">
    <cdr:from>
      <cdr:x>0.42857</cdr:x>
      <cdr:y>0.63768</cdr:y>
    </cdr:from>
    <cdr:to>
      <cdr:x>0.69524</cdr:x>
      <cdr:y>0.82608</cdr:y>
    </cdr:to>
    <cdr:sp macro="" textlink="">
      <cdr:nvSpPr>
        <cdr:cNvPr id="30" name="Oval Callout 29"/>
        <cdr:cNvSpPr/>
      </cdr:nvSpPr>
      <cdr:spPr>
        <a:xfrm xmlns:a="http://schemas.openxmlformats.org/drawingml/2006/main">
          <a:off x="3429000" y="3352800"/>
          <a:ext cx="2133607" cy="990570"/>
        </a:xfrm>
        <a:prstGeom xmlns:a="http://schemas.openxmlformats.org/drawingml/2006/main" prst="wedgeEllipseCallout">
          <a:avLst>
            <a:gd name="adj1" fmla="val -73511"/>
            <a:gd name="adj2" fmla="val 25487"/>
          </a:avLst>
        </a:prstGeom>
        <a:gradFill xmlns:a="http://schemas.openxmlformats.org/drawingml/2006/main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6200000" scaled="0"/>
        </a:gradFill>
        <a:ln xmlns:a="http://schemas.openxmlformats.org/drawingml/2006/main">
          <a:noFill/>
          <a:headEnd/>
          <a:tailEnd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3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lIns="67666" tIns="33833" rIns="67666" bIns="33833" anchor="ctr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 fontAlgn="auto">
            <a:spcBef>
              <a:spcPts val="0"/>
            </a:spcBef>
            <a:spcAft>
              <a:spcPts val="0"/>
            </a:spcAft>
            <a:defRPr/>
          </a:pPr>
          <a:r>
            <a:rPr lang="en-US" sz="1000" b="1" dirty="0" smtClean="0">
              <a:solidFill>
                <a:srgbClr val="C0504D">
                  <a:lumMod val="75000"/>
                </a:srgbClr>
              </a:solidFill>
              <a:latin typeface="Arial" pitchFamily="34" charset="0"/>
            </a:rPr>
            <a:t>Average annual population growth rate was </a:t>
          </a:r>
          <a:r>
            <a:rPr lang="mn-MN" sz="1000" b="1" dirty="0" smtClean="0">
              <a:solidFill>
                <a:srgbClr val="C0504D">
                  <a:lumMod val="75000"/>
                </a:srgbClr>
              </a:solidFill>
              <a:latin typeface="Arial" pitchFamily="34" charset="0"/>
            </a:rPr>
            <a:t>0.3</a:t>
          </a:r>
          <a:r>
            <a:rPr lang="en-US" sz="1000" b="1" dirty="0" smtClean="0">
              <a:solidFill>
                <a:srgbClr val="C0504D">
                  <a:lumMod val="75000"/>
                </a:srgbClr>
              </a:solidFill>
              <a:latin typeface="Arial" pitchFamily="34" charset="0"/>
            </a:rPr>
            <a:t> during war years, lowest in the 20</a:t>
          </a:r>
          <a:r>
            <a:rPr lang="en-US" sz="1000" b="1" baseline="30000" dirty="0" smtClean="0">
              <a:solidFill>
                <a:srgbClr val="C0504D">
                  <a:lumMod val="75000"/>
                </a:srgbClr>
              </a:solidFill>
              <a:latin typeface="Arial" pitchFamily="34" charset="0"/>
            </a:rPr>
            <a:t>th</a:t>
          </a:r>
          <a:r>
            <a:rPr lang="en-US" sz="1000" b="1" dirty="0" smtClean="0">
              <a:solidFill>
                <a:srgbClr val="C0504D">
                  <a:lumMod val="75000"/>
                </a:srgbClr>
              </a:solidFill>
              <a:latin typeface="Arial" pitchFamily="34" charset="0"/>
            </a:rPr>
            <a:t> century.</a:t>
          </a:r>
        </a:p>
      </cdr:txBody>
    </cdr:sp>
  </cdr:relSizeAnchor>
  <cdr:relSizeAnchor xmlns:cdr="http://schemas.openxmlformats.org/drawingml/2006/chartDrawing">
    <cdr:from>
      <cdr:x>0.46667</cdr:x>
      <cdr:y>0.31884</cdr:y>
    </cdr:from>
    <cdr:to>
      <cdr:x>0.73333</cdr:x>
      <cdr:y>0.50725</cdr:y>
    </cdr:to>
    <cdr:sp macro="" textlink="">
      <cdr:nvSpPr>
        <cdr:cNvPr id="31" name="Oval Callout 30"/>
        <cdr:cNvSpPr/>
      </cdr:nvSpPr>
      <cdr:spPr>
        <a:xfrm xmlns:a="http://schemas.openxmlformats.org/drawingml/2006/main">
          <a:off x="3733800" y="1676400"/>
          <a:ext cx="2133607" cy="990624"/>
        </a:xfrm>
        <a:prstGeom xmlns:a="http://schemas.openxmlformats.org/drawingml/2006/main" prst="wedgeEllipseCallout">
          <a:avLst>
            <a:gd name="adj1" fmla="val -69047"/>
            <a:gd name="adj2" fmla="val -48551"/>
          </a:avLst>
        </a:prstGeom>
        <a:gradFill xmlns:a="http://schemas.openxmlformats.org/drawingml/2006/main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6200000" scaled="0"/>
        </a:gradFill>
        <a:ln xmlns:a="http://schemas.openxmlformats.org/drawingml/2006/main">
          <a:noFill/>
          <a:headEnd/>
          <a:tailEnd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3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lIns="67666" tIns="33833" rIns="67666" bIns="33833" anchor="ctr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 fontAlgn="auto">
            <a:spcBef>
              <a:spcPts val="0"/>
            </a:spcBef>
            <a:spcAft>
              <a:spcPts val="0"/>
            </a:spcAft>
            <a:defRPr/>
          </a:pPr>
          <a:r>
            <a:rPr lang="en-US" sz="1000" b="1" dirty="0" smtClean="0">
              <a:solidFill>
                <a:srgbClr val="C0504D">
                  <a:lumMod val="75000"/>
                </a:srgbClr>
              </a:solidFill>
              <a:latin typeface="Arial" pitchFamily="34" charset="0"/>
            </a:rPr>
            <a:t>Average annual population growth  rate was 2.9 during these years, highest in the 20</a:t>
          </a:r>
          <a:r>
            <a:rPr lang="en-US" sz="1000" b="1" baseline="30000" dirty="0" smtClean="0">
              <a:solidFill>
                <a:srgbClr val="C0504D">
                  <a:lumMod val="75000"/>
                </a:srgbClr>
              </a:solidFill>
              <a:latin typeface="Arial" pitchFamily="34" charset="0"/>
            </a:rPr>
            <a:t>th</a:t>
          </a:r>
          <a:r>
            <a:rPr lang="en-US" sz="1000" b="1" dirty="0" smtClean="0">
              <a:solidFill>
                <a:srgbClr val="C0504D">
                  <a:lumMod val="75000"/>
                </a:srgbClr>
              </a:solidFill>
              <a:latin typeface="Arial" pitchFamily="34" charset="0"/>
            </a:rPr>
            <a:t> century.</a:t>
          </a:r>
        </a:p>
      </cdr:txBody>
    </cdr:sp>
  </cdr:relSizeAnchor>
  <cdr:relSizeAnchor xmlns:cdr="http://schemas.openxmlformats.org/drawingml/2006/chartDrawing">
    <cdr:from>
      <cdr:x>0.32381</cdr:x>
      <cdr:y>0.55072</cdr:y>
    </cdr:from>
    <cdr:to>
      <cdr:x>0.79048</cdr:x>
      <cdr:y>0.5942</cdr:y>
    </cdr:to>
    <cdr:sp macro="" textlink="">
      <cdr:nvSpPr>
        <cdr:cNvPr id="32" name="Left Arrow Callout 31"/>
        <cdr:cNvSpPr/>
      </cdr:nvSpPr>
      <cdr:spPr>
        <a:xfrm xmlns:a="http://schemas.openxmlformats.org/drawingml/2006/main">
          <a:off x="2590800" y="2895600"/>
          <a:ext cx="3733800" cy="228600"/>
        </a:xfrm>
        <a:prstGeom xmlns:a="http://schemas.openxmlformats.org/drawingml/2006/main" prst="leftArrowCallout">
          <a:avLst>
            <a:gd name="adj1" fmla="val 25000"/>
            <a:gd name="adj2" fmla="val 25000"/>
            <a:gd name="adj3" fmla="val 25000"/>
            <a:gd name="adj4" fmla="val 93957"/>
          </a:avLst>
        </a:prstGeom>
        <a:gradFill xmlns:a="http://schemas.openxmlformats.org/drawingml/2006/main" flip="none" rotWithShape="1">
          <a:gsLst>
            <a:gs pos="0">
              <a:srgbClr val="FFFF00"/>
            </a:gs>
            <a:gs pos="80000">
              <a:srgbClr val="FFC000"/>
            </a:gs>
            <a:gs pos="100000">
              <a:srgbClr val="C0504D">
                <a:shade val="94000"/>
                <a:satMod val="135000"/>
              </a:srgbClr>
            </a:gs>
          </a:gsLst>
          <a:lin ang="5400000" scaled="1"/>
          <a:tileRect/>
        </a:gradFill>
        <a:ln xmlns:a="http://schemas.openxmlformats.org/drawingml/2006/main">
          <a:noFill/>
          <a:headEnd/>
          <a:tailEnd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3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lIns="67666" tIns="33833" rIns="67666" bIns="33833" anchor="ctr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 fontAlgn="auto">
            <a:spcBef>
              <a:spcPts val="0"/>
            </a:spcBef>
            <a:spcAft>
              <a:spcPts val="0"/>
            </a:spcAft>
            <a:defRPr/>
          </a:pPr>
          <a:r>
            <a:rPr lang="en-US" sz="1000" b="1" dirty="0">
              <a:solidFill>
                <a:srgbClr val="C0504D">
                  <a:lumMod val="75000"/>
                </a:srgbClr>
              </a:solidFill>
              <a:latin typeface="Arial" pitchFamily="34" charset="0"/>
            </a:rPr>
            <a:t>One millionth </a:t>
          </a:r>
          <a:r>
            <a:rPr lang="en-US" sz="1000" b="1" dirty="0" smtClean="0">
              <a:solidFill>
                <a:srgbClr val="C0504D">
                  <a:lumMod val="75000"/>
                </a:srgbClr>
              </a:solidFill>
              <a:latin typeface="Arial" pitchFamily="34" charset="0"/>
            </a:rPr>
            <a:t>citizen </a:t>
          </a:r>
          <a:r>
            <a:rPr lang="en-US" sz="1000" b="1" dirty="0">
              <a:solidFill>
                <a:srgbClr val="C0504D">
                  <a:lumMod val="75000"/>
                </a:srgbClr>
              </a:solidFill>
              <a:latin typeface="Arial" pitchFamily="34" charset="0"/>
            </a:rPr>
            <a:t>of Mongolia was born in 1962.</a:t>
          </a:r>
        </a:p>
      </cdr:txBody>
    </cdr:sp>
  </cdr:relSizeAnchor>
  <cdr:relSizeAnchor xmlns:cdr="http://schemas.openxmlformats.org/drawingml/2006/chartDrawing">
    <cdr:from>
      <cdr:x>0.49524</cdr:x>
      <cdr:y>0.26087</cdr:y>
    </cdr:from>
    <cdr:to>
      <cdr:x>0.90476</cdr:x>
      <cdr:y>0.30435</cdr:y>
    </cdr:to>
    <cdr:sp macro="" textlink="">
      <cdr:nvSpPr>
        <cdr:cNvPr id="33" name="Left Arrow Callout 32"/>
        <cdr:cNvSpPr/>
      </cdr:nvSpPr>
      <cdr:spPr>
        <a:xfrm xmlns:a="http://schemas.openxmlformats.org/drawingml/2006/main">
          <a:off x="3962400" y="1371600"/>
          <a:ext cx="3276600" cy="228600"/>
        </a:xfrm>
        <a:prstGeom xmlns:a="http://schemas.openxmlformats.org/drawingml/2006/main" prst="leftArrowCallout">
          <a:avLst>
            <a:gd name="adj1" fmla="val 25000"/>
            <a:gd name="adj2" fmla="val 25000"/>
            <a:gd name="adj3" fmla="val 25000"/>
            <a:gd name="adj4" fmla="val 93532"/>
          </a:avLst>
        </a:prstGeom>
        <a:gradFill xmlns:a="http://schemas.openxmlformats.org/drawingml/2006/main" flip="none" rotWithShape="1">
          <a:gsLst>
            <a:gs pos="0">
              <a:srgbClr val="FFFF00"/>
            </a:gs>
            <a:gs pos="80000">
              <a:srgbClr val="FFC000"/>
            </a:gs>
            <a:gs pos="100000">
              <a:srgbClr val="C0504D">
                <a:shade val="94000"/>
                <a:satMod val="135000"/>
              </a:srgbClr>
            </a:gs>
          </a:gsLst>
          <a:lin ang="5400000" scaled="1"/>
          <a:tileRect/>
        </a:gradFill>
        <a:ln xmlns:a="http://schemas.openxmlformats.org/drawingml/2006/main">
          <a:noFill/>
          <a:headEnd/>
          <a:tailEnd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3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lIns="67666" tIns="33833" rIns="67666" bIns="33833" anchor="ctr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 fontAlgn="auto">
            <a:spcBef>
              <a:spcPts val="0"/>
            </a:spcBef>
            <a:spcAft>
              <a:spcPts val="0"/>
            </a:spcAft>
            <a:defRPr/>
          </a:pPr>
          <a:r>
            <a:rPr lang="en-US" sz="900" b="1" dirty="0">
              <a:solidFill>
                <a:srgbClr val="C0504D">
                  <a:lumMod val="75000"/>
                </a:srgbClr>
              </a:solidFill>
              <a:latin typeface="Arial" pitchFamily="34" charset="0"/>
              <a:cs typeface="Arial" pitchFamily="34" charset="0"/>
            </a:rPr>
            <a:t>Two millionth citizen of Mongolia was born in 1988.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0.76234</cdr:x>
      <cdr:y>0.05882</cdr:y>
    </cdr:from>
    <cdr:to>
      <cdr:x>1</cdr:x>
      <cdr:y>0.21967</cdr:y>
    </cdr:to>
    <cdr:sp macro="" textlink="">
      <cdr:nvSpPr>
        <cdr:cNvPr id="2" name="TextBox 6"/>
        <cdr:cNvSpPr txBox="1"/>
      </cdr:nvSpPr>
      <cdr:spPr>
        <a:xfrm xmlns:a="http://schemas.openxmlformats.org/drawingml/2006/main">
          <a:off x="3276600" y="152400"/>
          <a:ext cx="977928" cy="416719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mn-MN" sz="1600" b="1" dirty="0" smtClean="0">
              <a:latin typeface="Arial" pitchFamily="34" charset="0"/>
              <a:cs typeface="Arial" pitchFamily="34" charset="0"/>
            </a:rPr>
            <a:t>20</a:t>
          </a:r>
          <a:r>
            <a:rPr lang="en-US" sz="1600" b="1" dirty="0" smtClean="0">
              <a:latin typeface="Arial" pitchFamily="34" charset="0"/>
              <a:cs typeface="Arial" pitchFamily="34" charset="0"/>
            </a:rPr>
            <a:t>1</a:t>
          </a:r>
          <a:r>
            <a:rPr lang="mn-MN" sz="1600" b="1" dirty="0" smtClean="0">
              <a:latin typeface="Arial" pitchFamily="34" charset="0"/>
              <a:cs typeface="Arial" pitchFamily="34" charset="0"/>
            </a:rPr>
            <a:t>0 </a:t>
          </a:r>
          <a:endParaRPr lang="en-US" sz="16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0.73958</cdr:x>
      <cdr:y>0.13542</cdr:y>
    </cdr:from>
    <cdr:to>
      <cdr:x>0.97292</cdr:x>
      <cdr:y>0.29167</cdr:y>
    </cdr:to>
    <cdr:sp macro="" textlink="">
      <cdr:nvSpPr>
        <cdr:cNvPr id="2" name="TextBox 6"/>
        <cdr:cNvSpPr txBox="1"/>
      </cdr:nvSpPr>
      <cdr:spPr>
        <a:xfrm xmlns:a="http://schemas.openxmlformats.org/drawingml/2006/main">
          <a:off x="3381375" y="371475"/>
          <a:ext cx="1066799" cy="428625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mn-MN" sz="1600" b="1" dirty="0">
              <a:latin typeface="Arial" pitchFamily="34" charset="0"/>
              <a:cs typeface="Arial" pitchFamily="34" charset="0"/>
            </a:rPr>
            <a:t>20</a:t>
          </a:r>
          <a:r>
            <a:rPr lang="en-US" sz="1600" b="1" dirty="0">
              <a:latin typeface="Arial" pitchFamily="34" charset="0"/>
              <a:cs typeface="Arial" pitchFamily="34" charset="0"/>
            </a:rPr>
            <a:t>0</a:t>
          </a:r>
          <a:r>
            <a:rPr lang="mn-MN" sz="1600" b="1" dirty="0">
              <a:latin typeface="Arial" pitchFamily="34" charset="0"/>
              <a:cs typeface="Arial" pitchFamily="34" charset="0"/>
            </a:rPr>
            <a:t>0 </a:t>
          </a:r>
          <a:endParaRPr lang="en-US" sz="16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0.74764</cdr:x>
      <cdr:y>0.07973</cdr:y>
    </cdr:from>
    <cdr:to>
      <cdr:x>0.92326</cdr:x>
      <cdr:y>0.13706</cdr:y>
    </cdr:to>
    <cdr:sp macro="" textlink="">
      <cdr:nvSpPr>
        <cdr:cNvPr id="3" name="TextBox 3"/>
        <cdr:cNvSpPr txBox="1"/>
      </cdr:nvSpPr>
      <cdr:spPr>
        <a:xfrm xmlns:a="http://schemas.openxmlformats.org/drawingml/2006/main">
          <a:off x="3560636" y="250623"/>
          <a:ext cx="836390" cy="18020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r"/>
          <a:r>
            <a:rPr lang="en-US" sz="10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Female</a:t>
          </a:r>
          <a:endParaRPr lang="mn-MN" sz="1000" b="0" dirty="0">
            <a:solidFill>
              <a:schemeClr val="bg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0.1342</cdr:x>
      <cdr:y>0.08232</cdr:y>
    </cdr:from>
    <cdr:to>
      <cdr:x>0.30982</cdr:x>
      <cdr:y>0.13966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39128" y="258766"/>
          <a:ext cx="836390" cy="18023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0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Male</a:t>
          </a:r>
          <a:endParaRPr lang="mn-MN" sz="1000" b="0" dirty="0">
            <a:solidFill>
              <a:schemeClr val="bg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0.74398</cdr:x>
      <cdr:y>0.17361</cdr:y>
    </cdr:from>
    <cdr:to>
      <cdr:x>0.952</cdr:x>
      <cdr:y>0.25347</cdr:y>
    </cdr:to>
    <cdr:sp macro="" textlink="">
      <cdr:nvSpPr>
        <cdr:cNvPr id="7" name="TextBox 3"/>
        <cdr:cNvSpPr txBox="1"/>
      </cdr:nvSpPr>
      <cdr:spPr>
        <a:xfrm xmlns:a="http://schemas.openxmlformats.org/drawingml/2006/main">
          <a:off x="3238500" y="509320"/>
          <a:ext cx="905485" cy="23428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000" b="1" dirty="0" smtClean="0">
              <a:solidFill>
                <a:srgbClr val="FF6600"/>
              </a:solidFill>
              <a:latin typeface="Arial" pitchFamily="34" charset="0"/>
              <a:cs typeface="Arial" pitchFamily="34" charset="0"/>
            </a:rPr>
            <a:t>Urban</a:t>
          </a:r>
          <a:endParaRPr lang="en-US" sz="1000" b="1" dirty="0">
            <a:solidFill>
              <a:srgbClr val="FF6600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0.74398</cdr:x>
      <cdr:y>0.23958</cdr:y>
    </cdr:from>
    <cdr:to>
      <cdr:x>0.91148</cdr:x>
      <cdr:y>0.30903</cdr:y>
    </cdr:to>
    <cdr:sp macro="" textlink="">
      <cdr:nvSpPr>
        <cdr:cNvPr id="8" name="TextBox 3"/>
        <cdr:cNvSpPr txBox="1"/>
      </cdr:nvSpPr>
      <cdr:spPr>
        <a:xfrm xmlns:a="http://schemas.openxmlformats.org/drawingml/2006/main">
          <a:off x="3238500" y="702856"/>
          <a:ext cx="729092" cy="20374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Rural</a:t>
          </a:r>
          <a:endParaRPr lang="en-US" sz="9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0.76649</cdr:x>
      <cdr:y>0</cdr:y>
    </cdr:from>
    <cdr:to>
      <cdr:x>0.94211</cdr:x>
      <cdr:y>0.05733</cdr:y>
    </cdr:to>
    <cdr:sp macro="" textlink="">
      <cdr:nvSpPr>
        <cdr:cNvPr id="3" name="TextBox 3"/>
        <cdr:cNvSpPr txBox="1"/>
      </cdr:nvSpPr>
      <cdr:spPr>
        <a:xfrm xmlns:a="http://schemas.openxmlformats.org/drawingml/2006/main">
          <a:off x="3271405" y="0"/>
          <a:ext cx="749548" cy="30209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r"/>
          <a:r>
            <a:rPr lang="en-US" sz="1000" b="1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Female</a:t>
          </a:r>
          <a:endParaRPr lang="mn-MN" sz="1000" b="1">
            <a:solidFill>
              <a:schemeClr val="bg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0.23348</cdr:x>
      <cdr:y>0</cdr:y>
    </cdr:from>
    <cdr:to>
      <cdr:x>0.4091</cdr:x>
      <cdr:y>0.05125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996508" y="0"/>
          <a:ext cx="749548" cy="27005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000" b="1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Male</a:t>
          </a:r>
          <a:endParaRPr lang="mn-MN" sz="1000" b="1">
            <a:solidFill>
              <a:schemeClr val="bg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0.26732</cdr:x>
      <cdr:y>0.78678</cdr:y>
    </cdr:from>
    <cdr:to>
      <cdr:x>0.42132</cdr:x>
      <cdr:y>0.83627</cdr:y>
    </cdr:to>
    <cdr:sp macro="" textlink="">
      <cdr:nvSpPr>
        <cdr:cNvPr id="7" name="TextBox 3"/>
        <cdr:cNvSpPr txBox="1"/>
      </cdr:nvSpPr>
      <cdr:spPr>
        <a:xfrm xmlns:a="http://schemas.openxmlformats.org/drawingml/2006/main">
          <a:off x="1140908" y="4145870"/>
          <a:ext cx="657273" cy="26078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000" b="1">
              <a:solidFill>
                <a:srgbClr val="FF0000"/>
              </a:solidFill>
              <a:latin typeface="Arial" pitchFamily="34" charset="0"/>
              <a:cs typeface="Arial" pitchFamily="34" charset="0"/>
            </a:rPr>
            <a:t>Born</a:t>
          </a:r>
        </a:p>
      </cdr:txBody>
    </cdr:sp>
  </cdr:relSizeAnchor>
  <cdr:relSizeAnchor xmlns:cdr="http://schemas.openxmlformats.org/drawingml/2006/chartDrawing">
    <cdr:from>
      <cdr:x>0.26438</cdr:x>
      <cdr:y>0.83045</cdr:y>
    </cdr:from>
    <cdr:to>
      <cdr:x>0.54955</cdr:x>
      <cdr:y>0.93025</cdr:y>
    </cdr:to>
    <cdr:sp macro="" textlink="">
      <cdr:nvSpPr>
        <cdr:cNvPr id="8" name="TextBox 3"/>
        <cdr:cNvSpPr txBox="1"/>
      </cdr:nvSpPr>
      <cdr:spPr>
        <a:xfrm xmlns:a="http://schemas.openxmlformats.org/drawingml/2006/main">
          <a:off x="1128360" y="4375986"/>
          <a:ext cx="1217112" cy="52590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000" b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Currently</a:t>
          </a:r>
          <a:r>
            <a:rPr lang="en-US" sz="1000" b="1" baseline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residnig</a:t>
          </a:r>
          <a:endParaRPr lang="en-US" sz="1000" b="1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0.57605</cdr:x>
      <cdr:y>0</cdr:y>
    </cdr:from>
    <cdr:to>
      <cdr:x>0.75167</cdr:x>
      <cdr:y>0.05733</cdr:y>
    </cdr:to>
    <cdr:sp macro="" textlink="">
      <cdr:nvSpPr>
        <cdr:cNvPr id="3" name="TextBox 3"/>
        <cdr:cNvSpPr txBox="1"/>
      </cdr:nvSpPr>
      <cdr:spPr>
        <a:xfrm xmlns:a="http://schemas.openxmlformats.org/drawingml/2006/main">
          <a:off x="2321474" y="0"/>
          <a:ext cx="707745" cy="30209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r"/>
          <a:r>
            <a:rPr lang="en-US" sz="1000" b="1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Female</a:t>
          </a:r>
          <a:endParaRPr lang="mn-MN" sz="1000" b="1">
            <a:solidFill>
              <a:schemeClr val="bg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0.05469</cdr:x>
      <cdr:y>0</cdr:y>
    </cdr:from>
    <cdr:to>
      <cdr:x>0.23031</cdr:x>
      <cdr:y>0.05125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20380" y="0"/>
          <a:ext cx="707746" cy="27005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000" b="1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Male</a:t>
          </a:r>
          <a:endParaRPr lang="mn-MN" sz="1000" b="1">
            <a:solidFill>
              <a:schemeClr val="bg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0.09738</cdr:x>
      <cdr:y>0.78476</cdr:y>
    </cdr:from>
    <cdr:to>
      <cdr:x>0.26048</cdr:x>
      <cdr:y>0.83425</cdr:y>
    </cdr:to>
    <cdr:sp macro="" textlink="">
      <cdr:nvSpPr>
        <cdr:cNvPr id="6" name="TextBox 3"/>
        <cdr:cNvSpPr txBox="1"/>
      </cdr:nvSpPr>
      <cdr:spPr>
        <a:xfrm xmlns:a="http://schemas.openxmlformats.org/drawingml/2006/main">
          <a:off x="392449" y="4135226"/>
          <a:ext cx="657290" cy="26078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000" b="1">
              <a:solidFill>
                <a:srgbClr val="FF0000"/>
              </a:solidFill>
              <a:latin typeface="Arial" pitchFamily="34" charset="0"/>
              <a:cs typeface="Arial" pitchFamily="34" charset="0"/>
            </a:rPr>
            <a:t>Born</a:t>
          </a:r>
        </a:p>
      </cdr:txBody>
    </cdr:sp>
  </cdr:relSizeAnchor>
  <cdr:relSizeAnchor xmlns:cdr="http://schemas.openxmlformats.org/drawingml/2006/chartDrawing">
    <cdr:from>
      <cdr:x>0.09426</cdr:x>
      <cdr:y>0.82623</cdr:y>
    </cdr:from>
    <cdr:to>
      <cdr:x>0.38029</cdr:x>
      <cdr:y>0.91703</cdr:y>
    </cdr:to>
    <cdr:sp macro="" textlink="">
      <cdr:nvSpPr>
        <cdr:cNvPr id="9" name="TextBox 3"/>
        <cdr:cNvSpPr txBox="1"/>
      </cdr:nvSpPr>
      <cdr:spPr>
        <a:xfrm xmlns:a="http://schemas.openxmlformats.org/drawingml/2006/main">
          <a:off x="379875" y="4353749"/>
          <a:ext cx="1152700" cy="47844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000" b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Currently</a:t>
          </a:r>
          <a:r>
            <a:rPr lang="en-US" sz="1000" b="1" baseline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residing</a:t>
          </a:r>
          <a:endParaRPr lang="en-US" sz="1000" b="1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5" name="Straight Connector 4"/>
        <cdr:cNvSpPr/>
      </cdr:nvSpPr>
      <cdr:spPr>
        <a:xfrm xmlns:a="http://schemas.openxmlformats.org/drawingml/2006/main" flipV="1">
          <a:off x="-571499" y="-16240124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0.35902</cdr:x>
      <cdr:y>0.59529</cdr:y>
    </cdr:from>
    <cdr:to>
      <cdr:x>0.52593</cdr:x>
      <cdr:y>0.65525</cdr:y>
    </cdr:to>
    <cdr:sp macro="" textlink="">
      <cdr:nvSpPr>
        <cdr:cNvPr id="2" name="TextBox 3"/>
        <cdr:cNvSpPr txBox="1"/>
      </cdr:nvSpPr>
      <cdr:spPr>
        <a:xfrm xmlns:a="http://schemas.openxmlformats.org/drawingml/2006/main">
          <a:off x="1846599" y="2647950"/>
          <a:ext cx="858499" cy="2667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400" b="1">
              <a:solidFill>
                <a:schemeClr val="tx2"/>
              </a:solidFill>
              <a:latin typeface="Arial" pitchFamily="34" charset="0"/>
              <a:cs typeface="Arial" pitchFamily="34" charset="0"/>
            </a:rPr>
            <a:t>2010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0.8074</cdr:x>
      <cdr:y>0.27752</cdr:y>
    </cdr:from>
    <cdr:to>
      <cdr:x>0.97431</cdr:x>
      <cdr:y>0.33748</cdr:y>
    </cdr:to>
    <cdr:sp macro="" textlink="">
      <cdr:nvSpPr>
        <cdr:cNvPr id="2" name="TextBox 3"/>
        <cdr:cNvSpPr txBox="1"/>
      </cdr:nvSpPr>
      <cdr:spPr>
        <a:xfrm xmlns:a="http://schemas.openxmlformats.org/drawingml/2006/main">
          <a:off x="4398977" y="1102275"/>
          <a:ext cx="909376" cy="2381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mn-MN" sz="1400" b="1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2000</a:t>
          </a:r>
          <a:endParaRPr lang="en-US" sz="1400" b="1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0.43396</cdr:x>
      <cdr:y>0.41667</cdr:y>
    </cdr:from>
    <cdr:to>
      <cdr:x>0.65679</cdr:x>
      <cdr:y>0.50347</cdr:y>
    </cdr:to>
    <cdr:sp macro="" textlink="">
      <cdr:nvSpPr>
        <cdr:cNvPr id="3" name="TextBox 3"/>
        <cdr:cNvSpPr txBox="1"/>
      </cdr:nvSpPr>
      <cdr:spPr>
        <a:xfrm xmlns:a="http://schemas.openxmlformats.org/drawingml/2006/main">
          <a:off x="1752600" y="1523999"/>
          <a:ext cx="899912" cy="31749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mn-MN" sz="1400" b="1" dirty="0">
              <a:solidFill>
                <a:srgbClr val="C0504D">
                  <a:lumMod val="75000"/>
                </a:srgbClr>
              </a:solidFill>
              <a:latin typeface="Arial" pitchFamily="34" charset="0"/>
              <a:cs typeface="Arial" pitchFamily="34" charset="0"/>
            </a:rPr>
            <a:t>2010</a:t>
          </a:r>
          <a:endParaRPr lang="en-US" sz="1400" b="1" dirty="0">
            <a:solidFill>
              <a:srgbClr val="C0504D">
                <a:lumMod val="75000"/>
              </a:srgbClr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0.40617</cdr:x>
      <cdr:y>0.48136</cdr:y>
    </cdr:from>
    <cdr:to>
      <cdr:x>0.57308</cdr:x>
      <cdr:y>0.54132</cdr:y>
    </cdr:to>
    <cdr:sp macro="" textlink="">
      <cdr:nvSpPr>
        <cdr:cNvPr id="2" name="TextBox 3"/>
        <cdr:cNvSpPr txBox="1"/>
      </cdr:nvSpPr>
      <cdr:spPr>
        <a:xfrm xmlns:a="http://schemas.openxmlformats.org/drawingml/2006/main">
          <a:off x="2212940" y="1911916"/>
          <a:ext cx="909376" cy="2381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mn-MN" sz="1400" b="1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2000</a:t>
          </a:r>
          <a:endParaRPr lang="en-US" sz="1400" b="1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0.50599</cdr:x>
      <cdr:y>0.28261</cdr:y>
    </cdr:from>
    <cdr:to>
      <cdr:x>0.69143</cdr:x>
      <cdr:y>0.3524</cdr:y>
    </cdr:to>
    <cdr:sp macro="" textlink="">
      <cdr:nvSpPr>
        <cdr:cNvPr id="3" name="TextBox 3"/>
        <cdr:cNvSpPr txBox="1"/>
      </cdr:nvSpPr>
      <cdr:spPr>
        <a:xfrm xmlns:a="http://schemas.openxmlformats.org/drawingml/2006/main">
          <a:off x="2118996" y="990601"/>
          <a:ext cx="776603" cy="2446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mn-MN" sz="1400" b="1" dirty="0">
              <a:solidFill>
                <a:srgbClr val="C0504D">
                  <a:lumMod val="75000"/>
                </a:srgbClr>
              </a:solidFill>
              <a:latin typeface="Arial" pitchFamily="34" charset="0"/>
              <a:cs typeface="Arial" pitchFamily="34" charset="0"/>
            </a:rPr>
            <a:t>2010</a:t>
          </a:r>
          <a:endParaRPr lang="en-US" sz="1400" b="1" dirty="0">
            <a:solidFill>
              <a:srgbClr val="C0504D">
                <a:lumMod val="75000"/>
              </a:srgbClr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0.76181</cdr:x>
      <cdr:y>0.18573</cdr:y>
    </cdr:from>
    <cdr:to>
      <cdr:x>0.93743</cdr:x>
      <cdr:y>0.24306</cdr:y>
    </cdr:to>
    <cdr:sp macro="" textlink="">
      <cdr:nvSpPr>
        <cdr:cNvPr id="3" name="TextBox 3"/>
        <cdr:cNvSpPr txBox="1"/>
      </cdr:nvSpPr>
      <cdr:spPr>
        <a:xfrm xmlns:a="http://schemas.openxmlformats.org/drawingml/2006/main">
          <a:off x="3590262" y="731699"/>
          <a:ext cx="827663" cy="22585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r"/>
          <a:r>
            <a:rPr lang="en-US" sz="105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Femal</a:t>
          </a:r>
          <a:r>
            <a:rPr lang="en-US" sz="1050" dirty="0" smtClean="0">
              <a:latin typeface="Arial" pitchFamily="34" charset="0"/>
              <a:cs typeface="Arial" pitchFamily="34" charset="0"/>
            </a:rPr>
            <a:t>e</a:t>
          </a:r>
          <a:endParaRPr lang="mn-MN" sz="105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0.17647</cdr:x>
      <cdr:y>0.19149</cdr:y>
    </cdr:from>
    <cdr:to>
      <cdr:x>0.35209</cdr:x>
      <cdr:y>0.24883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85800" y="685800"/>
          <a:ext cx="682494" cy="20535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05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Male</a:t>
          </a:r>
          <a:endParaRPr lang="mn-MN" sz="105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0.1643</cdr:x>
      <cdr:y>0.29412</cdr:y>
    </cdr:from>
    <cdr:to>
      <cdr:x>0.33333</cdr:x>
      <cdr:y>0.3617</cdr:y>
    </cdr:to>
    <cdr:sp macro="" textlink="">
      <cdr:nvSpPr>
        <cdr:cNvPr id="5" name="TextBox 3"/>
        <cdr:cNvSpPr txBox="1"/>
      </cdr:nvSpPr>
      <cdr:spPr>
        <a:xfrm xmlns:a="http://schemas.openxmlformats.org/drawingml/2006/main">
          <a:off x="638503" y="1053360"/>
          <a:ext cx="656897" cy="24203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mn-MN" sz="1400" b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rPr>
            <a:t>2000</a:t>
          </a:r>
          <a:endParaRPr lang="en-US" sz="1400" b="1" dirty="0">
            <a:solidFill>
              <a:srgbClr val="1F497D">
                <a:lumMod val="75000"/>
              </a:srgbClr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0.1643</cdr:x>
      <cdr:y>0.35939</cdr:y>
    </cdr:from>
    <cdr:to>
      <cdr:x>0.35294</cdr:x>
      <cdr:y>0.40426</cdr:y>
    </cdr:to>
    <cdr:sp macro="" textlink="">
      <cdr:nvSpPr>
        <cdr:cNvPr id="6" name="TextBox 3"/>
        <cdr:cNvSpPr txBox="1"/>
      </cdr:nvSpPr>
      <cdr:spPr>
        <a:xfrm xmlns:a="http://schemas.openxmlformats.org/drawingml/2006/main">
          <a:off x="638503" y="1287119"/>
          <a:ext cx="733097" cy="16068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mn-MN" sz="1400" b="1" dirty="0">
              <a:solidFill>
                <a:srgbClr val="FFC000"/>
              </a:solidFill>
              <a:latin typeface="Arial" pitchFamily="34" charset="0"/>
              <a:cs typeface="Arial" pitchFamily="34" charset="0"/>
            </a:rPr>
            <a:t>2010</a:t>
          </a:r>
          <a:endParaRPr lang="en-US" sz="1400" b="1" dirty="0">
            <a:solidFill>
              <a:srgbClr val="FFC000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0.74545</cdr:x>
      <cdr:y>0.17391</cdr:y>
    </cdr:from>
    <cdr:to>
      <cdr:x>0.92107</cdr:x>
      <cdr:y>0.23124</cdr:y>
    </cdr:to>
    <cdr:sp macro="" textlink="">
      <cdr:nvSpPr>
        <cdr:cNvPr id="3" name="TextBox 3"/>
        <cdr:cNvSpPr txBox="1"/>
      </cdr:nvSpPr>
      <cdr:spPr>
        <a:xfrm xmlns:a="http://schemas.openxmlformats.org/drawingml/2006/main">
          <a:off x="3124200" y="609600"/>
          <a:ext cx="736023" cy="2009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r"/>
          <a:r>
            <a:rPr lang="en-US" sz="1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Female</a:t>
          </a:r>
          <a:endParaRPr lang="mn-MN" sz="10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0.16364</cdr:x>
      <cdr:y>0.17391</cdr:y>
    </cdr:from>
    <cdr:to>
      <cdr:x>0.33926</cdr:x>
      <cdr:y>0.23125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85800" y="609600"/>
          <a:ext cx="736023" cy="20098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Male</a:t>
          </a:r>
          <a:endParaRPr lang="mn-MN" sz="10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0.1643</cdr:x>
      <cdr:y>0.29412</cdr:y>
    </cdr:from>
    <cdr:to>
      <cdr:x>0.30803</cdr:x>
      <cdr:y>0.35491</cdr:y>
    </cdr:to>
    <cdr:sp macro="" textlink="">
      <cdr:nvSpPr>
        <cdr:cNvPr id="5" name="TextBox 3"/>
        <cdr:cNvSpPr txBox="1"/>
      </cdr:nvSpPr>
      <cdr:spPr>
        <a:xfrm xmlns:a="http://schemas.openxmlformats.org/drawingml/2006/main">
          <a:off x="774336" y="1158705"/>
          <a:ext cx="677372" cy="23949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mn-MN" sz="1400" b="1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rPr>
            <a:t>2000</a:t>
          </a:r>
          <a:endParaRPr lang="en-US" sz="1400" b="1">
            <a:solidFill>
              <a:srgbClr val="1F497D">
                <a:lumMod val="75000"/>
              </a:srgbClr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0.1643</cdr:x>
      <cdr:y>0.35939</cdr:y>
    </cdr:from>
    <cdr:to>
      <cdr:x>0.30803</cdr:x>
      <cdr:y>0.42019</cdr:y>
    </cdr:to>
    <cdr:sp macro="" textlink="">
      <cdr:nvSpPr>
        <cdr:cNvPr id="6" name="TextBox 3"/>
        <cdr:cNvSpPr txBox="1"/>
      </cdr:nvSpPr>
      <cdr:spPr>
        <a:xfrm xmlns:a="http://schemas.openxmlformats.org/drawingml/2006/main">
          <a:off x="774336" y="1415844"/>
          <a:ext cx="677372" cy="23952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mn-MN" sz="1400" b="1">
              <a:solidFill>
                <a:srgbClr val="FFC000"/>
              </a:solidFill>
              <a:latin typeface="Arial" pitchFamily="34" charset="0"/>
              <a:cs typeface="Arial" pitchFamily="34" charset="0"/>
            </a:rPr>
            <a:t>2010</a:t>
          </a:r>
          <a:endParaRPr lang="en-US" sz="1400" b="1">
            <a:solidFill>
              <a:srgbClr val="FFC000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0.68584</cdr:x>
      <cdr:y>0.13703</cdr:y>
    </cdr:from>
    <cdr:to>
      <cdr:x>0.92325</cdr:x>
      <cdr:y>0.22737</cdr:y>
    </cdr:to>
    <cdr:sp macro="" textlink="">
      <cdr:nvSpPr>
        <cdr:cNvPr id="3" name="TextBox 3"/>
        <cdr:cNvSpPr txBox="1"/>
      </cdr:nvSpPr>
      <cdr:spPr>
        <a:xfrm xmlns:a="http://schemas.openxmlformats.org/drawingml/2006/main">
          <a:off x="2286000" y="459239"/>
          <a:ext cx="791317" cy="30276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r"/>
          <a:r>
            <a:rPr lang="en-US" sz="1000" dirty="0" smtClean="0">
              <a:latin typeface="Arial" pitchFamily="34" charset="0"/>
              <a:cs typeface="Arial" pitchFamily="34" charset="0"/>
            </a:rPr>
            <a:t>Female</a:t>
          </a:r>
          <a:endParaRPr lang="mn-MN" sz="10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0.12855</cdr:x>
      <cdr:y>0.13703</cdr:y>
    </cdr:from>
    <cdr:to>
      <cdr:x>0.30417</cdr:x>
      <cdr:y>0.19437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02788" y="591245"/>
          <a:ext cx="823530" cy="24741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000" dirty="0" smtClean="0">
              <a:latin typeface="Arial" pitchFamily="34" charset="0"/>
              <a:cs typeface="Arial" pitchFamily="34" charset="0"/>
            </a:rPr>
            <a:t>Male</a:t>
          </a:r>
          <a:endParaRPr lang="mn-MN" sz="10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0.73156</cdr:x>
      <cdr:y>0.25011</cdr:y>
    </cdr:from>
    <cdr:to>
      <cdr:x>0.91226</cdr:x>
      <cdr:y>0.3377</cdr:y>
    </cdr:to>
    <cdr:sp macro="" textlink="">
      <cdr:nvSpPr>
        <cdr:cNvPr id="5" name="TextBox 3"/>
        <cdr:cNvSpPr txBox="1"/>
      </cdr:nvSpPr>
      <cdr:spPr>
        <a:xfrm xmlns:a="http://schemas.openxmlformats.org/drawingml/2006/main">
          <a:off x="2438401" y="838200"/>
          <a:ext cx="602286" cy="29356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mn-MN" sz="1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2000</a:t>
          </a:r>
          <a:endParaRPr lang="en-US" sz="1400" b="1" dirty="0">
            <a:solidFill>
              <a:schemeClr val="tx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0.7678</cdr:x>
      <cdr:y>0.34205</cdr:y>
    </cdr:from>
    <cdr:to>
      <cdr:x>0.96018</cdr:x>
      <cdr:y>0.432</cdr:y>
    </cdr:to>
    <cdr:sp macro="" textlink="">
      <cdr:nvSpPr>
        <cdr:cNvPr id="6" name="TextBox 3"/>
        <cdr:cNvSpPr txBox="1"/>
      </cdr:nvSpPr>
      <cdr:spPr>
        <a:xfrm xmlns:a="http://schemas.openxmlformats.org/drawingml/2006/main">
          <a:off x="2559181" y="1146338"/>
          <a:ext cx="641219" cy="30146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mn-MN" sz="1400" b="1" dirty="0">
              <a:solidFill>
                <a:srgbClr val="FFC000"/>
              </a:solidFill>
              <a:latin typeface="Arial" pitchFamily="34" charset="0"/>
              <a:cs typeface="Arial" pitchFamily="34" charset="0"/>
            </a:rPr>
            <a:t>2010</a:t>
          </a:r>
          <a:endParaRPr lang="en-US" sz="1400" b="1" dirty="0">
            <a:solidFill>
              <a:srgbClr val="FFC000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0.65854</cdr:x>
      <cdr:y>0.13333</cdr:y>
    </cdr:from>
    <cdr:to>
      <cdr:x>0.92325</cdr:x>
      <cdr:y>0.19436</cdr:y>
    </cdr:to>
    <cdr:sp macro="" textlink="">
      <cdr:nvSpPr>
        <cdr:cNvPr id="3" name="TextBox 3"/>
        <cdr:cNvSpPr txBox="1"/>
      </cdr:nvSpPr>
      <cdr:spPr>
        <a:xfrm xmlns:a="http://schemas.openxmlformats.org/drawingml/2006/main">
          <a:off x="2057400" y="457200"/>
          <a:ext cx="827018" cy="20926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r"/>
          <a:r>
            <a:rPr lang="en-US" sz="1000" dirty="0" smtClean="0">
              <a:latin typeface="Arial" pitchFamily="34" charset="0"/>
              <a:cs typeface="Arial" pitchFamily="34" charset="0"/>
            </a:rPr>
            <a:t>Female</a:t>
          </a:r>
          <a:endParaRPr lang="mn-MN" sz="10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0.12855</cdr:x>
      <cdr:y>0.13703</cdr:y>
    </cdr:from>
    <cdr:to>
      <cdr:x>0.30417</cdr:x>
      <cdr:y>0.19437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02788" y="591245"/>
          <a:ext cx="823530" cy="24741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000" dirty="0" smtClean="0">
              <a:latin typeface="Arial" pitchFamily="34" charset="0"/>
              <a:cs typeface="Arial" pitchFamily="34" charset="0"/>
            </a:rPr>
            <a:t>Male</a:t>
          </a:r>
          <a:endParaRPr lang="mn-MN" sz="10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0.74763</cdr:x>
      <cdr:y>0.13703</cdr:y>
    </cdr:from>
    <cdr:to>
      <cdr:x>1</cdr:x>
      <cdr:y>0.22511</cdr:y>
    </cdr:to>
    <cdr:sp macro="" textlink="">
      <cdr:nvSpPr>
        <cdr:cNvPr id="3" name="TextBox 3"/>
        <cdr:cNvSpPr txBox="1"/>
      </cdr:nvSpPr>
      <cdr:spPr>
        <a:xfrm xmlns:a="http://schemas.openxmlformats.org/drawingml/2006/main">
          <a:off x="2132660" y="417472"/>
          <a:ext cx="719901" cy="2683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r"/>
          <a:r>
            <a:rPr lang="en-US" sz="1000" dirty="0" smtClean="0">
              <a:latin typeface="Arial" pitchFamily="34" charset="0"/>
              <a:cs typeface="Arial" pitchFamily="34" charset="0"/>
            </a:rPr>
            <a:t>Female</a:t>
          </a:r>
          <a:endParaRPr lang="mn-MN" sz="10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0.12855</cdr:x>
      <cdr:y>0.13703</cdr:y>
    </cdr:from>
    <cdr:to>
      <cdr:x>0.30417</cdr:x>
      <cdr:y>0.19437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02788" y="591245"/>
          <a:ext cx="823530" cy="24741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000" dirty="0" smtClean="0">
              <a:latin typeface="Arial" pitchFamily="34" charset="0"/>
              <a:cs typeface="Arial" pitchFamily="34" charset="0"/>
            </a:rPr>
            <a:t>Male</a:t>
          </a:r>
          <a:endParaRPr lang="mn-MN" sz="10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CD79B-548C-4B32-8B74-437DC1D0EEC2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FB8303-AD84-4779-B3F0-23BE8DC1B5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97093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B8303-AD84-4779-B3F0-23BE8DC1B50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F883-A10E-47AE-8638-448B6F9F7A54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B71F-81BA-400B-B5B7-527C526CB8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4431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F883-A10E-47AE-8638-448B6F9F7A54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B71F-81BA-400B-B5B7-527C526CB8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07111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F883-A10E-47AE-8638-448B6F9F7A54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B71F-81BA-400B-B5B7-527C526CB8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50647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F883-A10E-47AE-8638-448B6F9F7A54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B71F-81BA-400B-B5B7-527C526CB8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53465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F883-A10E-47AE-8638-448B6F9F7A54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B71F-81BA-400B-B5B7-527C526CB8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64549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F883-A10E-47AE-8638-448B6F9F7A54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B71F-81BA-400B-B5B7-527C526CB8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5227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F883-A10E-47AE-8638-448B6F9F7A54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B71F-81BA-400B-B5B7-527C526CB8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23387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F883-A10E-47AE-8638-448B6F9F7A54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B71F-81BA-400B-B5B7-527C526CB8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6323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F883-A10E-47AE-8638-448B6F9F7A54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B71F-81BA-400B-B5B7-527C526CB8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629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F883-A10E-47AE-8638-448B6F9F7A54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B71F-81BA-400B-B5B7-527C526CB8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0875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F883-A10E-47AE-8638-448B6F9F7A54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B71F-81BA-400B-B5B7-527C526CB8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937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DF883-A10E-47AE-8638-448B6F9F7A54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2B71F-81BA-400B-B5B7-527C526CB8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37011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212.mn/" TargetMode="External"/><Relationship Id="rId2" Type="http://schemas.openxmlformats.org/officeDocument/2006/relationships/hyperlink" Target="http://www.nso.mn/" TargetMode="Externa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Welcome%20to%20Mongolia_26th%20Population%20Census%20Conference.wmv" TargetMode="External"/><Relationship Id="rId2" Type="http://schemas.openxmlformats.org/officeDocument/2006/relationships/hyperlink" Target="http://www.ancsdaap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57400"/>
            <a:ext cx="7772400" cy="2362199"/>
          </a:xfrm>
        </p:spPr>
        <p:txBody>
          <a:bodyPr>
            <a:normAutofit/>
          </a:bodyPr>
          <a:lstStyle/>
          <a:p>
            <a:r>
              <a:rPr lang="mn-MN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Mongolia country experience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Gender Equality Monograph 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based on the 2010 Population and Housing Census</a:t>
            </a:r>
            <a:endParaRPr lang="en-US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7620000" cy="17526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				</a:t>
            </a:r>
            <a:r>
              <a:rPr lang="en-US" sz="17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Ms.Tsogzolmaa</a:t>
            </a:r>
            <a:r>
              <a:rPr lang="en-US" sz="1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, Analyst </a:t>
            </a:r>
          </a:p>
          <a:p>
            <a:pPr lvl="1" algn="l"/>
            <a:r>
              <a:rPr lang="en-US" sz="1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				Ms. </a:t>
            </a:r>
            <a:r>
              <a:rPr lang="en-US" sz="17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Lkhagvadulam</a:t>
            </a:r>
            <a:r>
              <a:rPr lang="en-US" sz="1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, Analyst</a:t>
            </a:r>
          </a:p>
          <a:p>
            <a:pPr lvl="1" algn="l"/>
            <a:r>
              <a:rPr lang="en-US" sz="1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				NSO of Mongolia</a:t>
            </a:r>
          </a:p>
          <a:p>
            <a:pPr algn="r"/>
            <a:endParaRPr lang="en-US" sz="17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mn-MN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2013.0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mn-MN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19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\\Exchange_server\mcct\PUBLIC\Tserendejid\NSO_LOGO\logo_eng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685800"/>
            <a:ext cx="1066800" cy="1083825"/>
          </a:xfrm>
          <a:prstGeom prst="rect">
            <a:avLst/>
          </a:prstGeom>
          <a:noFill/>
        </p:spPr>
      </p:pic>
      <p:pic>
        <p:nvPicPr>
          <p:cNvPr id="1028" name="Picture 4" descr="C:\Users\Tsogzolmaa.NSO\Desktop\mongolia_fla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762000"/>
            <a:ext cx="1905000" cy="914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25878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924800" cy="808038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Difference between number of urban and rural population, by age groups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752600"/>
          <a:ext cx="3886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953000" y="1752600"/>
          <a:ext cx="41910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90600" y="5334000"/>
            <a:ext cx="769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 2000, females outnumbered males by 21.8 thousand in urban areas, which has increased 1.7 times in 2010. </a:t>
            </a:r>
          </a:p>
          <a:p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 rural areas, males outnumbered females by 12.8 thousand in 2000 and it has increased 2.5 times between 2000-2010.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696200" cy="114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Number and percentage of households, by sex of head of HH and types of HH</a:t>
            </a:r>
            <a:endParaRPr lang="en-IN" sz="3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799" y="1523997"/>
          <a:ext cx="7772401" cy="481413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124931"/>
                <a:gridCol w="883873"/>
                <a:gridCol w="1073092"/>
                <a:gridCol w="1187470"/>
                <a:gridCol w="1128095"/>
                <a:gridCol w="1187470"/>
                <a:gridCol w="1187470"/>
              </a:tblGrid>
              <a:tr h="25593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Variables</a:t>
                      </a:r>
                      <a:endParaRPr lang="mn-MN" sz="1600" b="0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Number</a:t>
                      </a:r>
                      <a:endParaRPr lang="mn-MN" sz="1600" b="0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Percentage</a:t>
                      </a:r>
                      <a:endParaRPr lang="mn-MN" sz="1600" b="0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endParaRPr lang="en-IN" sz="1600" u="none" strike="noStrike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en-IN" sz="1600" u="none" strike="noStrike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r>
                        <a:rPr lang="en-IN" sz="160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2010/2000 </a:t>
                      </a:r>
                      <a:r>
                        <a:rPr lang="en-US" sz="160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lang="en-IN" sz="1600" b="0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/>
                    </a:solidFill>
                  </a:tcPr>
                </a:tc>
              </a:tr>
              <a:tr h="477301"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2000</a:t>
                      </a:r>
                      <a:endParaRPr lang="en-IN" sz="1600" b="0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endParaRPr lang="en-IN" sz="1600" b="0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2000</a:t>
                      </a:r>
                      <a:endParaRPr lang="en-IN" sz="1600" b="0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endParaRPr lang="en-IN" sz="1600" b="0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IN" sz="1000" b="0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255918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mn-MN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mn-MN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 541 149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 dirty="0">
                          <a:latin typeface="Arial" pitchFamily="34" charset="0"/>
                          <a:cs typeface="Arial" pitchFamily="34" charset="0"/>
                        </a:rPr>
                        <a:t> 713 780</a:t>
                      </a:r>
                      <a:endParaRPr lang="en-IN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 dirty="0">
                          <a:latin typeface="Arial" pitchFamily="34" charset="0"/>
                          <a:cs typeface="Arial" pitchFamily="34" charset="0"/>
                        </a:rPr>
                        <a:t>100.0</a:t>
                      </a:r>
                      <a:endParaRPr lang="en-IN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 dirty="0">
                          <a:latin typeface="Arial" pitchFamily="34" charset="0"/>
                          <a:cs typeface="Arial" pitchFamily="34" charset="0"/>
                        </a:rPr>
                        <a:t>100.0</a:t>
                      </a:r>
                      <a:endParaRPr lang="en-IN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 dirty="0">
                          <a:latin typeface="Arial" pitchFamily="34" charset="0"/>
                          <a:cs typeface="Arial" pitchFamily="34" charset="0"/>
                        </a:rPr>
                        <a:t>31.9</a:t>
                      </a:r>
                      <a:endParaRPr lang="en-IN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5591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Male</a:t>
                      </a:r>
                      <a:endParaRPr lang="mn-MN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 452 704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 560 224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 dirty="0">
                          <a:latin typeface="Arial" pitchFamily="34" charset="0"/>
                          <a:cs typeface="Arial" pitchFamily="34" charset="0"/>
                        </a:rPr>
                        <a:t>83.7</a:t>
                      </a:r>
                      <a:endParaRPr lang="en-IN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 dirty="0">
                          <a:latin typeface="Arial" pitchFamily="34" charset="0"/>
                          <a:cs typeface="Arial" pitchFamily="34" charset="0"/>
                        </a:rPr>
                        <a:t>78.5</a:t>
                      </a:r>
                      <a:endParaRPr lang="en-IN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23.8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5591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Female</a:t>
                      </a:r>
                      <a:endParaRPr lang="mn-MN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 88 445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 153 556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16.3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21.5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73.6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55918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Single</a:t>
                      </a:r>
                      <a:endParaRPr lang="mn-MN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mn-MN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 35 410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 75 917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100.0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 dirty="0">
                          <a:latin typeface="Arial" pitchFamily="34" charset="0"/>
                          <a:cs typeface="Arial" pitchFamily="34" charset="0"/>
                        </a:rPr>
                        <a:t>100.0</a:t>
                      </a:r>
                      <a:endParaRPr lang="en-IN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114.4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5591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Male</a:t>
                      </a:r>
                      <a:endParaRPr lang="mn-MN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 21 177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 42 278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59.8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55.7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99.6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5591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Female</a:t>
                      </a:r>
                      <a:endParaRPr lang="mn-MN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 dirty="0">
                          <a:latin typeface="Arial" pitchFamily="34" charset="0"/>
                          <a:cs typeface="Arial" pitchFamily="34" charset="0"/>
                        </a:rPr>
                        <a:t> 14 233</a:t>
                      </a:r>
                      <a:endParaRPr lang="en-IN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 33 639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40.2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44.3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136.3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55918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Nuclear</a:t>
                      </a:r>
                      <a:endParaRPr lang="mn-MN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mn-MN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 dirty="0">
                          <a:latin typeface="Arial" pitchFamily="34" charset="0"/>
                          <a:cs typeface="Arial" pitchFamily="34" charset="0"/>
                        </a:rPr>
                        <a:t> 340 590</a:t>
                      </a:r>
                      <a:endParaRPr lang="en-IN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 445 048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100.0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100.0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30.7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5591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Male</a:t>
                      </a:r>
                      <a:endParaRPr lang="mn-MN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 302 713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 380 296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88.9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85.5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25.6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5591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Female</a:t>
                      </a:r>
                      <a:endParaRPr lang="mn-MN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 37 877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 64 752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11.1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14.5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71.0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55918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Extended</a:t>
                      </a:r>
                      <a:endParaRPr lang="mn-MN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mn-MN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 150 431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 177 898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100.0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100.0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18.3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5591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Male</a:t>
                      </a:r>
                      <a:endParaRPr lang="mn-MN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 117 210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 127 071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77.9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71.4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 dirty="0">
                          <a:latin typeface="Arial" pitchFamily="34" charset="0"/>
                          <a:cs typeface="Arial" pitchFamily="34" charset="0"/>
                        </a:rPr>
                        <a:t>8.4</a:t>
                      </a:r>
                      <a:endParaRPr lang="en-IN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5591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Female</a:t>
                      </a:r>
                      <a:endParaRPr lang="mn-MN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 33 221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 50 827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22.1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28.6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53.0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55918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Composite</a:t>
                      </a:r>
                      <a:endParaRPr lang="mn-MN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mn-MN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 14 718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 14 917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100.0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100.0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1.4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5591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Male</a:t>
                      </a:r>
                      <a:endParaRPr lang="mn-MN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 11 604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 10 579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78.8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70.9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-8.8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5591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Female</a:t>
                      </a:r>
                      <a:endParaRPr lang="mn-MN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 3 114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 4 338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21.2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latin typeface="Arial" pitchFamily="34" charset="0"/>
                          <a:cs typeface="Arial" pitchFamily="34" charset="0"/>
                        </a:rPr>
                        <a:t>29.1</a:t>
                      </a:r>
                      <a:endParaRPr lang="en-IN" sz="16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 dirty="0">
                          <a:latin typeface="Arial" pitchFamily="34" charset="0"/>
                          <a:cs typeface="Arial" pitchFamily="34" charset="0"/>
                        </a:rPr>
                        <a:t>39.3</a:t>
                      </a:r>
                      <a:endParaRPr lang="en-IN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4114799" y="30300386"/>
            <a:ext cx="2667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8153400" y="2971800"/>
            <a:ext cx="762000" cy="3810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ounded Rectangle 6"/>
          <p:cNvSpPr/>
          <p:nvPr/>
        </p:nvSpPr>
        <p:spPr>
          <a:xfrm>
            <a:off x="8153400" y="3733800"/>
            <a:ext cx="762000" cy="3810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Single parent households, by residence, 2000, 2010</a:t>
            </a:r>
            <a:endParaRPr lang="en-IN" sz="3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685800" y="1600200"/>
          <a:ext cx="3333135" cy="3351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3657600" y="1600200"/>
          <a:ext cx="31242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6291439" y="1752600"/>
          <a:ext cx="2852561" cy="3122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43000" y="53340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There were increases in the number of single parent households in all age groups, particularly in the age group 40-54.</a:t>
            </a:r>
            <a:endParaRPr lang="en-IN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8077200" cy="6096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Percentage of single parent families, by employment status and residence, 2000, 2010</a:t>
            </a:r>
            <a:endParaRPr lang="en-US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838200" y="1143000"/>
          <a:ext cx="41148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876800" y="1143000"/>
          <a:ext cx="3518815" cy="2688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762000" y="3810000"/>
          <a:ext cx="41910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5105400" y="3886200"/>
          <a:ext cx="3595015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Number of Migrants by sex ratio, timing of migration, and thousand persons, 2000, 2010</a:t>
            </a:r>
            <a:endParaRPr lang="en-IN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362074" y="1600201"/>
            <a:ext cx="6715126" cy="3352799"/>
            <a:chOff x="0" y="0"/>
            <a:chExt cx="6419851" cy="2531269"/>
          </a:xfrm>
        </p:grpSpPr>
        <p:graphicFrame>
          <p:nvGraphicFramePr>
            <p:cNvPr id="5" name="Diagram 4"/>
            <p:cNvGraphicFramePr/>
            <p:nvPr/>
          </p:nvGraphicFramePr>
          <p:xfrm>
            <a:off x="0" y="50006"/>
            <a:ext cx="2028824" cy="248126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aphicFrame>
          <p:nvGraphicFramePr>
            <p:cNvPr id="6" name="Diagram 5"/>
            <p:cNvGraphicFramePr/>
            <p:nvPr/>
          </p:nvGraphicFramePr>
          <p:xfrm>
            <a:off x="4314825" y="50006"/>
            <a:ext cx="2105026" cy="248126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graphicFrame>
          <p:nvGraphicFramePr>
            <p:cNvPr id="7" name="Diagram 6"/>
            <p:cNvGraphicFramePr/>
            <p:nvPr/>
          </p:nvGraphicFramePr>
          <p:xfrm>
            <a:off x="844455" y="219075"/>
            <a:ext cx="4674754" cy="214312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2" r:lo="rId13" r:qs="rId14" r:cs="rId15"/>
            </a:graphicData>
          </a:graphic>
        </p:graphicFrame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5010150" y="0"/>
              <a:ext cx="990600" cy="266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mn-MN" sz="1400" b="1" i="0" u="none" strike="noStrike" baseline="0">
                  <a:solidFill>
                    <a:srgbClr val="E36C0A"/>
                  </a:solidFill>
                  <a:latin typeface="Arial"/>
                  <a:cs typeface="Arial"/>
                </a:rPr>
                <a:t>2010 </a:t>
              </a:r>
            </a:p>
            <a:p>
              <a:pPr algn="l" rtl="0">
                <a:defRPr sz="1000"/>
              </a:pPr>
              <a:endParaRPr lang="mn-MN" sz="1400" b="1" i="0" u="none" strike="noStrike" baseline="0">
                <a:solidFill>
                  <a:srgbClr val="E36C0A"/>
                </a:solidFill>
                <a:latin typeface="Arial"/>
                <a:cs typeface="Arial"/>
              </a:endParaRPr>
            </a:p>
          </p:txBody>
        </p:sp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685800" y="0"/>
              <a:ext cx="99060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mn-MN" sz="1400" b="1" i="0" u="none" strike="noStrike" baseline="0">
                  <a:solidFill>
                    <a:srgbClr val="0070C0"/>
                  </a:solidFill>
                  <a:latin typeface="Arial"/>
                  <a:cs typeface="Arial"/>
                </a:rPr>
                <a:t>2000 </a:t>
              </a:r>
            </a:p>
            <a:p>
              <a:pPr algn="l" rtl="0">
                <a:defRPr sz="1000"/>
              </a:pPr>
              <a:endParaRPr lang="mn-MN" sz="1400" b="1" i="0" u="none" strike="noStrike" baseline="0">
                <a:solidFill>
                  <a:srgbClr val="0070C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066800" y="54102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 2000, 47.7 percent of lifetime migrants were female, while this percentage has slightly increased to 48.5 percent in 2010.</a:t>
            </a:r>
            <a:endParaRPr lang="en-IN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153400" cy="147796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Differences between male and female migrants who migrated for over a year in urban and rural areas, by age groups, 2010</a:t>
            </a:r>
            <a:endParaRPr lang="en-IN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1600200" y="2057400"/>
          <a:ext cx="5715000" cy="3809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848600" cy="11430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Difference in number of males and females who born in or migrated to current </a:t>
            </a:r>
            <a:r>
              <a:rPr lang="en-US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aimag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and capital, 2000, 2010</a:t>
            </a:r>
            <a:endParaRPr lang="en-IN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838201" y="1447800"/>
          <a:ext cx="4191000" cy="4507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4800600" y="1600200"/>
          <a:ext cx="4029984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800" y="59436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Number of </a:t>
            </a:r>
            <a:r>
              <a:rPr lang="en-US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aimags</a:t>
            </a:r>
            <a: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with non-migrant males has increased between two censuses. More females now live in urban areas.</a:t>
            </a:r>
            <a:endParaRPr lang="en-IN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Economic activity of population aged 15 and above, by migration status, sex, and percentage, 2010</a:t>
            </a:r>
            <a:endParaRPr lang="en-IN" sz="2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1447800" y="1371600"/>
          <a:ext cx="6858000" cy="4279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800" y="57912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Males are more economically active than females, especially among recent migrants.</a:t>
            </a:r>
            <a:endParaRPr lang="en-IN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7543800" cy="114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Age and sex pyramid of children dropped out of school, 2010</a:t>
            </a:r>
            <a:endParaRPr lang="en-IN" sz="2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1600200" y="1371600"/>
          <a:ext cx="57912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8"/>
          <p:cNvSpPr txBox="1"/>
          <p:nvPr/>
        </p:nvSpPr>
        <p:spPr>
          <a:xfrm>
            <a:off x="2438400" y="1581150"/>
            <a:ext cx="685800" cy="247650"/>
          </a:xfrm>
          <a:prstGeom prst="rect">
            <a:avLst/>
          </a:prstGeom>
          <a:noFill/>
          <a:ln w="9525" cmpd="sng"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Male</a:t>
            </a:r>
            <a:endParaRPr lang="en-US" sz="1000" b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6172200" y="1600200"/>
            <a:ext cx="990600" cy="323850"/>
          </a:xfrm>
          <a:prstGeom prst="rect">
            <a:avLst/>
          </a:prstGeom>
          <a:noFill/>
          <a:ln w="9525" cmpd="sng"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Female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66800" y="57912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63 percent of school dropouts was among boys and 37 percent among girls. </a:t>
            </a:r>
            <a:endParaRPr lang="en-IN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848600" cy="11430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Number of children aged 6-15 dropped out of school, by sex and regions, 2010</a:t>
            </a:r>
            <a:endParaRPr lang="en-IN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3000" y="1600201"/>
          <a:ext cx="75438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6800" y="57912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More boys drop out of school in all regions. </a:t>
            </a:r>
            <a:endParaRPr lang="en-IN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848600" cy="884238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CONTENTS</a:t>
            </a:r>
            <a:endParaRPr lang="en-US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8077200" cy="4449763"/>
          </a:xfrm>
        </p:spPr>
        <p:txBody>
          <a:bodyPr/>
          <a:lstStyle/>
          <a:p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Brief about censuses in Mongolia 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Main analysis of census results on gender perspective: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Changes in age and sex composition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Gender disparities in households and families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Gender disparities in internal migration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Education and school enrollment</a:t>
            </a:r>
          </a:p>
          <a:p>
            <a:pPr lvl="1"/>
            <a:endParaRPr lang="en-US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848600" cy="808038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Educational levels of population aged 15 and above, by sex, and percentage, 2010</a:t>
            </a:r>
            <a:endParaRPr lang="en-IN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1524000" y="1600200"/>
          <a:ext cx="6096000" cy="3886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800" y="57912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More women have higher education. More men have lower educational attainment. </a:t>
            </a:r>
            <a:endParaRPr lang="en-IN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848600" cy="1036638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Population aged 15 and above acquiring education higher than specialized secondary, by age groups</a:t>
            </a:r>
            <a:endParaRPr lang="en-IN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1219200" y="1600200"/>
          <a:ext cx="7010400" cy="3601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66800" y="5410200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Higher education attainment of women than men may influence the decline in fertility and growing tendency for women to be independent from men.</a:t>
            </a:r>
            <a:endParaRPr lang="en-IN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7543800" cy="1470025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THANK YOU FOR YOUR ATTENTION</a:t>
            </a:r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696200" cy="17526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  <a:hlinkClick r:id="rId2"/>
              </a:rPr>
              <a:t>www.nso.mn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  <a:hlinkClick r:id="rId3"/>
              </a:rPr>
              <a:t>www.1212.mn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493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26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Population Census Conference</a:t>
            </a:r>
            <a:endParaRPr lang="en-IN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696200" cy="45259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Organized by the Association of National Census and Statistics Directors of America, Asia and Pacific</a:t>
            </a:r>
          </a:p>
          <a:p>
            <a:pPr algn="ctr">
              <a:buNone/>
            </a:pPr>
            <a:r>
              <a:rPr lang="en-US" smtClean="0">
                <a:latin typeface="Arial" pitchFamily="34" charset="0"/>
                <a:cs typeface="Arial" pitchFamily="34" charset="0"/>
                <a:hlinkClick r:id="rId2"/>
              </a:rPr>
              <a:t>www.ANCSDAAP.org</a:t>
            </a:r>
            <a:r>
              <a:rPr lang="en-US" smtClean="0">
                <a:latin typeface="Arial" pitchFamily="34" charset="0"/>
                <a:cs typeface="Arial" pitchFamily="34" charset="0"/>
              </a:rPr>
              <a:t> 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Hosted by the NSO Mongolia</a:t>
            </a:r>
          </a:p>
          <a:p>
            <a:pPr algn="ctr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Date: June 26-28, 2013</a:t>
            </a:r>
          </a:p>
          <a:p>
            <a:pPr algn="ctr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Ulaanbaatar, Mongolia</a:t>
            </a:r>
          </a:p>
          <a:p>
            <a:pPr algn="ctr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Theme: Census Analysis and Dissemination</a:t>
            </a:r>
          </a:p>
          <a:p>
            <a:pPr algn="ctr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  <a:hlinkClick r:id="rId3" action="ppaction://hlinkfile"/>
              </a:rPr>
              <a:t>Welcome to Mongolia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IN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533400"/>
            <a:ext cx="8077200" cy="381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POPULATION AND HOUSING CENSUSES: BRIEF OF MONGOLIA</a:t>
            </a:r>
            <a:endParaRPr lang="en-U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838200" y="1219200"/>
          <a:ext cx="8001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7086600" y="1752600"/>
            <a:ext cx="1143000" cy="3598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7666" tIns="33833" rIns="67666" bIns="33833" anchor="ctr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  <a:defRPr/>
            </a:pPr>
            <a:r>
              <a:rPr lang="mn-MN" sz="1200" b="1" dirty="0" smtClean="0">
                <a:solidFill>
                  <a:srgbClr val="FFFFFF"/>
                </a:solidFill>
                <a:latin typeface="Arial" pitchFamily="34" charset="0"/>
              </a:rPr>
              <a:t>2373</a:t>
            </a:r>
            <a:r>
              <a:rPr lang="en-US" sz="1200" b="1" dirty="0" smtClean="0">
                <a:solidFill>
                  <a:srgbClr val="FFFFFF"/>
                </a:solidFill>
                <a:latin typeface="Arial" pitchFamily="34" charset="0"/>
              </a:rPr>
              <a:t>.</a:t>
            </a:r>
            <a:r>
              <a:rPr lang="mn-MN" sz="1200" b="1" dirty="0" smtClean="0">
                <a:solidFill>
                  <a:srgbClr val="FFFFFF"/>
                </a:solidFill>
                <a:latin typeface="Arial" pitchFamily="34" charset="0"/>
              </a:rPr>
              <a:t>5 </a:t>
            </a:r>
            <a:r>
              <a:rPr lang="en-US" b="1" dirty="0" err="1" smtClean="0">
                <a:solidFill>
                  <a:srgbClr val="FFFFFF"/>
                </a:solidFill>
                <a:latin typeface="Arial" pitchFamily="34" charset="0"/>
              </a:rPr>
              <a:t>thous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10" name="Rounded Rectangle 9"/>
          <p:cNvSpPr>
            <a:spLocks noChangeArrowheads="1"/>
          </p:cNvSpPr>
          <p:nvPr/>
        </p:nvSpPr>
        <p:spPr bwMode="auto">
          <a:xfrm>
            <a:off x="7086600" y="2286000"/>
            <a:ext cx="1143000" cy="35981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7666" tIns="33833" rIns="67666" bIns="33833" anchor="ctr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  <a:defRPr/>
            </a:pPr>
            <a:r>
              <a:rPr lang="mn-MN" sz="1200" b="1" dirty="0" smtClean="0">
                <a:solidFill>
                  <a:srgbClr val="FFFFFF"/>
                </a:solidFill>
                <a:latin typeface="Arial" pitchFamily="34" charset="0"/>
              </a:rPr>
              <a:t>2044</a:t>
            </a:r>
            <a:r>
              <a:rPr lang="en-US" sz="1200" b="1" dirty="0" smtClean="0">
                <a:solidFill>
                  <a:srgbClr val="FFFFFF"/>
                </a:solidFill>
                <a:latin typeface="Arial" pitchFamily="34" charset="0"/>
              </a:rPr>
              <a:t>.</a:t>
            </a:r>
            <a:r>
              <a:rPr lang="mn-MN" sz="1200" b="1" dirty="0" smtClean="0">
                <a:solidFill>
                  <a:srgbClr val="FFFFFF"/>
                </a:solidFill>
                <a:latin typeface="Arial" pitchFamily="34" charset="0"/>
              </a:rPr>
              <a:t>0 </a:t>
            </a:r>
            <a:r>
              <a:rPr lang="en-US" b="1" dirty="0" err="1" smtClean="0">
                <a:solidFill>
                  <a:srgbClr val="FFFFFF"/>
                </a:solidFill>
                <a:latin typeface="Arial" pitchFamily="34" charset="0"/>
              </a:rPr>
              <a:t>thous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11" name="Rounded Rectangle 10"/>
          <p:cNvSpPr>
            <a:spLocks noChangeArrowheads="1"/>
          </p:cNvSpPr>
          <p:nvPr/>
        </p:nvSpPr>
        <p:spPr bwMode="auto">
          <a:xfrm>
            <a:off x="7086600" y="3200400"/>
            <a:ext cx="1143000" cy="3598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7666" tIns="33833" rIns="67666" bIns="33833" anchor="ctr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  <a:defRPr/>
            </a:pPr>
            <a:r>
              <a:rPr lang="mn-MN" sz="1200" b="1" dirty="0" smtClean="0">
                <a:solidFill>
                  <a:srgbClr val="FFFFFF"/>
                </a:solidFill>
                <a:latin typeface="Arial" pitchFamily="34" charset="0"/>
              </a:rPr>
              <a:t>1197</a:t>
            </a:r>
            <a:r>
              <a:rPr lang="en-US" sz="1200" b="1" dirty="0" smtClean="0">
                <a:solidFill>
                  <a:srgbClr val="FFFFFF"/>
                </a:solidFill>
                <a:latin typeface="Arial" pitchFamily="34" charset="0"/>
              </a:rPr>
              <a:t>.</a:t>
            </a:r>
            <a:r>
              <a:rPr lang="mn-MN" sz="1200" b="1" dirty="0" smtClean="0">
                <a:solidFill>
                  <a:srgbClr val="FFFFFF"/>
                </a:solidFill>
                <a:latin typeface="Arial" pitchFamily="34" charset="0"/>
              </a:rPr>
              <a:t>6 </a:t>
            </a:r>
            <a:r>
              <a:rPr lang="en-US" sz="1200" b="1" dirty="0" err="1" smtClean="0">
                <a:solidFill>
                  <a:srgbClr val="FFFFFF"/>
                </a:solidFill>
                <a:latin typeface="Arial" pitchFamily="34" charset="0"/>
              </a:rPr>
              <a:t>thous</a:t>
            </a:r>
            <a:endParaRPr lang="en-US" sz="1200" dirty="0">
              <a:latin typeface="Arial" pitchFamily="34" charset="0"/>
            </a:endParaRPr>
          </a:p>
        </p:txBody>
      </p:sp>
      <p:sp>
        <p:nvSpPr>
          <p:cNvPr id="12" name="Rounded Rectangle 11"/>
          <p:cNvSpPr>
            <a:spLocks noChangeArrowheads="1"/>
          </p:cNvSpPr>
          <p:nvPr/>
        </p:nvSpPr>
        <p:spPr bwMode="auto">
          <a:xfrm>
            <a:off x="7086600" y="3657600"/>
            <a:ext cx="1143000" cy="3598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7666" tIns="33833" rIns="67666" bIns="33833" anchor="ctr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  <a:defRPr/>
            </a:pPr>
            <a:r>
              <a:rPr lang="mn-MN" sz="1200" b="1" dirty="0" smtClean="0">
                <a:solidFill>
                  <a:srgbClr val="FFFFFF"/>
                </a:solidFill>
                <a:latin typeface="Arial" pitchFamily="34" charset="0"/>
              </a:rPr>
              <a:t>101</a:t>
            </a:r>
            <a:r>
              <a:rPr lang="en-US" sz="1200" b="1" dirty="0" smtClean="0">
                <a:solidFill>
                  <a:srgbClr val="FFFFFF"/>
                </a:solidFill>
                <a:latin typeface="Arial" pitchFamily="34" charset="0"/>
              </a:rPr>
              <a:t>7.</a:t>
            </a:r>
            <a:r>
              <a:rPr lang="mn-MN" sz="1200" b="1" dirty="0" smtClean="0">
                <a:solidFill>
                  <a:srgbClr val="FFFFFF"/>
                </a:solidFill>
                <a:latin typeface="Arial" pitchFamily="34" charset="0"/>
              </a:rPr>
              <a:t>1 </a:t>
            </a:r>
            <a:r>
              <a:rPr lang="en-US" sz="1200" b="1" dirty="0" err="1" smtClean="0">
                <a:solidFill>
                  <a:srgbClr val="FFFFFF"/>
                </a:solidFill>
                <a:latin typeface="Arial" pitchFamily="34" charset="0"/>
              </a:rPr>
              <a:t>thous</a:t>
            </a:r>
            <a:endParaRPr lang="en-US" sz="1200" dirty="0">
              <a:latin typeface="Arial" pitchFamily="34" charset="0"/>
            </a:endParaRPr>
          </a:p>
        </p:txBody>
      </p:sp>
      <p:sp>
        <p:nvSpPr>
          <p:cNvPr id="13" name="Rounded Rectangle 12"/>
          <p:cNvSpPr>
            <a:spLocks noChangeArrowheads="1"/>
          </p:cNvSpPr>
          <p:nvPr/>
        </p:nvSpPr>
        <p:spPr bwMode="auto">
          <a:xfrm>
            <a:off x="7086600" y="4191000"/>
            <a:ext cx="1143000" cy="3598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7666" tIns="33833" rIns="67666" bIns="33833" anchor="ctr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  <a:defRPr/>
            </a:pPr>
            <a:r>
              <a:rPr lang="mn-MN" sz="1200" b="1" dirty="0" smtClean="0">
                <a:solidFill>
                  <a:srgbClr val="FFFFFF"/>
                </a:solidFill>
                <a:latin typeface="Arial" pitchFamily="34" charset="0"/>
              </a:rPr>
              <a:t>845</a:t>
            </a:r>
            <a:r>
              <a:rPr lang="en-US" sz="1200" b="1" dirty="0" smtClean="0">
                <a:solidFill>
                  <a:srgbClr val="FFFFFF"/>
                </a:solidFill>
                <a:latin typeface="Arial" pitchFamily="34" charset="0"/>
              </a:rPr>
              <a:t>.</a:t>
            </a:r>
            <a:r>
              <a:rPr lang="mn-MN" sz="1200" b="1" dirty="0" smtClean="0">
                <a:solidFill>
                  <a:srgbClr val="FFFFFF"/>
                </a:solidFill>
                <a:latin typeface="Arial" pitchFamily="34" charset="0"/>
              </a:rPr>
              <a:t>5 </a:t>
            </a:r>
            <a:r>
              <a:rPr lang="en-US" sz="1200" b="1" dirty="0" err="1" smtClean="0">
                <a:solidFill>
                  <a:srgbClr val="FFFFFF"/>
                </a:solidFill>
                <a:latin typeface="Arial" pitchFamily="34" charset="0"/>
              </a:rPr>
              <a:t>thous</a:t>
            </a:r>
            <a:endParaRPr lang="en-US" sz="1200" dirty="0">
              <a:latin typeface="Arial" pitchFamily="34" charset="0"/>
            </a:endParaRPr>
          </a:p>
        </p:txBody>
      </p:sp>
      <p:sp>
        <p:nvSpPr>
          <p:cNvPr id="14" name="Rounded Rectangle 13"/>
          <p:cNvSpPr>
            <a:spLocks noChangeArrowheads="1"/>
          </p:cNvSpPr>
          <p:nvPr/>
        </p:nvSpPr>
        <p:spPr bwMode="auto">
          <a:xfrm>
            <a:off x="7086600" y="4724400"/>
            <a:ext cx="1143000" cy="3598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7666" tIns="33833" rIns="67666" bIns="33833" anchor="ctr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  <a:defRPr/>
            </a:pPr>
            <a:r>
              <a:rPr lang="mn-MN" sz="1200" b="1" dirty="0" smtClean="0">
                <a:solidFill>
                  <a:srgbClr val="FFFFFF"/>
                </a:solidFill>
                <a:latin typeface="Arial" pitchFamily="34" charset="0"/>
              </a:rPr>
              <a:t>754</a:t>
            </a:r>
            <a:r>
              <a:rPr lang="en-US" sz="1200" b="1" dirty="0" smtClean="0">
                <a:solidFill>
                  <a:srgbClr val="FFFFFF"/>
                </a:solidFill>
                <a:latin typeface="Arial" pitchFamily="34" charset="0"/>
              </a:rPr>
              <a:t>.</a:t>
            </a:r>
            <a:r>
              <a:rPr lang="mn-MN" sz="1200" b="1" dirty="0" smtClean="0">
                <a:solidFill>
                  <a:srgbClr val="FFFFFF"/>
                </a:solidFill>
                <a:latin typeface="Arial" pitchFamily="34" charset="0"/>
              </a:rPr>
              <a:t>2 </a:t>
            </a:r>
            <a:r>
              <a:rPr lang="en-US" sz="1200" b="1" dirty="0" err="1" smtClean="0">
                <a:solidFill>
                  <a:srgbClr val="FFFFFF"/>
                </a:solidFill>
                <a:latin typeface="Arial" pitchFamily="34" charset="0"/>
              </a:rPr>
              <a:t>thous</a:t>
            </a:r>
            <a:endParaRPr lang="en-US" sz="1200" dirty="0">
              <a:latin typeface="Arial" pitchFamily="34" charset="0"/>
            </a:endParaRPr>
          </a:p>
        </p:txBody>
      </p:sp>
      <p:sp>
        <p:nvSpPr>
          <p:cNvPr id="15" name="Rounded Rectangle 14"/>
          <p:cNvSpPr>
            <a:spLocks noChangeArrowheads="1"/>
          </p:cNvSpPr>
          <p:nvPr/>
        </p:nvSpPr>
        <p:spPr bwMode="auto">
          <a:xfrm>
            <a:off x="7086600" y="5257800"/>
            <a:ext cx="1143000" cy="3598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7666" tIns="33833" rIns="67666" bIns="33833" anchor="ctr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  <a:defRPr/>
            </a:pPr>
            <a:r>
              <a:rPr lang="mn-MN" sz="1200" b="1" dirty="0" smtClean="0">
                <a:solidFill>
                  <a:srgbClr val="FFFFFF"/>
                </a:solidFill>
                <a:latin typeface="Arial" pitchFamily="34" charset="0"/>
              </a:rPr>
              <a:t>738</a:t>
            </a:r>
            <a:r>
              <a:rPr lang="en-US" sz="1200" b="1" dirty="0" smtClean="0">
                <a:solidFill>
                  <a:srgbClr val="FFFFFF"/>
                </a:solidFill>
                <a:latin typeface="Arial" pitchFamily="34" charset="0"/>
              </a:rPr>
              <a:t>.</a:t>
            </a:r>
            <a:r>
              <a:rPr lang="mn-MN" sz="1200" b="1" dirty="0" smtClean="0">
                <a:solidFill>
                  <a:srgbClr val="FFFFFF"/>
                </a:solidFill>
                <a:latin typeface="Arial" pitchFamily="34" charset="0"/>
              </a:rPr>
              <a:t>2 </a:t>
            </a:r>
            <a:r>
              <a:rPr lang="en-US" sz="1200" b="1" dirty="0" err="1" smtClean="0">
                <a:solidFill>
                  <a:srgbClr val="FFFFFF"/>
                </a:solidFill>
                <a:latin typeface="Arial" pitchFamily="34" charset="0"/>
              </a:rPr>
              <a:t>thous</a:t>
            </a:r>
            <a:endParaRPr lang="en-US" sz="1200" dirty="0">
              <a:latin typeface="Arial" pitchFamily="34" charset="0"/>
            </a:endParaRPr>
          </a:p>
        </p:txBody>
      </p:sp>
      <p:sp>
        <p:nvSpPr>
          <p:cNvPr id="16" name="Rounded Rectangle 15"/>
          <p:cNvSpPr>
            <a:spLocks noChangeArrowheads="1"/>
          </p:cNvSpPr>
          <p:nvPr/>
        </p:nvSpPr>
        <p:spPr bwMode="auto">
          <a:xfrm>
            <a:off x="7086600" y="5791200"/>
            <a:ext cx="1143000" cy="3598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7666" tIns="33833" rIns="67666" bIns="33833" anchor="ctr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rgbClr val="FFFFFF"/>
                </a:solidFill>
                <a:latin typeface="Arial" pitchFamily="34" charset="0"/>
              </a:rPr>
              <a:t>647.5</a:t>
            </a:r>
            <a:r>
              <a:rPr lang="mn-MN" sz="1200" b="1" dirty="0" smtClean="0">
                <a:solidFill>
                  <a:srgbClr val="FFFFFF"/>
                </a:solidFill>
                <a:latin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FFFFFF"/>
                </a:solidFill>
                <a:latin typeface="Arial" pitchFamily="34" charset="0"/>
              </a:rPr>
              <a:t>thous</a:t>
            </a:r>
            <a:endParaRPr lang="en-US" sz="1200" dirty="0">
              <a:latin typeface="Arial" pitchFamily="34" charset="0"/>
            </a:endParaRPr>
          </a:p>
        </p:txBody>
      </p:sp>
      <p:sp>
        <p:nvSpPr>
          <p:cNvPr id="31" name="Rounded Rectangle 30"/>
          <p:cNvSpPr>
            <a:spLocks noChangeArrowheads="1"/>
          </p:cNvSpPr>
          <p:nvPr/>
        </p:nvSpPr>
        <p:spPr bwMode="auto">
          <a:xfrm>
            <a:off x="5867400" y="1295400"/>
            <a:ext cx="609600" cy="3048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7666" tIns="33833" rIns="67666" bIns="33833" anchor="ctr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rgbClr val="002060"/>
                </a:solidFill>
                <a:latin typeface="Arial" pitchFamily="34" charset="0"/>
              </a:rPr>
              <a:t>98.1</a:t>
            </a:r>
            <a:endParaRPr lang="en-US" sz="1200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5638800" y="990600"/>
            <a:ext cx="1447800" cy="228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SEX RATIO</a:t>
            </a:r>
            <a:endParaRPr lang="en-US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808038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3200" baseline="30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out of 14 monographs based on the 2010 PHC</a:t>
            </a:r>
            <a:endParaRPr lang="en-IN" sz="3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Content Placeholder 3" descr="6. NSO_Gender_eng_cover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51174"/>
          <a:stretch>
            <a:fillRect/>
          </a:stretch>
        </p:blipFill>
        <p:spPr>
          <a:xfrm>
            <a:off x="5821839" y="1447800"/>
            <a:ext cx="3169761" cy="4525963"/>
          </a:xfrm>
        </p:spPr>
      </p:pic>
      <p:sp>
        <p:nvSpPr>
          <p:cNvPr id="5" name="TextBox 4"/>
          <p:cNvSpPr txBox="1"/>
          <p:nvPr/>
        </p:nvSpPr>
        <p:spPr>
          <a:xfrm>
            <a:off x="1066800" y="1524000"/>
            <a:ext cx="4648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Done by external researchers;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2</a:t>
            </a:r>
            <a:r>
              <a:rPr lang="en-US" sz="2400" baseline="30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nd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monograph on Gender Equality based on census results;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Objectives: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Monitor and assess the implementation of the National </a:t>
            </a:r>
            <a:r>
              <a:rPr lang="en-US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Programme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for Gender Equality ;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Capture gender disparity in the population age, sex composition, households and families, education and employment;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Population, births and deaths, by sex, by census years </a:t>
            </a:r>
            <a:endParaRPr lang="en-IN" sz="3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90602" y="1828801"/>
          <a:ext cx="7924797" cy="44958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581192"/>
                <a:gridCol w="599354"/>
                <a:gridCol w="678058"/>
                <a:gridCol w="672004"/>
                <a:gridCol w="581192"/>
                <a:gridCol w="572112"/>
                <a:gridCol w="496434"/>
                <a:gridCol w="508543"/>
                <a:gridCol w="508543"/>
                <a:gridCol w="572112"/>
                <a:gridCol w="496434"/>
                <a:gridCol w="508543"/>
                <a:gridCol w="508543"/>
                <a:gridCol w="641733"/>
              </a:tblGrid>
              <a:tr h="27492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Censuses</a:t>
                      </a:r>
                      <a:endParaRPr lang="mn-MN" sz="1100" b="0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Population (</a:t>
                      </a:r>
                      <a:r>
                        <a:rPr lang="en-US" sz="1100" u="none" strike="noStrike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thous</a:t>
                      </a:r>
                      <a:r>
                        <a:rPr lang="en-US" sz="110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.)</a:t>
                      </a:r>
                      <a:endParaRPr lang="mn-MN" sz="1100" b="0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Sex ratio</a:t>
                      </a:r>
                      <a:endParaRPr lang="mn-MN" sz="1100" b="0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Births</a:t>
                      </a:r>
                      <a:endParaRPr lang="mn-MN" sz="1100" b="0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Sex ratio at birth</a:t>
                      </a:r>
                      <a:endParaRPr lang="mn-MN" sz="1100" b="0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Deaths</a:t>
                      </a:r>
                      <a:endParaRPr lang="mn-MN" sz="1100" b="0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Sex ratio at death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/>
                    </a:solidFill>
                  </a:tcPr>
                </a:tc>
              </a:tr>
              <a:tr h="824769"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mn-MN" sz="1100" b="0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Male</a:t>
                      </a:r>
                      <a:endParaRPr lang="mn-MN" sz="1100" b="0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Female</a:t>
                      </a:r>
                      <a:endParaRPr lang="mn-MN" sz="1100" b="0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mn-MN" sz="1100" b="0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Male</a:t>
                      </a:r>
                      <a:endParaRPr lang="mn-MN" sz="1100" b="0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Female</a:t>
                      </a:r>
                      <a:endParaRPr lang="mn-MN" sz="1100" b="0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mn-MN" sz="1100" b="0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Male</a:t>
                      </a:r>
                      <a:endParaRPr lang="mn-MN" sz="1100" b="0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Female</a:t>
                      </a:r>
                      <a:endParaRPr lang="mn-MN" sz="1100" b="0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0726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endParaRPr lang="en-IN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mn-MN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2754.7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1363.9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1390.8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98.1</a:t>
                      </a:r>
                      <a:endParaRPr lang="en-IN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 rowSpan="3">
                  <a:txBody>
                    <a:bodyPr/>
                    <a:lstStyle/>
                    <a:p>
                      <a:pPr algn="r" fontAlgn="ctr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 63 270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r" fontAlgn="ctr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 32 299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r" fontAlgn="ctr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 30 971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r" fontAlgn="ctr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104.3</a:t>
                      </a:r>
                      <a:endParaRPr lang="en-IN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r" fontAlgn="ctr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 18 293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r" fontAlgn="ctr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 10 781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r" fontAlgn="ctr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 7 512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r" fontAlgn="ctr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143.5</a:t>
                      </a:r>
                      <a:endParaRPr lang="en-IN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0726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Resident</a:t>
                      </a:r>
                      <a:endParaRPr lang="mn-MN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 dirty="0">
                          <a:latin typeface="Arial" pitchFamily="34" charset="0"/>
                          <a:cs typeface="Arial" pitchFamily="34" charset="0"/>
                        </a:rPr>
                        <a:t>2647.5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 dirty="0">
                          <a:latin typeface="Arial" pitchFamily="34" charset="0"/>
                          <a:cs typeface="Arial" pitchFamily="34" charset="0"/>
                        </a:rPr>
                        <a:t>1314.0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 dirty="0">
                          <a:latin typeface="Arial" pitchFamily="34" charset="0"/>
                          <a:cs typeface="Arial" pitchFamily="34" charset="0"/>
                        </a:rPr>
                        <a:t>1333.6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 dirty="0">
                          <a:latin typeface="Arial" pitchFamily="34" charset="0"/>
                          <a:cs typeface="Arial" pitchFamily="34" charset="0"/>
                        </a:rPr>
                        <a:t>98.5</a:t>
                      </a:r>
                      <a:endParaRPr lang="en-IN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0726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Abroad</a:t>
                      </a:r>
                      <a:endParaRPr lang="mn-MN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107.1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50.0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57.2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87.4</a:t>
                      </a:r>
                      <a:endParaRPr lang="en-IN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7492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2000</a:t>
                      </a:r>
                      <a:endParaRPr lang="en-IN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2373.5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1178.0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1195.5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98.5</a:t>
                      </a:r>
                      <a:endParaRPr lang="en-IN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 48 721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 24 832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 23 889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103.9</a:t>
                      </a:r>
                      <a:endParaRPr lang="en-IN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 15 472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 8 683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 6 789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127.9</a:t>
                      </a:r>
                      <a:endParaRPr lang="en-IN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7492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1989</a:t>
                      </a:r>
                      <a:endParaRPr lang="en-IN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2044.0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1020.7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1023.3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99.7</a:t>
                      </a:r>
                      <a:endParaRPr lang="en-IN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 73 593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 37 591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 36 002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104.4</a:t>
                      </a:r>
                      <a:endParaRPr lang="en-IN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 17 000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 9 421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 7 579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124.3</a:t>
                      </a:r>
                      <a:endParaRPr lang="en-IN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7492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1979</a:t>
                      </a:r>
                      <a:endParaRPr lang="en-IN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1594.4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798.3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796.1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100.3</a:t>
                      </a:r>
                      <a:endParaRPr lang="en-IN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 60 233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 30 826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 29 407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104.8</a:t>
                      </a:r>
                      <a:endParaRPr lang="en-IN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 15 375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 8 333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 7 042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118.3</a:t>
                      </a:r>
                      <a:endParaRPr lang="en-IN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7492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1969</a:t>
                      </a:r>
                      <a:endParaRPr lang="en-IN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1188.3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592.3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596.0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99.4</a:t>
                      </a:r>
                      <a:endParaRPr lang="en-IN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 46 849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 23 753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 23 096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102.8</a:t>
                      </a:r>
                      <a:endParaRPr lang="en-IN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 13 905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 7 342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 6 563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111.9</a:t>
                      </a:r>
                      <a:endParaRPr lang="en-IN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7492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1963</a:t>
                      </a:r>
                      <a:endParaRPr lang="en-IN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1017.2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508.0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509.1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99.8</a:t>
                      </a:r>
                      <a:endParaRPr lang="en-IN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 40 250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 19 813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 20 437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96.9</a:t>
                      </a:r>
                      <a:endParaRPr lang="en-IN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 12 168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 6 218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 5 950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104.5</a:t>
                      </a:r>
                      <a:endParaRPr lang="en-IN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7492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1956</a:t>
                      </a:r>
                      <a:endParaRPr lang="en-IN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845.5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420.3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425.2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98.8</a:t>
                      </a:r>
                      <a:endParaRPr lang="en-IN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 26 825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 13 807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 13 018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106.1</a:t>
                      </a:r>
                      <a:endParaRPr lang="en-IN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 10 573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 5 224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 5 349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97.7</a:t>
                      </a:r>
                      <a:endParaRPr lang="en-IN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7492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1944</a:t>
                      </a:r>
                      <a:endParaRPr lang="en-IN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759.1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371.3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387.8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95.7</a:t>
                      </a:r>
                      <a:endParaRPr lang="en-IN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7492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1935</a:t>
                      </a:r>
                      <a:endParaRPr lang="en-IN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738.2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370.8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367.4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100.9</a:t>
                      </a:r>
                      <a:endParaRPr lang="en-IN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 13 700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 7 037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 6 663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105.6</a:t>
                      </a:r>
                      <a:endParaRPr lang="en-IN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 12 083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 6 006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 6 077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98.8</a:t>
                      </a:r>
                      <a:endParaRPr lang="en-IN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27492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1918</a:t>
                      </a:r>
                      <a:endParaRPr lang="en-IN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647.5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330.2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317.3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104.1</a:t>
                      </a:r>
                      <a:endParaRPr lang="en-IN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IN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u="none" strike="noStrike" dirty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848600" cy="609600"/>
          </a:xfrm>
        </p:spPr>
        <p:txBody>
          <a:bodyPr>
            <a:no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800" dirty="0" smtClean="0">
                <a:latin typeface="Arial" pitchFamily="34" charset="0"/>
                <a:cs typeface="Arial" pitchFamily="34" charset="0"/>
              </a:rPr>
            </a:br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lang="en-US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914400" y="1371600"/>
          <a:ext cx="7162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4"/>
          <p:cNvSpPr txBox="1"/>
          <p:nvPr/>
        </p:nvSpPr>
        <p:spPr>
          <a:xfrm>
            <a:off x="6400800" y="2286000"/>
            <a:ext cx="589190" cy="26397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2000</a:t>
            </a:r>
          </a:p>
        </p:txBody>
      </p:sp>
      <p:sp>
        <p:nvSpPr>
          <p:cNvPr id="8" name="TextBox 3"/>
          <p:cNvSpPr txBox="1"/>
          <p:nvPr/>
        </p:nvSpPr>
        <p:spPr>
          <a:xfrm>
            <a:off x="6400800" y="2590800"/>
            <a:ext cx="855780" cy="263992"/>
          </a:xfrm>
          <a:prstGeom prst="rect">
            <a:avLst/>
          </a:prstGeom>
          <a:noFill/>
          <a:ln w="9525" cmpd="sng"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2010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38200" y="533400"/>
            <a:ext cx="7848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Population age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sex pyramid 2000, 2010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848600" cy="884238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Key indicators for population age and sex composition</a:t>
            </a:r>
            <a:endParaRPr lang="en-US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752600"/>
            <a:ext cx="7664553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ounded Rectangle 3"/>
          <p:cNvSpPr/>
          <p:nvPr/>
        </p:nvSpPr>
        <p:spPr>
          <a:xfrm>
            <a:off x="6934200" y="2438400"/>
            <a:ext cx="1905000" cy="9144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ounded Rectangle 4"/>
          <p:cNvSpPr/>
          <p:nvPr/>
        </p:nvSpPr>
        <p:spPr>
          <a:xfrm>
            <a:off x="2514600" y="3810000"/>
            <a:ext cx="6324600" cy="9144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114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Population sex ratio, by age groups, 2000, 2010</a:t>
            </a:r>
            <a:endParaRPr lang="en-IN" sz="3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600200" y="1371600"/>
          <a:ext cx="6858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5692914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Difference between male and female life expectancy at birth was 5.7 years in 2000, however, it has increased to 7.3 years in 2010.</a:t>
            </a:r>
            <a:endParaRPr lang="en-IN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Sex ratio of urban and rural population, by age groups, 2000, 2010</a:t>
            </a:r>
            <a:endParaRPr lang="en-IN" sz="3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0" y="1676400"/>
          <a:ext cx="40386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724400" y="1752600"/>
          <a:ext cx="4187824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90600" y="5334000"/>
            <a:ext cx="769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Sex ratio of urban population reached 94.4 in 2010, down by 1.2 pp since 2000, whereas, sex ratio of rural population reached 108, up by 5.4 pp.</a:t>
            </a:r>
            <a:endParaRPr lang="en-IN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4303</TotalTime>
  <Words>1292</Words>
  <Application>Microsoft Office PowerPoint</Application>
  <PresentationFormat>On-screen Show (4:3)</PresentationFormat>
  <Paragraphs>424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 Mongolia country experience  Gender Equality Monograph based on the 2010 Population and Housing Census</vt:lpstr>
      <vt:lpstr>CONTENTS</vt:lpstr>
      <vt:lpstr>Slide 3</vt:lpstr>
      <vt:lpstr>6th out of 14 monographs based on the 2010 PHC</vt:lpstr>
      <vt:lpstr>Population, births and deaths, by sex, by census years </vt:lpstr>
      <vt:lpstr>  </vt:lpstr>
      <vt:lpstr>Key indicators for population age and sex composition</vt:lpstr>
      <vt:lpstr>Population sex ratio, by age groups, 2000, 2010</vt:lpstr>
      <vt:lpstr>Sex ratio of urban and rural population, by age groups, 2000, 2010</vt:lpstr>
      <vt:lpstr>Difference between number of urban and rural population, by age groups</vt:lpstr>
      <vt:lpstr>Number and percentage of households, by sex of head of HH and types of HH</vt:lpstr>
      <vt:lpstr>Single parent households, by residence, 2000, 2010</vt:lpstr>
      <vt:lpstr>Percentage of single parent families, by employment status and residence, 2000, 2010</vt:lpstr>
      <vt:lpstr>Number of Migrants by sex ratio, timing of migration, and thousand persons, 2000, 2010</vt:lpstr>
      <vt:lpstr>Differences between male and female migrants who migrated for over a year in urban and rural areas, by age groups, 2010</vt:lpstr>
      <vt:lpstr>Difference in number of males and females who born in or migrated to current aimag and capital, 2000, 2010</vt:lpstr>
      <vt:lpstr>Economic activity of population aged 15 and above, by migration status, sex, and percentage, 2010</vt:lpstr>
      <vt:lpstr>Age and sex pyramid of children dropped out of school, 2010</vt:lpstr>
      <vt:lpstr>Number of children aged 6-15 dropped out of school, by sex and regions, 2010</vt:lpstr>
      <vt:lpstr>Educational levels of population aged 15 and above, by sex, and percentage, 2010</vt:lpstr>
      <vt:lpstr>Population aged 15 and above acquiring education higher than specialized secondary, by age groups</vt:lpstr>
      <vt:lpstr>THANK YOU FOR YOUR ATTENTION</vt:lpstr>
      <vt:lpstr>26th Population Census Conference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“Байгууллагын хөгжлийн бодлого, хүний нөөцийн чадавх бэхжүүлэх сургалт”</dc:title>
  <dc:creator>Lhagvadulam</dc:creator>
  <cp:lastModifiedBy>TSOOGI</cp:lastModifiedBy>
  <cp:revision>271</cp:revision>
  <dcterms:created xsi:type="dcterms:W3CDTF">2013-02-15T00:57:15Z</dcterms:created>
  <dcterms:modified xsi:type="dcterms:W3CDTF">2013-04-19T00:37:16Z</dcterms:modified>
</cp:coreProperties>
</file>